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12"/>
  </p:notesMasterIdLst>
  <p:sldIdLst>
    <p:sldId id="256" r:id="rId3"/>
    <p:sldId id="258" r:id="rId4"/>
    <p:sldId id="257" r:id="rId5"/>
    <p:sldId id="259" r:id="rId6"/>
    <p:sldId id="260" r:id="rId7"/>
    <p:sldId id="262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87337" autoAdjust="0"/>
  </p:normalViewPr>
  <p:slideViewPr>
    <p:cSldViewPr snapToGrid="0" showGuides="1">
      <p:cViewPr>
        <p:scale>
          <a:sx n="100" d="100"/>
          <a:sy n="100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EF07-7348-4C23-811A-1BC54E98A727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2609F-F9AA-460B-9FB0-F892F5280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85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\240928_</a:t>
            </a:r>
            <a:r>
              <a:rPr lang="zh-CN" altLang="en-US" dirty="0"/>
              <a:t>束流实验</a:t>
            </a:r>
            <a:r>
              <a:rPr lang="en-US" altLang="zh-CN" dirty="0"/>
              <a:t>Ladder</a:t>
            </a:r>
            <a:r>
              <a:rPr lang="zh-CN" altLang="en-US" dirty="0"/>
              <a:t>的组装和测试</a:t>
            </a:r>
            <a:r>
              <a:rPr lang="en-US" altLang="zh-CN" dirty="0"/>
              <a:t>\</a:t>
            </a:r>
            <a:r>
              <a:rPr lang="zh-CN" altLang="en-US" dirty="0"/>
              <a:t>照片</a:t>
            </a:r>
            <a:r>
              <a:rPr lang="en-US" altLang="zh-CN" dirty="0"/>
              <a:t>\LA</a:t>
            </a:r>
            <a:r>
              <a:rPr lang="zh-CN" altLang="en-US" dirty="0"/>
              <a:t>的</a:t>
            </a:r>
            <a:r>
              <a:rPr lang="en-US" altLang="zh-CN" dirty="0"/>
              <a:t>TFH</a:t>
            </a:r>
            <a:r>
              <a:rPr lang="zh-CN" altLang="en-US" dirty="0"/>
              <a:t>板</a:t>
            </a:r>
            <a:r>
              <a:rPr lang="en-US" altLang="zh-CN" dirty="0"/>
              <a:t>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02C81-5EB6-4E21-97FF-793F0FE0FF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0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照片和视频</a:t>
            </a:r>
            <a:r>
              <a:rPr lang="en-US" altLang="zh-CN" dirty="0"/>
              <a:t>\20260211_</a:t>
            </a:r>
            <a:r>
              <a:rPr lang="zh-CN" altLang="en-US" dirty="0"/>
              <a:t>三号厅组装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Ladder_</a:t>
            </a:r>
            <a:r>
              <a:rPr lang="zh-CN" altLang="en-US" dirty="0"/>
              <a:t>上午</a:t>
            </a:r>
            <a:r>
              <a:rPr lang="en-US" altLang="zh-CN" dirty="0"/>
              <a:t>IV</a:t>
            </a:r>
            <a:r>
              <a:rPr lang="zh-CN" altLang="en-US" dirty="0"/>
              <a:t>测试和粘</a:t>
            </a:r>
            <a:r>
              <a:rPr lang="en-US" altLang="zh-CN" dirty="0"/>
              <a:t>ASIC</a:t>
            </a:r>
            <a:r>
              <a:rPr lang="zh-CN" altLang="en-US" dirty="0"/>
              <a:t>板</a:t>
            </a:r>
            <a:r>
              <a:rPr lang="en-US" altLang="zh-CN" dirty="0"/>
              <a:t>\IMG_20260211_122554_</a:t>
            </a:r>
            <a:r>
              <a:rPr lang="zh-CN" altLang="en-US" dirty="0"/>
              <a:t>贴上</a:t>
            </a:r>
            <a:r>
              <a:rPr lang="en-US" altLang="zh-CN" dirty="0"/>
              <a:t>ASIC</a:t>
            </a:r>
            <a:r>
              <a:rPr lang="zh-CN" altLang="en-US" dirty="0"/>
              <a:t>板</a:t>
            </a:r>
            <a:r>
              <a:rPr lang="en-US" altLang="zh-CN" dirty="0"/>
              <a:t>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02C81-5EB6-4E21-97FF-793F0FE0FF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4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\241025_HERD</a:t>
            </a:r>
            <a:r>
              <a:rPr lang="zh-CN" altLang="en-US" dirty="0"/>
              <a:t>束流实验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\LB\</a:t>
            </a:r>
            <a:r>
              <a:rPr lang="en-US" altLang="zh-CN" dirty="0" err="1"/>
              <a:t>net_signal</a:t>
            </a:r>
            <a:r>
              <a:rPr lang="en-US" altLang="zh-CN" dirty="0"/>
              <a:t>\Run09666_</a:t>
            </a:r>
            <a:r>
              <a:rPr lang="zh-CN" altLang="en-US" dirty="0"/>
              <a:t>各通道</a:t>
            </a:r>
            <a:r>
              <a:rPr lang="en-US" altLang="zh-CN" dirty="0"/>
              <a:t>ADC</a:t>
            </a:r>
            <a:r>
              <a:rPr lang="zh-CN" altLang="en-US" dirty="0"/>
              <a:t>谱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2609F-F9AA-460B-9FB0-F892F52809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10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9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9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5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1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8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28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0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0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6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9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3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42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20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5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66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03B3F-3BE7-479B-872A-91E116A83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2026</a:t>
            </a:r>
            <a:r>
              <a:rPr lang="zh-CN" altLang="en-US" dirty="0"/>
              <a:t>年重核束流实验的探测器布局及中心点定义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C78C1C-2846-46E5-A2E1-43E47929C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</a:t>
            </a:r>
          </a:p>
        </p:txBody>
      </p:sp>
    </p:spTree>
    <p:extLst>
      <p:ext uri="{BB962C8B-B14F-4D97-AF65-F5344CB8AC3E}">
        <p14:creationId xmlns:p14="http://schemas.microsoft.com/office/powerpoint/2010/main" val="225337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>
            <a:extLst>
              <a:ext uri="{FF2B5EF4-FFF2-40B4-BE49-F238E27FC236}">
                <a16:creationId xmlns:a16="http://schemas.microsoft.com/office/drawing/2014/main" id="{A2E6863D-0D60-4F74-8C17-3E29082BC06C}"/>
              </a:ext>
            </a:extLst>
          </p:cNvPr>
          <p:cNvSpPr/>
          <p:nvPr/>
        </p:nvSpPr>
        <p:spPr>
          <a:xfrm>
            <a:off x="132523" y="3952774"/>
            <a:ext cx="7368208" cy="2905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B068C1E-80AD-4D6E-B871-8EA0E8F06FC3}"/>
              </a:ext>
            </a:extLst>
          </p:cNvPr>
          <p:cNvSpPr/>
          <p:nvPr/>
        </p:nvSpPr>
        <p:spPr>
          <a:xfrm>
            <a:off x="132523" y="1109798"/>
            <a:ext cx="7368208" cy="2533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039456-E83D-4B5E-B044-08640E31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整体布局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1FBC0B-AD7D-4DAB-8BE7-4970F5BA4A5F}"/>
              </a:ext>
            </a:extLst>
          </p:cNvPr>
          <p:cNvSpPr/>
          <p:nvPr/>
        </p:nvSpPr>
        <p:spPr>
          <a:xfrm>
            <a:off x="341146" y="1802295"/>
            <a:ext cx="1099930" cy="1116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2B4731-0E55-4C05-B138-71074C9F3007}"/>
              </a:ext>
            </a:extLst>
          </p:cNvPr>
          <p:cNvSpPr/>
          <p:nvPr/>
        </p:nvSpPr>
        <p:spPr>
          <a:xfrm>
            <a:off x="5286670" y="1802295"/>
            <a:ext cx="463825" cy="1116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TP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4E0AEC-EA61-41E5-B1F9-B74C16A9CBBF}"/>
              </a:ext>
            </a:extLst>
          </p:cNvPr>
          <p:cNvSpPr/>
          <p:nvPr/>
        </p:nvSpPr>
        <p:spPr>
          <a:xfrm rot="3600000">
            <a:off x="4320270" y="1802295"/>
            <a:ext cx="463825" cy="1116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LP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C17B57-3FB2-42AA-B823-ABFE0C46CD31}"/>
              </a:ext>
            </a:extLst>
          </p:cNvPr>
          <p:cNvSpPr/>
          <p:nvPr/>
        </p:nvSpPr>
        <p:spPr>
          <a:xfrm>
            <a:off x="1616764" y="1802295"/>
            <a:ext cx="463825" cy="1116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TZ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7B46BA-774F-4996-B6FD-9AC3F3362F81}"/>
              </a:ext>
            </a:extLst>
          </p:cNvPr>
          <p:cNvSpPr/>
          <p:nvPr/>
        </p:nvSpPr>
        <p:spPr>
          <a:xfrm>
            <a:off x="2242066" y="1802295"/>
            <a:ext cx="463825" cy="1116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LZ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616EEF-B6EE-4BB6-ACDA-889EC533EBAE}"/>
              </a:ext>
            </a:extLst>
          </p:cNvPr>
          <p:cNvSpPr/>
          <p:nvPr/>
        </p:nvSpPr>
        <p:spPr>
          <a:xfrm>
            <a:off x="6166076" y="1802295"/>
            <a:ext cx="1099930" cy="1116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B9B6B85-EFBE-47D9-B976-9F6E261855F7}"/>
              </a:ext>
            </a:extLst>
          </p:cNvPr>
          <p:cNvSpPr/>
          <p:nvPr/>
        </p:nvSpPr>
        <p:spPr>
          <a:xfrm>
            <a:off x="341146" y="2919138"/>
            <a:ext cx="2364745" cy="1785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D3639A-FAF0-4D23-8C0A-06B12993C3F0}"/>
              </a:ext>
            </a:extLst>
          </p:cNvPr>
          <p:cNvSpPr/>
          <p:nvPr/>
        </p:nvSpPr>
        <p:spPr>
          <a:xfrm>
            <a:off x="4068619" y="2901658"/>
            <a:ext cx="3197387" cy="1960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38C8EA-1943-4280-9FB7-87CB582E06E2}"/>
              </a:ext>
            </a:extLst>
          </p:cNvPr>
          <p:cNvSpPr txBox="1"/>
          <p:nvPr/>
        </p:nvSpPr>
        <p:spPr>
          <a:xfrm>
            <a:off x="341146" y="3097695"/>
            <a:ext cx="236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升降台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底板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ED8DDE-F370-4C2C-9069-673DED73C959}"/>
              </a:ext>
            </a:extLst>
          </p:cNvPr>
          <p:cNvSpPr txBox="1"/>
          <p:nvPr/>
        </p:nvSpPr>
        <p:spPr>
          <a:xfrm>
            <a:off x="4068619" y="3097695"/>
            <a:ext cx="319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升降台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底板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0BCFF-041A-4EA9-BA65-7BED3E4D6D42}"/>
              </a:ext>
            </a:extLst>
          </p:cNvPr>
          <p:cNvSpPr txBox="1"/>
          <p:nvPr/>
        </p:nvSpPr>
        <p:spPr>
          <a:xfrm>
            <a:off x="2974686" y="1109798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60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度旋转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兼容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度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?)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D765648-C914-491E-98DA-61D3CCD26AA5}"/>
              </a:ext>
            </a:extLst>
          </p:cNvPr>
          <p:cNvCxnSpPr>
            <a:cxnSpLocks/>
            <a:stCxn id="16" idx="2"/>
            <a:endCxn id="6" idx="1"/>
          </p:cNvCxnSpPr>
          <p:nvPr/>
        </p:nvCxnSpPr>
        <p:spPr>
          <a:xfrm>
            <a:off x="4435984" y="1571463"/>
            <a:ext cx="242" cy="5884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表格 24">
            <a:extLst>
              <a:ext uri="{FF2B5EF4-FFF2-40B4-BE49-F238E27FC236}">
                <a16:creationId xmlns:a16="http://schemas.microsoft.com/office/drawing/2014/main" id="{5E18F454-4972-4C03-A373-729B10AC4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44578"/>
              </p:ext>
            </p:extLst>
          </p:nvPr>
        </p:nvGraphicFramePr>
        <p:xfrm>
          <a:off x="8099993" y="1554826"/>
          <a:ext cx="37041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93">
                  <a:extLst>
                    <a:ext uri="{9D8B030D-6E8A-4147-A177-3AD203B41FA5}">
                      <a16:colId xmlns:a16="http://schemas.microsoft.com/office/drawing/2014/main" val="848405083"/>
                    </a:ext>
                  </a:extLst>
                </a:gridCol>
                <a:gridCol w="1624465">
                  <a:extLst>
                    <a:ext uri="{9D8B030D-6E8A-4147-A177-3AD203B41FA5}">
                      <a16:colId xmlns:a16="http://schemas.microsoft.com/office/drawing/2014/main" val="3815641263"/>
                    </a:ext>
                  </a:extLst>
                </a:gridCol>
                <a:gridCol w="1121241">
                  <a:extLst>
                    <a:ext uri="{9D8B030D-6E8A-4147-A177-3AD203B41FA5}">
                      <a16:colId xmlns:a16="http://schemas.microsoft.com/office/drawing/2014/main" val="37050355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Ladder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型还是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硅片数量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57717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01334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11186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37974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573248"/>
                  </a:ext>
                </a:extLst>
              </a:tr>
            </a:tbl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6BA9F5AC-8332-40C2-897D-0910A4A638D2}"/>
              </a:ext>
            </a:extLst>
          </p:cNvPr>
          <p:cNvSpPr txBox="1"/>
          <p:nvPr/>
        </p:nvSpPr>
        <p:spPr>
          <a:xfrm>
            <a:off x="333080" y="11620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侧视图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0A95B85-B53C-4DDC-BABA-BB8B4FFEE022}"/>
              </a:ext>
            </a:extLst>
          </p:cNvPr>
          <p:cNvSpPr/>
          <p:nvPr/>
        </p:nvSpPr>
        <p:spPr>
          <a:xfrm>
            <a:off x="341146" y="5458423"/>
            <a:ext cx="1099930" cy="573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7C5B02A-CC32-424B-A5DD-12443F03B4E6}"/>
              </a:ext>
            </a:extLst>
          </p:cNvPr>
          <p:cNvSpPr/>
          <p:nvPr/>
        </p:nvSpPr>
        <p:spPr>
          <a:xfrm>
            <a:off x="1616764" y="4139597"/>
            <a:ext cx="463825" cy="1892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TZ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146AACC-0CF1-4A8A-B53F-674294C13C22}"/>
              </a:ext>
            </a:extLst>
          </p:cNvPr>
          <p:cNvCxnSpPr>
            <a:cxnSpLocks/>
            <a:stCxn id="22" idx="1"/>
            <a:endCxn id="22" idx="3"/>
          </p:cNvCxnSpPr>
          <p:nvPr/>
        </p:nvCxnSpPr>
        <p:spPr>
          <a:xfrm>
            <a:off x="132523" y="2376686"/>
            <a:ext cx="736820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990A0AF2-A07C-4DA4-859F-D50DA1967B21}"/>
              </a:ext>
            </a:extLst>
          </p:cNvPr>
          <p:cNvSpPr/>
          <p:nvPr/>
        </p:nvSpPr>
        <p:spPr>
          <a:xfrm>
            <a:off x="2242065" y="4139597"/>
            <a:ext cx="463825" cy="1892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LZ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A50C7D0-B358-4D96-8DF1-CE1F4586CB14}"/>
              </a:ext>
            </a:extLst>
          </p:cNvPr>
          <p:cNvSpPr/>
          <p:nvPr/>
        </p:nvSpPr>
        <p:spPr>
          <a:xfrm>
            <a:off x="5286670" y="4139597"/>
            <a:ext cx="463825" cy="189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TP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16B42C1-FDCB-48AE-B00D-953257E93347}"/>
              </a:ext>
            </a:extLst>
          </p:cNvPr>
          <p:cNvSpPr/>
          <p:nvPr/>
        </p:nvSpPr>
        <p:spPr>
          <a:xfrm>
            <a:off x="4021856" y="4139597"/>
            <a:ext cx="1129890" cy="189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LP</a:t>
            </a:r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4233CDF-C647-44CD-90BB-9BDF65283E1E}"/>
              </a:ext>
            </a:extLst>
          </p:cNvPr>
          <p:cNvSpPr/>
          <p:nvPr/>
        </p:nvSpPr>
        <p:spPr>
          <a:xfrm>
            <a:off x="6166076" y="5458423"/>
            <a:ext cx="1099930" cy="573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A6819A8-4583-4371-B34B-4B4994E15185}"/>
              </a:ext>
            </a:extLst>
          </p:cNvPr>
          <p:cNvCxnSpPr>
            <a:cxnSpLocks/>
          </p:cNvCxnSpPr>
          <p:nvPr/>
        </p:nvCxnSpPr>
        <p:spPr>
          <a:xfrm>
            <a:off x="132523" y="5767770"/>
            <a:ext cx="736820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4E311490-7B24-4C83-A7D3-B4B6EE818A2D}"/>
              </a:ext>
            </a:extLst>
          </p:cNvPr>
          <p:cNvSpPr/>
          <p:nvPr/>
        </p:nvSpPr>
        <p:spPr>
          <a:xfrm>
            <a:off x="1616764" y="6031927"/>
            <a:ext cx="463825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B20DF70-5507-46AB-8FEB-92D994D089FE}"/>
              </a:ext>
            </a:extLst>
          </p:cNvPr>
          <p:cNvSpPr/>
          <p:nvPr/>
        </p:nvSpPr>
        <p:spPr>
          <a:xfrm>
            <a:off x="2242065" y="6031927"/>
            <a:ext cx="463825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8D3918D-374C-4525-8203-D5BC22EDC0B0}"/>
              </a:ext>
            </a:extLst>
          </p:cNvPr>
          <p:cNvSpPr/>
          <p:nvPr/>
        </p:nvSpPr>
        <p:spPr>
          <a:xfrm>
            <a:off x="4035133" y="6031927"/>
            <a:ext cx="1103338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C3FC52D-D567-49A2-8947-9C8985701A7C}"/>
              </a:ext>
            </a:extLst>
          </p:cNvPr>
          <p:cNvSpPr/>
          <p:nvPr/>
        </p:nvSpPr>
        <p:spPr>
          <a:xfrm>
            <a:off x="5299946" y="6031927"/>
            <a:ext cx="463825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A3B2383-C835-49B8-BB14-A97C9F6861E8}"/>
              </a:ext>
            </a:extLst>
          </p:cNvPr>
          <p:cNvSpPr/>
          <p:nvPr/>
        </p:nvSpPr>
        <p:spPr>
          <a:xfrm>
            <a:off x="2895097" y="6460573"/>
            <a:ext cx="921530" cy="2545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L0</a:t>
            </a:r>
            <a:r>
              <a:rPr lang="zh-CN" altLang="en-US" dirty="0"/>
              <a:t>板</a:t>
            </a:r>
          </a:p>
        </p:txBody>
      </p: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469E53CE-F598-429C-AA9D-F4FD332AA2CE}"/>
              </a:ext>
            </a:extLst>
          </p:cNvPr>
          <p:cNvCxnSpPr>
            <a:stCxn id="40" idx="2"/>
            <a:endCxn id="43" idx="1"/>
          </p:cNvCxnSpPr>
          <p:nvPr/>
        </p:nvCxnSpPr>
        <p:spPr>
          <a:xfrm rot="16200000" flipH="1">
            <a:off x="2535407" y="6228170"/>
            <a:ext cx="298260" cy="4211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肘形 45">
            <a:extLst>
              <a:ext uri="{FF2B5EF4-FFF2-40B4-BE49-F238E27FC236}">
                <a16:creationId xmlns:a16="http://schemas.microsoft.com/office/drawing/2014/main" id="{BD9B291B-7AA9-4323-8431-532170A4D634}"/>
              </a:ext>
            </a:extLst>
          </p:cNvPr>
          <p:cNvCxnSpPr>
            <a:cxnSpLocks/>
            <a:stCxn id="39" idx="2"/>
            <a:endCxn id="43" idx="1"/>
          </p:cNvCxnSpPr>
          <p:nvPr/>
        </p:nvCxnSpPr>
        <p:spPr>
          <a:xfrm rot="16200000" flipH="1">
            <a:off x="2222757" y="5915520"/>
            <a:ext cx="298260" cy="10464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肘形 46">
            <a:extLst>
              <a:ext uri="{FF2B5EF4-FFF2-40B4-BE49-F238E27FC236}">
                <a16:creationId xmlns:a16="http://schemas.microsoft.com/office/drawing/2014/main" id="{D87985F8-17E0-4A1D-813D-7DD3FD6E340F}"/>
              </a:ext>
            </a:extLst>
          </p:cNvPr>
          <p:cNvCxnSpPr>
            <a:cxnSpLocks/>
            <a:stCxn id="41" idx="2"/>
            <a:endCxn id="43" idx="3"/>
          </p:cNvCxnSpPr>
          <p:nvPr/>
        </p:nvCxnSpPr>
        <p:spPr>
          <a:xfrm rot="5400000">
            <a:off x="4052585" y="6053643"/>
            <a:ext cx="298260" cy="7701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907D9E36-5D1E-4C8B-83E6-EF11878D92B5}"/>
              </a:ext>
            </a:extLst>
          </p:cNvPr>
          <p:cNvCxnSpPr>
            <a:cxnSpLocks/>
            <a:stCxn id="42" idx="2"/>
            <a:endCxn id="43" idx="3"/>
          </p:cNvCxnSpPr>
          <p:nvPr/>
        </p:nvCxnSpPr>
        <p:spPr>
          <a:xfrm rot="5400000">
            <a:off x="4525113" y="5581114"/>
            <a:ext cx="298260" cy="17152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47FFD746-C489-4FA8-A6DA-FE86768D9A08}"/>
              </a:ext>
            </a:extLst>
          </p:cNvPr>
          <p:cNvSpPr txBox="1"/>
          <p:nvPr/>
        </p:nvSpPr>
        <p:spPr>
          <a:xfrm>
            <a:off x="333080" y="414167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俯视图</a:t>
            </a:r>
          </a:p>
        </p:txBody>
      </p:sp>
    </p:spTree>
    <p:extLst>
      <p:ext uri="{BB962C8B-B14F-4D97-AF65-F5344CB8AC3E}">
        <p14:creationId xmlns:p14="http://schemas.microsoft.com/office/powerpoint/2010/main" val="21106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6D4530E-13E8-4FDB-BE04-1AAA2791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54476"/>
            <a:ext cx="10972800" cy="1123991"/>
          </a:xfrm>
        </p:spPr>
        <p:txBody>
          <a:bodyPr/>
          <a:lstStyle/>
          <a:p>
            <a:r>
              <a:rPr lang="en-US" altLang="zh-CN" dirty="0"/>
              <a:t>PID</a:t>
            </a:r>
            <a:r>
              <a:rPr lang="zh-CN" altLang="en-US" dirty="0"/>
              <a:t>的微条方向与</a:t>
            </a:r>
            <a:r>
              <a:rPr lang="en-US" altLang="zh-CN" dirty="0"/>
              <a:t>Ladder</a:t>
            </a:r>
            <a:r>
              <a:rPr lang="zh-CN" altLang="en-US" dirty="0"/>
              <a:t>的微条方向一致。有利于通过击中位置更准确的匹配</a:t>
            </a:r>
            <a:r>
              <a:rPr lang="en-US" altLang="zh-CN" dirty="0"/>
              <a:t>PID</a:t>
            </a:r>
            <a:r>
              <a:rPr lang="zh-CN" altLang="en-US" dirty="0"/>
              <a:t>与</a:t>
            </a:r>
            <a:r>
              <a:rPr lang="en-US" altLang="zh-CN" dirty="0"/>
              <a:t>Cluster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A3767FF-F6FD-471A-8144-47B2CD65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硅微条朝向布局</a:t>
            </a:r>
            <a:r>
              <a:rPr lang="en-US" altLang="zh-CN" dirty="0"/>
              <a:t>(</a:t>
            </a:r>
            <a:r>
              <a:rPr lang="zh-CN" altLang="en-US" dirty="0"/>
              <a:t>不展示旋转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96C3EF11-F556-4A6F-A02F-5F922CDA0E81}"/>
              </a:ext>
            </a:extLst>
          </p:cNvPr>
          <p:cNvGrpSpPr/>
          <p:nvPr/>
        </p:nvGrpSpPr>
        <p:grpSpPr>
          <a:xfrm>
            <a:off x="9980230" y="3684286"/>
            <a:ext cx="2160000" cy="1080000"/>
            <a:chOff x="7920000" y="1491181"/>
            <a:chExt cx="2160000" cy="108000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BBEB8B9-3F72-466F-884B-2D055A475BCA}"/>
                </a:ext>
              </a:extLst>
            </p:cNvPr>
            <p:cNvGrpSpPr/>
            <p:nvPr/>
          </p:nvGrpSpPr>
          <p:grpSpPr>
            <a:xfrm>
              <a:off x="9000000" y="1491181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E26816B-DA13-447D-8E2B-556E9A02124B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98761377-311A-4052-BAF1-CDFADBAB5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83EAC98F-17E6-4D9F-94DB-4EAD206EC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DC31E2B9-FF7B-4DAF-AD1F-D59186226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74D60E7D-86E5-4C0A-BB79-4A8E0A5B16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7CF7F9E8-BD37-4FC2-9019-338C7B4D0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AD1BEC03-2380-4614-9557-8EE305B66755}"/>
                </a:ext>
              </a:extLst>
            </p:cNvPr>
            <p:cNvGrpSpPr/>
            <p:nvPr/>
          </p:nvGrpSpPr>
          <p:grpSpPr>
            <a:xfrm>
              <a:off x="8640000" y="1491181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BA5E5959-5DBE-41A7-ACF9-FABB05405AEB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3441B7F7-039A-4FD6-BD27-AA5FD7964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B8CED7E5-64DB-4E7E-B002-851649A3C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D6DD8A0A-1CCB-473C-BAE1-1B9FF5AF3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70881D30-8084-4653-B840-47126A54F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EBD73E22-8FF4-4515-A807-9C2415CE1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7A752A4-1A07-41DC-B4E9-9F0748C0F888}"/>
                </a:ext>
              </a:extLst>
            </p:cNvPr>
            <p:cNvGrpSpPr/>
            <p:nvPr/>
          </p:nvGrpSpPr>
          <p:grpSpPr>
            <a:xfrm>
              <a:off x="8280000" y="1491181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140AC7-4A52-4AB2-A6F9-909B3B29C7BE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7480035-D725-44DD-BAFC-BCDC5A35C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97ED43F8-785D-4952-8B06-8DBDB914C0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1D08BEEA-9FAD-45AB-BC2B-78FDDC3E8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1F77E15A-DF09-45F2-94D0-D594C3049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7C114C6F-B9CE-425C-85FB-1FA514822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37817DA-34F9-427D-9B86-F818411E6A2A}"/>
                </a:ext>
              </a:extLst>
            </p:cNvPr>
            <p:cNvGrpSpPr/>
            <p:nvPr/>
          </p:nvGrpSpPr>
          <p:grpSpPr>
            <a:xfrm>
              <a:off x="7920000" y="1491181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880264D-0EBD-4D91-8A0C-7A4A2A152F3E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FEE00A49-AFCC-4757-AB4C-F4E5541DA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CE5AAA3D-3821-4722-906E-B4B3C38BB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7D72A7E8-0F46-42D6-BE11-C5D0E2459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9E757C4B-18C1-48F2-861C-F3338960A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D5F395F2-6091-43D2-A1BF-ACF2BBB50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EA0AC52E-D88A-4DCB-A131-185E4C8D5DFF}"/>
              </a:ext>
            </a:extLst>
          </p:cNvPr>
          <p:cNvGrpSpPr/>
          <p:nvPr/>
        </p:nvGrpSpPr>
        <p:grpSpPr>
          <a:xfrm>
            <a:off x="542433" y="3600000"/>
            <a:ext cx="2160000" cy="1080000"/>
            <a:chOff x="7920000" y="2769704"/>
            <a:chExt cx="2160000" cy="1080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57FF885-5A78-4CD2-8227-ED2246185430}"/>
                </a:ext>
              </a:extLst>
            </p:cNvPr>
            <p:cNvGrpSpPr/>
            <p:nvPr/>
          </p:nvGrpSpPr>
          <p:grpSpPr>
            <a:xfrm>
              <a:off x="9000000" y="2769704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26A96FC-BA9B-409D-A5ED-22ACA475CC93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3181B805-3040-461D-B9F8-41B13281FD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AD78F43D-261E-4F14-87C1-BC90FF7F55E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23E5D23F-94AB-45F5-82D9-042600A2C2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2A6B382B-F084-49C0-9E79-81962DF9EB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D433707F-E206-461E-868F-D7557E8FEE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BF85DEFC-547C-452B-8D6A-6B8057BFBA08}"/>
                </a:ext>
              </a:extLst>
            </p:cNvPr>
            <p:cNvGrpSpPr/>
            <p:nvPr/>
          </p:nvGrpSpPr>
          <p:grpSpPr>
            <a:xfrm>
              <a:off x="8640000" y="2769704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84518844-323D-4EB5-B336-DEFE2D6B519C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5481B3BD-DF62-49A6-ABE6-5EF432296A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90FEE44D-01C8-4474-B958-F5F55E50D0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0E3EE3BA-E287-4221-BC35-A96A014085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1C6052A2-7D1B-482A-9E8D-1CE669D157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957EE52A-A043-4ED7-B08C-FB514A0CBE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755ED778-6E51-4562-8139-34BFF218E4C5}"/>
                </a:ext>
              </a:extLst>
            </p:cNvPr>
            <p:cNvGrpSpPr/>
            <p:nvPr/>
          </p:nvGrpSpPr>
          <p:grpSpPr>
            <a:xfrm>
              <a:off x="8280000" y="2769704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CB001D2-ED6E-40C7-A5AC-6E7452B00112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E5D5D1AA-98FE-4C40-87CA-2946A361D2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CA35F310-4402-4217-A2DC-C9041434DA5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67C21D83-3FC1-44FB-9FD3-B24F016D17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5CF12F1C-A828-49C4-9F02-0381A1983D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021319C8-9AC4-410D-B62E-0EBB635583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2E70325B-1B10-449C-B184-A427C7BAB848}"/>
                </a:ext>
              </a:extLst>
            </p:cNvPr>
            <p:cNvGrpSpPr/>
            <p:nvPr/>
          </p:nvGrpSpPr>
          <p:grpSpPr>
            <a:xfrm>
              <a:off x="7920000" y="2769704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4B1D2A89-90E2-4020-89D9-E5DC8A758E92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A2C7515F-AB49-4F35-9BD8-82813B65C9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8C4EF865-4684-4363-9FBE-CDA845561D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E67D35C7-03F9-4864-A61A-1A00C7C37F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851B1000-E332-4C9C-93BA-FC0C0097BA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06BF4DC8-4EB3-4376-BB34-BCD1C362B0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A947BAE0-51C5-4015-9BB3-40AC82660BA1}"/>
              </a:ext>
            </a:extLst>
          </p:cNvPr>
          <p:cNvGrpSpPr/>
          <p:nvPr/>
        </p:nvGrpSpPr>
        <p:grpSpPr>
          <a:xfrm>
            <a:off x="3432999" y="2721600"/>
            <a:ext cx="2620800" cy="1958400"/>
            <a:chOff x="2059200" y="2721600"/>
            <a:chExt cx="2620800" cy="1958400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3AD61279-FD59-495F-A2EC-62A6B94E9E3C}"/>
                </a:ext>
              </a:extLst>
            </p:cNvPr>
            <p:cNvGrpSpPr/>
            <p:nvPr/>
          </p:nvGrpSpPr>
          <p:grpSpPr>
            <a:xfrm>
              <a:off x="3600000" y="3600000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BFA95E30-5DD7-4B48-9419-635F838C227B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8ADAB5DF-F221-47C6-A99D-FC8A7FA27D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78376A20-21F0-437C-8440-F9CD8197AB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7B11B922-6DED-4C06-92E0-4CEFD58028C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A8842B2C-F5B1-424E-B0A5-7426A85C68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DFE396B5-943E-4D7C-A85E-05FDCCACCF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6772185F-7B59-4871-9273-3CCDDAECD060}"/>
                </a:ext>
              </a:extLst>
            </p:cNvPr>
            <p:cNvGrpSpPr/>
            <p:nvPr/>
          </p:nvGrpSpPr>
          <p:grpSpPr>
            <a:xfrm>
              <a:off x="2829424" y="3159662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DD1E19FE-AFEA-4D09-86A0-6B41B256170A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515A6B7B-AE7C-4BA1-81D9-F5538D1A77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E29108C3-412D-4B69-A98D-77ADE5D0AB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471AA677-0C38-4F5A-A41D-E87A6B858DB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E654B6F4-DC71-44AF-9A0F-6F377A51082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5DFBF74F-DE10-4CB1-A2AC-27BE24BA0C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A0A29FA4-B792-4DCA-A4F3-F2416BE3301A}"/>
                </a:ext>
              </a:extLst>
            </p:cNvPr>
            <p:cNvGrpSpPr/>
            <p:nvPr/>
          </p:nvGrpSpPr>
          <p:grpSpPr>
            <a:xfrm>
              <a:off x="2059200" y="2721600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49CF9C92-0DB6-4CAB-A8B8-1171268D4411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81B4B1FA-F369-4B89-8353-70D1932989F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10F11B4A-0A76-47C4-B7A0-0FA8FA0135F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96755D38-BB3B-4CC4-9CB3-11EE32E9281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6638975C-F9D2-4EB2-8C31-0C89EFA00B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C42CCDE8-5C2D-487C-86B7-86B76CC74D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AEF22C39-40B1-4481-942A-AF2BF015FC03}"/>
              </a:ext>
            </a:extLst>
          </p:cNvPr>
          <p:cNvGrpSpPr/>
          <p:nvPr/>
        </p:nvGrpSpPr>
        <p:grpSpPr>
          <a:xfrm>
            <a:off x="2485747" y="2721600"/>
            <a:ext cx="2620800" cy="1958400"/>
            <a:chOff x="2059200" y="2721600"/>
            <a:chExt cx="2620800" cy="1958400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05EDF444-61F4-47A2-9F2F-65D61A8D5FDC}"/>
                </a:ext>
              </a:extLst>
            </p:cNvPr>
            <p:cNvGrpSpPr/>
            <p:nvPr/>
          </p:nvGrpSpPr>
          <p:grpSpPr>
            <a:xfrm>
              <a:off x="3600000" y="3600000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D075B344-BBC4-47DB-BE51-FB334A28A4DA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E2AFCC6C-D00A-4E96-A74A-CA0F16B197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724507B8-2E5B-4835-A25B-4EA9949B31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2D392311-29DD-469A-9959-653301C1A3B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312F43E6-40C4-442B-9BB6-11D4779CAF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399D3606-2105-43AF-9513-D2D817F5C4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508A9862-F7FE-46CA-AC61-13B9DF17FBD4}"/>
                </a:ext>
              </a:extLst>
            </p:cNvPr>
            <p:cNvGrpSpPr/>
            <p:nvPr/>
          </p:nvGrpSpPr>
          <p:grpSpPr>
            <a:xfrm>
              <a:off x="2829424" y="3159662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E3D3DBBB-4ED4-452D-A440-3BF8B533AC91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35471E40-D64B-476F-A302-682DBF466F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0E62D416-AD5B-4B84-B3CB-A838371B16A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EC95862B-C98C-4813-8082-014C7F9A4B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863A6626-7B81-4D3C-80E2-E8E0800F88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BDC731F3-05E3-4B88-B1B0-626B1D2C6B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BE787150-C00F-4818-9BDA-A85FDDE8538E}"/>
                </a:ext>
              </a:extLst>
            </p:cNvPr>
            <p:cNvGrpSpPr/>
            <p:nvPr/>
          </p:nvGrpSpPr>
          <p:grpSpPr>
            <a:xfrm>
              <a:off x="2059200" y="2721600"/>
              <a:ext cx="1080000" cy="1080000"/>
              <a:chOff x="8839199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E84C5A69-C2B3-4A9C-A2E9-D8763018DD5C}"/>
                  </a:ext>
                </a:extLst>
              </p:cNvPr>
              <p:cNvSpPr/>
              <p:nvPr/>
            </p:nvSpPr>
            <p:spPr>
              <a:xfrm>
                <a:off x="8839199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5A2EC749-7E42-429B-A8B5-4F7A12BF371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336103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85159494-A7D3-4794-9E37-01D1ABB341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40972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1E0F4D14-0F93-43D0-9AFC-0C5BF87F26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37320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1CC989BF-6DB9-4C21-9E0F-4E4189C84A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938537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5ADE495A-2AA0-4573-BECC-F56629C2AE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39754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81B3A10A-E8C8-44FF-9CF6-F5F9A7C27599}"/>
              </a:ext>
            </a:extLst>
          </p:cNvPr>
          <p:cNvGrpSpPr/>
          <p:nvPr/>
        </p:nvGrpSpPr>
        <p:grpSpPr>
          <a:xfrm>
            <a:off x="7382219" y="2721600"/>
            <a:ext cx="2631104" cy="1958400"/>
            <a:chOff x="7628896" y="2721600"/>
            <a:chExt cx="2631104" cy="195840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35A75C5-99BE-4747-85DE-737419DFC180}"/>
                </a:ext>
              </a:extLst>
            </p:cNvPr>
            <p:cNvGrpSpPr/>
            <p:nvPr/>
          </p:nvGrpSpPr>
          <p:grpSpPr>
            <a:xfrm>
              <a:off x="9180000" y="3600000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C4D318B1-2480-4D48-BEAB-ADBF60D3748F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01F6082B-1123-4CFD-93A0-4A9DAA80E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859F202C-F32D-4359-8E5D-77913A712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29E39F0A-E833-49E3-AE99-2DAB0FC18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988D584F-E0EA-4D92-8053-C2CD17C5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67A1085C-948C-4008-8A30-553500449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C3997ED3-C0CF-48F9-A35F-ACB6E69BD161}"/>
                </a:ext>
              </a:extLst>
            </p:cNvPr>
            <p:cNvGrpSpPr/>
            <p:nvPr/>
          </p:nvGrpSpPr>
          <p:grpSpPr>
            <a:xfrm>
              <a:off x="8402535" y="3156643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B69A38F-D9DD-4D5F-9B0A-1ABE58351E20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DA50EC23-4625-4A67-906F-975D17E14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58CF697E-33C6-4830-ABF2-5A3C32D2F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9FC33966-D3C8-4040-80BE-F2D46047D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40515C55-F82D-4E2D-B8D7-1EF24316A1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22FB97A4-163E-4BA1-892B-FDB94495A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A18D2098-5409-421F-B5B0-6E7FE8E6AF3E}"/>
                </a:ext>
              </a:extLst>
            </p:cNvPr>
            <p:cNvGrpSpPr/>
            <p:nvPr/>
          </p:nvGrpSpPr>
          <p:grpSpPr>
            <a:xfrm>
              <a:off x="7628896" y="2721600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FB068707-DFD0-42B6-9792-16B461D7A2C2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27C08C0C-5C91-4238-B743-821A2A54D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C848A6E6-372E-41E0-B414-727804C4E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3C667B81-D363-4C00-9256-55C33565C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41FE9F33-2CFA-4102-A157-20DB76CDB5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CAC17B9B-C1D1-41D4-8F58-1147305EF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906C6C36-3650-4DB8-8816-CC3960495B77}"/>
              </a:ext>
            </a:extLst>
          </p:cNvPr>
          <p:cNvGrpSpPr/>
          <p:nvPr/>
        </p:nvGrpSpPr>
        <p:grpSpPr>
          <a:xfrm>
            <a:off x="6410259" y="2721600"/>
            <a:ext cx="2631104" cy="1958400"/>
            <a:chOff x="7628896" y="2721600"/>
            <a:chExt cx="2631104" cy="1958400"/>
          </a:xfrm>
        </p:grpSpPr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50373BDF-3A12-4315-8FB5-127BCCC809DE}"/>
                </a:ext>
              </a:extLst>
            </p:cNvPr>
            <p:cNvGrpSpPr/>
            <p:nvPr/>
          </p:nvGrpSpPr>
          <p:grpSpPr>
            <a:xfrm>
              <a:off x="9180000" y="3600000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F010A20E-D1DB-4C78-9654-8266B91F6EA6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9436EB10-1E1E-41AD-A1B3-26A9CEC80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AD586F56-1BB8-48C5-B836-4E289A88C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E42D5578-C65C-46EA-92B8-B32A1D42F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5493C79C-1FDF-4828-9FF3-6F38B4B3F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>
                <a:extLst>
                  <a:ext uri="{FF2B5EF4-FFF2-40B4-BE49-F238E27FC236}">
                    <a16:creationId xmlns:a16="http://schemas.microsoft.com/office/drawing/2014/main" id="{979B4480-1902-4808-962E-69A8DA5795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0EFD3423-8D43-4112-BB41-E7E960513A8C}"/>
                </a:ext>
              </a:extLst>
            </p:cNvPr>
            <p:cNvGrpSpPr/>
            <p:nvPr/>
          </p:nvGrpSpPr>
          <p:grpSpPr>
            <a:xfrm>
              <a:off x="8402535" y="3156643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7E737C3C-DDBE-4B70-A15C-81C9864DDDAB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3" name="直接连接符 182">
                <a:extLst>
                  <a:ext uri="{FF2B5EF4-FFF2-40B4-BE49-F238E27FC236}">
                    <a16:creationId xmlns:a16="http://schemas.microsoft.com/office/drawing/2014/main" id="{C4096B08-107E-4E74-AD1D-5F539CC0F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7B26B410-0A1A-4073-872C-7D80301F2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:a16="http://schemas.microsoft.com/office/drawing/2014/main" id="{BAE4549A-9E24-4CD2-AD72-68CC9019F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64614F62-16EA-4F94-B86C-4FD556431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3298EA33-7D94-4793-AC66-176FDB98B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0C613207-DE88-48A9-B216-618931187281}"/>
                </a:ext>
              </a:extLst>
            </p:cNvPr>
            <p:cNvGrpSpPr/>
            <p:nvPr/>
          </p:nvGrpSpPr>
          <p:grpSpPr>
            <a:xfrm>
              <a:off x="7628896" y="2721600"/>
              <a:ext cx="1080000" cy="1080000"/>
              <a:chOff x="2425147" y="2769704"/>
              <a:chExt cx="1080000" cy="1080000"/>
            </a:xfrm>
            <a:scene3d>
              <a:camera prst="isometricLeftDown"/>
              <a:lightRig rig="threePt" dir="t"/>
            </a:scene3d>
          </p:grpSpPr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AB2F79F5-00B3-42A1-A3C8-4232791A46EC}"/>
                  </a:ext>
                </a:extLst>
              </p:cNvPr>
              <p:cNvSpPr/>
              <p:nvPr/>
            </p:nvSpPr>
            <p:spPr>
              <a:xfrm>
                <a:off x="2425147" y="2769704"/>
                <a:ext cx="1080000" cy="108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298BFE36-1968-4C15-B286-C689A7B50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2915478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5B6847F2-4A85-47C6-A1FB-B0766B9A7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710609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3EF820EE-16C4-4235-93A1-FA14786D9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114261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B95A49E8-BE51-4159-8687-9C94F890C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313044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443AA8DD-0EBB-426F-A115-CF114B589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165" y="3511827"/>
                <a:ext cx="87464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5" name="文本框 194">
            <a:extLst>
              <a:ext uri="{FF2B5EF4-FFF2-40B4-BE49-F238E27FC236}">
                <a16:creationId xmlns:a16="http://schemas.microsoft.com/office/drawing/2014/main" id="{378E8528-E806-4647-A0BC-C7FFFA8B27D7}"/>
              </a:ext>
            </a:extLst>
          </p:cNvPr>
          <p:cNvSpPr txBox="1"/>
          <p:nvPr/>
        </p:nvSpPr>
        <p:spPr>
          <a:xfrm>
            <a:off x="2302459" y="1872507"/>
            <a:ext cx="719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TZ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DC153F9B-F116-453A-BAAF-BE6329675B7E}"/>
              </a:ext>
            </a:extLst>
          </p:cNvPr>
          <p:cNvSpPr txBox="1"/>
          <p:nvPr/>
        </p:nvSpPr>
        <p:spPr>
          <a:xfrm>
            <a:off x="3964358" y="1872507"/>
            <a:ext cx="719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LZ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3FC5DBDB-E99B-4DC7-9D10-60E9363412B5}"/>
              </a:ext>
            </a:extLst>
          </p:cNvPr>
          <p:cNvSpPr txBox="1"/>
          <p:nvPr/>
        </p:nvSpPr>
        <p:spPr>
          <a:xfrm>
            <a:off x="5932734" y="1536964"/>
            <a:ext cx="12477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LP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旋转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C8785E26-8EF8-4054-9B92-66930BC2137B}"/>
              </a:ext>
            </a:extLst>
          </p:cNvPr>
          <p:cNvSpPr txBox="1"/>
          <p:nvPr/>
        </p:nvSpPr>
        <p:spPr>
          <a:xfrm>
            <a:off x="7640271" y="1948324"/>
            <a:ext cx="124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TP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7D4610E2-CB1F-4E6C-B045-4C11B7D429AF}"/>
              </a:ext>
            </a:extLst>
          </p:cNvPr>
          <p:cNvSpPr txBox="1"/>
          <p:nvPr/>
        </p:nvSpPr>
        <p:spPr>
          <a:xfrm>
            <a:off x="293109" y="2349844"/>
            <a:ext cx="18562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PID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匹配</a:t>
            </a:r>
            <a:r>
              <a:rPr lang="en-US" altLang="zh-CN" sz="3200" b="1" dirty="0">
                <a:solidFill>
                  <a:srgbClr val="FF0000"/>
                </a:solidFill>
              </a:rPr>
              <a:t>Z</a:t>
            </a:r>
            <a:r>
              <a:rPr lang="zh-CN" altLang="en-US" sz="3200" b="1" dirty="0">
                <a:solidFill>
                  <a:srgbClr val="FF0000"/>
                </a:solidFill>
              </a:rPr>
              <a:t>型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DE59205B-BEB3-4081-862E-9A5F79DF9BF3}"/>
              </a:ext>
            </a:extLst>
          </p:cNvPr>
          <p:cNvSpPr txBox="1"/>
          <p:nvPr/>
        </p:nvSpPr>
        <p:spPr>
          <a:xfrm>
            <a:off x="10132123" y="2349844"/>
            <a:ext cx="18562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PID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匹配</a:t>
            </a:r>
            <a:r>
              <a:rPr lang="en-US" altLang="zh-CN" sz="3200" b="1" dirty="0">
                <a:solidFill>
                  <a:srgbClr val="FF0000"/>
                </a:solidFill>
              </a:rPr>
              <a:t>P</a:t>
            </a:r>
            <a:r>
              <a:rPr lang="zh-CN" altLang="en-US" sz="3200" b="1" dirty="0">
                <a:solidFill>
                  <a:srgbClr val="FF0000"/>
                </a:solidFill>
              </a:rPr>
              <a:t>型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8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2A2AE-5B0F-434C-B85B-93315CCB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6246"/>
          </a:xfrm>
        </p:spPr>
        <p:txBody>
          <a:bodyPr/>
          <a:lstStyle/>
          <a:p>
            <a:r>
              <a:rPr lang="zh-CN" altLang="en-US" dirty="0"/>
              <a:t>方案阶段的</a:t>
            </a:r>
            <a:r>
              <a:rPr lang="en-US" altLang="zh-CN" dirty="0"/>
              <a:t>SCD</a:t>
            </a:r>
            <a:r>
              <a:rPr lang="zh-CN" altLang="en-US" dirty="0"/>
              <a:t>的</a:t>
            </a:r>
            <a:r>
              <a:rPr lang="en-US" altLang="zh-CN" dirty="0"/>
              <a:t>P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51AE2BC3-FE7D-4D6A-B061-94C5E6D01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8843" y="1720229"/>
            <a:ext cx="5034213" cy="3766093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E238CD-6E47-4F16-A51D-045D76A08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85414" y="1086169"/>
            <a:ext cx="5040000" cy="50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6C2FAB-AB12-48B7-A42F-750DE500B7A9}"/>
              </a:ext>
            </a:extLst>
          </p:cNvPr>
          <p:cNvSpPr/>
          <p:nvPr/>
        </p:nvSpPr>
        <p:spPr>
          <a:xfrm rot="5400000">
            <a:off x="3042020" y="2342480"/>
            <a:ext cx="2512623" cy="5034214"/>
          </a:xfrm>
          <a:prstGeom prst="rect">
            <a:avLst/>
          </a:prstGeom>
          <a:solidFill>
            <a:srgbClr val="BDFFCA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2D00EA-652F-4651-AFDF-1119EB824261}"/>
              </a:ext>
            </a:extLst>
          </p:cNvPr>
          <p:cNvSpPr txBox="1"/>
          <p:nvPr/>
        </p:nvSpPr>
        <p:spPr>
          <a:xfrm>
            <a:off x="3333746" y="4242915"/>
            <a:ext cx="198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逐条读出</a:t>
            </a:r>
            <a:endParaRPr lang="en-US" altLang="zh-CN" sz="2800" dirty="0"/>
          </a:p>
          <a:p>
            <a:pPr algn="ctr"/>
            <a:r>
              <a:rPr lang="zh-CN" altLang="en-US" sz="2800" dirty="0"/>
              <a:t>一端有电阻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B15916-81FF-4E46-BFAB-BEB57592EEAF}"/>
              </a:ext>
            </a:extLst>
          </p:cNvPr>
          <p:cNvSpPr/>
          <p:nvPr/>
        </p:nvSpPr>
        <p:spPr>
          <a:xfrm rot="5400000">
            <a:off x="3042021" y="-170143"/>
            <a:ext cx="2512623" cy="5034214"/>
          </a:xfrm>
          <a:prstGeom prst="rect">
            <a:avLst/>
          </a:prstGeom>
          <a:solidFill>
            <a:srgbClr val="BDF4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21CEBB-CA40-4F70-B820-B02E40FC90BF}"/>
              </a:ext>
            </a:extLst>
          </p:cNvPr>
          <p:cNvSpPr txBox="1"/>
          <p:nvPr/>
        </p:nvSpPr>
        <p:spPr>
          <a:xfrm>
            <a:off x="3135863" y="1910511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隔条读出</a:t>
            </a:r>
            <a:endParaRPr lang="en-US" altLang="zh-CN" sz="2800" dirty="0"/>
          </a:p>
          <a:p>
            <a:pPr algn="ctr"/>
            <a:r>
              <a:rPr lang="zh-CN" altLang="en-US" sz="2800" dirty="0"/>
              <a:t>俩端都有电阻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BCE5F9-9190-40E9-80F9-1DB2196616C0}"/>
              </a:ext>
            </a:extLst>
          </p:cNvPr>
          <p:cNvSpPr txBox="1"/>
          <p:nvPr/>
        </p:nvSpPr>
        <p:spPr>
          <a:xfrm>
            <a:off x="2575661" y="50268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电阻区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C6E3C8-7D8D-4AAE-B16F-0BA28D812D14}"/>
              </a:ext>
            </a:extLst>
          </p:cNvPr>
          <p:cNvSpPr txBox="1"/>
          <p:nvPr/>
        </p:nvSpPr>
        <p:spPr>
          <a:xfrm>
            <a:off x="5313776" y="14446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电阻区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285100B-0810-46F9-89E7-1C9CBD5CA24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050742" y="5211480"/>
            <a:ext cx="524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DAADEA4-31B0-4857-9188-97A79D2C4AC5}"/>
              </a:ext>
            </a:extLst>
          </p:cNvPr>
          <p:cNvSpPr txBox="1"/>
          <p:nvPr/>
        </p:nvSpPr>
        <p:spPr>
          <a:xfrm>
            <a:off x="2575661" y="14393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电阻区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BBD700E-30C1-4A13-B942-DE810E85B85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050742" y="1624063"/>
            <a:ext cx="524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D3E6AC2-2ADD-4C54-9884-51869A1BD623}"/>
              </a:ext>
            </a:extLst>
          </p:cNvPr>
          <p:cNvCxnSpPr>
            <a:cxnSpLocks/>
          </p:cNvCxnSpPr>
          <p:nvPr/>
        </p:nvCxnSpPr>
        <p:spPr>
          <a:xfrm>
            <a:off x="6108974" y="1624063"/>
            <a:ext cx="5847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7C6DDF5F-2213-4F19-B3DC-5E0C8EF81654}"/>
              </a:ext>
            </a:extLst>
          </p:cNvPr>
          <p:cNvSpPr/>
          <p:nvPr/>
        </p:nvSpPr>
        <p:spPr>
          <a:xfrm>
            <a:off x="1781224" y="3603275"/>
            <a:ext cx="5044190" cy="2522894"/>
          </a:xfrm>
          <a:prstGeom prst="rect">
            <a:avLst/>
          </a:prstGeom>
          <a:noFill/>
          <a:ln w="57150">
            <a:solidFill>
              <a:srgbClr val="0DF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7D00F3-4542-4333-AB1B-43AB54F31229}"/>
              </a:ext>
            </a:extLst>
          </p:cNvPr>
          <p:cNvSpPr/>
          <p:nvPr/>
        </p:nvSpPr>
        <p:spPr>
          <a:xfrm rot="5400000">
            <a:off x="7257825" y="3338355"/>
            <a:ext cx="2512623" cy="3042468"/>
          </a:xfrm>
          <a:prstGeom prst="rect">
            <a:avLst/>
          </a:prstGeom>
          <a:noFill/>
          <a:ln w="57150">
            <a:solidFill>
              <a:srgbClr val="0DF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DC8DFC-10D2-40D5-8A14-921E9BD92B0E}"/>
              </a:ext>
            </a:extLst>
          </p:cNvPr>
          <p:cNvSpPr txBox="1"/>
          <p:nvPr/>
        </p:nvSpPr>
        <p:spPr>
          <a:xfrm>
            <a:off x="7691448" y="15778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5D18C95-D0B7-47AD-8A0D-B102053254CB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>
            <a:off x="7955303" y="2039561"/>
            <a:ext cx="0" cy="115860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A20BCC6-45A4-4857-8F09-C7A4BCD77040}"/>
              </a:ext>
            </a:extLst>
          </p:cNvPr>
          <p:cNvSpPr txBox="1"/>
          <p:nvPr/>
        </p:nvSpPr>
        <p:spPr>
          <a:xfrm>
            <a:off x="11638002" y="2990646"/>
            <a:ext cx="553998" cy="1519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 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编号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63CD75D-B117-4873-B4BE-E4C9A9F9BDC2}"/>
              </a:ext>
            </a:extLst>
          </p:cNvPr>
          <p:cNvSpPr txBox="1"/>
          <p:nvPr/>
        </p:nvSpPr>
        <p:spPr>
          <a:xfrm>
            <a:off x="7691448" y="31981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1222EDE-EB3A-4F01-A4CF-C5128FE7E6F9}"/>
              </a:ext>
            </a:extLst>
          </p:cNvPr>
          <p:cNvSpPr txBox="1"/>
          <p:nvPr/>
        </p:nvSpPr>
        <p:spPr>
          <a:xfrm>
            <a:off x="7691448" y="36806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B49C6C-ECA1-49C3-AC65-D5727134086A}"/>
              </a:ext>
            </a:extLst>
          </p:cNvPr>
          <p:cNvSpPr txBox="1"/>
          <p:nvPr/>
        </p:nvSpPr>
        <p:spPr>
          <a:xfrm>
            <a:off x="7605687" y="538736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10#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2AA196A-C73A-4D74-A87C-D09805C6A0E4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7955302" y="4142331"/>
            <a:ext cx="1" cy="12450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5D10315-A632-43A9-8688-0698EF09E96B}"/>
              </a:ext>
            </a:extLst>
          </p:cNvPr>
          <p:cNvSpPr txBox="1"/>
          <p:nvPr/>
        </p:nvSpPr>
        <p:spPr>
          <a:xfrm>
            <a:off x="6073040" y="36806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B3C8675-072B-4C74-840E-7B04152C9169}"/>
              </a:ext>
            </a:extLst>
          </p:cNvPr>
          <p:cNvSpPr txBox="1"/>
          <p:nvPr/>
        </p:nvSpPr>
        <p:spPr>
          <a:xfrm>
            <a:off x="5987279" y="538736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10#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B5B88C0-9000-4824-86E6-946A7F699373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6336894" y="4142331"/>
            <a:ext cx="1" cy="12450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2A2AE-5B0F-434C-B85B-93315CCB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6246"/>
          </a:xfrm>
        </p:spPr>
        <p:txBody>
          <a:bodyPr/>
          <a:lstStyle/>
          <a:p>
            <a:r>
              <a:rPr lang="zh-CN" altLang="en-US" dirty="0"/>
              <a:t>方案阶段的</a:t>
            </a:r>
            <a:r>
              <a:rPr lang="en-US" altLang="zh-CN" dirty="0"/>
              <a:t>SCD</a:t>
            </a:r>
            <a:r>
              <a:rPr lang="zh-CN" altLang="en-US" dirty="0"/>
              <a:t>的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E238CD-6E47-4F16-A51D-045D76A0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72855" y="1202778"/>
            <a:ext cx="5040000" cy="50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6C2FAB-AB12-48B7-A42F-750DE500B7A9}"/>
              </a:ext>
            </a:extLst>
          </p:cNvPr>
          <p:cNvSpPr/>
          <p:nvPr/>
        </p:nvSpPr>
        <p:spPr>
          <a:xfrm>
            <a:off x="1080231" y="1202778"/>
            <a:ext cx="2512623" cy="5034214"/>
          </a:xfrm>
          <a:prstGeom prst="rect">
            <a:avLst/>
          </a:prstGeom>
          <a:solidFill>
            <a:srgbClr val="BDFFCA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2D00EA-652F-4651-AFDF-1119EB824261}"/>
              </a:ext>
            </a:extLst>
          </p:cNvPr>
          <p:cNvSpPr txBox="1"/>
          <p:nvPr/>
        </p:nvSpPr>
        <p:spPr>
          <a:xfrm>
            <a:off x="1353398" y="3164094"/>
            <a:ext cx="198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逐条读出</a:t>
            </a:r>
            <a:endParaRPr lang="en-US" altLang="zh-CN" sz="2800" dirty="0"/>
          </a:p>
          <a:p>
            <a:pPr algn="ctr"/>
            <a:r>
              <a:rPr lang="zh-CN" altLang="en-US" sz="2800" dirty="0"/>
              <a:t>一端有电阻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B15916-81FF-4E46-BFAB-BEB57592EEAF}"/>
              </a:ext>
            </a:extLst>
          </p:cNvPr>
          <p:cNvSpPr/>
          <p:nvPr/>
        </p:nvSpPr>
        <p:spPr>
          <a:xfrm>
            <a:off x="3583377" y="1208565"/>
            <a:ext cx="2512623" cy="5034214"/>
          </a:xfrm>
          <a:prstGeom prst="rect">
            <a:avLst/>
          </a:prstGeom>
          <a:solidFill>
            <a:srgbClr val="BDF4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21CEBB-CA40-4F70-B820-B02E40FC90BF}"/>
              </a:ext>
            </a:extLst>
          </p:cNvPr>
          <p:cNvSpPr txBox="1"/>
          <p:nvPr/>
        </p:nvSpPr>
        <p:spPr>
          <a:xfrm>
            <a:off x="3756898" y="3164093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隔条读出</a:t>
            </a:r>
            <a:endParaRPr lang="en-US" altLang="zh-CN" sz="2800" dirty="0"/>
          </a:p>
          <a:p>
            <a:pPr algn="ctr"/>
            <a:r>
              <a:rPr lang="zh-CN" altLang="en-US" sz="2800" dirty="0"/>
              <a:t>俩端都有电阻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BCE5F9-9190-40E9-80F9-1DB2196616C0}"/>
              </a:ext>
            </a:extLst>
          </p:cNvPr>
          <p:cNvSpPr txBox="1"/>
          <p:nvPr/>
        </p:nvSpPr>
        <p:spPr>
          <a:xfrm>
            <a:off x="4487867" y="49958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电阻区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C6E3C8-7D8D-4AAE-B16F-0BA28D812D14}"/>
              </a:ext>
            </a:extLst>
          </p:cNvPr>
          <p:cNvSpPr txBox="1"/>
          <p:nvPr/>
        </p:nvSpPr>
        <p:spPr>
          <a:xfrm>
            <a:off x="4487867" y="20016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电阻区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285100B-0810-46F9-89E7-1C9CBD5CA24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926449" y="5365155"/>
            <a:ext cx="0" cy="457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D3E6AC2-2ADD-4C54-9884-51869A1BD623}"/>
              </a:ext>
            </a:extLst>
          </p:cNvPr>
          <p:cNvCxnSpPr>
            <a:cxnSpLocks/>
          </p:cNvCxnSpPr>
          <p:nvPr/>
        </p:nvCxnSpPr>
        <p:spPr>
          <a:xfrm flipV="1">
            <a:off x="4926448" y="1492598"/>
            <a:ext cx="0" cy="509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55D8B29-4794-4737-AA0E-FB7E56854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t="21924" r="5866" b="21729"/>
          <a:stretch/>
        </p:blipFill>
        <p:spPr>
          <a:xfrm rot="5400000">
            <a:off x="5100435" y="2065309"/>
            <a:ext cx="5385814" cy="328517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867BF1F-5B93-4E80-BDD8-60530374A5E3}"/>
              </a:ext>
            </a:extLst>
          </p:cNvPr>
          <p:cNvSpPr txBox="1"/>
          <p:nvPr/>
        </p:nvSpPr>
        <p:spPr>
          <a:xfrm>
            <a:off x="1889534" y="20016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电阻区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44AF4DA-0E5D-43E6-9B11-983A33F277C0}"/>
              </a:ext>
            </a:extLst>
          </p:cNvPr>
          <p:cNvCxnSpPr>
            <a:cxnSpLocks/>
          </p:cNvCxnSpPr>
          <p:nvPr/>
        </p:nvCxnSpPr>
        <p:spPr>
          <a:xfrm flipV="1">
            <a:off x="2328115" y="1492598"/>
            <a:ext cx="0" cy="509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31372418-5C5E-4B9C-8AF5-68E104DB0244}"/>
              </a:ext>
            </a:extLst>
          </p:cNvPr>
          <p:cNvSpPr/>
          <p:nvPr/>
        </p:nvSpPr>
        <p:spPr>
          <a:xfrm>
            <a:off x="1051810" y="1196991"/>
            <a:ext cx="2531567" cy="5045788"/>
          </a:xfrm>
          <a:prstGeom prst="rect">
            <a:avLst/>
          </a:prstGeom>
          <a:noFill/>
          <a:ln w="57150">
            <a:solidFill>
              <a:srgbClr val="0DF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B5AF18-6A13-4A89-B94D-20C787633004}"/>
              </a:ext>
            </a:extLst>
          </p:cNvPr>
          <p:cNvSpPr/>
          <p:nvPr/>
        </p:nvSpPr>
        <p:spPr>
          <a:xfrm>
            <a:off x="6133899" y="3566160"/>
            <a:ext cx="2535815" cy="2623419"/>
          </a:xfrm>
          <a:prstGeom prst="rect">
            <a:avLst/>
          </a:prstGeom>
          <a:noFill/>
          <a:ln w="57150">
            <a:solidFill>
              <a:srgbClr val="0DF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D15833-02DA-4A32-82CA-5E55B43699CD}"/>
              </a:ext>
            </a:extLst>
          </p:cNvPr>
          <p:cNvSpPr txBox="1"/>
          <p:nvPr/>
        </p:nvSpPr>
        <p:spPr>
          <a:xfrm>
            <a:off x="6632221" y="12085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20BBDBB-D01E-4081-946A-434EC56DF7A3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6896076" y="1670231"/>
            <a:ext cx="0" cy="14342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684BEEC-4786-4AA3-9E61-2948BE5E111D}"/>
              </a:ext>
            </a:extLst>
          </p:cNvPr>
          <p:cNvSpPr txBox="1"/>
          <p:nvPr/>
        </p:nvSpPr>
        <p:spPr>
          <a:xfrm>
            <a:off x="6632221" y="31044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6355D16-709C-48F3-99D0-07AB0AD68E21}"/>
              </a:ext>
            </a:extLst>
          </p:cNvPr>
          <p:cNvSpPr txBox="1"/>
          <p:nvPr/>
        </p:nvSpPr>
        <p:spPr>
          <a:xfrm>
            <a:off x="6632221" y="35941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2C402DA-C1BD-4210-A18C-D901B2945735}"/>
              </a:ext>
            </a:extLst>
          </p:cNvPr>
          <p:cNvSpPr txBox="1"/>
          <p:nvPr/>
        </p:nvSpPr>
        <p:spPr>
          <a:xfrm>
            <a:off x="6546460" y="55409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10#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FEA97BE-CD1C-4759-9925-ACD5C87C0A75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6896075" y="4055775"/>
            <a:ext cx="1" cy="148513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E33DAE74-D8EF-41AC-9571-FD66FF44D3C1}"/>
              </a:ext>
            </a:extLst>
          </p:cNvPr>
          <p:cNvSpPr txBox="1"/>
          <p:nvPr/>
        </p:nvSpPr>
        <p:spPr>
          <a:xfrm>
            <a:off x="3025010" y="144996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FE92D5B-8E78-4927-BEC2-B4C3A88402B3}"/>
              </a:ext>
            </a:extLst>
          </p:cNvPr>
          <p:cNvSpPr txBox="1"/>
          <p:nvPr/>
        </p:nvSpPr>
        <p:spPr>
          <a:xfrm>
            <a:off x="1104355" y="144996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10#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500422D-818D-41E3-9464-E5AF48735FE6}"/>
              </a:ext>
            </a:extLst>
          </p:cNvPr>
          <p:cNvCxnSpPr>
            <a:cxnSpLocks/>
            <a:stCxn id="34" idx="1"/>
            <a:endCxn id="35" idx="3"/>
          </p:cNvCxnSpPr>
          <p:nvPr/>
        </p:nvCxnSpPr>
        <p:spPr>
          <a:xfrm flipH="1" flipV="1">
            <a:off x="1803585" y="1680800"/>
            <a:ext cx="1221425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1A8EA8-C025-49DB-8AD9-3FE275AB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115"/>
            <a:ext cx="7260432" cy="484028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964C5AB-9E1A-4CCF-9B74-0B9728EB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束斑宽度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DD9BCF-8C72-4867-B17C-D1118A7DC80D}"/>
              </a:ext>
            </a:extLst>
          </p:cNvPr>
          <p:cNvSpPr txBox="1"/>
          <p:nvPr/>
        </p:nvSpPr>
        <p:spPr>
          <a:xfrm>
            <a:off x="666712" y="6020771"/>
            <a:ext cx="502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2024</a:t>
            </a:r>
            <a:r>
              <a:rPr lang="zh-CN" altLang="en-US" sz="2400" dirty="0">
                <a:solidFill>
                  <a:schemeClr val="tx1"/>
                </a:solidFill>
              </a:rPr>
              <a:t>年重核束流实验</a:t>
            </a:r>
            <a:r>
              <a:rPr lang="zh-CN" altLang="en-US" sz="2400" dirty="0">
                <a:solidFill>
                  <a:schemeClr val="tx1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LB</a:t>
            </a:r>
            <a:r>
              <a:rPr lang="zh-CN" altLang="en-US" sz="2400" dirty="0">
                <a:solidFill>
                  <a:schemeClr val="tx1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测到的信号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94119A1A-F909-43E9-AA3D-DBD80975535C}"/>
              </a:ext>
            </a:extLst>
          </p:cNvPr>
          <p:cNvSpPr txBox="1">
            <a:spLocks/>
          </p:cNvSpPr>
          <p:nvPr/>
        </p:nvSpPr>
        <p:spPr bwMode="auto">
          <a:xfrm>
            <a:off x="6827520" y="1285862"/>
            <a:ext cx="4754880" cy="48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dirty="0"/>
              <a:t>王志刚使用</a:t>
            </a:r>
            <a:r>
              <a:rPr kumimoji="0" lang="en-US" altLang="zh-CN" dirty="0"/>
              <a:t>10 mm</a:t>
            </a:r>
            <a:r>
              <a:rPr kumimoji="0" lang="zh-CN" altLang="en-US" dirty="0"/>
              <a:t>的触发系统：</a:t>
            </a:r>
            <a:endParaRPr kumimoji="0" lang="en-US" altLang="zh-CN" dirty="0"/>
          </a:p>
          <a:p>
            <a:pPr lvl="1"/>
            <a:r>
              <a:rPr kumimoji="0" lang="zh-CN" altLang="en-US" dirty="0"/>
              <a:t>包含一个</a:t>
            </a:r>
            <a:r>
              <a:rPr kumimoji="0" lang="en-US" altLang="zh-CN" dirty="0"/>
              <a:t>10×10</a:t>
            </a:r>
            <a:r>
              <a:rPr kumimoji="0" lang="zh-CN" altLang="en-US" dirty="0"/>
              <a:t>的口字型塑闪作为</a:t>
            </a:r>
            <a:r>
              <a:rPr kumimoji="0" lang="en-US" altLang="zh-CN" dirty="0"/>
              <a:t>VETO</a:t>
            </a:r>
          </a:p>
          <a:p>
            <a:pPr lvl="1"/>
            <a:r>
              <a:rPr kumimoji="0" lang="zh-CN" altLang="en-US" dirty="0"/>
              <a:t>包含</a:t>
            </a:r>
            <a:r>
              <a:rPr kumimoji="0" lang="en-US" altLang="zh-CN" dirty="0"/>
              <a:t>2</a:t>
            </a:r>
            <a:r>
              <a:rPr kumimoji="0" lang="zh-CN" altLang="en-US" dirty="0"/>
              <a:t>个宽度</a:t>
            </a:r>
            <a:r>
              <a:rPr kumimoji="0" lang="en-US" altLang="zh-CN" dirty="0"/>
              <a:t>10</a:t>
            </a:r>
            <a:r>
              <a:rPr kumimoji="0" lang="zh-CN" altLang="en-US" dirty="0"/>
              <a:t>、正交摆放的塑闪作为触发。</a:t>
            </a:r>
            <a:endParaRPr kumimoji="0" lang="en-US" altLang="zh-CN" dirty="0"/>
          </a:p>
          <a:p>
            <a:r>
              <a:rPr kumimoji="0" lang="zh-CN" altLang="en-US" dirty="0"/>
              <a:t>因此束流宽度约</a:t>
            </a:r>
            <a:r>
              <a:rPr kumimoji="0" lang="en-US" altLang="zh-CN" dirty="0"/>
              <a:t>10 mm</a:t>
            </a:r>
            <a:r>
              <a:rPr kumimoji="0" lang="zh-CN" altLang="en-US" dirty="0"/>
              <a:t>，</a:t>
            </a:r>
            <a:r>
              <a:rPr kumimoji="0" lang="zh-CN" altLang="en-US" dirty="0">
                <a:highlight>
                  <a:srgbClr val="00FF00"/>
                </a:highlight>
              </a:rPr>
              <a:t>刚好匹配一片</a:t>
            </a:r>
            <a:r>
              <a:rPr kumimoji="0" lang="en-US" altLang="zh-CN" dirty="0">
                <a:highlight>
                  <a:srgbClr val="00FF00"/>
                </a:highlight>
              </a:rPr>
              <a:t>ASIC</a:t>
            </a:r>
            <a:r>
              <a:rPr kumimoji="0" lang="zh-CN" altLang="en-US" dirty="0"/>
              <a:t>（</a:t>
            </a:r>
            <a:r>
              <a:rPr kumimoji="0" lang="en-US" altLang="zh-CN" dirty="0"/>
              <a:t>9.6 mm</a:t>
            </a:r>
            <a:r>
              <a:rPr kumimoji="0" lang="zh-CN" altLang="en-US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42907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E606E8B-438E-45B8-A4A5-BC8B46454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42169"/>
              </p:ext>
            </p:extLst>
          </p:nvPr>
        </p:nvGraphicFramePr>
        <p:xfrm>
          <a:off x="609600" y="1205664"/>
          <a:ext cx="10972801" cy="3687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589">
                  <a:extLst>
                    <a:ext uri="{9D8B030D-6E8A-4147-A177-3AD203B41FA5}">
                      <a16:colId xmlns:a16="http://schemas.microsoft.com/office/drawing/2014/main" val="2071668655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3460408109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3403946325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442499079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3409757177"/>
                    </a:ext>
                  </a:extLst>
                </a:gridCol>
              </a:tblGrid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Ladder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TZ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LZ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LP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TP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91698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束流顺序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27412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硅电容：</a:t>
                      </a: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1# ~ 5#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N/A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N/A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N/A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N/A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331338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硅电容：</a:t>
                      </a: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6# [pF]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270(</a:t>
                      </a:r>
                      <a:r>
                        <a:rPr lang="zh-CN" altLang="en-US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待供货</a:t>
                      </a:r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270(</a:t>
                      </a:r>
                      <a: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待供货</a:t>
                      </a:r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500255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硅电容：</a:t>
                      </a: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7# [pF]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270(</a:t>
                      </a:r>
                      <a: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待供货</a:t>
                      </a:r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270(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待供货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94068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硅电容：</a:t>
                      </a: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8# [pF]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270(</a:t>
                      </a:r>
                      <a: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待供货</a:t>
                      </a:r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容值不符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347196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硅电容：</a:t>
                      </a: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9# [pF]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270(</a:t>
                      </a:r>
                      <a:r>
                        <a:rPr kumimoji="0" lang="zh-CN" alt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待供货</a:t>
                      </a:r>
                      <a:r>
                        <a:rPr kumimoji="0" lang="en-US" altLang="zh-CN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r>
                        <a:rPr lang="en-US" altLang="zh-CN" sz="2000" b="1" dirty="0">
                          <a:solidFill>
                            <a:srgbClr val="00B05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000" b="1" dirty="0">
                          <a:solidFill>
                            <a:srgbClr val="00B050"/>
                          </a:solidFill>
                          <a:latin typeface="+mn-ea"/>
                          <a:ea typeface="+mn-ea"/>
                        </a:rPr>
                        <a:t>正常</a:t>
                      </a:r>
                      <a:r>
                        <a:rPr lang="en-US" altLang="zh-CN" sz="2000" b="1" dirty="0">
                          <a:solidFill>
                            <a:srgbClr val="00B05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CN" altLang="en-US" sz="2000" b="1" dirty="0">
                        <a:solidFill>
                          <a:srgbClr val="00B05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91712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硅电容：</a:t>
                      </a:r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10# [pF]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270(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待供货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异常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270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270(</a:t>
                      </a:r>
                      <a:r>
                        <a:rPr lang="zh-CN" altLang="en-US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待供货</a:t>
                      </a:r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52226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A1346EC8-9D56-4C44-958F-A7AB689B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、</a:t>
            </a:r>
            <a:r>
              <a:rPr lang="en-US" altLang="zh-CN" dirty="0"/>
              <a:t>ASIC</a:t>
            </a:r>
            <a:r>
              <a:rPr lang="zh-CN" altLang="en-US" dirty="0"/>
              <a:t>与硅电容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A8A8A7-718D-4E02-B27F-453F5B631D0D}"/>
              </a:ext>
            </a:extLst>
          </p:cNvPr>
          <p:cNvSpPr txBox="1"/>
          <p:nvPr/>
        </p:nvSpPr>
        <p:spPr>
          <a:xfrm>
            <a:off x="609600" y="5261811"/>
            <a:ext cx="717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束流拟轰击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00FFFF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7# </a:t>
            </a:r>
            <a:r>
              <a:rPr lang="zh-CN" altLang="en-US" sz="2400" dirty="0">
                <a:solidFill>
                  <a:schemeClr val="tx1"/>
                </a:solidFill>
                <a:highlight>
                  <a:srgbClr val="00FFFF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硅电容</a:t>
            </a:r>
            <a:r>
              <a:rPr lang="zh-CN" altLang="en-US" sz="2400" dirty="0">
                <a:solidFill>
                  <a:schemeClr val="tx1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</a:t>
            </a:r>
            <a:r>
              <a:rPr lang="zh-CN" altLang="en-US" sz="2400" dirty="0">
                <a:solidFill>
                  <a:schemeClr val="tx1"/>
                </a:solidFill>
                <a:highlight>
                  <a:srgbClr val="FF00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前提是确认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FF00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chemeClr val="tx1"/>
                </a:solidFill>
                <a:highlight>
                  <a:srgbClr val="FF00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正常！！！</a:t>
            </a:r>
            <a:endParaRPr lang="en-US" altLang="zh-CN" sz="2400" dirty="0">
              <a:solidFill>
                <a:schemeClr val="tx1"/>
              </a:solidFill>
              <a:highlight>
                <a:srgbClr val="FF0000"/>
              </a:highligh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B4769A5-B0BD-4072-ACA3-13326D2F5E2E}"/>
              </a:ext>
            </a:extLst>
          </p:cNvPr>
          <p:cNvCxnSpPr/>
          <p:nvPr/>
        </p:nvCxnSpPr>
        <p:spPr>
          <a:xfrm>
            <a:off x="365760" y="3276600"/>
            <a:ext cx="11430000" cy="0"/>
          </a:xfrm>
          <a:prstGeom prst="straightConnector1">
            <a:avLst/>
          </a:prstGeom>
          <a:ln w="38100">
            <a:solidFill>
              <a:srgbClr val="0DF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75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>
            <a:extLst>
              <a:ext uri="{FF2B5EF4-FFF2-40B4-BE49-F238E27FC236}">
                <a16:creationId xmlns:a16="http://schemas.microsoft.com/office/drawing/2014/main" id="{D79769BB-D24B-430C-A3DA-3342E454C218}"/>
              </a:ext>
            </a:extLst>
          </p:cNvPr>
          <p:cNvSpPr/>
          <p:nvPr/>
        </p:nvSpPr>
        <p:spPr>
          <a:xfrm>
            <a:off x="8609773" y="1123950"/>
            <a:ext cx="3437540" cy="4449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6E5D6A-D0DB-41AD-A47A-B0382B0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束流中心点位置：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720679A-3BB9-415E-B89C-4E6A96A79C96}"/>
              </a:ext>
            </a:extLst>
          </p:cNvPr>
          <p:cNvCxnSpPr>
            <a:cxnSpLocks/>
          </p:cNvCxnSpPr>
          <p:nvPr/>
        </p:nvCxnSpPr>
        <p:spPr>
          <a:xfrm>
            <a:off x="8841724" y="3011288"/>
            <a:ext cx="288355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E75C0DF-B8C4-4C35-B53B-AC253EA7C1EA}"/>
              </a:ext>
            </a:extLst>
          </p:cNvPr>
          <p:cNvGrpSpPr/>
          <p:nvPr/>
        </p:nvGrpSpPr>
        <p:grpSpPr>
          <a:xfrm rot="5400000">
            <a:off x="7875722" y="3371473"/>
            <a:ext cx="3456000" cy="360000"/>
            <a:chOff x="0" y="3104773"/>
            <a:chExt cx="3456000" cy="36000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78CE5F4-72DD-4C62-8839-0E5175D56278}"/>
                </a:ext>
              </a:extLst>
            </p:cNvPr>
            <p:cNvCxnSpPr/>
            <p:nvPr/>
          </p:nvCxnSpPr>
          <p:spPr>
            <a:xfrm>
              <a:off x="0" y="3284773"/>
              <a:ext cx="345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61EBFA0-6531-4185-A4F2-4551A87BBADE}"/>
                </a:ext>
              </a:extLst>
            </p:cNvPr>
            <p:cNvCxnSpPr/>
            <p:nvPr/>
          </p:nvCxnSpPr>
          <p:spPr>
            <a:xfrm flipV="1">
              <a:off x="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792CC46-EFE2-44B9-8B4C-495FDB21CA9C}"/>
                </a:ext>
              </a:extLst>
            </p:cNvPr>
            <p:cNvCxnSpPr/>
            <p:nvPr/>
          </p:nvCxnSpPr>
          <p:spPr>
            <a:xfrm flipV="1">
              <a:off x="345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6814E1E-87A4-419B-A8C3-BD776F192016}"/>
                </a:ext>
              </a:extLst>
            </p:cNvPr>
            <p:cNvCxnSpPr/>
            <p:nvPr/>
          </p:nvCxnSpPr>
          <p:spPr>
            <a:xfrm flipV="1">
              <a:off x="691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EDA4A65-8E5B-4FA7-97F2-454D861C0A82}"/>
                </a:ext>
              </a:extLst>
            </p:cNvPr>
            <p:cNvCxnSpPr/>
            <p:nvPr/>
          </p:nvCxnSpPr>
          <p:spPr>
            <a:xfrm flipV="1">
              <a:off x="1036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2FE9587-988A-4799-9608-A2220149E1AB}"/>
                </a:ext>
              </a:extLst>
            </p:cNvPr>
            <p:cNvCxnSpPr/>
            <p:nvPr/>
          </p:nvCxnSpPr>
          <p:spPr>
            <a:xfrm flipV="1">
              <a:off x="1382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C34D760-9CF2-4E83-950A-6E6B356FACFC}"/>
                </a:ext>
              </a:extLst>
            </p:cNvPr>
            <p:cNvCxnSpPr/>
            <p:nvPr/>
          </p:nvCxnSpPr>
          <p:spPr>
            <a:xfrm flipV="1">
              <a:off x="1728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89965C0-45B6-487E-868F-21EB664AFE1E}"/>
                </a:ext>
              </a:extLst>
            </p:cNvPr>
            <p:cNvCxnSpPr/>
            <p:nvPr/>
          </p:nvCxnSpPr>
          <p:spPr>
            <a:xfrm flipV="1">
              <a:off x="2073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993F830-4125-412A-BBCC-F46BE42B015E}"/>
                </a:ext>
              </a:extLst>
            </p:cNvPr>
            <p:cNvCxnSpPr/>
            <p:nvPr/>
          </p:nvCxnSpPr>
          <p:spPr>
            <a:xfrm flipV="1">
              <a:off x="2419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6A32682-5434-4378-BEA5-E7BD25B2B771}"/>
                </a:ext>
              </a:extLst>
            </p:cNvPr>
            <p:cNvCxnSpPr/>
            <p:nvPr/>
          </p:nvCxnSpPr>
          <p:spPr>
            <a:xfrm flipV="1">
              <a:off x="2764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16132C6-0B8F-4883-A018-C9FC84C246BE}"/>
                </a:ext>
              </a:extLst>
            </p:cNvPr>
            <p:cNvCxnSpPr/>
            <p:nvPr/>
          </p:nvCxnSpPr>
          <p:spPr>
            <a:xfrm flipV="1">
              <a:off x="3110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982C37B-05D9-4A4A-8E99-BF21B0A7A75F}"/>
                </a:ext>
              </a:extLst>
            </p:cNvPr>
            <p:cNvCxnSpPr/>
            <p:nvPr/>
          </p:nvCxnSpPr>
          <p:spPr>
            <a:xfrm flipV="1">
              <a:off x="3456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ECFCC85-FD43-481D-B34A-984633F383DB}"/>
                </a:ext>
              </a:extLst>
            </p:cNvPr>
            <p:cNvCxnSpPr/>
            <p:nvPr/>
          </p:nvCxnSpPr>
          <p:spPr>
            <a:xfrm>
              <a:off x="1036800" y="3284773"/>
              <a:ext cx="345600" cy="0"/>
            </a:xfrm>
            <a:prstGeom prst="line">
              <a:avLst/>
            </a:prstGeom>
            <a:ln w="38100">
              <a:solidFill>
                <a:srgbClr val="0DFF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70DD867-A2C4-480D-9793-E2615C706B11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284773"/>
              <a:ext cx="172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5926E2B-58D1-462C-9F08-B3E04731961C}"/>
                </a:ext>
              </a:extLst>
            </p:cNvPr>
            <p:cNvCxnSpPr/>
            <p:nvPr/>
          </p:nvCxnSpPr>
          <p:spPr>
            <a:xfrm>
              <a:off x="13824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6D470CCD-0576-4216-BB79-C5B3A2B30678}"/>
                </a:ext>
              </a:extLst>
            </p:cNvPr>
            <p:cNvCxnSpPr/>
            <p:nvPr/>
          </p:nvCxnSpPr>
          <p:spPr>
            <a:xfrm>
              <a:off x="6912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BE5B676-35CD-4EBE-84A4-DEE876707B9D}"/>
                </a:ext>
              </a:extLst>
            </p:cNvPr>
            <p:cNvCxnSpPr/>
            <p:nvPr/>
          </p:nvCxnSpPr>
          <p:spPr>
            <a:xfrm>
              <a:off x="3456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0192062E-D32F-42E7-B49D-A5CF72B29640}"/>
                </a:ext>
              </a:extLst>
            </p:cNvPr>
            <p:cNvCxnSpPr/>
            <p:nvPr/>
          </p:nvCxnSpPr>
          <p:spPr>
            <a:xfrm>
              <a:off x="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33CABF3A-52AA-49EA-963C-F6749D287336}"/>
                </a:ext>
              </a:extLst>
            </p:cNvPr>
            <p:cNvSpPr/>
            <p:nvPr/>
          </p:nvSpPr>
          <p:spPr>
            <a:xfrm>
              <a:off x="1675060" y="3231834"/>
              <a:ext cx="105878" cy="1058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E303F4D2-28DD-42EB-9200-8CC2656A8814}"/>
              </a:ext>
            </a:extLst>
          </p:cNvPr>
          <p:cNvSpPr txBox="1"/>
          <p:nvPr/>
        </p:nvSpPr>
        <p:spPr>
          <a:xfrm>
            <a:off x="9503838" y="128471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TZ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4A584DE-BFFC-47DC-88FB-78B1A2D96E97}"/>
              </a:ext>
            </a:extLst>
          </p:cNvPr>
          <p:cNvGrpSpPr/>
          <p:nvPr/>
        </p:nvGrpSpPr>
        <p:grpSpPr>
          <a:xfrm rot="5400000">
            <a:off x="9111463" y="3371473"/>
            <a:ext cx="3456000" cy="360000"/>
            <a:chOff x="0" y="3104773"/>
            <a:chExt cx="3456000" cy="360000"/>
          </a:xfrm>
        </p:grpSpPr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DC4C5C54-4AE7-489B-B1CD-C4B5F3672A81}"/>
                </a:ext>
              </a:extLst>
            </p:cNvPr>
            <p:cNvCxnSpPr/>
            <p:nvPr/>
          </p:nvCxnSpPr>
          <p:spPr>
            <a:xfrm>
              <a:off x="0" y="3284773"/>
              <a:ext cx="345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6B3B9CD-6EC3-4138-B188-0160BF7D73CD}"/>
                </a:ext>
              </a:extLst>
            </p:cNvPr>
            <p:cNvCxnSpPr/>
            <p:nvPr/>
          </p:nvCxnSpPr>
          <p:spPr>
            <a:xfrm flipV="1">
              <a:off x="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39CC92D5-A173-4B4F-9F48-2FC20BC06979}"/>
                </a:ext>
              </a:extLst>
            </p:cNvPr>
            <p:cNvCxnSpPr/>
            <p:nvPr/>
          </p:nvCxnSpPr>
          <p:spPr>
            <a:xfrm flipV="1">
              <a:off x="345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F541E154-F349-49D4-A1B7-AF6F02BDB536}"/>
                </a:ext>
              </a:extLst>
            </p:cNvPr>
            <p:cNvCxnSpPr/>
            <p:nvPr/>
          </p:nvCxnSpPr>
          <p:spPr>
            <a:xfrm flipV="1">
              <a:off x="691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F6A9808B-870C-449E-9714-41089324EA11}"/>
                </a:ext>
              </a:extLst>
            </p:cNvPr>
            <p:cNvCxnSpPr/>
            <p:nvPr/>
          </p:nvCxnSpPr>
          <p:spPr>
            <a:xfrm flipV="1">
              <a:off x="1036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93D3DCD9-BF46-4D9A-928E-53C3145E4C2C}"/>
                </a:ext>
              </a:extLst>
            </p:cNvPr>
            <p:cNvCxnSpPr/>
            <p:nvPr/>
          </p:nvCxnSpPr>
          <p:spPr>
            <a:xfrm flipV="1">
              <a:off x="1382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F200E9D0-1FF0-46B8-A8C0-6C09601A13F5}"/>
                </a:ext>
              </a:extLst>
            </p:cNvPr>
            <p:cNvCxnSpPr/>
            <p:nvPr/>
          </p:nvCxnSpPr>
          <p:spPr>
            <a:xfrm flipV="1">
              <a:off x="1728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63210D80-760A-4C1A-9E84-0F027C7DD592}"/>
                </a:ext>
              </a:extLst>
            </p:cNvPr>
            <p:cNvCxnSpPr/>
            <p:nvPr/>
          </p:nvCxnSpPr>
          <p:spPr>
            <a:xfrm flipV="1">
              <a:off x="2073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0D7A04AD-B4BB-4AA5-A931-61BA84CC7DC6}"/>
                </a:ext>
              </a:extLst>
            </p:cNvPr>
            <p:cNvCxnSpPr/>
            <p:nvPr/>
          </p:nvCxnSpPr>
          <p:spPr>
            <a:xfrm flipV="1">
              <a:off x="2419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EE9E2472-4EBF-46D1-AD9D-86FEBA005B12}"/>
                </a:ext>
              </a:extLst>
            </p:cNvPr>
            <p:cNvCxnSpPr/>
            <p:nvPr/>
          </p:nvCxnSpPr>
          <p:spPr>
            <a:xfrm flipV="1">
              <a:off x="2764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92713639-7D35-4613-AF9D-F5B0DDD126F9}"/>
                </a:ext>
              </a:extLst>
            </p:cNvPr>
            <p:cNvCxnSpPr/>
            <p:nvPr/>
          </p:nvCxnSpPr>
          <p:spPr>
            <a:xfrm flipV="1">
              <a:off x="3110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4FFC502B-FB80-427A-BE0B-2FC5D72E6364}"/>
                </a:ext>
              </a:extLst>
            </p:cNvPr>
            <p:cNvCxnSpPr/>
            <p:nvPr/>
          </p:nvCxnSpPr>
          <p:spPr>
            <a:xfrm flipV="1">
              <a:off x="3456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913E6392-A2D2-48A3-8369-75D43FAE9030}"/>
                </a:ext>
              </a:extLst>
            </p:cNvPr>
            <p:cNvCxnSpPr/>
            <p:nvPr/>
          </p:nvCxnSpPr>
          <p:spPr>
            <a:xfrm>
              <a:off x="1036800" y="3284773"/>
              <a:ext cx="345600" cy="0"/>
            </a:xfrm>
            <a:prstGeom prst="line">
              <a:avLst/>
            </a:prstGeom>
            <a:ln w="38100">
              <a:solidFill>
                <a:srgbClr val="0DFF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F4CD5B00-8D7B-4A44-815B-AC788FA2135A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284773"/>
              <a:ext cx="172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68329B73-75DF-42AB-B5DE-6358FF7DB43C}"/>
                </a:ext>
              </a:extLst>
            </p:cNvPr>
            <p:cNvCxnSpPr/>
            <p:nvPr/>
          </p:nvCxnSpPr>
          <p:spPr>
            <a:xfrm>
              <a:off x="13824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C61F5462-59BD-4585-B79B-37344FCEDD2F}"/>
                </a:ext>
              </a:extLst>
            </p:cNvPr>
            <p:cNvCxnSpPr/>
            <p:nvPr/>
          </p:nvCxnSpPr>
          <p:spPr>
            <a:xfrm>
              <a:off x="691200" y="3284773"/>
              <a:ext cx="345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CF439C00-DA36-4BAD-B3A3-D274B4CB02B7}"/>
                </a:ext>
              </a:extLst>
            </p:cNvPr>
            <p:cNvCxnSpPr/>
            <p:nvPr/>
          </p:nvCxnSpPr>
          <p:spPr>
            <a:xfrm>
              <a:off x="3456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4CDEFAE0-F680-48F4-86FE-AFADE9C52B5C}"/>
                </a:ext>
              </a:extLst>
            </p:cNvPr>
            <p:cNvCxnSpPr/>
            <p:nvPr/>
          </p:nvCxnSpPr>
          <p:spPr>
            <a:xfrm>
              <a:off x="0" y="3284773"/>
              <a:ext cx="345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91A4E6BF-B2AC-4751-870D-7FD9FFD61727}"/>
                </a:ext>
              </a:extLst>
            </p:cNvPr>
            <p:cNvSpPr/>
            <p:nvPr/>
          </p:nvSpPr>
          <p:spPr>
            <a:xfrm>
              <a:off x="1675060" y="3231834"/>
              <a:ext cx="105878" cy="1058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9F83555B-9728-4DFA-961E-4975514700FA}"/>
              </a:ext>
            </a:extLst>
          </p:cNvPr>
          <p:cNvSpPr txBox="1"/>
          <p:nvPr/>
        </p:nvSpPr>
        <p:spPr>
          <a:xfrm>
            <a:off x="10332514" y="1284718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LZ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C61CCF91-561E-4FFD-9318-D522AA6DB84F}"/>
              </a:ext>
            </a:extLst>
          </p:cNvPr>
          <p:cNvSpPr txBox="1"/>
          <p:nvPr/>
        </p:nvSpPr>
        <p:spPr>
          <a:xfrm>
            <a:off x="9158940" y="180804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9.6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D3619FC2-E626-4288-A658-8DD1757345CE}"/>
              </a:ext>
            </a:extLst>
          </p:cNvPr>
          <p:cNvSpPr txBox="1"/>
          <p:nvPr/>
        </p:nvSpPr>
        <p:spPr>
          <a:xfrm>
            <a:off x="10839463" y="18111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9.6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DF002280-16BE-4394-9212-4DC58615DD15}"/>
              </a:ext>
            </a:extLst>
          </p:cNvPr>
          <p:cNvSpPr/>
          <p:nvPr/>
        </p:nvSpPr>
        <p:spPr>
          <a:xfrm>
            <a:off x="132523" y="3952774"/>
            <a:ext cx="7368208" cy="2905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842482F4-9B1B-4234-9F1F-446AA0263962}"/>
              </a:ext>
            </a:extLst>
          </p:cNvPr>
          <p:cNvSpPr/>
          <p:nvPr/>
        </p:nvSpPr>
        <p:spPr>
          <a:xfrm>
            <a:off x="341146" y="5458423"/>
            <a:ext cx="1099930" cy="573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D4DA72F0-042D-4C7D-B0DF-204571FC336F}"/>
              </a:ext>
            </a:extLst>
          </p:cNvPr>
          <p:cNvSpPr/>
          <p:nvPr/>
        </p:nvSpPr>
        <p:spPr>
          <a:xfrm>
            <a:off x="1616764" y="4139597"/>
            <a:ext cx="463825" cy="1892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TZ</a:t>
            </a:r>
            <a:endParaRPr lang="zh-CN" altLang="en-US" dirty="0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3C746903-712E-4579-A02F-BFBBA86BF299}"/>
              </a:ext>
            </a:extLst>
          </p:cNvPr>
          <p:cNvSpPr/>
          <p:nvPr/>
        </p:nvSpPr>
        <p:spPr>
          <a:xfrm>
            <a:off x="2242065" y="4139597"/>
            <a:ext cx="463825" cy="1892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LZ</a:t>
            </a:r>
            <a:endParaRPr lang="zh-CN" altLang="en-US" dirty="0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AABDFB43-4557-4C76-8780-A793726EC19F}"/>
              </a:ext>
            </a:extLst>
          </p:cNvPr>
          <p:cNvSpPr/>
          <p:nvPr/>
        </p:nvSpPr>
        <p:spPr>
          <a:xfrm>
            <a:off x="5286670" y="4139597"/>
            <a:ext cx="463825" cy="189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TP</a:t>
            </a:r>
            <a:endParaRPr lang="zh-CN" altLang="en-US" dirty="0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856CAAFA-D8CF-4CE9-823D-BFFC0A1F39B3}"/>
              </a:ext>
            </a:extLst>
          </p:cNvPr>
          <p:cNvSpPr/>
          <p:nvPr/>
        </p:nvSpPr>
        <p:spPr>
          <a:xfrm>
            <a:off x="4021856" y="4139597"/>
            <a:ext cx="1129890" cy="1892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LP</a:t>
            </a:r>
            <a:endParaRPr lang="zh-CN" altLang="en-US" dirty="0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D823C786-7D24-4212-92BA-9E54A27D8388}"/>
              </a:ext>
            </a:extLst>
          </p:cNvPr>
          <p:cNvSpPr/>
          <p:nvPr/>
        </p:nvSpPr>
        <p:spPr>
          <a:xfrm>
            <a:off x="6166076" y="5458423"/>
            <a:ext cx="1099930" cy="573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CC473AA2-F5B4-4E78-ADD5-D62C8FAA1344}"/>
              </a:ext>
            </a:extLst>
          </p:cNvPr>
          <p:cNvCxnSpPr>
            <a:cxnSpLocks/>
          </p:cNvCxnSpPr>
          <p:nvPr/>
        </p:nvCxnSpPr>
        <p:spPr>
          <a:xfrm>
            <a:off x="132523" y="5767770"/>
            <a:ext cx="736820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>
            <a:extLst>
              <a:ext uri="{FF2B5EF4-FFF2-40B4-BE49-F238E27FC236}">
                <a16:creationId xmlns:a16="http://schemas.microsoft.com/office/drawing/2014/main" id="{D04722EF-5066-4EAF-8B27-FCB0B4A44D9E}"/>
              </a:ext>
            </a:extLst>
          </p:cNvPr>
          <p:cNvSpPr/>
          <p:nvPr/>
        </p:nvSpPr>
        <p:spPr>
          <a:xfrm>
            <a:off x="1616764" y="6031927"/>
            <a:ext cx="463825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4D82944C-9D65-4FDD-B95D-571F95223C57}"/>
              </a:ext>
            </a:extLst>
          </p:cNvPr>
          <p:cNvSpPr/>
          <p:nvPr/>
        </p:nvSpPr>
        <p:spPr>
          <a:xfrm>
            <a:off x="2242065" y="6031927"/>
            <a:ext cx="463825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614F403-1811-4C45-A336-9EC4ABAF77C5}"/>
              </a:ext>
            </a:extLst>
          </p:cNvPr>
          <p:cNvSpPr/>
          <p:nvPr/>
        </p:nvSpPr>
        <p:spPr>
          <a:xfrm>
            <a:off x="4035133" y="6031927"/>
            <a:ext cx="1103338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929B4177-B185-4DB3-89E3-69A4038667F0}"/>
              </a:ext>
            </a:extLst>
          </p:cNvPr>
          <p:cNvSpPr/>
          <p:nvPr/>
        </p:nvSpPr>
        <p:spPr>
          <a:xfrm>
            <a:off x="5299946" y="6031927"/>
            <a:ext cx="463825" cy="257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SFE</a:t>
            </a:r>
            <a:endParaRPr lang="zh-CN" altLang="en-US" dirty="0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3C9BA9F1-B897-4EE8-BF8F-3103A4159365}"/>
              </a:ext>
            </a:extLst>
          </p:cNvPr>
          <p:cNvSpPr/>
          <p:nvPr/>
        </p:nvSpPr>
        <p:spPr>
          <a:xfrm>
            <a:off x="2895097" y="6460573"/>
            <a:ext cx="921530" cy="2545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/>
              <a:t>L0</a:t>
            </a:r>
            <a:r>
              <a:rPr lang="zh-CN" altLang="en-US" dirty="0"/>
              <a:t>板</a:t>
            </a:r>
          </a:p>
        </p:txBody>
      </p:sp>
      <p:cxnSp>
        <p:nvCxnSpPr>
          <p:cNvPr id="175" name="连接符: 肘形 174">
            <a:extLst>
              <a:ext uri="{FF2B5EF4-FFF2-40B4-BE49-F238E27FC236}">
                <a16:creationId xmlns:a16="http://schemas.microsoft.com/office/drawing/2014/main" id="{D3E00C02-8D40-417E-8652-980F8E70C535}"/>
              </a:ext>
            </a:extLst>
          </p:cNvPr>
          <p:cNvCxnSpPr>
            <a:stCxn id="171" idx="2"/>
            <a:endCxn id="174" idx="1"/>
          </p:cNvCxnSpPr>
          <p:nvPr/>
        </p:nvCxnSpPr>
        <p:spPr>
          <a:xfrm rot="16200000" flipH="1">
            <a:off x="2535407" y="6228170"/>
            <a:ext cx="298260" cy="4211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连接符: 肘形 175">
            <a:extLst>
              <a:ext uri="{FF2B5EF4-FFF2-40B4-BE49-F238E27FC236}">
                <a16:creationId xmlns:a16="http://schemas.microsoft.com/office/drawing/2014/main" id="{DC4E1873-92D7-4B9D-9210-A8C05B53AE53}"/>
              </a:ext>
            </a:extLst>
          </p:cNvPr>
          <p:cNvCxnSpPr>
            <a:cxnSpLocks/>
            <a:stCxn id="170" idx="2"/>
            <a:endCxn id="174" idx="1"/>
          </p:cNvCxnSpPr>
          <p:nvPr/>
        </p:nvCxnSpPr>
        <p:spPr>
          <a:xfrm rot="16200000" flipH="1">
            <a:off x="2222757" y="5915520"/>
            <a:ext cx="298260" cy="10464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连接符: 肘形 176">
            <a:extLst>
              <a:ext uri="{FF2B5EF4-FFF2-40B4-BE49-F238E27FC236}">
                <a16:creationId xmlns:a16="http://schemas.microsoft.com/office/drawing/2014/main" id="{7F1DDD5B-E870-4E4A-A6D5-D7A6343A34A5}"/>
              </a:ext>
            </a:extLst>
          </p:cNvPr>
          <p:cNvCxnSpPr>
            <a:cxnSpLocks/>
            <a:stCxn id="172" idx="2"/>
            <a:endCxn id="174" idx="3"/>
          </p:cNvCxnSpPr>
          <p:nvPr/>
        </p:nvCxnSpPr>
        <p:spPr>
          <a:xfrm rot="5400000">
            <a:off x="4052585" y="6053643"/>
            <a:ext cx="298260" cy="7701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连接符: 肘形 177">
            <a:extLst>
              <a:ext uri="{FF2B5EF4-FFF2-40B4-BE49-F238E27FC236}">
                <a16:creationId xmlns:a16="http://schemas.microsoft.com/office/drawing/2014/main" id="{EC438BD6-578B-484D-901A-18468ACCD867}"/>
              </a:ext>
            </a:extLst>
          </p:cNvPr>
          <p:cNvCxnSpPr>
            <a:cxnSpLocks/>
            <a:stCxn id="173" idx="2"/>
            <a:endCxn id="174" idx="3"/>
          </p:cNvCxnSpPr>
          <p:nvPr/>
        </p:nvCxnSpPr>
        <p:spPr>
          <a:xfrm rot="5400000">
            <a:off x="4525113" y="5581114"/>
            <a:ext cx="298260" cy="17152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文本框 178">
            <a:extLst>
              <a:ext uri="{FF2B5EF4-FFF2-40B4-BE49-F238E27FC236}">
                <a16:creationId xmlns:a16="http://schemas.microsoft.com/office/drawing/2014/main" id="{E130FC12-4DE4-4BD1-9379-8E7A7AF26498}"/>
              </a:ext>
            </a:extLst>
          </p:cNvPr>
          <p:cNvSpPr txBox="1"/>
          <p:nvPr/>
        </p:nvSpPr>
        <p:spPr>
          <a:xfrm>
            <a:off x="333080" y="414167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俯视图</a:t>
            </a: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D6E5EBA5-E530-434A-BAC5-D7E12B44A0F2}"/>
              </a:ext>
            </a:extLst>
          </p:cNvPr>
          <p:cNvSpPr txBox="1"/>
          <p:nvPr/>
        </p:nvSpPr>
        <p:spPr>
          <a:xfrm>
            <a:off x="10015448" y="494091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569DB30B-A3FA-4AD1-BDFD-50F57D94CEE3}"/>
              </a:ext>
            </a:extLst>
          </p:cNvPr>
          <p:cNvSpPr txBox="1"/>
          <p:nvPr/>
        </p:nvSpPr>
        <p:spPr>
          <a:xfrm>
            <a:off x="10015448" y="458827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2C8479FA-F086-4E7B-83B5-4A24A178D42C}"/>
              </a:ext>
            </a:extLst>
          </p:cNvPr>
          <p:cNvSpPr txBox="1"/>
          <p:nvPr/>
        </p:nvSpPr>
        <p:spPr>
          <a:xfrm>
            <a:off x="10015448" y="423562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3#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6C1C84A2-B5A1-4A12-9B86-3CBA590100D0}"/>
              </a:ext>
            </a:extLst>
          </p:cNvPr>
          <p:cNvSpPr txBox="1"/>
          <p:nvPr/>
        </p:nvSpPr>
        <p:spPr>
          <a:xfrm>
            <a:off x="10015448" y="389355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4#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15BDC8F3-6A82-4545-98A1-AC72A0E3CC17}"/>
              </a:ext>
            </a:extLst>
          </p:cNvPr>
          <p:cNvSpPr txBox="1"/>
          <p:nvPr/>
        </p:nvSpPr>
        <p:spPr>
          <a:xfrm>
            <a:off x="10015448" y="35409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8E9F0939-6B1C-4988-B618-DC62DA530126}"/>
              </a:ext>
            </a:extLst>
          </p:cNvPr>
          <p:cNvSpPr txBox="1"/>
          <p:nvPr/>
        </p:nvSpPr>
        <p:spPr>
          <a:xfrm>
            <a:off x="10015448" y="321644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1C24D505-8CD5-45C4-A832-A2614A06DF12}"/>
              </a:ext>
            </a:extLst>
          </p:cNvPr>
          <p:cNvSpPr txBox="1"/>
          <p:nvPr/>
        </p:nvSpPr>
        <p:spPr>
          <a:xfrm>
            <a:off x="10015448" y="2842662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7#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F56082DD-6366-471E-A097-CCF82BB66B0B}"/>
              </a:ext>
            </a:extLst>
          </p:cNvPr>
          <p:cNvSpPr txBox="1"/>
          <p:nvPr/>
        </p:nvSpPr>
        <p:spPr>
          <a:xfrm>
            <a:off x="10015448" y="2509390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8#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0F570F57-B34F-4CE8-8449-DC90E087876D}"/>
              </a:ext>
            </a:extLst>
          </p:cNvPr>
          <p:cNvSpPr txBox="1"/>
          <p:nvPr/>
        </p:nvSpPr>
        <p:spPr>
          <a:xfrm>
            <a:off x="10015448" y="2167710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9#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409C6957-B62B-4C0E-86ED-B55141BF96B2}"/>
              </a:ext>
            </a:extLst>
          </p:cNvPr>
          <p:cNvSpPr txBox="1"/>
          <p:nvPr/>
        </p:nvSpPr>
        <p:spPr>
          <a:xfrm>
            <a:off x="9921810" y="1814667"/>
            <a:ext cx="5261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10#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4A70A24-CF34-4EED-A89D-CD2FE421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4250" y="694709"/>
            <a:ext cx="3851356" cy="2460743"/>
          </a:xfrm>
          <a:prstGeom prst="rect">
            <a:avLst/>
          </a:prstGeom>
        </p:spPr>
      </p:pic>
      <p:sp>
        <p:nvSpPr>
          <p:cNvPr id="190" name="文本框 189">
            <a:extLst>
              <a:ext uri="{FF2B5EF4-FFF2-40B4-BE49-F238E27FC236}">
                <a16:creationId xmlns:a16="http://schemas.microsoft.com/office/drawing/2014/main" id="{1EC1AE9B-19F8-4F1E-AB39-97A6062EEE15}"/>
              </a:ext>
            </a:extLst>
          </p:cNvPr>
          <p:cNvSpPr txBox="1"/>
          <p:nvPr/>
        </p:nvSpPr>
        <p:spPr>
          <a:xfrm>
            <a:off x="11019463" y="108592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俯视图</a:t>
            </a:r>
          </a:p>
        </p:txBody>
      </p:sp>
    </p:spTree>
    <p:extLst>
      <p:ext uri="{BB962C8B-B14F-4D97-AF65-F5344CB8AC3E}">
        <p14:creationId xmlns:p14="http://schemas.microsoft.com/office/powerpoint/2010/main" val="73629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69">
            <a:extLst>
              <a:ext uri="{FF2B5EF4-FFF2-40B4-BE49-F238E27FC236}">
                <a16:creationId xmlns:a16="http://schemas.microsoft.com/office/drawing/2014/main" id="{DBCB0D21-46B4-4A2B-9F71-6761010A0381}"/>
              </a:ext>
            </a:extLst>
          </p:cNvPr>
          <p:cNvSpPr/>
          <p:nvPr/>
        </p:nvSpPr>
        <p:spPr>
          <a:xfrm>
            <a:off x="6115165" y="895226"/>
            <a:ext cx="5968620" cy="4449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6E5D6A-D0DB-41AD-A47A-B0382B0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束流中心点位置：</a:t>
            </a:r>
            <a:r>
              <a:rPr lang="en-US" altLang="zh-CN" dirty="0"/>
              <a:t>P</a:t>
            </a:r>
            <a:r>
              <a:rPr lang="zh-CN" altLang="en-US" dirty="0"/>
              <a:t>型</a:t>
            </a: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26E0D027-0877-4E11-829E-B6E39D4A2320}"/>
              </a:ext>
            </a:extLst>
          </p:cNvPr>
          <p:cNvGrpSpPr/>
          <p:nvPr/>
        </p:nvGrpSpPr>
        <p:grpSpPr>
          <a:xfrm rot="19800000">
            <a:off x="6215787" y="2783997"/>
            <a:ext cx="3456000" cy="360000"/>
            <a:chOff x="0" y="3104773"/>
            <a:chExt cx="3456000" cy="360000"/>
          </a:xfrm>
        </p:grpSpPr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CA5B0E81-6CC9-4AFD-AFD1-E5CB2E313E89}"/>
                </a:ext>
              </a:extLst>
            </p:cNvPr>
            <p:cNvCxnSpPr/>
            <p:nvPr/>
          </p:nvCxnSpPr>
          <p:spPr>
            <a:xfrm>
              <a:off x="0" y="3284773"/>
              <a:ext cx="345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4DF175DD-011C-492F-85D0-699624434285}"/>
                </a:ext>
              </a:extLst>
            </p:cNvPr>
            <p:cNvCxnSpPr/>
            <p:nvPr/>
          </p:nvCxnSpPr>
          <p:spPr>
            <a:xfrm flipV="1">
              <a:off x="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E3F96D85-9427-4441-958C-E6BE913E76E4}"/>
                </a:ext>
              </a:extLst>
            </p:cNvPr>
            <p:cNvCxnSpPr/>
            <p:nvPr/>
          </p:nvCxnSpPr>
          <p:spPr>
            <a:xfrm flipV="1">
              <a:off x="345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16F18CBD-793E-46B2-A47A-8F1E2BEE2E3E}"/>
                </a:ext>
              </a:extLst>
            </p:cNvPr>
            <p:cNvCxnSpPr/>
            <p:nvPr/>
          </p:nvCxnSpPr>
          <p:spPr>
            <a:xfrm flipV="1">
              <a:off x="691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7DE94853-683C-4A5A-8661-586F3C0DA239}"/>
                </a:ext>
              </a:extLst>
            </p:cNvPr>
            <p:cNvCxnSpPr/>
            <p:nvPr/>
          </p:nvCxnSpPr>
          <p:spPr>
            <a:xfrm flipV="1">
              <a:off x="1036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43C4596C-B79C-4117-8E7B-E2AA8C70F22C}"/>
                </a:ext>
              </a:extLst>
            </p:cNvPr>
            <p:cNvCxnSpPr/>
            <p:nvPr/>
          </p:nvCxnSpPr>
          <p:spPr>
            <a:xfrm flipV="1">
              <a:off x="1382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0584C63E-C645-400A-AC4E-42E626241ACB}"/>
                </a:ext>
              </a:extLst>
            </p:cNvPr>
            <p:cNvCxnSpPr/>
            <p:nvPr/>
          </p:nvCxnSpPr>
          <p:spPr>
            <a:xfrm flipV="1">
              <a:off x="1728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FB57C910-88DB-487D-A248-515AD6D612DD}"/>
                </a:ext>
              </a:extLst>
            </p:cNvPr>
            <p:cNvCxnSpPr/>
            <p:nvPr/>
          </p:nvCxnSpPr>
          <p:spPr>
            <a:xfrm flipV="1">
              <a:off x="2073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AFD7E468-B68D-4573-8231-5E67AD3D3FBF}"/>
                </a:ext>
              </a:extLst>
            </p:cNvPr>
            <p:cNvCxnSpPr/>
            <p:nvPr/>
          </p:nvCxnSpPr>
          <p:spPr>
            <a:xfrm flipV="1">
              <a:off x="2419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3FB99B56-919E-4CDB-9462-5E1284AD12BC}"/>
                </a:ext>
              </a:extLst>
            </p:cNvPr>
            <p:cNvCxnSpPr/>
            <p:nvPr/>
          </p:nvCxnSpPr>
          <p:spPr>
            <a:xfrm flipV="1">
              <a:off x="2764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420D4AE5-F49A-4A59-85AB-FF0C36027E82}"/>
                </a:ext>
              </a:extLst>
            </p:cNvPr>
            <p:cNvCxnSpPr/>
            <p:nvPr/>
          </p:nvCxnSpPr>
          <p:spPr>
            <a:xfrm flipV="1">
              <a:off x="3110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44920B1F-59F5-4060-8DB2-4D611D7D4924}"/>
                </a:ext>
              </a:extLst>
            </p:cNvPr>
            <p:cNvCxnSpPr/>
            <p:nvPr/>
          </p:nvCxnSpPr>
          <p:spPr>
            <a:xfrm flipV="1">
              <a:off x="3456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F22688FC-947E-453F-823D-8A968009764E}"/>
                </a:ext>
              </a:extLst>
            </p:cNvPr>
            <p:cNvCxnSpPr/>
            <p:nvPr/>
          </p:nvCxnSpPr>
          <p:spPr>
            <a:xfrm>
              <a:off x="1036800" y="3284773"/>
              <a:ext cx="345600" cy="0"/>
            </a:xfrm>
            <a:prstGeom prst="line">
              <a:avLst/>
            </a:prstGeom>
            <a:ln w="38100">
              <a:solidFill>
                <a:srgbClr val="0DFF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5FE72474-41AA-4013-B7F6-E0BBF20772CB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284773"/>
              <a:ext cx="172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C275B70-4550-41AF-8EA7-E93DBF889ED3}"/>
                </a:ext>
              </a:extLst>
            </p:cNvPr>
            <p:cNvCxnSpPr/>
            <p:nvPr/>
          </p:nvCxnSpPr>
          <p:spPr>
            <a:xfrm>
              <a:off x="13824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A2D022D6-631E-47A4-9D84-3D29FE0E115F}"/>
                </a:ext>
              </a:extLst>
            </p:cNvPr>
            <p:cNvCxnSpPr/>
            <p:nvPr/>
          </p:nvCxnSpPr>
          <p:spPr>
            <a:xfrm>
              <a:off x="6912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F451623F-B5C8-430D-B8ED-7871CFA7A7E1}"/>
                </a:ext>
              </a:extLst>
            </p:cNvPr>
            <p:cNvCxnSpPr/>
            <p:nvPr/>
          </p:nvCxnSpPr>
          <p:spPr>
            <a:xfrm>
              <a:off x="3456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DF7E8231-8243-4F7D-8A62-F9E8F8B38B06}"/>
                </a:ext>
              </a:extLst>
            </p:cNvPr>
            <p:cNvCxnSpPr/>
            <p:nvPr/>
          </p:nvCxnSpPr>
          <p:spPr>
            <a:xfrm>
              <a:off x="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F3FDD88B-8612-4D9E-941D-110733E3C199}"/>
                </a:ext>
              </a:extLst>
            </p:cNvPr>
            <p:cNvSpPr/>
            <p:nvPr/>
          </p:nvSpPr>
          <p:spPr>
            <a:xfrm>
              <a:off x="1675060" y="3231834"/>
              <a:ext cx="105878" cy="1058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D215B58F-F492-4B3B-890A-33E766D114B2}"/>
              </a:ext>
            </a:extLst>
          </p:cNvPr>
          <p:cNvGrpSpPr/>
          <p:nvPr/>
        </p:nvGrpSpPr>
        <p:grpSpPr>
          <a:xfrm rot="16200000">
            <a:off x="9218748" y="2523748"/>
            <a:ext cx="3456000" cy="360000"/>
            <a:chOff x="0" y="3104773"/>
            <a:chExt cx="3456000" cy="360000"/>
          </a:xfrm>
        </p:grpSpPr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875C8E0C-439A-41A5-B360-FC77538A2BD7}"/>
                </a:ext>
              </a:extLst>
            </p:cNvPr>
            <p:cNvCxnSpPr/>
            <p:nvPr/>
          </p:nvCxnSpPr>
          <p:spPr>
            <a:xfrm>
              <a:off x="0" y="3284773"/>
              <a:ext cx="345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78400251-483A-4110-8037-497969810C4A}"/>
                </a:ext>
              </a:extLst>
            </p:cNvPr>
            <p:cNvCxnSpPr/>
            <p:nvPr/>
          </p:nvCxnSpPr>
          <p:spPr>
            <a:xfrm flipV="1">
              <a:off x="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B2C493EF-DF16-4DFF-8A7A-137D97BEA4B4}"/>
                </a:ext>
              </a:extLst>
            </p:cNvPr>
            <p:cNvCxnSpPr/>
            <p:nvPr/>
          </p:nvCxnSpPr>
          <p:spPr>
            <a:xfrm flipV="1">
              <a:off x="345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62042791-409E-4D9D-B235-D01A44714308}"/>
                </a:ext>
              </a:extLst>
            </p:cNvPr>
            <p:cNvCxnSpPr/>
            <p:nvPr/>
          </p:nvCxnSpPr>
          <p:spPr>
            <a:xfrm flipV="1">
              <a:off x="691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40932EA4-B20D-45C8-B81F-12091CB03701}"/>
                </a:ext>
              </a:extLst>
            </p:cNvPr>
            <p:cNvCxnSpPr/>
            <p:nvPr/>
          </p:nvCxnSpPr>
          <p:spPr>
            <a:xfrm flipV="1">
              <a:off x="1036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1E740C91-7F2D-4746-8440-155BB49982CF}"/>
                </a:ext>
              </a:extLst>
            </p:cNvPr>
            <p:cNvCxnSpPr/>
            <p:nvPr/>
          </p:nvCxnSpPr>
          <p:spPr>
            <a:xfrm flipV="1">
              <a:off x="1382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14B39DBE-6867-4C1D-8E42-75FCA90A751F}"/>
                </a:ext>
              </a:extLst>
            </p:cNvPr>
            <p:cNvCxnSpPr/>
            <p:nvPr/>
          </p:nvCxnSpPr>
          <p:spPr>
            <a:xfrm flipV="1">
              <a:off x="1728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10FBCC17-A7C3-475A-BF14-A53B2B34E4D4}"/>
                </a:ext>
              </a:extLst>
            </p:cNvPr>
            <p:cNvCxnSpPr/>
            <p:nvPr/>
          </p:nvCxnSpPr>
          <p:spPr>
            <a:xfrm flipV="1">
              <a:off x="20736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7057D016-C4D3-48D1-80A5-A31EA39ECEA0}"/>
                </a:ext>
              </a:extLst>
            </p:cNvPr>
            <p:cNvCxnSpPr/>
            <p:nvPr/>
          </p:nvCxnSpPr>
          <p:spPr>
            <a:xfrm flipV="1">
              <a:off x="24192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A9EE32F7-5A52-4B06-A591-B37F965AB0ED}"/>
                </a:ext>
              </a:extLst>
            </p:cNvPr>
            <p:cNvCxnSpPr/>
            <p:nvPr/>
          </p:nvCxnSpPr>
          <p:spPr>
            <a:xfrm flipV="1">
              <a:off x="27648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B9E95FA3-582A-4557-A5A5-F681E97D8C42}"/>
                </a:ext>
              </a:extLst>
            </p:cNvPr>
            <p:cNvCxnSpPr/>
            <p:nvPr/>
          </p:nvCxnSpPr>
          <p:spPr>
            <a:xfrm flipV="1">
              <a:off x="31104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7E97AD88-3D0E-473B-B3AB-256483CDD2BB}"/>
                </a:ext>
              </a:extLst>
            </p:cNvPr>
            <p:cNvCxnSpPr/>
            <p:nvPr/>
          </p:nvCxnSpPr>
          <p:spPr>
            <a:xfrm flipV="1">
              <a:off x="3456000" y="310477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A591ADEE-3948-4629-A852-53A6B0F0881E}"/>
                </a:ext>
              </a:extLst>
            </p:cNvPr>
            <p:cNvCxnSpPr/>
            <p:nvPr/>
          </p:nvCxnSpPr>
          <p:spPr>
            <a:xfrm>
              <a:off x="1036800" y="3284773"/>
              <a:ext cx="345600" cy="0"/>
            </a:xfrm>
            <a:prstGeom prst="line">
              <a:avLst/>
            </a:prstGeom>
            <a:ln w="38100">
              <a:solidFill>
                <a:srgbClr val="0DFF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26C981B7-1D26-4F49-A5E1-C6F1D69F54FA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284773"/>
              <a:ext cx="172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1EA229BD-7021-4714-8B50-3E4F0FE92CCF}"/>
                </a:ext>
              </a:extLst>
            </p:cNvPr>
            <p:cNvCxnSpPr/>
            <p:nvPr/>
          </p:nvCxnSpPr>
          <p:spPr>
            <a:xfrm>
              <a:off x="13824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79096555-FA2C-45B1-A686-0F9F62C0BCD9}"/>
                </a:ext>
              </a:extLst>
            </p:cNvPr>
            <p:cNvCxnSpPr/>
            <p:nvPr/>
          </p:nvCxnSpPr>
          <p:spPr>
            <a:xfrm>
              <a:off x="6912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9DA4993-979D-4E53-BAA9-8DAC7E0152FE}"/>
                </a:ext>
              </a:extLst>
            </p:cNvPr>
            <p:cNvCxnSpPr/>
            <p:nvPr/>
          </p:nvCxnSpPr>
          <p:spPr>
            <a:xfrm>
              <a:off x="34560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EE5DBBF2-9E7F-4343-A4CB-755808302154}"/>
                </a:ext>
              </a:extLst>
            </p:cNvPr>
            <p:cNvCxnSpPr/>
            <p:nvPr/>
          </p:nvCxnSpPr>
          <p:spPr>
            <a:xfrm>
              <a:off x="0" y="3284773"/>
              <a:ext cx="34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E312BA42-7AD6-4D4B-B557-5CAC841F66C5}"/>
                </a:ext>
              </a:extLst>
            </p:cNvPr>
            <p:cNvSpPr/>
            <p:nvPr/>
          </p:nvSpPr>
          <p:spPr>
            <a:xfrm>
              <a:off x="1675060" y="3231834"/>
              <a:ext cx="105878" cy="1058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3" name="文本框 142">
            <a:extLst>
              <a:ext uri="{FF2B5EF4-FFF2-40B4-BE49-F238E27FC236}">
                <a16:creationId xmlns:a16="http://schemas.microsoft.com/office/drawing/2014/main" id="{EB4B3E72-EC81-4AF6-A78F-43D5DDFEC752}"/>
              </a:ext>
            </a:extLst>
          </p:cNvPr>
          <p:cNvSpPr txBox="1"/>
          <p:nvPr/>
        </p:nvSpPr>
        <p:spPr>
          <a:xfrm>
            <a:off x="11017280" y="97574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9.6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63F32525-F566-4EF8-835C-40AD9591AA5A}"/>
              </a:ext>
            </a:extLst>
          </p:cNvPr>
          <p:cNvSpPr txBox="1"/>
          <p:nvPr/>
        </p:nvSpPr>
        <p:spPr>
          <a:xfrm rot="3600000">
            <a:off x="7427170" y="2682830"/>
            <a:ext cx="4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9.6</a:t>
            </a:r>
            <a:endParaRPr lang="zh-CN" altLang="en-US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F8BAA07F-6CED-4977-93A2-9935A21A99E8}"/>
              </a:ext>
            </a:extLst>
          </p:cNvPr>
          <p:cNvSpPr/>
          <p:nvPr/>
        </p:nvSpPr>
        <p:spPr>
          <a:xfrm>
            <a:off x="0" y="4221344"/>
            <a:ext cx="7368208" cy="2533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E5A459A6-D086-4854-B918-33C11B09524B}"/>
              </a:ext>
            </a:extLst>
          </p:cNvPr>
          <p:cNvSpPr/>
          <p:nvPr/>
        </p:nvSpPr>
        <p:spPr>
          <a:xfrm>
            <a:off x="208623" y="4913841"/>
            <a:ext cx="1099930" cy="1116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70B26C19-1C7F-493A-878A-E2CA764FA3CA}"/>
              </a:ext>
            </a:extLst>
          </p:cNvPr>
          <p:cNvSpPr/>
          <p:nvPr/>
        </p:nvSpPr>
        <p:spPr>
          <a:xfrm>
            <a:off x="5154147" y="4913841"/>
            <a:ext cx="463825" cy="1116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TP</a:t>
            </a:r>
            <a:endParaRPr lang="zh-CN" altLang="en-US" dirty="0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0D27283-2B80-4920-9AD9-1B003A0CD95F}"/>
              </a:ext>
            </a:extLst>
          </p:cNvPr>
          <p:cNvSpPr/>
          <p:nvPr/>
        </p:nvSpPr>
        <p:spPr>
          <a:xfrm rot="3600000">
            <a:off x="4187747" y="4913841"/>
            <a:ext cx="463825" cy="1116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LP</a:t>
            </a:r>
            <a:endParaRPr lang="zh-CN" altLang="en-US" dirty="0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E9E1DDAE-9BDD-4DEF-9BC2-6C3C322F231E}"/>
              </a:ext>
            </a:extLst>
          </p:cNvPr>
          <p:cNvSpPr/>
          <p:nvPr/>
        </p:nvSpPr>
        <p:spPr>
          <a:xfrm>
            <a:off x="1484241" y="4913841"/>
            <a:ext cx="463825" cy="1116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TZ</a:t>
            </a:r>
            <a:endParaRPr lang="zh-CN" altLang="en-US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10A0E4AB-F800-41BC-951A-078536DABCC5}"/>
              </a:ext>
            </a:extLst>
          </p:cNvPr>
          <p:cNvSpPr/>
          <p:nvPr/>
        </p:nvSpPr>
        <p:spPr>
          <a:xfrm>
            <a:off x="2109543" y="4913841"/>
            <a:ext cx="463825" cy="1116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LZ</a:t>
            </a:r>
            <a:endParaRPr lang="zh-CN" altLang="en-US" dirty="0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82DC6C38-D529-4D76-930A-F4DB55126526}"/>
              </a:ext>
            </a:extLst>
          </p:cNvPr>
          <p:cNvSpPr/>
          <p:nvPr/>
        </p:nvSpPr>
        <p:spPr>
          <a:xfrm>
            <a:off x="6033553" y="4913841"/>
            <a:ext cx="1099930" cy="1116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45B8960-4FD9-40ED-A5F6-AF395529F3DA}"/>
              </a:ext>
            </a:extLst>
          </p:cNvPr>
          <p:cNvSpPr/>
          <p:nvPr/>
        </p:nvSpPr>
        <p:spPr>
          <a:xfrm>
            <a:off x="208623" y="6030684"/>
            <a:ext cx="2364745" cy="1785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1FBA3FC6-EDD5-4399-BFC5-9A50F031D7B1}"/>
              </a:ext>
            </a:extLst>
          </p:cNvPr>
          <p:cNvSpPr/>
          <p:nvPr/>
        </p:nvSpPr>
        <p:spPr>
          <a:xfrm>
            <a:off x="3936096" y="6013204"/>
            <a:ext cx="3197387" cy="1960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BD5B7C5D-227C-4568-87D5-CECC053CC31E}"/>
              </a:ext>
            </a:extLst>
          </p:cNvPr>
          <p:cNvSpPr txBox="1"/>
          <p:nvPr/>
        </p:nvSpPr>
        <p:spPr>
          <a:xfrm>
            <a:off x="208623" y="6209241"/>
            <a:ext cx="236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升降台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底板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A659611C-8F27-4A89-BE75-BB0F4149E4DB}"/>
              </a:ext>
            </a:extLst>
          </p:cNvPr>
          <p:cNvSpPr txBox="1"/>
          <p:nvPr/>
        </p:nvSpPr>
        <p:spPr>
          <a:xfrm>
            <a:off x="3936096" y="6209241"/>
            <a:ext cx="319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升降台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底板</a:t>
            </a: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CBD5823E-6D0F-42D1-A539-804CE108A506}"/>
              </a:ext>
            </a:extLst>
          </p:cNvPr>
          <p:cNvSpPr txBox="1"/>
          <p:nvPr/>
        </p:nvSpPr>
        <p:spPr>
          <a:xfrm>
            <a:off x="2842163" y="4221344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60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度旋转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兼容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度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?)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32ED34D4-E189-443A-9F6A-6FBF29661387}"/>
              </a:ext>
            </a:extLst>
          </p:cNvPr>
          <p:cNvCxnSpPr>
            <a:cxnSpLocks/>
            <a:stCxn id="161" idx="2"/>
            <a:endCxn id="153" idx="1"/>
          </p:cNvCxnSpPr>
          <p:nvPr/>
        </p:nvCxnSpPr>
        <p:spPr>
          <a:xfrm>
            <a:off x="4303461" y="4683009"/>
            <a:ext cx="242" cy="5884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>
            <a:extLst>
              <a:ext uri="{FF2B5EF4-FFF2-40B4-BE49-F238E27FC236}">
                <a16:creationId xmlns:a16="http://schemas.microsoft.com/office/drawing/2014/main" id="{A854362C-3769-4688-B0EC-4E67E945BE42}"/>
              </a:ext>
            </a:extLst>
          </p:cNvPr>
          <p:cNvSpPr txBox="1"/>
          <p:nvPr/>
        </p:nvSpPr>
        <p:spPr>
          <a:xfrm>
            <a:off x="200557" y="42736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侧视图</a:t>
            </a:r>
          </a:p>
        </p:txBody>
      </p: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E4B35033-4CD5-43CE-91E6-A7CE2CB08F70}"/>
              </a:ext>
            </a:extLst>
          </p:cNvPr>
          <p:cNvCxnSpPr>
            <a:cxnSpLocks/>
            <a:stCxn id="150" idx="1"/>
            <a:endCxn id="150" idx="3"/>
          </p:cNvCxnSpPr>
          <p:nvPr/>
        </p:nvCxnSpPr>
        <p:spPr>
          <a:xfrm>
            <a:off x="0" y="5488232"/>
            <a:ext cx="736820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图片 165">
            <a:extLst>
              <a:ext uri="{FF2B5EF4-FFF2-40B4-BE49-F238E27FC236}">
                <a16:creationId xmlns:a16="http://schemas.microsoft.com/office/drawing/2014/main" id="{8318BA2E-F44B-4117-A2E8-9A4DDD38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7" y="1250280"/>
            <a:ext cx="4425110" cy="2827332"/>
          </a:xfrm>
          <a:prstGeom prst="rect">
            <a:avLst/>
          </a:prstGeom>
        </p:spPr>
      </p:pic>
      <p:cxnSp>
        <p:nvCxnSpPr>
          <p:cNvPr id="167" name="直接箭头连接符 166">
            <a:extLst>
              <a:ext uri="{FF2B5EF4-FFF2-40B4-BE49-F238E27FC236}">
                <a16:creationId xmlns:a16="http://schemas.microsoft.com/office/drawing/2014/main" id="{8E9EA9E4-12DD-4233-97EA-7102F87ED732}"/>
              </a:ext>
            </a:extLst>
          </p:cNvPr>
          <p:cNvCxnSpPr>
            <a:cxnSpLocks/>
          </p:cNvCxnSpPr>
          <p:nvPr/>
        </p:nvCxnSpPr>
        <p:spPr>
          <a:xfrm>
            <a:off x="6172200" y="3229887"/>
            <a:ext cx="557647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文本框 170">
            <a:extLst>
              <a:ext uri="{FF2B5EF4-FFF2-40B4-BE49-F238E27FC236}">
                <a16:creationId xmlns:a16="http://schemas.microsoft.com/office/drawing/2014/main" id="{667F0DD5-8998-4150-A58D-8249108204E4}"/>
              </a:ext>
            </a:extLst>
          </p:cNvPr>
          <p:cNvSpPr txBox="1"/>
          <p:nvPr/>
        </p:nvSpPr>
        <p:spPr>
          <a:xfrm>
            <a:off x="6115165" y="89282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侧视图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F76B7389-F222-4F07-A08E-C383DA32C10F}"/>
              </a:ext>
            </a:extLst>
          </p:cNvPr>
          <p:cNvSpPr txBox="1"/>
          <p:nvPr/>
        </p:nvSpPr>
        <p:spPr>
          <a:xfrm>
            <a:off x="10613924" y="46944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TP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1A75C5C5-5D1F-4C31-A0FC-A6498B9DF085}"/>
              </a:ext>
            </a:extLst>
          </p:cNvPr>
          <p:cNvSpPr txBox="1"/>
          <p:nvPr/>
        </p:nvSpPr>
        <p:spPr>
          <a:xfrm>
            <a:off x="7681894" y="386423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LP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9458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158</TotalTime>
  <Words>624</Words>
  <Application>Microsoft Office PowerPoint</Application>
  <PresentationFormat>宽屏</PresentationFormat>
  <Paragraphs>178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2026年重核束流实验的探测器布局及中心点定义</vt:lpstr>
      <vt:lpstr>整体布局</vt:lpstr>
      <vt:lpstr>硅微条朝向布局(不展示旋转)</vt:lpstr>
      <vt:lpstr>方案阶段的SCD的P型Ladder</vt:lpstr>
      <vt:lpstr>方案阶段的SCD的Z型Ladder</vt:lpstr>
      <vt:lpstr>束斑宽度</vt:lpstr>
      <vt:lpstr>Ladder、ASIC与硅电容</vt:lpstr>
      <vt:lpstr>束流中心点位置：Z型</vt:lpstr>
      <vt:lpstr>束流中心点位置：P型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2026年重核束流实验的探测器布局及中心点定义</dc:title>
  <dc:creator>Yuodaa</dc:creator>
  <cp:lastModifiedBy>乔锐0701</cp:lastModifiedBy>
  <cp:revision>72</cp:revision>
  <dcterms:created xsi:type="dcterms:W3CDTF">2023-08-09T12:44:00Z</dcterms:created>
  <dcterms:modified xsi:type="dcterms:W3CDTF">2026-07-02T10:12:07Z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