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  <p:sldMasterId id="2147483665" r:id="rId2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1" r:id="rId7"/>
    <p:sldId id="260" r:id="rId8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kern="1200">
        <a:solidFill>
          <a:schemeClr val="accent2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9399" autoAdjust="0"/>
  </p:normalViewPr>
  <p:slideViewPr>
    <p:cSldViewPr snapToGrid="0" showGuides="1">
      <p:cViewPr varScale="1">
        <p:scale>
          <a:sx n="99" d="100"/>
          <a:sy n="99" d="100"/>
        </p:scale>
        <p:origin x="90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D9E302-2C03-4909-A678-FDFF151B6D3C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CAC467-2B6A-4517-AA6B-2EC428374D5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8396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</a:t>
            </a:r>
            <a:r>
              <a:rPr lang="zh-CN" altLang="en-US" dirty="0"/>
              <a:t>工作策划</a:t>
            </a:r>
            <a:r>
              <a:rPr lang="en-US" altLang="zh-CN" dirty="0"/>
              <a:t>\SCD_</a:t>
            </a:r>
            <a:r>
              <a:rPr lang="zh-CN" altLang="en-US" dirty="0"/>
              <a:t>力学摸底试验</a:t>
            </a:r>
            <a:r>
              <a:rPr lang="en-US" altLang="zh-CN" dirty="0"/>
              <a:t>.</a:t>
            </a:r>
            <a:r>
              <a:rPr lang="en-US" altLang="zh-CN" dirty="0" err="1"/>
              <a:t>mpp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AC467-2B6A-4517-AA6B-2EC428374D53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0673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\2026</a:t>
            </a:r>
            <a:r>
              <a:rPr lang="zh-CN" altLang="en-US" dirty="0"/>
              <a:t>年束流实验</a:t>
            </a:r>
            <a:r>
              <a:rPr lang="en-US" altLang="zh-CN" dirty="0"/>
              <a:t>\</a:t>
            </a:r>
            <a:r>
              <a:rPr lang="zh-CN" altLang="en-US" dirty="0"/>
              <a:t>照片</a:t>
            </a:r>
            <a:r>
              <a:rPr lang="en-US" altLang="zh-CN" dirty="0"/>
              <a:t>\</a:t>
            </a:r>
            <a:r>
              <a:rPr lang="zh-CN" altLang="en-US" dirty="0"/>
              <a:t>实验前准备</a:t>
            </a:r>
            <a:r>
              <a:rPr lang="en-US" altLang="zh-CN" dirty="0"/>
              <a:t>\PID\</a:t>
            </a:r>
            <a:r>
              <a:rPr lang="zh-CN" altLang="en-US" dirty="0"/>
              <a:t>微信图片</a:t>
            </a:r>
            <a:r>
              <a:rPr lang="en-US" altLang="zh-CN" dirty="0"/>
              <a:t>_20260629150009_1926_80.jpg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AC467-2B6A-4517-AA6B-2EC428374D53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62225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G:\keyan\HERD</a:t>
            </a:r>
            <a:r>
              <a:rPr lang="zh-CN" altLang="en-US" dirty="0"/>
              <a:t>项目文档</a:t>
            </a:r>
            <a:r>
              <a:rPr lang="en-US" altLang="zh-CN" dirty="0"/>
              <a:t>\2026</a:t>
            </a:r>
            <a:r>
              <a:rPr lang="zh-CN" altLang="en-US" dirty="0"/>
              <a:t>年束流实验</a:t>
            </a:r>
            <a:r>
              <a:rPr lang="en-US" altLang="zh-CN" dirty="0"/>
              <a:t>\</a:t>
            </a:r>
            <a:r>
              <a:rPr lang="zh-CN" altLang="en-US" dirty="0"/>
              <a:t>照片</a:t>
            </a:r>
            <a:r>
              <a:rPr lang="en-US" altLang="zh-CN" dirty="0"/>
              <a:t>\</a:t>
            </a:r>
            <a:r>
              <a:rPr lang="zh-CN" altLang="en-US" dirty="0"/>
              <a:t>实验前准备</a:t>
            </a:r>
            <a:r>
              <a:rPr lang="en-US" altLang="zh-CN" dirty="0"/>
              <a:t>\PID\</a:t>
            </a:r>
            <a:r>
              <a:rPr lang="zh-CN" altLang="en-US" dirty="0"/>
              <a:t>微信图片</a:t>
            </a:r>
            <a:r>
              <a:rPr lang="en-US" altLang="zh-CN" dirty="0"/>
              <a:t>_20260702142823_2003_80.png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ACAC467-2B6A-4517-AA6B-2EC428374D53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3974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6" descr="高能所图标-单色.tif"/>
          <p:cNvPicPr>
            <a:picLocks noChangeAspect="1"/>
          </p:cNvPicPr>
          <p:nvPr/>
        </p:nvPicPr>
        <p:blipFill>
          <a:blip r:embed="rId2">
            <a:lum bright="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" y="2349501"/>
            <a:ext cx="7440084" cy="450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矩形 4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0" y="1"/>
            <a:ext cx="12192000" cy="215900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8" name="矩形 7"/>
          <p:cNvSpPr/>
          <p:nvPr/>
        </p:nvSpPr>
        <p:spPr>
          <a:xfrm>
            <a:off x="9239251" y="1"/>
            <a:ext cx="2952749" cy="215900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>
            <a:noAutofit/>
          </a:bodyPr>
          <a:lstStyle>
            <a:lvl1pPr>
              <a:defRPr lang="zh-CN" altLang="en-US" sz="6600" b="1" kern="1200" dirty="0">
                <a:solidFill>
                  <a:srgbClr val="3366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25400" stA="30000" endPos="30000" dist="50800" dir="5400000" sy="-100000" algn="bl" rotWithShape="0"/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+mn-cs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 dirty="0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2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54902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7572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80926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351766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12851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19330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6835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3115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285862"/>
            <a:ext cx="10972800" cy="4840303"/>
          </a:xfrm>
        </p:spPr>
        <p:txBody>
          <a:bodyPr/>
          <a:lstStyle>
            <a:lvl1pPr>
              <a:buClr>
                <a:srgbClr val="E38700"/>
              </a:buClr>
              <a:buSzPct val="80000"/>
              <a:buFont typeface="Wingdings" panose="05000000000000000000" pitchFamily="2" charset="2"/>
              <a:buChar char="n"/>
              <a:defRPr sz="28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zh-CN" altLang="en-US" dirty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870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1_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0" y="6750051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76503" y="6750051"/>
            <a:ext cx="9715500" cy="107951"/>
          </a:xfrm>
          <a:prstGeom prst="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0" y="938215"/>
            <a:ext cx="12192000" cy="107951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3" y="3"/>
            <a:ext cx="285751" cy="917575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zh-CN" altLang="en-US" sz="180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66712" y="142854"/>
            <a:ext cx="10763325" cy="725471"/>
          </a:xfrm>
        </p:spPr>
        <p:txBody>
          <a:bodyPr>
            <a:normAutofit/>
          </a:bodyPr>
          <a:lstStyle>
            <a:lvl1pPr algn="ctr">
              <a:defRPr sz="4000" b="0">
                <a:solidFill>
                  <a:srgbClr val="FF0000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 dirty="0"/>
          </a:p>
        </p:txBody>
      </p:sp>
      <p:sp>
        <p:nvSpPr>
          <p:cNvPr id="8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9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10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78174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8659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5183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265877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18052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825625"/>
            <a:ext cx="515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025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04831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2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D997B5FA-0921-464F-AAE1-844C04324D75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337449" y="648876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 eaLnBrk="1" hangingPunct="1">
              <a:defRPr sz="1600">
                <a:solidFill>
                  <a:srgbClr val="898989"/>
                </a:solidFill>
                <a:latin typeface="+mn-lt"/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57370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70BF5-8568-4370-8A90-8BCFCD973452}" type="datetimeFigureOut">
              <a:rPr lang="zh-CN" altLang="en-US" smtClean="0"/>
              <a:t>2026/7/3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1BDF8-4A4E-467C-B181-58FC999EBCE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9373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2790F39-5582-4274-9815-9AA99F111B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/>
              <a:t>天体</a:t>
            </a:r>
            <a:r>
              <a:rPr lang="en-US" altLang="zh-CN" dirty="0"/>
              <a:t>Ladder</a:t>
            </a:r>
            <a:r>
              <a:rPr lang="zh-CN" altLang="en-US" dirty="0"/>
              <a:t>装配相关进展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A043000-1FD5-42BB-A7DE-91479369EFF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乔锐</a:t>
            </a:r>
          </a:p>
        </p:txBody>
      </p:sp>
    </p:spTree>
    <p:extLst>
      <p:ext uri="{BB962C8B-B14F-4D97-AF65-F5344CB8AC3E}">
        <p14:creationId xmlns:p14="http://schemas.microsoft.com/office/powerpoint/2010/main" val="42290614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EA517052-C906-4971-97CA-F4A3CB24EC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623" b="47512"/>
          <a:stretch/>
        </p:blipFill>
        <p:spPr>
          <a:xfrm>
            <a:off x="1929468" y="1078162"/>
            <a:ext cx="8597178" cy="1711354"/>
          </a:xfrm>
        </p:spPr>
      </p:pic>
      <p:sp>
        <p:nvSpPr>
          <p:cNvPr id="3" name="标题 2">
            <a:extLst>
              <a:ext uri="{FF2B5EF4-FFF2-40B4-BE49-F238E27FC236}">
                <a16:creationId xmlns:a16="http://schemas.microsoft.com/office/drawing/2014/main" id="{4B1A87C1-075F-49AA-BF65-17D9A0D33B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26</a:t>
            </a:r>
            <a:r>
              <a:rPr lang="zh-CN" altLang="en-US" dirty="0"/>
              <a:t>年</a:t>
            </a:r>
            <a:r>
              <a:rPr lang="en-US" altLang="zh-CN" dirty="0"/>
              <a:t>8</a:t>
            </a:r>
            <a:r>
              <a:rPr lang="zh-CN" altLang="en-US" dirty="0"/>
              <a:t>月重核束流实验重要时间节点</a:t>
            </a:r>
          </a:p>
        </p:txBody>
      </p:sp>
      <p:graphicFrame>
        <p:nvGraphicFramePr>
          <p:cNvPr id="6" name="表格 5">
            <a:extLst>
              <a:ext uri="{FF2B5EF4-FFF2-40B4-BE49-F238E27FC236}">
                <a16:creationId xmlns:a16="http://schemas.microsoft.com/office/drawing/2014/main" id="{AA043281-2EDD-44AE-956A-225548F4AB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990298"/>
              </p:ext>
            </p:extLst>
          </p:nvPr>
        </p:nvGraphicFramePr>
        <p:xfrm>
          <a:off x="2281806" y="3429000"/>
          <a:ext cx="8724550" cy="2653013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367405">
                  <a:extLst>
                    <a:ext uri="{9D8B030D-6E8A-4147-A177-3AD203B41FA5}">
                      <a16:colId xmlns:a16="http://schemas.microsoft.com/office/drawing/2014/main" val="3690738297"/>
                    </a:ext>
                  </a:extLst>
                </a:gridCol>
                <a:gridCol w="7357145">
                  <a:extLst>
                    <a:ext uri="{9D8B030D-6E8A-4147-A177-3AD203B41FA5}">
                      <a16:colId xmlns:a16="http://schemas.microsoft.com/office/drawing/2014/main" val="223980160"/>
                    </a:ext>
                  </a:extLst>
                </a:gridCol>
              </a:tblGrid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日期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>
                          <a:effectLst/>
                        </a:rPr>
                        <a:t>任务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1443316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 dirty="0">
                          <a:effectLst/>
                        </a:rPr>
                        <a:t>8.13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>
                          <a:effectLst/>
                        </a:rPr>
                        <a:t>第一批试验人员到达欧洲核子中心，完成相关手续办理。（瑞士）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0327773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8.14-8.16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>
                          <a:effectLst/>
                        </a:rPr>
                        <a:t>束流平台调试、安检，探测器调试。（法国）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81245314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8.17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第二批试验人员到达欧洲核子中心，完成相关手续办理。（瑞士）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726507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8.17-8.19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探测器调试。（法国）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1236154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8.20-8.26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kern="100" dirty="0">
                          <a:effectLst/>
                        </a:rPr>
                        <a:t>SPS</a:t>
                      </a:r>
                      <a:r>
                        <a:rPr lang="zh-CN" sz="1400" kern="100" dirty="0">
                          <a:effectLst/>
                        </a:rPr>
                        <a:t>束流试验。（法国）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3467745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8.27-8.28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探测器拆卸、探测器打包、辐射防护、安全检查。（法国）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09335730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8.29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大部分试验人员返程。（瑞士）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52670107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8.29-8.31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探测器内部转运、发回北京。（法国）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47717498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9.1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留守试验人员返程。（瑞士）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80792054"/>
                  </a:ext>
                </a:extLst>
              </a:tr>
              <a:tr h="241183">
                <a:tc>
                  <a:txBody>
                    <a:bodyPr/>
                    <a:lstStyle/>
                    <a:p>
                      <a:pPr algn="l"/>
                      <a:r>
                        <a:rPr lang="en-US" sz="1400" kern="100">
                          <a:effectLst/>
                        </a:rPr>
                        <a:t>9.2</a:t>
                      </a:r>
                      <a:endParaRPr lang="zh-CN" sz="1000" kern="1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r>
                        <a:rPr lang="zh-CN" sz="1400" kern="100" dirty="0">
                          <a:effectLst/>
                        </a:rPr>
                        <a:t>到达北京。</a:t>
                      </a:r>
                      <a:endParaRPr lang="zh-CN" sz="1000" kern="1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15208076"/>
                  </a:ext>
                </a:extLst>
              </a:tr>
            </a:tbl>
          </a:graphicData>
        </a:graphic>
      </p:graphicFrame>
      <p:sp>
        <p:nvSpPr>
          <p:cNvPr id="7" name="矩形 6">
            <a:extLst>
              <a:ext uri="{FF2B5EF4-FFF2-40B4-BE49-F238E27FC236}">
                <a16:creationId xmlns:a16="http://schemas.microsoft.com/office/drawing/2014/main" id="{752BA602-05D5-4EC0-9A24-D36F3EF98358}"/>
              </a:ext>
            </a:extLst>
          </p:cNvPr>
          <p:cNvSpPr/>
          <p:nvPr/>
        </p:nvSpPr>
        <p:spPr>
          <a:xfrm>
            <a:off x="2223083" y="2223083"/>
            <a:ext cx="2751589" cy="566433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CEA91C6A-9455-4C45-8226-82CAE1E0D749}"/>
              </a:ext>
            </a:extLst>
          </p:cNvPr>
          <p:cNvSpPr/>
          <p:nvPr/>
        </p:nvSpPr>
        <p:spPr>
          <a:xfrm>
            <a:off x="2223083" y="3651220"/>
            <a:ext cx="4286774" cy="21610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C29C347-EEB3-489D-A967-BA3ACC09B46F}"/>
              </a:ext>
            </a:extLst>
          </p:cNvPr>
          <p:cNvSpPr/>
          <p:nvPr/>
        </p:nvSpPr>
        <p:spPr>
          <a:xfrm>
            <a:off x="2223083" y="4162948"/>
            <a:ext cx="4286774" cy="21610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D49EB2DB-2F00-4470-8591-CAE0E50C6785}"/>
              </a:ext>
            </a:extLst>
          </p:cNvPr>
          <p:cNvSpPr/>
          <p:nvPr/>
        </p:nvSpPr>
        <p:spPr>
          <a:xfrm>
            <a:off x="2223083" y="5132878"/>
            <a:ext cx="4286774" cy="216105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69588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4">
            <a:extLst>
              <a:ext uri="{FF2B5EF4-FFF2-40B4-BE49-F238E27FC236}">
                <a16:creationId xmlns:a16="http://schemas.microsoft.com/office/drawing/2014/main" id="{C48FB1AE-CA1F-4E79-A9C7-AF192F45F5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7180940"/>
              </p:ext>
            </p:extLst>
          </p:nvPr>
        </p:nvGraphicFramePr>
        <p:xfrm>
          <a:off x="609600" y="1285875"/>
          <a:ext cx="10763325" cy="419109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9475">
                  <a:extLst>
                    <a:ext uri="{9D8B030D-6E8A-4147-A177-3AD203B41FA5}">
                      <a16:colId xmlns:a16="http://schemas.microsoft.com/office/drawing/2014/main" val="3945984434"/>
                    </a:ext>
                  </a:extLst>
                </a:gridCol>
                <a:gridCol w="4496499">
                  <a:extLst>
                    <a:ext uri="{9D8B030D-6E8A-4147-A177-3AD203B41FA5}">
                      <a16:colId xmlns:a16="http://schemas.microsoft.com/office/drawing/2014/main" val="4182566642"/>
                    </a:ext>
                  </a:extLst>
                </a:gridCol>
                <a:gridCol w="5257351">
                  <a:extLst>
                    <a:ext uri="{9D8B030D-6E8A-4147-A177-3AD203B41FA5}">
                      <a16:colId xmlns:a16="http://schemas.microsoft.com/office/drawing/2014/main" val="2381619840"/>
                    </a:ext>
                  </a:extLst>
                </a:gridCol>
              </a:tblGrid>
              <a:tr h="991197">
                <a:tc>
                  <a:txBody>
                    <a:bodyPr/>
                    <a:lstStyle/>
                    <a:p>
                      <a:r>
                        <a:rPr lang="zh-CN" altLang="en-US" dirty="0"/>
                        <a:t>分类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本周进展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CN" altLang="en-US" dirty="0"/>
                        <a:t>未来计划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942023"/>
                  </a:ext>
                </a:extLst>
              </a:tr>
              <a:tr h="1195882">
                <a:tc>
                  <a:txBody>
                    <a:bodyPr/>
                    <a:lstStyle/>
                    <a:p>
                      <a:r>
                        <a:rPr lang="en-US" altLang="zh-CN" dirty="0"/>
                        <a:t>PID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程龙完成</a:t>
                      </a:r>
                      <a:r>
                        <a:rPr lang="en-US" altLang="zh-CN" dirty="0"/>
                        <a:t>PID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板键合，发现电装的高度太高、可能触碰键合头。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班渭博完成第一块</a:t>
                      </a:r>
                      <a:r>
                        <a:rPr lang="en-US" altLang="zh-CN" dirty="0"/>
                        <a:t>PID</a:t>
                      </a:r>
                      <a:r>
                        <a:rPr lang="zh-CN" altLang="en-US" dirty="0"/>
                        <a:t>测试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霍嘉电装剩余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块</a:t>
                      </a:r>
                      <a:r>
                        <a:rPr lang="en-US" altLang="zh-CN" dirty="0"/>
                        <a:t>PID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板，按照程龙的规范约束电装。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班渭博测试电装的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块</a:t>
                      </a:r>
                      <a:r>
                        <a:rPr lang="en-US" altLang="zh-CN" dirty="0"/>
                        <a:t>PID</a:t>
                      </a: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381617"/>
                  </a:ext>
                </a:extLst>
              </a:tr>
              <a:tr h="1012822">
                <a:tc>
                  <a:txBody>
                    <a:bodyPr/>
                    <a:lstStyle/>
                    <a:p>
                      <a:r>
                        <a:rPr lang="en-US" altLang="zh-CN" dirty="0"/>
                        <a:t>Ladder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zh-CN" altLang="en-US" dirty="0"/>
                        <a:t>张子良购买新的</a:t>
                      </a:r>
                      <a:r>
                        <a:rPr lang="en-US" altLang="zh-CN" dirty="0"/>
                        <a:t>Z</a:t>
                      </a:r>
                      <a:r>
                        <a:rPr lang="zh-CN" altLang="en-US" dirty="0"/>
                        <a:t>型</a:t>
                      </a:r>
                      <a:r>
                        <a:rPr lang="en-US" altLang="zh-CN" dirty="0"/>
                        <a:t>SFE</a:t>
                      </a:r>
                      <a:r>
                        <a:rPr lang="zh-CN" altLang="en-US" dirty="0"/>
                        <a:t>的元器件</a:t>
                      </a:r>
                      <a:endParaRPr lang="en-US" altLang="zh-CN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altLang="zh-CN" dirty="0"/>
                        <a:t>267pF</a:t>
                      </a:r>
                      <a:r>
                        <a:rPr lang="zh-CN" altLang="en-US" dirty="0"/>
                        <a:t>硅电容预计</a:t>
                      </a:r>
                      <a:r>
                        <a:rPr lang="en-US" altLang="zh-CN" dirty="0"/>
                        <a:t>7</a:t>
                      </a:r>
                      <a:r>
                        <a:rPr lang="zh-CN" altLang="en-US" dirty="0"/>
                        <a:t>月</a:t>
                      </a:r>
                      <a:r>
                        <a:rPr lang="en-US" altLang="zh-CN" dirty="0"/>
                        <a:t>15</a:t>
                      </a:r>
                      <a:r>
                        <a:rPr lang="zh-CN" altLang="en-US" dirty="0"/>
                        <a:t>日前到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zh-CN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116443"/>
                  </a:ext>
                </a:extLst>
              </a:tr>
              <a:tr h="991197">
                <a:tc>
                  <a:txBody>
                    <a:bodyPr/>
                    <a:lstStyle/>
                    <a:p>
                      <a:r>
                        <a:rPr lang="zh-CN" altLang="en-US" dirty="0"/>
                        <a:t>结构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鲁兵</a:t>
                      </a:r>
                      <a:r>
                        <a:rPr lang="en-US" altLang="zh-CN" dirty="0"/>
                        <a:t>3D</a:t>
                      </a:r>
                      <a:r>
                        <a:rPr lang="zh-CN" altLang="en-US" dirty="0"/>
                        <a:t>打印</a:t>
                      </a:r>
                      <a:r>
                        <a:rPr lang="en-US" altLang="zh-CN" dirty="0"/>
                        <a:t>PID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板保护盖，王昊洋安装成功。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乔锐规划实验布局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鲁兵优化</a:t>
                      </a:r>
                      <a:r>
                        <a:rPr lang="en-US" altLang="zh-CN" dirty="0"/>
                        <a:t>3D</a:t>
                      </a:r>
                      <a:r>
                        <a:rPr lang="zh-CN" altLang="en-US" dirty="0"/>
                        <a:t>打印的</a:t>
                      </a:r>
                      <a:r>
                        <a:rPr lang="en-US" altLang="zh-CN" dirty="0"/>
                        <a:t>PID</a:t>
                      </a:r>
                      <a:r>
                        <a:rPr lang="zh-CN" altLang="en-US" dirty="0"/>
                        <a:t>的</a:t>
                      </a:r>
                      <a:r>
                        <a:rPr lang="en-US" altLang="zh-CN" dirty="0"/>
                        <a:t>ASIC</a:t>
                      </a:r>
                      <a:r>
                        <a:rPr lang="zh-CN" altLang="en-US" dirty="0"/>
                        <a:t>板保护盖设计，增加防滑</a:t>
                      </a:r>
                      <a:r>
                        <a:rPr lang="en-US" altLang="zh-CN" dirty="0"/>
                        <a:t>/</a:t>
                      </a:r>
                      <a:r>
                        <a:rPr lang="zh-CN" altLang="en-US" dirty="0"/>
                        <a:t>卡位设计。</a:t>
                      </a:r>
                      <a:endParaRPr lang="en-US" altLang="zh-CN" dirty="0"/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zh-CN" altLang="en-US" dirty="0"/>
                        <a:t>鲁兵设计实验工装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024569"/>
                  </a:ext>
                </a:extLst>
              </a:tr>
            </a:tbl>
          </a:graphicData>
        </a:graphic>
      </p:graphicFrame>
      <p:sp>
        <p:nvSpPr>
          <p:cNvPr id="3" name="标题 2">
            <a:extLst>
              <a:ext uri="{FF2B5EF4-FFF2-40B4-BE49-F238E27FC236}">
                <a16:creationId xmlns:a16="http://schemas.microsoft.com/office/drawing/2014/main" id="{4A2206D3-76BC-4F24-A614-B19C09D499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26</a:t>
            </a:r>
            <a:r>
              <a:rPr lang="zh-CN" altLang="en-US" dirty="0"/>
              <a:t>年</a:t>
            </a:r>
            <a:r>
              <a:rPr lang="en-US" altLang="zh-CN" dirty="0"/>
              <a:t>8</a:t>
            </a:r>
            <a:r>
              <a:rPr lang="zh-CN" altLang="en-US" dirty="0"/>
              <a:t>月重核束流实验的进展（与装配相关）</a:t>
            </a:r>
          </a:p>
        </p:txBody>
      </p:sp>
    </p:spTree>
    <p:extLst>
      <p:ext uri="{BB962C8B-B14F-4D97-AF65-F5344CB8AC3E}">
        <p14:creationId xmlns:p14="http://schemas.microsoft.com/office/powerpoint/2010/main" val="3349516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F65A7C27-9C9B-4646-96E9-09D6D14C1B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26</a:t>
            </a:r>
            <a:r>
              <a:rPr lang="zh-CN" altLang="en-US" dirty="0"/>
              <a:t>年</a:t>
            </a:r>
            <a:r>
              <a:rPr lang="en-US" altLang="zh-CN" dirty="0"/>
              <a:t>10</a:t>
            </a:r>
            <a:r>
              <a:rPr lang="zh-CN" altLang="en-US" dirty="0"/>
              <a:t>月的力学摸底试验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A6CBF642-B93D-4226-BEB5-94A21D15DC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329490"/>
            <a:ext cx="8338657" cy="4562017"/>
          </a:xfrm>
          <a:prstGeom prst="rect">
            <a:avLst/>
          </a:prstGeom>
        </p:spPr>
      </p:pic>
      <p:sp>
        <p:nvSpPr>
          <p:cNvPr id="7" name="矩形 6">
            <a:extLst>
              <a:ext uri="{FF2B5EF4-FFF2-40B4-BE49-F238E27FC236}">
                <a16:creationId xmlns:a16="http://schemas.microsoft.com/office/drawing/2014/main" id="{403494DE-6F7C-49E2-A9DE-9A0BD99A0728}"/>
              </a:ext>
            </a:extLst>
          </p:cNvPr>
          <p:cNvSpPr/>
          <p:nvPr/>
        </p:nvSpPr>
        <p:spPr>
          <a:xfrm>
            <a:off x="8065791" y="1453305"/>
            <a:ext cx="1128767" cy="55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加工蜂窝板</a:t>
            </a:r>
            <a:endParaRPr lang="en-US" altLang="zh-CN" sz="1400" dirty="0"/>
          </a:p>
          <a:p>
            <a:pPr algn="ctr"/>
            <a:r>
              <a:rPr lang="zh-CN" altLang="en-US" sz="1400" dirty="0"/>
              <a:t>及装配工装</a:t>
            </a: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33089AC3-96B5-4EA3-A533-38978686AAA8}"/>
              </a:ext>
            </a:extLst>
          </p:cNvPr>
          <p:cNvSpPr/>
          <p:nvPr/>
        </p:nvSpPr>
        <p:spPr>
          <a:xfrm>
            <a:off x="10502829" y="1453304"/>
            <a:ext cx="927208" cy="55166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力学仿真</a:t>
            </a:r>
          </a:p>
        </p:txBody>
      </p:sp>
      <p:sp>
        <p:nvSpPr>
          <p:cNvPr id="10" name="矩形 9">
            <a:extLst>
              <a:ext uri="{FF2B5EF4-FFF2-40B4-BE49-F238E27FC236}">
                <a16:creationId xmlns:a16="http://schemas.microsoft.com/office/drawing/2014/main" id="{C962C255-5AD7-40CF-AB8D-A8F69C46DF84}"/>
              </a:ext>
            </a:extLst>
          </p:cNvPr>
          <p:cNvSpPr/>
          <p:nvPr/>
        </p:nvSpPr>
        <p:spPr>
          <a:xfrm>
            <a:off x="9463549" y="2589949"/>
            <a:ext cx="1166071" cy="7254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给出</a:t>
            </a:r>
            <a:r>
              <a:rPr lang="en-US" altLang="zh-CN" sz="1400" dirty="0"/>
              <a:t>super-ladder</a:t>
            </a:r>
            <a:r>
              <a:rPr lang="zh-CN" altLang="en-US" sz="1400" dirty="0"/>
              <a:t>装配方案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4C9A6FB2-1BF4-4533-9137-CE2FCB5564A9}"/>
              </a:ext>
            </a:extLst>
          </p:cNvPr>
          <p:cNvSpPr/>
          <p:nvPr/>
        </p:nvSpPr>
        <p:spPr>
          <a:xfrm>
            <a:off x="10868703" y="2589949"/>
            <a:ext cx="1319487" cy="7254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给出摸底试验方案</a:t>
            </a: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E59C317A-5503-4802-9984-B426A97A3D5E}"/>
              </a:ext>
            </a:extLst>
          </p:cNvPr>
          <p:cNvCxnSpPr>
            <a:stCxn id="9" idx="2"/>
            <a:endCxn id="10" idx="0"/>
          </p:cNvCxnSpPr>
          <p:nvPr/>
        </p:nvCxnSpPr>
        <p:spPr>
          <a:xfrm flipH="1">
            <a:off x="10046585" y="2004970"/>
            <a:ext cx="919848" cy="584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A31332D2-3AE2-4E04-993C-2D9CCCB2FB89}"/>
              </a:ext>
            </a:extLst>
          </p:cNvPr>
          <p:cNvCxnSpPr>
            <a:cxnSpLocks/>
            <a:stCxn id="9" idx="2"/>
            <a:endCxn id="11" idx="0"/>
          </p:cNvCxnSpPr>
          <p:nvPr/>
        </p:nvCxnSpPr>
        <p:spPr>
          <a:xfrm>
            <a:off x="10966433" y="2004970"/>
            <a:ext cx="562014" cy="5849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矩形 16">
            <a:extLst>
              <a:ext uri="{FF2B5EF4-FFF2-40B4-BE49-F238E27FC236}">
                <a16:creationId xmlns:a16="http://schemas.microsoft.com/office/drawing/2014/main" id="{1CA5781C-9640-418A-89B6-8C09966190F2}"/>
              </a:ext>
            </a:extLst>
          </p:cNvPr>
          <p:cNvSpPr/>
          <p:nvPr/>
        </p:nvSpPr>
        <p:spPr>
          <a:xfrm>
            <a:off x="9463549" y="3654136"/>
            <a:ext cx="1166071" cy="4925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装配各种</a:t>
            </a:r>
            <a:r>
              <a:rPr lang="en-US" altLang="zh-CN" sz="1400" dirty="0"/>
              <a:t>super-ladder</a:t>
            </a:r>
            <a:endParaRPr lang="zh-CN" altLang="en-US" sz="1400" dirty="0"/>
          </a:p>
        </p:txBody>
      </p: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FC4C6896-7CDA-4907-B369-936F813966E0}"/>
              </a:ext>
            </a:extLst>
          </p:cNvPr>
          <p:cNvCxnSpPr>
            <a:cxnSpLocks/>
            <a:stCxn id="10" idx="2"/>
            <a:endCxn id="17" idx="0"/>
          </p:cNvCxnSpPr>
          <p:nvPr/>
        </p:nvCxnSpPr>
        <p:spPr>
          <a:xfrm>
            <a:off x="10046585" y="3315419"/>
            <a:ext cx="0" cy="338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矩形 20">
            <a:extLst>
              <a:ext uri="{FF2B5EF4-FFF2-40B4-BE49-F238E27FC236}">
                <a16:creationId xmlns:a16="http://schemas.microsoft.com/office/drawing/2014/main" id="{C59A7FD9-2D44-441C-BAA9-57F37CFAA1CA}"/>
              </a:ext>
            </a:extLst>
          </p:cNvPr>
          <p:cNvSpPr/>
          <p:nvPr/>
        </p:nvSpPr>
        <p:spPr>
          <a:xfrm>
            <a:off x="8455561" y="4716622"/>
            <a:ext cx="1128767" cy="55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装配测试件</a:t>
            </a:r>
          </a:p>
        </p:txBody>
      </p:sp>
      <p:sp>
        <p:nvSpPr>
          <p:cNvPr id="29" name="矩形 28">
            <a:extLst>
              <a:ext uri="{FF2B5EF4-FFF2-40B4-BE49-F238E27FC236}">
                <a16:creationId xmlns:a16="http://schemas.microsoft.com/office/drawing/2014/main" id="{1F94C725-16AB-4815-8A57-20C96E87B3DE}"/>
              </a:ext>
            </a:extLst>
          </p:cNvPr>
          <p:cNvSpPr/>
          <p:nvPr/>
        </p:nvSpPr>
        <p:spPr>
          <a:xfrm>
            <a:off x="10088548" y="6012515"/>
            <a:ext cx="1128767" cy="55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摸底试验</a:t>
            </a:r>
          </a:p>
        </p:txBody>
      </p:sp>
      <p:cxnSp>
        <p:nvCxnSpPr>
          <p:cNvPr id="31" name="连接符: 肘形 30">
            <a:extLst>
              <a:ext uri="{FF2B5EF4-FFF2-40B4-BE49-F238E27FC236}">
                <a16:creationId xmlns:a16="http://schemas.microsoft.com/office/drawing/2014/main" id="{07B9205C-7766-45A4-8CF7-F48D298D76C7}"/>
              </a:ext>
            </a:extLst>
          </p:cNvPr>
          <p:cNvCxnSpPr>
            <a:stCxn id="7" idx="2"/>
            <a:endCxn id="21" idx="0"/>
          </p:cNvCxnSpPr>
          <p:nvPr/>
        </p:nvCxnSpPr>
        <p:spPr>
          <a:xfrm rot="16200000" flipH="1">
            <a:off x="7469234" y="3165911"/>
            <a:ext cx="2711652" cy="38977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连接符: 肘形 31">
            <a:extLst>
              <a:ext uri="{FF2B5EF4-FFF2-40B4-BE49-F238E27FC236}">
                <a16:creationId xmlns:a16="http://schemas.microsoft.com/office/drawing/2014/main" id="{AC5900DD-8ADA-4D06-96A0-B3E8EF3668E5}"/>
              </a:ext>
            </a:extLst>
          </p:cNvPr>
          <p:cNvCxnSpPr>
            <a:cxnSpLocks/>
            <a:stCxn id="17" idx="2"/>
            <a:endCxn id="21" idx="0"/>
          </p:cNvCxnSpPr>
          <p:nvPr/>
        </p:nvCxnSpPr>
        <p:spPr>
          <a:xfrm rot="5400000">
            <a:off x="9248284" y="3918320"/>
            <a:ext cx="569963" cy="102664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连接符: 肘形 34">
            <a:extLst>
              <a:ext uri="{FF2B5EF4-FFF2-40B4-BE49-F238E27FC236}">
                <a16:creationId xmlns:a16="http://schemas.microsoft.com/office/drawing/2014/main" id="{7A3955F3-D708-4284-B028-3677451E62CC}"/>
              </a:ext>
            </a:extLst>
          </p:cNvPr>
          <p:cNvCxnSpPr>
            <a:cxnSpLocks/>
            <a:stCxn id="21" idx="2"/>
            <a:endCxn id="29" idx="0"/>
          </p:cNvCxnSpPr>
          <p:nvPr/>
        </p:nvCxnSpPr>
        <p:spPr>
          <a:xfrm rot="16200000" flipH="1">
            <a:off x="9464324" y="4823907"/>
            <a:ext cx="744228" cy="163298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矩形 41">
            <a:extLst>
              <a:ext uri="{FF2B5EF4-FFF2-40B4-BE49-F238E27FC236}">
                <a16:creationId xmlns:a16="http://schemas.microsoft.com/office/drawing/2014/main" id="{79AD7645-EA6B-4844-952D-8F3C3EC21CFC}"/>
              </a:ext>
            </a:extLst>
          </p:cNvPr>
          <p:cNvSpPr/>
          <p:nvPr/>
        </p:nvSpPr>
        <p:spPr>
          <a:xfrm>
            <a:off x="10872513" y="4716621"/>
            <a:ext cx="1319487" cy="5704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400" dirty="0"/>
              <a:t>预定试验、加工适配工装</a:t>
            </a:r>
          </a:p>
        </p:txBody>
      </p:sp>
      <p:cxnSp>
        <p:nvCxnSpPr>
          <p:cNvPr id="43" name="连接符: 肘形 42">
            <a:extLst>
              <a:ext uri="{FF2B5EF4-FFF2-40B4-BE49-F238E27FC236}">
                <a16:creationId xmlns:a16="http://schemas.microsoft.com/office/drawing/2014/main" id="{B083D2F1-838F-4689-84DB-ACAEEC200AA7}"/>
              </a:ext>
            </a:extLst>
          </p:cNvPr>
          <p:cNvCxnSpPr>
            <a:cxnSpLocks/>
            <a:stCxn id="11" idx="2"/>
            <a:endCxn id="42" idx="0"/>
          </p:cNvCxnSpPr>
          <p:nvPr/>
        </p:nvCxnSpPr>
        <p:spPr>
          <a:xfrm rot="16200000" flipH="1">
            <a:off x="10829751" y="4014115"/>
            <a:ext cx="1401202" cy="381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连接符: 肘形 46">
            <a:extLst>
              <a:ext uri="{FF2B5EF4-FFF2-40B4-BE49-F238E27FC236}">
                <a16:creationId xmlns:a16="http://schemas.microsoft.com/office/drawing/2014/main" id="{3E2C0689-A3B1-42FF-851E-70D03FB5D51D}"/>
              </a:ext>
            </a:extLst>
          </p:cNvPr>
          <p:cNvCxnSpPr>
            <a:cxnSpLocks/>
            <a:stCxn id="42" idx="2"/>
            <a:endCxn id="29" idx="0"/>
          </p:cNvCxnSpPr>
          <p:nvPr/>
        </p:nvCxnSpPr>
        <p:spPr>
          <a:xfrm rot="5400000">
            <a:off x="10729860" y="5210117"/>
            <a:ext cx="725471" cy="87932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1" name="图片 50">
            <a:extLst>
              <a:ext uri="{FF2B5EF4-FFF2-40B4-BE49-F238E27FC236}">
                <a16:creationId xmlns:a16="http://schemas.microsoft.com/office/drawing/2014/main" id="{0A97D8D7-165C-46C3-BC5E-5F2B0DCE362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23" y="5861407"/>
            <a:ext cx="8424000" cy="182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60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DD44B914-350F-4D6D-8E15-C30951C0D4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103592" y="497745"/>
            <a:ext cx="5074790" cy="6769033"/>
          </a:xfrm>
        </p:spPr>
      </p:pic>
      <p:sp>
        <p:nvSpPr>
          <p:cNvPr id="3" name="标题 2">
            <a:extLst>
              <a:ext uri="{FF2B5EF4-FFF2-40B4-BE49-F238E27FC236}">
                <a16:creationId xmlns:a16="http://schemas.microsoft.com/office/drawing/2014/main" id="{63A315AF-A74B-4426-92AE-46CC4B77E1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霍嘉</a:t>
            </a:r>
            <a:r>
              <a:rPr lang="en-US" altLang="zh-CN" dirty="0"/>
              <a:t>/</a:t>
            </a:r>
            <a:r>
              <a:rPr lang="zh-CN" altLang="en-US" dirty="0"/>
              <a:t>班渭博的</a:t>
            </a:r>
            <a:r>
              <a:rPr lang="en-US" altLang="zh-CN" dirty="0"/>
              <a:t>PID</a:t>
            </a:r>
            <a:r>
              <a:rPr lang="zh-CN" altLang="en-US" dirty="0"/>
              <a:t>电装问题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D553719-6DEB-47DE-8D02-A8356692E2CD}"/>
              </a:ext>
            </a:extLst>
          </p:cNvPr>
          <p:cNvSpPr txBox="1"/>
          <p:nvPr/>
        </p:nvSpPr>
        <p:spPr>
          <a:xfrm>
            <a:off x="8201320" y="3733015"/>
            <a:ext cx="221887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ASIC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控制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/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输出</a:t>
            </a:r>
            <a:endParaRPr lang="en-US" altLang="zh-CN" sz="2400" dirty="0">
              <a:solidFill>
                <a:srgbClr val="00206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algn="ctr"/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管脚焊盘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1E553E86-850E-4A53-A292-DC8159D310E5}"/>
              </a:ext>
            </a:extLst>
          </p:cNvPr>
          <p:cNvCxnSpPr>
            <a:stCxn id="6" idx="1"/>
          </p:cNvCxnSpPr>
          <p:nvPr/>
        </p:nvCxnSpPr>
        <p:spPr>
          <a:xfrm flipH="1" flipV="1">
            <a:off x="6096000" y="3685880"/>
            <a:ext cx="2105320" cy="46263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97A91C70-F281-4776-BC56-9C17F259E210}"/>
              </a:ext>
            </a:extLst>
          </p:cNvPr>
          <p:cNvCxnSpPr>
            <a:cxnSpLocks/>
            <a:stCxn id="6" idx="1"/>
          </p:cNvCxnSpPr>
          <p:nvPr/>
        </p:nvCxnSpPr>
        <p:spPr>
          <a:xfrm flipH="1">
            <a:off x="6096000" y="4148514"/>
            <a:ext cx="2105320" cy="476541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CF28C1A2-BC35-4D6E-906B-33CF156829F7}"/>
              </a:ext>
            </a:extLst>
          </p:cNvPr>
          <p:cNvSpPr txBox="1"/>
          <p:nvPr/>
        </p:nvSpPr>
        <p:spPr>
          <a:xfrm>
            <a:off x="7835028" y="2941287"/>
            <a:ext cx="3347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距离太近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/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太高的元器件</a:t>
            </a:r>
          </a:p>
        </p:txBody>
      </p:sp>
      <p:sp>
        <p:nvSpPr>
          <p:cNvPr id="12" name="矩形 11">
            <a:extLst>
              <a:ext uri="{FF2B5EF4-FFF2-40B4-BE49-F238E27FC236}">
                <a16:creationId xmlns:a16="http://schemas.microsoft.com/office/drawing/2014/main" id="{38AD5F04-9921-4F9B-8BB1-6B52BA10D055}"/>
              </a:ext>
            </a:extLst>
          </p:cNvPr>
          <p:cNvSpPr/>
          <p:nvPr/>
        </p:nvSpPr>
        <p:spPr>
          <a:xfrm>
            <a:off x="4996206" y="2922309"/>
            <a:ext cx="1376314" cy="3480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82E1EE61-5781-4CC3-BCAF-5BEC4D70DFA4}"/>
              </a:ext>
            </a:extLst>
          </p:cNvPr>
          <p:cNvSpPr/>
          <p:nvPr/>
        </p:nvSpPr>
        <p:spPr>
          <a:xfrm>
            <a:off x="4996206" y="4856533"/>
            <a:ext cx="622169" cy="34807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9E0EC66C-4DFE-4FFE-8CC1-44A133C56B68}"/>
              </a:ext>
            </a:extLst>
          </p:cNvPr>
          <p:cNvSpPr txBox="1"/>
          <p:nvPr/>
        </p:nvSpPr>
        <p:spPr>
          <a:xfrm>
            <a:off x="7835028" y="4809721"/>
            <a:ext cx="33473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距离太近</a:t>
            </a:r>
            <a:r>
              <a:rPr lang="en-US" altLang="zh-CN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/</a:t>
            </a:r>
            <a:r>
              <a:rPr lang="zh-CN" altLang="en-US" sz="2400" dirty="0">
                <a:solidFill>
                  <a:srgbClr val="00206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太高的元器件</a:t>
            </a:r>
          </a:p>
        </p:txBody>
      </p:sp>
      <p:cxnSp>
        <p:nvCxnSpPr>
          <p:cNvPr id="15" name="直接箭头连接符 14">
            <a:extLst>
              <a:ext uri="{FF2B5EF4-FFF2-40B4-BE49-F238E27FC236}">
                <a16:creationId xmlns:a16="http://schemas.microsoft.com/office/drawing/2014/main" id="{86BFB99D-0DEB-460B-B18F-2AD847F65FAE}"/>
              </a:ext>
            </a:extLst>
          </p:cNvPr>
          <p:cNvCxnSpPr>
            <a:cxnSpLocks/>
            <a:stCxn id="11" idx="1"/>
            <a:endCxn id="12" idx="3"/>
          </p:cNvCxnSpPr>
          <p:nvPr/>
        </p:nvCxnSpPr>
        <p:spPr>
          <a:xfrm flipH="1" flipV="1">
            <a:off x="6372520" y="3096346"/>
            <a:ext cx="1462508" cy="7577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4D1B0E4A-64DE-4113-AB07-C2D041A8BFE8}"/>
              </a:ext>
            </a:extLst>
          </p:cNvPr>
          <p:cNvCxnSpPr>
            <a:cxnSpLocks/>
            <a:stCxn id="14" idx="1"/>
            <a:endCxn id="13" idx="3"/>
          </p:cNvCxnSpPr>
          <p:nvPr/>
        </p:nvCxnSpPr>
        <p:spPr>
          <a:xfrm flipH="1" flipV="1">
            <a:off x="5618375" y="5030570"/>
            <a:ext cx="2216653" cy="998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矩形 21">
            <a:extLst>
              <a:ext uri="{FF2B5EF4-FFF2-40B4-BE49-F238E27FC236}">
                <a16:creationId xmlns:a16="http://schemas.microsoft.com/office/drawing/2014/main" id="{2A52C620-8062-4D5F-9076-27072D3BBCE8}"/>
              </a:ext>
            </a:extLst>
          </p:cNvPr>
          <p:cNvSpPr/>
          <p:nvPr/>
        </p:nvSpPr>
        <p:spPr>
          <a:xfrm>
            <a:off x="8201320" y="2396178"/>
            <a:ext cx="263950" cy="685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25" name="组合 24">
            <a:extLst>
              <a:ext uri="{FF2B5EF4-FFF2-40B4-BE49-F238E27FC236}">
                <a16:creationId xmlns:a16="http://schemas.microsoft.com/office/drawing/2014/main" id="{A9E3AC51-DBE2-4042-9E6F-2B7F53E74634}"/>
              </a:ext>
            </a:extLst>
          </p:cNvPr>
          <p:cNvGrpSpPr/>
          <p:nvPr/>
        </p:nvGrpSpPr>
        <p:grpSpPr>
          <a:xfrm>
            <a:off x="8330370" y="755153"/>
            <a:ext cx="980388" cy="1179425"/>
            <a:chOff x="8330370" y="1216753"/>
            <a:chExt cx="980388" cy="1179425"/>
          </a:xfrm>
        </p:grpSpPr>
        <p:sp>
          <p:nvSpPr>
            <p:cNvPr id="21" name="等腰三角形 20">
              <a:extLst>
                <a:ext uri="{FF2B5EF4-FFF2-40B4-BE49-F238E27FC236}">
                  <a16:creationId xmlns:a16="http://schemas.microsoft.com/office/drawing/2014/main" id="{22C4A63F-3441-4BE7-8A50-55940891DC30}"/>
                </a:ext>
              </a:extLst>
            </p:cNvPr>
            <p:cNvSpPr/>
            <p:nvPr/>
          </p:nvSpPr>
          <p:spPr>
            <a:xfrm flipV="1">
              <a:off x="8330370" y="1465950"/>
              <a:ext cx="980388" cy="930228"/>
            </a:xfrm>
            <a:prstGeom prst="triangle">
              <a:avLst>
                <a:gd name="adj" fmla="val 0"/>
              </a:avLst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23" name="文本框 22">
              <a:extLst>
                <a:ext uri="{FF2B5EF4-FFF2-40B4-BE49-F238E27FC236}">
                  <a16:creationId xmlns:a16="http://schemas.microsoft.com/office/drawing/2014/main" id="{0E5F0071-15BE-44B0-83EF-1E0984EB5676}"/>
                </a:ext>
              </a:extLst>
            </p:cNvPr>
            <p:cNvSpPr txBox="1"/>
            <p:nvPr/>
          </p:nvSpPr>
          <p:spPr>
            <a:xfrm>
              <a:off x="8393680" y="1216753"/>
              <a:ext cx="72327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altLang="zh-CN" sz="1400" dirty="0">
                  <a:solidFill>
                    <a:srgbClr val="002060"/>
                  </a:solidFill>
                  <a:ea typeface="黑体" panose="02010609060101010101" pitchFamily="2" charset="-122"/>
                  <a:cs typeface="Arial" panose="020B0604020202020204" pitchFamily="34" charset="0"/>
                </a:rPr>
                <a:t>45°</a:t>
              </a:r>
            </a:p>
            <a:p>
              <a:pPr algn="ctr"/>
              <a:r>
                <a:rPr lang="zh-CN" altLang="en-US" sz="1400" dirty="0">
                  <a:solidFill>
                    <a:srgbClr val="002060"/>
                  </a:solidFill>
                  <a:ea typeface="黑体" panose="02010609060101010101" pitchFamily="2" charset="-122"/>
                  <a:cs typeface="Arial" panose="020B0604020202020204" pitchFamily="34" charset="0"/>
                </a:rPr>
                <a:t>劈刀头</a:t>
              </a:r>
            </a:p>
          </p:txBody>
        </p:sp>
      </p:grpSp>
      <p:sp>
        <p:nvSpPr>
          <p:cNvPr id="24" name="矩形 23">
            <a:extLst>
              <a:ext uri="{FF2B5EF4-FFF2-40B4-BE49-F238E27FC236}">
                <a16:creationId xmlns:a16="http://schemas.microsoft.com/office/drawing/2014/main" id="{2C09E363-5244-4D18-907B-2FB078C20392}"/>
              </a:ext>
            </a:extLst>
          </p:cNvPr>
          <p:cNvSpPr/>
          <p:nvPr/>
        </p:nvSpPr>
        <p:spPr>
          <a:xfrm>
            <a:off x="9012430" y="1739973"/>
            <a:ext cx="723275" cy="724773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>
                <a:solidFill>
                  <a:schemeClr val="tx1"/>
                </a:solidFill>
              </a:rPr>
              <a:t>元器件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931D9CD4-2890-4585-BF5C-676E0CBE083A}"/>
              </a:ext>
            </a:extLst>
          </p:cNvPr>
          <p:cNvSpPr txBox="1"/>
          <p:nvPr/>
        </p:nvSpPr>
        <p:spPr>
          <a:xfrm>
            <a:off x="10628421" y="1170586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400" dirty="0">
                <a:solidFill>
                  <a:srgbClr val="FF000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碰撞！</a:t>
            </a:r>
          </a:p>
        </p:txBody>
      </p: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562AA84E-87C8-45EF-9BAB-9273AB37AEC6}"/>
              </a:ext>
            </a:extLst>
          </p:cNvPr>
          <p:cNvCxnSpPr>
            <a:cxnSpLocks/>
            <a:stCxn id="26" idx="1"/>
          </p:cNvCxnSpPr>
          <p:nvPr/>
        </p:nvCxnSpPr>
        <p:spPr>
          <a:xfrm flipH="1">
            <a:off x="9004451" y="1401419"/>
            <a:ext cx="1623970" cy="338554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文本框 29">
            <a:extLst>
              <a:ext uri="{FF2B5EF4-FFF2-40B4-BE49-F238E27FC236}">
                <a16:creationId xmlns:a16="http://schemas.microsoft.com/office/drawing/2014/main" id="{0758B6CA-1C8F-4CCA-8157-AD88F127C7BF}"/>
              </a:ext>
            </a:extLst>
          </p:cNvPr>
          <p:cNvSpPr txBox="1"/>
          <p:nvPr/>
        </p:nvSpPr>
        <p:spPr>
          <a:xfrm>
            <a:off x="7859108" y="5355885"/>
            <a:ext cx="360868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70C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解决方案：</a:t>
            </a:r>
            <a:endParaRPr lang="en-US" altLang="zh-CN" sz="2400" dirty="0">
              <a:solidFill>
                <a:srgbClr val="0070C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0070C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霍嘉更换更矮的元器件</a:t>
            </a:r>
            <a:endParaRPr lang="en-US" altLang="zh-CN" sz="2400" dirty="0">
              <a:solidFill>
                <a:srgbClr val="0070C0"/>
              </a:solidFill>
              <a:ea typeface="黑体" panose="02010609060101010101" pitchFamily="2" charset="-122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zh-CN" altLang="en-US" sz="2400" dirty="0">
                <a:solidFill>
                  <a:srgbClr val="0070C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霍嘉把元器件移走</a:t>
            </a:r>
          </a:p>
        </p:txBody>
      </p:sp>
    </p:spTree>
    <p:extLst>
      <p:ext uri="{BB962C8B-B14F-4D97-AF65-F5344CB8AC3E}">
        <p14:creationId xmlns:p14="http://schemas.microsoft.com/office/powerpoint/2010/main" val="3568594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4.81481E-6 L 2.5E-6 0.0678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3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2">
            <a:extLst>
              <a:ext uri="{FF2B5EF4-FFF2-40B4-BE49-F238E27FC236}">
                <a16:creationId xmlns:a16="http://schemas.microsoft.com/office/drawing/2014/main" id="{FAF2213C-7AF0-4F41-A690-0475BD176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霍嘉</a:t>
            </a:r>
            <a:r>
              <a:rPr lang="en-US" altLang="zh-CN" dirty="0"/>
              <a:t>/</a:t>
            </a:r>
            <a:r>
              <a:rPr lang="zh-CN" altLang="en-US" dirty="0"/>
              <a:t>班渭博的</a:t>
            </a:r>
            <a:r>
              <a:rPr lang="en-US" altLang="zh-CN" dirty="0"/>
              <a:t>PID</a:t>
            </a:r>
            <a:r>
              <a:rPr lang="zh-CN" altLang="en-US" dirty="0"/>
              <a:t>测试结果</a:t>
            </a:r>
          </a:p>
        </p:txBody>
      </p:sp>
      <p:pic>
        <p:nvPicPr>
          <p:cNvPr id="7" name="内容占位符 6">
            <a:extLst>
              <a:ext uri="{FF2B5EF4-FFF2-40B4-BE49-F238E27FC236}">
                <a16:creationId xmlns:a16="http://schemas.microsoft.com/office/drawing/2014/main" id="{87D1AED5-34F1-43EC-B2DA-2B13BAB023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965" y="1189656"/>
            <a:ext cx="7636447" cy="5105265"/>
          </a:xfrm>
        </p:spPr>
      </p:pic>
      <p:sp>
        <p:nvSpPr>
          <p:cNvPr id="10" name="文本框 9">
            <a:extLst>
              <a:ext uri="{FF2B5EF4-FFF2-40B4-BE49-F238E27FC236}">
                <a16:creationId xmlns:a16="http://schemas.microsoft.com/office/drawing/2014/main" id="{5F79220D-D669-4C66-AE95-AB64C2B19D17}"/>
              </a:ext>
            </a:extLst>
          </p:cNvPr>
          <p:cNvSpPr txBox="1"/>
          <p:nvPr/>
        </p:nvSpPr>
        <p:spPr>
          <a:xfrm>
            <a:off x="8343667" y="2213811"/>
            <a:ext cx="3262432" cy="461665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搭配旧运放板（基准）</a:t>
            </a:r>
          </a:p>
        </p:txBody>
      </p: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ACD5FF60-D7F2-4BD7-B0C1-022356D05B64}"/>
              </a:ext>
            </a:extLst>
          </p:cNvPr>
          <p:cNvCxnSpPr>
            <a:stCxn id="10" idx="1"/>
          </p:cNvCxnSpPr>
          <p:nvPr/>
        </p:nvCxnSpPr>
        <p:spPr>
          <a:xfrm flipH="1" flipV="1">
            <a:off x="6930189" y="2425566"/>
            <a:ext cx="1413478" cy="19078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>
            <a:extLst>
              <a:ext uri="{FF2B5EF4-FFF2-40B4-BE49-F238E27FC236}">
                <a16:creationId xmlns:a16="http://schemas.microsoft.com/office/drawing/2014/main" id="{393B7C7B-7F79-4C78-94F1-DA45C11F1C1B}"/>
              </a:ext>
            </a:extLst>
          </p:cNvPr>
          <p:cNvSpPr txBox="1"/>
          <p:nvPr/>
        </p:nvSpPr>
        <p:spPr>
          <a:xfrm>
            <a:off x="8343667" y="1365024"/>
            <a:ext cx="3374642" cy="461665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新运放板（反馈</a:t>
            </a:r>
            <a:r>
              <a:rPr lang="en-US" altLang="zh-CN" sz="24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62k</a:t>
            </a:r>
            <a:r>
              <a:rPr lang="el-GR" altLang="zh-CN" sz="24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Ω</a:t>
            </a:r>
            <a:r>
              <a:rPr lang="zh-CN" altLang="en-US" sz="24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）</a:t>
            </a:r>
          </a:p>
        </p:txBody>
      </p:sp>
      <p:cxnSp>
        <p:nvCxnSpPr>
          <p:cNvPr id="14" name="直接箭头连接符 13">
            <a:extLst>
              <a:ext uri="{FF2B5EF4-FFF2-40B4-BE49-F238E27FC236}">
                <a16:creationId xmlns:a16="http://schemas.microsoft.com/office/drawing/2014/main" id="{11B9CCA4-EDDB-4571-84B8-11A70E6F5BFD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6930189" y="1595857"/>
            <a:ext cx="1413478" cy="598877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文本框 15">
            <a:extLst>
              <a:ext uri="{FF2B5EF4-FFF2-40B4-BE49-F238E27FC236}">
                <a16:creationId xmlns:a16="http://schemas.microsoft.com/office/drawing/2014/main" id="{B5DB3835-B866-4D97-8309-C5294773466C}"/>
              </a:ext>
            </a:extLst>
          </p:cNvPr>
          <p:cNvSpPr txBox="1"/>
          <p:nvPr/>
        </p:nvSpPr>
        <p:spPr>
          <a:xfrm>
            <a:off x="8343667" y="3408138"/>
            <a:ext cx="3374642" cy="461665"/>
          </a:xfrm>
          <a:prstGeom prst="rect">
            <a:avLst/>
          </a:prstGeom>
          <a:noFill/>
          <a:ln w="28575">
            <a:noFill/>
          </a:ln>
        </p:spPr>
        <p:txBody>
          <a:bodyPr wrap="none" rtlCol="0">
            <a:spAutoFit/>
          </a:bodyPr>
          <a:lstStyle/>
          <a:p>
            <a:r>
              <a:rPr lang="zh-CN" altLang="en-US" sz="24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新运放板（反馈</a:t>
            </a:r>
            <a:r>
              <a:rPr lang="en-US" altLang="zh-CN" sz="24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20k</a:t>
            </a:r>
            <a:r>
              <a:rPr lang="el-GR" altLang="zh-CN" sz="24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Ω</a:t>
            </a:r>
            <a:r>
              <a:rPr lang="zh-CN" altLang="en-US" sz="2400" dirty="0">
                <a:solidFill>
                  <a:srgbClr val="00B050"/>
                </a:solidFill>
                <a:ea typeface="黑体" panose="02010609060101010101" pitchFamily="2" charset="-122"/>
                <a:cs typeface="Arial" panose="020B0604020202020204" pitchFamily="34" charset="0"/>
              </a:rPr>
              <a:t>）</a:t>
            </a:r>
          </a:p>
        </p:txBody>
      </p:sp>
      <p:cxnSp>
        <p:nvCxnSpPr>
          <p:cNvPr id="17" name="直接箭头连接符 16">
            <a:extLst>
              <a:ext uri="{FF2B5EF4-FFF2-40B4-BE49-F238E27FC236}">
                <a16:creationId xmlns:a16="http://schemas.microsoft.com/office/drawing/2014/main" id="{642DA010-9D8A-4ED1-AE93-391A8BF9F84A}"/>
              </a:ext>
            </a:extLst>
          </p:cNvPr>
          <p:cNvCxnSpPr>
            <a:cxnSpLocks/>
            <a:stCxn id="16" idx="1"/>
          </p:cNvCxnSpPr>
          <p:nvPr/>
        </p:nvCxnSpPr>
        <p:spPr>
          <a:xfrm flipH="1" flipV="1">
            <a:off x="6930189" y="2811619"/>
            <a:ext cx="1413478" cy="827352"/>
          </a:xfrm>
          <a:prstGeom prst="straightConnector1">
            <a:avLst/>
          </a:prstGeom>
          <a:ln w="28575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58815546"/>
      </p:ext>
    </p:extLst>
  </p:cSld>
  <p:clrMapOvr>
    <a:masterClrMapping/>
  </p:clrMapOvr>
</p:sld>
</file>

<file path=ppt/theme/theme1.xml><?xml version="1.0" encoding="utf-8"?>
<a:theme xmlns:a="http://schemas.openxmlformats.org/drawingml/2006/main" name="IHEP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none" rtlCol="0">
        <a:spAutoFit/>
      </a:bodyPr>
      <a:lstStyle>
        <a:defPPr>
          <a:defRPr sz="2400" dirty="0" smtClean="0">
            <a:solidFill>
              <a:srgbClr val="002060"/>
            </a:solidFill>
            <a:ea typeface="黑体" panose="02010609060101010101" pitchFamily="2" charset="-122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IHEP" id="{1B0B717B-B345-4556-8931-A4D9E266528D}" vid="{B471213F-AC63-4C40-9683-2EC057EFCA7F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744</TotalTime>
  <Words>485</Words>
  <Application>Microsoft Office PowerPoint</Application>
  <PresentationFormat>宽屏</PresentationFormat>
  <Paragraphs>74</Paragraphs>
  <Slides>6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等线</vt:lpstr>
      <vt:lpstr>微软雅黑</vt:lpstr>
      <vt:lpstr>Arial</vt:lpstr>
      <vt:lpstr>Calibri</vt:lpstr>
      <vt:lpstr>Calibri Light</vt:lpstr>
      <vt:lpstr>Times New Roman</vt:lpstr>
      <vt:lpstr>Wingdings</vt:lpstr>
      <vt:lpstr>IHEP</vt:lpstr>
      <vt:lpstr>自定义设计方案</vt:lpstr>
      <vt:lpstr>天体Ladder装配相关进展</vt:lpstr>
      <vt:lpstr>26年8月重核束流实验重要时间节点</vt:lpstr>
      <vt:lpstr>26年8月重核束流实验的进展（与装配相关）</vt:lpstr>
      <vt:lpstr>26年10月的力学摸底试验</vt:lpstr>
      <vt:lpstr>霍嘉/班渭博的PID电装问题</vt:lpstr>
      <vt:lpstr>霍嘉/班渭博的PID测试结果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Ladder装配相关</dc:title>
  <dc:creator>Yuodaa</dc:creator>
  <cp:lastModifiedBy>乔锐0701</cp:lastModifiedBy>
  <cp:revision>45</cp:revision>
  <dcterms:created xsi:type="dcterms:W3CDTF">2023-08-09T12:44:00Z</dcterms:created>
  <dcterms:modified xsi:type="dcterms:W3CDTF">2026-07-03T01:08:36Z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</Properties>
</file>