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  <p:sldMasterId id="2147483665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1519" autoAdjust="0"/>
  </p:normalViewPr>
  <p:slideViewPr>
    <p:cSldViewPr snapToGrid="0" showGuides="1">
      <p:cViewPr varScale="1">
        <p:scale>
          <a:sx n="104" d="100"/>
          <a:sy n="104" d="100"/>
        </p:scale>
        <p:origin x="81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FFD92-65C4-4760-A5CF-6D60752091A0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C97116-DF3F-45E0-B2D4-0EB3DB98F6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9460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G:\keyan\</a:t>
            </a:r>
            <a:r>
              <a:rPr lang="zh-CN" altLang="en-US" dirty="0"/>
              <a:t>学生工作</a:t>
            </a:r>
            <a:r>
              <a:rPr lang="en-US" altLang="zh-CN" dirty="0"/>
              <a:t>\2025_</a:t>
            </a:r>
            <a:r>
              <a:rPr lang="zh-CN" altLang="en-US" dirty="0"/>
              <a:t>唐远平</a:t>
            </a:r>
            <a:r>
              <a:rPr lang="en-US" altLang="zh-CN" dirty="0"/>
              <a:t>\</a:t>
            </a:r>
            <a:r>
              <a:rPr lang="zh-CN" altLang="en-US" dirty="0"/>
              <a:t>进展报告</a:t>
            </a:r>
            <a:r>
              <a:rPr lang="en-US" altLang="zh-CN" dirty="0"/>
              <a:t>\20260424_Z</a:t>
            </a:r>
            <a:r>
              <a:rPr lang="zh-CN" altLang="en-US" dirty="0"/>
              <a:t>型柔性板条间电容仿真与测试</a:t>
            </a:r>
            <a:r>
              <a:rPr lang="en-US" altLang="zh-CN" dirty="0"/>
              <a:t>.pptx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C97116-DF3F-45E0-B2D4-0EB3DB98F64E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84085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6" descr="高能所图标-单色.tif"/>
          <p:cNvPicPr>
            <a:picLocks noChangeAspect="1"/>
          </p:cNvPicPr>
          <p:nvPr/>
        </p:nvPicPr>
        <p:blipFill>
          <a:blip r:embed="rId2">
            <a:lum brigh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" y="2349501"/>
            <a:ext cx="7440084" cy="450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0" y="6750051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2476503" y="6750051"/>
            <a:ext cx="9715500" cy="107951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0" y="1"/>
            <a:ext cx="12192000" cy="2159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9239251" y="1"/>
            <a:ext cx="2952749" cy="2159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>
            <a:noAutofit/>
          </a:bodyPr>
          <a:lstStyle>
            <a:lvl1pPr>
              <a:defRPr lang="zh-CN" altLang="en-US" sz="6600" b="1" kern="1200" dirty="0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25400" stA="30000" endPos="30000" dist="50800" dir="5400000" sy="-100000" algn="bl" rotWithShape="0"/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 dirty="0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1618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1717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7163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51455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3544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47603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6740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6750051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476503" y="6750051"/>
            <a:ext cx="9715500" cy="107951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938215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3" y="3"/>
            <a:ext cx="285751" cy="9175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285862"/>
            <a:ext cx="10972800" cy="4840303"/>
          </a:xfrm>
        </p:spPr>
        <p:txBody>
          <a:bodyPr/>
          <a:lstStyle>
            <a:lvl1pPr>
              <a:buClr>
                <a:srgbClr val="E38700"/>
              </a:buClr>
              <a:buSzPct val="80000"/>
              <a:buFont typeface="Wingdings" panose="05000000000000000000" pitchFamily="2" charset="2"/>
              <a:buChar char="n"/>
              <a:defRPr sz="28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712" y="142854"/>
            <a:ext cx="10763325" cy="725471"/>
          </a:xfrm>
        </p:spPr>
        <p:txBody>
          <a:bodyPr>
            <a:normAutofit/>
          </a:bodyPr>
          <a:lstStyle>
            <a:lvl1pPr algn="ctr">
              <a:defRPr sz="4000" b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8695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6750051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476503" y="6750051"/>
            <a:ext cx="9715500" cy="107951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938215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3" y="3"/>
            <a:ext cx="285751" cy="9175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712" y="142854"/>
            <a:ext cx="10763325" cy="725471"/>
          </a:xfrm>
        </p:spPr>
        <p:txBody>
          <a:bodyPr>
            <a:normAutofit/>
          </a:bodyPr>
          <a:lstStyle>
            <a:lvl1pPr algn="ctr">
              <a:defRPr sz="4000" b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0430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172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5557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8419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5447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5299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6860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2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D997B5FA-0921-464F-AAE1-844C04324D75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2190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70BF5-8568-4370-8A90-8BCFCD973452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4200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058A1DB-A3E6-42CE-9E9D-D270A59EAF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057" y="2130427"/>
            <a:ext cx="11973886" cy="1470025"/>
          </a:xfrm>
        </p:spPr>
        <p:txBody>
          <a:bodyPr/>
          <a:lstStyle/>
          <a:p>
            <a:r>
              <a:rPr lang="zh-CN" altLang="en-US" dirty="0"/>
              <a:t>初样</a:t>
            </a:r>
            <a:r>
              <a:rPr lang="en-US" altLang="zh-CN" dirty="0"/>
              <a:t>Z</a:t>
            </a:r>
            <a:r>
              <a:rPr lang="zh-CN" altLang="en-US" dirty="0"/>
              <a:t>型高密走线板的初步设计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1AB509C-6530-4FB9-9162-D6C246DC8A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乔锐</a:t>
            </a:r>
          </a:p>
        </p:txBody>
      </p:sp>
    </p:spTree>
    <p:extLst>
      <p:ext uri="{BB962C8B-B14F-4D97-AF65-F5344CB8AC3E}">
        <p14:creationId xmlns:p14="http://schemas.microsoft.com/office/powerpoint/2010/main" val="833243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内容占位符 7">
            <a:extLst>
              <a:ext uri="{FF2B5EF4-FFF2-40B4-BE49-F238E27FC236}">
                <a16:creationId xmlns:a16="http://schemas.microsoft.com/office/drawing/2014/main" id="{BEEC970A-6796-497E-AAF1-09DAC15FFA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9173606"/>
              </p:ext>
            </p:extLst>
          </p:nvPr>
        </p:nvGraphicFramePr>
        <p:xfrm>
          <a:off x="5503834" y="1243667"/>
          <a:ext cx="6196012" cy="2715222"/>
        </p:xfrm>
        <a:graphic>
          <a:graphicData uri="http://schemas.openxmlformats.org/drawingml/2006/table">
            <a:tbl>
              <a:tblPr/>
              <a:tblGrid>
                <a:gridCol w="611740">
                  <a:extLst>
                    <a:ext uri="{9D8B030D-6E8A-4147-A177-3AD203B41FA5}">
                      <a16:colId xmlns:a16="http://schemas.microsoft.com/office/drawing/2014/main" val="1752825957"/>
                    </a:ext>
                  </a:extLst>
                </a:gridCol>
                <a:gridCol w="1132514">
                  <a:extLst>
                    <a:ext uri="{9D8B030D-6E8A-4147-A177-3AD203B41FA5}">
                      <a16:colId xmlns:a16="http://schemas.microsoft.com/office/drawing/2014/main" val="2892969836"/>
                    </a:ext>
                  </a:extLst>
                </a:gridCol>
                <a:gridCol w="1266738">
                  <a:extLst>
                    <a:ext uri="{9D8B030D-6E8A-4147-A177-3AD203B41FA5}">
                      <a16:colId xmlns:a16="http://schemas.microsoft.com/office/drawing/2014/main" val="1105984798"/>
                    </a:ext>
                  </a:extLst>
                </a:gridCol>
                <a:gridCol w="3185020">
                  <a:extLst>
                    <a:ext uri="{9D8B030D-6E8A-4147-A177-3AD203B41FA5}">
                      <a16:colId xmlns:a16="http://schemas.microsoft.com/office/drawing/2014/main" val="359047295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zh-CN" altLang="en-US" sz="1400"/>
                        <a:t>方案</a:t>
                      </a:r>
                    </a:p>
                  </a:txBody>
                  <a:tcPr marL="51633" marR="51633" marT="25817" marB="258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/>
                        <a:t>核心思路</a:t>
                      </a:r>
                    </a:p>
                  </a:txBody>
                  <a:tcPr marL="51633" marR="51633" marT="25817" marB="258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/>
                        <a:t>优势</a:t>
                      </a:r>
                    </a:p>
                  </a:txBody>
                  <a:tcPr marL="51633" marR="51633" marT="25817" marB="258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/>
                        <a:t>劣势</a:t>
                      </a:r>
                    </a:p>
                  </a:txBody>
                  <a:tcPr marL="51633" marR="51633" marT="25817" marB="258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064647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b="1"/>
                        <a:t>Plan A</a:t>
                      </a:r>
                      <a:r>
                        <a:rPr lang="en-US" sz="1400"/>
                        <a:t>（</a:t>
                      </a:r>
                      <a:r>
                        <a:rPr lang="zh-CN" altLang="en-US" sz="1400"/>
                        <a:t>当前方案）</a:t>
                      </a:r>
                    </a:p>
                  </a:txBody>
                  <a:tcPr marL="51633" marR="51633" marT="25817" marB="258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/>
                        <a:t>高</a:t>
                      </a:r>
                      <a:r>
                        <a:rPr lang="en-US" altLang="zh-CN" sz="1400"/>
                        <a:t>TG FR4 + PI</a:t>
                      </a:r>
                      <a:r>
                        <a:rPr lang="zh-CN" altLang="en-US" sz="1400"/>
                        <a:t>覆盖膜，结构简单</a:t>
                      </a:r>
                    </a:p>
                  </a:txBody>
                  <a:tcPr marL="51633" marR="51633" marT="25817" marB="258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/>
                        <a:t>平整度好、结构极简、薄</a:t>
                      </a:r>
                      <a:r>
                        <a:rPr lang="en-US" altLang="zh-CN" sz="1400"/>
                        <a:t>FR4</a:t>
                      </a:r>
                      <a:r>
                        <a:rPr lang="zh-CN" altLang="en-US" sz="1400"/>
                        <a:t>兼具刚性与韧性</a:t>
                      </a:r>
                    </a:p>
                  </a:txBody>
                  <a:tcPr marL="51633" marR="51633" marT="25817" marB="258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/>
                        <a:t>线密度极高（</a:t>
                      </a:r>
                      <a:r>
                        <a:rPr lang="en-US" altLang="zh-CN" sz="1400"/>
                        <a:t>~5120</a:t>
                      </a:r>
                      <a:r>
                        <a:rPr lang="zh-CN" altLang="en-US" sz="1400"/>
                        <a:t>根），曝光环境</a:t>
                      </a:r>
                      <a:r>
                        <a:rPr lang="en-US" altLang="zh-CN" sz="1400"/>
                        <a:t>/</a:t>
                      </a:r>
                      <a:r>
                        <a:rPr lang="zh-CN" altLang="en-US" sz="1400"/>
                        <a:t>设备要求极高，长度超过常规</a:t>
                      </a:r>
                      <a:r>
                        <a:rPr lang="en-US" altLang="zh-CN" sz="1400"/>
                        <a:t>580mm</a:t>
                      </a:r>
                      <a:r>
                        <a:rPr lang="zh-CN" altLang="en-US" sz="1400"/>
                        <a:t>工艺，良率极低（</a:t>
                      </a:r>
                      <a:r>
                        <a:rPr lang="en-US" altLang="zh-CN" sz="1400"/>
                        <a:t>10~20%</a:t>
                      </a:r>
                      <a:r>
                        <a:rPr lang="zh-CN" altLang="en-US" sz="1400"/>
                        <a:t>）</a:t>
                      </a:r>
                    </a:p>
                  </a:txBody>
                  <a:tcPr marL="51633" marR="51633" marT="25817" marB="258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88810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b="1"/>
                        <a:t>Plan B</a:t>
                      </a:r>
                      <a:r>
                        <a:rPr lang="en-US" sz="1400"/>
                        <a:t>（</a:t>
                      </a:r>
                      <a:r>
                        <a:rPr lang="zh-CN" altLang="en-US" sz="1400"/>
                        <a:t>四层板方案）</a:t>
                      </a:r>
                    </a:p>
                  </a:txBody>
                  <a:tcPr marL="51633" marR="51633" marT="25817" marB="258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/>
                        <a:t>走线拆分为两层，阶梯设计拉大线距</a:t>
                      </a:r>
                    </a:p>
                  </a:txBody>
                  <a:tcPr marL="51633" marR="51633" marT="25817" marB="258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/>
                        <a:t>降低对工艺的敏感度，提升良率</a:t>
                      </a:r>
                    </a:p>
                  </a:txBody>
                  <a:tcPr marL="51633" marR="51633" marT="25817" marB="258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 dirty="0"/>
                        <a:t>纯刚性、更大翘曲、真空吸不住。 </a:t>
                      </a:r>
                      <a:br>
                        <a:rPr lang="zh-CN" altLang="en-US" sz="1400" dirty="0"/>
                      </a:br>
                      <a:r>
                        <a:rPr lang="zh-CN" altLang="en-US" sz="1400" dirty="0"/>
                        <a:t>介电层容易碎裂。 </a:t>
                      </a:r>
                      <a:br>
                        <a:rPr lang="zh-CN" altLang="en-US" sz="1400" dirty="0"/>
                      </a:br>
                      <a:r>
                        <a:rPr lang="zh-CN" altLang="en-US" sz="1400" dirty="0"/>
                        <a:t>点胶麻烦，因为待键合焊盘区域变宽了。 </a:t>
                      </a:r>
                      <a:br>
                        <a:rPr lang="zh-CN" altLang="en-US" sz="1400" dirty="0"/>
                      </a:br>
                      <a:r>
                        <a:rPr lang="zh-CN" altLang="en-US" sz="1400" dirty="0"/>
                        <a:t>键合可能存在扇形 </a:t>
                      </a:r>
                      <a:br>
                        <a:rPr lang="zh-CN" altLang="en-US" sz="1400" dirty="0"/>
                      </a:br>
                      <a:r>
                        <a:rPr lang="zh-CN" altLang="en-US" sz="1400" dirty="0"/>
                        <a:t>阶梯存在误差</a:t>
                      </a:r>
                      <a:r>
                        <a:rPr lang="en-US" altLang="zh-CN" sz="1400" dirty="0"/>
                        <a:t>(75um) </a:t>
                      </a:r>
                      <a:r>
                        <a:rPr lang="zh-CN" altLang="en-US" sz="1400" dirty="0"/>
                        <a:t>，导致焊盘被覆盖，或奇偶通道重叠，且键合程序可能每个都不同</a:t>
                      </a:r>
                    </a:p>
                  </a:txBody>
                  <a:tcPr marL="51633" marR="51633" marT="25817" marB="258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8947843"/>
                  </a:ext>
                </a:extLst>
              </a:tr>
            </a:tbl>
          </a:graphicData>
        </a:graphic>
      </p:graphicFrame>
      <p:sp>
        <p:nvSpPr>
          <p:cNvPr id="3" name="标题 2">
            <a:extLst>
              <a:ext uri="{FF2B5EF4-FFF2-40B4-BE49-F238E27FC236}">
                <a16:creationId xmlns:a16="http://schemas.microsoft.com/office/drawing/2014/main" id="{8E8396AA-66AA-4017-BC42-C9AC705BC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与厂商沟通两种可能构型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720F0C20-0759-4BA2-B635-6E8B2E4ADE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63610"/>
            <a:ext cx="5257800" cy="4152900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8C098859-A242-45D0-AF93-734F9C75FDDE}"/>
              </a:ext>
            </a:extLst>
          </p:cNvPr>
          <p:cNvSpPr txBox="1"/>
          <p:nvPr/>
        </p:nvSpPr>
        <p:spPr>
          <a:xfrm>
            <a:off x="5729681" y="4488110"/>
            <a:ext cx="5955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solidFill>
                  <a:srgbClr val="00B05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结论：维持当前构型（即单层走线）</a:t>
            </a:r>
          </a:p>
        </p:txBody>
      </p:sp>
    </p:spTree>
    <p:extLst>
      <p:ext uri="{BB962C8B-B14F-4D97-AF65-F5344CB8AC3E}">
        <p14:creationId xmlns:p14="http://schemas.microsoft.com/office/powerpoint/2010/main" val="2856592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5CB2FF9A-05FD-45B4-BFF0-D69ACC5CF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设计变更：方案阶段 </a:t>
            </a:r>
            <a:r>
              <a:rPr lang="en-US" altLang="zh-CN" dirty="0"/>
              <a:t>vs </a:t>
            </a:r>
            <a:r>
              <a:rPr lang="zh-CN" altLang="en-US" dirty="0"/>
              <a:t>初样阶段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4E54B5D7-B051-4960-B090-795872749D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605" y="1010084"/>
            <a:ext cx="3888618" cy="233880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9AAE4275-32AE-4A1B-9C8F-AFFB0036C05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23" b="33451"/>
          <a:stretch/>
        </p:blipFill>
        <p:spPr>
          <a:xfrm>
            <a:off x="666604" y="3739942"/>
            <a:ext cx="3956254" cy="23328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文本框 15">
            <a:extLst>
              <a:ext uri="{FF2B5EF4-FFF2-40B4-BE49-F238E27FC236}">
                <a16:creationId xmlns:a16="http://schemas.microsoft.com/office/drawing/2014/main" id="{28021949-0A29-41A3-A61C-D2398B4F446A}"/>
              </a:ext>
            </a:extLst>
          </p:cNvPr>
          <p:cNvSpPr txBox="1"/>
          <p:nvPr/>
        </p:nvSpPr>
        <p:spPr>
          <a:xfrm>
            <a:off x="666604" y="3278277"/>
            <a:ext cx="3888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Z</a:t>
            </a:r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型柔性板设计图（部分）</a:t>
            </a:r>
          </a:p>
        </p:txBody>
      </p:sp>
      <p:sp>
        <p:nvSpPr>
          <p:cNvPr id="7" name="文本框 16">
            <a:extLst>
              <a:ext uri="{FF2B5EF4-FFF2-40B4-BE49-F238E27FC236}">
                <a16:creationId xmlns:a16="http://schemas.microsoft.com/office/drawing/2014/main" id="{6C405820-8E22-4438-822D-E3791862E95F}"/>
              </a:ext>
            </a:extLst>
          </p:cNvPr>
          <p:cNvSpPr txBox="1"/>
          <p:nvPr/>
        </p:nvSpPr>
        <p:spPr>
          <a:xfrm>
            <a:off x="666603" y="6072841"/>
            <a:ext cx="39562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Z</a:t>
            </a:r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型柔性板实物图（部分）</a:t>
            </a:r>
          </a:p>
        </p:txBody>
      </p:sp>
      <p:graphicFrame>
        <p:nvGraphicFramePr>
          <p:cNvPr id="8" name="表格 8">
            <a:extLst>
              <a:ext uri="{FF2B5EF4-FFF2-40B4-BE49-F238E27FC236}">
                <a16:creationId xmlns:a16="http://schemas.microsoft.com/office/drawing/2014/main" id="{2CECACD5-C564-43E1-9951-7F263677D8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456710"/>
              </p:ext>
            </p:extLst>
          </p:nvPr>
        </p:nvGraphicFramePr>
        <p:xfrm>
          <a:off x="4867564" y="1550938"/>
          <a:ext cx="6964218" cy="38139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2109">
                  <a:extLst>
                    <a:ext uri="{9D8B030D-6E8A-4147-A177-3AD203B41FA5}">
                      <a16:colId xmlns:a16="http://schemas.microsoft.com/office/drawing/2014/main" val="2614824090"/>
                    </a:ext>
                  </a:extLst>
                </a:gridCol>
                <a:gridCol w="3482109">
                  <a:extLst>
                    <a:ext uri="{9D8B030D-6E8A-4147-A177-3AD203B41FA5}">
                      <a16:colId xmlns:a16="http://schemas.microsoft.com/office/drawing/2014/main" val="2848998853"/>
                    </a:ext>
                  </a:extLst>
                </a:gridCol>
              </a:tblGrid>
              <a:tr h="634780">
                <a:tc>
                  <a:txBody>
                    <a:bodyPr/>
                    <a:lstStyle/>
                    <a:p>
                      <a:r>
                        <a:rPr lang="zh-CN" altLang="en-US" dirty="0"/>
                        <a:t>方案阶段遗留问题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初样阶段拟改进措施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5845009"/>
                  </a:ext>
                </a:extLst>
              </a:tr>
              <a:tr h="634780">
                <a:tc>
                  <a:txBody>
                    <a:bodyPr/>
                    <a:lstStyle/>
                    <a:p>
                      <a:r>
                        <a:rPr lang="en-US" altLang="zh-CN" dirty="0"/>
                        <a:t>GND</a:t>
                      </a:r>
                      <a:r>
                        <a:rPr lang="zh-CN" altLang="en-US" dirty="0"/>
                        <a:t>需要借助</a:t>
                      </a:r>
                      <a:r>
                        <a:rPr lang="en-US" altLang="zh-CN" dirty="0"/>
                        <a:t>Z</a:t>
                      </a:r>
                      <a:r>
                        <a:rPr lang="zh-CN" altLang="en-US" dirty="0"/>
                        <a:t>型板的</a:t>
                      </a:r>
                      <a:r>
                        <a:rPr lang="en-US" altLang="zh-CN" dirty="0"/>
                        <a:t>GND</a:t>
                      </a:r>
                      <a:r>
                        <a:rPr lang="zh-CN" altLang="en-US" dirty="0"/>
                        <a:t>走线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GND</a:t>
                      </a:r>
                      <a:r>
                        <a:rPr lang="zh-CN" altLang="en-US" dirty="0"/>
                        <a:t>做在硅微条上、</a:t>
                      </a:r>
                      <a:r>
                        <a:rPr lang="en-US" altLang="zh-CN" dirty="0"/>
                        <a:t>Z</a:t>
                      </a:r>
                      <a:r>
                        <a:rPr lang="zh-CN" altLang="en-US" dirty="0"/>
                        <a:t>型板取消</a:t>
                      </a:r>
                      <a:r>
                        <a:rPr lang="en-US" altLang="zh-CN" dirty="0"/>
                        <a:t>GND</a:t>
                      </a:r>
                      <a:r>
                        <a:rPr lang="zh-CN" altLang="en-US" dirty="0"/>
                        <a:t>走线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611275"/>
                  </a:ext>
                </a:extLst>
              </a:tr>
              <a:tr h="634780">
                <a:tc>
                  <a:txBody>
                    <a:bodyPr/>
                    <a:lstStyle/>
                    <a:p>
                      <a:r>
                        <a:rPr lang="zh-CN" altLang="en-US" dirty="0"/>
                        <a:t>设计缺乏定位靶标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补上定位靶标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0520744"/>
                  </a:ext>
                </a:extLst>
              </a:tr>
              <a:tr h="634780">
                <a:tc>
                  <a:txBody>
                    <a:bodyPr/>
                    <a:lstStyle/>
                    <a:p>
                      <a:r>
                        <a:rPr lang="en-US" altLang="zh-CN" b="1" dirty="0">
                          <a:solidFill>
                            <a:srgbClr val="FF0000"/>
                          </a:solidFill>
                        </a:rPr>
                        <a:t>Z</a:t>
                      </a:r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型板缺少防溢胶设计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待讨论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089659"/>
                  </a:ext>
                </a:extLst>
              </a:tr>
              <a:tr h="634780">
                <a:tc>
                  <a:txBody>
                    <a:bodyPr/>
                    <a:lstStyle/>
                    <a:p>
                      <a:r>
                        <a:rPr lang="zh-CN" altLang="en-US" dirty="0"/>
                        <a:t>键合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待讨论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2029942"/>
                  </a:ext>
                </a:extLst>
              </a:tr>
              <a:tr h="634780">
                <a:tc>
                  <a:txBody>
                    <a:bodyPr/>
                    <a:lstStyle/>
                    <a:p>
                      <a:r>
                        <a:rPr lang="en-US" altLang="zh-CN" dirty="0"/>
                        <a:t>Alignment</a:t>
                      </a:r>
                      <a:r>
                        <a:rPr lang="zh-CN" altLang="en-US" dirty="0"/>
                        <a:t>设计？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待讨论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298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5910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格 8">
            <a:extLst>
              <a:ext uri="{FF2B5EF4-FFF2-40B4-BE49-F238E27FC236}">
                <a16:creationId xmlns:a16="http://schemas.microsoft.com/office/drawing/2014/main" id="{1F1B096B-D940-4A61-9E07-78F84E3332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2601559"/>
              </p:ext>
            </p:extLst>
          </p:nvPr>
        </p:nvGraphicFramePr>
        <p:xfrm>
          <a:off x="6236132" y="1285875"/>
          <a:ext cx="5346264" cy="3589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2088">
                  <a:extLst>
                    <a:ext uri="{9D8B030D-6E8A-4147-A177-3AD203B41FA5}">
                      <a16:colId xmlns:a16="http://schemas.microsoft.com/office/drawing/2014/main" val="1124974109"/>
                    </a:ext>
                  </a:extLst>
                </a:gridCol>
                <a:gridCol w="1782088">
                  <a:extLst>
                    <a:ext uri="{9D8B030D-6E8A-4147-A177-3AD203B41FA5}">
                      <a16:colId xmlns:a16="http://schemas.microsoft.com/office/drawing/2014/main" val="4086925534"/>
                    </a:ext>
                  </a:extLst>
                </a:gridCol>
                <a:gridCol w="1782088">
                  <a:extLst>
                    <a:ext uri="{9D8B030D-6E8A-4147-A177-3AD203B41FA5}">
                      <a16:colId xmlns:a16="http://schemas.microsoft.com/office/drawing/2014/main" val="4273145719"/>
                    </a:ext>
                  </a:extLst>
                </a:gridCol>
              </a:tblGrid>
              <a:tr h="89737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与硅电容键合的</a:t>
                      </a:r>
                      <a:r>
                        <a:rPr lang="en-US" altLang="zh-CN" dirty="0"/>
                        <a:t>64ch</a:t>
                      </a:r>
                      <a:r>
                        <a:rPr lang="zh-CN" altLang="en-US" dirty="0"/>
                        <a:t>焊盘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与硅微条键合的</a:t>
                      </a:r>
                      <a:r>
                        <a:rPr lang="en-US" altLang="zh-CN" dirty="0"/>
                        <a:t>640ch</a:t>
                      </a:r>
                      <a:r>
                        <a:rPr lang="zh-CN" altLang="en-US" dirty="0"/>
                        <a:t>焊盘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747798"/>
                  </a:ext>
                </a:extLst>
              </a:tr>
              <a:tr h="897370">
                <a:tc>
                  <a:txBody>
                    <a:bodyPr/>
                    <a:lstStyle/>
                    <a:p>
                      <a:r>
                        <a:rPr lang="zh-CN" altLang="en-US" dirty="0"/>
                        <a:t>靶标数量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r>
                        <a:rPr lang="zh-CN" altLang="en-US" dirty="0"/>
                        <a:t>个，对称分布在焊盘</a:t>
                      </a:r>
                      <a:r>
                        <a:rPr lang="en-US" altLang="zh-CN" dirty="0"/>
                        <a:t>2</a:t>
                      </a:r>
                      <a:r>
                        <a:rPr lang="zh-CN" altLang="en-US" dirty="0"/>
                        <a:t>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2</a:t>
                      </a:r>
                      <a:r>
                        <a:rPr lang="zh-CN" altLang="en-US" dirty="0"/>
                        <a:t>个，对称分布在焊盘</a:t>
                      </a:r>
                      <a:r>
                        <a:rPr lang="en-US" altLang="zh-CN" dirty="0"/>
                        <a:t>2</a:t>
                      </a:r>
                      <a:r>
                        <a:rPr lang="zh-CN" altLang="en-US" dirty="0"/>
                        <a:t>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246461"/>
                  </a:ext>
                </a:extLst>
              </a:tr>
              <a:tr h="897370">
                <a:tc>
                  <a:txBody>
                    <a:bodyPr/>
                    <a:lstStyle/>
                    <a:p>
                      <a:r>
                        <a:rPr lang="zh-CN" altLang="en-US" dirty="0"/>
                        <a:t>靶标图形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十字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相同的十字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007824"/>
                  </a:ext>
                </a:extLst>
              </a:tr>
              <a:tr h="897370">
                <a:tc>
                  <a:txBody>
                    <a:bodyPr/>
                    <a:lstStyle/>
                    <a:p>
                      <a:r>
                        <a:rPr lang="zh-CN" altLang="en-US" dirty="0"/>
                        <a:t>靶标与焊盘空隙 </a:t>
                      </a:r>
                      <a:r>
                        <a:rPr lang="en-US" altLang="zh-CN" dirty="0"/>
                        <a:t>[um]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b="1" dirty="0">
                          <a:solidFill>
                            <a:srgbClr val="FF0000"/>
                          </a:solidFill>
                        </a:rPr>
                        <a:t>170</a:t>
                      </a:r>
                      <a:endParaRPr lang="zh-CN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b="1" dirty="0">
                          <a:solidFill>
                            <a:srgbClr val="FF0000"/>
                          </a:solidFill>
                        </a:rPr>
                        <a:t>170</a:t>
                      </a:r>
                      <a:endParaRPr lang="zh-CN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655978"/>
                  </a:ext>
                </a:extLst>
              </a:tr>
            </a:tbl>
          </a:graphicData>
        </a:graphic>
      </p:graphicFrame>
      <p:sp>
        <p:nvSpPr>
          <p:cNvPr id="3" name="标题 2">
            <a:extLst>
              <a:ext uri="{FF2B5EF4-FFF2-40B4-BE49-F238E27FC236}">
                <a16:creationId xmlns:a16="http://schemas.microsoft.com/office/drawing/2014/main" id="{A5F177B3-0AA7-4F11-B678-1DF50D4BD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初样阶段设计（</a:t>
            </a:r>
            <a:r>
              <a:rPr lang="en-US" altLang="zh-CN" dirty="0"/>
              <a:t>1</a:t>
            </a:r>
            <a:r>
              <a:rPr lang="zh-CN" altLang="en-US" dirty="0"/>
              <a:t>）：</a:t>
            </a:r>
            <a:r>
              <a:rPr lang="en-US" altLang="zh-CN" dirty="0"/>
              <a:t>GND</a:t>
            </a:r>
            <a:r>
              <a:rPr lang="zh-CN" altLang="en-US" dirty="0"/>
              <a:t>和靶标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948ADF6C-BAEE-4067-8E70-82F27AF70B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128843"/>
            <a:ext cx="5346265" cy="5327374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841896A7-904F-45DD-80E1-2FADBA59DF49}"/>
              </a:ext>
            </a:extLst>
          </p:cNvPr>
          <p:cNvSpPr txBox="1"/>
          <p:nvPr/>
        </p:nvSpPr>
        <p:spPr>
          <a:xfrm>
            <a:off x="3094182" y="2918691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与硅电容</a:t>
            </a:r>
            <a:endParaRPr lang="en-US" altLang="zh-CN" sz="2400" dirty="0">
              <a:solidFill>
                <a:srgbClr val="002060"/>
              </a:solidFill>
              <a:ea typeface="黑体" panose="02010609060101010101" pitchFamily="2" charset="-122"/>
              <a:cs typeface="Arial" panose="020B0604020202020204" pitchFamily="34" charset="0"/>
            </a:endParaRPr>
          </a:p>
          <a:p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键合靶标</a:t>
            </a:r>
          </a:p>
        </p:txBody>
      </p:sp>
      <p:cxnSp>
        <p:nvCxnSpPr>
          <p:cNvPr id="11" name="直接箭头连接符 10">
            <a:extLst>
              <a:ext uri="{FF2B5EF4-FFF2-40B4-BE49-F238E27FC236}">
                <a16:creationId xmlns:a16="http://schemas.microsoft.com/office/drawing/2014/main" id="{21CF59F5-05B5-46AF-BA47-8D61AC385E92}"/>
              </a:ext>
            </a:extLst>
          </p:cNvPr>
          <p:cNvCxnSpPr>
            <a:cxnSpLocks/>
            <a:stCxn id="9" idx="3"/>
          </p:cNvCxnSpPr>
          <p:nvPr/>
        </p:nvCxnSpPr>
        <p:spPr>
          <a:xfrm>
            <a:off x="4509954" y="3334190"/>
            <a:ext cx="967210" cy="676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>
            <a:extLst>
              <a:ext uri="{FF2B5EF4-FFF2-40B4-BE49-F238E27FC236}">
                <a16:creationId xmlns:a16="http://schemas.microsoft.com/office/drawing/2014/main" id="{1EB2DC98-D1BA-4C64-9651-1DC61BF960EC}"/>
              </a:ext>
            </a:extLst>
          </p:cNvPr>
          <p:cNvCxnSpPr>
            <a:cxnSpLocks/>
            <a:stCxn id="9" idx="3"/>
          </p:cNvCxnSpPr>
          <p:nvPr/>
        </p:nvCxnSpPr>
        <p:spPr>
          <a:xfrm flipV="1">
            <a:off x="4509954" y="2175302"/>
            <a:ext cx="1034825" cy="11588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>
            <a:extLst>
              <a:ext uri="{FF2B5EF4-FFF2-40B4-BE49-F238E27FC236}">
                <a16:creationId xmlns:a16="http://schemas.microsoft.com/office/drawing/2014/main" id="{924CE950-D8F1-433C-927E-584AA58BF5EF}"/>
              </a:ext>
            </a:extLst>
          </p:cNvPr>
          <p:cNvSpPr txBox="1"/>
          <p:nvPr/>
        </p:nvSpPr>
        <p:spPr>
          <a:xfrm>
            <a:off x="3094182" y="4885085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与硅电容</a:t>
            </a:r>
            <a:endParaRPr lang="en-US" altLang="zh-CN" sz="2400" dirty="0">
              <a:solidFill>
                <a:srgbClr val="002060"/>
              </a:solidFill>
              <a:ea typeface="黑体" panose="02010609060101010101" pitchFamily="2" charset="-122"/>
              <a:cs typeface="Arial" panose="020B0604020202020204" pitchFamily="34" charset="0"/>
            </a:endParaRPr>
          </a:p>
          <a:p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键合靶标</a:t>
            </a:r>
          </a:p>
        </p:txBody>
      </p: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14B7AC7F-6625-491C-8852-837220DE9BE0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4509954" y="5300584"/>
            <a:ext cx="1034825" cy="8309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>
            <a:extLst>
              <a:ext uri="{FF2B5EF4-FFF2-40B4-BE49-F238E27FC236}">
                <a16:creationId xmlns:a16="http://schemas.microsoft.com/office/drawing/2014/main" id="{91CA0083-8C33-4F9C-86F6-A44FB7D68EE4}"/>
              </a:ext>
            </a:extLst>
          </p:cNvPr>
          <p:cNvCxnSpPr>
            <a:cxnSpLocks/>
            <a:stCxn id="16" idx="3"/>
          </p:cNvCxnSpPr>
          <p:nvPr/>
        </p:nvCxnSpPr>
        <p:spPr>
          <a:xfrm flipV="1">
            <a:off x="4509954" y="4229304"/>
            <a:ext cx="967210" cy="10712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>
            <a:extLst>
              <a:ext uri="{FF2B5EF4-FFF2-40B4-BE49-F238E27FC236}">
                <a16:creationId xmlns:a16="http://schemas.microsoft.com/office/drawing/2014/main" id="{BA31ABFF-8630-43FD-9EBC-8D796BF96B54}"/>
              </a:ext>
            </a:extLst>
          </p:cNvPr>
          <p:cNvSpPr txBox="1"/>
          <p:nvPr/>
        </p:nvSpPr>
        <p:spPr>
          <a:xfrm>
            <a:off x="643585" y="2503192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与硅微条</a:t>
            </a:r>
            <a:endParaRPr lang="en-US" altLang="zh-CN" sz="2400" dirty="0">
              <a:solidFill>
                <a:srgbClr val="002060"/>
              </a:solidFill>
              <a:ea typeface="黑体" panose="02010609060101010101" pitchFamily="2" charset="-122"/>
              <a:cs typeface="Arial" panose="020B0604020202020204" pitchFamily="34" charset="0"/>
            </a:endParaRPr>
          </a:p>
          <a:p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键合靶标</a:t>
            </a:r>
          </a:p>
        </p:txBody>
      </p:sp>
      <p:cxnSp>
        <p:nvCxnSpPr>
          <p:cNvPr id="23" name="直接箭头连接符 22">
            <a:extLst>
              <a:ext uri="{FF2B5EF4-FFF2-40B4-BE49-F238E27FC236}">
                <a16:creationId xmlns:a16="http://schemas.microsoft.com/office/drawing/2014/main" id="{B5444971-AB66-4683-AF7C-9345A10C328C}"/>
              </a:ext>
            </a:extLst>
          </p:cNvPr>
          <p:cNvCxnSpPr>
            <a:cxnSpLocks/>
            <a:stCxn id="22" idx="3"/>
          </p:cNvCxnSpPr>
          <p:nvPr/>
        </p:nvCxnSpPr>
        <p:spPr>
          <a:xfrm flipV="1">
            <a:off x="2059357" y="2147463"/>
            <a:ext cx="3328404" cy="7712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0073889A-1B65-4610-A6B3-A05739599A13}"/>
              </a:ext>
            </a:extLst>
          </p:cNvPr>
          <p:cNvCxnSpPr>
            <a:cxnSpLocks/>
          </p:cNvCxnSpPr>
          <p:nvPr/>
        </p:nvCxnSpPr>
        <p:spPr>
          <a:xfrm flipH="1" flipV="1">
            <a:off x="0" y="2503192"/>
            <a:ext cx="552173" cy="4154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218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86BA9E3A-2CDD-4BC6-BA24-A7862A558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7272" y="1285862"/>
            <a:ext cx="4655127" cy="4840303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3" name="标题 2">
            <a:extLst>
              <a:ext uri="{FF2B5EF4-FFF2-40B4-BE49-F238E27FC236}">
                <a16:creationId xmlns:a16="http://schemas.microsoft.com/office/drawing/2014/main" id="{F399634C-7520-43B5-A4C0-2FE53D8E8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初样阶段设计（</a:t>
            </a:r>
            <a:r>
              <a:rPr lang="en-US" altLang="zh-CN" dirty="0"/>
              <a:t>2</a:t>
            </a:r>
            <a:r>
              <a:rPr lang="zh-CN" altLang="en-US" dirty="0"/>
              <a:t>）：放溢胶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CF7E83D1-7D2F-4059-96F9-096D619F6A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338" y="1285862"/>
            <a:ext cx="6268316" cy="5075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246636"/>
      </p:ext>
    </p:extLst>
  </p:cSld>
  <p:clrMapOvr>
    <a:masterClrMapping/>
  </p:clrMapOvr>
</p:sld>
</file>

<file path=ppt/theme/theme1.xml><?xml version="1.0" encoding="utf-8"?>
<a:theme xmlns:a="http://schemas.openxmlformats.org/drawingml/2006/main" name="IHE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400" dirty="0" smtClean="0">
            <a:solidFill>
              <a:srgbClr val="002060"/>
            </a:solidFill>
            <a:ea typeface="黑体" panose="02010609060101010101" pitchFamily="2" charset="-122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IHEP" id="{1B0B717B-B345-4556-8931-A4D9E266528D}" vid="{B471213F-AC63-4C40-9683-2EC057EFCA7F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20</TotalTime>
  <Words>398</Words>
  <Application>Microsoft Office PowerPoint</Application>
  <PresentationFormat>宽屏</PresentationFormat>
  <Paragraphs>52</Paragraphs>
  <Slides>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等线</vt:lpstr>
      <vt:lpstr>微软雅黑</vt:lpstr>
      <vt:lpstr>Arial</vt:lpstr>
      <vt:lpstr>Calibri</vt:lpstr>
      <vt:lpstr>Calibri Light</vt:lpstr>
      <vt:lpstr>Wingdings</vt:lpstr>
      <vt:lpstr>IHEP</vt:lpstr>
      <vt:lpstr>自定义设计方案</vt:lpstr>
      <vt:lpstr>初样Z型高密走线板的初步设计</vt:lpstr>
      <vt:lpstr>与厂商沟通两种可能构型</vt:lpstr>
      <vt:lpstr>设计变更：方案阶段 vs 初样阶段</vt:lpstr>
      <vt:lpstr>初样阶段设计（1）：GND和靶标</vt:lpstr>
      <vt:lpstr>初样阶段设计（2）：放溢胶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初样Z型高密走线板的初步设计</dc:title>
  <dc:creator>Yuodaa</dc:creator>
  <cp:lastModifiedBy>乔锐0701</cp:lastModifiedBy>
  <cp:revision>26</cp:revision>
  <dcterms:created xsi:type="dcterms:W3CDTF">2023-08-09T12:44:00Z</dcterms:created>
  <dcterms:modified xsi:type="dcterms:W3CDTF">2026-07-03T01:29:58Z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</Properties>
</file>