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1"/>
  </p:notesMasterIdLst>
  <p:handoutMasterIdLst>
    <p:handoutMasterId r:id="rId12"/>
  </p:handoutMasterIdLst>
  <p:sldIdLst>
    <p:sldId id="264" r:id="rId2"/>
    <p:sldId id="265" r:id="rId3"/>
    <p:sldId id="257" r:id="rId4"/>
    <p:sldId id="258" r:id="rId5"/>
    <p:sldId id="259" r:id="rId6"/>
    <p:sldId id="262" r:id="rId7"/>
    <p:sldId id="261" r:id="rId8"/>
    <p:sldId id="266" r:id="rId9"/>
    <p:sldId id="263" r:id="rId1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4" d="100"/>
          <a:sy n="114" d="100"/>
        </p:scale>
        <p:origin x="41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0577EB4F-86B8-477D-AF26-5D0377FDFE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100A158F-88CA-4DFD-89E0-688CAEBAF0E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1D7EEB-32AC-4FF3-8236-DE87332239C8}" type="datetimeFigureOut">
              <a:rPr lang="zh-CN" altLang="en-US" smtClean="0"/>
              <a:t>2026/7/6</a:t>
            </a:fld>
            <a:endParaRPr lang="zh-CN" altLang="en-US"/>
          </a:p>
        </p:txBody>
      </p:sp>
      <p:sp>
        <p:nvSpPr>
          <p:cNvPr id="4" name="页脚占位符 3">
            <a:extLst>
              <a:ext uri="{FF2B5EF4-FFF2-40B4-BE49-F238E27FC236}">
                <a16:creationId xmlns:a16="http://schemas.microsoft.com/office/drawing/2014/main" id="{7810EA71-D474-4CFD-93BA-3E6605D1A7D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8EDF8EE9-46B5-42BC-89A3-AC85F4B59C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D369AF-2FF5-4F3B-96C5-E45EE0DECAA6}" type="slidenum">
              <a:rPr lang="zh-CN" altLang="en-US" smtClean="0"/>
              <a:t>‹#›</a:t>
            </a:fld>
            <a:endParaRPr lang="zh-CN" altLang="en-US"/>
          </a:p>
        </p:txBody>
      </p:sp>
    </p:spTree>
    <p:extLst>
      <p:ext uri="{BB962C8B-B14F-4D97-AF65-F5344CB8AC3E}">
        <p14:creationId xmlns:p14="http://schemas.microsoft.com/office/powerpoint/2010/main" val="11536986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9A254A-06D0-4637-8AE3-513BF238BC50}" type="datetimeFigureOut">
              <a:rPr lang="zh-CN" altLang="en-US" smtClean="0"/>
              <a:t>2026/7/6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F6982D-BCB6-49D3-AE9F-3490E6E238C0}" type="slidenum">
              <a:rPr lang="zh-CN" altLang="en-US" smtClean="0"/>
              <a:t>‹#›</a:t>
            </a:fld>
            <a:endParaRPr lang="zh-CN" altLang="en-US"/>
          </a:p>
        </p:txBody>
      </p:sp>
    </p:spTree>
    <p:extLst>
      <p:ext uri="{BB962C8B-B14F-4D97-AF65-F5344CB8AC3E}">
        <p14:creationId xmlns:p14="http://schemas.microsoft.com/office/powerpoint/2010/main" val="30970386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FDB5F10-5786-468E-BCF0-47F92ED7A6EC}" type="datetime1">
              <a:rPr lang="zh-CN" altLang="en-US" smtClean="0"/>
              <a:t>2026/7/6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ACE3A7D-04EC-40BA-ABA5-D217DEB83BAD}" type="datetime1">
              <a:rPr lang="zh-CN" altLang="en-US" smtClean="0"/>
              <a:t>2026/7/6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2F2902-30C1-4074-AFFB-A2156588D4B2}" type="datetime1">
              <a:rPr lang="zh-CN" altLang="en-US" smtClean="0"/>
              <a:t>2026/7/6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FFBC4C8-3236-4056-A2B2-890DB96A0D38}" type="datetime1">
              <a:rPr lang="zh-CN" altLang="en-US" smtClean="0"/>
              <a:t>2026/7/6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lvl1pPr>
              <a:defRPr sz="2000">
                <a:solidFill>
                  <a:schemeClr val="tx1"/>
                </a:solidFill>
              </a:defRPr>
            </a:lvl1pPr>
          </a:lstStyle>
          <a:p>
            <a:fld id="{565CE74E-AB26-4998-AD42-012C4C1AD076}" type="slidenum">
              <a:rPr lang="zh-CN" altLang="en-US" smtClean="0"/>
              <a:pPr/>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131CE533-4D8D-40B8-8697-7189A9AE5081}" type="datetime1">
              <a:rPr lang="zh-CN" altLang="en-US" smtClean="0"/>
              <a:t>2026/7/6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FD11CA0-2565-437C-8D60-875D0907214A}" type="datetime1">
              <a:rPr lang="zh-CN" altLang="en-US" smtClean="0"/>
              <a:t>2026/7/6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34C6126-B52E-444D-9F5E-D26260C3B244}" type="datetime1">
              <a:rPr lang="zh-CN" altLang="en-US" smtClean="0"/>
              <a:t>2026/7/6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C078094-1ACA-4574-A75C-642D0019334D}" type="datetime1">
              <a:rPr lang="zh-CN" altLang="en-US" smtClean="0"/>
              <a:t>2026/7/6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19E77A4-1FCA-43AB-B6D0-FCC6D229E5E8}" type="datetime1">
              <a:rPr lang="zh-CN" altLang="en-US" smtClean="0"/>
              <a:t>2026/7/6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89B0565-86DD-4701-9DCE-932EBEF2E44F}" type="datetime1">
              <a:rPr lang="zh-CN" altLang="en-US" smtClean="0"/>
              <a:t>2026/7/6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03ED08F-04DD-4C6F-B58E-62B2A4A774F9}" type="datetime1">
              <a:rPr lang="zh-CN" altLang="en-US" smtClean="0"/>
              <a:t>2026/7/6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83B929-618C-4BC0-9FB2-C23C05E5C521}" type="datetime1">
              <a:rPr lang="zh-CN" altLang="en-US" smtClean="0"/>
              <a:t>2026/7/6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157E7C-30CA-4255-AEB9-CF85DB186EF7}"/>
              </a:ext>
            </a:extLst>
          </p:cNvPr>
          <p:cNvSpPr>
            <a:spLocks noGrp="1"/>
          </p:cNvSpPr>
          <p:nvPr>
            <p:ph type="ctrTitle"/>
          </p:nvPr>
        </p:nvSpPr>
        <p:spPr/>
        <p:txBody>
          <a:bodyPr>
            <a:normAutofit/>
          </a:bodyPr>
          <a:lstStyle/>
          <a:p>
            <a:r>
              <a:rPr lang="en-US" altLang="zh-CN" sz="4800" b="1" i="0" dirty="0">
                <a:solidFill>
                  <a:srgbClr val="FF0000"/>
                </a:solidFill>
                <a:effectLst/>
                <a:latin typeface="+mj-ea"/>
              </a:rPr>
              <a:t>Investigation Report on Reflective Films</a:t>
            </a:r>
            <a:endParaRPr lang="zh-CN" altLang="en-US" sz="4800" dirty="0">
              <a:solidFill>
                <a:srgbClr val="FF0000"/>
              </a:solidFill>
              <a:latin typeface="+mj-ea"/>
            </a:endParaRPr>
          </a:p>
        </p:txBody>
      </p:sp>
      <p:sp>
        <p:nvSpPr>
          <p:cNvPr id="4" name="文本框 3">
            <a:extLst>
              <a:ext uri="{FF2B5EF4-FFF2-40B4-BE49-F238E27FC236}">
                <a16:creationId xmlns:a16="http://schemas.microsoft.com/office/drawing/2014/main" id="{9E31CD0F-BA86-422D-9B01-380F27A7C432}"/>
              </a:ext>
            </a:extLst>
          </p:cNvPr>
          <p:cNvSpPr txBox="1"/>
          <p:nvPr/>
        </p:nvSpPr>
        <p:spPr>
          <a:xfrm>
            <a:off x="3360915" y="4426210"/>
            <a:ext cx="5330079" cy="461665"/>
          </a:xfrm>
          <a:prstGeom prst="rect">
            <a:avLst/>
          </a:prstGeom>
          <a:noFill/>
        </p:spPr>
        <p:txBody>
          <a:bodyPr wrap="square">
            <a:spAutoFit/>
          </a:bodyPr>
          <a:lstStyle/>
          <a:p>
            <a:r>
              <a:rPr lang="en-US" altLang="zh-CN" sz="2400" dirty="0"/>
              <a:t>Jian Wang</a:t>
            </a:r>
            <a:r>
              <a:rPr lang="zh-CN" altLang="en-US" sz="2400" dirty="0"/>
              <a:t>，</a:t>
            </a:r>
            <a:r>
              <a:rPr lang="en-US" altLang="zh-CN" sz="2400" dirty="0" err="1"/>
              <a:t>Zhonghua</a:t>
            </a:r>
            <a:r>
              <a:rPr lang="en-US" altLang="zh-CN" sz="2400" dirty="0"/>
              <a:t> Qin</a:t>
            </a:r>
            <a:r>
              <a:rPr lang="zh-CN" altLang="en-US" sz="2400" dirty="0"/>
              <a:t>，</a:t>
            </a:r>
            <a:r>
              <a:rPr lang="en-US" altLang="zh-CN" sz="2400" dirty="0" err="1"/>
              <a:t>Haojie</a:t>
            </a:r>
            <a:r>
              <a:rPr lang="en-US" altLang="zh-CN" sz="2400" dirty="0"/>
              <a:t> Dong</a:t>
            </a:r>
          </a:p>
        </p:txBody>
      </p:sp>
    </p:spTree>
    <p:extLst>
      <p:ext uri="{BB962C8B-B14F-4D97-AF65-F5344CB8AC3E}">
        <p14:creationId xmlns:p14="http://schemas.microsoft.com/office/powerpoint/2010/main" val="2597597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BA24F38E-411A-4D64-9343-DF753E0D1EB9}"/>
              </a:ext>
            </a:extLst>
          </p:cNvPr>
          <p:cNvSpPr>
            <a:spLocks noGrp="1"/>
          </p:cNvSpPr>
          <p:nvPr>
            <p:ph type="sldNum" sz="quarter" idx="12"/>
          </p:nvPr>
        </p:nvSpPr>
        <p:spPr/>
        <p:txBody>
          <a:bodyPr/>
          <a:lstStyle/>
          <a:p>
            <a:fld id="{565CE74E-AB26-4998-AD42-012C4C1AD076}" type="slidenum">
              <a:rPr lang="zh-CN" altLang="en-US" smtClean="0"/>
              <a:t>2</a:t>
            </a:fld>
            <a:endParaRPr lang="zh-CN" altLang="en-US"/>
          </a:p>
        </p:txBody>
      </p:sp>
      <p:graphicFrame>
        <p:nvGraphicFramePr>
          <p:cNvPr id="5" name="表格 4">
            <a:extLst>
              <a:ext uri="{FF2B5EF4-FFF2-40B4-BE49-F238E27FC236}">
                <a16:creationId xmlns:a16="http://schemas.microsoft.com/office/drawing/2014/main" id="{DCCF29B3-BC9B-43B2-9BA0-E7840B4E802C}"/>
              </a:ext>
            </a:extLst>
          </p:cNvPr>
          <p:cNvGraphicFramePr>
            <a:graphicFrameLocks noGrp="1"/>
          </p:cNvGraphicFramePr>
          <p:nvPr>
            <p:extLst>
              <p:ext uri="{D42A27DB-BD31-4B8C-83A1-F6EECF244321}">
                <p14:modId xmlns:p14="http://schemas.microsoft.com/office/powerpoint/2010/main" val="2726510815"/>
              </p:ext>
            </p:extLst>
          </p:nvPr>
        </p:nvGraphicFramePr>
        <p:xfrm>
          <a:off x="471181" y="1398677"/>
          <a:ext cx="11036997" cy="4060645"/>
        </p:xfrm>
        <a:graphic>
          <a:graphicData uri="http://schemas.openxmlformats.org/drawingml/2006/table">
            <a:tbl>
              <a:tblPr firstRow="1" bandRow="1">
                <a:tableStyleId>{5C22544A-7EE6-4342-B048-85BDC9FD1C3A}</a:tableStyleId>
              </a:tblPr>
              <a:tblGrid>
                <a:gridCol w="2221685">
                  <a:extLst>
                    <a:ext uri="{9D8B030D-6E8A-4147-A177-3AD203B41FA5}">
                      <a16:colId xmlns:a16="http://schemas.microsoft.com/office/drawing/2014/main" val="355047440"/>
                    </a:ext>
                  </a:extLst>
                </a:gridCol>
                <a:gridCol w="2155970">
                  <a:extLst>
                    <a:ext uri="{9D8B030D-6E8A-4147-A177-3AD203B41FA5}">
                      <a16:colId xmlns:a16="http://schemas.microsoft.com/office/drawing/2014/main" val="1545552493"/>
                    </a:ext>
                  </a:extLst>
                </a:gridCol>
                <a:gridCol w="2214694">
                  <a:extLst>
                    <a:ext uri="{9D8B030D-6E8A-4147-A177-3AD203B41FA5}">
                      <a16:colId xmlns:a16="http://schemas.microsoft.com/office/drawing/2014/main" val="3266304553"/>
                    </a:ext>
                  </a:extLst>
                </a:gridCol>
                <a:gridCol w="2222324">
                  <a:extLst>
                    <a:ext uri="{9D8B030D-6E8A-4147-A177-3AD203B41FA5}">
                      <a16:colId xmlns:a16="http://schemas.microsoft.com/office/drawing/2014/main" val="2272250998"/>
                    </a:ext>
                  </a:extLst>
                </a:gridCol>
                <a:gridCol w="2222324">
                  <a:extLst>
                    <a:ext uri="{9D8B030D-6E8A-4147-A177-3AD203B41FA5}">
                      <a16:colId xmlns:a16="http://schemas.microsoft.com/office/drawing/2014/main" val="255462863"/>
                    </a:ext>
                  </a:extLst>
                </a:gridCol>
              </a:tblGrid>
              <a:tr h="665825">
                <a:tc>
                  <a:txBody>
                    <a:bodyPr/>
                    <a:lstStyle/>
                    <a:p>
                      <a:pPr algn="l">
                        <a:buNone/>
                      </a:pPr>
                      <a:r>
                        <a:rPr lang="en-US" altLang="zh-CN" sz="1400" b="1" dirty="0">
                          <a:effectLst/>
                          <a:latin typeface="+mj-ea"/>
                          <a:ea typeface="+mj-ea"/>
                        </a:rPr>
                        <a:t>Item</a:t>
                      </a:r>
                    </a:p>
                  </a:txBody>
                  <a:tcPr anchor="ctr"/>
                </a:tc>
                <a:tc>
                  <a:txBody>
                    <a:bodyPr/>
                    <a:lstStyle/>
                    <a:p>
                      <a:pPr algn="l"/>
                      <a:r>
                        <a:rPr lang="en-US" altLang="zh-CN" sz="1400" dirty="0" err="1">
                          <a:latin typeface="+mj-ea"/>
                          <a:ea typeface="+mj-ea"/>
                        </a:rPr>
                        <a:t>LHCb</a:t>
                      </a:r>
                      <a:r>
                        <a:rPr lang="en-US" altLang="zh-CN" sz="1400" dirty="0">
                          <a:latin typeface="+mj-ea"/>
                          <a:ea typeface="+mj-ea"/>
                        </a:rPr>
                        <a:t> RICH1</a:t>
                      </a:r>
                    </a:p>
                    <a:p>
                      <a:pPr algn="l"/>
                      <a:r>
                        <a:rPr lang="zh-CN" altLang="en-US" sz="1400" dirty="0">
                          <a:latin typeface="+mj-ea"/>
                          <a:ea typeface="+mj-ea"/>
                        </a:rPr>
                        <a:t>（</a:t>
                      </a:r>
                      <a:r>
                        <a:rPr lang="en-US" altLang="zh-CN" sz="1400" dirty="0" err="1">
                          <a:latin typeface="+mj-ea"/>
                          <a:ea typeface="+mj-ea"/>
                        </a:rPr>
                        <a:t>CFRP+Al+</a:t>
                      </a:r>
                      <a:r>
                        <a:rPr lang="en-US" altLang="zh-CN" sz="1400" b="1" dirty="0" err="1">
                          <a:effectLst/>
                          <a:latin typeface="+mj-ea"/>
                          <a:ea typeface="+mj-ea"/>
                        </a:rPr>
                        <a:t>MgF</a:t>
                      </a:r>
                      <a:r>
                        <a:rPr lang="en-US" altLang="zh-CN" sz="1400" b="1" dirty="0">
                          <a:effectLst/>
                          <a:latin typeface="+mj-ea"/>
                          <a:ea typeface="+mj-ea"/>
                        </a:rPr>
                        <a:t>₂</a:t>
                      </a:r>
                      <a:r>
                        <a:rPr lang="zh-CN" altLang="en-US" sz="1400" dirty="0">
                          <a:latin typeface="+mj-ea"/>
                          <a:ea typeface="+mj-ea"/>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dirty="0" err="1">
                          <a:latin typeface="+mj-ea"/>
                          <a:ea typeface="+mj-ea"/>
                        </a:rPr>
                        <a:t>LHCb</a:t>
                      </a:r>
                      <a:r>
                        <a:rPr lang="en-US" altLang="zh-CN" sz="1400" dirty="0">
                          <a:latin typeface="+mj-ea"/>
                          <a:ea typeface="+mj-ea"/>
                        </a:rPr>
                        <a:t> RICH2</a:t>
                      </a:r>
                    </a:p>
                    <a:p>
                      <a:pPr algn="l"/>
                      <a:r>
                        <a:rPr lang="zh-CN" altLang="en-US" sz="1400" dirty="0">
                          <a:latin typeface="+mj-ea"/>
                          <a:ea typeface="+mj-ea"/>
                        </a:rPr>
                        <a:t>（</a:t>
                      </a:r>
                      <a:r>
                        <a:rPr lang="en-US" altLang="zh-CN" sz="1400" b="1" dirty="0" err="1">
                          <a:effectLst/>
                          <a:latin typeface="+mj-ea"/>
                          <a:ea typeface="+mj-ea"/>
                        </a:rPr>
                        <a:t>Glass</a:t>
                      </a:r>
                      <a:r>
                        <a:rPr lang="en-US" altLang="zh-CN" sz="1400" dirty="0" err="1">
                          <a:latin typeface="+mj-ea"/>
                          <a:ea typeface="+mj-ea"/>
                        </a:rPr>
                        <a:t>+Al+</a:t>
                      </a:r>
                      <a:r>
                        <a:rPr lang="en-US" altLang="zh-CN" sz="1400" b="1" i="0" kern="1200" dirty="0" err="1">
                          <a:solidFill>
                            <a:schemeClr val="lt1"/>
                          </a:solidFill>
                          <a:effectLst/>
                          <a:latin typeface="+mj-ea"/>
                          <a:ea typeface="+mj-ea"/>
                          <a:cs typeface="+mn-cs"/>
                        </a:rPr>
                        <a:t>SiO</a:t>
                      </a:r>
                      <a:r>
                        <a:rPr lang="en-US" altLang="zh-CN" sz="1400" b="1" dirty="0">
                          <a:effectLst/>
                          <a:latin typeface="+mj-ea"/>
                          <a:ea typeface="+mj-ea"/>
                        </a:rPr>
                        <a:t>₂</a:t>
                      </a:r>
                      <a:r>
                        <a:rPr lang="en-US" altLang="zh-CN" sz="1400" b="1" i="0" kern="1200" dirty="0">
                          <a:solidFill>
                            <a:schemeClr val="lt1"/>
                          </a:solidFill>
                          <a:effectLst/>
                          <a:latin typeface="+mj-ea"/>
                          <a:ea typeface="+mj-ea"/>
                          <a:cs typeface="+mn-cs"/>
                        </a:rPr>
                        <a:t>/</a:t>
                      </a:r>
                      <a:r>
                        <a:rPr lang="en-US" altLang="zh-CN" sz="1400" b="1" i="0" kern="1200" dirty="0" err="1">
                          <a:solidFill>
                            <a:schemeClr val="lt1"/>
                          </a:solidFill>
                          <a:effectLst/>
                          <a:latin typeface="+mj-ea"/>
                          <a:ea typeface="+mj-ea"/>
                          <a:cs typeface="+mn-cs"/>
                        </a:rPr>
                        <a:t>HfO</a:t>
                      </a:r>
                      <a:r>
                        <a:rPr lang="en-US" altLang="zh-CN" sz="1400" b="1" dirty="0">
                          <a:effectLst/>
                          <a:latin typeface="+mj-ea"/>
                          <a:ea typeface="+mj-ea"/>
                        </a:rPr>
                        <a:t>₂</a:t>
                      </a:r>
                      <a:r>
                        <a:rPr lang="zh-CN" altLang="en-US" sz="1400" dirty="0">
                          <a:latin typeface="+mj-ea"/>
                          <a:ea typeface="+mj-ea"/>
                        </a:rPr>
                        <a:t>）</a:t>
                      </a:r>
                    </a:p>
                  </a:txBody>
                  <a:tcPr anchor="ctr"/>
                </a:tc>
                <a:tc>
                  <a:txBody>
                    <a:bodyPr/>
                    <a:lstStyle/>
                    <a:p>
                      <a:pPr algn="l"/>
                      <a:r>
                        <a:rPr lang="en-US" altLang="zh-CN" sz="1400" dirty="0">
                          <a:latin typeface="+mj-ea"/>
                          <a:ea typeface="+mj-ea"/>
                        </a:rPr>
                        <a:t>AMS RICH</a:t>
                      </a:r>
                    </a:p>
                    <a:p>
                      <a:pPr algn="l"/>
                      <a:r>
                        <a:rPr lang="zh-CN" altLang="en-US" sz="1400" dirty="0">
                          <a:latin typeface="+mj-ea"/>
                          <a:ea typeface="+mj-ea"/>
                        </a:rPr>
                        <a:t>（</a:t>
                      </a:r>
                      <a:r>
                        <a:rPr lang="en-US" altLang="zh-CN" sz="1400" dirty="0" err="1">
                          <a:latin typeface="+mj-ea"/>
                          <a:ea typeface="+mj-ea"/>
                        </a:rPr>
                        <a:t>CFRP+Al+</a:t>
                      </a:r>
                      <a:r>
                        <a:rPr lang="en-US" altLang="zh-CN" sz="1400" b="1" i="0" kern="1200" dirty="0" err="1">
                          <a:solidFill>
                            <a:schemeClr val="lt1"/>
                          </a:solidFill>
                          <a:effectLst/>
                          <a:latin typeface="+mj-ea"/>
                          <a:ea typeface="+mn-ea"/>
                          <a:cs typeface="+mn-cs"/>
                        </a:rPr>
                        <a:t>SiO</a:t>
                      </a:r>
                      <a:r>
                        <a:rPr lang="en-US" altLang="zh-CN" sz="1400" b="1" kern="1200" dirty="0">
                          <a:solidFill>
                            <a:schemeClr val="lt1"/>
                          </a:solidFill>
                          <a:effectLst/>
                          <a:latin typeface="+mj-ea"/>
                          <a:ea typeface="+mn-ea"/>
                          <a:cs typeface="+mn-cs"/>
                        </a:rPr>
                        <a:t>₂</a:t>
                      </a:r>
                      <a:r>
                        <a:rPr lang="zh-CN" altLang="en-US" sz="1400" dirty="0">
                          <a:latin typeface="+mj-ea"/>
                          <a:ea typeface="+mj-ea"/>
                        </a:rPr>
                        <a:t>）</a:t>
                      </a:r>
                    </a:p>
                  </a:txBody>
                  <a:tcPr anchor="ctr"/>
                </a:tc>
                <a:tc>
                  <a:txBody>
                    <a:bodyPr/>
                    <a:lstStyle/>
                    <a:p>
                      <a:pPr algn="l"/>
                      <a:r>
                        <a:rPr lang="en-US" altLang="zh-CN" sz="1400" dirty="0">
                          <a:latin typeface="+mj-ea"/>
                          <a:ea typeface="+mj-ea"/>
                        </a:rPr>
                        <a:t>ESR film</a:t>
                      </a:r>
                      <a:endParaRPr lang="zh-CN" altLang="en-US" sz="1400" dirty="0">
                        <a:latin typeface="+mj-ea"/>
                        <a:ea typeface="+mj-ea"/>
                      </a:endParaRPr>
                    </a:p>
                  </a:txBody>
                  <a:tcPr anchor="ctr"/>
                </a:tc>
                <a:extLst>
                  <a:ext uri="{0D108BD9-81ED-4DB2-BD59-A6C34878D82A}">
                    <a16:rowId xmlns:a16="http://schemas.microsoft.com/office/drawing/2014/main" val="1480782167"/>
                  </a:ext>
                </a:extLst>
              </a:tr>
              <a:tr h="665825">
                <a:tc>
                  <a:txBody>
                    <a:bodyPr/>
                    <a:lstStyle/>
                    <a:p>
                      <a:pPr algn="l">
                        <a:buNone/>
                      </a:pPr>
                      <a:r>
                        <a:rPr lang="en-US" altLang="zh-CN" sz="1400" dirty="0">
                          <a:effectLst/>
                          <a:latin typeface="+mj-ea"/>
                          <a:ea typeface="+mj-ea"/>
                        </a:rPr>
                        <a:t>UV Reflectivity</a:t>
                      </a:r>
                    </a:p>
                  </a:txBody>
                  <a:tcPr anchor="ctr"/>
                </a:tc>
                <a:tc>
                  <a:txBody>
                    <a:bodyPr/>
                    <a:lstStyle/>
                    <a:p>
                      <a:pPr algn="l"/>
                      <a:r>
                        <a:rPr lang="en-US" altLang="zh-CN" sz="1400" dirty="0">
                          <a:effectLst/>
                          <a:latin typeface="+mj-ea"/>
                          <a:ea typeface="+mj-ea"/>
                        </a:rPr>
                        <a:t>Excellent</a:t>
                      </a:r>
                      <a:r>
                        <a:rPr lang="zh-CN" altLang="en-US" sz="1400" dirty="0">
                          <a:latin typeface="+mj-ea"/>
                          <a:ea typeface="+mj-ea"/>
                        </a:rPr>
                        <a:t>（</a:t>
                      </a:r>
                      <a:r>
                        <a:rPr lang="zh-CN" altLang="en-US" sz="1400" dirty="0">
                          <a:solidFill>
                            <a:srgbClr val="FF0000"/>
                          </a:solidFill>
                          <a:latin typeface="+mj-ea"/>
                          <a:ea typeface="+mj-ea"/>
                        </a:rPr>
                        <a:t>＞</a:t>
                      </a:r>
                      <a:r>
                        <a:rPr lang="en-US" altLang="zh-CN" sz="1400" dirty="0">
                          <a:solidFill>
                            <a:srgbClr val="FF0000"/>
                          </a:solidFill>
                          <a:latin typeface="+mj-ea"/>
                          <a:ea typeface="+mj-ea"/>
                        </a:rPr>
                        <a:t>85%@200-600nm</a:t>
                      </a:r>
                      <a:r>
                        <a:rPr lang="zh-CN" altLang="en-US" sz="1400" dirty="0">
                          <a:latin typeface="+mj-ea"/>
                          <a:ea typeface="+mj-ea"/>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dirty="0">
                          <a:effectLst/>
                          <a:latin typeface="+mj-ea"/>
                          <a:ea typeface="+mj-ea"/>
                        </a:rPr>
                        <a:t>Excellent</a:t>
                      </a:r>
                      <a:r>
                        <a:rPr lang="zh-CN" altLang="en-US" sz="1400" dirty="0">
                          <a:latin typeface="+mj-ea"/>
                          <a:ea typeface="+mj-ea"/>
                        </a:rPr>
                        <a:t>（</a:t>
                      </a:r>
                      <a:r>
                        <a:rPr lang="zh-CN" altLang="en-US" sz="1400" dirty="0">
                          <a:solidFill>
                            <a:srgbClr val="FF0000"/>
                          </a:solidFill>
                          <a:latin typeface="+mj-ea"/>
                          <a:ea typeface="+mj-ea"/>
                        </a:rPr>
                        <a:t>＞</a:t>
                      </a:r>
                      <a:r>
                        <a:rPr lang="en-US" altLang="zh-CN" sz="1400" dirty="0">
                          <a:solidFill>
                            <a:srgbClr val="FF0000"/>
                          </a:solidFill>
                          <a:latin typeface="+mj-ea"/>
                          <a:ea typeface="+mj-ea"/>
                        </a:rPr>
                        <a:t>80%@210-500nm</a:t>
                      </a:r>
                      <a:r>
                        <a:rPr lang="zh-CN" altLang="en-US" sz="1400" dirty="0">
                          <a:latin typeface="+mj-ea"/>
                          <a:ea typeface="+mj-ea"/>
                        </a:rPr>
                        <a:t>）</a:t>
                      </a:r>
                    </a:p>
                  </a:txBody>
                  <a:tcPr anchor="ctr"/>
                </a:tc>
                <a:tc>
                  <a:txBody>
                    <a:bodyPr/>
                    <a:lstStyle/>
                    <a:p>
                      <a:pPr algn="l"/>
                      <a:r>
                        <a:rPr lang="en-US" altLang="zh-CN" sz="1400" kern="1200" dirty="0">
                          <a:solidFill>
                            <a:srgbClr val="FF0000"/>
                          </a:solidFill>
                          <a:latin typeface="+mj-ea"/>
                          <a:ea typeface="+mn-ea"/>
                          <a:cs typeface="+mn-cs"/>
                        </a:rPr>
                        <a:t>&gt; 85%@ λ = 420 nm </a:t>
                      </a:r>
                      <a:endParaRPr lang="zh-CN" altLang="en-US" sz="1400" dirty="0">
                        <a:solidFill>
                          <a:srgbClr val="FF0000"/>
                        </a:solidFill>
                        <a:latin typeface="+mj-ea"/>
                        <a:ea typeface="+mj-ea"/>
                      </a:endParaRPr>
                    </a:p>
                  </a:txBody>
                  <a:tcPr anchor="ctr"/>
                </a:tc>
                <a:tc>
                  <a:txBody>
                    <a:bodyPr/>
                    <a:lstStyle/>
                    <a:p>
                      <a:pPr algn="l"/>
                      <a:r>
                        <a:rPr lang="en-US" altLang="zh-CN" sz="1400" dirty="0">
                          <a:effectLst/>
                          <a:latin typeface="+mj-ea"/>
                          <a:ea typeface="+mj-ea"/>
                        </a:rPr>
                        <a:t>Poor</a:t>
                      </a:r>
                      <a:r>
                        <a:rPr lang="zh-CN" altLang="en-US" sz="1400" dirty="0">
                          <a:solidFill>
                            <a:schemeClr val="tx1"/>
                          </a:solidFill>
                          <a:latin typeface="+mj-ea"/>
                          <a:ea typeface="+mj-ea"/>
                        </a:rPr>
                        <a:t>（</a:t>
                      </a:r>
                      <a:r>
                        <a:rPr lang="zh-CN" altLang="en-US" sz="1400" dirty="0">
                          <a:solidFill>
                            <a:srgbClr val="FF0000"/>
                          </a:solidFill>
                          <a:latin typeface="+mj-ea"/>
                          <a:ea typeface="+mj-ea"/>
                        </a:rPr>
                        <a:t>＜</a:t>
                      </a:r>
                      <a:r>
                        <a:rPr lang="en-US" altLang="zh-CN" sz="1400" dirty="0">
                          <a:solidFill>
                            <a:srgbClr val="FF0000"/>
                          </a:solidFill>
                          <a:latin typeface="+mj-ea"/>
                          <a:ea typeface="+mj-ea"/>
                        </a:rPr>
                        <a:t>60%@</a:t>
                      </a:r>
                      <a:r>
                        <a:rPr lang="zh-CN" altLang="en-US" sz="1400" dirty="0">
                          <a:solidFill>
                            <a:srgbClr val="FF0000"/>
                          </a:solidFill>
                          <a:latin typeface="+mj-ea"/>
                          <a:ea typeface="+mj-ea"/>
                        </a:rPr>
                        <a:t>＜</a:t>
                      </a:r>
                      <a:r>
                        <a:rPr lang="en-US" altLang="zh-CN" sz="1400" dirty="0">
                          <a:solidFill>
                            <a:srgbClr val="FF0000"/>
                          </a:solidFill>
                          <a:latin typeface="+mj-ea"/>
                          <a:ea typeface="+mj-ea"/>
                        </a:rPr>
                        <a:t>400nm</a:t>
                      </a:r>
                      <a:r>
                        <a:rPr lang="zh-CN" altLang="en-US" sz="1400" dirty="0">
                          <a:latin typeface="+mj-ea"/>
                          <a:ea typeface="+mj-ea"/>
                        </a:rPr>
                        <a:t>）</a:t>
                      </a:r>
                    </a:p>
                  </a:txBody>
                  <a:tcPr anchor="ctr"/>
                </a:tc>
                <a:extLst>
                  <a:ext uri="{0D108BD9-81ED-4DB2-BD59-A6C34878D82A}">
                    <a16:rowId xmlns:a16="http://schemas.microsoft.com/office/drawing/2014/main" val="1795908167"/>
                  </a:ext>
                </a:extLst>
              </a:tr>
              <a:tr h="665825">
                <a:tc>
                  <a:txBody>
                    <a:bodyPr/>
                    <a:lstStyle/>
                    <a:p>
                      <a:pPr algn="l">
                        <a:buNone/>
                      </a:pPr>
                      <a:r>
                        <a:rPr lang="en-US" altLang="zh-CN" sz="1400" dirty="0">
                          <a:effectLst/>
                          <a:latin typeface="+mj-ea"/>
                          <a:ea typeface="+mj-ea"/>
                        </a:rPr>
                        <a:t>Large-Angle Reflection</a:t>
                      </a:r>
                    </a:p>
                  </a:txBody>
                  <a:tcPr anchor="ctr"/>
                </a:tc>
                <a:tc>
                  <a:txBody>
                    <a:bodyPr/>
                    <a:lstStyle/>
                    <a:p>
                      <a:pPr algn="l">
                        <a:buNone/>
                      </a:pPr>
                      <a:r>
                        <a:rPr lang="en-US" altLang="zh-CN" sz="1400" dirty="0">
                          <a:effectLst/>
                          <a:latin typeface="+mj-ea"/>
                          <a:ea typeface="+mj-ea"/>
                        </a:rPr>
                        <a:t>High reflectivity at all angles</a:t>
                      </a:r>
                    </a:p>
                  </a:txBody>
                  <a:tcPr anchor="ctr"/>
                </a:tc>
                <a:tc>
                  <a:txBody>
                    <a:bodyPr/>
                    <a:lstStyle/>
                    <a:p>
                      <a:pPr algn="l">
                        <a:buNone/>
                      </a:pPr>
                      <a:r>
                        <a:rPr lang="en-US" altLang="zh-CN" sz="1400" dirty="0">
                          <a:effectLst/>
                          <a:latin typeface="+mj-ea"/>
                          <a:ea typeface="+mj-ea"/>
                        </a:rPr>
                        <a:t>High reflectivity at all angles</a:t>
                      </a:r>
                    </a:p>
                  </a:txBody>
                  <a:tcPr anchor="ctr"/>
                </a:tc>
                <a:tc>
                  <a:txBody>
                    <a:bodyPr/>
                    <a:lstStyle/>
                    <a:p>
                      <a:pPr algn="l"/>
                      <a:endParaRPr lang="zh-CN" altLang="en-US" sz="1400" dirty="0">
                        <a:latin typeface="+mj-ea"/>
                        <a:ea typeface="+mj-ea"/>
                      </a:endParaRPr>
                    </a:p>
                  </a:txBody>
                  <a:tcPr anchor="ctr"/>
                </a:tc>
                <a:tc>
                  <a:txBody>
                    <a:bodyPr/>
                    <a:lstStyle/>
                    <a:p>
                      <a:pPr algn="l"/>
                      <a:r>
                        <a:rPr lang="en-US" altLang="zh-CN" sz="1400" dirty="0">
                          <a:effectLst/>
                          <a:latin typeface="+mj-ea"/>
                          <a:ea typeface="+mj-ea"/>
                        </a:rPr>
                        <a:t>Severe light leakage for angles </a:t>
                      </a:r>
                      <a:r>
                        <a:rPr lang="zh-CN" altLang="en-US" sz="1400" dirty="0">
                          <a:latin typeface="+mj-ea"/>
                          <a:ea typeface="+mj-ea"/>
                        </a:rPr>
                        <a:t>＞</a:t>
                      </a:r>
                      <a:r>
                        <a:rPr lang="en-US" altLang="zh-CN" sz="1400" dirty="0">
                          <a:latin typeface="+mj-ea"/>
                          <a:ea typeface="+mj-ea"/>
                        </a:rPr>
                        <a:t>60°</a:t>
                      </a:r>
                      <a:endParaRPr lang="zh-CN" altLang="en-US" sz="1400" dirty="0">
                        <a:latin typeface="+mj-ea"/>
                        <a:ea typeface="+mj-ea"/>
                      </a:endParaRPr>
                    </a:p>
                  </a:txBody>
                  <a:tcPr anchor="ctr"/>
                </a:tc>
                <a:extLst>
                  <a:ext uri="{0D108BD9-81ED-4DB2-BD59-A6C34878D82A}">
                    <a16:rowId xmlns:a16="http://schemas.microsoft.com/office/drawing/2014/main" val="3720181489"/>
                  </a:ext>
                </a:extLst>
              </a:tr>
              <a:tr h="665825">
                <a:tc>
                  <a:txBody>
                    <a:bodyPr/>
                    <a:lstStyle/>
                    <a:p>
                      <a:pPr algn="l">
                        <a:buNone/>
                      </a:pPr>
                      <a:r>
                        <a:rPr lang="en-US" altLang="zh-CN" sz="1400" dirty="0">
                          <a:effectLst/>
                          <a:latin typeface="+mj-ea"/>
                          <a:ea typeface="+mj-ea"/>
                        </a:rPr>
                        <a:t>Vacuum/Gas Compatibility</a:t>
                      </a:r>
                    </a:p>
                  </a:txBody>
                  <a:tcPr anchor="ctr"/>
                </a:tc>
                <a:tc>
                  <a:txBody>
                    <a:bodyPr/>
                    <a:lstStyle/>
                    <a:p>
                      <a:pPr algn="l">
                        <a:buNone/>
                      </a:pPr>
                      <a:r>
                        <a:rPr lang="en-US" altLang="zh-CN" sz="1400" dirty="0">
                          <a:effectLst/>
                          <a:latin typeface="+mj-ea"/>
                          <a:ea typeface="+mj-ea"/>
                        </a:rPr>
                        <a:t>Compatible, no outgassing</a:t>
                      </a:r>
                    </a:p>
                  </a:txBody>
                  <a:tcPr anchor="ctr"/>
                </a:tc>
                <a:tc>
                  <a:txBody>
                    <a:bodyPr/>
                    <a:lstStyle/>
                    <a:p>
                      <a:pPr algn="l">
                        <a:buNone/>
                      </a:pPr>
                      <a:r>
                        <a:rPr lang="en-US" altLang="zh-CN" sz="1400" dirty="0">
                          <a:effectLst/>
                          <a:latin typeface="+mj-ea"/>
                          <a:ea typeface="+mj-ea"/>
                        </a:rPr>
                        <a:t>Compatible, no outgassing</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kern="1200" dirty="0">
                          <a:solidFill>
                            <a:schemeClr val="dk1"/>
                          </a:solidFill>
                          <a:effectLst/>
                          <a:latin typeface="+mj-ea"/>
                          <a:ea typeface="+mn-ea"/>
                          <a:cs typeface="+mn-cs"/>
                        </a:rPr>
                        <a:t>Compatible, no outgassing</a:t>
                      </a:r>
                    </a:p>
                  </a:txBody>
                  <a:tcPr anchor="ctr"/>
                </a:tc>
                <a:tc>
                  <a:txBody>
                    <a:bodyPr/>
                    <a:lstStyle/>
                    <a:p>
                      <a:pPr algn="l">
                        <a:buNone/>
                      </a:pPr>
                      <a:r>
                        <a:rPr lang="en-US" altLang="zh-CN" sz="1400" dirty="0">
                          <a:effectLst/>
                          <a:latin typeface="+mj-ea"/>
                          <a:ea typeface="+mj-ea"/>
                        </a:rPr>
                        <a:t>Outgassing, swelling, failure</a:t>
                      </a:r>
                    </a:p>
                  </a:txBody>
                  <a:tcPr anchor="ctr"/>
                </a:tc>
                <a:extLst>
                  <a:ext uri="{0D108BD9-81ED-4DB2-BD59-A6C34878D82A}">
                    <a16:rowId xmlns:a16="http://schemas.microsoft.com/office/drawing/2014/main" val="3493997560"/>
                  </a:ext>
                </a:extLst>
              </a:tr>
              <a:tr h="665825">
                <a:tc>
                  <a:txBody>
                    <a:bodyPr/>
                    <a:lstStyle/>
                    <a:p>
                      <a:pPr algn="l">
                        <a:buNone/>
                      </a:pPr>
                      <a:r>
                        <a:rPr lang="en-US" altLang="zh-CN" sz="1400" dirty="0">
                          <a:effectLst/>
                          <a:latin typeface="+mj-ea"/>
                          <a:ea typeface="+mj-ea"/>
                        </a:rPr>
                        <a:t>Surface Figure Precision</a:t>
                      </a:r>
                    </a:p>
                  </a:txBody>
                  <a:tcPr anchor="ctr"/>
                </a:tc>
                <a:tc>
                  <a:txBody>
                    <a:bodyPr/>
                    <a:lstStyle/>
                    <a:p>
                      <a:pPr algn="l">
                        <a:buNone/>
                      </a:pPr>
                      <a:r>
                        <a:rPr lang="en-US" altLang="zh-CN" sz="1400" dirty="0">
                          <a:effectLst/>
                          <a:latin typeface="+mj-ea"/>
                          <a:ea typeface="+mj-ea"/>
                        </a:rPr>
                        <a:t>High rigidity, stable shape retention</a:t>
                      </a:r>
                    </a:p>
                  </a:txBody>
                  <a:tcPr anchor="ctr"/>
                </a:tc>
                <a:tc>
                  <a:txBody>
                    <a:bodyPr/>
                    <a:lstStyle/>
                    <a:p>
                      <a:pPr algn="l">
                        <a:buNone/>
                      </a:pPr>
                      <a:r>
                        <a:rPr lang="en-US" altLang="zh-CN" sz="1400" dirty="0">
                          <a:effectLst/>
                          <a:latin typeface="+mj-ea"/>
                          <a:ea typeface="+mj-ea"/>
                        </a:rPr>
                        <a:t>High rigidity, stable shape retention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kern="1200" dirty="0">
                          <a:solidFill>
                            <a:schemeClr val="dk1"/>
                          </a:solidFill>
                          <a:effectLst/>
                          <a:latin typeface="+mj-ea"/>
                          <a:ea typeface="+mn-ea"/>
                          <a:cs typeface="+mn-cs"/>
                        </a:rPr>
                        <a:t>High rigidity, stable shape retention</a:t>
                      </a:r>
                    </a:p>
                  </a:txBody>
                  <a:tcPr anchor="ctr"/>
                </a:tc>
                <a:tc>
                  <a:txBody>
                    <a:bodyPr/>
                    <a:lstStyle/>
                    <a:p>
                      <a:pPr algn="l">
                        <a:buNone/>
                      </a:pPr>
                      <a:r>
                        <a:rPr lang="en-US" altLang="zh-CN" sz="1400" dirty="0">
                          <a:effectLst/>
                          <a:latin typeface="+mj-ea"/>
                          <a:ea typeface="+mj-ea"/>
                        </a:rPr>
                        <a:t>Flexible film, deformation, defocusing</a:t>
                      </a:r>
                    </a:p>
                  </a:txBody>
                  <a:tcPr anchor="ctr"/>
                </a:tc>
                <a:extLst>
                  <a:ext uri="{0D108BD9-81ED-4DB2-BD59-A6C34878D82A}">
                    <a16:rowId xmlns:a16="http://schemas.microsoft.com/office/drawing/2014/main" val="2026492202"/>
                  </a:ext>
                </a:extLst>
              </a:tr>
              <a:tr h="665825">
                <a:tc>
                  <a:txBody>
                    <a:bodyPr/>
                    <a:lstStyle/>
                    <a:p>
                      <a:pPr algn="l">
                        <a:buNone/>
                      </a:pPr>
                      <a:r>
                        <a:rPr lang="en-US" altLang="zh-CN" sz="1400" dirty="0">
                          <a:effectLst/>
                          <a:latin typeface="+mj-ea"/>
                          <a:ea typeface="+mj-ea"/>
                        </a:rPr>
                        <a:t>Radiation/Temperature Resistance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dirty="0">
                          <a:effectLst/>
                          <a:latin typeface="+mj-ea"/>
                          <a:ea typeface="+mj-ea"/>
                        </a:rPr>
                        <a:t>Excellent, long-term stability</a:t>
                      </a:r>
                    </a:p>
                  </a:txBody>
                  <a:tcPr anchor="ctr"/>
                </a:tc>
                <a:tc>
                  <a:txBody>
                    <a:bodyPr/>
                    <a:lstStyle/>
                    <a:p>
                      <a:pPr algn="l">
                        <a:buNone/>
                      </a:pPr>
                      <a:r>
                        <a:rPr lang="en-US" altLang="zh-CN" sz="1400" dirty="0">
                          <a:effectLst/>
                          <a:latin typeface="+mj-ea"/>
                          <a:ea typeface="+mj-ea"/>
                        </a:rPr>
                        <a:t>Excellent, long-term stability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kern="1200" dirty="0">
                          <a:solidFill>
                            <a:schemeClr val="dk1"/>
                          </a:solidFill>
                          <a:effectLst/>
                          <a:latin typeface="+mj-ea"/>
                          <a:ea typeface="+mn-ea"/>
                          <a:cs typeface="+mn-cs"/>
                        </a:rPr>
                        <a:t>Excellent, long-term stability</a:t>
                      </a:r>
                    </a:p>
                  </a:txBody>
                  <a:tcPr anchor="ctr"/>
                </a:tc>
                <a:tc>
                  <a:txBody>
                    <a:bodyPr/>
                    <a:lstStyle/>
                    <a:p>
                      <a:pPr algn="l">
                        <a:buNone/>
                      </a:pPr>
                      <a:r>
                        <a:rPr lang="en-US" altLang="zh-CN" sz="1400" dirty="0">
                          <a:effectLst/>
                          <a:latin typeface="+mj-ea"/>
                          <a:ea typeface="+mj-ea"/>
                        </a:rPr>
                        <a:t>poor, rapid aging</a:t>
                      </a:r>
                    </a:p>
                  </a:txBody>
                  <a:tcPr anchor="ctr"/>
                </a:tc>
                <a:extLst>
                  <a:ext uri="{0D108BD9-81ED-4DB2-BD59-A6C34878D82A}">
                    <a16:rowId xmlns:a16="http://schemas.microsoft.com/office/drawing/2014/main" val="2828103725"/>
                  </a:ext>
                </a:extLst>
              </a:tr>
            </a:tbl>
          </a:graphicData>
        </a:graphic>
      </p:graphicFrame>
      <p:sp>
        <p:nvSpPr>
          <p:cNvPr id="7" name="文本框 6">
            <a:extLst>
              <a:ext uri="{FF2B5EF4-FFF2-40B4-BE49-F238E27FC236}">
                <a16:creationId xmlns:a16="http://schemas.microsoft.com/office/drawing/2014/main" id="{682E1C9D-428D-4E98-AAC0-1847E6877F4F}"/>
              </a:ext>
            </a:extLst>
          </p:cNvPr>
          <p:cNvSpPr txBox="1"/>
          <p:nvPr/>
        </p:nvSpPr>
        <p:spPr>
          <a:xfrm>
            <a:off x="4334075" y="562827"/>
            <a:ext cx="3311207" cy="461665"/>
          </a:xfrm>
          <a:prstGeom prst="rect">
            <a:avLst/>
          </a:prstGeom>
          <a:noFill/>
        </p:spPr>
        <p:txBody>
          <a:bodyPr wrap="square">
            <a:spAutoFit/>
          </a:bodyPr>
          <a:lstStyle/>
          <a:p>
            <a:r>
              <a:rPr lang="en-US" altLang="zh-CN" sz="2400" dirty="0">
                <a:latin typeface="+mj-ea"/>
                <a:ea typeface="+mj-ea"/>
              </a:rPr>
              <a:t>About the reflectors </a:t>
            </a:r>
            <a:endParaRPr lang="zh-CN" altLang="en-US" sz="2400" dirty="0">
              <a:latin typeface="+mj-ea"/>
              <a:ea typeface="+mj-ea"/>
            </a:endParaRPr>
          </a:p>
        </p:txBody>
      </p:sp>
      <p:cxnSp>
        <p:nvCxnSpPr>
          <p:cNvPr id="3" name="直接连接符 2">
            <a:extLst>
              <a:ext uri="{FF2B5EF4-FFF2-40B4-BE49-F238E27FC236}">
                <a16:creationId xmlns:a16="http://schemas.microsoft.com/office/drawing/2014/main" id="{ED4C4D1F-9780-407B-A742-BC439D77104A}"/>
              </a:ext>
            </a:extLst>
          </p:cNvPr>
          <p:cNvCxnSpPr>
            <a:cxnSpLocks/>
          </p:cNvCxnSpPr>
          <p:nvPr/>
        </p:nvCxnSpPr>
        <p:spPr>
          <a:xfrm>
            <a:off x="7281644" y="2902591"/>
            <a:ext cx="1786855" cy="318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502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7B33E3A-BFE7-475A-80D9-2027E11D0645}"/>
              </a:ext>
            </a:extLst>
          </p:cNvPr>
          <p:cNvPicPr>
            <a:picLocks noChangeAspect="1"/>
          </p:cNvPicPr>
          <p:nvPr/>
        </p:nvPicPr>
        <p:blipFill>
          <a:blip r:embed="rId2"/>
          <a:srcRect l="6430" t="2084" r="1072" b="10821"/>
          <a:stretch>
            <a:fillRect/>
          </a:stretch>
        </p:blipFill>
        <p:spPr>
          <a:xfrm>
            <a:off x="2058460" y="174034"/>
            <a:ext cx="3982783" cy="2706788"/>
          </a:xfrm>
          <a:prstGeom prst="rect">
            <a:avLst/>
          </a:prstGeom>
        </p:spPr>
      </p:pic>
      <p:sp>
        <p:nvSpPr>
          <p:cNvPr id="7" name="文本框 6">
            <a:extLst>
              <a:ext uri="{FF2B5EF4-FFF2-40B4-BE49-F238E27FC236}">
                <a16:creationId xmlns:a16="http://schemas.microsoft.com/office/drawing/2014/main" id="{889D3D60-C66F-41CA-BF46-CF7D4579178E}"/>
              </a:ext>
            </a:extLst>
          </p:cNvPr>
          <p:cNvSpPr txBox="1"/>
          <p:nvPr/>
        </p:nvSpPr>
        <p:spPr>
          <a:xfrm>
            <a:off x="2227066" y="2967335"/>
            <a:ext cx="3368767" cy="461665"/>
          </a:xfrm>
          <a:prstGeom prst="rect">
            <a:avLst/>
          </a:prstGeom>
          <a:noFill/>
        </p:spPr>
        <p:txBody>
          <a:bodyPr wrap="square">
            <a:spAutoFit/>
          </a:bodyPr>
          <a:lstStyle/>
          <a:p>
            <a:r>
              <a:rPr lang="en-US" altLang="zh-CN" sz="1200" dirty="0">
                <a:latin typeface="+mj-ea"/>
                <a:ea typeface="+mj-ea"/>
              </a:rPr>
              <a:t>Side view of the RICH 1 detector showing the plane and spherical mirror arrangement.</a:t>
            </a:r>
            <a:endParaRPr lang="zh-CN" altLang="en-US" sz="1200" dirty="0">
              <a:latin typeface="+mj-ea"/>
              <a:ea typeface="+mj-ea"/>
            </a:endParaRPr>
          </a:p>
        </p:txBody>
      </p:sp>
      <p:pic>
        <p:nvPicPr>
          <p:cNvPr id="8" name="图片 7">
            <a:extLst>
              <a:ext uri="{FF2B5EF4-FFF2-40B4-BE49-F238E27FC236}">
                <a16:creationId xmlns:a16="http://schemas.microsoft.com/office/drawing/2014/main" id="{09E7AC6F-E073-4ABE-8CC3-699783BC9BCF}"/>
              </a:ext>
            </a:extLst>
          </p:cNvPr>
          <p:cNvPicPr>
            <a:picLocks noChangeAspect="1"/>
          </p:cNvPicPr>
          <p:nvPr/>
        </p:nvPicPr>
        <p:blipFill rotWithShape="1">
          <a:blip r:embed="rId3"/>
          <a:srcRect t="7266" r="3572" b="23754"/>
          <a:stretch/>
        </p:blipFill>
        <p:spPr>
          <a:xfrm>
            <a:off x="590726" y="3682380"/>
            <a:ext cx="7759267" cy="1921079"/>
          </a:xfrm>
          <a:prstGeom prst="rect">
            <a:avLst/>
          </a:prstGeom>
        </p:spPr>
      </p:pic>
      <p:sp>
        <p:nvSpPr>
          <p:cNvPr id="9" name="文本框 8">
            <a:extLst>
              <a:ext uri="{FF2B5EF4-FFF2-40B4-BE49-F238E27FC236}">
                <a16:creationId xmlns:a16="http://schemas.microsoft.com/office/drawing/2014/main" id="{14883D4B-0B20-4CEF-91CC-4EDC7BB8A86D}"/>
              </a:ext>
            </a:extLst>
          </p:cNvPr>
          <p:cNvSpPr txBox="1"/>
          <p:nvPr/>
        </p:nvSpPr>
        <p:spPr>
          <a:xfrm>
            <a:off x="258049" y="5762406"/>
            <a:ext cx="8539993" cy="646331"/>
          </a:xfrm>
          <a:prstGeom prst="rect">
            <a:avLst/>
          </a:prstGeom>
          <a:noFill/>
        </p:spPr>
        <p:txBody>
          <a:bodyPr wrap="square">
            <a:spAutoFit/>
          </a:bodyPr>
          <a:lstStyle/>
          <a:p>
            <a:r>
              <a:rPr lang="en-US" altLang="zh-CN" sz="1200" dirty="0">
                <a:latin typeface="+mj-ea"/>
                <a:ea typeface="+mj-ea"/>
              </a:rPr>
              <a:t>Fabrication process flow of the RICH1 detector mirrors: (a) laying of CFRP sheets onto the glass mandrel; (b) laying the core structure on top of the front skin; (c) laying the top skin onto the core structure; (d) the completed mirror (Mirror-3) with the reflective coating applied. The circular beampipe cut-out is visible in (c) and (d). </a:t>
            </a:r>
            <a:endParaRPr lang="zh-CN" altLang="en-US" sz="1200" dirty="0">
              <a:latin typeface="+mj-ea"/>
              <a:ea typeface="+mj-ea"/>
            </a:endParaRPr>
          </a:p>
        </p:txBody>
      </p:sp>
      <p:sp>
        <p:nvSpPr>
          <p:cNvPr id="3" name="灯片编号占位符 2">
            <a:extLst>
              <a:ext uri="{FF2B5EF4-FFF2-40B4-BE49-F238E27FC236}">
                <a16:creationId xmlns:a16="http://schemas.microsoft.com/office/drawing/2014/main" id="{0632BF2F-20E7-41BA-A64B-19ABA082226B}"/>
              </a:ext>
            </a:extLst>
          </p:cNvPr>
          <p:cNvSpPr>
            <a:spLocks noGrp="1"/>
          </p:cNvSpPr>
          <p:nvPr>
            <p:ph type="sldNum" sz="quarter" idx="12"/>
          </p:nvPr>
        </p:nvSpPr>
        <p:spPr/>
        <p:txBody>
          <a:bodyPr/>
          <a:lstStyle/>
          <a:p>
            <a:fld id="{565CE74E-AB26-4998-AD42-012C4C1AD076}" type="slidenum">
              <a:rPr lang="zh-CN" altLang="en-US" smtClean="0"/>
              <a:t>3</a:t>
            </a:fld>
            <a:endParaRPr lang="zh-CN" altLang="en-US"/>
          </a:p>
        </p:txBody>
      </p:sp>
      <p:pic>
        <p:nvPicPr>
          <p:cNvPr id="5" name="图片 4">
            <a:extLst>
              <a:ext uri="{FF2B5EF4-FFF2-40B4-BE49-F238E27FC236}">
                <a16:creationId xmlns:a16="http://schemas.microsoft.com/office/drawing/2014/main" id="{CAFC434F-A0DC-4382-A785-F48252088346}"/>
              </a:ext>
            </a:extLst>
          </p:cNvPr>
          <p:cNvPicPr>
            <a:picLocks noChangeAspect="1"/>
          </p:cNvPicPr>
          <p:nvPr/>
        </p:nvPicPr>
        <p:blipFill>
          <a:blip r:embed="rId4"/>
          <a:stretch>
            <a:fillRect/>
          </a:stretch>
        </p:blipFill>
        <p:spPr>
          <a:xfrm>
            <a:off x="7992377" y="241019"/>
            <a:ext cx="3071531" cy="2489610"/>
          </a:xfrm>
          <a:prstGeom prst="rect">
            <a:avLst/>
          </a:prstGeom>
        </p:spPr>
      </p:pic>
      <p:pic>
        <p:nvPicPr>
          <p:cNvPr id="11" name="图片 10">
            <a:extLst>
              <a:ext uri="{FF2B5EF4-FFF2-40B4-BE49-F238E27FC236}">
                <a16:creationId xmlns:a16="http://schemas.microsoft.com/office/drawing/2014/main" id="{9EF874BF-8ACA-4331-8668-673D9C12BAA3}"/>
              </a:ext>
            </a:extLst>
          </p:cNvPr>
          <p:cNvPicPr>
            <a:picLocks noChangeAspect="1"/>
          </p:cNvPicPr>
          <p:nvPr/>
        </p:nvPicPr>
        <p:blipFill>
          <a:blip r:embed="rId5"/>
          <a:stretch>
            <a:fillRect/>
          </a:stretch>
        </p:blipFill>
        <p:spPr>
          <a:xfrm>
            <a:off x="9664408" y="3606527"/>
            <a:ext cx="1752308" cy="2245420"/>
          </a:xfrm>
          <a:prstGeom prst="rect">
            <a:avLst/>
          </a:prstGeom>
        </p:spPr>
      </p:pic>
      <p:sp>
        <p:nvSpPr>
          <p:cNvPr id="13" name="文本框 12">
            <a:extLst>
              <a:ext uri="{FF2B5EF4-FFF2-40B4-BE49-F238E27FC236}">
                <a16:creationId xmlns:a16="http://schemas.microsoft.com/office/drawing/2014/main" id="{FD6E045F-AED0-407C-B670-5BAED1CE8D0B}"/>
              </a:ext>
            </a:extLst>
          </p:cNvPr>
          <p:cNvSpPr txBox="1"/>
          <p:nvPr/>
        </p:nvSpPr>
        <p:spPr>
          <a:xfrm>
            <a:off x="7398509" y="2810102"/>
            <a:ext cx="4259268" cy="646331"/>
          </a:xfrm>
          <a:prstGeom prst="rect">
            <a:avLst/>
          </a:prstGeom>
          <a:noFill/>
        </p:spPr>
        <p:txBody>
          <a:bodyPr wrap="square">
            <a:spAutoFit/>
          </a:bodyPr>
          <a:lstStyle>
            <a:defPPr>
              <a:defRPr lang="zh-CN"/>
            </a:defPPr>
            <a:lvl1pPr>
              <a:defRPr sz="1200">
                <a:latin typeface="+mj-ea"/>
                <a:ea typeface="+mj-ea"/>
              </a:defRPr>
            </a:lvl1pPr>
          </a:lstStyle>
          <a:p>
            <a:r>
              <a:rPr lang="en-US" altLang="zh-CN" dirty="0"/>
              <a:t>Schematic of the AMS-02 experiment. The RICH is shown in the central lower region of the experiment, with the conical portion being the RICH mirror. </a:t>
            </a:r>
            <a:endParaRPr lang="zh-CN" altLang="en-US" dirty="0"/>
          </a:p>
        </p:txBody>
      </p:sp>
      <p:sp>
        <p:nvSpPr>
          <p:cNvPr id="15" name="文本框 14">
            <a:extLst>
              <a:ext uri="{FF2B5EF4-FFF2-40B4-BE49-F238E27FC236}">
                <a16:creationId xmlns:a16="http://schemas.microsoft.com/office/drawing/2014/main" id="{B8E8B3D2-F010-4CB5-90FB-59FFEA7A5AD0}"/>
              </a:ext>
            </a:extLst>
          </p:cNvPr>
          <p:cNvSpPr txBox="1"/>
          <p:nvPr/>
        </p:nvSpPr>
        <p:spPr>
          <a:xfrm>
            <a:off x="9267985" y="5854738"/>
            <a:ext cx="2439099" cy="461665"/>
          </a:xfrm>
          <a:prstGeom prst="rect">
            <a:avLst/>
          </a:prstGeom>
          <a:noFill/>
        </p:spPr>
        <p:txBody>
          <a:bodyPr wrap="square">
            <a:spAutoFit/>
          </a:bodyPr>
          <a:lstStyle/>
          <a:p>
            <a:r>
              <a:rPr lang="en-US" altLang="zh-CN" sz="1200" dirty="0">
                <a:latin typeface="+mj-ea"/>
                <a:ea typeface="+mj-ea"/>
              </a:rPr>
              <a:t>This is an exploded view of the mirror in the experiment</a:t>
            </a:r>
            <a:endParaRPr lang="zh-CN" altLang="en-US" sz="1200" dirty="0">
              <a:latin typeface="+mj-ea"/>
              <a:ea typeface="+mj-ea"/>
            </a:endParaRPr>
          </a:p>
        </p:txBody>
      </p:sp>
      <p:sp>
        <p:nvSpPr>
          <p:cNvPr id="18" name="箭头: 右 17">
            <a:extLst>
              <a:ext uri="{FF2B5EF4-FFF2-40B4-BE49-F238E27FC236}">
                <a16:creationId xmlns:a16="http://schemas.microsoft.com/office/drawing/2014/main" id="{8EDB8A6B-7A23-4E0B-A63D-2EBC177E6CA0}"/>
              </a:ext>
            </a:extLst>
          </p:cNvPr>
          <p:cNvSpPr/>
          <p:nvPr/>
        </p:nvSpPr>
        <p:spPr>
          <a:xfrm rot="20793555" flipV="1">
            <a:off x="7356850" y="1818379"/>
            <a:ext cx="2226593" cy="90337"/>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04457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D5608033-6A47-44E0-815F-CD4DE6E3D2D6}"/>
              </a:ext>
            </a:extLst>
          </p:cNvPr>
          <p:cNvPicPr>
            <a:picLocks noChangeAspect="1"/>
          </p:cNvPicPr>
          <p:nvPr/>
        </p:nvPicPr>
        <p:blipFill rotWithShape="1">
          <a:blip r:embed="rId2"/>
          <a:srcRect b="13616"/>
          <a:stretch/>
        </p:blipFill>
        <p:spPr>
          <a:xfrm>
            <a:off x="1321904" y="3964043"/>
            <a:ext cx="3014426" cy="2359444"/>
          </a:xfrm>
          <a:prstGeom prst="rect">
            <a:avLst/>
          </a:prstGeom>
        </p:spPr>
      </p:pic>
      <p:sp>
        <p:nvSpPr>
          <p:cNvPr id="9" name="文本框 8">
            <a:extLst>
              <a:ext uri="{FF2B5EF4-FFF2-40B4-BE49-F238E27FC236}">
                <a16:creationId xmlns:a16="http://schemas.microsoft.com/office/drawing/2014/main" id="{05474D03-5EAD-458B-B031-4FF3FDBFCE53}"/>
              </a:ext>
            </a:extLst>
          </p:cNvPr>
          <p:cNvSpPr txBox="1"/>
          <p:nvPr/>
        </p:nvSpPr>
        <p:spPr>
          <a:xfrm>
            <a:off x="1568741" y="6420060"/>
            <a:ext cx="2567031" cy="307777"/>
          </a:xfrm>
          <a:prstGeom prst="rect">
            <a:avLst/>
          </a:prstGeom>
          <a:noFill/>
        </p:spPr>
        <p:txBody>
          <a:bodyPr wrap="square">
            <a:spAutoFit/>
          </a:bodyPr>
          <a:lstStyle/>
          <a:p>
            <a:r>
              <a:rPr lang="en-US" altLang="zh-CN" sz="1400" dirty="0">
                <a:latin typeface="+mn-ea"/>
              </a:rPr>
              <a:t>Schematic view of WFCTA</a:t>
            </a:r>
            <a:endParaRPr lang="zh-CN" altLang="en-US" sz="1400" dirty="0">
              <a:latin typeface="+mn-ea"/>
            </a:endParaRPr>
          </a:p>
        </p:txBody>
      </p:sp>
      <p:pic>
        <p:nvPicPr>
          <p:cNvPr id="10" name="图片 9">
            <a:extLst>
              <a:ext uri="{FF2B5EF4-FFF2-40B4-BE49-F238E27FC236}">
                <a16:creationId xmlns:a16="http://schemas.microsoft.com/office/drawing/2014/main" id="{37FD5D6F-F2B6-4400-AD50-C562CCE8CD1C}"/>
              </a:ext>
            </a:extLst>
          </p:cNvPr>
          <p:cNvPicPr>
            <a:picLocks noChangeAspect="1"/>
          </p:cNvPicPr>
          <p:nvPr/>
        </p:nvPicPr>
        <p:blipFill rotWithShape="1">
          <a:blip r:embed="rId3"/>
          <a:srcRect b="21610"/>
          <a:stretch/>
        </p:blipFill>
        <p:spPr>
          <a:xfrm>
            <a:off x="6106726" y="4035523"/>
            <a:ext cx="3650104" cy="2139566"/>
          </a:xfrm>
          <a:prstGeom prst="rect">
            <a:avLst/>
          </a:prstGeom>
        </p:spPr>
      </p:pic>
      <p:sp>
        <p:nvSpPr>
          <p:cNvPr id="12" name="文本框 11">
            <a:extLst>
              <a:ext uri="{FF2B5EF4-FFF2-40B4-BE49-F238E27FC236}">
                <a16:creationId xmlns:a16="http://schemas.microsoft.com/office/drawing/2014/main" id="{B53656B9-A4DE-40AA-9FE5-71DBC50B720A}"/>
              </a:ext>
            </a:extLst>
          </p:cNvPr>
          <p:cNvSpPr txBox="1"/>
          <p:nvPr/>
        </p:nvSpPr>
        <p:spPr>
          <a:xfrm>
            <a:off x="6328532" y="6198255"/>
            <a:ext cx="3650104" cy="523220"/>
          </a:xfrm>
          <a:prstGeom prst="rect">
            <a:avLst/>
          </a:prstGeom>
          <a:noFill/>
        </p:spPr>
        <p:txBody>
          <a:bodyPr wrap="square">
            <a:spAutoFit/>
          </a:bodyPr>
          <a:lstStyle/>
          <a:p>
            <a:r>
              <a:rPr lang="en-US" altLang="zh-CN" sz="1400" dirty="0">
                <a:latin typeface="+mn-ea"/>
              </a:rPr>
              <a:t>Schematic diagram of probe installation position of Cherenkov telescope</a:t>
            </a:r>
            <a:endParaRPr lang="zh-CN" altLang="en-US" sz="1400" dirty="0">
              <a:latin typeface="+mn-ea"/>
            </a:endParaRPr>
          </a:p>
        </p:txBody>
      </p:sp>
      <p:sp>
        <p:nvSpPr>
          <p:cNvPr id="15" name="AutoShape 3">
            <a:extLst>
              <a:ext uri="{FF2B5EF4-FFF2-40B4-BE49-F238E27FC236}">
                <a16:creationId xmlns:a16="http://schemas.microsoft.com/office/drawing/2014/main" id="{FFC70AD1-6027-4571-AD36-E2105BCE953C}"/>
              </a:ext>
            </a:extLst>
          </p:cNvPr>
          <p:cNvSpPr/>
          <p:nvPr/>
        </p:nvSpPr>
        <p:spPr>
          <a:xfrm>
            <a:off x="2630919" y="47911"/>
            <a:ext cx="6951613"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dirty="0">
                <a:solidFill>
                  <a:srgbClr val="1F2937"/>
                </a:solidFill>
                <a:latin typeface="+mj-ea"/>
                <a:ea typeface="+mj-ea"/>
                <a:cs typeface="Noto Sans SC"/>
                <a:sym typeface="Noto Sans SC"/>
              </a:rPr>
              <a:t>LHAASO-WFCTA Core Parameters of Reflector</a:t>
            </a:r>
            <a:endParaRPr lang="en-US" sz="1050" dirty="0">
              <a:latin typeface="+mj-ea"/>
              <a:ea typeface="+mj-ea"/>
            </a:endParaRPr>
          </a:p>
        </p:txBody>
      </p:sp>
      <p:graphicFrame>
        <p:nvGraphicFramePr>
          <p:cNvPr id="16" name="Table 4">
            <a:extLst>
              <a:ext uri="{FF2B5EF4-FFF2-40B4-BE49-F238E27FC236}">
                <a16:creationId xmlns:a16="http://schemas.microsoft.com/office/drawing/2014/main" id="{A50B751F-B09B-4E37-8D6B-3E29B4AD7B64}"/>
              </a:ext>
            </a:extLst>
          </p:cNvPr>
          <p:cNvGraphicFramePr>
            <a:graphicFrameLocks noGrp="1"/>
          </p:cNvGraphicFramePr>
          <p:nvPr>
            <p:extLst>
              <p:ext uri="{D42A27DB-BD31-4B8C-83A1-F6EECF244321}">
                <p14:modId xmlns:p14="http://schemas.microsoft.com/office/powerpoint/2010/main" val="4287525476"/>
              </p:ext>
            </p:extLst>
          </p:nvPr>
        </p:nvGraphicFramePr>
        <p:xfrm>
          <a:off x="374469" y="668375"/>
          <a:ext cx="11421612" cy="3582544"/>
        </p:xfrm>
        <a:graphic>
          <a:graphicData uri="http://schemas.openxmlformats.org/drawingml/2006/table">
            <a:tbl>
              <a:tblPr>
                <a:effectLst/>
              </a:tblPr>
              <a:tblGrid>
                <a:gridCol w="3807204">
                  <a:extLst>
                    <a:ext uri="{9D8B030D-6E8A-4147-A177-3AD203B41FA5}">
                      <a16:colId xmlns:a16="http://schemas.microsoft.com/office/drawing/2014/main" val="20000"/>
                    </a:ext>
                  </a:extLst>
                </a:gridCol>
                <a:gridCol w="3807204">
                  <a:extLst>
                    <a:ext uri="{9D8B030D-6E8A-4147-A177-3AD203B41FA5}">
                      <a16:colId xmlns:a16="http://schemas.microsoft.com/office/drawing/2014/main" val="20001"/>
                    </a:ext>
                  </a:extLst>
                </a:gridCol>
                <a:gridCol w="3807204">
                  <a:extLst>
                    <a:ext uri="{9D8B030D-6E8A-4147-A177-3AD203B41FA5}">
                      <a16:colId xmlns:a16="http://schemas.microsoft.com/office/drawing/2014/main" val="20002"/>
                    </a:ext>
                  </a:extLst>
                </a:gridCol>
              </a:tblGrid>
              <a:tr h="270192">
                <a:tc>
                  <a:txBody>
                    <a:bodyPr/>
                    <a:lstStyle/>
                    <a:p>
                      <a:pPr marL="0" indent="0" algn="ctr">
                        <a:lnSpc>
                          <a:spcPct val="100000"/>
                        </a:lnSpc>
                        <a:defRPr/>
                      </a:pPr>
                      <a:r>
                        <a:rPr lang="en-US" sz="1600" b="1" i="0" u="none" strike="noStrike" dirty="0">
                          <a:solidFill>
                            <a:srgbClr val="F97316"/>
                          </a:solidFill>
                          <a:latin typeface="+mn-ea"/>
                          <a:ea typeface="+mn-ea"/>
                          <a:cs typeface="Noto Sans SC"/>
                          <a:sym typeface="Noto Sans SC"/>
                        </a:rPr>
                        <a:t>Optical Performance</a:t>
                      </a:r>
                      <a:endParaRPr lang="en-US" sz="1100" dirty="0">
                        <a:latin typeface="+mn-ea"/>
                        <a:ea typeface="+mn-ea"/>
                      </a:endParaRPr>
                    </a:p>
                  </a:txBody>
                  <a:tcPr marL="101600" marR="101600" marT="101600" marB="101600" anchor="ctr">
                    <a:lnL>
                      <a:noFill/>
                    </a:lnL>
                    <a:lnR>
                      <a:noFill/>
                    </a:lnR>
                    <a:lnT>
                      <a:noFill/>
                    </a:lnT>
                    <a:lnB>
                      <a:noFill/>
                    </a:lnB>
                    <a:solidFill>
                      <a:srgbClr val="F3F4F6">
                        <a:alpha val="100000"/>
                      </a:srgbClr>
                    </a:solidFill>
                  </a:tcPr>
                </a:tc>
                <a:tc>
                  <a:txBody>
                    <a:bodyPr/>
                    <a:lstStyle/>
                    <a:p>
                      <a:pPr marL="0" indent="0" algn="ctr">
                        <a:lnSpc>
                          <a:spcPct val="100000"/>
                        </a:lnSpc>
                        <a:defRPr/>
                      </a:pPr>
                      <a:r>
                        <a:rPr lang="en-US" sz="1600" b="1" i="0" u="none" strike="noStrike" kern="1200" dirty="0">
                          <a:solidFill>
                            <a:srgbClr val="F97316"/>
                          </a:solidFill>
                          <a:latin typeface="+mn-ea"/>
                          <a:ea typeface="+mn-ea"/>
                          <a:cs typeface="Noto Sans SC"/>
                          <a:sym typeface="Noto Sans SC"/>
                        </a:rPr>
                        <a:t>Environment &amp; Process &amp;</a:t>
                      </a:r>
                      <a:r>
                        <a:rPr lang="en-US" altLang="zh-CN" sz="1600" b="1" i="0" u="none" strike="noStrike" kern="1200" dirty="0">
                          <a:solidFill>
                            <a:srgbClr val="F97316"/>
                          </a:solidFill>
                          <a:latin typeface="+mn-ea"/>
                          <a:ea typeface="+mn-ea"/>
                          <a:cs typeface="Noto Sans SC"/>
                          <a:sym typeface="Noto Sans SC"/>
                        </a:rPr>
                        <a:t> Lifetime</a:t>
                      </a:r>
                      <a:endParaRPr lang="en-US" sz="1600" b="1" i="0" u="none" strike="noStrike" kern="1200" dirty="0">
                        <a:solidFill>
                          <a:srgbClr val="F97316"/>
                        </a:solidFill>
                        <a:latin typeface="+mn-ea"/>
                        <a:ea typeface="+mn-ea"/>
                      </a:endParaRPr>
                    </a:p>
                  </a:txBody>
                  <a:tcPr marL="101600" marR="101600" marT="101600" marB="101600" anchor="ctr">
                    <a:lnL>
                      <a:noFill/>
                    </a:lnL>
                    <a:lnR>
                      <a:noFill/>
                    </a:lnR>
                    <a:lnT>
                      <a:noFill/>
                    </a:lnT>
                    <a:lnB>
                      <a:noFill/>
                    </a:lnB>
                    <a:solidFill>
                      <a:srgbClr val="F3F4F6">
                        <a:alpha val="100000"/>
                      </a:srgbClr>
                    </a:solidFill>
                  </a:tcPr>
                </a:tc>
                <a:tc>
                  <a:txBody>
                    <a:bodyPr/>
                    <a:lstStyle/>
                    <a:p>
                      <a:pPr marL="0" indent="0" algn="ctr">
                        <a:lnSpc>
                          <a:spcPct val="100000"/>
                        </a:lnSpc>
                        <a:defRPr/>
                      </a:pPr>
                      <a:r>
                        <a:rPr lang="en-US" altLang="zh-CN" sz="1600" b="1" i="0" u="none" strike="noStrike" kern="1200" dirty="0">
                          <a:solidFill>
                            <a:srgbClr val="F97316"/>
                          </a:solidFill>
                          <a:latin typeface="+mn-ea"/>
                          <a:ea typeface="+mn-ea"/>
                          <a:cs typeface="+mn-cs"/>
                        </a:rPr>
                        <a:t>Materials</a:t>
                      </a:r>
                      <a:r>
                        <a:rPr lang="en-US" sz="1600" b="1" i="0" u="none" strike="noStrike" kern="1200" dirty="0">
                          <a:solidFill>
                            <a:srgbClr val="F97316"/>
                          </a:solidFill>
                          <a:latin typeface="+mn-ea"/>
                          <a:ea typeface="+mn-ea"/>
                          <a:cs typeface="Noto Sans SC"/>
                          <a:sym typeface="Noto Sans SC"/>
                        </a:rPr>
                        <a:t> &amp; Structure</a:t>
                      </a:r>
                      <a:endParaRPr lang="en-US" sz="1600" b="1" i="0" u="none" strike="noStrike" kern="1200" dirty="0">
                        <a:solidFill>
                          <a:srgbClr val="F97316"/>
                        </a:solidFill>
                        <a:latin typeface="+mn-ea"/>
                        <a:ea typeface="+mn-ea"/>
                      </a:endParaRPr>
                    </a:p>
                  </a:txBody>
                  <a:tcPr marL="101600" marR="101600" marT="101600" marB="101600" anchor="ctr">
                    <a:lnL>
                      <a:noFill/>
                    </a:lnL>
                    <a:lnR>
                      <a:noFill/>
                    </a:lnR>
                    <a:lnT>
                      <a:noFill/>
                    </a:lnT>
                    <a:lnB>
                      <a:noFill/>
                    </a:lnB>
                    <a:solidFill>
                      <a:srgbClr val="F3F4F6">
                        <a:alpha val="100000"/>
                      </a:srgbClr>
                    </a:solidFill>
                  </a:tcPr>
                </a:tc>
                <a:extLst>
                  <a:ext uri="{0D108BD9-81ED-4DB2-BD59-A6C34878D82A}">
                    <a16:rowId xmlns:a16="http://schemas.microsoft.com/office/drawing/2014/main" val="10000"/>
                  </a:ext>
                </a:extLst>
              </a:tr>
              <a:tr h="937719">
                <a:tc>
                  <a:txBody>
                    <a:bodyPr/>
                    <a:lstStyle/>
                    <a:p>
                      <a:pPr marL="0" indent="0" algn="ctr">
                        <a:lnSpc>
                          <a:spcPct val="108333"/>
                        </a:lnSpc>
                        <a:defRPr/>
                      </a:pPr>
                      <a:r>
                        <a:rPr lang="en-US" sz="1200" b="1" i="0" u="none" strike="noStrike" dirty="0">
                          <a:solidFill>
                            <a:srgbClr val="1F2937"/>
                          </a:solidFill>
                          <a:latin typeface="+mn-ea"/>
                          <a:ea typeface="+mn-ea"/>
                          <a:cs typeface="Noto Sans SC"/>
                          <a:sym typeface="Noto Sans SC"/>
                        </a:rPr>
                        <a:t>Wavelength Range:</a:t>
                      </a:r>
                      <a:r>
                        <a:rPr lang="en-US" sz="1200" b="0" i="0" u="none" strike="noStrike" dirty="0">
                          <a:solidFill>
                            <a:srgbClr val="FF0000"/>
                          </a:solidFill>
                          <a:latin typeface="+mn-ea"/>
                          <a:ea typeface="+mn-ea"/>
                          <a:cs typeface="Noto Sans SC"/>
                          <a:sym typeface="Noto Sans SC"/>
                        </a:rPr>
                        <a:t>300-550 nm,</a:t>
                      </a:r>
                      <a:r>
                        <a:rPr lang="en-US" sz="1200" b="0" i="0" u="none" strike="noStrike" dirty="0">
                          <a:solidFill>
                            <a:srgbClr val="1F2937"/>
                          </a:solidFill>
                          <a:latin typeface="+mn-ea"/>
                          <a:ea typeface="+mn-ea"/>
                          <a:cs typeface="Noto Sans SC"/>
                          <a:sym typeface="Noto Sans SC"/>
                        </a:rPr>
                        <a:t> covering UV and visible light bands, suitable for cosmic ray photon detection requirements</a:t>
                      </a:r>
                      <a:endParaRPr lang="en-US" sz="1200" dirty="0">
                        <a:latin typeface="+mn-ea"/>
                        <a:ea typeface="+mn-ea"/>
                      </a:endParaRPr>
                    </a:p>
                  </a:txBody>
                  <a:tcPr marL="127000" marR="127000" marT="101600" marB="101600" anchor="ctr">
                    <a:lnL>
                      <a:noFill/>
                    </a:lnL>
                    <a:lnR>
                      <a:noFill/>
                    </a:lnR>
                    <a:lnT>
                      <a:noFill/>
                    </a:lnT>
                    <a:lnB w="12700" cap="flat" cmpd="sng" algn="ctr">
                      <a:solidFill>
                        <a:srgbClr val="1F2937"/>
                      </a:solidFill>
                      <a:prstDash val="solid"/>
                      <a:round/>
                      <a:headEnd type="none" w="med" len="med"/>
                      <a:tailEnd type="none" w="med" len="med"/>
                    </a:lnB>
                    <a:noFill/>
                  </a:tcPr>
                </a:tc>
                <a:tc>
                  <a:txBody>
                    <a:bodyPr/>
                    <a:lstStyle/>
                    <a:p>
                      <a:pPr marL="0" indent="0" algn="ctr">
                        <a:lnSpc>
                          <a:spcPct val="108333"/>
                        </a:lnSpc>
                        <a:defRPr/>
                      </a:pPr>
                      <a:r>
                        <a:rPr lang="en-US" sz="1200" b="1" i="0" u="none" strike="noStrike" dirty="0">
                          <a:solidFill>
                            <a:srgbClr val="1F2937"/>
                          </a:solidFill>
                          <a:latin typeface="+mn-ea"/>
                          <a:ea typeface="+mn-ea"/>
                          <a:cs typeface="Noto Sans SC"/>
                          <a:sym typeface="Noto Sans SC"/>
                        </a:rPr>
                        <a:t>Operating </a:t>
                      </a:r>
                      <a:r>
                        <a:rPr lang="en-US" sz="1200" b="1" i="0" u="none" strike="noStrike" dirty="0" err="1">
                          <a:solidFill>
                            <a:srgbClr val="1F2937"/>
                          </a:solidFill>
                          <a:latin typeface="+mn-ea"/>
                          <a:ea typeface="+mn-ea"/>
                          <a:cs typeface="Noto Sans SC"/>
                          <a:sym typeface="Noto Sans SC"/>
                        </a:rPr>
                        <a:t>Environment:</a:t>
                      </a:r>
                      <a:r>
                        <a:rPr lang="en-US" sz="1200" b="0" i="0" u="none" strike="noStrike" dirty="0" err="1">
                          <a:solidFill>
                            <a:srgbClr val="1F2937"/>
                          </a:solidFill>
                          <a:latin typeface="+mn-ea"/>
                          <a:ea typeface="+mn-ea"/>
                          <a:cs typeface="Noto Sans SC"/>
                          <a:sym typeface="Noto Sans SC"/>
                        </a:rPr>
                        <a:t>Deployed</a:t>
                      </a:r>
                      <a:r>
                        <a:rPr lang="en-US" sz="1200" b="0" i="0" u="none" strike="noStrike" dirty="0">
                          <a:solidFill>
                            <a:srgbClr val="1F2937"/>
                          </a:solidFill>
                          <a:latin typeface="+mn-ea"/>
                          <a:ea typeface="+mn-ea"/>
                          <a:cs typeface="Noto Sans SC"/>
                          <a:sym typeface="Noto Sans SC"/>
                        </a:rPr>
                        <a:t> at an altitude of </a:t>
                      </a:r>
                      <a:r>
                        <a:rPr lang="en-US" sz="1200" b="0" i="0" u="none" strike="noStrike" dirty="0">
                          <a:solidFill>
                            <a:srgbClr val="FF0000"/>
                          </a:solidFill>
                          <a:latin typeface="+mn-ea"/>
                          <a:ea typeface="+mn-ea"/>
                          <a:cs typeface="Noto Sans SC"/>
                          <a:sym typeface="Noto Sans SC"/>
                        </a:rPr>
                        <a:t>4410 m</a:t>
                      </a:r>
                      <a:r>
                        <a:rPr lang="en-US" sz="1200" b="0" i="0" u="none" strike="noStrike" dirty="0">
                          <a:solidFill>
                            <a:srgbClr val="1F2937"/>
                          </a:solidFill>
                          <a:latin typeface="+mn-ea"/>
                          <a:ea typeface="+mn-ea"/>
                          <a:cs typeface="Noto Sans SC"/>
                          <a:sym typeface="Noto Sans SC"/>
                        </a:rPr>
                        <a:t>, withstands extreme temperature differences from </a:t>
                      </a:r>
                      <a:r>
                        <a:rPr lang="en-US" sz="1200" b="0" i="0" u="none" strike="noStrike" dirty="0">
                          <a:solidFill>
                            <a:srgbClr val="FF0000"/>
                          </a:solidFill>
                          <a:latin typeface="+mn-ea"/>
                          <a:ea typeface="+mn-ea"/>
                          <a:cs typeface="Noto Sans SC"/>
                          <a:sym typeface="Noto Sans SC"/>
                        </a:rPr>
                        <a:t>-35°C to 30°C</a:t>
                      </a:r>
                      <a:r>
                        <a:rPr lang="en-US" sz="1200" b="0" i="0" u="none" strike="noStrike" dirty="0">
                          <a:solidFill>
                            <a:srgbClr val="1F2937"/>
                          </a:solidFill>
                          <a:latin typeface="+mn-ea"/>
                          <a:ea typeface="+mn-ea"/>
                          <a:cs typeface="Noto Sans SC"/>
                          <a:sym typeface="Noto Sans SC"/>
                        </a:rPr>
                        <a:t>, adapting to complex alpine climate conditions</a:t>
                      </a:r>
                      <a:endParaRPr lang="en-US" sz="1200" dirty="0">
                        <a:latin typeface="+mn-ea"/>
                        <a:ea typeface="+mn-ea"/>
                      </a:endParaRPr>
                    </a:p>
                  </a:txBody>
                  <a:tcPr marL="127000" marR="127000" marT="101600" marB="101600" anchor="ctr">
                    <a:lnL>
                      <a:noFill/>
                    </a:lnL>
                    <a:lnR>
                      <a:noFill/>
                    </a:lnR>
                    <a:lnT>
                      <a:noFill/>
                    </a:lnT>
                    <a:lnB w="12700" cap="flat" cmpd="sng" algn="ctr">
                      <a:solidFill>
                        <a:srgbClr val="1F2937"/>
                      </a:solidFill>
                      <a:prstDash val="solid"/>
                      <a:round/>
                      <a:headEnd type="none" w="med" len="med"/>
                      <a:tailEnd type="none" w="med" len="med"/>
                    </a:lnB>
                    <a:noFill/>
                  </a:tcPr>
                </a:tc>
                <a:tc>
                  <a:txBody>
                    <a:bodyPr/>
                    <a:lstStyle/>
                    <a:p>
                      <a:pPr marL="0" indent="0" algn="ctr">
                        <a:lnSpc>
                          <a:spcPct val="108333"/>
                        </a:lnSpc>
                        <a:defRPr/>
                      </a:pPr>
                      <a:r>
                        <a:rPr lang="en-US" sz="1200" b="1" i="0" u="none" strike="noStrike" dirty="0">
                          <a:solidFill>
                            <a:srgbClr val="1F2937"/>
                          </a:solidFill>
                          <a:latin typeface="+mn-ea"/>
                          <a:ea typeface="+mn-ea"/>
                          <a:cs typeface="Noto Sans SC"/>
                          <a:sym typeface="Noto Sans SC"/>
                        </a:rPr>
                        <a:t>Substrate </a:t>
                      </a:r>
                      <a:r>
                        <a:rPr lang="en-US" sz="1200" b="1" i="0" u="none" strike="noStrike" dirty="0" err="1">
                          <a:solidFill>
                            <a:srgbClr val="1F2937"/>
                          </a:solidFill>
                          <a:latin typeface="+mn-ea"/>
                          <a:ea typeface="+mn-ea"/>
                          <a:cs typeface="Noto Sans SC"/>
                          <a:sym typeface="Noto Sans SC"/>
                        </a:rPr>
                        <a:t>Material:</a:t>
                      </a:r>
                      <a:r>
                        <a:rPr lang="en-US" altLang="zh-CN" sz="1200" b="0" i="0" u="none" strike="noStrike" kern="1200" dirty="0" err="1">
                          <a:solidFill>
                            <a:srgbClr val="1F2937"/>
                          </a:solidFill>
                          <a:latin typeface="+mn-ea"/>
                          <a:ea typeface="+mn-ea"/>
                          <a:cs typeface="+mn-cs"/>
                        </a:rPr>
                        <a:t>Selecting</a:t>
                      </a:r>
                      <a:r>
                        <a:rPr lang="en-US" altLang="zh-CN" sz="1200" b="0" i="0" u="none" strike="noStrike" kern="1200" dirty="0">
                          <a:solidFill>
                            <a:srgbClr val="1F2937"/>
                          </a:solidFill>
                          <a:latin typeface="+mn-ea"/>
                          <a:ea typeface="+mn-ea"/>
                          <a:cs typeface="+mn-cs"/>
                        </a:rPr>
                        <a:t> a highly stable </a:t>
                      </a:r>
                      <a:r>
                        <a:rPr lang="en-US" altLang="zh-CN" sz="1200" b="0" i="0" u="none" strike="noStrike" kern="1200" dirty="0">
                          <a:solidFill>
                            <a:srgbClr val="FF0000"/>
                          </a:solidFill>
                          <a:latin typeface="+mn-ea"/>
                          <a:ea typeface="+mn-ea"/>
                          <a:cs typeface="+mn-cs"/>
                        </a:rPr>
                        <a:t>glass substrate</a:t>
                      </a:r>
                      <a:r>
                        <a:rPr lang="en-US" altLang="zh-CN" sz="1200" b="0" i="0" u="none" strike="noStrike" kern="1200" dirty="0">
                          <a:solidFill>
                            <a:srgbClr val="1F2937"/>
                          </a:solidFill>
                          <a:latin typeface="+mn-ea"/>
                          <a:ea typeface="+mn-ea"/>
                          <a:cs typeface="+mn-cs"/>
                        </a:rPr>
                        <a:t> to ensure geometric precision and environmental adaptability, providing reliable support for coating deposition</a:t>
                      </a:r>
                      <a:endParaRPr lang="en-US" sz="1200" b="0" i="0" u="none" strike="noStrike" kern="1200" dirty="0">
                        <a:solidFill>
                          <a:srgbClr val="1F2937"/>
                        </a:solidFill>
                        <a:latin typeface="+mn-ea"/>
                        <a:ea typeface="+mn-ea"/>
                      </a:endParaRPr>
                    </a:p>
                  </a:txBody>
                  <a:tcPr marL="127000" marR="127000" marT="101600" marB="101600" anchor="ctr">
                    <a:lnL>
                      <a:noFill/>
                    </a:lnL>
                    <a:lnR>
                      <a:noFill/>
                    </a:lnR>
                    <a:lnT>
                      <a:noFill/>
                    </a:lnT>
                    <a:lnB w="12700" cap="flat" cmpd="sng" algn="ctr">
                      <a:solidFill>
                        <a:srgbClr val="1F2937"/>
                      </a:solidFill>
                      <a:prstDash val="solid"/>
                      <a:round/>
                      <a:headEnd type="none" w="med" len="med"/>
                      <a:tailEnd type="none" w="med" len="med"/>
                    </a:lnB>
                    <a:noFill/>
                  </a:tcPr>
                </a:tc>
                <a:extLst>
                  <a:ext uri="{0D108BD9-81ED-4DB2-BD59-A6C34878D82A}">
                    <a16:rowId xmlns:a16="http://schemas.microsoft.com/office/drawing/2014/main" val="10001"/>
                  </a:ext>
                </a:extLst>
              </a:tr>
              <a:tr h="1125578">
                <a:tc>
                  <a:txBody>
                    <a:bodyPr/>
                    <a:lstStyle/>
                    <a:p>
                      <a:pPr marL="0" indent="0" algn="ctr">
                        <a:lnSpc>
                          <a:spcPct val="108333"/>
                        </a:lnSpc>
                        <a:defRPr/>
                      </a:pPr>
                      <a:r>
                        <a:rPr lang="en-US" sz="1200" b="1" i="0" u="none" strike="noStrike" dirty="0">
                          <a:solidFill>
                            <a:srgbClr val="1F2937"/>
                          </a:solidFill>
                          <a:latin typeface="+mn-ea"/>
                          <a:ea typeface="+mn-ea"/>
                          <a:cs typeface="Noto Sans SC"/>
                          <a:sym typeface="Noto Sans SC"/>
                        </a:rPr>
                        <a:t>Incident angle: </a:t>
                      </a:r>
                      <a:r>
                        <a:rPr lang="en-US" sz="1200" b="0" i="0" u="none" strike="noStrike" kern="1200" dirty="0">
                          <a:solidFill>
                            <a:srgbClr val="1F2937"/>
                          </a:solidFill>
                          <a:latin typeface="+mn-ea"/>
                          <a:ea typeface="+mn-ea"/>
                          <a:cs typeface="Noto Sans SC"/>
                          <a:sym typeface="Noto Sans SC"/>
                        </a:rPr>
                        <a:t>The design range is </a:t>
                      </a:r>
                      <a:r>
                        <a:rPr lang="en-US" sz="1200" b="0" i="0" u="none" strike="noStrike" kern="1200" dirty="0">
                          <a:solidFill>
                            <a:srgbClr val="FF0000"/>
                          </a:solidFill>
                          <a:latin typeface="+mn-ea"/>
                          <a:ea typeface="+mn-ea"/>
                          <a:cs typeface="Noto Sans SC"/>
                          <a:sym typeface="Noto Sans SC"/>
                        </a:rPr>
                        <a:t>0° to 40°</a:t>
                      </a:r>
                      <a:r>
                        <a:rPr lang="en-US" sz="1200" b="0" i="0" u="none" strike="noStrike" kern="1200" dirty="0">
                          <a:solidFill>
                            <a:schemeClr val="tx1"/>
                          </a:solidFill>
                          <a:latin typeface="+mn-ea"/>
                          <a:ea typeface="+mn-ea"/>
                          <a:cs typeface="Noto Sans SC"/>
                          <a:sym typeface="Noto Sans SC"/>
                        </a:rPr>
                        <a:t>,</a:t>
                      </a:r>
                      <a:r>
                        <a:rPr lang="en-US" sz="1200" b="0" i="0" u="none" strike="noStrike" kern="1200" dirty="0">
                          <a:solidFill>
                            <a:srgbClr val="FF0000"/>
                          </a:solidFill>
                          <a:latin typeface="+mn-ea"/>
                          <a:ea typeface="+mn-ea"/>
                          <a:cs typeface="Noto Sans SC"/>
                          <a:sym typeface="Noto Sans SC"/>
                        </a:rPr>
                        <a:t> </a:t>
                      </a:r>
                      <a:r>
                        <a:rPr lang="en-US" sz="1200" b="0" i="0" u="none" strike="noStrike" kern="1200" dirty="0">
                          <a:solidFill>
                            <a:srgbClr val="1F2937"/>
                          </a:solidFill>
                          <a:latin typeface="+mn-ea"/>
                          <a:ea typeface="+mn-ea"/>
                          <a:cs typeface="Noto Sans SC"/>
                          <a:sym typeface="Noto Sans SC"/>
                        </a:rPr>
                        <a:t>with the working range mainly confined to </a:t>
                      </a:r>
                      <a:r>
                        <a:rPr lang="en-US" sz="1200" b="0" i="0" u="none" strike="noStrike" kern="1200" dirty="0">
                          <a:solidFill>
                            <a:srgbClr val="FF0000"/>
                          </a:solidFill>
                          <a:latin typeface="+mn-ea"/>
                          <a:ea typeface="+mn-ea"/>
                          <a:cs typeface="Noto Sans SC"/>
                          <a:sym typeface="Noto Sans SC"/>
                        </a:rPr>
                        <a:t>≤30°</a:t>
                      </a:r>
                      <a:r>
                        <a:rPr lang="en-US" sz="1200" b="0" i="0" u="none" strike="noStrike" kern="1200" dirty="0">
                          <a:solidFill>
                            <a:srgbClr val="1F2937"/>
                          </a:solidFill>
                          <a:latin typeface="+mn-ea"/>
                          <a:ea typeface="+mn-ea"/>
                          <a:cs typeface="Noto Sans SC"/>
                          <a:sym typeface="Noto Sans SC"/>
                        </a:rPr>
                        <a:t>. Incidence beyond this limit is rejected; any such signal that does get through would contribute as noise</a:t>
                      </a:r>
                      <a:endParaRPr lang="en-US" sz="1200" b="0" i="0" u="none" strike="noStrike" kern="1200" dirty="0">
                        <a:solidFill>
                          <a:srgbClr val="1F2937"/>
                        </a:solidFill>
                        <a:latin typeface="+mn-ea"/>
                        <a:ea typeface="+mn-ea"/>
                      </a:endParaRPr>
                    </a:p>
                  </a:txBody>
                  <a:tcPr marL="127000" marR="127000" marT="101600" marB="101600" anchor="ctr">
                    <a:lnL>
                      <a:noFill/>
                    </a:lnL>
                    <a:lnR>
                      <a:noFill/>
                    </a:lnR>
                    <a:lnT w="12700" cap="flat" cmpd="sng" algn="ctr">
                      <a:solidFill>
                        <a:srgbClr val="1F2937"/>
                      </a:solidFill>
                      <a:prstDash val="solid"/>
                      <a:round/>
                      <a:headEnd type="none" w="med" len="med"/>
                      <a:tailEnd type="none" w="med" len="med"/>
                    </a:lnT>
                    <a:lnB w="12700" cap="flat" cmpd="sng" algn="ctr">
                      <a:solidFill>
                        <a:srgbClr val="1F2937"/>
                      </a:solidFill>
                      <a:prstDash val="solid"/>
                      <a:round/>
                      <a:headEnd type="none" w="med" len="med"/>
                      <a:tailEnd type="none" w="med" len="med"/>
                    </a:lnB>
                    <a:noFill/>
                  </a:tcPr>
                </a:tc>
                <a:tc>
                  <a:txBody>
                    <a:bodyPr/>
                    <a:lstStyle/>
                    <a:p>
                      <a:pPr marL="0" indent="0" algn="ctr">
                        <a:lnSpc>
                          <a:spcPct val="108333"/>
                        </a:lnSpc>
                        <a:defRPr/>
                      </a:pPr>
                      <a:r>
                        <a:rPr lang="en-US" sz="1200" b="1" i="0" u="none" strike="noStrike" dirty="0">
                          <a:solidFill>
                            <a:srgbClr val="1F2937"/>
                          </a:solidFill>
                          <a:latin typeface="+mn-ea"/>
                          <a:ea typeface="+mn-ea"/>
                          <a:cs typeface="Noto Sans SC"/>
                          <a:sym typeface="Noto Sans SC"/>
                        </a:rPr>
                        <a:t>Coating </a:t>
                      </a:r>
                      <a:r>
                        <a:rPr lang="en-US" sz="1200" b="1" i="0" u="none" strike="noStrike" dirty="0" err="1">
                          <a:solidFill>
                            <a:srgbClr val="1F2937"/>
                          </a:solidFill>
                          <a:latin typeface="+mn-ea"/>
                          <a:ea typeface="+mn-ea"/>
                          <a:cs typeface="Noto Sans SC"/>
                          <a:sym typeface="Noto Sans SC"/>
                        </a:rPr>
                        <a:t>Process:</a:t>
                      </a:r>
                      <a:r>
                        <a:rPr lang="en-US" sz="1200" b="0" i="0" u="none" strike="noStrike" dirty="0" err="1">
                          <a:solidFill>
                            <a:srgbClr val="FF0000"/>
                          </a:solidFill>
                          <a:latin typeface="+mn-ea"/>
                          <a:ea typeface="+mn-ea"/>
                          <a:cs typeface="Noto Sans SC"/>
                          <a:sym typeface="Noto Sans SC"/>
                        </a:rPr>
                        <a:t>Adopts</a:t>
                      </a:r>
                      <a:r>
                        <a:rPr lang="en-US" sz="1200" b="0" i="0" u="none" strike="noStrike" dirty="0">
                          <a:solidFill>
                            <a:srgbClr val="FF0000"/>
                          </a:solidFill>
                          <a:latin typeface="+mn-ea"/>
                          <a:ea typeface="+mn-ea"/>
                          <a:cs typeface="Noto Sans SC"/>
                          <a:sym typeface="Noto Sans SC"/>
                        </a:rPr>
                        <a:t> high-vacuum electron beam evaporation technology. </a:t>
                      </a:r>
                      <a:r>
                        <a:rPr lang="en-US" sz="1200" b="0" i="0" u="none" strike="noStrike" dirty="0">
                          <a:solidFill>
                            <a:srgbClr val="1F2937"/>
                          </a:solidFill>
                          <a:latin typeface="+mn-ea"/>
                          <a:ea typeface="+mn-ea"/>
                          <a:cs typeface="Noto Sans SC"/>
                          <a:sym typeface="Noto Sans SC"/>
                        </a:rPr>
                        <a:t>Coating deposition is completed after precise cleaning and baking pretreatment to ensure adhesion</a:t>
                      </a:r>
                      <a:endParaRPr lang="en-US" sz="1200" dirty="0">
                        <a:latin typeface="+mn-ea"/>
                        <a:ea typeface="+mn-ea"/>
                      </a:endParaRPr>
                    </a:p>
                  </a:txBody>
                  <a:tcPr marL="127000" marR="127000" marT="101600" marB="101600" anchor="ctr">
                    <a:lnL>
                      <a:noFill/>
                    </a:lnL>
                    <a:lnR>
                      <a:noFill/>
                    </a:lnR>
                    <a:lnT w="12700" cap="flat" cmpd="sng" algn="ctr">
                      <a:solidFill>
                        <a:srgbClr val="1F2937"/>
                      </a:solidFill>
                      <a:prstDash val="solid"/>
                      <a:round/>
                      <a:headEnd type="none" w="med" len="med"/>
                      <a:tailEnd type="none" w="med" len="med"/>
                    </a:lnT>
                    <a:lnB w="12700" cap="flat" cmpd="sng" algn="ctr">
                      <a:solidFill>
                        <a:srgbClr val="1F2937"/>
                      </a:solidFill>
                      <a:prstDash val="solid"/>
                      <a:round/>
                      <a:headEnd type="none" w="med" len="med"/>
                      <a:tailEnd type="none" w="med" len="med"/>
                    </a:lnB>
                    <a:noFill/>
                  </a:tcPr>
                </a:tc>
                <a:tc>
                  <a:txBody>
                    <a:bodyPr/>
                    <a:lstStyle/>
                    <a:p>
                      <a:pPr marL="0" indent="0" algn="ctr">
                        <a:lnSpc>
                          <a:spcPct val="108333"/>
                        </a:lnSpc>
                        <a:defRPr/>
                      </a:pPr>
                      <a:r>
                        <a:rPr lang="en-US" sz="1200" b="1" i="0" u="none" strike="noStrike" dirty="0">
                          <a:solidFill>
                            <a:srgbClr val="1F2937"/>
                          </a:solidFill>
                          <a:latin typeface="+mn-ea"/>
                          <a:ea typeface="+mn-ea"/>
                          <a:cs typeface="Noto Sans SC"/>
                          <a:sym typeface="Noto Sans SC"/>
                        </a:rPr>
                        <a:t>Coating </a:t>
                      </a:r>
                      <a:r>
                        <a:rPr lang="en-US" sz="1200" b="1" i="0" u="none" strike="noStrike" dirty="0" err="1">
                          <a:solidFill>
                            <a:srgbClr val="1F2937"/>
                          </a:solidFill>
                          <a:latin typeface="+mn-ea"/>
                          <a:ea typeface="+mn-ea"/>
                          <a:cs typeface="Noto Sans SC"/>
                          <a:sym typeface="Noto Sans SC"/>
                        </a:rPr>
                        <a:t>Scheme:</a:t>
                      </a:r>
                      <a:r>
                        <a:rPr lang="en-US" sz="1200" b="0" i="0" u="none" strike="noStrike" dirty="0" err="1">
                          <a:solidFill>
                            <a:srgbClr val="FF0000"/>
                          </a:solidFill>
                          <a:latin typeface="+mn-ea"/>
                          <a:ea typeface="+mn-ea"/>
                          <a:cs typeface="Noto Sans SC"/>
                          <a:sym typeface="Noto Sans SC"/>
                        </a:rPr>
                        <a:t>Al</a:t>
                      </a:r>
                      <a:r>
                        <a:rPr lang="en-US" sz="1200" b="0" i="0" u="none" strike="noStrike" dirty="0">
                          <a:solidFill>
                            <a:srgbClr val="FF0000"/>
                          </a:solidFill>
                          <a:latin typeface="+mn-ea"/>
                          <a:ea typeface="+mn-ea"/>
                          <a:cs typeface="Noto Sans SC"/>
                          <a:sym typeface="Noto Sans SC"/>
                        </a:rPr>
                        <a:t> (100-200 nm) film </a:t>
                      </a:r>
                      <a:r>
                        <a:rPr lang="en-US" sz="1200" b="0" i="0" u="none" strike="noStrike" dirty="0">
                          <a:solidFill>
                            <a:srgbClr val="1F2937"/>
                          </a:solidFill>
                          <a:latin typeface="+mn-ea"/>
                          <a:ea typeface="+mn-ea"/>
                          <a:cs typeface="Noto Sans SC"/>
                          <a:sym typeface="Noto Sans SC"/>
                        </a:rPr>
                        <a:t>+ </a:t>
                      </a:r>
                      <a:r>
                        <a:rPr lang="en-US" sz="1200" b="0" i="0" u="none" strike="noStrike" dirty="0" err="1">
                          <a:solidFill>
                            <a:srgbClr val="FF0000"/>
                          </a:solidFill>
                          <a:latin typeface="+mn-ea"/>
                          <a:ea typeface="+mn-ea"/>
                          <a:cs typeface="Noto Sans SC"/>
                          <a:sym typeface="Noto Sans SC"/>
                        </a:rPr>
                        <a:t>SiO</a:t>
                      </a:r>
                      <a:r>
                        <a:rPr lang="en-US" sz="1200" b="0" i="0" u="none" strike="noStrike" dirty="0">
                          <a:solidFill>
                            <a:srgbClr val="FF0000"/>
                          </a:solidFill>
                          <a:latin typeface="+mn-ea"/>
                          <a:ea typeface="+mn-ea"/>
                          <a:cs typeface="Noto Sans SC"/>
                          <a:sym typeface="Noto Sans SC"/>
                        </a:rPr>
                        <a:t>₂ (≈100 nm) protective layer</a:t>
                      </a:r>
                      <a:r>
                        <a:rPr lang="en-US" sz="1200" b="0" i="0" u="none" strike="noStrike" dirty="0">
                          <a:solidFill>
                            <a:srgbClr val="1F2937"/>
                          </a:solidFill>
                          <a:latin typeface="+mn-ea"/>
                          <a:ea typeface="+mn-ea"/>
                          <a:cs typeface="Noto Sans SC"/>
                          <a:sym typeface="Noto Sans SC"/>
                        </a:rPr>
                        <a:t>, balancing high reflectivity and oxidation resistance</a:t>
                      </a:r>
                      <a:endParaRPr lang="en-US" sz="1200" dirty="0">
                        <a:latin typeface="+mn-ea"/>
                        <a:ea typeface="+mn-ea"/>
                      </a:endParaRPr>
                    </a:p>
                  </a:txBody>
                  <a:tcPr marL="127000" marR="127000" marT="101600" marB="101600" anchor="ctr">
                    <a:lnL>
                      <a:noFill/>
                    </a:lnL>
                    <a:lnR>
                      <a:noFill/>
                    </a:lnR>
                    <a:lnT w="12700" cap="flat" cmpd="sng" algn="ctr">
                      <a:solidFill>
                        <a:srgbClr val="1F2937"/>
                      </a:solidFill>
                      <a:prstDash val="solid"/>
                      <a:round/>
                      <a:headEnd type="none" w="med" len="med"/>
                      <a:tailEnd type="none" w="med" len="med"/>
                    </a:lnT>
                    <a:lnB w="12700" cap="flat" cmpd="sng" algn="ctr">
                      <a:solidFill>
                        <a:srgbClr val="1F2937"/>
                      </a:solidFill>
                      <a:prstDash val="solid"/>
                      <a:round/>
                      <a:headEnd type="none" w="med" len="med"/>
                      <a:tailEnd type="none" w="med" len="med"/>
                    </a:lnB>
                    <a:noFill/>
                  </a:tcPr>
                </a:tc>
                <a:extLst>
                  <a:ext uri="{0D108BD9-81ED-4DB2-BD59-A6C34878D82A}">
                    <a16:rowId xmlns:a16="http://schemas.microsoft.com/office/drawing/2014/main" val="10002"/>
                  </a:ext>
                </a:extLst>
              </a:tr>
              <a:tr h="936564">
                <a:tc>
                  <a:txBody>
                    <a:bodyPr/>
                    <a:lstStyle/>
                    <a:p>
                      <a:pPr marL="0" indent="0" algn="ctr">
                        <a:lnSpc>
                          <a:spcPct val="108333"/>
                        </a:lnSpc>
                        <a:defRPr/>
                      </a:pPr>
                      <a:r>
                        <a:rPr lang="en-US" sz="1200" b="1" i="0" u="none" strike="noStrike" dirty="0">
                          <a:solidFill>
                            <a:srgbClr val="1F2937"/>
                          </a:solidFill>
                          <a:latin typeface="+mn-ea"/>
                          <a:ea typeface="+mn-ea"/>
                          <a:cs typeface="Noto Sans SC"/>
                          <a:sym typeface="Noto Sans SC"/>
                        </a:rPr>
                        <a:t>Reflectivity:</a:t>
                      </a:r>
                      <a:r>
                        <a:rPr lang="en-US" sz="1200" b="0" i="0" u="none" strike="noStrike" dirty="0">
                          <a:solidFill>
                            <a:srgbClr val="FF0000"/>
                          </a:solidFill>
                          <a:latin typeface="+mn-ea"/>
                          <a:ea typeface="+mn-ea"/>
                          <a:cs typeface="Noto Sans SC"/>
                          <a:sym typeface="Noto Sans SC"/>
                        </a:rPr>
                        <a:t>≥85% in 300-550 nm band</a:t>
                      </a:r>
                      <a:endParaRPr lang="en-US" sz="1200" dirty="0">
                        <a:latin typeface="+mn-ea"/>
                        <a:ea typeface="+mn-ea"/>
                      </a:endParaRPr>
                    </a:p>
                  </a:txBody>
                  <a:tcPr marL="127000" marR="127000" marT="101600" marB="101600" anchor="ctr">
                    <a:lnL>
                      <a:noFill/>
                    </a:lnL>
                    <a:lnR>
                      <a:noFill/>
                    </a:lnR>
                    <a:lnT w="12700" cap="flat" cmpd="sng" algn="ctr">
                      <a:solidFill>
                        <a:srgbClr val="1F2937"/>
                      </a:solidFill>
                      <a:prstDash val="solid"/>
                      <a:round/>
                      <a:headEnd type="none" w="med" len="med"/>
                      <a:tailEnd type="none" w="med" len="med"/>
                    </a:lnT>
                    <a:lnB>
                      <a:noFill/>
                    </a:lnB>
                    <a:noFill/>
                  </a:tcPr>
                </a:tc>
                <a:tc>
                  <a:txBody>
                    <a:bodyPr/>
                    <a:lstStyle/>
                    <a:p>
                      <a:pPr marL="0" indent="0" algn="ctr">
                        <a:lnSpc>
                          <a:spcPct val="108333"/>
                        </a:lnSpc>
                        <a:defRPr/>
                      </a:pPr>
                      <a:r>
                        <a:rPr lang="en-US" sz="1200" b="1" i="0" u="none" strike="noStrike" dirty="0">
                          <a:solidFill>
                            <a:srgbClr val="1F2937"/>
                          </a:solidFill>
                          <a:latin typeface="+mn-ea"/>
                          <a:ea typeface="+mn-ea"/>
                          <a:cs typeface="Noto Sans SC"/>
                          <a:sym typeface="Noto Sans SC"/>
                        </a:rPr>
                        <a:t>Lifetime </a:t>
                      </a:r>
                      <a:r>
                        <a:rPr lang="en-US" sz="1200" b="1" i="0" u="none" strike="noStrike" dirty="0" err="1">
                          <a:solidFill>
                            <a:srgbClr val="1F2937"/>
                          </a:solidFill>
                          <a:latin typeface="+mn-ea"/>
                          <a:ea typeface="+mn-ea"/>
                          <a:cs typeface="Noto Sans SC"/>
                          <a:sym typeface="Noto Sans SC"/>
                        </a:rPr>
                        <a:t>Design:</a:t>
                      </a:r>
                      <a:r>
                        <a:rPr lang="en-US" sz="1200" b="0" i="0" u="none" strike="noStrike" dirty="0" err="1">
                          <a:solidFill>
                            <a:srgbClr val="1F2937"/>
                          </a:solidFill>
                          <a:latin typeface="+mn-ea"/>
                          <a:ea typeface="+mn-ea"/>
                          <a:cs typeface="Noto Sans SC"/>
                          <a:sym typeface="Noto Sans SC"/>
                        </a:rPr>
                        <a:t>Full</a:t>
                      </a:r>
                      <a:r>
                        <a:rPr lang="en-US" sz="1200" b="0" i="0" u="none" strike="noStrike" dirty="0">
                          <a:solidFill>
                            <a:srgbClr val="1F2937"/>
                          </a:solidFill>
                          <a:latin typeface="+mn-ea"/>
                          <a:ea typeface="+mn-ea"/>
                          <a:cs typeface="Noto Sans SC"/>
                          <a:sym typeface="Noto Sans SC"/>
                        </a:rPr>
                        <a:t> life cycle </a:t>
                      </a:r>
                      <a:r>
                        <a:rPr lang="en-US" sz="1200" b="0" i="0" u="none" strike="noStrike" dirty="0">
                          <a:solidFill>
                            <a:srgbClr val="FF0000"/>
                          </a:solidFill>
                          <a:latin typeface="+mn-ea"/>
                          <a:ea typeface="+mn-ea"/>
                          <a:cs typeface="Noto Sans SC"/>
                          <a:sym typeface="Noto Sans SC"/>
                        </a:rPr>
                        <a:t>≥5 years</a:t>
                      </a:r>
                      <a:r>
                        <a:rPr lang="en-US" sz="1200" b="0" i="0" u="none" strike="noStrike" dirty="0">
                          <a:solidFill>
                            <a:srgbClr val="1F2937"/>
                          </a:solidFill>
                          <a:latin typeface="+mn-ea"/>
                          <a:ea typeface="+mn-ea"/>
                          <a:cs typeface="Noto Sans SC"/>
                          <a:sym typeface="Noto Sans SC"/>
                        </a:rPr>
                        <a:t>, during which the total reflectivity attenuation is strictly controlled to </a:t>
                      </a:r>
                      <a:r>
                        <a:rPr lang="en-US" sz="1200" b="0" i="0" u="none" strike="noStrike" dirty="0">
                          <a:solidFill>
                            <a:srgbClr val="FF0000"/>
                          </a:solidFill>
                          <a:latin typeface="+mn-ea"/>
                          <a:ea typeface="+mn-ea"/>
                          <a:cs typeface="Noto Sans SC"/>
                          <a:sym typeface="Noto Sans SC"/>
                        </a:rPr>
                        <a:t>≤10%</a:t>
                      </a:r>
                      <a:r>
                        <a:rPr lang="en-US" sz="1200" b="0" i="0" u="none" strike="noStrike" dirty="0">
                          <a:solidFill>
                            <a:schemeClr val="tx1"/>
                          </a:solidFill>
                          <a:latin typeface="+mn-ea"/>
                          <a:ea typeface="+mn-ea"/>
                          <a:cs typeface="Noto Sans SC"/>
                          <a:sym typeface="Noto Sans SC"/>
                        </a:rPr>
                        <a:t>,</a:t>
                      </a:r>
                      <a:r>
                        <a:rPr lang="en-US" sz="1200" b="0" i="0" u="none" strike="noStrike" dirty="0">
                          <a:solidFill>
                            <a:srgbClr val="FF0000"/>
                          </a:solidFill>
                          <a:latin typeface="+mn-ea"/>
                          <a:ea typeface="+mn-ea"/>
                          <a:cs typeface="Noto Sans SC"/>
                          <a:sym typeface="Noto Sans SC"/>
                        </a:rPr>
                        <a:t> </a:t>
                      </a:r>
                      <a:r>
                        <a:rPr lang="en-US" sz="1200" b="0" i="0" u="none" strike="noStrike" dirty="0">
                          <a:solidFill>
                            <a:srgbClr val="1F2937"/>
                          </a:solidFill>
                          <a:latin typeface="+mn-ea"/>
                          <a:ea typeface="+mn-ea"/>
                          <a:cs typeface="Noto Sans SC"/>
                          <a:sym typeface="Noto Sans SC"/>
                        </a:rPr>
                        <a:t>ensuring long-term observation stability</a:t>
                      </a:r>
                      <a:endParaRPr lang="en-US" sz="1200" dirty="0">
                        <a:latin typeface="+mn-ea"/>
                        <a:ea typeface="+mn-ea"/>
                      </a:endParaRPr>
                    </a:p>
                  </a:txBody>
                  <a:tcPr marL="127000" marR="127000" marT="101600" marB="101600" anchor="ctr">
                    <a:lnL>
                      <a:noFill/>
                    </a:lnL>
                    <a:lnR>
                      <a:noFill/>
                    </a:lnR>
                    <a:lnT w="12700" cap="flat" cmpd="sng" algn="ctr">
                      <a:solidFill>
                        <a:srgbClr val="1F2937"/>
                      </a:solidFill>
                      <a:prstDash val="solid"/>
                      <a:round/>
                      <a:headEnd type="none" w="med" len="med"/>
                      <a:tailEnd type="none" w="med" len="med"/>
                    </a:lnT>
                    <a:lnB>
                      <a:noFill/>
                    </a:lnB>
                    <a:noFill/>
                  </a:tcPr>
                </a:tc>
                <a:tc>
                  <a:txBody>
                    <a:bodyPr/>
                    <a:lstStyle/>
                    <a:p>
                      <a:pPr marL="0" indent="0" algn="ctr">
                        <a:lnSpc>
                          <a:spcPct val="108333"/>
                        </a:lnSpc>
                        <a:defRPr/>
                      </a:pPr>
                      <a:r>
                        <a:rPr lang="en-US" sz="1200" b="1" i="0" u="none" strike="noStrike" dirty="0">
                          <a:solidFill>
                            <a:srgbClr val="1F2937"/>
                          </a:solidFill>
                          <a:latin typeface="+mn-ea"/>
                          <a:ea typeface="+mn-ea"/>
                          <a:cs typeface="Noto Sans SC"/>
                          <a:sym typeface="Noto Sans SC"/>
                        </a:rPr>
                        <a:t>Array </a:t>
                      </a:r>
                      <a:r>
                        <a:rPr lang="en-US" sz="1200" b="1" i="0" u="none" strike="noStrike" dirty="0" err="1">
                          <a:solidFill>
                            <a:srgbClr val="1F2937"/>
                          </a:solidFill>
                          <a:latin typeface="+mn-ea"/>
                          <a:ea typeface="+mn-ea"/>
                          <a:cs typeface="Noto Sans SC"/>
                          <a:sym typeface="Noto Sans SC"/>
                        </a:rPr>
                        <a:t>Mosaic:</a:t>
                      </a:r>
                      <a:r>
                        <a:rPr lang="en-US" sz="1200" b="0" i="0" u="none" strike="noStrike" dirty="0" err="1">
                          <a:solidFill>
                            <a:srgbClr val="1F2937"/>
                          </a:solidFill>
                          <a:latin typeface="+mn-ea"/>
                          <a:ea typeface="+mn-ea"/>
                          <a:cs typeface="Noto Sans SC"/>
                          <a:sym typeface="Noto Sans SC"/>
                        </a:rPr>
                        <a:t>Single</a:t>
                      </a:r>
                      <a:r>
                        <a:rPr lang="en-US" sz="1200" b="0" i="0" u="none" strike="noStrike" dirty="0">
                          <a:solidFill>
                            <a:srgbClr val="1F2937"/>
                          </a:solidFill>
                          <a:latin typeface="+mn-ea"/>
                          <a:ea typeface="+mn-ea"/>
                          <a:cs typeface="Noto Sans SC"/>
                          <a:sym typeface="Noto Sans SC"/>
                        </a:rPr>
                        <a:t> piece is a</a:t>
                      </a:r>
                      <a:r>
                        <a:rPr lang="en-US" sz="1200" b="0" i="0" u="none" strike="noStrike" kern="1200" dirty="0">
                          <a:solidFill>
                            <a:srgbClr val="FF0000"/>
                          </a:solidFill>
                          <a:latin typeface="+mn-ea"/>
                          <a:ea typeface="+mn-ea"/>
                          <a:cs typeface="Noto Sans SC"/>
                          <a:sym typeface="Noto Sans SC"/>
                        </a:rPr>
                        <a:t> </a:t>
                      </a:r>
                      <a:r>
                        <a:rPr lang="zh-CN" altLang="en-US" sz="1200" b="0" i="0" u="none" strike="noStrike" kern="1200" dirty="0">
                          <a:solidFill>
                            <a:srgbClr val="FF0000"/>
                          </a:solidFill>
                          <a:latin typeface="+mn-ea"/>
                          <a:ea typeface="+mn-ea"/>
                          <a:cs typeface="+mn-cs"/>
                        </a:rPr>
                        <a:t>⌀</a:t>
                      </a:r>
                      <a:r>
                        <a:rPr lang="en-US" altLang="zh-CN" sz="1200" b="0" i="0" u="none" strike="noStrike" kern="1200" dirty="0">
                          <a:solidFill>
                            <a:srgbClr val="FF0000"/>
                          </a:solidFill>
                          <a:latin typeface="+mn-ea"/>
                          <a:ea typeface="+mn-ea"/>
                          <a:cs typeface="+mn-cs"/>
                        </a:rPr>
                        <a:t>800 </a:t>
                      </a:r>
                      <a:r>
                        <a:rPr lang="en-US" sz="1200" b="0" i="0" u="none" strike="noStrike" kern="1200" dirty="0">
                          <a:solidFill>
                            <a:srgbClr val="1F2937"/>
                          </a:solidFill>
                          <a:latin typeface="+mn-ea"/>
                          <a:ea typeface="+mn-ea"/>
                          <a:cs typeface="Noto Sans SC"/>
                          <a:sym typeface="Noto Sans SC"/>
                        </a:rPr>
                        <a:t>mm </a:t>
                      </a:r>
                      <a:r>
                        <a:rPr lang="en-US" sz="1200" b="0" i="0" u="none" strike="noStrike" dirty="0">
                          <a:solidFill>
                            <a:srgbClr val="1F2937"/>
                          </a:solidFill>
                          <a:latin typeface="+mn-ea"/>
                          <a:ea typeface="+mn-ea"/>
                          <a:cs typeface="Noto Sans SC"/>
                          <a:sym typeface="Noto Sans SC"/>
                        </a:rPr>
                        <a:t>hexagon, </a:t>
                      </a:r>
                      <a:r>
                        <a:rPr lang="en-US" sz="1200" b="0" i="0" u="none" strike="noStrike" dirty="0">
                          <a:solidFill>
                            <a:srgbClr val="FF0000"/>
                          </a:solidFill>
                          <a:latin typeface="+mn-ea"/>
                          <a:ea typeface="+mn-ea"/>
                          <a:cs typeface="Noto Sans SC"/>
                          <a:sym typeface="Noto Sans SC"/>
                        </a:rPr>
                        <a:t>25 pieces </a:t>
                      </a:r>
                      <a:r>
                        <a:rPr lang="en-US" sz="1200" b="0" i="0" u="none" strike="noStrike" dirty="0">
                          <a:solidFill>
                            <a:srgbClr val="1F2937"/>
                          </a:solidFill>
                          <a:latin typeface="+mn-ea"/>
                          <a:ea typeface="+mn-ea"/>
                          <a:cs typeface="Noto Sans SC"/>
                          <a:sym typeface="Noto Sans SC"/>
                        </a:rPr>
                        <a:t>are mosaicked into a whole, forming an array with an effective light-collecting area of </a:t>
                      </a:r>
                    </a:p>
                    <a:p>
                      <a:pPr marL="0" indent="0" algn="ctr">
                        <a:lnSpc>
                          <a:spcPct val="108333"/>
                        </a:lnSpc>
                        <a:defRPr/>
                      </a:pPr>
                      <a:r>
                        <a:rPr lang="en-US" altLang="zh-CN" sz="1200" b="0" i="0" u="none" strike="noStrike" dirty="0">
                          <a:solidFill>
                            <a:srgbClr val="1F2937"/>
                          </a:solidFill>
                          <a:latin typeface="+mn-ea"/>
                          <a:ea typeface="+mn-ea"/>
                          <a:cs typeface="Noto Sans SC"/>
                          <a:sym typeface="Noto Sans SC"/>
                        </a:rPr>
                        <a:t>about</a:t>
                      </a:r>
                      <a:r>
                        <a:rPr lang="en-US" sz="1200" b="0" i="0" u="none" strike="noStrike" dirty="0">
                          <a:solidFill>
                            <a:srgbClr val="1F2937"/>
                          </a:solidFill>
                          <a:latin typeface="+mn-ea"/>
                          <a:ea typeface="+mn-ea"/>
                          <a:cs typeface="Noto Sans SC"/>
                          <a:sym typeface="Noto Sans SC"/>
                        </a:rPr>
                        <a:t> </a:t>
                      </a:r>
                      <a:r>
                        <a:rPr lang="en-US" sz="1200" b="0" i="0" u="none" strike="noStrike" dirty="0">
                          <a:solidFill>
                            <a:srgbClr val="FF0000"/>
                          </a:solidFill>
                          <a:latin typeface="+mn-ea"/>
                          <a:ea typeface="+mn-ea"/>
                          <a:cs typeface="Noto Sans SC"/>
                          <a:sym typeface="Noto Sans SC"/>
                        </a:rPr>
                        <a:t>5 m²</a:t>
                      </a:r>
                      <a:endParaRPr lang="en-US" sz="1200" dirty="0">
                        <a:solidFill>
                          <a:srgbClr val="FF0000"/>
                        </a:solidFill>
                        <a:latin typeface="+mn-ea"/>
                        <a:ea typeface="+mn-ea"/>
                      </a:endParaRPr>
                    </a:p>
                  </a:txBody>
                  <a:tcPr marL="127000" marR="127000" marT="101600" marB="101600" anchor="ctr">
                    <a:lnL>
                      <a:noFill/>
                    </a:lnL>
                    <a:lnR>
                      <a:noFill/>
                    </a:lnR>
                    <a:lnT w="12700" cap="flat" cmpd="sng" algn="ctr">
                      <a:solidFill>
                        <a:srgbClr val="1F2937"/>
                      </a:solidFill>
                      <a:prstDash val="solid"/>
                      <a:round/>
                      <a:headEnd type="none" w="med" len="med"/>
                      <a:tailEnd type="none" w="med" len="med"/>
                    </a:lnT>
                    <a:lnB>
                      <a:noFill/>
                    </a:lnB>
                    <a:noFill/>
                  </a:tcPr>
                </a:tc>
                <a:extLst>
                  <a:ext uri="{0D108BD9-81ED-4DB2-BD59-A6C34878D82A}">
                    <a16:rowId xmlns:a16="http://schemas.microsoft.com/office/drawing/2014/main" val="10003"/>
                  </a:ext>
                </a:extLst>
              </a:tr>
            </a:tbl>
          </a:graphicData>
        </a:graphic>
      </p:graphicFrame>
      <p:sp>
        <p:nvSpPr>
          <p:cNvPr id="3" name="灯片编号占位符 2">
            <a:extLst>
              <a:ext uri="{FF2B5EF4-FFF2-40B4-BE49-F238E27FC236}">
                <a16:creationId xmlns:a16="http://schemas.microsoft.com/office/drawing/2014/main" id="{E53BE7FA-1ED6-4A89-89F5-FC268118C574}"/>
              </a:ext>
            </a:extLst>
          </p:cNvPr>
          <p:cNvSpPr>
            <a:spLocks noGrp="1"/>
          </p:cNvSpPr>
          <p:nvPr>
            <p:ph type="sldNum" sz="quarter" idx="12"/>
          </p:nvPr>
        </p:nvSpPr>
        <p:spPr/>
        <p:txBody>
          <a:bodyPr/>
          <a:lstStyle/>
          <a:p>
            <a:fld id="{565CE74E-AB26-4998-AD42-012C4C1AD076}" type="slidenum">
              <a:rPr lang="zh-CN" altLang="en-US" smtClean="0"/>
              <a:t>4</a:t>
            </a:fld>
            <a:endParaRPr lang="zh-CN" altLang="en-US"/>
          </a:p>
        </p:txBody>
      </p:sp>
    </p:spTree>
    <p:extLst>
      <p:ext uri="{BB962C8B-B14F-4D97-AF65-F5344CB8AC3E}">
        <p14:creationId xmlns:p14="http://schemas.microsoft.com/office/powerpoint/2010/main" val="1256514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959F522-52CB-43FB-BCD2-3DB8AE3B44FE}"/>
              </a:ext>
            </a:extLst>
          </p:cNvPr>
          <p:cNvPicPr>
            <a:picLocks noChangeAspect="1"/>
          </p:cNvPicPr>
          <p:nvPr/>
        </p:nvPicPr>
        <p:blipFill>
          <a:blip r:embed="rId2"/>
          <a:stretch>
            <a:fillRect/>
          </a:stretch>
        </p:blipFill>
        <p:spPr>
          <a:xfrm>
            <a:off x="1769356" y="4205354"/>
            <a:ext cx="3907752" cy="2421947"/>
          </a:xfrm>
          <a:prstGeom prst="rect">
            <a:avLst/>
          </a:prstGeom>
        </p:spPr>
      </p:pic>
      <p:pic>
        <p:nvPicPr>
          <p:cNvPr id="13" name="图片 12">
            <a:extLst>
              <a:ext uri="{FF2B5EF4-FFF2-40B4-BE49-F238E27FC236}">
                <a16:creationId xmlns:a16="http://schemas.microsoft.com/office/drawing/2014/main" id="{B56187E7-A261-4890-B43C-44C9A061D812}"/>
              </a:ext>
            </a:extLst>
          </p:cNvPr>
          <p:cNvPicPr>
            <a:picLocks noChangeAspect="1"/>
          </p:cNvPicPr>
          <p:nvPr/>
        </p:nvPicPr>
        <p:blipFill>
          <a:blip r:embed="rId3"/>
          <a:stretch>
            <a:fillRect/>
          </a:stretch>
        </p:blipFill>
        <p:spPr>
          <a:xfrm>
            <a:off x="1769356" y="980380"/>
            <a:ext cx="3965896" cy="3108175"/>
          </a:xfrm>
          <a:prstGeom prst="rect">
            <a:avLst/>
          </a:prstGeom>
        </p:spPr>
      </p:pic>
      <p:sp>
        <p:nvSpPr>
          <p:cNvPr id="14" name="文本框 13">
            <a:extLst>
              <a:ext uri="{FF2B5EF4-FFF2-40B4-BE49-F238E27FC236}">
                <a16:creationId xmlns:a16="http://schemas.microsoft.com/office/drawing/2014/main" id="{8BE31D93-CD83-40F3-91B8-BA6CBAA08CC5}"/>
              </a:ext>
            </a:extLst>
          </p:cNvPr>
          <p:cNvSpPr txBox="1"/>
          <p:nvPr/>
        </p:nvSpPr>
        <p:spPr>
          <a:xfrm>
            <a:off x="6409918" y="2245455"/>
            <a:ext cx="4415393" cy="738664"/>
          </a:xfrm>
          <a:prstGeom prst="rect">
            <a:avLst/>
          </a:prstGeom>
          <a:noFill/>
        </p:spPr>
        <p:txBody>
          <a:bodyPr wrap="square">
            <a:spAutoFit/>
          </a:bodyPr>
          <a:lstStyle/>
          <a:p>
            <a:r>
              <a:rPr lang="en-US" altLang="zh-CN" sz="1400" dirty="0">
                <a:latin typeface="+mn-ea"/>
              </a:rPr>
              <a:t>Left panel: A photo of the telescope</a:t>
            </a:r>
          </a:p>
          <a:p>
            <a:r>
              <a:rPr lang="en-US" altLang="zh-CN" sz="1400" dirty="0">
                <a:latin typeface="+mn-ea"/>
              </a:rPr>
              <a:t>Right top  panel:  Photos  of  the  </a:t>
            </a:r>
            <a:r>
              <a:rPr lang="en-US" altLang="zh-CN" sz="1400" dirty="0" err="1">
                <a:latin typeface="+mn-ea"/>
              </a:rPr>
              <a:t>SiPM</a:t>
            </a:r>
            <a:r>
              <a:rPr lang="en-US" altLang="zh-CN" sz="1400" dirty="0">
                <a:latin typeface="+mn-ea"/>
              </a:rPr>
              <a:t>  camera Right bottom panel: mirror</a:t>
            </a:r>
            <a:endParaRPr lang="zh-CN" altLang="en-US" sz="1400" dirty="0">
              <a:latin typeface="+mn-ea"/>
            </a:endParaRPr>
          </a:p>
        </p:txBody>
      </p:sp>
      <p:sp>
        <p:nvSpPr>
          <p:cNvPr id="18" name="文本框 17">
            <a:extLst>
              <a:ext uri="{FF2B5EF4-FFF2-40B4-BE49-F238E27FC236}">
                <a16:creationId xmlns:a16="http://schemas.microsoft.com/office/drawing/2014/main" id="{15E89997-1BFC-434B-98B4-6CD3F3187073}"/>
              </a:ext>
            </a:extLst>
          </p:cNvPr>
          <p:cNvSpPr txBox="1"/>
          <p:nvPr/>
        </p:nvSpPr>
        <p:spPr>
          <a:xfrm>
            <a:off x="6578816" y="5046995"/>
            <a:ext cx="4077595" cy="369332"/>
          </a:xfrm>
          <a:prstGeom prst="rect">
            <a:avLst/>
          </a:prstGeom>
          <a:noFill/>
        </p:spPr>
        <p:txBody>
          <a:bodyPr wrap="square">
            <a:spAutoFit/>
          </a:bodyPr>
          <a:lstStyle/>
          <a:p>
            <a:r>
              <a:rPr lang="en-US" altLang="zh-CN" dirty="0"/>
              <a:t>The photo of six telescopes of WFCTA</a:t>
            </a:r>
            <a:endParaRPr lang="zh-CN" altLang="en-US" dirty="0"/>
          </a:p>
        </p:txBody>
      </p:sp>
      <p:sp>
        <p:nvSpPr>
          <p:cNvPr id="7" name="文本框 6">
            <a:extLst>
              <a:ext uri="{FF2B5EF4-FFF2-40B4-BE49-F238E27FC236}">
                <a16:creationId xmlns:a16="http://schemas.microsoft.com/office/drawing/2014/main" id="{03B814C6-78B5-45EF-96E3-8594A6DFC730}"/>
              </a:ext>
            </a:extLst>
          </p:cNvPr>
          <p:cNvSpPr txBox="1"/>
          <p:nvPr/>
        </p:nvSpPr>
        <p:spPr>
          <a:xfrm>
            <a:off x="3431411" y="367983"/>
            <a:ext cx="5329178" cy="369332"/>
          </a:xfrm>
          <a:prstGeom prst="rect">
            <a:avLst/>
          </a:prstGeom>
          <a:noFill/>
        </p:spPr>
        <p:txBody>
          <a:bodyPr wrap="square">
            <a:spAutoFit/>
          </a:bodyPr>
          <a:lstStyle/>
          <a:p>
            <a:r>
              <a:rPr lang="en-US" altLang="zh-CN" b="1" i="0" dirty="0">
                <a:solidFill>
                  <a:srgbClr val="0F1115"/>
                </a:solidFill>
                <a:effectLst/>
                <a:latin typeface="+mj-ea"/>
                <a:ea typeface="+mj-ea"/>
              </a:rPr>
              <a:t>On-site Photographs of LHAASO-WFCTA</a:t>
            </a:r>
            <a:endParaRPr lang="zh-CN" altLang="en-US" dirty="0">
              <a:latin typeface="+mj-ea"/>
              <a:ea typeface="+mj-ea"/>
            </a:endParaRPr>
          </a:p>
        </p:txBody>
      </p:sp>
      <p:sp>
        <p:nvSpPr>
          <p:cNvPr id="4" name="灯片编号占位符 3">
            <a:extLst>
              <a:ext uri="{FF2B5EF4-FFF2-40B4-BE49-F238E27FC236}">
                <a16:creationId xmlns:a16="http://schemas.microsoft.com/office/drawing/2014/main" id="{6BDF2291-44B3-4C96-92E4-DC3E81D0EB63}"/>
              </a:ext>
            </a:extLst>
          </p:cNvPr>
          <p:cNvSpPr>
            <a:spLocks noGrp="1"/>
          </p:cNvSpPr>
          <p:nvPr>
            <p:ph type="sldNum" sz="quarter" idx="12"/>
          </p:nvPr>
        </p:nvSpPr>
        <p:spPr/>
        <p:txBody>
          <a:bodyPr/>
          <a:lstStyle/>
          <a:p>
            <a:fld id="{565CE74E-AB26-4998-AD42-012C4C1AD076}" type="slidenum">
              <a:rPr lang="zh-CN" altLang="en-US" smtClean="0"/>
              <a:t>5</a:t>
            </a:fld>
            <a:endParaRPr lang="zh-CN" altLang="en-US"/>
          </a:p>
        </p:txBody>
      </p:sp>
    </p:spTree>
    <p:extLst>
      <p:ext uri="{BB962C8B-B14F-4D97-AF65-F5344CB8AC3E}">
        <p14:creationId xmlns:p14="http://schemas.microsoft.com/office/powerpoint/2010/main" val="2636521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AF2023E-BF12-49A7-A6B1-56D85AA09078}"/>
              </a:ext>
            </a:extLst>
          </p:cNvPr>
          <p:cNvPicPr>
            <a:picLocks noChangeAspect="1"/>
          </p:cNvPicPr>
          <p:nvPr/>
        </p:nvPicPr>
        <p:blipFill rotWithShape="1">
          <a:blip r:embed="rId2"/>
          <a:srcRect l="279" t="980" r="919"/>
          <a:stretch/>
        </p:blipFill>
        <p:spPr>
          <a:xfrm>
            <a:off x="851036" y="1429442"/>
            <a:ext cx="3623538" cy="2651025"/>
          </a:xfrm>
          <a:prstGeom prst="rect">
            <a:avLst/>
          </a:prstGeom>
        </p:spPr>
      </p:pic>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D2B3524C-6682-4C91-8132-DD8725098028}"/>
                  </a:ext>
                </a:extLst>
              </p:cNvPr>
              <p:cNvSpPr txBox="1"/>
              <p:nvPr/>
            </p:nvSpPr>
            <p:spPr>
              <a:xfrm>
                <a:off x="741979" y="4477406"/>
                <a:ext cx="3904328" cy="1818255"/>
              </a:xfrm>
              <a:prstGeom prst="rect">
                <a:avLst/>
              </a:prstGeom>
              <a:noFill/>
            </p:spPr>
            <p:txBody>
              <a:bodyPr wrap="square">
                <a:spAutoFit/>
              </a:bodyPr>
              <a:lstStyle/>
              <a:p>
                <a:r>
                  <a:rPr lang="en-US" altLang="zh-CN" sz="1400" b="1" i="0" dirty="0">
                    <a:solidFill>
                      <a:srgbClr val="0F1115"/>
                    </a:solidFill>
                    <a:effectLst/>
                    <a:latin typeface="+mn-ea"/>
                  </a:rPr>
                  <a:t>GX2350A Optical Coating System</a:t>
                </a:r>
                <a:br>
                  <a:rPr lang="en-US" altLang="zh-CN" sz="1400" dirty="0">
                    <a:latin typeface="+mn-ea"/>
                  </a:rPr>
                </a:br>
                <a:r>
                  <a:rPr lang="en-US" altLang="zh-CN" sz="1400" b="1" i="0" dirty="0">
                    <a:solidFill>
                      <a:srgbClr val="0F1115"/>
                    </a:solidFill>
                    <a:effectLst/>
                    <a:latin typeface="+mn-ea"/>
                  </a:rPr>
                  <a:t>Chamber diameter: </a:t>
                </a:r>
                <a:r>
                  <a:rPr lang="en-US" altLang="zh-CN" sz="1400" b="0" i="0" dirty="0">
                    <a:solidFill>
                      <a:srgbClr val="0F1115"/>
                    </a:solidFill>
                    <a:effectLst/>
                    <a:latin typeface="+mn-ea"/>
                  </a:rPr>
                  <a:t>2350 mm</a:t>
                </a:r>
                <a:br>
                  <a:rPr lang="en-US" altLang="zh-CN" sz="1400" dirty="0">
                    <a:latin typeface="+mn-ea"/>
                  </a:rPr>
                </a:br>
                <a:r>
                  <a:rPr lang="en-US" altLang="zh-CN" sz="1400" b="1" i="0" dirty="0">
                    <a:solidFill>
                      <a:srgbClr val="0F1115"/>
                    </a:solidFill>
                    <a:effectLst/>
                    <a:latin typeface="+mn-ea"/>
                  </a:rPr>
                  <a:t>Chamber height: </a:t>
                </a:r>
                <a:r>
                  <a:rPr lang="en-US" altLang="zh-CN" sz="1400" b="0" i="0" dirty="0">
                    <a:solidFill>
                      <a:srgbClr val="0F1115"/>
                    </a:solidFill>
                    <a:effectLst/>
                    <a:latin typeface="+mn-ea"/>
                  </a:rPr>
                  <a:t>1800 mm</a:t>
                </a:r>
                <a:br>
                  <a:rPr lang="en-US" altLang="zh-CN" sz="1400" dirty="0">
                    <a:latin typeface="+mn-ea"/>
                  </a:rPr>
                </a:br>
                <a:r>
                  <a:rPr lang="en-US" altLang="zh-CN" sz="1400" b="1" i="0" dirty="0">
                    <a:solidFill>
                      <a:srgbClr val="0F1115"/>
                    </a:solidFill>
                    <a:effectLst/>
                    <a:latin typeface="+mn-ea"/>
                  </a:rPr>
                  <a:t>Ultimate vacuum: </a:t>
                </a:r>
                <a:r>
                  <a:rPr lang="zh-CN" altLang="en-US" sz="1400" dirty="0">
                    <a:latin typeface="+mn-ea"/>
                  </a:rPr>
                  <a:t>≤</a:t>
                </a:r>
                <a:r>
                  <a:rPr lang="en-US" altLang="zh-CN" sz="1400" dirty="0">
                    <a:latin typeface="+mn-ea"/>
                  </a:rPr>
                  <a:t>8×</a:t>
                </a:r>
                <a14:m>
                  <m:oMath xmlns:m="http://schemas.openxmlformats.org/officeDocument/2006/math">
                    <m:sSup>
                      <m:sSupPr>
                        <m:ctrlPr>
                          <a:rPr lang="zh-CN" altLang="en-US" sz="1400" i="1" dirty="0" smtClean="0">
                            <a:solidFill>
                              <a:srgbClr val="836967"/>
                            </a:solidFill>
                            <a:latin typeface="Cambria Math" panose="02040503050406030204" pitchFamily="18" charset="0"/>
                          </a:rPr>
                        </m:ctrlPr>
                      </m:sSupPr>
                      <m:e>
                        <m:r>
                          <a:rPr lang="zh-CN" altLang="en-US" sz="1400" dirty="0">
                            <a:latin typeface="Cambria Math" panose="02040503050406030204" pitchFamily="18" charset="0"/>
                          </a:rPr>
                          <m:t>10</m:t>
                        </m:r>
                      </m:e>
                      <m:sup>
                        <m:r>
                          <a:rPr lang="zh-CN" altLang="en-US" sz="1400" i="0" dirty="0">
                            <a:latin typeface="Cambria Math" panose="02040503050406030204" pitchFamily="18" charset="0"/>
                          </a:rPr>
                          <m:t>−5</m:t>
                        </m:r>
                      </m:sup>
                    </m:sSup>
                  </m:oMath>
                </a14:m>
                <a:r>
                  <a:rPr lang="en-US" altLang="zh-CN" sz="1400" dirty="0">
                    <a:latin typeface="+mn-ea"/>
                  </a:rPr>
                  <a:t>Pa </a:t>
                </a:r>
                <a:br>
                  <a:rPr lang="en-US" altLang="zh-CN" sz="1400" dirty="0">
                    <a:latin typeface="+mn-ea"/>
                  </a:rPr>
                </a:br>
                <a:r>
                  <a:rPr lang="en-US" altLang="zh-CN" sz="1400" b="1" i="0" dirty="0">
                    <a:solidFill>
                      <a:srgbClr val="0F1115"/>
                    </a:solidFill>
                    <a:effectLst/>
                    <a:latin typeface="+mn-ea"/>
                  </a:rPr>
                  <a:t>Coating materials: </a:t>
                </a:r>
                <a:r>
                  <a:rPr lang="en-US" altLang="zh-CN" sz="1400" b="0" i="0" dirty="0">
                    <a:solidFill>
                      <a:srgbClr val="0F1115"/>
                    </a:solidFill>
                    <a:effectLst/>
                    <a:latin typeface="+mn-ea"/>
                  </a:rPr>
                  <a:t>capable of depositing metals such as Al, Cu, Ni, as well as non-metals including </a:t>
                </a:r>
                <a:r>
                  <a:rPr lang="en-US" altLang="zh-CN" sz="1400" b="0" i="0" dirty="0" err="1">
                    <a:solidFill>
                      <a:srgbClr val="0F1115"/>
                    </a:solidFill>
                    <a:effectLst/>
                    <a:latin typeface="+mn-ea"/>
                  </a:rPr>
                  <a:t>SiO</a:t>
                </a:r>
                <a:r>
                  <a:rPr lang="en-US" altLang="zh-CN" sz="1400" b="0" i="0" dirty="0">
                    <a:solidFill>
                      <a:srgbClr val="0F1115"/>
                    </a:solidFill>
                    <a:effectLst/>
                    <a:latin typeface="+mn-ea"/>
                  </a:rPr>
                  <a:t>₂ and </a:t>
                </a:r>
                <a:r>
                  <a:rPr lang="en-US" altLang="zh-CN" sz="1400" b="0" i="0" dirty="0" err="1">
                    <a:solidFill>
                      <a:srgbClr val="0F1115"/>
                    </a:solidFill>
                    <a:effectLst/>
                    <a:latin typeface="+mn-ea"/>
                  </a:rPr>
                  <a:t>ZrO</a:t>
                </a:r>
                <a:r>
                  <a:rPr lang="en-US" altLang="zh-CN" sz="1400" b="0" i="0" dirty="0">
                    <a:solidFill>
                      <a:srgbClr val="0F1115"/>
                    </a:solidFill>
                    <a:effectLst/>
                    <a:latin typeface="+mn-ea"/>
                  </a:rPr>
                  <a:t>₂</a:t>
                </a:r>
                <a:br>
                  <a:rPr lang="en-US" altLang="zh-CN" sz="1400" dirty="0">
                    <a:latin typeface="+mn-ea"/>
                  </a:rPr>
                </a:br>
                <a:r>
                  <a:rPr lang="en-US" altLang="zh-CN" sz="1400" b="1" i="0" dirty="0">
                    <a:solidFill>
                      <a:srgbClr val="0F1115"/>
                    </a:solidFill>
                    <a:effectLst/>
                    <a:latin typeface="+mn-ea"/>
                  </a:rPr>
                  <a:t>Coating uniformity: </a:t>
                </a:r>
                <a:r>
                  <a:rPr lang="en-US" altLang="zh-CN" sz="1400" b="0" i="0" dirty="0">
                    <a:solidFill>
                      <a:srgbClr val="0F1115"/>
                    </a:solidFill>
                    <a:effectLst/>
                    <a:latin typeface="+mn-ea"/>
                  </a:rPr>
                  <a:t>better than 3%</a:t>
                </a:r>
              </a:p>
            </p:txBody>
          </p:sp>
        </mc:Choice>
        <mc:Fallback xmlns="">
          <p:sp>
            <p:nvSpPr>
              <p:cNvPr id="6" name="文本框 5">
                <a:extLst>
                  <a:ext uri="{FF2B5EF4-FFF2-40B4-BE49-F238E27FC236}">
                    <a16:creationId xmlns:a16="http://schemas.microsoft.com/office/drawing/2014/main" id="{D2B3524C-6682-4C91-8132-DD8725098028}"/>
                  </a:ext>
                </a:extLst>
              </p:cNvPr>
              <p:cNvSpPr txBox="1">
                <a:spLocks noRot="1" noChangeAspect="1" noMove="1" noResize="1" noEditPoints="1" noAdjustHandles="1" noChangeArrowheads="1" noChangeShapeType="1" noTextEdit="1"/>
              </p:cNvSpPr>
              <p:nvPr/>
            </p:nvSpPr>
            <p:spPr>
              <a:xfrm>
                <a:off x="741979" y="4477406"/>
                <a:ext cx="3904328" cy="1818255"/>
              </a:xfrm>
              <a:prstGeom prst="rect">
                <a:avLst/>
              </a:prstGeom>
              <a:blipFill>
                <a:blip r:embed="rId3"/>
                <a:stretch>
                  <a:fillRect l="-469" t="-334" b="-2341"/>
                </a:stretch>
              </a:blipFill>
            </p:spPr>
            <p:txBody>
              <a:bodyPr/>
              <a:lstStyle/>
              <a:p>
                <a:r>
                  <a:rPr lang="zh-CN" altLang="en-US">
                    <a:noFill/>
                  </a:rPr>
                  <a:t> </a:t>
                </a:r>
              </a:p>
            </p:txBody>
          </p:sp>
        </mc:Fallback>
      </mc:AlternateContent>
      <p:pic>
        <p:nvPicPr>
          <p:cNvPr id="7" name="图片 6">
            <a:extLst>
              <a:ext uri="{FF2B5EF4-FFF2-40B4-BE49-F238E27FC236}">
                <a16:creationId xmlns:a16="http://schemas.microsoft.com/office/drawing/2014/main" id="{3DE4CD12-C885-4DF0-AE9A-7778C2504AEA}"/>
              </a:ext>
            </a:extLst>
          </p:cNvPr>
          <p:cNvPicPr>
            <a:picLocks noChangeAspect="1"/>
          </p:cNvPicPr>
          <p:nvPr/>
        </p:nvPicPr>
        <p:blipFill rotWithShape="1">
          <a:blip r:embed="rId4"/>
          <a:srcRect l="905" t="807" r="-1"/>
          <a:stretch/>
        </p:blipFill>
        <p:spPr>
          <a:xfrm>
            <a:off x="5791247" y="1523164"/>
            <a:ext cx="2368841" cy="2465639"/>
          </a:xfrm>
          <a:prstGeom prst="rect">
            <a:avLst/>
          </a:prstGeom>
        </p:spPr>
      </p:pic>
      <p:pic>
        <p:nvPicPr>
          <p:cNvPr id="8" name="图片 7">
            <a:extLst>
              <a:ext uri="{FF2B5EF4-FFF2-40B4-BE49-F238E27FC236}">
                <a16:creationId xmlns:a16="http://schemas.microsoft.com/office/drawing/2014/main" id="{A5315971-A273-47C8-8081-468B9BFFA4A9}"/>
              </a:ext>
            </a:extLst>
          </p:cNvPr>
          <p:cNvPicPr>
            <a:picLocks noChangeAspect="1"/>
          </p:cNvPicPr>
          <p:nvPr/>
        </p:nvPicPr>
        <p:blipFill>
          <a:blip r:embed="rId5"/>
          <a:stretch>
            <a:fillRect/>
          </a:stretch>
        </p:blipFill>
        <p:spPr>
          <a:xfrm>
            <a:off x="9359220" y="1522136"/>
            <a:ext cx="2019048" cy="2466667"/>
          </a:xfrm>
          <a:prstGeom prst="rect">
            <a:avLst/>
          </a:prstGeom>
        </p:spPr>
      </p:pic>
      <p:sp>
        <p:nvSpPr>
          <p:cNvPr id="10" name="文本框 9">
            <a:extLst>
              <a:ext uri="{FF2B5EF4-FFF2-40B4-BE49-F238E27FC236}">
                <a16:creationId xmlns:a16="http://schemas.microsoft.com/office/drawing/2014/main" id="{DFE581AF-1DBB-403D-8F8C-2DA13AAF5D15}"/>
              </a:ext>
            </a:extLst>
          </p:cNvPr>
          <p:cNvSpPr txBox="1"/>
          <p:nvPr/>
        </p:nvSpPr>
        <p:spPr>
          <a:xfrm>
            <a:off x="5675763" y="4551967"/>
            <a:ext cx="2599808" cy="307777"/>
          </a:xfrm>
          <a:prstGeom prst="rect">
            <a:avLst/>
          </a:prstGeom>
          <a:noFill/>
        </p:spPr>
        <p:txBody>
          <a:bodyPr wrap="square">
            <a:spAutoFit/>
          </a:bodyPr>
          <a:lstStyle/>
          <a:p>
            <a:r>
              <a:rPr lang="en-US" altLang="zh-CN" sz="1400" dirty="0">
                <a:solidFill>
                  <a:srgbClr val="0F1115"/>
                </a:solidFill>
                <a:latin typeface="+mn-ea"/>
              </a:rPr>
              <a:t>Mirror coating mounting jig</a:t>
            </a:r>
            <a:endParaRPr lang="zh-CN" altLang="en-US" sz="1400" dirty="0">
              <a:solidFill>
                <a:srgbClr val="0F1115"/>
              </a:solidFill>
              <a:latin typeface="+mn-ea"/>
            </a:endParaRPr>
          </a:p>
        </p:txBody>
      </p:sp>
      <p:sp>
        <p:nvSpPr>
          <p:cNvPr id="12" name="文本框 11">
            <a:extLst>
              <a:ext uri="{FF2B5EF4-FFF2-40B4-BE49-F238E27FC236}">
                <a16:creationId xmlns:a16="http://schemas.microsoft.com/office/drawing/2014/main" id="{9B6F383E-E2DC-44B1-B063-B9E746303C95}"/>
              </a:ext>
            </a:extLst>
          </p:cNvPr>
          <p:cNvSpPr txBox="1"/>
          <p:nvPr/>
        </p:nvSpPr>
        <p:spPr>
          <a:xfrm>
            <a:off x="9560654" y="4548712"/>
            <a:ext cx="2083265" cy="307777"/>
          </a:xfrm>
          <a:prstGeom prst="rect">
            <a:avLst/>
          </a:prstGeom>
          <a:noFill/>
        </p:spPr>
        <p:txBody>
          <a:bodyPr wrap="square">
            <a:spAutoFit/>
          </a:bodyPr>
          <a:lstStyle/>
          <a:p>
            <a:r>
              <a:rPr lang="en-US" altLang="zh-CN" sz="1400" dirty="0">
                <a:solidFill>
                  <a:srgbClr val="0F1115"/>
                </a:solidFill>
                <a:latin typeface="+mn-ea"/>
              </a:rPr>
              <a:t>After mirror coating</a:t>
            </a:r>
            <a:endParaRPr lang="zh-CN" altLang="en-US" sz="1400" dirty="0">
              <a:solidFill>
                <a:srgbClr val="0F1115"/>
              </a:solidFill>
              <a:latin typeface="+mn-ea"/>
            </a:endParaRPr>
          </a:p>
        </p:txBody>
      </p:sp>
      <p:sp>
        <p:nvSpPr>
          <p:cNvPr id="14" name="文本框 13">
            <a:extLst>
              <a:ext uri="{FF2B5EF4-FFF2-40B4-BE49-F238E27FC236}">
                <a16:creationId xmlns:a16="http://schemas.microsoft.com/office/drawing/2014/main" id="{DDF8F911-E619-42B0-AF46-BE760B599E96}"/>
              </a:ext>
            </a:extLst>
          </p:cNvPr>
          <p:cNvSpPr txBox="1"/>
          <p:nvPr/>
        </p:nvSpPr>
        <p:spPr>
          <a:xfrm>
            <a:off x="2913251" y="436779"/>
            <a:ext cx="6365498" cy="369332"/>
          </a:xfrm>
          <a:prstGeom prst="rect">
            <a:avLst/>
          </a:prstGeom>
          <a:noFill/>
        </p:spPr>
        <p:txBody>
          <a:bodyPr wrap="square">
            <a:spAutoFit/>
          </a:bodyPr>
          <a:lstStyle/>
          <a:p>
            <a:r>
              <a:rPr lang="en-US" altLang="zh-CN" b="1" i="0" dirty="0">
                <a:solidFill>
                  <a:srgbClr val="0F1115"/>
                </a:solidFill>
                <a:effectLst/>
                <a:latin typeface="+mj-ea"/>
                <a:ea typeface="+mj-ea"/>
              </a:rPr>
              <a:t>Photos of equipment from LHAASO's coating vendor</a:t>
            </a:r>
            <a:endParaRPr lang="zh-CN" altLang="en-US" dirty="0">
              <a:latin typeface="+mj-ea"/>
              <a:ea typeface="+mj-ea"/>
            </a:endParaRPr>
          </a:p>
        </p:txBody>
      </p:sp>
      <p:sp>
        <p:nvSpPr>
          <p:cNvPr id="16" name="灯片编号占位符 15">
            <a:extLst>
              <a:ext uri="{FF2B5EF4-FFF2-40B4-BE49-F238E27FC236}">
                <a16:creationId xmlns:a16="http://schemas.microsoft.com/office/drawing/2014/main" id="{2964B7B2-E1BD-484B-8076-F3FD85B5264C}"/>
              </a:ext>
            </a:extLst>
          </p:cNvPr>
          <p:cNvSpPr>
            <a:spLocks noGrp="1"/>
          </p:cNvSpPr>
          <p:nvPr>
            <p:ph type="sldNum" sz="quarter" idx="12"/>
          </p:nvPr>
        </p:nvSpPr>
        <p:spPr/>
        <p:txBody>
          <a:bodyPr/>
          <a:lstStyle/>
          <a:p>
            <a:fld id="{565CE74E-AB26-4998-AD42-012C4C1AD076}" type="slidenum">
              <a:rPr lang="zh-CN" altLang="en-US" smtClean="0"/>
              <a:t>6</a:t>
            </a:fld>
            <a:endParaRPr lang="zh-CN" altLang="en-US"/>
          </a:p>
        </p:txBody>
      </p:sp>
      <p:sp>
        <p:nvSpPr>
          <p:cNvPr id="11" name="文本框 10">
            <a:extLst>
              <a:ext uri="{FF2B5EF4-FFF2-40B4-BE49-F238E27FC236}">
                <a16:creationId xmlns:a16="http://schemas.microsoft.com/office/drawing/2014/main" id="{2E3DEBDD-3DFF-4C90-BE45-8CEC099C3B8D}"/>
              </a:ext>
            </a:extLst>
          </p:cNvPr>
          <p:cNvSpPr txBox="1"/>
          <p:nvPr/>
        </p:nvSpPr>
        <p:spPr>
          <a:xfrm>
            <a:off x="741979" y="6295661"/>
            <a:ext cx="6220883" cy="307777"/>
          </a:xfrm>
          <a:prstGeom prst="rect">
            <a:avLst/>
          </a:prstGeom>
          <a:noFill/>
        </p:spPr>
        <p:txBody>
          <a:bodyPr wrap="square">
            <a:spAutoFit/>
          </a:bodyPr>
          <a:lstStyle/>
          <a:p>
            <a:r>
              <a:rPr lang="en-US" altLang="zh-CN" sz="1400" dirty="0">
                <a:solidFill>
                  <a:srgbClr val="FF0000"/>
                </a:solidFill>
                <a:latin typeface="+mn-ea"/>
              </a:rPr>
              <a:t>About 2.5 hours per batch, with each batch producing 4 LACT lenses</a:t>
            </a:r>
            <a:endParaRPr lang="zh-CN" altLang="en-US" sz="1400" dirty="0">
              <a:solidFill>
                <a:srgbClr val="FF0000"/>
              </a:solidFill>
              <a:latin typeface="+mn-ea"/>
            </a:endParaRPr>
          </a:p>
        </p:txBody>
      </p:sp>
    </p:spTree>
    <p:extLst>
      <p:ext uri="{BB962C8B-B14F-4D97-AF65-F5344CB8AC3E}">
        <p14:creationId xmlns:p14="http://schemas.microsoft.com/office/powerpoint/2010/main" val="5158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a:extLst>
              <a:ext uri="{FF2B5EF4-FFF2-40B4-BE49-F238E27FC236}">
                <a16:creationId xmlns:a16="http://schemas.microsoft.com/office/drawing/2014/main" id="{285E9CAF-0209-43F3-91A9-B3FBE438CEBE}"/>
              </a:ext>
            </a:extLst>
          </p:cNvPr>
          <p:cNvSpPr/>
          <p:nvPr/>
        </p:nvSpPr>
        <p:spPr>
          <a:xfrm>
            <a:off x="1493838" y="834355"/>
            <a:ext cx="9204323"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dirty="0">
                <a:solidFill>
                  <a:srgbClr val="1F2937"/>
                </a:solidFill>
                <a:latin typeface="+mj-ea"/>
                <a:ea typeface="+mj-ea"/>
                <a:cs typeface="Noto Sans SC"/>
                <a:sym typeface="Noto Sans SC"/>
              </a:rPr>
              <a:t>CEPC </a:t>
            </a:r>
            <a:r>
              <a:rPr lang="en-US" altLang="zh-CN" sz="2000" b="1" i="0" dirty="0">
                <a:solidFill>
                  <a:srgbClr val="0F1115"/>
                </a:solidFill>
                <a:effectLst/>
                <a:latin typeface="+mj-ea"/>
                <a:ea typeface="+mj-ea"/>
              </a:rPr>
              <a:t>Cherenkov Detector – Preliminary Design Parameters</a:t>
            </a:r>
            <a:endParaRPr lang="en-US" sz="900" dirty="0">
              <a:latin typeface="+mj-ea"/>
              <a:ea typeface="+mj-ea"/>
            </a:endParaRPr>
          </a:p>
        </p:txBody>
      </p:sp>
      <p:sp>
        <p:nvSpPr>
          <p:cNvPr id="5" name="AutoShape 4">
            <a:extLst>
              <a:ext uri="{FF2B5EF4-FFF2-40B4-BE49-F238E27FC236}">
                <a16:creationId xmlns:a16="http://schemas.microsoft.com/office/drawing/2014/main" id="{ABCFF8DC-05F3-4913-ABD3-28617C1FF12D}"/>
              </a:ext>
            </a:extLst>
          </p:cNvPr>
          <p:cNvSpPr/>
          <p:nvPr/>
        </p:nvSpPr>
        <p:spPr>
          <a:xfrm>
            <a:off x="508000" y="1835150"/>
            <a:ext cx="3556000" cy="5588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endParaRPr>
              <a:latin typeface="+mj-ea"/>
              <a:ea typeface="+mj-ea"/>
            </a:endParaRPr>
          </a:p>
        </p:txBody>
      </p:sp>
      <p:sp>
        <p:nvSpPr>
          <p:cNvPr id="6" name="AutoShape 5">
            <a:extLst>
              <a:ext uri="{FF2B5EF4-FFF2-40B4-BE49-F238E27FC236}">
                <a16:creationId xmlns:a16="http://schemas.microsoft.com/office/drawing/2014/main" id="{21980D42-8A32-463E-B986-D9A29AFD5833}"/>
              </a:ext>
            </a:extLst>
          </p:cNvPr>
          <p:cNvSpPr/>
          <p:nvPr/>
        </p:nvSpPr>
        <p:spPr>
          <a:xfrm>
            <a:off x="635000" y="1885950"/>
            <a:ext cx="3302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dirty="0">
                <a:solidFill>
                  <a:srgbClr val="F97316"/>
                </a:solidFill>
                <a:latin typeface="Noto Sans SC"/>
                <a:ea typeface="Noto Sans SC"/>
                <a:cs typeface="Noto Sans SC"/>
                <a:sym typeface="Noto Sans SC"/>
              </a:rPr>
              <a:t>Optical Performance	</a:t>
            </a:r>
            <a:endParaRPr lang="en-US" sz="1100" dirty="0"/>
          </a:p>
        </p:txBody>
      </p:sp>
      <p:cxnSp>
        <p:nvCxnSpPr>
          <p:cNvPr id="7" name="Connector 6">
            <a:extLst>
              <a:ext uri="{FF2B5EF4-FFF2-40B4-BE49-F238E27FC236}">
                <a16:creationId xmlns:a16="http://schemas.microsoft.com/office/drawing/2014/main" id="{FB0F6DF9-CAE0-465B-8256-E0D4E5AE4CA0}"/>
              </a:ext>
            </a:extLst>
          </p:cNvPr>
          <p:cNvCxnSpPr/>
          <p:nvPr/>
        </p:nvCxnSpPr>
        <p:spPr>
          <a:xfrm rot="-12277">
            <a:off x="508011" y="2514600"/>
            <a:ext cx="3556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8" name="AutoShape 7">
            <a:extLst>
              <a:ext uri="{FF2B5EF4-FFF2-40B4-BE49-F238E27FC236}">
                <a16:creationId xmlns:a16="http://schemas.microsoft.com/office/drawing/2014/main" id="{41DC5AF3-2E29-4B07-AD88-209656672AB2}"/>
              </a:ext>
            </a:extLst>
          </p:cNvPr>
          <p:cNvSpPr/>
          <p:nvPr/>
        </p:nvSpPr>
        <p:spPr>
          <a:xfrm>
            <a:off x="508000" y="2724150"/>
            <a:ext cx="355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1" i="0" u="none" strike="noStrike" dirty="0">
                <a:solidFill>
                  <a:srgbClr val="1F2937"/>
                </a:solidFill>
                <a:latin typeface="+mn-ea"/>
                <a:cs typeface="Noto Sans SC"/>
                <a:sym typeface="Noto Sans SC"/>
              </a:rPr>
              <a:t>Wavelength range: </a:t>
            </a:r>
            <a:r>
              <a:rPr lang="en-US" sz="1400" i="0" u="none" strike="noStrike" dirty="0">
                <a:solidFill>
                  <a:srgbClr val="1F2937"/>
                </a:solidFill>
                <a:latin typeface="+mn-ea"/>
                <a:cs typeface="Noto Sans SC"/>
                <a:sym typeface="Noto Sans SC"/>
              </a:rPr>
              <a:t>covering </a:t>
            </a:r>
            <a:r>
              <a:rPr lang="en-US" sz="1400" i="0" u="none" strike="noStrike" dirty="0">
                <a:solidFill>
                  <a:srgbClr val="FF0000"/>
                </a:solidFill>
                <a:latin typeface="+mn-ea"/>
                <a:cs typeface="Noto Sans SC"/>
                <a:sym typeface="Noto Sans SC"/>
              </a:rPr>
              <a:t>200–700</a:t>
            </a:r>
            <a:r>
              <a:rPr lang="en-US" sz="1400" i="0" u="none" strike="noStrike" dirty="0">
                <a:solidFill>
                  <a:srgbClr val="1F2937"/>
                </a:solidFill>
                <a:latin typeface="+mn-ea"/>
                <a:cs typeface="Noto Sans SC"/>
                <a:sym typeface="Noto Sans SC"/>
              </a:rPr>
              <a:t> nm?</a:t>
            </a:r>
            <a:endParaRPr lang="en-US" sz="1100" dirty="0">
              <a:latin typeface="+mn-ea"/>
            </a:endParaRPr>
          </a:p>
        </p:txBody>
      </p:sp>
      <p:sp>
        <p:nvSpPr>
          <p:cNvPr id="9" name="AutoShape 8">
            <a:extLst>
              <a:ext uri="{FF2B5EF4-FFF2-40B4-BE49-F238E27FC236}">
                <a16:creationId xmlns:a16="http://schemas.microsoft.com/office/drawing/2014/main" id="{D95DB436-22F6-4C2D-8580-401C59C7B0C3}"/>
              </a:ext>
            </a:extLst>
          </p:cNvPr>
          <p:cNvSpPr/>
          <p:nvPr/>
        </p:nvSpPr>
        <p:spPr>
          <a:xfrm>
            <a:off x="508000" y="3613150"/>
            <a:ext cx="355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1" dirty="0">
                <a:solidFill>
                  <a:srgbClr val="1F2937"/>
                </a:solidFill>
                <a:latin typeface="+mn-ea"/>
                <a:sym typeface="Noto Sans SC"/>
              </a:rPr>
              <a:t>Reflection angle: </a:t>
            </a:r>
            <a:r>
              <a:rPr lang="en-US" sz="1400" dirty="0">
                <a:solidFill>
                  <a:srgbClr val="1F2937"/>
                </a:solidFill>
                <a:latin typeface="+mn-ea"/>
                <a:sym typeface="Noto Sans SC"/>
              </a:rPr>
              <a:t>Cherenkov angle controlled within 8–30°, corresponding reflection angle calculated as </a:t>
            </a:r>
            <a:r>
              <a:rPr lang="en-US" sz="1400" dirty="0">
                <a:solidFill>
                  <a:srgbClr val="FF0000"/>
                </a:solidFill>
                <a:latin typeface="+mn-ea"/>
                <a:sym typeface="Noto Sans SC"/>
              </a:rPr>
              <a:t>55–90°</a:t>
            </a:r>
            <a:endParaRPr lang="en-US" sz="1400" dirty="0">
              <a:solidFill>
                <a:srgbClr val="FF0000"/>
              </a:solidFill>
              <a:latin typeface="+mn-ea"/>
            </a:endParaRPr>
          </a:p>
        </p:txBody>
      </p:sp>
      <p:sp>
        <p:nvSpPr>
          <p:cNvPr id="10" name="AutoShape 9">
            <a:extLst>
              <a:ext uri="{FF2B5EF4-FFF2-40B4-BE49-F238E27FC236}">
                <a16:creationId xmlns:a16="http://schemas.microsoft.com/office/drawing/2014/main" id="{045F8136-DB53-4304-8D14-8C41900B7D2A}"/>
              </a:ext>
            </a:extLst>
          </p:cNvPr>
          <p:cNvSpPr/>
          <p:nvPr/>
        </p:nvSpPr>
        <p:spPr>
          <a:xfrm>
            <a:off x="508000" y="4502150"/>
            <a:ext cx="355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1" dirty="0">
                <a:solidFill>
                  <a:srgbClr val="1F2937"/>
                </a:solidFill>
                <a:latin typeface="+mn-ea"/>
                <a:sym typeface="Noto Sans SC"/>
              </a:rPr>
              <a:t>Reflectivity target: </a:t>
            </a:r>
            <a:r>
              <a:rPr lang="en-US" sz="1400" dirty="0">
                <a:solidFill>
                  <a:srgbClr val="FF0000"/>
                </a:solidFill>
                <a:latin typeface="+mn-ea"/>
                <a:sym typeface="Noto Sans SC"/>
              </a:rPr>
              <a:t>&gt;95% </a:t>
            </a:r>
            <a:r>
              <a:rPr lang="en-US" sz="1400" dirty="0">
                <a:solidFill>
                  <a:srgbClr val="1F2937"/>
                </a:solidFill>
                <a:latin typeface="+mn-ea"/>
                <a:sym typeface="Noto Sans SC"/>
              </a:rPr>
              <a:t>in key wavelength bands?</a:t>
            </a:r>
            <a:endParaRPr lang="en-US" sz="1400" dirty="0">
              <a:solidFill>
                <a:srgbClr val="1F2937"/>
              </a:solidFill>
              <a:latin typeface="+mn-ea"/>
            </a:endParaRPr>
          </a:p>
        </p:txBody>
      </p:sp>
      <p:cxnSp>
        <p:nvCxnSpPr>
          <p:cNvPr id="11" name="Connector 10">
            <a:extLst>
              <a:ext uri="{FF2B5EF4-FFF2-40B4-BE49-F238E27FC236}">
                <a16:creationId xmlns:a16="http://schemas.microsoft.com/office/drawing/2014/main" id="{CB8500AF-5B19-4797-A40C-79BFA0CE9886}"/>
              </a:ext>
            </a:extLst>
          </p:cNvPr>
          <p:cNvCxnSpPr/>
          <p:nvPr/>
        </p:nvCxnSpPr>
        <p:spPr>
          <a:xfrm rot="5387267">
            <a:off x="2540000" y="3543312"/>
            <a:ext cx="3429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2" name="AutoShape 11">
            <a:extLst>
              <a:ext uri="{FF2B5EF4-FFF2-40B4-BE49-F238E27FC236}">
                <a16:creationId xmlns:a16="http://schemas.microsoft.com/office/drawing/2014/main" id="{A3980274-E293-466C-BF11-EDE647669913}"/>
              </a:ext>
            </a:extLst>
          </p:cNvPr>
          <p:cNvSpPr/>
          <p:nvPr/>
        </p:nvSpPr>
        <p:spPr>
          <a:xfrm>
            <a:off x="4318000" y="1835150"/>
            <a:ext cx="3556000" cy="5588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defRPr/>
            </a:pPr>
            <a:r>
              <a:rPr lang="en-US" b="1" dirty="0">
                <a:solidFill>
                  <a:srgbClr val="F97316"/>
                </a:solidFill>
                <a:latin typeface="+mj-ea"/>
                <a:ea typeface="+mj-ea"/>
              </a:rPr>
              <a:t>Environment &amp; Processing</a:t>
            </a:r>
            <a:endParaRPr b="1" dirty="0">
              <a:solidFill>
                <a:srgbClr val="F97316"/>
              </a:solidFill>
              <a:latin typeface="+mj-ea"/>
              <a:ea typeface="+mj-ea"/>
            </a:endParaRPr>
          </a:p>
        </p:txBody>
      </p:sp>
      <p:sp>
        <p:nvSpPr>
          <p:cNvPr id="13" name="AutoShape 12">
            <a:extLst>
              <a:ext uri="{FF2B5EF4-FFF2-40B4-BE49-F238E27FC236}">
                <a16:creationId xmlns:a16="http://schemas.microsoft.com/office/drawing/2014/main" id="{5B26E03A-8024-46CC-955F-EC58756C6813}"/>
              </a:ext>
            </a:extLst>
          </p:cNvPr>
          <p:cNvSpPr/>
          <p:nvPr/>
        </p:nvSpPr>
        <p:spPr>
          <a:xfrm>
            <a:off x="4445000" y="1885950"/>
            <a:ext cx="3302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endParaRPr lang="en-US" sz="1100" dirty="0"/>
          </a:p>
        </p:txBody>
      </p:sp>
      <p:cxnSp>
        <p:nvCxnSpPr>
          <p:cNvPr id="14" name="Connector 13">
            <a:extLst>
              <a:ext uri="{FF2B5EF4-FFF2-40B4-BE49-F238E27FC236}">
                <a16:creationId xmlns:a16="http://schemas.microsoft.com/office/drawing/2014/main" id="{A770775C-63EF-4962-A048-88A4C3632072}"/>
              </a:ext>
            </a:extLst>
          </p:cNvPr>
          <p:cNvCxnSpPr/>
          <p:nvPr/>
        </p:nvCxnSpPr>
        <p:spPr>
          <a:xfrm rot="-12277">
            <a:off x="4318011" y="2514600"/>
            <a:ext cx="3556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6" name="AutoShape 15">
            <a:extLst>
              <a:ext uri="{FF2B5EF4-FFF2-40B4-BE49-F238E27FC236}">
                <a16:creationId xmlns:a16="http://schemas.microsoft.com/office/drawing/2014/main" id="{5BFDFEFB-7EAC-4584-AA50-7B236E3DF958}"/>
              </a:ext>
            </a:extLst>
          </p:cNvPr>
          <p:cNvSpPr/>
          <p:nvPr/>
        </p:nvSpPr>
        <p:spPr>
          <a:xfrm>
            <a:off x="4318000" y="3613150"/>
            <a:ext cx="355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altLang="zh-CN" sz="1400" b="1" dirty="0">
                <a:solidFill>
                  <a:srgbClr val="1F2937"/>
                </a:solidFill>
                <a:latin typeface="+mn-ea"/>
                <a:sym typeface="Noto Sans SC"/>
              </a:rPr>
              <a:t>Coating process: </a:t>
            </a:r>
            <a:r>
              <a:rPr lang="en-US" altLang="zh-CN" sz="1400" dirty="0">
                <a:solidFill>
                  <a:srgbClr val="1F2937"/>
                </a:solidFill>
                <a:latin typeface="+mn-ea"/>
                <a:sym typeface="Noto Sans SC"/>
              </a:rPr>
              <a:t>film purity, density, roughness, and dimensional tolerances (higher is better)</a:t>
            </a:r>
            <a:endParaRPr lang="en-US" sz="1400" dirty="0">
              <a:solidFill>
                <a:srgbClr val="1F2937"/>
              </a:solidFill>
              <a:latin typeface="+mn-ea"/>
            </a:endParaRPr>
          </a:p>
        </p:txBody>
      </p:sp>
      <p:sp>
        <p:nvSpPr>
          <p:cNvPr id="17" name="AutoShape 16">
            <a:extLst>
              <a:ext uri="{FF2B5EF4-FFF2-40B4-BE49-F238E27FC236}">
                <a16:creationId xmlns:a16="http://schemas.microsoft.com/office/drawing/2014/main" id="{43ED10C7-8FDC-4CA8-B213-95689762D43A}"/>
              </a:ext>
            </a:extLst>
          </p:cNvPr>
          <p:cNvSpPr/>
          <p:nvPr/>
        </p:nvSpPr>
        <p:spPr>
          <a:xfrm>
            <a:off x="4318000" y="4502150"/>
            <a:ext cx="355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1" i="0" u="none" strike="noStrike" dirty="0">
                <a:solidFill>
                  <a:srgbClr val="1F2937"/>
                </a:solidFill>
                <a:latin typeface="+mn-ea"/>
                <a:cs typeface="Noto Sans SC"/>
                <a:sym typeface="Noto Sans SC"/>
              </a:rPr>
              <a:t>Service life: </a:t>
            </a:r>
            <a:r>
              <a:rPr lang="en-US" sz="1400" i="0" u="none" strike="noStrike" dirty="0">
                <a:solidFill>
                  <a:srgbClr val="1F2937"/>
                </a:solidFill>
                <a:latin typeface="+mn-ea"/>
                <a:cs typeface="Noto Sans SC"/>
                <a:sym typeface="Noto Sans SC"/>
              </a:rPr>
              <a:t>design life time </a:t>
            </a:r>
            <a:r>
              <a:rPr lang="en-US" sz="1400" i="0" u="none" strike="noStrike" dirty="0">
                <a:solidFill>
                  <a:srgbClr val="FF0000"/>
                </a:solidFill>
                <a:latin typeface="+mn-ea"/>
                <a:cs typeface="Noto Sans SC"/>
                <a:sym typeface="Noto Sans SC"/>
              </a:rPr>
              <a:t>≥10 </a:t>
            </a:r>
            <a:r>
              <a:rPr lang="en-US" sz="1400" i="0" u="none" strike="noStrike" dirty="0">
                <a:solidFill>
                  <a:srgbClr val="1F2937"/>
                </a:solidFill>
                <a:latin typeface="+mn-ea"/>
                <a:cs typeface="Noto Sans SC"/>
                <a:sym typeface="Noto Sans SC"/>
              </a:rPr>
              <a:t>years?</a:t>
            </a:r>
            <a:endParaRPr lang="en-US" sz="1100" dirty="0">
              <a:latin typeface="+mn-ea"/>
            </a:endParaRPr>
          </a:p>
        </p:txBody>
      </p:sp>
      <p:cxnSp>
        <p:nvCxnSpPr>
          <p:cNvPr id="18" name="Connector 17">
            <a:extLst>
              <a:ext uri="{FF2B5EF4-FFF2-40B4-BE49-F238E27FC236}">
                <a16:creationId xmlns:a16="http://schemas.microsoft.com/office/drawing/2014/main" id="{06019DFE-F4ED-4AE3-B86B-F8A268FD1CF3}"/>
              </a:ext>
            </a:extLst>
          </p:cNvPr>
          <p:cNvCxnSpPr/>
          <p:nvPr/>
        </p:nvCxnSpPr>
        <p:spPr>
          <a:xfrm rot="5387267">
            <a:off x="6350000" y="3543312"/>
            <a:ext cx="3429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9" name="AutoShape 18">
            <a:extLst>
              <a:ext uri="{FF2B5EF4-FFF2-40B4-BE49-F238E27FC236}">
                <a16:creationId xmlns:a16="http://schemas.microsoft.com/office/drawing/2014/main" id="{F4450BE1-23D9-4A92-A458-003C6EFE9636}"/>
              </a:ext>
            </a:extLst>
          </p:cNvPr>
          <p:cNvSpPr/>
          <p:nvPr/>
        </p:nvSpPr>
        <p:spPr>
          <a:xfrm>
            <a:off x="8128000" y="1835150"/>
            <a:ext cx="3556000" cy="5588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endParaRPr lang="zh-CN" altLang="en-US">
              <a:latin typeface="+mj-ea"/>
              <a:ea typeface="+mj-ea"/>
            </a:endParaRPr>
          </a:p>
        </p:txBody>
      </p:sp>
      <p:sp>
        <p:nvSpPr>
          <p:cNvPr id="20" name="AutoShape 19">
            <a:extLst>
              <a:ext uri="{FF2B5EF4-FFF2-40B4-BE49-F238E27FC236}">
                <a16:creationId xmlns:a16="http://schemas.microsoft.com/office/drawing/2014/main" id="{F8E33A90-263D-47CB-87D4-DF5BDE6845F1}"/>
              </a:ext>
            </a:extLst>
          </p:cNvPr>
          <p:cNvSpPr/>
          <p:nvPr/>
        </p:nvSpPr>
        <p:spPr>
          <a:xfrm>
            <a:off x="8255000" y="1885950"/>
            <a:ext cx="3302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dirty="0">
                <a:solidFill>
                  <a:srgbClr val="F97316"/>
                </a:solidFill>
                <a:latin typeface="Noto Sans SC"/>
                <a:ea typeface="Noto Sans SC"/>
                <a:cs typeface="Noto Sans SC"/>
                <a:sym typeface="Noto Sans SC"/>
              </a:rPr>
              <a:t>Material Selection</a:t>
            </a:r>
            <a:endParaRPr lang="en-US" sz="1100" dirty="0"/>
          </a:p>
        </p:txBody>
      </p:sp>
      <p:cxnSp>
        <p:nvCxnSpPr>
          <p:cNvPr id="21" name="Connector 20">
            <a:extLst>
              <a:ext uri="{FF2B5EF4-FFF2-40B4-BE49-F238E27FC236}">
                <a16:creationId xmlns:a16="http://schemas.microsoft.com/office/drawing/2014/main" id="{07D44B61-6DE5-4CF2-809B-0C169645F131}"/>
              </a:ext>
            </a:extLst>
          </p:cNvPr>
          <p:cNvCxnSpPr/>
          <p:nvPr/>
        </p:nvCxnSpPr>
        <p:spPr>
          <a:xfrm rot="-12277">
            <a:off x="8128011" y="2514600"/>
            <a:ext cx="3556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23" name="AutoShape 22">
            <a:extLst>
              <a:ext uri="{FF2B5EF4-FFF2-40B4-BE49-F238E27FC236}">
                <a16:creationId xmlns:a16="http://schemas.microsoft.com/office/drawing/2014/main" id="{750247B4-DB03-4AF1-8841-E6C8E5A3F1A5}"/>
              </a:ext>
            </a:extLst>
          </p:cNvPr>
          <p:cNvSpPr/>
          <p:nvPr/>
        </p:nvSpPr>
        <p:spPr>
          <a:xfrm>
            <a:off x="8128000" y="3867150"/>
            <a:ext cx="3556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altLang="zh-CN" sz="1400" b="1" i="0" dirty="0">
                <a:solidFill>
                  <a:srgbClr val="0F1115"/>
                </a:solidFill>
                <a:effectLst/>
                <a:latin typeface="+mn-ea"/>
              </a:rPr>
              <a:t>Coating material:</a:t>
            </a:r>
            <a:r>
              <a:rPr lang="en-US" altLang="zh-CN" sz="1400" b="0" i="0" dirty="0">
                <a:solidFill>
                  <a:srgbClr val="0F1115"/>
                </a:solidFill>
                <a:effectLst/>
                <a:latin typeface="+mn-ea"/>
              </a:rPr>
              <a:t> </a:t>
            </a:r>
            <a:r>
              <a:rPr lang="en-US" altLang="zh-CN" sz="1400" b="0" i="0" dirty="0">
                <a:solidFill>
                  <a:srgbClr val="FF0000"/>
                </a:solidFill>
                <a:effectLst/>
                <a:latin typeface="+mn-ea"/>
              </a:rPr>
              <a:t>Al + </a:t>
            </a:r>
            <a:r>
              <a:rPr lang="en-US" altLang="zh-CN" sz="1400" b="0" i="0" dirty="0" err="1">
                <a:solidFill>
                  <a:srgbClr val="FF0000"/>
                </a:solidFill>
                <a:effectLst/>
                <a:latin typeface="+mn-ea"/>
              </a:rPr>
              <a:t>MgF</a:t>
            </a:r>
            <a:r>
              <a:rPr lang="en-US" altLang="zh-CN" sz="1400" b="0" i="0" dirty="0">
                <a:solidFill>
                  <a:srgbClr val="FF0000"/>
                </a:solidFill>
                <a:effectLst/>
                <a:latin typeface="+mn-ea"/>
              </a:rPr>
              <a:t>₂ /</a:t>
            </a:r>
            <a:r>
              <a:rPr lang="en-US" altLang="zh-CN" sz="1400" b="0" i="0" dirty="0" err="1">
                <a:solidFill>
                  <a:srgbClr val="FF0000"/>
                </a:solidFill>
                <a:effectLst/>
                <a:latin typeface="+mn-ea"/>
              </a:rPr>
              <a:t>SiO</a:t>
            </a:r>
            <a:r>
              <a:rPr lang="en-US" altLang="zh-CN" sz="1400" b="0" i="0" dirty="0">
                <a:solidFill>
                  <a:srgbClr val="FF0000"/>
                </a:solidFill>
                <a:effectLst/>
                <a:latin typeface="+mn-ea"/>
              </a:rPr>
              <a:t>₂ </a:t>
            </a:r>
            <a:r>
              <a:rPr lang="en-US" altLang="zh-CN" sz="1400" b="0" i="0" dirty="0">
                <a:solidFill>
                  <a:srgbClr val="0F1115"/>
                </a:solidFill>
                <a:effectLst/>
                <a:latin typeface="+mn-ea"/>
              </a:rPr>
              <a:t>or other coating materials?</a:t>
            </a:r>
            <a:endParaRPr lang="en-US" sz="1100" dirty="0">
              <a:latin typeface="+mn-ea"/>
            </a:endParaRPr>
          </a:p>
        </p:txBody>
      </p:sp>
      <p:sp>
        <p:nvSpPr>
          <p:cNvPr id="29" name="AutoShape 14">
            <a:extLst>
              <a:ext uri="{FF2B5EF4-FFF2-40B4-BE49-F238E27FC236}">
                <a16:creationId xmlns:a16="http://schemas.microsoft.com/office/drawing/2014/main" id="{EF0735B3-BF21-46CE-9E73-3B43773C476A}"/>
              </a:ext>
            </a:extLst>
          </p:cNvPr>
          <p:cNvSpPr/>
          <p:nvPr/>
        </p:nvSpPr>
        <p:spPr>
          <a:xfrm>
            <a:off x="4317999" y="2724150"/>
            <a:ext cx="355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1" dirty="0">
                <a:solidFill>
                  <a:srgbClr val="1F2937"/>
                </a:solidFill>
                <a:latin typeface="+mn-ea"/>
                <a:sym typeface="Noto Sans SC"/>
              </a:rPr>
              <a:t>Operating environment: </a:t>
            </a:r>
            <a:r>
              <a:rPr lang="en-US" sz="1400" dirty="0">
                <a:solidFill>
                  <a:srgbClr val="1F2937"/>
                </a:solidFill>
                <a:latin typeface="+mn-ea"/>
                <a:sym typeface="Noto Sans SC"/>
              </a:rPr>
              <a:t>air or nitrogen atmosphere, with radiation resistance required</a:t>
            </a:r>
            <a:endParaRPr lang="en-US" sz="1400" dirty="0">
              <a:solidFill>
                <a:srgbClr val="1F2937"/>
              </a:solidFill>
              <a:latin typeface="+mn-ea"/>
            </a:endParaRPr>
          </a:p>
        </p:txBody>
      </p:sp>
      <p:sp>
        <p:nvSpPr>
          <p:cNvPr id="32" name="AutoShape 21">
            <a:extLst>
              <a:ext uri="{FF2B5EF4-FFF2-40B4-BE49-F238E27FC236}">
                <a16:creationId xmlns:a16="http://schemas.microsoft.com/office/drawing/2014/main" id="{4892145B-9A45-4BE7-A51C-A4859AA266E4}"/>
              </a:ext>
            </a:extLst>
          </p:cNvPr>
          <p:cNvSpPr/>
          <p:nvPr/>
        </p:nvSpPr>
        <p:spPr>
          <a:xfrm>
            <a:off x="8128000" y="2815206"/>
            <a:ext cx="3556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1" i="0" u="none" strike="noStrike" dirty="0">
                <a:solidFill>
                  <a:srgbClr val="1F2937"/>
                </a:solidFill>
                <a:latin typeface="Noto Sans SC"/>
                <a:ea typeface="Noto Sans SC"/>
                <a:cs typeface="Noto Sans SC"/>
                <a:sym typeface="Noto Sans SC"/>
              </a:rPr>
              <a:t>Substrate material:</a:t>
            </a:r>
            <a:r>
              <a:rPr lang="en-US" sz="1400" i="0" u="none" strike="noStrike" dirty="0">
                <a:solidFill>
                  <a:srgbClr val="1F2937"/>
                </a:solidFill>
                <a:latin typeface="Noto Sans SC"/>
                <a:ea typeface="Noto Sans SC"/>
                <a:cs typeface="Noto Sans SC"/>
                <a:sym typeface="Noto Sans SC"/>
              </a:rPr>
              <a:t> </a:t>
            </a:r>
            <a:r>
              <a:rPr lang="en-US" sz="1400" i="0" u="none" strike="noStrike" dirty="0">
                <a:solidFill>
                  <a:srgbClr val="FF0000"/>
                </a:solidFill>
                <a:latin typeface="Noto Sans SC"/>
                <a:ea typeface="Noto Sans SC"/>
                <a:cs typeface="Noto Sans SC"/>
                <a:sym typeface="Noto Sans SC"/>
              </a:rPr>
              <a:t>carbon fiber </a:t>
            </a:r>
            <a:r>
              <a:rPr lang="en-US" sz="1400" i="0" u="none" strike="noStrike" dirty="0">
                <a:solidFill>
                  <a:srgbClr val="1F2937"/>
                </a:solidFill>
                <a:latin typeface="Noto Sans SC"/>
                <a:ea typeface="Noto Sans SC"/>
                <a:cs typeface="Noto Sans SC"/>
                <a:sym typeface="Noto Sans SC"/>
              </a:rPr>
              <a:t>or other high-reflectivity composite </a:t>
            </a:r>
            <a:r>
              <a:rPr lang="en-US" sz="1400" i="0" u="none" strike="noStrike" dirty="0">
                <a:solidFill>
                  <a:srgbClr val="1F2937"/>
                </a:solidFill>
                <a:latin typeface="+mn-ea"/>
                <a:cs typeface="Noto Sans SC"/>
                <a:sym typeface="Noto Sans SC"/>
              </a:rPr>
              <a:t>materials</a:t>
            </a:r>
            <a:r>
              <a:rPr lang="en-US" sz="1400" i="0" u="none" strike="noStrike" dirty="0">
                <a:solidFill>
                  <a:srgbClr val="1F2937"/>
                </a:solidFill>
                <a:latin typeface="Noto Sans SC"/>
                <a:ea typeface="Noto Sans SC"/>
                <a:cs typeface="Noto Sans SC"/>
                <a:sym typeface="Noto Sans SC"/>
              </a:rPr>
              <a:t>?</a:t>
            </a:r>
            <a:endParaRPr lang="en-US" sz="1100" dirty="0"/>
          </a:p>
        </p:txBody>
      </p:sp>
      <p:sp>
        <p:nvSpPr>
          <p:cNvPr id="3" name="灯片编号占位符 2">
            <a:extLst>
              <a:ext uri="{FF2B5EF4-FFF2-40B4-BE49-F238E27FC236}">
                <a16:creationId xmlns:a16="http://schemas.microsoft.com/office/drawing/2014/main" id="{C095D2C2-FC4E-46CA-9BE3-6915976182D9}"/>
              </a:ext>
            </a:extLst>
          </p:cNvPr>
          <p:cNvSpPr>
            <a:spLocks noGrp="1"/>
          </p:cNvSpPr>
          <p:nvPr>
            <p:ph type="sldNum" sz="quarter" idx="12"/>
          </p:nvPr>
        </p:nvSpPr>
        <p:spPr/>
        <p:txBody>
          <a:bodyPr/>
          <a:lstStyle/>
          <a:p>
            <a:fld id="{565CE74E-AB26-4998-AD42-012C4C1AD076}" type="slidenum">
              <a:rPr lang="zh-CN" altLang="en-US" smtClean="0"/>
              <a:t>7</a:t>
            </a:fld>
            <a:endParaRPr lang="zh-CN" altLang="en-US"/>
          </a:p>
        </p:txBody>
      </p:sp>
    </p:spTree>
    <p:extLst>
      <p:ext uri="{BB962C8B-B14F-4D97-AF65-F5344CB8AC3E}">
        <p14:creationId xmlns:p14="http://schemas.microsoft.com/office/powerpoint/2010/main" val="4255321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3AED1B91-CC71-4F03-9C7D-985A33D444BA}"/>
              </a:ext>
            </a:extLst>
          </p:cNvPr>
          <p:cNvSpPr>
            <a:spLocks noGrp="1"/>
          </p:cNvSpPr>
          <p:nvPr>
            <p:ph type="sldNum" sz="quarter" idx="12"/>
          </p:nvPr>
        </p:nvSpPr>
        <p:spPr/>
        <p:txBody>
          <a:bodyPr/>
          <a:lstStyle/>
          <a:p>
            <a:fld id="{565CE74E-AB26-4998-AD42-012C4C1AD076}" type="slidenum">
              <a:rPr lang="zh-CN" altLang="en-US" smtClean="0"/>
              <a:pPr/>
              <a:t>8</a:t>
            </a:fld>
            <a:endParaRPr lang="zh-CN" altLang="en-US" dirty="0"/>
          </a:p>
        </p:txBody>
      </p:sp>
      <p:pic>
        <p:nvPicPr>
          <p:cNvPr id="13" name="图片 12">
            <a:extLst>
              <a:ext uri="{FF2B5EF4-FFF2-40B4-BE49-F238E27FC236}">
                <a16:creationId xmlns:a16="http://schemas.microsoft.com/office/drawing/2014/main" id="{4701BC41-12D6-49A0-AAE7-E228668C5C4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792" t="42796" r="52812" b="6900"/>
          <a:stretch/>
        </p:blipFill>
        <p:spPr>
          <a:xfrm>
            <a:off x="8407838" y="486475"/>
            <a:ext cx="2539563" cy="2459071"/>
          </a:xfrm>
          <a:prstGeom prst="rect">
            <a:avLst/>
          </a:prstGeom>
        </p:spPr>
      </p:pic>
      <p:sp>
        <p:nvSpPr>
          <p:cNvPr id="15" name="文本框 14">
            <a:extLst>
              <a:ext uri="{FF2B5EF4-FFF2-40B4-BE49-F238E27FC236}">
                <a16:creationId xmlns:a16="http://schemas.microsoft.com/office/drawing/2014/main" id="{B311685B-EE54-42D5-AE73-93FC9D5FCF0B}"/>
              </a:ext>
            </a:extLst>
          </p:cNvPr>
          <p:cNvSpPr txBox="1"/>
          <p:nvPr/>
        </p:nvSpPr>
        <p:spPr>
          <a:xfrm>
            <a:off x="7378041" y="3275111"/>
            <a:ext cx="4729293" cy="307777"/>
          </a:xfrm>
          <a:prstGeom prst="rect">
            <a:avLst/>
          </a:prstGeom>
          <a:noFill/>
        </p:spPr>
        <p:txBody>
          <a:bodyPr wrap="square">
            <a:spAutoFit/>
          </a:bodyPr>
          <a:lstStyle/>
          <a:p>
            <a:r>
              <a:rPr lang="en-US" altLang="zh-CN" sz="1400" dirty="0">
                <a:solidFill>
                  <a:srgbClr val="0F1115"/>
                </a:solidFill>
                <a:latin typeface="+mn-ea"/>
              </a:rPr>
              <a:t>Schematic diagram of the CEPC Cherenkov detector</a:t>
            </a:r>
            <a:endParaRPr lang="zh-CN" altLang="en-US" sz="1400" dirty="0">
              <a:solidFill>
                <a:srgbClr val="0F1115"/>
              </a:solidFill>
              <a:latin typeface="+mn-ea"/>
            </a:endParaRPr>
          </a:p>
        </p:txBody>
      </p:sp>
      <p:sp>
        <p:nvSpPr>
          <p:cNvPr id="17" name="文本框 16">
            <a:extLst>
              <a:ext uri="{FF2B5EF4-FFF2-40B4-BE49-F238E27FC236}">
                <a16:creationId xmlns:a16="http://schemas.microsoft.com/office/drawing/2014/main" id="{5DDE179D-797A-46F8-8D1E-E2F9375B57F3}"/>
              </a:ext>
            </a:extLst>
          </p:cNvPr>
          <p:cNvSpPr txBox="1"/>
          <p:nvPr/>
        </p:nvSpPr>
        <p:spPr>
          <a:xfrm>
            <a:off x="446712" y="1149292"/>
            <a:ext cx="6675541" cy="400110"/>
          </a:xfrm>
          <a:prstGeom prst="rect">
            <a:avLst/>
          </a:prstGeom>
          <a:noFill/>
        </p:spPr>
        <p:txBody>
          <a:bodyPr wrap="square">
            <a:spAutoFit/>
          </a:bodyPr>
          <a:lstStyle/>
          <a:p>
            <a:r>
              <a:rPr lang="en-US" altLang="zh-CN" sz="2000" b="1" i="0" dirty="0">
                <a:solidFill>
                  <a:srgbClr val="0F1115"/>
                </a:solidFill>
                <a:effectLst/>
                <a:latin typeface="+mj-ea"/>
                <a:ea typeface="+mj-ea"/>
              </a:rPr>
              <a:t>Discussion of barrel inner-wall coating techniques</a:t>
            </a:r>
            <a:endParaRPr lang="zh-CN" altLang="en-US" sz="2000" dirty="0">
              <a:latin typeface="+mj-ea"/>
              <a:ea typeface="+mj-ea"/>
            </a:endParaRPr>
          </a:p>
        </p:txBody>
      </p:sp>
      <p:sp>
        <p:nvSpPr>
          <p:cNvPr id="19" name="文本框 18">
            <a:extLst>
              <a:ext uri="{FF2B5EF4-FFF2-40B4-BE49-F238E27FC236}">
                <a16:creationId xmlns:a16="http://schemas.microsoft.com/office/drawing/2014/main" id="{B22A0B02-2AAE-4325-922D-12F4A92773AC}"/>
              </a:ext>
            </a:extLst>
          </p:cNvPr>
          <p:cNvSpPr txBox="1"/>
          <p:nvPr/>
        </p:nvSpPr>
        <p:spPr>
          <a:xfrm>
            <a:off x="446711" y="2197769"/>
            <a:ext cx="6675541" cy="3323987"/>
          </a:xfrm>
          <a:prstGeom prst="rect">
            <a:avLst/>
          </a:prstGeom>
          <a:noFill/>
        </p:spPr>
        <p:txBody>
          <a:bodyPr wrap="square">
            <a:spAutoFit/>
          </a:bodyPr>
          <a:lstStyle/>
          <a:p>
            <a:r>
              <a:rPr lang="en-US" altLang="zh-CN" sz="1400" dirty="0">
                <a:latin typeface="+mn-ea"/>
              </a:rPr>
              <a:t>        The yellow arrow in the figure points to the outer side of the inner cylinder wall—Surface 1, and the red arrow points to the inner side of the outer cylinder wall—Surface 2.</a:t>
            </a:r>
          </a:p>
          <a:p>
            <a:r>
              <a:rPr lang="en-US" altLang="zh-CN" sz="1400" b="1" i="0" dirty="0">
                <a:solidFill>
                  <a:srgbClr val="0F1115"/>
                </a:solidFill>
                <a:effectLst/>
                <a:latin typeface="+mn-ea"/>
              </a:rPr>
              <a:t>        </a:t>
            </a:r>
            <a:r>
              <a:rPr lang="en-US" altLang="zh-CN" sz="1400" dirty="0">
                <a:latin typeface="+mn-ea"/>
              </a:rPr>
              <a:t>According to the existing process </a:t>
            </a:r>
            <a:r>
              <a:rPr lang="zh-CN" altLang="en-US" sz="1400" dirty="0">
                <a:latin typeface="+mn-ea"/>
              </a:rPr>
              <a:t>，</a:t>
            </a:r>
            <a:r>
              <a:rPr lang="en-US" altLang="zh-CN" sz="1400" dirty="0">
                <a:latin typeface="+mn-ea"/>
              </a:rPr>
              <a:t>in the absence of end-face closure, Surface 1 can be directly coated because it is the outer side of a conical surface, whereas Surface 2 is the inner side of the cylinder wall and cannot be directly coated. Moreover, after carbon fiber is formed, it is brittle, and the coated film is also brittle, so it is not feasible to coat a flat cylinder wall and then roll it into a cylindrical shape.</a:t>
            </a:r>
          </a:p>
          <a:p>
            <a:r>
              <a:rPr lang="en-US" altLang="zh-CN" sz="1400" dirty="0">
                <a:latin typeface="+mn-ea"/>
              </a:rPr>
              <a:t>        My idea is to divide the outer cylinder wall into four equal arc segments, apply the coating to them, and finally assemble them into the outer cylinder wall through design structural splicing.</a:t>
            </a:r>
          </a:p>
          <a:p>
            <a:r>
              <a:rPr lang="en-US" altLang="zh-CN" sz="1400" dirty="0">
                <a:latin typeface="+mn-ea"/>
              </a:rPr>
              <a:t>        This is just my initial thought, and I am not sure about its effectiveness. I would also welcome everyone's suggestions and ideas on whether there are any better methods.</a:t>
            </a:r>
          </a:p>
        </p:txBody>
      </p:sp>
      <p:sp>
        <p:nvSpPr>
          <p:cNvPr id="14" name="文本框 13">
            <a:extLst>
              <a:ext uri="{FF2B5EF4-FFF2-40B4-BE49-F238E27FC236}">
                <a16:creationId xmlns:a16="http://schemas.microsoft.com/office/drawing/2014/main" id="{6B2C7F02-ABC4-48AA-BD03-20150CE064A4}"/>
              </a:ext>
            </a:extLst>
          </p:cNvPr>
          <p:cNvSpPr txBox="1"/>
          <p:nvPr/>
        </p:nvSpPr>
        <p:spPr>
          <a:xfrm>
            <a:off x="7789080" y="5941954"/>
            <a:ext cx="3405828" cy="307777"/>
          </a:xfrm>
          <a:prstGeom prst="rect">
            <a:avLst/>
          </a:prstGeom>
          <a:noFill/>
        </p:spPr>
        <p:txBody>
          <a:bodyPr wrap="square">
            <a:spAutoFit/>
          </a:bodyPr>
          <a:lstStyle/>
          <a:p>
            <a:r>
              <a:rPr lang="en-US" altLang="zh-CN" sz="1400" dirty="0">
                <a:solidFill>
                  <a:srgbClr val="0F1115"/>
                </a:solidFill>
                <a:latin typeface="+mn-ea"/>
              </a:rPr>
              <a:t>Schematic diagram of a quarter arc</a:t>
            </a:r>
            <a:endParaRPr lang="zh-CN" altLang="en-US" sz="1400" dirty="0">
              <a:solidFill>
                <a:srgbClr val="0F1115"/>
              </a:solidFill>
              <a:latin typeface="+mn-ea"/>
            </a:endParaRPr>
          </a:p>
        </p:txBody>
      </p:sp>
      <p:pic>
        <p:nvPicPr>
          <p:cNvPr id="16" name="图片 15">
            <a:extLst>
              <a:ext uri="{FF2B5EF4-FFF2-40B4-BE49-F238E27FC236}">
                <a16:creationId xmlns:a16="http://schemas.microsoft.com/office/drawing/2014/main" id="{74215396-2133-4CE5-8DF1-1D3619E49C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5934" y="3912453"/>
            <a:ext cx="2017089" cy="1676437"/>
          </a:xfrm>
          <a:prstGeom prst="rect">
            <a:avLst/>
          </a:prstGeom>
        </p:spPr>
      </p:pic>
      <p:pic>
        <p:nvPicPr>
          <p:cNvPr id="20" name="图片 19">
            <a:extLst>
              <a:ext uri="{FF2B5EF4-FFF2-40B4-BE49-F238E27FC236}">
                <a16:creationId xmlns:a16="http://schemas.microsoft.com/office/drawing/2014/main" id="{0A10A0D1-DABF-41AC-8D07-F0FDA88470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406" y="4009082"/>
            <a:ext cx="1458864" cy="1512674"/>
          </a:xfrm>
          <a:prstGeom prst="rect">
            <a:avLst/>
          </a:prstGeom>
        </p:spPr>
      </p:pic>
      <p:sp>
        <p:nvSpPr>
          <p:cNvPr id="11" name="文本框 10">
            <a:extLst>
              <a:ext uri="{FF2B5EF4-FFF2-40B4-BE49-F238E27FC236}">
                <a16:creationId xmlns:a16="http://schemas.microsoft.com/office/drawing/2014/main" id="{E531F486-081B-4765-A0AF-122D177544AB}"/>
              </a:ext>
            </a:extLst>
          </p:cNvPr>
          <p:cNvSpPr txBox="1"/>
          <p:nvPr/>
        </p:nvSpPr>
        <p:spPr>
          <a:xfrm>
            <a:off x="7592736" y="1876092"/>
            <a:ext cx="1017864" cy="307777"/>
          </a:xfrm>
          <a:prstGeom prst="rect">
            <a:avLst/>
          </a:prstGeom>
          <a:noFill/>
        </p:spPr>
        <p:txBody>
          <a:bodyPr wrap="square">
            <a:spAutoFit/>
          </a:bodyPr>
          <a:lstStyle/>
          <a:p>
            <a:r>
              <a:rPr lang="en-US" altLang="zh-CN" sz="1400" dirty="0">
                <a:latin typeface="+mn-ea"/>
              </a:rPr>
              <a:t>Surface 1</a:t>
            </a:r>
            <a:endParaRPr lang="zh-CN" altLang="en-US" sz="1400" dirty="0"/>
          </a:p>
        </p:txBody>
      </p:sp>
      <p:cxnSp>
        <p:nvCxnSpPr>
          <p:cNvPr id="5" name="直接箭头连接符 4">
            <a:extLst>
              <a:ext uri="{FF2B5EF4-FFF2-40B4-BE49-F238E27FC236}">
                <a16:creationId xmlns:a16="http://schemas.microsoft.com/office/drawing/2014/main" id="{0FCD8872-56D1-4504-9849-1CA3759C84AD}"/>
              </a:ext>
            </a:extLst>
          </p:cNvPr>
          <p:cNvCxnSpPr>
            <a:cxnSpLocks/>
          </p:cNvCxnSpPr>
          <p:nvPr/>
        </p:nvCxnSpPr>
        <p:spPr>
          <a:xfrm flipH="1">
            <a:off x="8523215" y="1364442"/>
            <a:ext cx="968780" cy="558919"/>
          </a:xfrm>
          <a:prstGeom prst="straightConnector1">
            <a:avLst/>
          </a:prstGeom>
          <a:ln w="38100">
            <a:tailEnd type="triangle"/>
          </a:ln>
        </p:spPr>
        <p:style>
          <a:lnRef idx="1">
            <a:schemeClr val="accent3"/>
          </a:lnRef>
          <a:fillRef idx="0">
            <a:schemeClr val="accent3"/>
          </a:fillRef>
          <a:effectRef idx="0">
            <a:schemeClr val="accent3"/>
          </a:effectRef>
          <a:fontRef idx="minor">
            <a:schemeClr val="tx1"/>
          </a:fontRef>
        </p:style>
      </p:cxnSp>
      <p:cxnSp>
        <p:nvCxnSpPr>
          <p:cNvPr id="18" name="直接箭头连接符 17">
            <a:extLst>
              <a:ext uri="{FF2B5EF4-FFF2-40B4-BE49-F238E27FC236}">
                <a16:creationId xmlns:a16="http://schemas.microsoft.com/office/drawing/2014/main" id="{C0AFF656-12DC-43B1-9193-0979E25819E4}"/>
              </a:ext>
            </a:extLst>
          </p:cNvPr>
          <p:cNvCxnSpPr>
            <a:cxnSpLocks/>
            <a:endCxn id="11" idx="3"/>
          </p:cNvCxnSpPr>
          <p:nvPr/>
        </p:nvCxnSpPr>
        <p:spPr>
          <a:xfrm flipH="1" flipV="1">
            <a:off x="8610600" y="2029981"/>
            <a:ext cx="1285585" cy="36516"/>
          </a:xfrm>
          <a:prstGeom prst="straightConnector1">
            <a:avLst/>
          </a:prstGeom>
          <a:ln w="38100">
            <a:tailEnd type="triangle"/>
          </a:ln>
        </p:spPr>
        <p:style>
          <a:lnRef idx="1">
            <a:schemeClr val="accent3"/>
          </a:lnRef>
          <a:fillRef idx="0">
            <a:schemeClr val="accent3"/>
          </a:fillRef>
          <a:effectRef idx="0">
            <a:schemeClr val="accent3"/>
          </a:effectRef>
          <a:fontRef idx="minor">
            <a:schemeClr val="tx1"/>
          </a:fontRef>
        </p:style>
      </p:cxnSp>
      <p:sp>
        <p:nvSpPr>
          <p:cNvPr id="26" name="文本框 25">
            <a:extLst>
              <a:ext uri="{FF2B5EF4-FFF2-40B4-BE49-F238E27FC236}">
                <a16:creationId xmlns:a16="http://schemas.microsoft.com/office/drawing/2014/main" id="{23A7DC0B-6F82-4D04-9219-F0A9DF2609AC}"/>
              </a:ext>
            </a:extLst>
          </p:cNvPr>
          <p:cNvSpPr txBox="1"/>
          <p:nvPr/>
        </p:nvSpPr>
        <p:spPr>
          <a:xfrm>
            <a:off x="10657240" y="1272141"/>
            <a:ext cx="1017864" cy="307777"/>
          </a:xfrm>
          <a:prstGeom prst="rect">
            <a:avLst/>
          </a:prstGeom>
          <a:noFill/>
        </p:spPr>
        <p:txBody>
          <a:bodyPr wrap="square">
            <a:spAutoFit/>
          </a:bodyPr>
          <a:lstStyle/>
          <a:p>
            <a:r>
              <a:rPr lang="en-US" altLang="zh-CN" sz="1400" dirty="0">
                <a:latin typeface="+mn-ea"/>
              </a:rPr>
              <a:t>Surface 2</a:t>
            </a:r>
            <a:endParaRPr lang="zh-CN" altLang="en-US" sz="1400" dirty="0"/>
          </a:p>
        </p:txBody>
      </p:sp>
      <p:cxnSp>
        <p:nvCxnSpPr>
          <p:cNvPr id="27" name="直接箭头连接符 26">
            <a:extLst>
              <a:ext uri="{FF2B5EF4-FFF2-40B4-BE49-F238E27FC236}">
                <a16:creationId xmlns:a16="http://schemas.microsoft.com/office/drawing/2014/main" id="{1D3B2F28-5B1F-4DEC-A673-3887D690C1EB}"/>
              </a:ext>
            </a:extLst>
          </p:cNvPr>
          <p:cNvCxnSpPr>
            <a:cxnSpLocks/>
          </p:cNvCxnSpPr>
          <p:nvPr/>
        </p:nvCxnSpPr>
        <p:spPr>
          <a:xfrm>
            <a:off x="9742687" y="1096752"/>
            <a:ext cx="1034893" cy="239492"/>
          </a:xfrm>
          <a:prstGeom prst="straightConnector1">
            <a:avLst/>
          </a:prstGeom>
          <a:ln w="38100">
            <a:solidFill>
              <a:srgbClr val="FF0000"/>
            </a:solidFill>
            <a:tailEnd type="triangle"/>
          </a:ln>
        </p:spPr>
        <p:style>
          <a:lnRef idx="1">
            <a:schemeClr val="accent3"/>
          </a:lnRef>
          <a:fillRef idx="0">
            <a:schemeClr val="accent3"/>
          </a:fillRef>
          <a:effectRef idx="0">
            <a:schemeClr val="accent3"/>
          </a:effectRef>
          <a:fontRef idx="minor">
            <a:schemeClr val="tx1"/>
          </a:fontRef>
        </p:style>
      </p:cxnSp>
      <p:cxnSp>
        <p:nvCxnSpPr>
          <p:cNvPr id="31" name="直接箭头连接符 30">
            <a:extLst>
              <a:ext uri="{FF2B5EF4-FFF2-40B4-BE49-F238E27FC236}">
                <a16:creationId xmlns:a16="http://schemas.microsoft.com/office/drawing/2014/main" id="{C8412E6F-5C59-4CCB-9D23-94966A85736F}"/>
              </a:ext>
            </a:extLst>
          </p:cNvPr>
          <p:cNvCxnSpPr>
            <a:cxnSpLocks/>
          </p:cNvCxnSpPr>
          <p:nvPr/>
        </p:nvCxnSpPr>
        <p:spPr>
          <a:xfrm flipV="1">
            <a:off x="10260133" y="1511633"/>
            <a:ext cx="517447" cy="488429"/>
          </a:xfrm>
          <a:prstGeom prst="straightConnector1">
            <a:avLst/>
          </a:prstGeom>
          <a:ln w="38100">
            <a:solidFill>
              <a:srgbClr val="FF0000"/>
            </a:solidFill>
            <a:tailEnd type="triangle"/>
          </a:ln>
        </p:spPr>
        <p:style>
          <a:lnRef idx="1">
            <a:schemeClr val="accent3"/>
          </a:lnRef>
          <a:fillRef idx="0">
            <a:schemeClr val="accent3"/>
          </a:fillRef>
          <a:effectRef idx="0">
            <a:schemeClr val="accent3"/>
          </a:effectRef>
          <a:fontRef idx="minor">
            <a:schemeClr val="tx1"/>
          </a:fontRef>
        </p:style>
      </p:cxnSp>
      <p:sp>
        <p:nvSpPr>
          <p:cNvPr id="34" name="文本框 33">
            <a:extLst>
              <a:ext uri="{FF2B5EF4-FFF2-40B4-BE49-F238E27FC236}">
                <a16:creationId xmlns:a16="http://schemas.microsoft.com/office/drawing/2014/main" id="{EF70C04A-006C-43EC-9B88-FC64E71BA3B9}"/>
              </a:ext>
            </a:extLst>
          </p:cNvPr>
          <p:cNvSpPr txBox="1"/>
          <p:nvPr/>
        </p:nvSpPr>
        <p:spPr>
          <a:xfrm>
            <a:off x="8235528" y="5185781"/>
            <a:ext cx="1017864" cy="307777"/>
          </a:xfrm>
          <a:prstGeom prst="rect">
            <a:avLst/>
          </a:prstGeom>
          <a:noFill/>
        </p:spPr>
        <p:txBody>
          <a:bodyPr wrap="square">
            <a:spAutoFit/>
          </a:bodyPr>
          <a:lstStyle/>
          <a:p>
            <a:r>
              <a:rPr lang="en-US" altLang="zh-CN" sz="1400" dirty="0">
                <a:latin typeface="+mn-ea"/>
              </a:rPr>
              <a:t>Surface 2</a:t>
            </a:r>
            <a:endParaRPr lang="zh-CN" altLang="en-US" sz="1400" dirty="0"/>
          </a:p>
        </p:txBody>
      </p:sp>
      <p:sp>
        <p:nvSpPr>
          <p:cNvPr id="35" name="文本框 34">
            <a:extLst>
              <a:ext uri="{FF2B5EF4-FFF2-40B4-BE49-F238E27FC236}">
                <a16:creationId xmlns:a16="http://schemas.microsoft.com/office/drawing/2014/main" id="{C464BFBE-066D-429F-AE16-BB5737C769E2}"/>
              </a:ext>
            </a:extLst>
          </p:cNvPr>
          <p:cNvSpPr txBox="1"/>
          <p:nvPr/>
        </p:nvSpPr>
        <p:spPr>
          <a:xfrm>
            <a:off x="10336271" y="5038590"/>
            <a:ext cx="1017864" cy="307777"/>
          </a:xfrm>
          <a:prstGeom prst="rect">
            <a:avLst/>
          </a:prstGeom>
          <a:noFill/>
        </p:spPr>
        <p:txBody>
          <a:bodyPr wrap="square">
            <a:spAutoFit/>
          </a:bodyPr>
          <a:lstStyle/>
          <a:p>
            <a:r>
              <a:rPr lang="en-US" altLang="zh-CN" sz="1400" dirty="0">
                <a:latin typeface="+mn-ea"/>
              </a:rPr>
              <a:t>Surface 2</a:t>
            </a:r>
            <a:endParaRPr lang="zh-CN" altLang="en-US" sz="1400" dirty="0"/>
          </a:p>
        </p:txBody>
      </p:sp>
    </p:spTree>
    <p:extLst>
      <p:ext uri="{BB962C8B-B14F-4D97-AF65-F5344CB8AC3E}">
        <p14:creationId xmlns:p14="http://schemas.microsoft.com/office/powerpoint/2010/main" val="2216063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9BC498-EFA2-4D30-980A-DA0FAE550066}"/>
              </a:ext>
            </a:extLst>
          </p:cNvPr>
          <p:cNvSpPr>
            <a:spLocks noGrp="1"/>
          </p:cNvSpPr>
          <p:nvPr>
            <p:ph type="title"/>
          </p:nvPr>
        </p:nvSpPr>
        <p:spPr>
          <a:xfrm>
            <a:off x="4229100" y="2630153"/>
            <a:ext cx="3733800" cy="1325563"/>
          </a:xfrm>
        </p:spPr>
        <p:txBody>
          <a:bodyPr/>
          <a:lstStyle/>
          <a:p>
            <a:r>
              <a:rPr lang="en-US" altLang="zh-CN" dirty="0">
                <a:latin typeface="+mj-ea"/>
              </a:rPr>
              <a:t>THANK YOU</a:t>
            </a:r>
            <a:endParaRPr lang="zh-CN" altLang="en-US" dirty="0">
              <a:latin typeface="+mj-ea"/>
            </a:endParaRPr>
          </a:p>
        </p:txBody>
      </p:sp>
      <p:sp>
        <p:nvSpPr>
          <p:cNvPr id="5" name="灯片编号占位符 4">
            <a:extLst>
              <a:ext uri="{FF2B5EF4-FFF2-40B4-BE49-F238E27FC236}">
                <a16:creationId xmlns:a16="http://schemas.microsoft.com/office/drawing/2014/main" id="{29D36983-863A-4E7B-A1A8-84AF6E7CF20F}"/>
              </a:ext>
            </a:extLst>
          </p:cNvPr>
          <p:cNvSpPr>
            <a:spLocks noGrp="1"/>
          </p:cNvSpPr>
          <p:nvPr>
            <p:ph type="sldNum" sz="quarter" idx="12"/>
          </p:nvPr>
        </p:nvSpPr>
        <p:spPr/>
        <p:txBody>
          <a:bodyPr/>
          <a:lstStyle/>
          <a:p>
            <a:fld id="{565CE74E-AB26-4998-AD42-012C4C1AD076}" type="slidenum">
              <a:rPr lang="zh-CN" altLang="en-US" smtClean="0"/>
              <a:t>9</a:t>
            </a:fld>
            <a:endParaRPr lang="zh-CN" altLang="en-US"/>
          </a:p>
        </p:txBody>
      </p:sp>
    </p:spTree>
    <p:extLst>
      <p:ext uri="{BB962C8B-B14F-4D97-AF65-F5344CB8AC3E}">
        <p14:creationId xmlns:p14="http://schemas.microsoft.com/office/powerpoint/2010/main" val="4244677542"/>
      </p:ext>
    </p:extLst>
  </p:cSld>
  <p:clrMapOvr>
    <a:masterClrMapping/>
  </p:clrMapOvr>
</p:sld>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3035</TotalTime>
  <Words>1024</Words>
  <Application>Microsoft Office PowerPoint</Application>
  <PresentationFormat>宽屏</PresentationFormat>
  <Paragraphs>96</Paragraphs>
  <Slides>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9</vt:i4>
      </vt:variant>
    </vt:vector>
  </HeadingPairs>
  <TitlesOfParts>
    <vt:vector size="16" baseType="lpstr">
      <vt:lpstr>Noto Sans SC</vt:lpstr>
      <vt:lpstr>等线</vt:lpstr>
      <vt:lpstr>微软雅黑</vt:lpstr>
      <vt:lpstr>Arial</vt:lpstr>
      <vt:lpstr>Calibri</vt:lpstr>
      <vt:lpstr>Cambria Math</vt:lpstr>
      <vt:lpstr>WPS</vt:lpstr>
      <vt:lpstr>Investigation Report on Reflective Films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dc:creator>
  <cp:lastModifiedBy>Lenovo</cp:lastModifiedBy>
  <cp:revision>74</cp:revision>
  <dcterms:created xsi:type="dcterms:W3CDTF">2023-08-09T12:44:00Z</dcterms:created>
  <dcterms:modified xsi:type="dcterms:W3CDTF">2026-07-06T10:37:34Z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2052-12.1.0.21915</vt:lpwstr>
  </property>
</Properties>
</file>