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ppt/tags/tag51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9" r:id="rId3"/>
    <p:sldId id="258" r:id="rId4"/>
    <p:sldId id="269" r:id="rId5"/>
    <p:sldId id="311" r:id="rId6"/>
    <p:sldId id="312" r:id="rId7"/>
    <p:sldId id="313" r:id="rId8"/>
    <p:sldId id="270" r:id="rId9"/>
    <p:sldId id="271" r:id="rId10"/>
    <p:sldId id="314" r:id="rId11"/>
    <p:sldId id="315" r:id="rId12"/>
    <p:sldId id="272" r:id="rId13"/>
    <p:sldId id="273" r:id="rId14"/>
    <p:sldId id="274" r:id="rId15"/>
    <p:sldId id="275" r:id="rId16"/>
    <p:sldId id="276" r:id="rId17"/>
    <p:sldId id="277" r:id="rId18"/>
    <p:sldId id="304" r:id="rId19"/>
    <p:sldId id="305" r:id="rId20"/>
    <p:sldId id="306" r:id="rId21"/>
    <p:sldId id="307" r:id="rId22"/>
    <p:sldId id="308" r:id="rId23"/>
    <p:sldId id="309" r:id="rId24"/>
    <p:sldId id="282" r:id="rId25"/>
    <p:sldId id="283" r:id="rId26"/>
    <p:sldId id="284" r:id="rId27"/>
    <p:sldId id="286" r:id="rId28"/>
    <p:sldId id="296" r:id="rId29"/>
    <p:sldId id="297" r:id="rId30"/>
    <p:sldId id="298" r:id="rId31"/>
    <p:sldId id="285" r:id="rId32"/>
    <p:sldId id="299" r:id="rId33"/>
    <p:sldId id="301" r:id="rId34"/>
    <p:sldId id="302" r:id="rId35"/>
    <p:sldId id="300" r:id="rId36"/>
    <p:sldId id="268" r:id="rId37"/>
    <p:sldId id="303" r:id="rId38"/>
    <p:sldId id="278" r:id="rId39"/>
    <p:sldId id="279" r:id="rId40"/>
    <p:sldId id="280" r:id="rId41"/>
    <p:sldId id="281" r:id="rId42"/>
    <p:sldId id="310" r:id="rId43"/>
    <p:sldId id="288" r:id="rId44"/>
    <p:sldId id="289" r:id="rId45"/>
    <p:sldId id="290" r:id="rId46"/>
    <p:sldId id="291" r:id="rId47"/>
    <p:sldId id="293" r:id="rId48"/>
    <p:sldId id="292" r:id="rId49"/>
    <p:sldId id="294" r:id="rId50"/>
    <p:sldId id="295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19E"/>
    <a:srgbClr val="ACD78E"/>
    <a:srgbClr val="E8E7C6"/>
    <a:srgbClr val="4C80B7"/>
    <a:srgbClr val="DBDAA6"/>
    <a:srgbClr val="79A0C0"/>
    <a:srgbClr val="D0DCE8"/>
    <a:srgbClr val="6A99C7"/>
    <a:srgbClr val="29619C"/>
    <a:srgbClr val="D3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26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20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ABACE-A184-817E-4AA9-32B0E6DF6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5D76A3-10F0-B3CF-FCBC-2D1EB03E6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73C421-3DB1-D31D-3FB4-2B046151814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2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94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36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36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91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19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01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3417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90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48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388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1089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696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573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669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9038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2359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158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956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0993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9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02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741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986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991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4064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797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9653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932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546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071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71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B21E-6600-E60B-328E-E7656BB9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306463-4789-F5D9-448F-7E7C1232D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758B71-36C3-19C6-71B3-162B2019B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593A2-9603-77BA-15F3-EDE31C7CA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843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3222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32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261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3290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1047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21647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3360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9682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808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B335B-EAAC-94E1-1242-692BD286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6CAA1D-415A-B7BC-6E52-7FAEC0CC1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1E7A4FC-8A5D-0B99-36E5-1C2CA6AE1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21A39-A250-793B-4719-65FB5678B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3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DC9D-356B-BB21-52AF-5A7005EA0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670A49-9A49-0C56-89E9-FAE12E203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30205E-CB2D-FA01-E209-27C270C2F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5E3726-DB12-FB31-5865-D8A16A9E1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66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24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8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64B01-1C08-1AC0-2000-A9C37999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38D308-952B-A280-1719-7C63F6E5F2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C97617-2171-81A4-9694-2BF2904C7B7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1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风格转换 (2)"/>
          <p:cNvPicPr>
            <a:picLocks noChangeAspect="1"/>
          </p:cNvPicPr>
          <p:nvPr/>
        </p:nvPicPr>
        <p:blipFill>
          <a:blip r:embed="rId3">
            <a:alphaModFix amt="16000"/>
          </a:blip>
          <a:srcRect l="-580" t="15951" r="580"/>
          <a:stretch>
            <a:fillRect/>
          </a:stretch>
        </p:blipFill>
        <p:spPr>
          <a:xfrm>
            <a:off x="-105410" y="0"/>
            <a:ext cx="12297410" cy="6857365"/>
          </a:xfrm>
          <a:prstGeom prst="rect">
            <a:avLst/>
          </a:prstGeom>
        </p:spPr>
      </p:pic>
      <p:pic>
        <p:nvPicPr>
          <p:cNvPr id="7" name="图片 6" descr="IMG_7170"/>
          <p:cNvPicPr>
            <a:picLocks noChangeAspect="1"/>
          </p:cNvPicPr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75665" y="1771015"/>
            <a:ext cx="1005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200" dirty="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思源宋体 CN Medium" panose="02020500000000000000" charset="-122"/>
                <a:sym typeface="汉仪汉黑简" panose="00020600040101010101" charset="-122"/>
              </a:rPr>
              <a:t>半导体探测与</a:t>
            </a:r>
            <a:r>
              <a:rPr lang="en-US" altLang="zh-CN" sz="7200" spc="200" dirty="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思源宋体 CN Medium" panose="02020500000000000000" charset="-122"/>
                <a:sym typeface="汉仪汉黑简" panose="00020600040101010101" charset="-122"/>
              </a:rPr>
              <a:t>TCAD</a:t>
            </a:r>
            <a:r>
              <a:rPr lang="zh-CN" altLang="en-US" sz="7200" spc="200" dirty="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思源宋体 CN Medium" panose="02020500000000000000" charset="-122"/>
                <a:sym typeface="汉仪汉黑简" panose="00020600040101010101" charset="-122"/>
              </a:rPr>
              <a:t>仿真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05038" y="3013710"/>
            <a:ext cx="7675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TCAD</a:t>
            </a:r>
            <a:r>
              <a:rPr lang="zh-CN" altLang="en-US" sz="40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仿真入门</a:t>
            </a:r>
            <a:endParaRPr lang="en-US" altLang="zh-CN" sz="40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61485" y="4474210"/>
            <a:ext cx="366903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汇报人：周俊尖</a:t>
            </a:r>
            <a:endParaRPr lang="en-US" altLang="zh-CN" sz="2400" spc="200" dirty="0">
              <a:solidFill>
                <a:srgbClr val="2F65A1"/>
              </a:solidFill>
              <a:effectLst/>
              <a:latin typeface="思源宋体 CN Medium" panose="02020500000000000000" charset="-122"/>
              <a:ea typeface="思源宋体 CN Medium" panose="020205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日期：</a:t>
            </a:r>
            <a:r>
              <a:rPr lang="en-US" altLang="zh-CN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2026</a:t>
            </a: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年</a:t>
            </a:r>
            <a:r>
              <a:rPr lang="en-US" altLang="zh-CN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7</a:t>
            </a: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月</a:t>
            </a:r>
            <a:r>
              <a:rPr lang="en-US" altLang="zh-CN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6</a:t>
            </a: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11FB7-2CF1-6CEC-24B3-5213EA16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>
            <a:extLst>
              <a:ext uri="{FF2B5EF4-FFF2-40B4-BE49-F238E27FC236}">
                <a16:creationId xmlns:a16="http://schemas.microsoft.com/office/drawing/2014/main" id="{58C6B823-2EF4-F24D-6B3B-196D4446FF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A3BC514-EFDA-AE08-3186-CEB9974B383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几种常见的半导体探测器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A0DB80-16C6-9B70-A663-7AFDACE1B1B9}"/>
              </a:ext>
            </a:extLst>
          </p:cNvPr>
          <p:cNvGrpSpPr/>
          <p:nvPr/>
        </p:nvGrpSpPr>
        <p:grpSpPr>
          <a:xfrm>
            <a:off x="0" y="1684973"/>
            <a:ext cx="2519916" cy="3213943"/>
            <a:chOff x="435936" y="2573079"/>
            <a:chExt cx="2519916" cy="321394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CF5D130-8AC0-8D48-2C64-3257C187126F}"/>
                </a:ext>
              </a:extLst>
            </p:cNvPr>
            <p:cNvSpPr/>
            <p:nvPr/>
          </p:nvSpPr>
          <p:spPr>
            <a:xfrm>
              <a:off x="435936" y="2880043"/>
              <a:ext cx="2519916" cy="2906979"/>
            </a:xfrm>
            <a:prstGeom prst="rect">
              <a:avLst/>
            </a:prstGeom>
            <a:solidFill>
              <a:srgbClr val="ACD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（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</a:t>
              </a:r>
              <a:r>
                <a:rPr lang="en-US" altLang="zh-CN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）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AE2CD9B-9B21-2E68-FF02-FFCD09C3CEF1}"/>
                </a:ext>
              </a:extLst>
            </p:cNvPr>
            <p:cNvSpPr/>
            <p:nvPr/>
          </p:nvSpPr>
          <p:spPr>
            <a:xfrm>
              <a:off x="435936" y="2573079"/>
              <a:ext cx="719129" cy="30696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EDE9ED-961E-AE9F-22FB-CB8920652B08}"/>
                </a:ext>
              </a:extLst>
            </p:cNvPr>
            <p:cNvSpPr/>
            <p:nvPr/>
          </p:nvSpPr>
          <p:spPr>
            <a:xfrm>
              <a:off x="2236723" y="2573079"/>
              <a:ext cx="719129" cy="30696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8F866D3-6C62-1FFB-ADC5-099924D7B45B}"/>
                </a:ext>
              </a:extLst>
            </p:cNvPr>
            <p:cNvSpPr/>
            <p:nvPr/>
          </p:nvSpPr>
          <p:spPr>
            <a:xfrm>
              <a:off x="795500" y="2880043"/>
              <a:ext cx="1788212" cy="306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N</a:t>
              </a:r>
              <a:r>
                <a:rPr lang="en-US" altLang="zh-CN" sz="2800" baseline="30000" dirty="0"/>
                <a:t>+</a:t>
              </a:r>
              <a:endParaRPr lang="zh-CN" altLang="en-US" sz="28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05D080F-58BF-FCFD-BA24-A8E5C4A104AA}"/>
                </a:ext>
              </a:extLst>
            </p:cNvPr>
            <p:cNvSpPr/>
            <p:nvPr/>
          </p:nvSpPr>
          <p:spPr>
            <a:xfrm>
              <a:off x="435936" y="5497033"/>
              <a:ext cx="2519916" cy="2899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P</a:t>
              </a:r>
              <a:r>
                <a:rPr lang="en-US" altLang="zh-CN" sz="2800" baseline="30000" dirty="0"/>
                <a:t>+</a:t>
              </a:r>
              <a:endParaRPr lang="zh-CN" altLang="en-US" sz="2800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7ED98CA-B881-8E62-C97B-41F06F102689}"/>
              </a:ext>
            </a:extLst>
          </p:cNvPr>
          <p:cNvSpPr txBox="1"/>
          <p:nvPr/>
        </p:nvSpPr>
        <p:spPr>
          <a:xfrm>
            <a:off x="2519916" y="1487779"/>
            <a:ext cx="8413096" cy="16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PIN</a:t>
            </a:r>
            <a:r>
              <a:rPr lang="zh-CN" altLang="en-US" sz="2800" dirty="0"/>
              <a:t>（</a:t>
            </a:r>
            <a:r>
              <a:rPr lang="en-US" altLang="zh-CN" sz="2800" dirty="0"/>
              <a:t>PN</a:t>
            </a:r>
            <a:r>
              <a:rPr lang="zh-CN" altLang="en-US" sz="2800" dirty="0"/>
              <a:t>结型探测器）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有多种方法制造。粒子入射时产生原初电离，电子空穴对分别向上</a:t>
            </a:r>
            <a:r>
              <a:rPr lang="en-US" altLang="zh-CN" sz="2000" dirty="0"/>
              <a:t>/</a:t>
            </a:r>
            <a:r>
              <a:rPr lang="zh-CN" altLang="en-US" sz="2000" dirty="0"/>
              <a:t>下漂移，被电极收集。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5399283-0848-C560-6A39-E02B4D84AB5D}"/>
              </a:ext>
            </a:extLst>
          </p:cNvPr>
          <p:cNvSpPr txBox="1"/>
          <p:nvPr/>
        </p:nvSpPr>
        <p:spPr>
          <a:xfrm>
            <a:off x="1258988" y="4201928"/>
            <a:ext cx="8413096" cy="20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内放大探测器</a:t>
            </a:r>
            <a:endParaRPr lang="en-US" altLang="zh-CN" sz="2800" dirty="0"/>
          </a:p>
          <a:p>
            <a:pPr algn="r">
              <a:lnSpc>
                <a:spcPct val="150000"/>
              </a:lnSpc>
            </a:pPr>
            <a:r>
              <a:rPr lang="zh-CN" altLang="en-US" sz="2000" dirty="0"/>
              <a:t>给器件内部添加增益层，让器件内部产生局域的高电场区。当载流子漂移到这里之后，通过电场获得很大的能量，从而在半导体内部撞出新的电离电子空穴对，形成内放大，以改善信号的信噪比。</a:t>
            </a:r>
            <a:endParaRPr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07AB952-FCFE-C019-F237-3A01C32633F6}"/>
              </a:ext>
            </a:extLst>
          </p:cNvPr>
          <p:cNvGrpSpPr/>
          <p:nvPr/>
        </p:nvGrpSpPr>
        <p:grpSpPr>
          <a:xfrm>
            <a:off x="9672084" y="2879321"/>
            <a:ext cx="2519916" cy="3213943"/>
            <a:chOff x="9672084" y="3644057"/>
            <a:chExt cx="2519916" cy="321394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4431A88-1F8D-7002-D601-DA33F9EABB00}"/>
                </a:ext>
              </a:extLst>
            </p:cNvPr>
            <p:cNvGrpSpPr/>
            <p:nvPr/>
          </p:nvGrpSpPr>
          <p:grpSpPr>
            <a:xfrm>
              <a:off x="9672084" y="3644057"/>
              <a:ext cx="2519916" cy="3213943"/>
              <a:chOff x="435936" y="2573079"/>
              <a:chExt cx="2519916" cy="3213943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F75ED77-6DAA-EFFC-59BA-7A9574C31559}"/>
                  </a:ext>
                </a:extLst>
              </p:cNvPr>
              <p:cNvSpPr/>
              <p:nvPr/>
            </p:nvSpPr>
            <p:spPr>
              <a:xfrm>
                <a:off x="435936" y="2880043"/>
                <a:ext cx="2519916" cy="2906979"/>
              </a:xfrm>
              <a:prstGeom prst="rect">
                <a:avLst/>
              </a:prstGeom>
              <a:solidFill>
                <a:srgbClr val="ACD78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（</a:t>
                </a:r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</a:t>
                </a:r>
                <a:r>
                  <a:rPr lang="en-US" altLang="zh-CN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）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00D6ABC-D1E3-4819-76A5-94C65F69308A}"/>
                  </a:ext>
                </a:extLst>
              </p:cNvPr>
              <p:cNvSpPr/>
              <p:nvPr/>
            </p:nvSpPr>
            <p:spPr>
              <a:xfrm>
                <a:off x="435936" y="2573079"/>
                <a:ext cx="719129" cy="30696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CAE3244-1A9D-FBCB-F300-F1261C9768C4}"/>
                  </a:ext>
                </a:extLst>
              </p:cNvPr>
              <p:cNvSpPr/>
              <p:nvPr/>
            </p:nvSpPr>
            <p:spPr>
              <a:xfrm>
                <a:off x="2236723" y="2573079"/>
                <a:ext cx="719129" cy="30696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A8ABAA6-443B-A496-848A-034BDEB43AF6}"/>
                  </a:ext>
                </a:extLst>
              </p:cNvPr>
              <p:cNvSpPr/>
              <p:nvPr/>
            </p:nvSpPr>
            <p:spPr>
              <a:xfrm>
                <a:off x="795500" y="2880043"/>
                <a:ext cx="1788212" cy="3069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N</a:t>
                </a:r>
                <a:r>
                  <a:rPr lang="en-US" altLang="zh-CN" sz="2800" baseline="30000" dirty="0"/>
                  <a:t>+</a:t>
                </a:r>
                <a:endParaRPr lang="zh-CN" altLang="en-US" sz="2800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C79DF0D-275E-9324-146A-75311050AF1C}"/>
                  </a:ext>
                </a:extLst>
              </p:cNvPr>
              <p:cNvSpPr/>
              <p:nvPr/>
            </p:nvSpPr>
            <p:spPr>
              <a:xfrm>
                <a:off x="435936" y="5497033"/>
                <a:ext cx="2519916" cy="2899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P</a:t>
                </a:r>
                <a:r>
                  <a:rPr lang="en-US" altLang="zh-CN" sz="2800" baseline="30000" dirty="0"/>
                  <a:t>+</a:t>
                </a:r>
                <a:endParaRPr lang="zh-CN" altLang="en-US" sz="2800" dirty="0"/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FE9C1B1-9553-3CF3-F6FC-34434949BEE8}"/>
                </a:ext>
              </a:extLst>
            </p:cNvPr>
            <p:cNvSpPr/>
            <p:nvPr/>
          </p:nvSpPr>
          <p:spPr>
            <a:xfrm>
              <a:off x="10362114" y="4257985"/>
              <a:ext cx="1139856" cy="289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P</a:t>
              </a:r>
              <a:endParaRPr lang="zh-CN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84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B27B-86EB-D7A1-E8C2-54FCCCF7A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>
            <a:extLst>
              <a:ext uri="{FF2B5EF4-FFF2-40B4-BE49-F238E27FC236}">
                <a16:creationId xmlns:a16="http://schemas.microsoft.com/office/drawing/2014/main" id="{ECD22B46-2CEB-5BC8-8821-6BB62CA73B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A1508F8-6E60-70D0-0D09-FF32286B26A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什么样的半导体材料适合制造探测器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4145DAF-D1C4-4FAF-55D5-AE17F27BAD12}"/>
              </a:ext>
            </a:extLst>
          </p:cNvPr>
          <p:cNvSpPr txBox="1"/>
          <p:nvPr/>
        </p:nvSpPr>
        <p:spPr>
          <a:xfrm>
            <a:off x="0" y="1487779"/>
            <a:ext cx="12192000" cy="484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回顾一下，半导体相对导体和绝缘体的优势？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9619E"/>
                </a:solidFill>
              </a:rPr>
              <a:t>电阻率比导体更高</a:t>
            </a:r>
            <a:r>
              <a:rPr lang="zh-CN" altLang="en-US" sz="2000" dirty="0"/>
              <a:t>，所以粒子入射时产生的信号仅由辐射引起！（信噪比高）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9619E"/>
                </a:solidFill>
              </a:rPr>
              <a:t>载流子的寿命比绝缘体更长</a:t>
            </a:r>
            <a:r>
              <a:rPr lang="zh-CN" altLang="en-US" sz="2000" dirty="0"/>
              <a:t>，所以粒子入射电离出的电子空穴对来得及被电极收集，最终的信号幅度可以较好地反映原初电离的数目，从而反应入射粒子在探测器内损失的能量。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所以说，一个适合做探测器的半导体材料要满足以下要求：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电阻率要高，让探测器的漏电流尽可能地小，输出信号仅由电离辐射引起。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载流子寿命要足够长，电离电子空穴对在被电极收集之前，被俘获或者复合的概率要尽可能小。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想一想，载流子寿命是越长越好吗？</a:t>
            </a:r>
          </a:p>
        </p:txBody>
      </p:sp>
    </p:spTree>
    <p:extLst>
      <p:ext uri="{BB962C8B-B14F-4D97-AF65-F5344CB8AC3E}">
        <p14:creationId xmlns:p14="http://schemas.microsoft.com/office/powerpoint/2010/main" val="34257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风格转换"/>
          <p:cNvPicPr>
            <a:picLocks noChangeAspect="1"/>
          </p:cNvPicPr>
          <p:nvPr/>
        </p:nvPicPr>
        <p:blipFill>
          <a:blip r:embed="rId3">
            <a:alphaModFix amt="48000"/>
          </a:blip>
          <a:srcRect t="10409" b="13447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0" name="图片 9" descr="IMG_7170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IMG_7170"/>
          <p:cNvPicPr>
            <a:picLocks noChangeAspect="1"/>
          </p:cNvPicPr>
          <p:nvPr/>
        </p:nvPicPr>
        <p:blipFill>
          <a:blip r:embed="rId4"/>
          <a:srcRect t="28435" b="48213"/>
          <a:stretch>
            <a:fillRect/>
          </a:stretch>
        </p:blipFill>
        <p:spPr>
          <a:xfrm>
            <a:off x="-635" y="2048510"/>
            <a:ext cx="12192000" cy="1601470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3ECBAB-5267-D6E0-C2B1-B6EABA54C251}"/>
              </a:ext>
            </a:extLst>
          </p:cNvPr>
          <p:cNvGrpSpPr/>
          <p:nvPr/>
        </p:nvGrpSpPr>
        <p:grpSpPr>
          <a:xfrm>
            <a:off x="1240155" y="2726372"/>
            <a:ext cx="9710419" cy="1405255"/>
            <a:chOff x="1842770" y="2146300"/>
            <a:chExt cx="9710419" cy="1405255"/>
          </a:xfrm>
        </p:grpSpPr>
        <p:sp>
          <p:nvSpPr>
            <p:cNvPr id="16" name="文本框 15"/>
            <p:cNvSpPr txBox="1"/>
            <p:nvPr/>
          </p:nvSpPr>
          <p:spPr>
            <a:xfrm>
              <a:off x="1842770" y="2146300"/>
              <a:ext cx="269176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02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52874" y="2146300"/>
              <a:ext cx="760031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TCAD</a:t>
              </a:r>
              <a:r>
                <a:rPr lang="zh-CN" altLang="en-US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仿真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58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什么是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TCAD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？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970CF1F-946D-A5A1-6D7C-64A61125D610}"/>
                  </a:ext>
                </a:extLst>
              </p:cNvPr>
              <p:cNvSpPr txBox="1"/>
              <p:nvPr/>
            </p:nvSpPr>
            <p:spPr>
              <a:xfrm>
                <a:off x="455658" y="1575175"/>
                <a:ext cx="11215007" cy="455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半导体内部载流子的运动由</a:t>
                </a:r>
                <a:r>
                  <a:rPr lang="en-US" altLang="zh-CN" dirty="0"/>
                  <a:t>Poisson</a:t>
                </a:r>
                <a:r>
                  <a:rPr lang="zh-CN" altLang="en-US" dirty="0"/>
                  <a:t>方程、电子连续性方程和空穴连续性方程约束。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Poisson Equation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Electron Continuity Equation: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+mj-ea"/>
                            </a:rPr>
                            <m:t>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Hole Continuity Equation: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基于</a:t>
                </a:r>
                <a:r>
                  <a:rPr lang="zh-CN" altLang="en-US" dirty="0">
                    <a:solidFill>
                      <a:srgbClr val="29619E"/>
                    </a:solidFill>
                  </a:rPr>
                  <a:t>设置的边界条件</a:t>
                </a:r>
                <a:r>
                  <a:rPr lang="zh-CN" altLang="en-US" dirty="0"/>
                  <a:t>，借助计算机强大的计算能力，对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器件的这三个方程进行求解</a:t>
                </a: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970CF1F-946D-A5A1-6D7C-64A61125D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58" y="1575175"/>
                <a:ext cx="11215007" cy="4558492"/>
              </a:xfrm>
              <a:prstGeom prst="rect">
                <a:avLst/>
              </a:prstGeom>
              <a:blipFill>
                <a:blip r:embed="rId7"/>
                <a:stretch>
                  <a:fillRect l="-489" b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TCAD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是在干什么？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970CF1F-946D-A5A1-6D7C-64A61125D610}"/>
              </a:ext>
            </a:extLst>
          </p:cNvPr>
          <p:cNvSpPr txBox="1"/>
          <p:nvPr/>
        </p:nvSpPr>
        <p:spPr>
          <a:xfrm>
            <a:off x="115933" y="1549775"/>
            <a:ext cx="11554732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我们采用</a:t>
            </a:r>
            <a:r>
              <a:rPr lang="en-US" altLang="zh-CN" dirty="0"/>
              <a:t>Synopsys </a:t>
            </a:r>
            <a:r>
              <a:rPr lang="zh-CN" altLang="en-US" dirty="0"/>
              <a:t>公司的 </a:t>
            </a:r>
            <a:r>
              <a:rPr lang="en-US" altLang="zh-CN" b="1" dirty="0" err="1"/>
              <a:t>Sentaurus</a:t>
            </a:r>
            <a:r>
              <a:rPr lang="en-US" altLang="zh-CN" b="1" dirty="0"/>
              <a:t> TCAD</a:t>
            </a:r>
            <a:r>
              <a:rPr lang="en-US" altLang="zh-CN" dirty="0"/>
              <a:t> </a:t>
            </a:r>
            <a:r>
              <a:rPr lang="zh-CN" altLang="en-US" dirty="0"/>
              <a:t>来做</a:t>
            </a:r>
            <a:r>
              <a:rPr lang="en-US" altLang="zh-CN" dirty="0"/>
              <a:t>TCAD</a:t>
            </a:r>
            <a:r>
              <a:rPr lang="zh-CN" altLang="en-US" dirty="0"/>
              <a:t>仿真，最常用的是三个模块：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SDE</a:t>
            </a:r>
            <a:r>
              <a:rPr lang="zh-CN" altLang="en-US" dirty="0"/>
              <a:t>（结构编辑器）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SDE</a:t>
            </a:r>
            <a:r>
              <a:rPr lang="zh-CN" altLang="en-US" dirty="0"/>
              <a:t>可以绘制器件的形状，定义不同区域的类型和掺杂分布，并生成网格。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dirty="0"/>
              <a:t>SPROCESS</a:t>
            </a:r>
            <a:r>
              <a:rPr lang="zh-CN" altLang="en-US" dirty="0"/>
              <a:t>（工艺仿真）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SPROCESS</a:t>
            </a:r>
            <a:r>
              <a:rPr lang="zh-CN" altLang="en-US" dirty="0"/>
              <a:t>通过输入的工艺指令（如离子注入的剂量、能量等）进行对应的物理化学反应的模拟，生成对应的器件结构。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相比</a:t>
            </a:r>
            <a:r>
              <a:rPr lang="en-US" altLang="zh-CN" dirty="0"/>
              <a:t>SDE</a:t>
            </a:r>
            <a:r>
              <a:rPr lang="zh-CN" altLang="en-US" dirty="0"/>
              <a:t>生成的器件结构，</a:t>
            </a:r>
            <a:r>
              <a:rPr lang="en-US" altLang="zh-CN" dirty="0"/>
              <a:t>SPROCESS</a:t>
            </a:r>
            <a:r>
              <a:rPr lang="zh-CN" altLang="en-US" dirty="0"/>
              <a:t>生成器件结构的内部掺杂是由工艺过程决定的，会更接近实际的器件；</a:t>
            </a:r>
            <a:r>
              <a:rPr lang="en-US" altLang="zh-CN" dirty="0"/>
              <a:t>SDE</a:t>
            </a:r>
            <a:r>
              <a:rPr lang="zh-CN" altLang="en-US" dirty="0"/>
              <a:t>定义的器件则是一个理想的器件。但是它们最终都生成了一个器件结构，给后续的器件仿真提供初始与边界条件。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dirty="0"/>
              <a:t>SDEVICE</a:t>
            </a:r>
            <a:r>
              <a:rPr lang="zh-CN" altLang="en-US" dirty="0"/>
              <a:t>（器件仿真）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根据输入的器件结构以及设置的电学仿真条件（如外接电阻，电压，电流等），针对设置的稳态或瞬态求解过程，对网格上的节点进行</a:t>
            </a:r>
            <a:r>
              <a:rPr lang="en-US" altLang="zh-CN" dirty="0"/>
              <a:t>Poisson-Electron-Hole</a:t>
            </a:r>
            <a:r>
              <a:rPr lang="zh-CN" altLang="en-US" dirty="0"/>
              <a:t>方程的数值求解。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785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为什么要做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TCAD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？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970CF1F-946D-A5A1-6D7C-64A61125D610}"/>
              </a:ext>
            </a:extLst>
          </p:cNvPr>
          <p:cNvSpPr txBox="1"/>
          <p:nvPr/>
        </p:nvSpPr>
        <p:spPr>
          <a:xfrm>
            <a:off x="318634" y="1572635"/>
            <a:ext cx="11554732" cy="295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首先，</a:t>
            </a:r>
            <a:r>
              <a:rPr lang="en-US" altLang="zh-CN" dirty="0"/>
              <a:t>TCAD</a:t>
            </a:r>
            <a:r>
              <a:rPr lang="zh-CN" altLang="en-US" dirty="0"/>
              <a:t>可以帮我们看见器件内部的载流子、电场、电势的分布，可以帮我们更好地了解器件的工作状态。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其次，通过</a:t>
            </a:r>
            <a:r>
              <a:rPr lang="en-US" altLang="zh-CN" dirty="0"/>
              <a:t>TCAD</a:t>
            </a:r>
            <a:r>
              <a:rPr lang="zh-CN" altLang="en-US" dirty="0"/>
              <a:t>来帮助设计器件，可以进行非常多的参数组合的尝试；而之际在工厂里做一个器件再来测试，只能尝试有限的几种方案，且时间、经济成本都非常高。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最后，我们在设计探测器时，一定会要考虑器件在经过辐照后的表现。</a:t>
            </a:r>
            <a:r>
              <a:rPr lang="en-US" altLang="zh-CN" dirty="0"/>
              <a:t>TCAD</a:t>
            </a:r>
            <a:r>
              <a:rPr lang="zh-CN" altLang="en-US" dirty="0"/>
              <a:t>可以通过引入辐射损伤模型相对简单的进行相应的研究。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15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风格转换"/>
          <p:cNvPicPr>
            <a:picLocks noChangeAspect="1"/>
          </p:cNvPicPr>
          <p:nvPr/>
        </p:nvPicPr>
        <p:blipFill>
          <a:blip r:embed="rId3">
            <a:alphaModFix amt="48000"/>
          </a:blip>
          <a:srcRect t="10409" b="13447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0" name="图片 9" descr="IMG_7170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IMG_7170"/>
          <p:cNvPicPr>
            <a:picLocks noChangeAspect="1"/>
          </p:cNvPicPr>
          <p:nvPr/>
        </p:nvPicPr>
        <p:blipFill>
          <a:blip r:embed="rId4"/>
          <a:srcRect t="28435" b="48213"/>
          <a:stretch>
            <a:fillRect/>
          </a:stretch>
        </p:blipFill>
        <p:spPr>
          <a:xfrm>
            <a:off x="-635" y="2048510"/>
            <a:ext cx="12192000" cy="1601470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3ECBAB-5267-D6E0-C2B1-B6EABA54C251}"/>
              </a:ext>
            </a:extLst>
          </p:cNvPr>
          <p:cNvGrpSpPr/>
          <p:nvPr/>
        </p:nvGrpSpPr>
        <p:grpSpPr>
          <a:xfrm>
            <a:off x="1240155" y="2726372"/>
            <a:ext cx="9710419" cy="1405255"/>
            <a:chOff x="1842770" y="2146300"/>
            <a:chExt cx="9710419" cy="1405255"/>
          </a:xfrm>
        </p:grpSpPr>
        <p:sp>
          <p:nvSpPr>
            <p:cNvPr id="16" name="文本框 15"/>
            <p:cNvSpPr txBox="1"/>
            <p:nvPr/>
          </p:nvSpPr>
          <p:spPr>
            <a:xfrm>
              <a:off x="1842770" y="2146300"/>
              <a:ext cx="269176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03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52874" y="2146300"/>
              <a:ext cx="760031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项目实例：从</a:t>
              </a:r>
              <a:r>
                <a:rPr lang="en-US" altLang="zh-CN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PIN</a:t>
              </a:r>
              <a:r>
                <a:rPr lang="zh-CN" altLang="en-US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开始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42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我们可以试着开始一个最简单的半导体探测器设计。</a:t>
            </a:r>
            <a:r>
              <a:rPr lang="en-US" altLang="zh-CN" dirty="0"/>
              <a:t>PIN</a:t>
            </a:r>
            <a:r>
              <a:rPr lang="zh-CN" altLang="en-US" dirty="0"/>
              <a:t>就是最基本、最简单的半导体探测器结构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A3F20B5-9F4D-42E3-3623-35A54A6AE4C2}"/>
              </a:ext>
            </a:extLst>
          </p:cNvPr>
          <p:cNvGrpSpPr/>
          <p:nvPr/>
        </p:nvGrpSpPr>
        <p:grpSpPr>
          <a:xfrm>
            <a:off x="435936" y="2573079"/>
            <a:ext cx="2519916" cy="3213943"/>
            <a:chOff x="435936" y="2573079"/>
            <a:chExt cx="2519916" cy="321394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9F43BD2-7EA8-E6D8-F33E-2419D950841F}"/>
                </a:ext>
              </a:extLst>
            </p:cNvPr>
            <p:cNvSpPr/>
            <p:nvPr/>
          </p:nvSpPr>
          <p:spPr>
            <a:xfrm>
              <a:off x="435936" y="2880043"/>
              <a:ext cx="2519916" cy="2906979"/>
            </a:xfrm>
            <a:prstGeom prst="rect">
              <a:avLst/>
            </a:prstGeom>
            <a:solidFill>
              <a:srgbClr val="ACD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（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</a:t>
              </a:r>
              <a:r>
                <a:rPr lang="en-US" altLang="zh-CN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）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4673DD1-F506-DCDB-A77C-F61DE6DB27C4}"/>
                </a:ext>
              </a:extLst>
            </p:cNvPr>
            <p:cNvSpPr/>
            <p:nvPr/>
          </p:nvSpPr>
          <p:spPr>
            <a:xfrm>
              <a:off x="435936" y="2573079"/>
              <a:ext cx="719129" cy="30696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CDFDEC-DB73-2AF1-E4F5-713BB5DBA504}"/>
                </a:ext>
              </a:extLst>
            </p:cNvPr>
            <p:cNvSpPr/>
            <p:nvPr/>
          </p:nvSpPr>
          <p:spPr>
            <a:xfrm>
              <a:off x="2236723" y="2573079"/>
              <a:ext cx="719129" cy="30696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BC47F67-D484-6C8E-20D0-EAC3C877E4A6}"/>
                </a:ext>
              </a:extLst>
            </p:cNvPr>
            <p:cNvSpPr/>
            <p:nvPr/>
          </p:nvSpPr>
          <p:spPr>
            <a:xfrm>
              <a:off x="795500" y="2880043"/>
              <a:ext cx="1788212" cy="306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N</a:t>
              </a:r>
              <a:endParaRPr lang="zh-CN" altLang="en-US" sz="2800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A535FA3-E558-2D66-CBDD-111B5D77E091}"/>
                </a:ext>
              </a:extLst>
            </p:cNvPr>
            <p:cNvSpPr/>
            <p:nvPr/>
          </p:nvSpPr>
          <p:spPr>
            <a:xfrm>
              <a:off x="435936" y="5497033"/>
              <a:ext cx="2519916" cy="2899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/>
                <a:t>P</a:t>
              </a:r>
              <a:endParaRPr lang="zh-CN" altLang="en-US" sz="2800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89D93B8-39CF-F939-070F-B8B0E88F3C7D}"/>
              </a:ext>
            </a:extLst>
          </p:cNvPr>
          <p:cNvSpPr txBox="1"/>
          <p:nvPr/>
        </p:nvSpPr>
        <p:spPr>
          <a:xfrm>
            <a:off x="3693843" y="3299241"/>
            <a:ext cx="776016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左图就是一个简单的</a:t>
            </a:r>
            <a:r>
              <a:rPr lang="en-US" altLang="zh-CN" dirty="0"/>
              <a:t>PIN</a:t>
            </a:r>
            <a:r>
              <a:rPr lang="zh-CN" altLang="en-US" dirty="0"/>
              <a:t>结构，我们用一块</a:t>
            </a:r>
            <a:r>
              <a:rPr lang="en-US" altLang="zh-CN" dirty="0"/>
              <a:t>P</a:t>
            </a:r>
            <a:r>
              <a:rPr lang="zh-CN" altLang="en-US" dirty="0"/>
              <a:t>型的高阻硅，在上面“放”一个</a:t>
            </a:r>
            <a:r>
              <a:rPr lang="en-US" altLang="zh-CN" dirty="0"/>
              <a:t>N</a:t>
            </a:r>
            <a:r>
              <a:rPr lang="zh-CN" altLang="en-US" dirty="0"/>
              <a:t>型区域，下面“放”一个</a:t>
            </a:r>
            <a:r>
              <a:rPr lang="en-US" altLang="zh-CN" dirty="0"/>
              <a:t>P</a:t>
            </a:r>
            <a:r>
              <a:rPr lang="zh-CN" altLang="en-US" dirty="0"/>
              <a:t>型区域</a:t>
            </a:r>
            <a:r>
              <a:rPr lang="en-US" altLang="zh-CN" dirty="0"/>
              <a:t>——</a:t>
            </a:r>
            <a:r>
              <a:rPr lang="zh-CN" altLang="en-US" dirty="0"/>
              <a:t>就像拼积木一样。顶部的两端可以放一层二氧化硅，是在实际情况中，两个器件离得很近的时候给两个器件做电学隔离的。只仿真一个器件的时候，影响不是很大。</a:t>
            </a:r>
          </a:p>
        </p:txBody>
      </p:sp>
    </p:spTree>
    <p:extLst>
      <p:ext uri="{BB962C8B-B14F-4D97-AF65-F5344CB8AC3E}">
        <p14:creationId xmlns:p14="http://schemas.microsoft.com/office/powerpoint/2010/main" val="203855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第一步，我们就可以把几何图形“画”出来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F43BD2-7EA8-E6D8-F33E-2419D950841F}"/>
              </a:ext>
            </a:extLst>
          </p:cNvPr>
          <p:cNvSpPr/>
          <p:nvPr/>
        </p:nvSpPr>
        <p:spPr>
          <a:xfrm>
            <a:off x="435936" y="2880043"/>
            <a:ext cx="2519916" cy="2906979"/>
          </a:xfrm>
          <a:prstGeom prst="rect">
            <a:avLst/>
          </a:prstGeom>
          <a:solidFill>
            <a:srgbClr val="ACD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673DD1-F506-DCDB-A77C-F61DE6DB27C4}"/>
              </a:ext>
            </a:extLst>
          </p:cNvPr>
          <p:cNvSpPr/>
          <p:nvPr/>
        </p:nvSpPr>
        <p:spPr>
          <a:xfrm>
            <a:off x="435936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SiO</a:t>
            </a:r>
            <a:r>
              <a:rPr lang="en-US" altLang="zh-CN" sz="2400" baseline="-25000" dirty="0"/>
              <a:t>2</a:t>
            </a:r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BCDFDEC-DB73-2AF1-E4F5-713BB5DBA504}"/>
              </a:ext>
            </a:extLst>
          </p:cNvPr>
          <p:cNvSpPr/>
          <p:nvPr/>
        </p:nvSpPr>
        <p:spPr>
          <a:xfrm>
            <a:off x="2236723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SiO</a:t>
            </a:r>
            <a:r>
              <a:rPr lang="en-US" altLang="zh-CN" sz="2400" baseline="-25000" dirty="0"/>
              <a:t>2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34673-2F73-794E-9B28-2194A140591F}"/>
              </a:ext>
            </a:extLst>
          </p:cNvPr>
          <p:cNvSpPr txBox="1"/>
          <p:nvPr/>
        </p:nvSpPr>
        <p:spPr>
          <a:xfrm>
            <a:off x="2955852" y="1799330"/>
            <a:ext cx="926416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很简单，我们就先画三个长方形：一个大长方形，材质是硅；两个小长方形，材质是二氧化硅。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</a:t>
            </a:r>
            <a:r>
              <a:rPr lang="en-US" altLang="zh-CN" dirty="0" err="1"/>
              <a:t>sde</a:t>
            </a:r>
            <a:r>
              <a:rPr lang="zh-CN" altLang="en-US" dirty="0"/>
              <a:t>中，我们使用 </a:t>
            </a:r>
            <a:r>
              <a:rPr lang="en-US" altLang="zh-CN" dirty="0" err="1"/>
              <a:t>sdegeo:create-rectangle</a:t>
            </a:r>
            <a:r>
              <a:rPr lang="en-US" altLang="zh-CN" dirty="0"/>
              <a:t> </a:t>
            </a:r>
            <a:r>
              <a:rPr lang="zh-CN" altLang="en-US" dirty="0"/>
              <a:t>命令来绘制长方形。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想想，我们可以怎么样来描述这个长方形的位置？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——</a:t>
            </a:r>
            <a:r>
              <a:rPr lang="zh-CN" altLang="en-US" dirty="0"/>
              <a:t>可以用任意两个对角的顶点的坐标！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假设这个长方形的两个对角顶点的</a:t>
            </a:r>
            <a:r>
              <a:rPr lang="en-US" altLang="zh-CN" dirty="0"/>
              <a:t>(</a:t>
            </a:r>
            <a:r>
              <a:rPr lang="en-US" altLang="zh-CN" dirty="0" err="1"/>
              <a:t>x,y,z</a:t>
            </a:r>
            <a:r>
              <a:rPr lang="en-US" altLang="zh-CN" dirty="0"/>
              <a:t>)</a:t>
            </a:r>
            <a:r>
              <a:rPr lang="zh-CN" altLang="en-US" dirty="0"/>
              <a:t>坐标分别是</a:t>
            </a:r>
            <a:r>
              <a:rPr lang="en-US" altLang="zh-CN" dirty="0"/>
              <a:t>(-1,0,0)</a:t>
            </a:r>
            <a:r>
              <a:rPr lang="zh-CN" altLang="en-US" dirty="0"/>
              <a:t>和</a:t>
            </a:r>
            <a:r>
              <a:rPr lang="en-US" altLang="zh-CN" dirty="0"/>
              <a:t>(1,1,0)</a:t>
            </a:r>
            <a:r>
              <a:rPr lang="zh-CN" altLang="en-US" dirty="0"/>
              <a:t>，我们在</a:t>
            </a:r>
            <a:r>
              <a:rPr lang="en-US" altLang="zh-CN" dirty="0" err="1"/>
              <a:t>sde</a:t>
            </a:r>
            <a:r>
              <a:rPr lang="zh-CN" altLang="en-US" dirty="0"/>
              <a:t>里用：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(position  -1 0 0)  (position   1 1 0)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来描述这两个点的坐标。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随后，我们告诉电脑，这块长方形的材质是“</a:t>
            </a:r>
            <a:r>
              <a:rPr lang="en-US" altLang="zh-CN" dirty="0"/>
              <a:t>Silicon</a:t>
            </a:r>
            <a:r>
              <a:rPr lang="zh-CN" altLang="en-US" dirty="0"/>
              <a:t>”或者“</a:t>
            </a:r>
            <a:r>
              <a:rPr lang="en-US" altLang="zh-CN" dirty="0"/>
              <a:t>SiO2</a:t>
            </a:r>
            <a:r>
              <a:rPr lang="zh-CN" altLang="en-US" dirty="0"/>
              <a:t>”，再给这个长方形区域取一个名字，告诉机器，以后我叫这个名字，你要知道我指的是哪块区域。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完整的代码：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(</a:t>
            </a:r>
            <a:r>
              <a:rPr lang="en-US" altLang="zh-CN" dirty="0" err="1"/>
              <a:t>sdegeo:create-rectangle</a:t>
            </a:r>
            <a:r>
              <a:rPr lang="en-US" altLang="zh-CN" dirty="0"/>
              <a:t> (position  -1 0 0)  (position   1 1 0) “Silicon” “</a:t>
            </a:r>
            <a:r>
              <a:rPr lang="en-US" altLang="zh-CN" dirty="0" err="1"/>
              <a:t>RegionName</a:t>
            </a:r>
            <a:r>
              <a:rPr lang="en-US" altLang="zh-CN" dirty="0"/>
              <a:t>”)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2D0803-CA05-0476-F67E-C99DBBC02675}"/>
              </a:ext>
            </a:extLst>
          </p:cNvPr>
          <p:cNvCxnSpPr/>
          <p:nvPr/>
        </p:nvCxnSpPr>
        <p:spPr>
          <a:xfrm>
            <a:off x="435936" y="5787022"/>
            <a:ext cx="531627" cy="4861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29708E2-4553-C8D9-9750-2E0595E99683}"/>
              </a:ext>
            </a:extLst>
          </p:cNvPr>
          <p:cNvSpPr txBox="1"/>
          <p:nvPr/>
        </p:nvSpPr>
        <p:spPr>
          <a:xfrm>
            <a:off x="967563" y="6199130"/>
            <a:ext cx="115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(-1,0,0)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F981360-1487-D66E-E6FE-59F50736E6B1}"/>
              </a:ext>
            </a:extLst>
          </p:cNvPr>
          <p:cNvCxnSpPr>
            <a:cxnSpLocks/>
          </p:cNvCxnSpPr>
          <p:nvPr/>
        </p:nvCxnSpPr>
        <p:spPr>
          <a:xfrm flipH="1">
            <a:off x="2466753" y="2881518"/>
            <a:ext cx="459656" cy="35793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8AC44C2-C7E9-2AFD-1ABB-871ACEC64ABF}"/>
              </a:ext>
            </a:extLst>
          </p:cNvPr>
          <p:cNvSpPr txBox="1"/>
          <p:nvPr/>
        </p:nvSpPr>
        <p:spPr>
          <a:xfrm>
            <a:off x="1887279" y="3166450"/>
            <a:ext cx="115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(1,1,0)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303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第二步，把掺杂放进去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F43BD2-7EA8-E6D8-F33E-2419D950841F}"/>
              </a:ext>
            </a:extLst>
          </p:cNvPr>
          <p:cNvSpPr/>
          <p:nvPr/>
        </p:nvSpPr>
        <p:spPr>
          <a:xfrm>
            <a:off x="435936" y="2880043"/>
            <a:ext cx="2519916" cy="2906979"/>
          </a:xfrm>
          <a:prstGeom prst="rect">
            <a:avLst/>
          </a:prstGeom>
          <a:solidFill>
            <a:srgbClr val="ACD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673DD1-F506-DCDB-A77C-F61DE6DB27C4}"/>
              </a:ext>
            </a:extLst>
          </p:cNvPr>
          <p:cNvSpPr/>
          <p:nvPr/>
        </p:nvSpPr>
        <p:spPr>
          <a:xfrm>
            <a:off x="435936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BCDFDEC-DB73-2AF1-E4F5-713BB5DBA504}"/>
              </a:ext>
            </a:extLst>
          </p:cNvPr>
          <p:cNvSpPr/>
          <p:nvPr/>
        </p:nvSpPr>
        <p:spPr>
          <a:xfrm>
            <a:off x="2236723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34673-2F73-794E-9B28-2194A140591F}"/>
              </a:ext>
            </a:extLst>
          </p:cNvPr>
          <p:cNvSpPr txBox="1"/>
          <p:nvPr/>
        </p:nvSpPr>
        <p:spPr>
          <a:xfrm>
            <a:off x="2955852" y="2044383"/>
            <a:ext cx="926416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现在我们的硅里面没有任何掺杂，但是我们通常用的是一块</a:t>
            </a:r>
            <a:r>
              <a:rPr lang="en-US" altLang="zh-CN" dirty="0"/>
              <a:t>P</a:t>
            </a:r>
            <a:r>
              <a:rPr lang="zh-CN" altLang="en-US" dirty="0"/>
              <a:t>型均匀掺杂的硅。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</a:t>
            </a:r>
            <a:r>
              <a:rPr lang="en-US" altLang="zh-CN" dirty="0" err="1"/>
              <a:t>sde</a:t>
            </a:r>
            <a:r>
              <a:rPr lang="zh-CN" altLang="en-US" dirty="0"/>
              <a:t>里面，我们用命令 </a:t>
            </a:r>
            <a:r>
              <a:rPr lang="en-US" altLang="zh-CN" dirty="0" err="1"/>
              <a:t>sdedr:define-constant-profile</a:t>
            </a:r>
            <a:r>
              <a:rPr lang="en-US" altLang="zh-CN" dirty="0"/>
              <a:t> </a:t>
            </a:r>
            <a:r>
              <a:rPr lang="zh-CN" altLang="en-US" dirty="0"/>
              <a:t>来定义均匀掺杂。同样地，我们告诉软件，这个掺杂是掺杂的哪一种原子，这个均匀掺杂的浓度是多少，再给这个掺杂起一个名字，叫</a:t>
            </a:r>
            <a:r>
              <a:rPr lang="en-US" altLang="zh-CN" dirty="0"/>
              <a:t>“</a:t>
            </a:r>
            <a:r>
              <a:rPr lang="en-US" altLang="zh-CN" dirty="0" err="1"/>
              <a:t>Const.EPI</a:t>
            </a:r>
            <a:r>
              <a:rPr lang="en-US" altLang="zh-CN" dirty="0"/>
              <a:t>”</a:t>
            </a:r>
            <a:r>
              <a:rPr lang="zh-CN" altLang="en-US" dirty="0"/>
              <a:t>：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err="1"/>
              <a:t>sdedr:define-constant-profile</a:t>
            </a:r>
            <a:r>
              <a:rPr lang="en-US" altLang="zh-CN" dirty="0"/>
              <a:t> "</a:t>
            </a:r>
            <a:r>
              <a:rPr lang="en-US" altLang="zh-CN" dirty="0" err="1"/>
              <a:t>Const.EPI</a:t>
            </a:r>
            <a:r>
              <a:rPr lang="en-US" altLang="zh-CN" dirty="0"/>
              <a:t>“ "</a:t>
            </a:r>
            <a:r>
              <a:rPr lang="en-US" altLang="zh-CN" dirty="0" err="1"/>
              <a:t>BoronActiveConcentration</a:t>
            </a:r>
            <a:r>
              <a:rPr lang="en-US" altLang="zh-CN" dirty="0"/>
              <a:t>" 1e11)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我们再定义了这个掺杂方式之后，我们要告诉软件，这个掺杂被放在哪里。比如说，我们这里掺杂应该应用在全部的硅上，我们就使用 </a:t>
            </a:r>
            <a:r>
              <a:rPr lang="en-US" altLang="zh-CN" dirty="0" err="1"/>
              <a:t>sdedr:define-constant-profile-material</a:t>
            </a:r>
            <a:r>
              <a:rPr lang="en-US" altLang="zh-CN" dirty="0"/>
              <a:t> </a:t>
            </a:r>
            <a:r>
              <a:rPr lang="zh-CN" altLang="en-US" dirty="0"/>
              <a:t>来防止我们先前定义的掺杂：</a:t>
            </a:r>
            <a:br>
              <a:rPr lang="en-US" altLang="zh-CN" dirty="0"/>
            </a:br>
            <a:r>
              <a:rPr lang="it-IT" altLang="zh-CN" dirty="0"/>
              <a:t>(sdedr:define-constant-profile-material “PL.EPI</a:t>
            </a:r>
            <a:r>
              <a:rPr lang="en-US" altLang="zh-CN" dirty="0"/>
              <a:t>”</a:t>
            </a:r>
            <a:r>
              <a:rPr lang="zh-CN" altLang="en-US" dirty="0"/>
              <a:t> </a:t>
            </a:r>
            <a:r>
              <a:rPr lang="it-IT" altLang="zh-CN" dirty="0"/>
              <a:t>"Const.EPI" "Silicon")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449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7170"/>
          <p:cNvPicPr>
            <a:picLocks noChangeAspect="1"/>
          </p:cNvPicPr>
          <p:nvPr/>
        </p:nvPicPr>
        <p:blipFill>
          <a:blip r:embed="rId14">
            <a:alphaModFix amt="84000"/>
          </a:blip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pic>
        <p:nvPicPr>
          <p:cNvPr id="5" name="图片 4" descr="IMG_69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alphaModFix amt="50000"/>
          </a:blip>
          <a:srcRect l="86818" t="77206"/>
          <a:stretch>
            <a:fillRect/>
          </a:stretch>
        </p:blipFill>
        <p:spPr>
          <a:xfrm>
            <a:off x="1607185" y="2061210"/>
            <a:ext cx="887475" cy="86400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14583" y="565785"/>
            <a:ext cx="2361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目录</a:t>
            </a:r>
          </a:p>
        </p:txBody>
      </p:sp>
      <p:pic>
        <p:nvPicPr>
          <p:cNvPr id="6" name="图片 5" descr="IMG_69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alphaModFix amt="50000"/>
          </a:blip>
          <a:srcRect l="86818" t="77206"/>
          <a:stretch>
            <a:fillRect/>
          </a:stretch>
        </p:blipFill>
        <p:spPr>
          <a:xfrm>
            <a:off x="7084060" y="2061210"/>
            <a:ext cx="887475" cy="864000"/>
          </a:xfrm>
          <a:prstGeom prst="ellipse">
            <a:avLst/>
          </a:prstGeom>
        </p:spPr>
      </p:pic>
      <p:pic>
        <p:nvPicPr>
          <p:cNvPr id="7" name="图片 6" descr="IMG_69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alphaModFix amt="50000"/>
          </a:blip>
          <a:srcRect l="86818" t="77206"/>
          <a:stretch>
            <a:fillRect/>
          </a:stretch>
        </p:blipFill>
        <p:spPr>
          <a:xfrm>
            <a:off x="1607185" y="4725035"/>
            <a:ext cx="887475" cy="864000"/>
          </a:xfrm>
          <a:prstGeom prst="ellipse">
            <a:avLst/>
          </a:prstGeom>
        </p:spPr>
      </p:pic>
      <p:pic>
        <p:nvPicPr>
          <p:cNvPr id="8" name="图片 7" descr="IMG_69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alphaModFix amt="50000"/>
          </a:blip>
          <a:srcRect l="86818" t="77206"/>
          <a:stretch>
            <a:fillRect/>
          </a:stretch>
        </p:blipFill>
        <p:spPr>
          <a:xfrm>
            <a:off x="7084060" y="4725035"/>
            <a:ext cx="887475" cy="864000"/>
          </a:xfrm>
          <a:prstGeom prst="ellipse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450340" y="2171065"/>
            <a:ext cx="1200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20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01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927215" y="2171065"/>
            <a:ext cx="1200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20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02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450340" y="4834890"/>
            <a:ext cx="1200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20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03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6927215" y="4834890"/>
            <a:ext cx="1200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20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04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2778124" y="2171065"/>
            <a:ext cx="399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半导体探测原理</a:t>
            </a:r>
            <a:endParaRPr lang="en-US" altLang="zh-CN" sz="36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8388985" y="2171065"/>
            <a:ext cx="343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TCAD</a:t>
            </a:r>
            <a:r>
              <a:rPr lang="zh-CN" altLang="en-US" sz="36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仿真</a:t>
            </a:r>
            <a:endParaRPr lang="en-US" altLang="zh-CN" sz="36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2778124" y="4834890"/>
            <a:ext cx="39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项目实例：从</a:t>
            </a:r>
            <a:r>
              <a:rPr lang="en-US" altLang="zh-CN" sz="36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PIN</a:t>
            </a:r>
            <a:r>
              <a:rPr lang="zh-CN" altLang="en-US" sz="36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开始</a:t>
            </a:r>
            <a:endParaRPr lang="en-US" altLang="zh-CN" sz="36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8984" y="4834890"/>
            <a:ext cx="380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器件设计与优化</a:t>
            </a:r>
            <a:endParaRPr lang="en-US" altLang="zh-CN" sz="36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第二步，把掺杂放进去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F43BD2-7EA8-E6D8-F33E-2419D950841F}"/>
              </a:ext>
            </a:extLst>
          </p:cNvPr>
          <p:cNvSpPr/>
          <p:nvPr/>
        </p:nvSpPr>
        <p:spPr>
          <a:xfrm>
            <a:off x="435936" y="2880043"/>
            <a:ext cx="2519916" cy="2906979"/>
          </a:xfrm>
          <a:prstGeom prst="rect">
            <a:avLst/>
          </a:prstGeom>
          <a:solidFill>
            <a:srgbClr val="ACD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673DD1-F506-DCDB-A77C-F61DE6DB27C4}"/>
              </a:ext>
            </a:extLst>
          </p:cNvPr>
          <p:cNvSpPr/>
          <p:nvPr/>
        </p:nvSpPr>
        <p:spPr>
          <a:xfrm>
            <a:off x="435936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BCDFDEC-DB73-2AF1-E4F5-713BB5DBA504}"/>
              </a:ext>
            </a:extLst>
          </p:cNvPr>
          <p:cNvSpPr/>
          <p:nvPr/>
        </p:nvSpPr>
        <p:spPr>
          <a:xfrm>
            <a:off x="2236723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34673-2F73-794E-9B28-2194A140591F}"/>
              </a:ext>
            </a:extLst>
          </p:cNvPr>
          <p:cNvSpPr txBox="1"/>
          <p:nvPr/>
        </p:nvSpPr>
        <p:spPr>
          <a:xfrm>
            <a:off x="2955852" y="2044383"/>
            <a:ext cx="9264160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然后，我们可以把</a:t>
            </a:r>
            <a:r>
              <a:rPr lang="en-US" altLang="zh-CN" dirty="0"/>
              <a:t>N++</a:t>
            </a:r>
            <a:r>
              <a:rPr lang="zh-CN" altLang="en-US" dirty="0"/>
              <a:t>还有</a:t>
            </a:r>
            <a:r>
              <a:rPr lang="en-US" altLang="zh-CN" dirty="0"/>
              <a:t>P++</a:t>
            </a:r>
            <a:r>
              <a:rPr lang="zh-CN" altLang="en-US" dirty="0"/>
              <a:t>给放进去。为了尽可能接近实际情况，我们的</a:t>
            </a:r>
            <a:r>
              <a:rPr lang="en-US" altLang="zh-CN" dirty="0"/>
              <a:t>N++</a:t>
            </a:r>
            <a:r>
              <a:rPr lang="zh-CN" altLang="en-US" dirty="0"/>
              <a:t>和</a:t>
            </a:r>
            <a:r>
              <a:rPr lang="en-US" altLang="zh-CN" dirty="0"/>
              <a:t>P++</a:t>
            </a:r>
            <a:r>
              <a:rPr lang="zh-CN" altLang="en-US" dirty="0"/>
              <a:t>使用一个高斯分布而不是均匀分布。我们用 </a:t>
            </a:r>
            <a:r>
              <a:rPr lang="en-US" altLang="zh-CN" dirty="0" err="1">
                <a:sym typeface="Wingdings" panose="05000000000000000000" pitchFamily="2" charset="2"/>
              </a:rPr>
              <a:t>sdedr:define-gaussian-profile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>
                <a:sym typeface="Wingdings" panose="05000000000000000000" pitchFamily="2" charset="2"/>
              </a:rPr>
              <a:t>来定义高斯型的掺杂。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思考一下，一个高斯分布的掺杂，我们至少要告诉软件哪些量？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掺杂的种类，高斯分布的形状（纵向和横向），还有这个掺杂的名字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比如说，对</a:t>
            </a:r>
            <a:r>
              <a:rPr lang="en-US" altLang="zh-CN" dirty="0">
                <a:sym typeface="Wingdings" panose="05000000000000000000" pitchFamily="2" charset="2"/>
              </a:rPr>
              <a:t>N++</a:t>
            </a:r>
            <a:r>
              <a:rPr lang="zh-CN" altLang="en-US" dirty="0">
                <a:sym typeface="Wingdings" panose="05000000000000000000" pitchFamily="2" charset="2"/>
              </a:rPr>
              <a:t>，种类是</a:t>
            </a:r>
            <a:r>
              <a:rPr lang="en-US" altLang="zh-CN" dirty="0">
                <a:sym typeface="Wingdings" panose="05000000000000000000" pitchFamily="2" charset="2"/>
              </a:rPr>
              <a:t>“</a:t>
            </a:r>
            <a:r>
              <a:rPr lang="en-US" altLang="zh-CN" dirty="0" err="1">
                <a:sym typeface="Wingdings" panose="05000000000000000000" pitchFamily="2" charset="2"/>
              </a:rPr>
              <a:t>PhosphorusActiveConcentration</a:t>
            </a:r>
            <a:r>
              <a:rPr lang="en-US" altLang="zh-CN" dirty="0">
                <a:sym typeface="Wingdings" panose="05000000000000000000" pitchFamily="2" charset="2"/>
              </a:rPr>
              <a:t>“ </a:t>
            </a:r>
            <a:r>
              <a:rPr lang="zh-CN" altLang="en-US" dirty="0">
                <a:sym typeface="Wingdings" panose="05000000000000000000" pitchFamily="2" charset="2"/>
              </a:rPr>
              <a:t>。对于一个高斯分布，我们在过去一般用：高度、均值、方差来描述，但是这一套语言在半导体器件里面不太好用。我们采用的描述语言是：峰值的位置、峰值的高度、在某一个特定深度的高度这三个量来描述纵向的高斯分布。横向扩散我们可以指定它同样是高斯分布，且横向发展是纵向发展的</a:t>
            </a:r>
            <a:r>
              <a:rPr lang="en-US" altLang="zh-CN" dirty="0">
                <a:sym typeface="Wingdings" panose="05000000000000000000" pitchFamily="2" charset="2"/>
              </a:rPr>
              <a:t>0.8</a:t>
            </a:r>
            <a:r>
              <a:rPr lang="zh-CN" altLang="en-US" dirty="0">
                <a:sym typeface="Wingdings" panose="05000000000000000000" pitchFamily="2" charset="2"/>
              </a:rPr>
              <a:t>倍。这个掺杂命名为 </a:t>
            </a:r>
            <a:r>
              <a:rPr lang="en-US" altLang="zh-CN" dirty="0">
                <a:sym typeface="Wingdings" panose="05000000000000000000" pitchFamily="2" charset="2"/>
              </a:rPr>
              <a:t>”</a:t>
            </a:r>
            <a:r>
              <a:rPr lang="en-US" altLang="zh-CN" dirty="0" err="1">
                <a:sym typeface="Wingdings" panose="05000000000000000000" pitchFamily="2" charset="2"/>
              </a:rPr>
              <a:t>DD.anode</a:t>
            </a:r>
            <a:r>
              <a:rPr lang="en-US" altLang="zh-CN" dirty="0">
                <a:sym typeface="Wingdings" panose="05000000000000000000" pitchFamily="2" charset="2"/>
              </a:rPr>
              <a:t>” 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sdedr:define-gaussian-profile</a:t>
            </a:r>
            <a:r>
              <a:rPr lang="en-US" altLang="zh-CN" dirty="0">
                <a:sym typeface="Wingdings" panose="05000000000000000000" pitchFamily="2" charset="2"/>
              </a:rPr>
              <a:t> “</a:t>
            </a:r>
            <a:r>
              <a:rPr lang="en-US" altLang="zh-CN" dirty="0" err="1">
                <a:sym typeface="Wingdings" panose="05000000000000000000" pitchFamily="2" charset="2"/>
              </a:rPr>
              <a:t>DD.anode</a:t>
            </a:r>
            <a:r>
              <a:rPr lang="en-US" altLang="zh-CN" dirty="0">
                <a:sym typeface="Wingdings" panose="05000000000000000000" pitchFamily="2" charset="2"/>
              </a:rPr>
              <a:t>” “</a:t>
            </a:r>
            <a:r>
              <a:rPr lang="en-US" altLang="zh-CN" dirty="0" err="1">
                <a:sym typeface="Wingdings" panose="05000000000000000000" pitchFamily="2" charset="2"/>
              </a:rPr>
              <a:t>PhosphorusActiveConcentration</a:t>
            </a:r>
            <a:r>
              <a:rPr lang="en-US" altLang="zh-CN" dirty="0">
                <a:sym typeface="Wingdings" panose="05000000000000000000" pitchFamily="2" charset="2"/>
              </a:rPr>
              <a:t>“ ”</a:t>
            </a:r>
            <a:r>
              <a:rPr lang="en-US" altLang="zh-CN" dirty="0" err="1">
                <a:sym typeface="Wingdings" panose="05000000000000000000" pitchFamily="2" charset="2"/>
              </a:rPr>
              <a:t>PeakPos</a:t>
            </a:r>
            <a:r>
              <a:rPr lang="en-US" altLang="zh-CN" dirty="0">
                <a:sym typeface="Wingdings" panose="05000000000000000000" pitchFamily="2" charset="2"/>
              </a:rPr>
              <a:t>” 0.1  "</a:t>
            </a:r>
            <a:r>
              <a:rPr lang="en-US" altLang="zh-CN" dirty="0" err="1">
                <a:sym typeface="Wingdings" panose="05000000000000000000" pitchFamily="2" charset="2"/>
              </a:rPr>
              <a:t>PeakVal</a:t>
            </a:r>
            <a:r>
              <a:rPr lang="en-US" altLang="zh-CN" dirty="0">
                <a:sym typeface="Wingdings" panose="05000000000000000000" pitchFamily="2" charset="2"/>
              </a:rPr>
              <a:t>" 1e19 "</a:t>
            </a:r>
            <a:r>
              <a:rPr lang="en-US" altLang="zh-CN" dirty="0" err="1">
                <a:sym typeface="Wingdings" panose="05000000000000000000" pitchFamily="2" charset="2"/>
              </a:rPr>
              <a:t>ValueAtDepth</a:t>
            </a:r>
            <a:r>
              <a:rPr lang="en-US" altLang="zh-CN" dirty="0">
                <a:sym typeface="Wingdings" panose="05000000000000000000" pitchFamily="2" charset="2"/>
              </a:rPr>
              <a:t>"  1e11 "Depth" 1  "Gauss"  "Factor" 0.8)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7A79EB-FECC-2CAB-7393-63855A5FD354}"/>
              </a:ext>
            </a:extLst>
          </p:cNvPr>
          <p:cNvSpPr/>
          <p:nvPr/>
        </p:nvSpPr>
        <p:spPr>
          <a:xfrm>
            <a:off x="1139628" y="2044383"/>
            <a:ext cx="1788212" cy="306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B9A85E-B1F0-91BE-83A6-F062B5F96BF0}"/>
              </a:ext>
            </a:extLst>
          </p:cNvPr>
          <p:cNvSpPr/>
          <p:nvPr/>
        </p:nvSpPr>
        <p:spPr>
          <a:xfrm>
            <a:off x="435936" y="6035379"/>
            <a:ext cx="2519916" cy="28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</a:t>
            </a:r>
            <a:endParaRPr lang="zh-CN" altLang="en-US" sz="28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8E36B5D-105A-2D29-B458-FA79FEDB074B}"/>
              </a:ext>
            </a:extLst>
          </p:cNvPr>
          <p:cNvCxnSpPr/>
          <p:nvPr/>
        </p:nvCxnSpPr>
        <p:spPr>
          <a:xfrm flipH="1">
            <a:off x="1435395" y="2396172"/>
            <a:ext cx="159489" cy="7056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5DDCC6F-F8EB-FE59-4810-0066FDCF3F98}"/>
              </a:ext>
            </a:extLst>
          </p:cNvPr>
          <p:cNvCxnSpPr/>
          <p:nvPr/>
        </p:nvCxnSpPr>
        <p:spPr>
          <a:xfrm flipH="1" flipV="1">
            <a:off x="2033734" y="5453122"/>
            <a:ext cx="202989" cy="56490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第二步，把掺杂放进去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F43BD2-7EA8-E6D8-F33E-2419D950841F}"/>
              </a:ext>
            </a:extLst>
          </p:cNvPr>
          <p:cNvSpPr/>
          <p:nvPr/>
        </p:nvSpPr>
        <p:spPr>
          <a:xfrm>
            <a:off x="435936" y="2880043"/>
            <a:ext cx="2519916" cy="2906979"/>
          </a:xfrm>
          <a:prstGeom prst="rect">
            <a:avLst/>
          </a:prstGeom>
          <a:solidFill>
            <a:srgbClr val="ACD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673DD1-F506-DCDB-A77C-F61DE6DB27C4}"/>
              </a:ext>
            </a:extLst>
          </p:cNvPr>
          <p:cNvSpPr/>
          <p:nvPr/>
        </p:nvSpPr>
        <p:spPr>
          <a:xfrm>
            <a:off x="435936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BCDFDEC-DB73-2AF1-E4F5-713BB5DBA504}"/>
              </a:ext>
            </a:extLst>
          </p:cNvPr>
          <p:cNvSpPr/>
          <p:nvPr/>
        </p:nvSpPr>
        <p:spPr>
          <a:xfrm>
            <a:off x="2236723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34673-2F73-794E-9B28-2194A140591F}"/>
              </a:ext>
            </a:extLst>
          </p:cNvPr>
          <p:cNvSpPr txBox="1"/>
          <p:nvPr/>
        </p:nvSpPr>
        <p:spPr>
          <a:xfrm>
            <a:off x="2955852" y="2044383"/>
            <a:ext cx="926416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N++</a:t>
            </a:r>
            <a:r>
              <a:rPr lang="zh-CN" altLang="en-US" dirty="0"/>
              <a:t>的掺杂我们定义好了，现在我们开始把这个掺杂往硅里面放。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我们定义了掺杂的峰值在</a:t>
            </a:r>
            <a:r>
              <a:rPr lang="en-US" altLang="zh-CN" dirty="0">
                <a:sym typeface="Wingdings" panose="05000000000000000000" pitchFamily="2" charset="2"/>
              </a:rPr>
              <a:t>0.1um</a:t>
            </a:r>
            <a:r>
              <a:rPr lang="zh-CN" altLang="en-US" dirty="0">
                <a:sym typeface="Wingdings" panose="05000000000000000000" pitchFamily="2" charset="2"/>
              </a:rPr>
              <a:t>深处，并且在</a:t>
            </a:r>
            <a:r>
              <a:rPr lang="en-US" altLang="zh-CN" dirty="0">
                <a:sym typeface="Wingdings" panose="05000000000000000000" pitchFamily="2" charset="2"/>
              </a:rPr>
              <a:t>1um</a:t>
            </a:r>
            <a:r>
              <a:rPr lang="zh-CN" altLang="en-US" dirty="0">
                <a:sym typeface="Wingdings" panose="05000000000000000000" pitchFamily="2" charset="2"/>
              </a:rPr>
              <a:t>深处的值降低到</a:t>
            </a:r>
            <a:r>
              <a:rPr lang="en-US" altLang="zh-CN" dirty="0">
                <a:sym typeface="Wingdings" panose="05000000000000000000" pitchFamily="2" charset="2"/>
              </a:rPr>
              <a:t>1e11.</a:t>
            </a:r>
            <a:r>
              <a:rPr lang="zh-CN" altLang="en-US" dirty="0">
                <a:sym typeface="Wingdings" panose="05000000000000000000" pitchFamily="2" charset="2"/>
              </a:rPr>
              <a:t>那我们就要想，</a:t>
            </a:r>
            <a:r>
              <a:rPr lang="en-US" altLang="zh-CN" dirty="0">
                <a:sym typeface="Wingdings" panose="05000000000000000000" pitchFamily="2" charset="2"/>
              </a:rPr>
              <a:t>0.1um</a:t>
            </a:r>
            <a:r>
              <a:rPr lang="zh-CN" altLang="en-US" dirty="0">
                <a:sym typeface="Wingdings" panose="05000000000000000000" pitchFamily="2" charset="2"/>
              </a:rPr>
              <a:t>，</a:t>
            </a:r>
            <a:r>
              <a:rPr lang="en-US" altLang="zh-CN" dirty="0">
                <a:sym typeface="Wingdings" panose="05000000000000000000" pitchFamily="2" charset="2"/>
              </a:rPr>
              <a:t>1um</a:t>
            </a:r>
            <a:r>
              <a:rPr lang="zh-CN" altLang="en-US" dirty="0">
                <a:sym typeface="Wingdings" panose="05000000000000000000" pitchFamily="2" charset="2"/>
              </a:rPr>
              <a:t>是相对哪一条基准线的？所以，我们要定义一条基准线。（即“窗口”）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同样，给这个窗口起一个名字，告诉软件，这是一条线，然后再告诉它这条线的两端位置：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(</a:t>
            </a:r>
            <a:r>
              <a:rPr lang="en-US" altLang="zh-CN" dirty="0" err="1"/>
              <a:t>sdedr:define-refeval-window</a:t>
            </a:r>
            <a:r>
              <a:rPr lang="en-US" altLang="zh-CN" dirty="0"/>
              <a:t> "</a:t>
            </a:r>
            <a:r>
              <a:rPr lang="en-US" altLang="zh-CN" dirty="0" err="1"/>
              <a:t>Baseline.anode</a:t>
            </a:r>
            <a:r>
              <a:rPr lang="en-US" altLang="zh-CN" dirty="0"/>
              <a:t>" "Line"  (position -0.5 1 0)  (position 0.5 1 0) 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然后使用命令 </a:t>
            </a:r>
            <a:r>
              <a:rPr lang="en-US" altLang="zh-CN" dirty="0" err="1"/>
              <a:t>sdedr:define-analytical-profile-placement</a:t>
            </a:r>
            <a:r>
              <a:rPr lang="en-US" altLang="zh-CN" dirty="0"/>
              <a:t> </a:t>
            </a:r>
            <a:r>
              <a:rPr lang="zh-CN" altLang="en-US" dirty="0"/>
              <a:t>开始放置操作：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(</a:t>
            </a:r>
            <a:r>
              <a:rPr lang="en-US" altLang="zh-CN" dirty="0" err="1"/>
              <a:t>sdedr:define-analytical-profile-placement</a:t>
            </a:r>
            <a:r>
              <a:rPr lang="en-US" altLang="zh-CN" dirty="0"/>
              <a:t> "</a:t>
            </a:r>
            <a:r>
              <a:rPr lang="en-US" altLang="zh-CN" dirty="0" err="1"/>
              <a:t>PL.anode</a:t>
            </a:r>
            <a:r>
              <a:rPr lang="en-US" altLang="zh-CN" dirty="0"/>
              <a:t>" "</a:t>
            </a:r>
            <a:r>
              <a:rPr lang="en-US" altLang="zh-CN" dirty="0" err="1"/>
              <a:t>DD.anode</a:t>
            </a:r>
            <a:r>
              <a:rPr lang="en-US" altLang="zh-CN" dirty="0"/>
              <a:t>" "</a:t>
            </a:r>
            <a:r>
              <a:rPr lang="en-US" altLang="zh-CN" dirty="0" err="1"/>
              <a:t>Baseline.anode</a:t>
            </a:r>
            <a:r>
              <a:rPr lang="en-US" altLang="zh-CN" dirty="0"/>
              <a:t>" "Positive" "</a:t>
            </a:r>
            <a:r>
              <a:rPr lang="en-US" altLang="zh-CN" dirty="0" err="1"/>
              <a:t>NoReplace</a:t>
            </a:r>
            <a:r>
              <a:rPr lang="en-US" altLang="zh-CN" dirty="0"/>
              <a:t>" "Eval")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这个</a:t>
            </a:r>
            <a:r>
              <a:rPr lang="en-US" altLang="zh-CN" dirty="0"/>
              <a:t>Positive</a:t>
            </a:r>
            <a:r>
              <a:rPr lang="zh-CN" altLang="en-US" dirty="0"/>
              <a:t>参数（或者是</a:t>
            </a:r>
            <a:r>
              <a:rPr lang="en-US" altLang="zh-CN" dirty="0"/>
              <a:t>Negative</a:t>
            </a:r>
            <a:r>
              <a:rPr lang="zh-CN" altLang="en-US" dirty="0"/>
              <a:t>）要根据定义入射窗的时候，两端点的顺序（是</a:t>
            </a:r>
            <a:r>
              <a:rPr lang="en-US" altLang="zh-CN" dirty="0"/>
              <a:t>(position -0.5 1 0)  (position 0.5 1 0) </a:t>
            </a:r>
            <a:r>
              <a:rPr lang="zh-CN" altLang="en-US" dirty="0"/>
              <a:t>还是</a:t>
            </a:r>
            <a:r>
              <a:rPr lang="en-US" altLang="zh-CN" dirty="0"/>
              <a:t>(position  0.5 1 0)  (position -0.5 1 0) </a:t>
            </a:r>
            <a:r>
              <a:rPr lang="zh-CN" altLang="en-US" dirty="0"/>
              <a:t>）以及这个掺杂是在入射窗的上方还是下方来决定。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7A79EB-FECC-2CAB-7393-63855A5FD354}"/>
              </a:ext>
            </a:extLst>
          </p:cNvPr>
          <p:cNvSpPr/>
          <p:nvPr/>
        </p:nvSpPr>
        <p:spPr>
          <a:xfrm>
            <a:off x="1139628" y="2044383"/>
            <a:ext cx="1788212" cy="306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B9A85E-B1F0-91BE-83A6-F062B5F96BF0}"/>
              </a:ext>
            </a:extLst>
          </p:cNvPr>
          <p:cNvSpPr/>
          <p:nvPr/>
        </p:nvSpPr>
        <p:spPr>
          <a:xfrm>
            <a:off x="435936" y="6035379"/>
            <a:ext cx="2519916" cy="28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</a:t>
            </a:r>
            <a:endParaRPr lang="zh-CN" altLang="en-US" sz="28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8E36B5D-105A-2D29-B458-FA79FEDB074B}"/>
              </a:ext>
            </a:extLst>
          </p:cNvPr>
          <p:cNvCxnSpPr/>
          <p:nvPr/>
        </p:nvCxnSpPr>
        <p:spPr>
          <a:xfrm flipH="1">
            <a:off x="1435395" y="2396172"/>
            <a:ext cx="159489" cy="7056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5DDCC6F-F8EB-FE59-4810-0066FDCF3F98}"/>
              </a:ext>
            </a:extLst>
          </p:cNvPr>
          <p:cNvCxnSpPr/>
          <p:nvPr/>
        </p:nvCxnSpPr>
        <p:spPr>
          <a:xfrm flipH="1" flipV="1">
            <a:off x="2033734" y="5453122"/>
            <a:ext cx="202989" cy="56490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7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第三步，定义电极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34673-2F73-794E-9B28-2194A140591F}"/>
              </a:ext>
            </a:extLst>
          </p:cNvPr>
          <p:cNvSpPr txBox="1"/>
          <p:nvPr/>
        </p:nvSpPr>
        <p:spPr>
          <a:xfrm>
            <a:off x="2955852" y="2044383"/>
            <a:ext cx="926416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同样的操作来放置</a:t>
            </a:r>
            <a:r>
              <a:rPr lang="en-US" altLang="zh-CN" dirty="0"/>
              <a:t>P++</a:t>
            </a:r>
            <a:r>
              <a:rPr lang="zh-CN" altLang="en-US" dirty="0"/>
              <a:t>之后，我们已经得到了一个基础的</a:t>
            </a:r>
            <a:r>
              <a:rPr lang="en-US" altLang="zh-CN" dirty="0"/>
              <a:t>PIN</a:t>
            </a:r>
            <a:r>
              <a:rPr lang="zh-CN" altLang="en-US" dirty="0"/>
              <a:t>结构。但是我们做仿真，是要看器件的电学特性的，一定要做电学仿真</a:t>
            </a:r>
            <a:r>
              <a:rPr lang="en-US" altLang="zh-CN" dirty="0"/>
              <a:t>——</a:t>
            </a:r>
            <a:r>
              <a:rPr lang="zh-CN" altLang="en-US" dirty="0"/>
              <a:t>要定义电极：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err="1"/>
              <a:t>sdegeo:define-contact-set</a:t>
            </a:r>
            <a:r>
              <a:rPr lang="en-US" altLang="zh-CN" dirty="0"/>
              <a:t> "anode"  4.0 (</a:t>
            </a:r>
            <a:r>
              <a:rPr lang="en-US" altLang="zh-CN" dirty="0" err="1"/>
              <a:t>color:rgb</a:t>
            </a:r>
            <a:r>
              <a:rPr lang="en-US" altLang="zh-CN" dirty="0"/>
              <a:t> 1.0 0.0 0.0) "##")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定义了名为“</a:t>
            </a:r>
            <a:r>
              <a:rPr lang="en-US" altLang="zh-CN" dirty="0"/>
              <a:t>anode</a:t>
            </a:r>
            <a:r>
              <a:rPr lang="zh-CN" altLang="en-US" dirty="0"/>
              <a:t>”的电极之后，我们要把它放在</a:t>
            </a:r>
            <a:r>
              <a:rPr lang="en-US" altLang="zh-CN" dirty="0"/>
              <a:t>N++</a:t>
            </a:r>
            <a:r>
              <a:rPr lang="zh-CN" altLang="en-US" dirty="0"/>
              <a:t>的上方那条边上：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(sdegeo:define-2d-contact (find-edge-id (position 0 1 0)) "anode")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“</a:t>
            </a:r>
            <a:r>
              <a:rPr lang="en-US" altLang="zh-CN" dirty="0"/>
              <a:t>(find-edge-id (position 0 1 0))</a:t>
            </a:r>
            <a:r>
              <a:rPr lang="zh-CN" altLang="en-US" dirty="0"/>
              <a:t>”命令，通过目标的边上的一个点的坐标，返回软件内部对这条边的代号，来告诉软件，“我在找的是这一条边。”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669ADD-0BC8-A3D3-3552-2164B90A50F0}"/>
              </a:ext>
            </a:extLst>
          </p:cNvPr>
          <p:cNvSpPr/>
          <p:nvPr/>
        </p:nvSpPr>
        <p:spPr>
          <a:xfrm>
            <a:off x="435936" y="2880043"/>
            <a:ext cx="2519916" cy="2906979"/>
          </a:xfrm>
          <a:prstGeom prst="rect">
            <a:avLst/>
          </a:prstGeom>
          <a:solidFill>
            <a:srgbClr val="ACD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CN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A1D9A1-745F-A6E0-94C4-04EF62B0DFC3}"/>
              </a:ext>
            </a:extLst>
          </p:cNvPr>
          <p:cNvSpPr/>
          <p:nvPr/>
        </p:nvSpPr>
        <p:spPr>
          <a:xfrm>
            <a:off x="435936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E475757-86DF-8A54-BD8F-F0CCF9D9E9F2}"/>
              </a:ext>
            </a:extLst>
          </p:cNvPr>
          <p:cNvSpPr/>
          <p:nvPr/>
        </p:nvSpPr>
        <p:spPr>
          <a:xfrm>
            <a:off x="2236723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D53885-45B1-6CAD-C5C8-6F64A567B6DF}"/>
              </a:ext>
            </a:extLst>
          </p:cNvPr>
          <p:cNvSpPr/>
          <p:nvPr/>
        </p:nvSpPr>
        <p:spPr>
          <a:xfrm>
            <a:off x="795500" y="2880043"/>
            <a:ext cx="1788212" cy="306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</a:t>
            </a:r>
            <a:endParaRPr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26728A-B467-E4E7-41F7-1CEFDB042C55}"/>
              </a:ext>
            </a:extLst>
          </p:cNvPr>
          <p:cNvSpPr/>
          <p:nvPr/>
        </p:nvSpPr>
        <p:spPr>
          <a:xfrm>
            <a:off x="435936" y="5497033"/>
            <a:ext cx="2519916" cy="28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</a:t>
            </a:r>
            <a:endParaRPr lang="zh-CN" altLang="en-US" sz="2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107417-72BC-3054-2657-B1938B6C48C7}"/>
              </a:ext>
            </a:extLst>
          </p:cNvPr>
          <p:cNvSpPr txBox="1"/>
          <p:nvPr/>
        </p:nvSpPr>
        <p:spPr>
          <a:xfrm>
            <a:off x="1685721" y="1943083"/>
            <a:ext cx="105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anode</a:t>
            </a:r>
            <a:endParaRPr lang="zh-CN" altLang="en-US" sz="24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C51D3FB-AE67-7E8B-7327-4DF5672A380C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 flipH="1">
            <a:off x="1689606" y="2404748"/>
            <a:ext cx="522427" cy="475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7ACCBE1-87F8-7797-7E1C-0839B51F8770}"/>
              </a:ext>
            </a:extLst>
          </p:cNvPr>
          <p:cNvCxnSpPr>
            <a:cxnSpLocks/>
          </p:cNvCxnSpPr>
          <p:nvPr/>
        </p:nvCxnSpPr>
        <p:spPr>
          <a:xfrm>
            <a:off x="1155065" y="2880043"/>
            <a:ext cx="10816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0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521335" y="1554480"/>
            <a:ext cx="114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第四步，划分网格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234673-2F73-794E-9B28-2194A140591F}"/>
              </a:ext>
            </a:extLst>
          </p:cNvPr>
          <p:cNvSpPr txBox="1"/>
          <p:nvPr/>
        </p:nvSpPr>
        <p:spPr>
          <a:xfrm>
            <a:off x="2955852" y="2044383"/>
            <a:ext cx="9264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本来，我们的任务就已经完成了。但是系统来做仿真，用的是一种叫“有限元素法”的方法：他要把要求解的区域划分成网格，然后求解物理量在每一个网格节点上的数值。因此，我们要先帮机器把网格给划分好</a:t>
            </a:r>
            <a:r>
              <a:rPr lang="en-US" altLang="zh-CN" dirty="0"/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我采用的策略是整体使用较粗的网格，以减小计算量。在掺杂浓度梯度变化剧烈的区域，对网格进行加密，以保证仿真的精度。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最后，告诉软件，“你可以生成网格文件，让我继续下一步的仿真了。”：</a:t>
            </a:r>
            <a:endParaRPr lang="en-US" altLang="zh-CN" dirty="0"/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sdedr:define-refeval-window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RW.Global</a:t>
            </a:r>
            <a:r>
              <a:rPr lang="en-US" altLang="zh-CN" dirty="0">
                <a:sym typeface="Wingdings" panose="05000000000000000000" pitchFamily="2" charset="2"/>
              </a:rPr>
              <a:t>" "Rectangle"   (position -10000 -10000 0)  (position 10000 10000 0))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sdedr:define-refinement-size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RD.Global</a:t>
            </a:r>
            <a:r>
              <a:rPr lang="en-US" altLang="zh-CN" dirty="0">
                <a:sym typeface="Wingdings" panose="05000000000000000000" pitchFamily="2" charset="2"/>
              </a:rPr>
              <a:t>" (* </a:t>
            </a:r>
            <a:r>
              <a:rPr lang="en-US" altLang="zh-CN" dirty="0" err="1">
                <a:sym typeface="Wingdings" panose="05000000000000000000" pitchFamily="2" charset="2"/>
              </a:rPr>
              <a:t>Ltot</a:t>
            </a:r>
            <a:r>
              <a:rPr lang="en-US" altLang="zh-CN" dirty="0">
                <a:sym typeface="Wingdings" panose="05000000000000000000" pitchFamily="2" charset="2"/>
              </a:rPr>
              <a:t> 4e-2) (* </a:t>
            </a:r>
            <a:r>
              <a:rPr lang="en-US" altLang="zh-CN" dirty="0" err="1">
                <a:sym typeface="Wingdings" panose="05000000000000000000" pitchFamily="2" charset="2"/>
              </a:rPr>
              <a:t>Htot</a:t>
            </a:r>
            <a:r>
              <a:rPr lang="en-US" altLang="zh-CN" dirty="0">
                <a:sym typeface="Wingdings" panose="05000000000000000000" pitchFamily="2" charset="2"/>
              </a:rPr>
              <a:t> 4e-2)  (* depth 0.1) (* depth 0.1) 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sdedr:define-refinement-function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RD.Global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DopingConcentration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MaxTransDiff</a:t>
            </a:r>
            <a:r>
              <a:rPr lang="en-US" altLang="zh-CN" dirty="0">
                <a:sym typeface="Wingdings" panose="05000000000000000000" pitchFamily="2" charset="2"/>
              </a:rPr>
              <a:t>" 1.0)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sdedr:define-refinement-placement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RPL.Global</a:t>
            </a:r>
            <a:r>
              <a:rPr lang="en-US" altLang="zh-CN" dirty="0">
                <a:sym typeface="Wingdings" panose="05000000000000000000" pitchFamily="2" charset="2"/>
              </a:rPr>
              <a:t>“ "</a:t>
            </a:r>
            <a:r>
              <a:rPr lang="en-US" altLang="zh-CN" dirty="0" err="1">
                <a:sym typeface="Wingdings" panose="05000000000000000000" pitchFamily="2" charset="2"/>
              </a:rPr>
              <a:t>RD.Global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RW.Global</a:t>
            </a:r>
            <a:r>
              <a:rPr lang="en-US" altLang="zh-CN" dirty="0">
                <a:sym typeface="Wingdings" panose="05000000000000000000" pitchFamily="2" charset="2"/>
              </a:rPr>
              <a:t>")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sde:build-mesh</a:t>
            </a:r>
            <a:r>
              <a:rPr lang="en-US" altLang="zh-CN" dirty="0">
                <a:sym typeface="Wingdings" panose="05000000000000000000" pitchFamily="2" charset="2"/>
              </a:rPr>
              <a:t> "n34")</a:t>
            </a:r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669ADD-0BC8-A3D3-3552-2164B90A50F0}"/>
              </a:ext>
            </a:extLst>
          </p:cNvPr>
          <p:cNvSpPr/>
          <p:nvPr/>
        </p:nvSpPr>
        <p:spPr>
          <a:xfrm>
            <a:off x="435936" y="2880043"/>
            <a:ext cx="2519916" cy="2906979"/>
          </a:xfrm>
          <a:prstGeom prst="rect">
            <a:avLst/>
          </a:prstGeom>
          <a:solidFill>
            <a:srgbClr val="ACD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CN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A1D9A1-745F-A6E0-94C4-04EF62B0DFC3}"/>
              </a:ext>
            </a:extLst>
          </p:cNvPr>
          <p:cNvSpPr/>
          <p:nvPr/>
        </p:nvSpPr>
        <p:spPr>
          <a:xfrm>
            <a:off x="435936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E475757-86DF-8A54-BD8F-F0CCF9D9E9F2}"/>
              </a:ext>
            </a:extLst>
          </p:cNvPr>
          <p:cNvSpPr/>
          <p:nvPr/>
        </p:nvSpPr>
        <p:spPr>
          <a:xfrm>
            <a:off x="2236723" y="2573079"/>
            <a:ext cx="719129" cy="3069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D53885-45B1-6CAD-C5C8-6F64A567B6DF}"/>
              </a:ext>
            </a:extLst>
          </p:cNvPr>
          <p:cNvSpPr/>
          <p:nvPr/>
        </p:nvSpPr>
        <p:spPr>
          <a:xfrm>
            <a:off x="795500" y="2880043"/>
            <a:ext cx="1788212" cy="306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</a:t>
            </a:r>
            <a:endParaRPr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26728A-B467-E4E7-41F7-1CEFDB042C55}"/>
              </a:ext>
            </a:extLst>
          </p:cNvPr>
          <p:cNvSpPr/>
          <p:nvPr/>
        </p:nvSpPr>
        <p:spPr>
          <a:xfrm>
            <a:off x="435936" y="5497033"/>
            <a:ext cx="2519916" cy="28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</a:t>
            </a:r>
            <a:endParaRPr lang="zh-CN" altLang="en-US" sz="2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107417-72BC-3054-2657-B1938B6C48C7}"/>
              </a:ext>
            </a:extLst>
          </p:cNvPr>
          <p:cNvSpPr txBox="1"/>
          <p:nvPr/>
        </p:nvSpPr>
        <p:spPr>
          <a:xfrm>
            <a:off x="1190846" y="2495729"/>
            <a:ext cx="105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anode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9FA1FE-90DB-A016-8BC5-F6D23CCAEF53}"/>
              </a:ext>
            </a:extLst>
          </p:cNvPr>
          <p:cNvSpPr txBox="1"/>
          <p:nvPr/>
        </p:nvSpPr>
        <p:spPr>
          <a:xfrm>
            <a:off x="1116418" y="5830035"/>
            <a:ext cx="120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cathode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15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5AFD25-C3D2-18A1-3E8D-460D74552290}"/>
              </a:ext>
            </a:extLst>
          </p:cNvPr>
          <p:cNvSpPr txBox="1"/>
          <p:nvPr/>
        </p:nvSpPr>
        <p:spPr>
          <a:xfrm>
            <a:off x="8901069" y="2154693"/>
            <a:ext cx="320073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SDE</a:t>
            </a:r>
            <a:r>
              <a:rPr lang="zh-CN" altLang="en-US" dirty="0"/>
              <a:t>输出的</a:t>
            </a:r>
            <a:r>
              <a:rPr lang="en-US" altLang="zh-CN" dirty="0" err="1"/>
              <a:t>bnd.tdr</a:t>
            </a:r>
            <a:r>
              <a:rPr lang="zh-CN" altLang="en-US" dirty="0"/>
              <a:t>文件，里面含有绘制的几何图形以及电极的信息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C8F4A0-D64B-22CB-A49F-348308ABB9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30" t="13949" r="3709" b="7882"/>
          <a:stretch>
            <a:fillRect/>
          </a:stretch>
        </p:blipFill>
        <p:spPr>
          <a:xfrm>
            <a:off x="0" y="2154693"/>
            <a:ext cx="8977883" cy="39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7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5AFD25-C3D2-18A1-3E8D-460D74552290}"/>
              </a:ext>
            </a:extLst>
          </p:cNvPr>
          <p:cNvSpPr txBox="1"/>
          <p:nvPr/>
        </p:nvSpPr>
        <p:spPr>
          <a:xfrm>
            <a:off x="8639078" y="2646306"/>
            <a:ext cx="344838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SDE</a:t>
            </a:r>
            <a:r>
              <a:rPr lang="zh-CN" altLang="en-US" dirty="0"/>
              <a:t>在</a:t>
            </a:r>
            <a:r>
              <a:rPr lang="en-US" altLang="zh-CN" dirty="0" err="1"/>
              <a:t>bnd</a:t>
            </a:r>
            <a:r>
              <a:rPr lang="zh-CN" altLang="en-US" dirty="0"/>
              <a:t>的基础上调用</a:t>
            </a:r>
            <a:r>
              <a:rPr lang="en-US" altLang="zh-CN" dirty="0"/>
              <a:t>SMESH</a:t>
            </a:r>
            <a:r>
              <a:rPr lang="zh-CN" altLang="en-US" dirty="0"/>
              <a:t>模块生成的</a:t>
            </a:r>
            <a:r>
              <a:rPr lang="en-US" altLang="zh-CN" dirty="0" err="1"/>
              <a:t>msh.tdr</a:t>
            </a:r>
            <a:r>
              <a:rPr lang="zh-CN" altLang="en-US" dirty="0"/>
              <a:t>文件。里面含有掺杂信息以及网格划分信息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C51EC9-71BA-EFFF-C3CF-92E9C59DAA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193" t="13642" r="3438" b="7729"/>
          <a:stretch>
            <a:fillRect/>
          </a:stretch>
        </p:blipFill>
        <p:spPr>
          <a:xfrm>
            <a:off x="0" y="1988593"/>
            <a:ext cx="8534541" cy="48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43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画一个最简单的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PIN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5AFD25-C3D2-18A1-3E8D-460D74552290}"/>
              </a:ext>
            </a:extLst>
          </p:cNvPr>
          <p:cNvSpPr txBox="1"/>
          <p:nvPr/>
        </p:nvSpPr>
        <p:spPr>
          <a:xfrm>
            <a:off x="8324516" y="2420164"/>
            <a:ext cx="334614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在参杂较均匀的区域，尽可能采用较粗的网格以减小计算量；在参杂浓度变化剧烈的区域（如</a:t>
            </a:r>
            <a:r>
              <a:rPr lang="en-US" altLang="zh-CN" dirty="0"/>
              <a:t>PN</a:t>
            </a:r>
            <a:r>
              <a:rPr lang="zh-CN" altLang="en-US" dirty="0"/>
              <a:t>结的界面），根据设置，网格自动加密以保证计算精度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EC7A74-A356-7126-55A0-E48F2CD33F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436" t="14562" r="3629" b="8189"/>
          <a:stretch>
            <a:fillRect/>
          </a:stretch>
        </p:blipFill>
        <p:spPr>
          <a:xfrm>
            <a:off x="-15192" y="2155226"/>
            <a:ext cx="8339708" cy="47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SDEVICE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电学特性仿真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1" y="1554480"/>
            <a:ext cx="11373484" cy="503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我们已经把这个基础的</a:t>
            </a:r>
            <a:r>
              <a:rPr lang="en-US" altLang="zh-CN" dirty="0"/>
              <a:t>PIN</a:t>
            </a:r>
            <a:r>
              <a:rPr lang="zh-CN" altLang="en-US" dirty="0"/>
              <a:t>画了出来，接下来我们就可以开始调用</a:t>
            </a:r>
            <a:r>
              <a:rPr lang="en-US" altLang="zh-CN" dirty="0"/>
              <a:t>SDEVICE</a:t>
            </a:r>
            <a:r>
              <a:rPr lang="zh-CN" altLang="en-US" dirty="0"/>
              <a:t>模块对器件的电学性质进行仿真了！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SDEVICE</a:t>
            </a:r>
            <a:r>
              <a:rPr lang="zh-CN" altLang="en-US" dirty="0"/>
              <a:t>含有几个主要的模块：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File</a:t>
            </a:r>
            <a:r>
              <a:rPr lang="zh-CN" altLang="en-US" dirty="0"/>
              <a:t>模块，告诉软件我们要求解的器件（网格文件）的路径，输出文件的路径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Electrode</a:t>
            </a:r>
            <a:r>
              <a:rPr lang="zh-CN" altLang="en-US" dirty="0"/>
              <a:t>模块，告诉软件我们的器件有哪几个电极，它的初始条件是什么（每个电极都置</a:t>
            </a:r>
            <a:r>
              <a:rPr lang="en-US" altLang="zh-CN" dirty="0"/>
              <a:t>0V</a:t>
            </a:r>
            <a:r>
              <a:rPr lang="zh-CN" altLang="en-US" dirty="0"/>
              <a:t>）？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Physics</a:t>
            </a:r>
            <a:r>
              <a:rPr lang="zh-CN" altLang="en-US" dirty="0"/>
              <a:t>模块，告诉软件我们要考虑哪些物理过程（比如说费米统计、</a:t>
            </a:r>
            <a:r>
              <a:rPr lang="en-US" altLang="zh-CN" dirty="0"/>
              <a:t>SRH</a:t>
            </a:r>
            <a:r>
              <a:rPr lang="zh-CN" altLang="en-US" dirty="0"/>
              <a:t>耦合之类的）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Math</a:t>
            </a:r>
            <a:r>
              <a:rPr lang="zh-CN" altLang="en-US" dirty="0"/>
              <a:t>模块，告诉软件要满足什么样的条件才算收敛，我们要用哪一种求解方法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Plot</a:t>
            </a:r>
            <a:r>
              <a:rPr lang="zh-CN" altLang="en-US" dirty="0"/>
              <a:t>模块，告诉软件我们的输出文件里面要哪一些观测量的值（如电流密度、电势分布等）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Solve</a:t>
            </a:r>
            <a:r>
              <a:rPr lang="zh-CN" altLang="en-US" dirty="0"/>
              <a:t>模块，告诉软件我们要考虑求解什么样的过程（比如说把器件从置</a:t>
            </a:r>
            <a:r>
              <a:rPr lang="en-US" altLang="zh-CN" dirty="0"/>
              <a:t>0</a:t>
            </a:r>
            <a:r>
              <a:rPr lang="zh-CN" altLang="en-US" dirty="0"/>
              <a:t>开始加反偏压，看器件的反向</a:t>
            </a:r>
            <a:r>
              <a:rPr lang="en-US" altLang="zh-CN" dirty="0"/>
              <a:t>IV</a:t>
            </a:r>
            <a:r>
              <a:rPr lang="zh-CN" altLang="en-US" dirty="0"/>
              <a:t>特性曲线）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我后面提供了完整的一套代码，可以用于求解器件的</a:t>
            </a:r>
            <a:r>
              <a:rPr lang="en-US" altLang="zh-CN" dirty="0"/>
              <a:t>IV</a:t>
            </a:r>
            <a:r>
              <a:rPr lang="zh-CN" altLang="en-US" dirty="0"/>
              <a:t>、</a:t>
            </a:r>
            <a:r>
              <a:rPr lang="en-US" altLang="zh-CN" dirty="0"/>
              <a:t>CV</a:t>
            </a:r>
            <a:r>
              <a:rPr lang="zh-CN" altLang="en-US" dirty="0"/>
              <a:t>特性，以及器件对于粒子入射的电流响应，供大家课后参考。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89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SDEVICE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求解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IV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特性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C40FB7-B6F2-06EB-ADEF-687E51F69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07"/>
            <a:ext cx="9622010" cy="557183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2F4780A-9060-9006-F08C-9713F567651D}"/>
              </a:ext>
            </a:extLst>
          </p:cNvPr>
          <p:cNvCxnSpPr/>
          <p:nvPr/>
        </p:nvCxnSpPr>
        <p:spPr>
          <a:xfrm flipV="1">
            <a:off x="3343275" y="4305300"/>
            <a:ext cx="1038225" cy="1457325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041DBC5-41FA-69C2-CAEC-7DF539427AB2}"/>
              </a:ext>
            </a:extLst>
          </p:cNvPr>
          <p:cNvSpPr txBox="1"/>
          <p:nvPr/>
        </p:nvSpPr>
        <p:spPr>
          <a:xfrm>
            <a:off x="2569990" y="3837543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器件全耗尽，反向电流比较稳定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18F9147-FA4D-5A5F-EDB6-35DEBFDB1A2F}"/>
              </a:ext>
            </a:extLst>
          </p:cNvPr>
          <p:cNvCxnSpPr>
            <a:cxnSpLocks/>
          </p:cNvCxnSpPr>
          <p:nvPr/>
        </p:nvCxnSpPr>
        <p:spPr>
          <a:xfrm flipH="1" flipV="1">
            <a:off x="7302622" y="2619375"/>
            <a:ext cx="1554725" cy="158750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5E1FB69-54D9-9E42-D426-28B5447843E6}"/>
              </a:ext>
            </a:extLst>
          </p:cNvPr>
          <p:cNvSpPr txBox="1"/>
          <p:nvPr/>
        </p:nvSpPr>
        <p:spPr>
          <a:xfrm>
            <a:off x="6412865" y="2281766"/>
            <a:ext cx="186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器件被反向击穿</a:t>
            </a:r>
          </a:p>
        </p:txBody>
      </p:sp>
    </p:spTree>
    <p:extLst>
      <p:ext uri="{BB962C8B-B14F-4D97-AF65-F5344CB8AC3E}">
        <p14:creationId xmlns:p14="http://schemas.microsoft.com/office/powerpoint/2010/main" val="3863031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SDEVICE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求解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CV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特性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C40FB7-B6F2-06EB-ADEF-687E51F69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90307"/>
            <a:ext cx="9622010" cy="557183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3EC7A3A-1A53-B6BB-729A-5E1E2E04F0D4}"/>
              </a:ext>
            </a:extLst>
          </p:cNvPr>
          <p:cNvCxnSpPr/>
          <p:nvPr/>
        </p:nvCxnSpPr>
        <p:spPr>
          <a:xfrm flipV="1">
            <a:off x="1647825" y="3181350"/>
            <a:ext cx="1914525" cy="7429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5694FC2-E022-AE38-7ECA-0AECBF7F7A30}"/>
              </a:ext>
            </a:extLst>
          </p:cNvPr>
          <p:cNvSpPr txBox="1"/>
          <p:nvPr/>
        </p:nvSpPr>
        <p:spPr>
          <a:xfrm>
            <a:off x="3524250" y="289560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高阻硅被快速耗尽</a:t>
            </a:r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93AB9F70-2CC9-EA1B-064B-7347480C4D02}"/>
              </a:ext>
            </a:extLst>
          </p:cNvPr>
          <p:cNvCxnSpPr/>
          <p:nvPr/>
        </p:nvCxnSpPr>
        <p:spPr>
          <a:xfrm flipV="1">
            <a:off x="4181475" y="5322039"/>
            <a:ext cx="1914525" cy="7429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550C3F45-6C2D-E4C8-2D6E-825D9EEFE1A6}"/>
              </a:ext>
            </a:extLst>
          </p:cNvPr>
          <p:cNvSpPr txBox="1"/>
          <p:nvPr/>
        </p:nvSpPr>
        <p:spPr>
          <a:xfrm>
            <a:off x="6057900" y="5036289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器件全耗尽</a:t>
            </a:r>
          </a:p>
        </p:txBody>
      </p:sp>
    </p:spTree>
    <p:extLst>
      <p:ext uri="{BB962C8B-B14F-4D97-AF65-F5344CB8AC3E}">
        <p14:creationId xmlns:p14="http://schemas.microsoft.com/office/powerpoint/2010/main" val="156148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风格转换"/>
          <p:cNvPicPr>
            <a:picLocks noChangeAspect="1"/>
          </p:cNvPicPr>
          <p:nvPr/>
        </p:nvPicPr>
        <p:blipFill>
          <a:blip r:embed="rId3">
            <a:alphaModFix amt="48000"/>
          </a:blip>
          <a:srcRect t="10409" b="13447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0" name="图片 9" descr="IMG_7170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IMG_7170"/>
          <p:cNvPicPr>
            <a:picLocks noChangeAspect="1"/>
          </p:cNvPicPr>
          <p:nvPr/>
        </p:nvPicPr>
        <p:blipFill>
          <a:blip r:embed="rId4"/>
          <a:srcRect t="28435" b="48213"/>
          <a:stretch>
            <a:fillRect/>
          </a:stretch>
        </p:blipFill>
        <p:spPr>
          <a:xfrm>
            <a:off x="-635" y="2048510"/>
            <a:ext cx="12192000" cy="1601470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3ECBAB-5267-D6E0-C2B1-B6EABA54C251}"/>
              </a:ext>
            </a:extLst>
          </p:cNvPr>
          <p:cNvGrpSpPr/>
          <p:nvPr/>
        </p:nvGrpSpPr>
        <p:grpSpPr>
          <a:xfrm>
            <a:off x="1240155" y="2726372"/>
            <a:ext cx="9710419" cy="1405255"/>
            <a:chOff x="1842770" y="2146300"/>
            <a:chExt cx="9710419" cy="1405255"/>
          </a:xfrm>
        </p:grpSpPr>
        <p:sp>
          <p:nvSpPr>
            <p:cNvPr id="16" name="文本框 15"/>
            <p:cNvSpPr txBox="1"/>
            <p:nvPr/>
          </p:nvSpPr>
          <p:spPr>
            <a:xfrm>
              <a:off x="1842770" y="2146300"/>
              <a:ext cx="269176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01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52874" y="2146300"/>
              <a:ext cx="760031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半导体探测原理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SDEVICE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求解器件对粒子入射的响应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C40FB7-B6F2-06EB-ADEF-687E51F69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90307"/>
            <a:ext cx="9622008" cy="557183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DF86CB-CCAB-7406-CC4F-85023F91C759}"/>
              </a:ext>
            </a:extLst>
          </p:cNvPr>
          <p:cNvSpPr txBox="1"/>
          <p:nvPr/>
        </p:nvSpPr>
        <p:spPr>
          <a:xfrm>
            <a:off x="3963987" y="2140163"/>
            <a:ext cx="42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PIN</a:t>
            </a:r>
            <a:r>
              <a:rPr lang="zh-CN" altLang="en-US" dirty="0"/>
              <a:t>，电压偏置</a:t>
            </a:r>
            <a:r>
              <a:rPr lang="en-US" altLang="zh-CN" dirty="0"/>
              <a:t>100V</a:t>
            </a:r>
            <a:r>
              <a:rPr lang="zh-CN" altLang="en-US" dirty="0"/>
              <a:t>时对粒子入射的响应</a:t>
            </a:r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7627950D-26ED-956A-3090-C1B7563F5F37}"/>
              </a:ext>
            </a:extLst>
          </p:cNvPr>
          <p:cNvCxnSpPr>
            <a:cxnSpLocks/>
          </p:cNvCxnSpPr>
          <p:nvPr/>
        </p:nvCxnSpPr>
        <p:spPr>
          <a:xfrm flipH="1" flipV="1">
            <a:off x="1594883" y="5170018"/>
            <a:ext cx="350874" cy="92503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ADDF032-89A9-5D58-EA14-B234189248A7}"/>
              </a:ext>
            </a:extLst>
          </p:cNvPr>
          <p:cNvSpPr txBox="1"/>
          <p:nvPr/>
        </p:nvSpPr>
        <p:spPr>
          <a:xfrm>
            <a:off x="174993" y="4702262"/>
            <a:ext cx="24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粒子入射，产生信号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C8B4A5F-3C17-CD46-290B-FF86107E9A1E}"/>
              </a:ext>
            </a:extLst>
          </p:cNvPr>
          <p:cNvCxnSpPr>
            <a:cxnSpLocks/>
          </p:cNvCxnSpPr>
          <p:nvPr/>
        </p:nvCxnSpPr>
        <p:spPr>
          <a:xfrm flipV="1">
            <a:off x="2925829" y="3433284"/>
            <a:ext cx="522208" cy="850118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4CD90B1-32EF-52D5-A83F-54190CD70A90}"/>
              </a:ext>
            </a:extLst>
          </p:cNvPr>
          <p:cNvSpPr txBox="1"/>
          <p:nvPr/>
        </p:nvSpPr>
        <p:spPr>
          <a:xfrm>
            <a:off x="3448037" y="3075280"/>
            <a:ext cx="24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电子、空穴漂移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C074C05-906D-160A-7C1B-4DFEC9E2812E}"/>
              </a:ext>
            </a:extLst>
          </p:cNvPr>
          <p:cNvCxnSpPr>
            <a:cxnSpLocks/>
          </p:cNvCxnSpPr>
          <p:nvPr/>
        </p:nvCxnSpPr>
        <p:spPr>
          <a:xfrm flipV="1">
            <a:off x="3702883" y="5244932"/>
            <a:ext cx="522208" cy="850118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3772F7D-F06D-D203-54F5-280873BEA359}"/>
              </a:ext>
            </a:extLst>
          </p:cNvPr>
          <p:cNvSpPr txBox="1"/>
          <p:nvPr/>
        </p:nvSpPr>
        <p:spPr>
          <a:xfrm>
            <a:off x="4273828" y="4921766"/>
            <a:ext cx="42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电子、空穴全部被电极收集，脉冲结束</a:t>
            </a:r>
          </a:p>
        </p:txBody>
      </p:sp>
    </p:spTree>
    <p:extLst>
      <p:ext uri="{BB962C8B-B14F-4D97-AF65-F5344CB8AC3E}">
        <p14:creationId xmlns:p14="http://schemas.microsoft.com/office/powerpoint/2010/main" val="664582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风格转换"/>
          <p:cNvPicPr>
            <a:picLocks noChangeAspect="1"/>
          </p:cNvPicPr>
          <p:nvPr/>
        </p:nvPicPr>
        <p:blipFill>
          <a:blip r:embed="rId3">
            <a:alphaModFix amt="48000"/>
          </a:blip>
          <a:srcRect t="10409" b="13447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0" name="图片 9" descr="IMG_7170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IMG_7170"/>
          <p:cNvPicPr>
            <a:picLocks noChangeAspect="1"/>
          </p:cNvPicPr>
          <p:nvPr/>
        </p:nvPicPr>
        <p:blipFill>
          <a:blip r:embed="rId4"/>
          <a:srcRect t="28435" b="48213"/>
          <a:stretch>
            <a:fillRect/>
          </a:stretch>
        </p:blipFill>
        <p:spPr>
          <a:xfrm>
            <a:off x="-635" y="2048510"/>
            <a:ext cx="12192000" cy="1601470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3ECBAB-5267-D6E0-C2B1-B6EABA54C251}"/>
              </a:ext>
            </a:extLst>
          </p:cNvPr>
          <p:cNvGrpSpPr/>
          <p:nvPr/>
        </p:nvGrpSpPr>
        <p:grpSpPr>
          <a:xfrm>
            <a:off x="1240155" y="2726372"/>
            <a:ext cx="9710419" cy="1405255"/>
            <a:chOff x="1842770" y="2146300"/>
            <a:chExt cx="9710419" cy="1405255"/>
          </a:xfrm>
        </p:grpSpPr>
        <p:sp>
          <p:nvSpPr>
            <p:cNvPr id="16" name="文本框 15"/>
            <p:cNvSpPr txBox="1"/>
            <p:nvPr/>
          </p:nvSpPr>
          <p:spPr>
            <a:xfrm>
              <a:off x="1842770" y="2146300"/>
              <a:ext cx="269176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8000" spc="200" dirty="0">
                  <a:solidFill>
                    <a:srgbClr val="2F65A1"/>
                  </a:soli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04 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52874" y="2146300"/>
              <a:ext cx="7600315" cy="140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8000" spc="200" dirty="0">
                  <a:solidFill>
                    <a:srgbClr val="2F65A1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思源宋体 CN Medium" panose="02020500000000000000" charset="-122"/>
                  <a:sym typeface="汉仪汉黑简" panose="00020600040101010101" charset="-122"/>
                </a:rPr>
                <a:t>器件设计与优化</a:t>
              </a:r>
              <a:endParaRPr lang="zh-CN" altLang="en-US" sz="80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752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（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1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） 边缘击穿现象与优化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EFB622A-19BA-D67D-6CA0-0CB03B834E83}"/>
              </a:ext>
            </a:extLst>
          </p:cNvPr>
          <p:cNvGrpSpPr/>
          <p:nvPr/>
        </p:nvGrpSpPr>
        <p:grpSpPr>
          <a:xfrm>
            <a:off x="0" y="1493369"/>
            <a:ext cx="3293918" cy="2296391"/>
            <a:chOff x="1386840" y="4229100"/>
            <a:chExt cx="3901627" cy="24120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6C8F13B-769F-BF93-B647-51D97CF42791}"/>
                </a:ext>
              </a:extLst>
            </p:cNvPr>
            <p:cNvGrpSpPr/>
            <p:nvPr/>
          </p:nvGrpSpPr>
          <p:grpSpPr>
            <a:xfrm>
              <a:off x="1386840" y="4229100"/>
              <a:ext cx="3901627" cy="2400300"/>
              <a:chOff x="2796540" y="4940300"/>
              <a:chExt cx="1120140" cy="152781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2D10C04-C640-08B1-78DF-6426A19C5048}"/>
                  </a:ext>
                </a:extLst>
              </p:cNvPr>
              <p:cNvSpPr/>
              <p:nvPr/>
            </p:nvSpPr>
            <p:spPr>
              <a:xfrm>
                <a:off x="2796540" y="5059680"/>
                <a:ext cx="1120140" cy="14084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ysClr val="windowText" lastClr="000000"/>
                    </a:solidFill>
                  </a:rPr>
                  <a:t>P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22A2F9A-765F-0DEE-ABF3-E5241E80726D}"/>
                  </a:ext>
                </a:extLst>
              </p:cNvPr>
              <p:cNvSpPr/>
              <p:nvPr/>
            </p:nvSpPr>
            <p:spPr>
              <a:xfrm>
                <a:off x="2796540" y="4940300"/>
                <a:ext cx="349885" cy="1193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C44FF9B-8251-05A7-7324-4776027A9654}"/>
                  </a:ext>
                </a:extLst>
              </p:cNvPr>
              <p:cNvSpPr/>
              <p:nvPr/>
            </p:nvSpPr>
            <p:spPr>
              <a:xfrm>
                <a:off x="3566795" y="4940300"/>
                <a:ext cx="349885" cy="1193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4A2EEDB-7EDC-8A64-C950-8A5B17E3CD3A}"/>
                </a:ext>
              </a:extLst>
            </p:cNvPr>
            <p:cNvSpPr/>
            <p:nvPr/>
          </p:nvSpPr>
          <p:spPr>
            <a:xfrm>
              <a:off x="1386840" y="6391399"/>
              <a:ext cx="3901627" cy="2497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66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75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P</a:t>
              </a:r>
              <a:r>
                <a:rPr lang="en-US" altLang="zh-CN" baseline="30000" dirty="0">
                  <a:solidFill>
                    <a:sysClr val="windowText" lastClr="000000"/>
                  </a:solidFill>
                </a:rPr>
                <a:t>++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DADE1E3-1ED4-7D72-E68A-C95C1A953AAD}"/>
                </a:ext>
              </a:extLst>
            </p:cNvPr>
            <p:cNvSpPr/>
            <p:nvPr/>
          </p:nvSpPr>
          <p:spPr>
            <a:xfrm>
              <a:off x="2500560" y="4416655"/>
              <a:ext cx="1674185" cy="248400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6000">
                  <a:schemeClr val="accent3">
                    <a:lumMod val="60000"/>
                    <a:lumOff val="40000"/>
                  </a:schemeClr>
                </a:gs>
                <a:gs pos="31000">
                  <a:schemeClr val="accent2">
                    <a:lumMod val="75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N</a:t>
              </a:r>
              <a:r>
                <a:rPr lang="en-US" altLang="zh-CN" baseline="30000" dirty="0">
                  <a:solidFill>
                    <a:sysClr val="windowText" lastClr="000000"/>
                  </a:solidFill>
                </a:rPr>
                <a:t>++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F54B11A-FAEF-C628-AE87-3B093845C23C}"/>
              </a:ext>
            </a:extLst>
          </p:cNvPr>
          <p:cNvGrpSpPr/>
          <p:nvPr/>
        </p:nvGrpSpPr>
        <p:grpSpPr>
          <a:xfrm>
            <a:off x="4501665" y="1599289"/>
            <a:ext cx="6482588" cy="1468951"/>
            <a:chOff x="4485544" y="1808017"/>
            <a:chExt cx="6482588" cy="146895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6F0C132-02ED-E1E6-A15E-1908C3D4D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5544" y="1808017"/>
              <a:ext cx="6482588" cy="1445895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D10693C-2C0C-9D21-CB90-0C9A7997B705}"/>
                </a:ext>
              </a:extLst>
            </p:cNvPr>
            <p:cNvGrpSpPr/>
            <p:nvPr/>
          </p:nvGrpSpPr>
          <p:grpSpPr>
            <a:xfrm>
              <a:off x="5510111" y="2618507"/>
              <a:ext cx="4433455" cy="658461"/>
              <a:chOff x="5652655" y="2618507"/>
              <a:chExt cx="4433455" cy="658461"/>
            </a:xfrm>
          </p:grpSpPr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1FB5BF80-0450-00E5-F729-0F345AEE5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2655" y="2618509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0CD2747F-B0DD-D83F-D231-9E69CB10D6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6837" y="2618509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7764BFAC-3A95-CF3E-E27D-AD08E382C9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019" y="2618508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14B99CBC-5F8D-B9D5-6C3C-DE14D6112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1" y="2618508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8C1BD5F2-C258-27D8-CA3C-5297BD744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9383" y="2618507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7124344E-0170-A94B-240B-0518B3A69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3565" y="2631174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D55F5F94-130C-C5CB-3C6B-0AA17F33B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77747" y="2641565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3D4398B2-2839-57BA-7795-826B945AB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31929" y="2641565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B7696BFC-5D4E-7D7E-F55C-6485A5EFB4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6110" y="2631173"/>
                <a:ext cx="0" cy="63540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9FDD7641-2513-EB67-1A22-7606C77282E2}"/>
              </a:ext>
            </a:extLst>
          </p:cNvPr>
          <p:cNvSpPr/>
          <p:nvPr/>
        </p:nvSpPr>
        <p:spPr>
          <a:xfrm>
            <a:off x="592280" y="1542937"/>
            <a:ext cx="2109355" cy="4617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CEE11748-F2E2-2997-555C-0FF2D01671CC}"/>
              </a:ext>
            </a:extLst>
          </p:cNvPr>
          <p:cNvCxnSpPr>
            <a:stCxn id="51" idx="6"/>
            <a:endCxn id="30" idx="1"/>
          </p:cNvCxnSpPr>
          <p:nvPr/>
        </p:nvCxnSpPr>
        <p:spPr>
          <a:xfrm>
            <a:off x="2701635" y="1773805"/>
            <a:ext cx="1785887" cy="273839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FC4D4B16-DEB2-C7D7-C9B7-76CAD655EE94}"/>
              </a:ext>
            </a:extLst>
          </p:cNvPr>
          <p:cNvCxnSpPr>
            <a:stCxn id="51" idx="6"/>
            <a:endCxn id="17" idx="1"/>
          </p:cNvCxnSpPr>
          <p:nvPr/>
        </p:nvCxnSpPr>
        <p:spPr>
          <a:xfrm>
            <a:off x="2701635" y="1773805"/>
            <a:ext cx="1800030" cy="54843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7DEBF3E8-BA70-1AE9-821F-846772A11AED}"/>
              </a:ext>
            </a:extLst>
          </p:cNvPr>
          <p:cNvSpPr txBox="1"/>
          <p:nvPr/>
        </p:nvSpPr>
        <p:spPr>
          <a:xfrm>
            <a:off x="0" y="4274904"/>
            <a:ext cx="4473379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</a:t>
            </a:r>
            <a:r>
              <a:rPr lang="en-US" altLang="zh-CN" dirty="0"/>
              <a:t>N</a:t>
            </a:r>
            <a:r>
              <a:rPr lang="en-US" altLang="zh-CN" baseline="30000" dirty="0"/>
              <a:t>++</a:t>
            </a:r>
            <a:r>
              <a:rPr lang="zh-CN" altLang="en-US" dirty="0"/>
              <a:t>靠中心的地方，电场很均匀；但是当我们考虑</a:t>
            </a:r>
            <a:r>
              <a:rPr lang="en-US" altLang="zh-CN" dirty="0"/>
              <a:t>N</a:t>
            </a:r>
            <a:r>
              <a:rPr lang="en-US" altLang="zh-CN" baseline="30000" dirty="0"/>
              <a:t>++</a:t>
            </a:r>
            <a:r>
              <a:rPr lang="zh-CN" altLang="en-US" dirty="0"/>
              <a:t>的边缘，会发现：</a:t>
            </a:r>
            <a:r>
              <a:rPr lang="zh-CN" altLang="en-US" dirty="0">
                <a:solidFill>
                  <a:srgbClr val="29619E"/>
                </a:solidFill>
              </a:rPr>
              <a:t>相同数目的电场线，需要从更窄的地方通过</a:t>
            </a:r>
            <a:r>
              <a:rPr lang="en-US" altLang="zh-CN" dirty="0">
                <a:solidFill>
                  <a:srgbClr val="29619E"/>
                </a:solidFill>
              </a:rPr>
              <a:t>N</a:t>
            </a:r>
            <a:r>
              <a:rPr lang="en-US" altLang="zh-CN" baseline="30000" dirty="0">
                <a:solidFill>
                  <a:srgbClr val="29619E"/>
                </a:solidFill>
              </a:rPr>
              <a:t>++</a:t>
            </a:r>
            <a:r>
              <a:rPr lang="en-US" altLang="zh-CN" dirty="0"/>
              <a:t>——</a:t>
            </a:r>
            <a:r>
              <a:rPr lang="zh-CN" altLang="en-US" dirty="0"/>
              <a:t>这导致在</a:t>
            </a:r>
            <a:r>
              <a:rPr lang="en-US" altLang="zh-CN" dirty="0"/>
              <a:t>N</a:t>
            </a:r>
            <a:r>
              <a:rPr lang="en-US" altLang="zh-CN" baseline="30000" dirty="0"/>
              <a:t>++</a:t>
            </a:r>
            <a:r>
              <a:rPr lang="zh-CN" altLang="en-US" dirty="0"/>
              <a:t>的边缘，电场强度更高（表现为在边缘出现一个“电场尖峰”）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AFEE25B-F1CB-F3A1-D7B8-7720F47E1EBE}"/>
              </a:ext>
            </a:extLst>
          </p:cNvPr>
          <p:cNvGrpSpPr/>
          <p:nvPr/>
        </p:nvGrpSpPr>
        <p:grpSpPr>
          <a:xfrm>
            <a:off x="4487522" y="3789760"/>
            <a:ext cx="6494753" cy="1444877"/>
            <a:chOff x="4487522" y="3789760"/>
            <a:chExt cx="6494753" cy="1444877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6D0EFB47-D8B1-5B29-8980-82B5D243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7522" y="3789760"/>
              <a:ext cx="6480610" cy="1444877"/>
            </a:xfrm>
            <a:prstGeom prst="rect">
              <a:avLst/>
            </a:prstGeom>
          </p:spPr>
        </p:pic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B1FEDAC3-5137-D100-9BFB-ED4EF85BD3D5}"/>
                </a:ext>
              </a:extLst>
            </p:cNvPr>
            <p:cNvGrpSpPr/>
            <p:nvPr/>
          </p:nvGrpSpPr>
          <p:grpSpPr>
            <a:xfrm>
              <a:off x="4487522" y="3812817"/>
              <a:ext cx="676760" cy="1284736"/>
              <a:chOff x="4487522" y="3812817"/>
              <a:chExt cx="676760" cy="1284736"/>
            </a:xfrm>
          </p:grpSpPr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id="{CF17C46A-99B5-7976-E8C5-7AE54B0EE1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7522" y="3812817"/>
                <a:ext cx="427378" cy="0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45452A88-26A4-15E1-9288-DC9413A984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7522" y="4052455"/>
                <a:ext cx="427378" cy="81546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91D7DCC9-4713-A182-FD4D-0DF18B2C0A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1665" y="4274904"/>
                <a:ext cx="427378" cy="180281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C16CE330-FD82-BA94-3032-A81942FDE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3674" y="4455185"/>
                <a:ext cx="375135" cy="321184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56F358C2-EB9C-859C-AA72-113FECAD8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9043" y="4592782"/>
                <a:ext cx="235239" cy="504771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266E05B8-2C17-B719-F55B-71C7BCC3A806}"/>
                </a:ext>
              </a:extLst>
            </p:cNvPr>
            <p:cNvGrpSpPr/>
            <p:nvPr/>
          </p:nvGrpSpPr>
          <p:grpSpPr>
            <a:xfrm flipH="1">
              <a:off x="10305515" y="3812817"/>
              <a:ext cx="676760" cy="1284736"/>
              <a:chOff x="4487522" y="3812817"/>
              <a:chExt cx="676760" cy="1284736"/>
            </a:xfrm>
          </p:grpSpPr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707BE758-8E20-98AA-84A3-99041CFF1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7522" y="3812817"/>
                <a:ext cx="427378" cy="0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8FA8E836-D031-BEE2-5994-2F2E2AB4A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7522" y="4052455"/>
                <a:ext cx="427378" cy="81546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7190D78F-BF6B-1681-9278-FBE038A5F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1665" y="4274904"/>
                <a:ext cx="427378" cy="180281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6" name="直接箭头连接符 75">
                <a:extLst>
                  <a:ext uri="{FF2B5EF4-FFF2-40B4-BE49-F238E27FC236}">
                    <a16:creationId xmlns:a16="http://schemas.microsoft.com/office/drawing/2014/main" id="{3257C794-ECD7-193B-6E29-B9367A4BED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3674" y="4455185"/>
                <a:ext cx="375135" cy="321184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B97DCC51-144F-C1F0-AFA9-48D50543F6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9043" y="4592782"/>
                <a:ext cx="235239" cy="504771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34855352-2A35-7E20-2243-039058DC5175}"/>
              </a:ext>
            </a:extLst>
          </p:cNvPr>
          <p:cNvSpPr txBox="1"/>
          <p:nvPr/>
        </p:nvSpPr>
        <p:spPr>
          <a:xfrm>
            <a:off x="6043613" y="5539669"/>
            <a:ext cx="4473379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这个在边缘的电场尖峰高度远高于中心区域的电场，会导致器件发生边缘提前击穿。</a:t>
            </a:r>
          </a:p>
        </p:txBody>
      </p:sp>
    </p:spTree>
    <p:extLst>
      <p:ext uri="{BB962C8B-B14F-4D97-AF65-F5344CB8AC3E}">
        <p14:creationId xmlns:p14="http://schemas.microsoft.com/office/powerpoint/2010/main" val="1802041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（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1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） 边缘击穿现象与优化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4855352-2A35-7E20-2243-039058DC5175}"/>
              </a:ext>
            </a:extLst>
          </p:cNvPr>
          <p:cNvSpPr txBox="1"/>
          <p:nvPr/>
        </p:nvSpPr>
        <p:spPr>
          <a:xfrm>
            <a:off x="-1" y="1341741"/>
            <a:ext cx="105156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实践中我们通过在</a:t>
            </a:r>
            <a:r>
              <a:rPr lang="en-US" altLang="zh-CN" dirty="0"/>
              <a:t>N</a:t>
            </a:r>
            <a:r>
              <a:rPr lang="en-US" altLang="zh-CN" baseline="30000" dirty="0"/>
              <a:t>++</a:t>
            </a:r>
            <a:r>
              <a:rPr lang="zh-CN" altLang="en-US" dirty="0"/>
              <a:t>的边缘注入一圈掺杂浓度较低的</a:t>
            </a:r>
            <a:r>
              <a:rPr lang="en-US" altLang="zh-CN" dirty="0"/>
              <a:t>N</a:t>
            </a:r>
            <a:r>
              <a:rPr lang="zh-CN" altLang="en-US" dirty="0"/>
              <a:t>型掺杂，将</a:t>
            </a:r>
            <a:r>
              <a:rPr lang="en-US" altLang="zh-CN" dirty="0"/>
              <a:t>N</a:t>
            </a:r>
            <a:r>
              <a:rPr lang="en-US" altLang="zh-CN" baseline="30000" dirty="0"/>
              <a:t>++</a:t>
            </a:r>
            <a:r>
              <a:rPr lang="zh-CN" altLang="en-US" dirty="0"/>
              <a:t>的边缘“包裹住”的方法来解决这一问题。</a:t>
            </a:r>
          </a:p>
        </p:txBody>
      </p:sp>
      <p:pic>
        <p:nvPicPr>
          <p:cNvPr id="120" name="图片 119">
            <a:extLst>
              <a:ext uri="{FF2B5EF4-FFF2-40B4-BE49-F238E27FC236}">
                <a16:creationId xmlns:a16="http://schemas.microsoft.com/office/drawing/2014/main" id="{F2755674-4AB9-CFD0-C318-A26D1C028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187" y="2108273"/>
            <a:ext cx="4596439" cy="2311818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E9880DC5-DC3D-86D1-C2F6-CB7EF7C84989}"/>
              </a:ext>
            </a:extLst>
          </p:cNvPr>
          <p:cNvSpPr txBox="1"/>
          <p:nvPr/>
        </p:nvSpPr>
        <p:spPr>
          <a:xfrm>
            <a:off x="4596439" y="2349399"/>
            <a:ext cx="5800725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在注入了这一圈</a:t>
            </a:r>
            <a:r>
              <a:rPr lang="en-US" altLang="zh-CN" dirty="0"/>
              <a:t>N</a:t>
            </a:r>
            <a:r>
              <a:rPr lang="en-US" altLang="zh-CN" baseline="30000" dirty="0"/>
              <a:t>-</a:t>
            </a:r>
            <a:r>
              <a:rPr lang="zh-CN" altLang="en-US" dirty="0"/>
              <a:t>掺杂后，</a:t>
            </a:r>
            <a:r>
              <a:rPr lang="zh-CN" altLang="en-US" dirty="0">
                <a:solidFill>
                  <a:srgbClr val="29619E"/>
                </a:solidFill>
              </a:rPr>
              <a:t>原本在界面上陡降的电势被稀释到了一个较宽的范围</a:t>
            </a:r>
            <a:r>
              <a:rPr lang="zh-CN" altLang="en-US" dirty="0"/>
              <a:t>，原本的那个超高的电场尖峰被拆成好几个小尖峰，就可以改善器件的边缘击穿现象，</a:t>
            </a:r>
            <a:r>
              <a:rPr lang="zh-CN" altLang="en-US" dirty="0">
                <a:solidFill>
                  <a:srgbClr val="29619E"/>
                </a:solidFill>
              </a:rPr>
              <a:t>提高器件的击穿电压</a:t>
            </a:r>
            <a:r>
              <a:rPr lang="zh-CN" altLang="en-US" dirty="0"/>
              <a:t>。我们称这一结构为“</a:t>
            </a:r>
            <a:r>
              <a:rPr lang="en-US" altLang="zh-CN" dirty="0"/>
              <a:t>JTE</a:t>
            </a:r>
            <a:r>
              <a:rPr lang="zh-CN" altLang="en-US" dirty="0"/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3958907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（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2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） </a:t>
            </a:r>
            <a:r>
              <a:rPr lang="zh-CN" altLang="en-US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添加增益层，提高信噪比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4855352-2A35-7E20-2243-039058DC5175}"/>
              </a:ext>
            </a:extLst>
          </p:cNvPr>
          <p:cNvSpPr txBox="1"/>
          <p:nvPr/>
        </p:nvSpPr>
        <p:spPr>
          <a:xfrm>
            <a:off x="-2" y="1341741"/>
            <a:ext cx="11506201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PIN</a:t>
            </a:r>
            <a:r>
              <a:rPr lang="zh-CN" altLang="en-US" dirty="0"/>
              <a:t>内部没有增益，产生的信号很微弱。后续通过放大电路读出，有各种各样的噪声，导致信噪比很低。我们可以在</a:t>
            </a:r>
            <a:r>
              <a:rPr lang="en-US" altLang="zh-CN" dirty="0"/>
              <a:t>N</a:t>
            </a:r>
            <a:r>
              <a:rPr lang="en-US" altLang="zh-CN" baseline="30000" dirty="0"/>
              <a:t>++</a:t>
            </a:r>
            <a:r>
              <a:rPr lang="zh-CN" altLang="en-US" dirty="0"/>
              <a:t>的下方注入一个</a:t>
            </a:r>
            <a:r>
              <a:rPr lang="en-US" altLang="zh-CN" dirty="0"/>
              <a:t>P</a:t>
            </a:r>
            <a:r>
              <a:rPr lang="en-US" altLang="zh-CN" baseline="30000" dirty="0"/>
              <a:t>+</a:t>
            </a:r>
            <a:r>
              <a:rPr lang="zh-CN" altLang="en-US" dirty="0"/>
              <a:t>层，形成一个局部的高电场区域。原初电离的电子</a:t>
            </a:r>
            <a:r>
              <a:rPr lang="en-US" altLang="zh-CN" dirty="0"/>
              <a:t>-</a:t>
            </a:r>
            <a:r>
              <a:rPr lang="zh-CN" altLang="en-US" dirty="0"/>
              <a:t>空穴如果经过这一段高电场区域，就会被加速，获得足够高的能量以至于它可以在半导体中激发出次级的电子</a:t>
            </a:r>
            <a:r>
              <a:rPr lang="en-US" altLang="zh-CN" dirty="0"/>
              <a:t>-</a:t>
            </a:r>
            <a:r>
              <a:rPr lang="zh-CN" altLang="en-US" dirty="0"/>
              <a:t>空穴对。也就是我们之前说的“</a:t>
            </a:r>
            <a:r>
              <a:rPr lang="zh-CN" altLang="en-US" dirty="0">
                <a:solidFill>
                  <a:srgbClr val="FF0000"/>
                </a:solidFill>
              </a:rPr>
              <a:t>雪崩电离</a:t>
            </a:r>
            <a:r>
              <a:rPr lang="zh-CN" altLang="en-US" dirty="0"/>
              <a:t>”过程。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当器件</a:t>
            </a:r>
            <a:r>
              <a:rPr lang="en-US" altLang="zh-CN" dirty="0"/>
              <a:t>·</a:t>
            </a:r>
            <a:r>
              <a:rPr lang="zh-CN" altLang="en-US" dirty="0"/>
              <a:t>内部有了增益之后，会产生很大的信号。这个大信号通过放大电路读出之后，电子学噪声的影响就会减小很多，从而改善最终读出信号的信噪比。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C28ADCF-4FAE-48D2-DFA9-DD487CDF5D45}"/>
              </a:ext>
            </a:extLst>
          </p:cNvPr>
          <p:cNvGrpSpPr/>
          <p:nvPr/>
        </p:nvGrpSpPr>
        <p:grpSpPr>
          <a:xfrm>
            <a:off x="325504" y="4203768"/>
            <a:ext cx="2476578" cy="2156330"/>
            <a:chOff x="761921" y="4192032"/>
            <a:chExt cx="2476578" cy="215633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9C4491-E3B8-0B20-E339-215541EAF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922" y="4192032"/>
              <a:ext cx="2476577" cy="215633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3140FA-DD9F-8D40-E670-63B1236FA68B}"/>
                </a:ext>
              </a:extLst>
            </p:cNvPr>
            <p:cNvSpPr txBox="1"/>
            <p:nvPr/>
          </p:nvSpPr>
          <p:spPr>
            <a:xfrm>
              <a:off x="761921" y="4192032"/>
              <a:ext cx="2476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N</a:t>
              </a:r>
              <a:r>
                <a:rPr lang="en-US" altLang="zh-CN" sz="2800" baseline="30000" dirty="0"/>
                <a:t>++</a:t>
              </a:r>
              <a:endParaRPr lang="zh-CN" altLang="en-US" sz="2800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AE4E223-C30A-1767-47B4-1CDF1C9F666A}"/>
                </a:ext>
              </a:extLst>
            </p:cNvPr>
            <p:cNvSpPr txBox="1"/>
            <p:nvPr/>
          </p:nvSpPr>
          <p:spPr>
            <a:xfrm>
              <a:off x="761921" y="5146927"/>
              <a:ext cx="2476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P</a:t>
              </a:r>
              <a:r>
                <a:rPr lang="en-US" altLang="zh-CN" sz="2800" baseline="30000" dirty="0"/>
                <a:t>+</a:t>
              </a:r>
              <a:endParaRPr lang="zh-CN" altLang="en-US" sz="2800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C2767E6-6F96-0E4D-FE89-1FC3E0C528C7}"/>
              </a:ext>
            </a:extLst>
          </p:cNvPr>
          <p:cNvGrpSpPr/>
          <p:nvPr/>
        </p:nvGrpSpPr>
        <p:grpSpPr>
          <a:xfrm>
            <a:off x="3935558" y="3783121"/>
            <a:ext cx="2638425" cy="2988190"/>
            <a:chOff x="4371975" y="3771385"/>
            <a:chExt cx="2638425" cy="2988190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3B461C62-AFF1-11FF-FA32-264C3365370B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4192032"/>
              <a:ext cx="2114550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8EE0033A-658C-7E84-0CFC-B70AA6FB76F9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4192032"/>
              <a:ext cx="0" cy="2567543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3205958-7876-11A5-A211-773C22ED8898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4192032"/>
              <a:ext cx="1943100" cy="38949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401E142-BCF2-E40A-4DB1-02215C3AADF4}"/>
                </a:ext>
              </a:extLst>
            </p:cNvPr>
            <p:cNvCxnSpPr>
              <a:cxnSpLocks/>
            </p:cNvCxnSpPr>
            <p:nvPr/>
          </p:nvCxnSpPr>
          <p:spPr>
            <a:xfrm>
              <a:off x="6315075" y="4581525"/>
              <a:ext cx="0" cy="26670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A23B37E-B48C-5527-269E-468AF6427A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1975" y="4848225"/>
              <a:ext cx="1943100" cy="96202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E2EEB62-B34E-4A1B-06F9-D11094D5A8A4}"/>
                </a:ext>
              </a:extLst>
            </p:cNvPr>
            <p:cNvSpPr txBox="1"/>
            <p:nvPr/>
          </p:nvSpPr>
          <p:spPr>
            <a:xfrm>
              <a:off x="5343525" y="3771385"/>
              <a:ext cx="1666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电场强度</a:t>
              </a:r>
              <a:r>
                <a:rPr lang="en-US" altLang="zh-CN" dirty="0"/>
                <a:t>E</a:t>
              </a:r>
              <a:r>
                <a:rPr lang="en-US" altLang="zh-CN" baseline="-25000" dirty="0"/>
                <a:t>y</a:t>
              </a:r>
              <a:endParaRPr lang="zh-CN" altLang="en-US" baseline="-25000" dirty="0"/>
            </a:p>
          </p:txBody>
        </p:sp>
      </p:grp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2893435-B7E1-F71A-9CF2-FAACE3BADE32}"/>
              </a:ext>
            </a:extLst>
          </p:cNvPr>
          <p:cNvCxnSpPr/>
          <p:nvPr/>
        </p:nvCxnSpPr>
        <p:spPr>
          <a:xfrm flipH="1" flipV="1">
            <a:off x="5455227" y="5158663"/>
            <a:ext cx="883228" cy="52322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56C8BBBA-58CF-82AC-0451-5F7216F993A4}"/>
              </a:ext>
            </a:extLst>
          </p:cNvPr>
          <p:cNvSpPr txBox="1"/>
          <p:nvPr/>
        </p:nvSpPr>
        <p:spPr>
          <a:xfrm>
            <a:off x="6313344" y="5242339"/>
            <a:ext cx="4769427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电子</a:t>
            </a:r>
            <a:r>
              <a:rPr lang="en-US" altLang="zh-CN" dirty="0"/>
              <a:t>/</a:t>
            </a:r>
            <a:r>
              <a:rPr lang="zh-CN" altLang="en-US" dirty="0"/>
              <a:t>空穴进入高电场区域，获取很大的能量，在晶格中撞出新的次级电子</a:t>
            </a:r>
            <a:r>
              <a:rPr lang="en-US" altLang="zh-CN" dirty="0"/>
              <a:t>-</a:t>
            </a:r>
            <a:r>
              <a:rPr lang="zh-CN" altLang="en-US" dirty="0"/>
              <a:t>空穴</a:t>
            </a:r>
          </a:p>
        </p:txBody>
      </p:sp>
    </p:spTree>
    <p:extLst>
      <p:ext uri="{BB962C8B-B14F-4D97-AF65-F5344CB8AC3E}">
        <p14:creationId xmlns:p14="http://schemas.microsoft.com/office/powerpoint/2010/main" val="90173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作业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8D258F-5213-663C-BE10-A50AFBFD1950}"/>
              </a:ext>
            </a:extLst>
          </p:cNvPr>
          <p:cNvSpPr txBox="1"/>
          <p:nvPr/>
        </p:nvSpPr>
        <p:spPr>
          <a:xfrm>
            <a:off x="-1" y="1340427"/>
            <a:ext cx="1229244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/>
              <a:t>TCAD</a:t>
            </a:r>
            <a:r>
              <a:rPr lang="zh-CN" altLang="en-US" sz="2400" dirty="0"/>
              <a:t>是什么，为什么我们要做</a:t>
            </a:r>
            <a:r>
              <a:rPr lang="en-US" altLang="zh-CN" sz="2400" dirty="0"/>
              <a:t>TCAD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/>
              <a:t>TCAD</a:t>
            </a:r>
            <a:r>
              <a:rPr lang="zh-CN" altLang="en-US" sz="2400" dirty="0"/>
              <a:t>一定是网格越精细越好吗？简单聊聊你对网格划分的理解吧。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dirty="0"/>
              <a:t>我前面提供了一个</a:t>
            </a:r>
            <a:r>
              <a:rPr lang="en-US" altLang="zh-CN" sz="2400" dirty="0"/>
              <a:t>PIN</a:t>
            </a:r>
            <a:r>
              <a:rPr lang="zh-CN" altLang="en-US" sz="2400" dirty="0"/>
              <a:t>的示例代码，在这个代码的基础上，给</a:t>
            </a:r>
            <a:r>
              <a:rPr lang="en-US" altLang="zh-CN" sz="2400" dirty="0"/>
              <a:t>PIN</a:t>
            </a:r>
            <a:r>
              <a:rPr lang="zh-CN" altLang="en-US" sz="2400" dirty="0"/>
              <a:t>添加</a:t>
            </a:r>
            <a:r>
              <a:rPr lang="en-US" altLang="zh-CN" sz="2400" dirty="0"/>
              <a:t>JTE</a:t>
            </a:r>
            <a:r>
              <a:rPr lang="zh-CN" altLang="en-US" sz="2400" dirty="0"/>
              <a:t>的结构，看看击穿电压有什么变化？（提示：可以用一个比较宽的高斯分布来近似）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dirty="0"/>
              <a:t>在（</a:t>
            </a:r>
            <a:r>
              <a:rPr lang="en-US" altLang="zh-CN" sz="2400" dirty="0"/>
              <a:t>3</a:t>
            </a:r>
            <a:r>
              <a:rPr lang="zh-CN" altLang="en-US" sz="2400" dirty="0"/>
              <a:t>）的基础上，给器件添加一个增益层吧。如果添加这个增益层之后，你的器件可以正常工作，恭喜你得到了一个</a:t>
            </a:r>
            <a:r>
              <a:rPr lang="en-US" altLang="zh-CN" sz="2400" dirty="0"/>
              <a:t>DC-LGAD</a:t>
            </a:r>
            <a:r>
              <a:rPr lang="zh-CN" altLang="en-US" sz="2400" dirty="0"/>
              <a:t>的基本结构了！（选做）（提示：同样可以用高斯分布来近似，但是记得浓度不要太高哦）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dirty="0"/>
              <a:t>我们的</a:t>
            </a:r>
            <a:r>
              <a:rPr lang="en-US" altLang="zh-CN" sz="2400" dirty="0"/>
              <a:t>LGAD</a:t>
            </a:r>
            <a:r>
              <a:rPr lang="zh-CN" altLang="en-US" sz="2400" dirty="0"/>
              <a:t>通常采用</a:t>
            </a:r>
            <a:r>
              <a:rPr lang="en-US" altLang="zh-CN" sz="2400" dirty="0"/>
              <a:t>P</a:t>
            </a:r>
            <a:r>
              <a:rPr lang="zh-CN" altLang="en-US" sz="2400" dirty="0"/>
              <a:t>型的高阻硅，采用</a:t>
            </a:r>
            <a:r>
              <a:rPr lang="en-US" altLang="zh-CN" sz="2400" dirty="0"/>
              <a:t>N</a:t>
            </a:r>
            <a:r>
              <a:rPr lang="en-US" altLang="zh-CN" sz="2400" baseline="30000" dirty="0"/>
              <a:t>++</a:t>
            </a:r>
            <a:r>
              <a:rPr lang="zh-CN" altLang="en-US" sz="2400" dirty="0"/>
              <a:t>接触</a:t>
            </a:r>
            <a:r>
              <a:rPr lang="en-US" altLang="zh-CN" sz="2400" dirty="0"/>
              <a:t>——P</a:t>
            </a:r>
            <a:r>
              <a:rPr lang="en-US" altLang="zh-CN" sz="2400" baseline="30000" dirty="0"/>
              <a:t>+</a:t>
            </a:r>
            <a:r>
              <a:rPr lang="zh-CN" altLang="en-US" sz="2400" dirty="0"/>
              <a:t>增益层</a:t>
            </a:r>
            <a:r>
              <a:rPr lang="en-US" altLang="zh-CN" sz="2400" dirty="0"/>
              <a:t>——P</a:t>
            </a:r>
            <a:r>
              <a:rPr lang="zh-CN" altLang="en-US" sz="2400" dirty="0"/>
              <a:t>型高阻硅</a:t>
            </a:r>
            <a:r>
              <a:rPr lang="en-US" altLang="zh-CN" sz="2400" dirty="0"/>
              <a:t>——P</a:t>
            </a:r>
            <a:r>
              <a:rPr lang="en-US" altLang="zh-CN" sz="2400" baseline="30000" dirty="0"/>
              <a:t>++</a:t>
            </a:r>
            <a:r>
              <a:rPr lang="zh-CN" altLang="en-US" sz="2400" dirty="0"/>
              <a:t>接触的结构。你可以思考一下为什么主流采用这种结构（而不是</a:t>
            </a:r>
            <a:r>
              <a:rPr lang="en-US" altLang="zh-CN" sz="2400" dirty="0"/>
              <a:t>P</a:t>
            </a:r>
            <a:r>
              <a:rPr lang="en-US" altLang="zh-CN" sz="2400" baseline="30000" dirty="0"/>
              <a:t>++</a:t>
            </a:r>
            <a:r>
              <a:rPr lang="zh-CN" altLang="en-US" sz="2400" dirty="0"/>
              <a:t>接触</a:t>
            </a:r>
            <a:r>
              <a:rPr lang="en-US" altLang="zh-CN" sz="2400" dirty="0"/>
              <a:t>——N</a:t>
            </a:r>
            <a:r>
              <a:rPr lang="en-US" altLang="zh-CN" sz="2400" baseline="30000" dirty="0"/>
              <a:t>+</a:t>
            </a:r>
            <a:r>
              <a:rPr lang="zh-CN" altLang="en-US" sz="2400" dirty="0"/>
              <a:t>增益层</a:t>
            </a:r>
            <a:r>
              <a:rPr lang="en-US" altLang="zh-CN" sz="2400" dirty="0"/>
              <a:t>——N</a:t>
            </a:r>
            <a:r>
              <a:rPr lang="zh-CN" altLang="en-US" sz="2400" dirty="0"/>
              <a:t>型高阻硅</a:t>
            </a:r>
            <a:r>
              <a:rPr lang="en-US" altLang="zh-CN" sz="2400" dirty="0"/>
              <a:t>——N</a:t>
            </a:r>
            <a:r>
              <a:rPr lang="en-US" altLang="zh-CN" sz="2400" baseline="30000" dirty="0"/>
              <a:t>++</a:t>
            </a:r>
            <a:r>
              <a:rPr lang="zh-CN" altLang="en-US" sz="2400" dirty="0"/>
              <a:t>接触的结构）吗？（提示：考虑一下器件全耗尽时，器件内部的电场方向）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468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风格转换 (2)"/>
          <p:cNvPicPr>
            <a:picLocks noChangeAspect="1"/>
          </p:cNvPicPr>
          <p:nvPr/>
        </p:nvPicPr>
        <p:blipFill>
          <a:blip r:embed="rId2">
            <a:alphaModFix amt="16000"/>
          </a:blip>
          <a:srcRect l="-580" t="15951" r="580"/>
          <a:stretch>
            <a:fillRect/>
          </a:stretch>
        </p:blipFill>
        <p:spPr>
          <a:xfrm>
            <a:off x="-105410" y="0"/>
            <a:ext cx="12297410" cy="6857365"/>
          </a:xfrm>
          <a:prstGeom prst="rect">
            <a:avLst/>
          </a:prstGeom>
        </p:spPr>
      </p:pic>
      <p:pic>
        <p:nvPicPr>
          <p:cNvPr id="7" name="图片 6" descr="IMG_7170"/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05673" y="1800225"/>
            <a:ext cx="76752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谢</a:t>
            </a:r>
            <a:r>
              <a:rPr lang="en-US" altLang="zh-CN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 </a:t>
            </a:r>
            <a:r>
              <a:rPr lang="zh-CN" altLang="en-US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谢</a:t>
            </a:r>
            <a:r>
              <a:rPr lang="en-US" altLang="zh-CN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 </a:t>
            </a:r>
            <a:r>
              <a:rPr lang="zh-CN" altLang="en-US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观</a:t>
            </a:r>
            <a:r>
              <a:rPr lang="en-US" altLang="zh-CN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 </a:t>
            </a:r>
            <a:r>
              <a:rPr lang="zh-CN" altLang="en-US" sz="8000" b="1" spc="200">
                <a:solidFill>
                  <a:srgbClr val="2F65A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汉仪汉黑简" panose="00020600040101010101" charset="-122"/>
              </a:rPr>
              <a:t>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05673" y="3084195"/>
            <a:ext cx="7675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200">
                <a:solidFill>
                  <a:srgbClr val="2F65A1"/>
                </a:solidFill>
                <a:effectLst/>
                <a:latin typeface="方正舒体" panose="02010601030101010101" charset="-122"/>
                <a:ea typeface="方正舒体" panose="02010601030101010101" charset="-122"/>
                <a:cs typeface="思源宋体 CN Medium" panose="02020500000000000000" charset="-122"/>
                <a:sym typeface="汉仪汉黑简" panose="00020600040101010101" charset="-122"/>
              </a:rPr>
              <a:t>THANKS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40910" y="4669155"/>
            <a:ext cx="349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汇报人：周俊尖</a:t>
            </a:r>
            <a:endParaRPr lang="en-US" altLang="zh-CN" sz="2400" spc="200" dirty="0">
              <a:solidFill>
                <a:srgbClr val="2F65A1"/>
              </a:solidFill>
              <a:effectLst/>
              <a:latin typeface="思源宋体 CN Medium" panose="02020500000000000000" charset="-122"/>
              <a:ea typeface="思源宋体 CN Medium" panose="020205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日期：</a:t>
            </a:r>
            <a:r>
              <a:rPr lang="en-US" altLang="zh-CN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2026</a:t>
            </a: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年</a:t>
            </a:r>
            <a:r>
              <a:rPr lang="en-US" altLang="zh-CN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7</a:t>
            </a: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月</a:t>
            </a:r>
            <a:r>
              <a:rPr lang="en-US" altLang="zh-CN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6</a:t>
            </a:r>
            <a:r>
              <a:rPr lang="zh-CN" altLang="en-US" sz="2400" spc="200" dirty="0">
                <a:solidFill>
                  <a:srgbClr val="2F65A1"/>
                </a:solidFill>
                <a:effectLst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  <a:sym typeface="汉仪汉黑简" panose="00020600040101010101" charset="-122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1" y="1554480"/>
            <a:ext cx="5798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第一部分：定义一些相关的参数，便于后续调整：</a:t>
            </a:r>
            <a:endParaRPr lang="en-US" altLang="zh-CN" dirty="0"/>
          </a:p>
          <a:p>
            <a:r>
              <a:rPr lang="en-US" altLang="zh-CN" dirty="0"/>
              <a:t>(define </a:t>
            </a:r>
            <a:r>
              <a:rPr lang="en-US" altLang="zh-CN" dirty="0" err="1"/>
              <a:t>Ltot</a:t>
            </a:r>
            <a:r>
              <a:rPr lang="en-US" altLang="zh-CN" dirty="0"/>
              <a:t> (* 1 1e3))</a:t>
            </a:r>
          </a:p>
          <a:p>
            <a:r>
              <a:rPr lang="en-US" altLang="zh-CN" dirty="0"/>
              <a:t>(define </a:t>
            </a:r>
            <a:r>
              <a:rPr lang="en-US" altLang="zh-CN" dirty="0" err="1"/>
              <a:t>Htot</a:t>
            </a:r>
            <a:r>
              <a:rPr lang="en-US" altLang="zh-CN" dirty="0"/>
              <a:t> (* 1 1e3))</a:t>
            </a:r>
          </a:p>
          <a:p>
            <a:r>
              <a:rPr lang="en-US" altLang="zh-CN" dirty="0"/>
              <a:t>(define depth 0.5)</a:t>
            </a:r>
          </a:p>
          <a:p>
            <a:r>
              <a:rPr lang="en-US" altLang="zh-CN" dirty="0"/>
              <a:t>(define </a:t>
            </a:r>
            <a:r>
              <a:rPr lang="en-US" altLang="zh-CN" dirty="0" err="1"/>
              <a:t>HOxide</a:t>
            </a:r>
            <a:r>
              <a:rPr lang="en-US" altLang="zh-CN" dirty="0"/>
              <a:t> 1)</a:t>
            </a:r>
          </a:p>
          <a:p>
            <a:r>
              <a:rPr lang="en-US" altLang="zh-CN" dirty="0"/>
              <a:t>(define </a:t>
            </a:r>
            <a:r>
              <a:rPr lang="en-US" altLang="zh-CN" dirty="0" err="1"/>
              <a:t>Lanode</a:t>
            </a:r>
            <a:r>
              <a:rPr lang="en-US" altLang="zh-CN" dirty="0"/>
              <a:t> (* </a:t>
            </a:r>
            <a:r>
              <a:rPr lang="en-US" altLang="zh-CN" dirty="0" err="1"/>
              <a:t>Ltot</a:t>
            </a:r>
            <a:r>
              <a:rPr lang="en-US" altLang="zh-CN" dirty="0"/>
              <a:t> 0.6))</a:t>
            </a:r>
          </a:p>
          <a:p>
            <a:r>
              <a:rPr lang="en-US" altLang="zh-CN" dirty="0"/>
              <a:t>(define </a:t>
            </a:r>
            <a:r>
              <a:rPr lang="en-US" altLang="zh-CN" dirty="0" err="1"/>
              <a:t>Xmax</a:t>
            </a:r>
            <a:r>
              <a:rPr lang="en-US" altLang="zh-CN" dirty="0"/>
              <a:t> (/ </a:t>
            </a:r>
            <a:r>
              <a:rPr lang="en-US" altLang="zh-CN" dirty="0" err="1"/>
              <a:t>Ltot</a:t>
            </a:r>
            <a:r>
              <a:rPr lang="en-US" altLang="zh-CN" dirty="0"/>
              <a:t> 2))</a:t>
            </a:r>
          </a:p>
          <a:p>
            <a:r>
              <a:rPr lang="en-US" altLang="zh-CN" dirty="0"/>
              <a:t>(define </a:t>
            </a:r>
            <a:r>
              <a:rPr lang="en-US" altLang="zh-CN" dirty="0" err="1"/>
              <a:t>Ymax</a:t>
            </a:r>
            <a:r>
              <a:rPr lang="en-US" altLang="zh-CN" dirty="0"/>
              <a:t> (* </a:t>
            </a:r>
            <a:r>
              <a:rPr lang="en-US" altLang="zh-CN" dirty="0" err="1"/>
              <a:t>Htot</a:t>
            </a:r>
            <a:r>
              <a:rPr lang="en-US" altLang="zh-CN" dirty="0"/>
              <a:t> -1))</a:t>
            </a:r>
          </a:p>
          <a:p>
            <a:r>
              <a:rPr lang="en-US" altLang="zh-CN" dirty="0"/>
              <a:t>(define </a:t>
            </a:r>
            <a:r>
              <a:rPr lang="en-US" altLang="zh-CN" dirty="0" err="1"/>
              <a:t>Xanode</a:t>
            </a:r>
            <a:r>
              <a:rPr lang="en-US" altLang="zh-CN" dirty="0"/>
              <a:t> (/ </a:t>
            </a:r>
            <a:r>
              <a:rPr lang="en-US" altLang="zh-CN" dirty="0" err="1"/>
              <a:t>Lanode</a:t>
            </a:r>
            <a:r>
              <a:rPr lang="en-US" altLang="zh-CN" dirty="0"/>
              <a:t> 2))</a:t>
            </a:r>
          </a:p>
          <a:p>
            <a:r>
              <a:rPr lang="en-US" altLang="zh-CN" dirty="0"/>
              <a:t>*</a:t>
            </a:r>
            <a:r>
              <a:rPr lang="en-US" altLang="zh-CN" dirty="0" err="1"/>
              <a:t>sentaurus</a:t>
            </a:r>
            <a:r>
              <a:rPr lang="zh-CN" altLang="en-US" dirty="0"/>
              <a:t>中长度的默认单位为微米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6096000" y="1554480"/>
            <a:ext cx="5914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第二部分：画几何结构，定义材质：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dirty="0" err="1"/>
              <a:t>sdegeo:create-rectangle</a:t>
            </a:r>
            <a:endParaRPr lang="en-US" altLang="zh-CN" dirty="0"/>
          </a:p>
          <a:p>
            <a:r>
              <a:rPr lang="en-US" altLang="zh-CN" dirty="0"/>
              <a:t>(position  (* </a:t>
            </a:r>
            <a:r>
              <a:rPr lang="en-US" altLang="zh-CN" dirty="0" err="1"/>
              <a:t>Xmax</a:t>
            </a:r>
            <a:r>
              <a:rPr lang="en-US" altLang="zh-CN" dirty="0"/>
              <a:t> -1.0) 0.0 0.0)</a:t>
            </a:r>
          </a:p>
          <a:p>
            <a:r>
              <a:rPr lang="en-US" altLang="zh-CN" dirty="0"/>
              <a:t>(position </a:t>
            </a:r>
            <a:r>
              <a:rPr lang="en-US" altLang="zh-CN" dirty="0" err="1"/>
              <a:t>Xmax</a:t>
            </a:r>
            <a:r>
              <a:rPr lang="en-US" altLang="zh-CN" dirty="0"/>
              <a:t> </a:t>
            </a:r>
            <a:r>
              <a:rPr lang="en-US" altLang="zh-CN" dirty="0" err="1"/>
              <a:t>Ymax</a:t>
            </a:r>
            <a:r>
              <a:rPr lang="en-US" altLang="zh-CN" dirty="0"/>
              <a:t> 0.0)</a:t>
            </a:r>
          </a:p>
          <a:p>
            <a:r>
              <a:rPr lang="en-US" altLang="zh-CN" dirty="0"/>
              <a:t>"Silicon" "EPI")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sdegeo:create-rectangle</a:t>
            </a:r>
            <a:endParaRPr lang="en-US" altLang="zh-CN" dirty="0"/>
          </a:p>
          <a:p>
            <a:r>
              <a:rPr lang="en-US" altLang="zh-CN" dirty="0"/>
              <a:t>(position  (* </a:t>
            </a:r>
            <a:r>
              <a:rPr lang="en-US" altLang="zh-CN" dirty="0" err="1"/>
              <a:t>Xmax</a:t>
            </a:r>
            <a:r>
              <a:rPr lang="en-US" altLang="zh-CN" dirty="0"/>
              <a:t>  0.5) </a:t>
            </a:r>
            <a:r>
              <a:rPr lang="en-US" altLang="zh-CN" dirty="0" err="1"/>
              <a:t>Ymax</a:t>
            </a:r>
            <a:r>
              <a:rPr lang="en-US" altLang="zh-CN" dirty="0"/>
              <a:t> 	0.0)</a:t>
            </a:r>
          </a:p>
          <a:p>
            <a:r>
              <a:rPr lang="en-US" altLang="zh-CN" dirty="0"/>
              <a:t>(position  (* </a:t>
            </a:r>
            <a:r>
              <a:rPr lang="en-US" altLang="zh-CN" dirty="0" err="1"/>
              <a:t>Xmax</a:t>
            </a:r>
            <a:r>
              <a:rPr lang="en-US" altLang="zh-CN" dirty="0"/>
              <a:t>  1.0) (- </a:t>
            </a:r>
            <a:r>
              <a:rPr lang="en-US" altLang="zh-CN" dirty="0" err="1"/>
              <a:t>Ymax</a:t>
            </a:r>
            <a:r>
              <a:rPr lang="en-US" altLang="zh-CN" dirty="0"/>
              <a:t> </a:t>
            </a:r>
            <a:r>
              <a:rPr lang="en-US" altLang="zh-CN" dirty="0" err="1"/>
              <a:t>HOxide</a:t>
            </a:r>
            <a:r>
              <a:rPr lang="en-US" altLang="zh-CN" dirty="0"/>
              <a:t>) 0.0)</a:t>
            </a:r>
          </a:p>
          <a:p>
            <a:r>
              <a:rPr lang="en-US" altLang="zh-CN" dirty="0"/>
              <a:t>"SiO2" "SiO21")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sdegeo:create-rectangle</a:t>
            </a:r>
            <a:endParaRPr lang="en-US" altLang="zh-CN" dirty="0"/>
          </a:p>
          <a:p>
            <a:r>
              <a:rPr lang="en-US" altLang="zh-CN" dirty="0"/>
              <a:t>(position  (* </a:t>
            </a:r>
            <a:r>
              <a:rPr lang="en-US" altLang="zh-CN" dirty="0" err="1"/>
              <a:t>Xmax</a:t>
            </a:r>
            <a:r>
              <a:rPr lang="en-US" altLang="zh-CN" dirty="0"/>
              <a:t> -0.5) </a:t>
            </a:r>
            <a:r>
              <a:rPr lang="en-US" altLang="zh-CN" dirty="0" err="1"/>
              <a:t>Ymax</a:t>
            </a:r>
            <a:r>
              <a:rPr lang="en-US" altLang="zh-CN" dirty="0"/>
              <a:t> 0.0)</a:t>
            </a:r>
          </a:p>
          <a:p>
            <a:r>
              <a:rPr lang="en-US" altLang="zh-CN" dirty="0"/>
              <a:t>(position  (* </a:t>
            </a:r>
            <a:r>
              <a:rPr lang="en-US" altLang="zh-CN" dirty="0" err="1"/>
              <a:t>Xmax</a:t>
            </a:r>
            <a:r>
              <a:rPr lang="en-US" altLang="zh-CN" dirty="0"/>
              <a:t> -1.0) (- </a:t>
            </a:r>
            <a:r>
              <a:rPr lang="en-US" altLang="zh-CN" dirty="0" err="1"/>
              <a:t>Ymax</a:t>
            </a:r>
            <a:r>
              <a:rPr lang="en-US" altLang="zh-CN" dirty="0"/>
              <a:t> </a:t>
            </a:r>
            <a:r>
              <a:rPr lang="en-US" altLang="zh-CN" dirty="0" err="1"/>
              <a:t>HOxide</a:t>
            </a:r>
            <a:r>
              <a:rPr lang="en-US" altLang="zh-CN" dirty="0"/>
              <a:t>) 0.0)</a:t>
            </a:r>
          </a:p>
          <a:p>
            <a:r>
              <a:rPr lang="en-US" altLang="zh-CN" dirty="0"/>
              <a:t>“SiO2” “SiO22”)</a:t>
            </a:r>
            <a:br>
              <a:rPr lang="en-US" altLang="zh-CN" dirty="0"/>
            </a:br>
            <a:r>
              <a:rPr lang="en-US" altLang="zh-CN" dirty="0"/>
              <a:t>*</a:t>
            </a:r>
            <a:r>
              <a:rPr lang="zh-CN" altLang="en-US" dirty="0"/>
              <a:t>绘制长方形（</a:t>
            </a:r>
            <a:r>
              <a:rPr lang="en-US" altLang="zh-CN" dirty="0"/>
              <a:t>2D</a:t>
            </a:r>
            <a:r>
              <a:rPr lang="zh-CN" altLang="en-US" dirty="0"/>
              <a:t>），前两个参数是长方形对角线两点的坐标，第三个参数是材质，第四个参数是区域的命名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36FFA6-4507-86C7-3F7B-6D93540844D3}"/>
              </a:ext>
            </a:extLst>
          </p:cNvPr>
          <p:cNvGrpSpPr/>
          <p:nvPr/>
        </p:nvGrpSpPr>
        <p:grpSpPr>
          <a:xfrm>
            <a:off x="1386840" y="4853742"/>
            <a:ext cx="2013585" cy="1775658"/>
            <a:chOff x="2796540" y="4940300"/>
            <a:chExt cx="1120140" cy="15278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7E8AE8-0FF0-CDCB-9A15-A06DAA3FB4F2}"/>
                </a:ext>
              </a:extLst>
            </p:cNvPr>
            <p:cNvSpPr/>
            <p:nvPr/>
          </p:nvSpPr>
          <p:spPr>
            <a:xfrm>
              <a:off x="2796540" y="5059680"/>
              <a:ext cx="1120140" cy="1408430"/>
            </a:xfrm>
            <a:prstGeom prst="rect">
              <a:avLst/>
            </a:prstGeom>
            <a:solidFill>
              <a:srgbClr val="E8E7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Silicon</a:t>
              </a:r>
            </a:p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“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EPI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”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1069C70-83AB-8E85-6EC7-2E208DBA6541}"/>
                </a:ext>
              </a:extLst>
            </p:cNvPr>
            <p:cNvSpPr/>
            <p:nvPr/>
          </p:nvSpPr>
          <p:spPr>
            <a:xfrm>
              <a:off x="2796540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A97403-91A8-152E-14DB-902E85AD7D93}"/>
                </a:ext>
              </a:extLst>
            </p:cNvPr>
            <p:cNvSpPr/>
            <p:nvPr/>
          </p:nvSpPr>
          <p:spPr>
            <a:xfrm>
              <a:off x="3566795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56EF7FF-086F-780B-3515-634A1DFD3983}"/>
              </a:ext>
            </a:extLst>
          </p:cNvPr>
          <p:cNvSpPr txBox="1"/>
          <p:nvPr/>
        </p:nvSpPr>
        <p:spPr>
          <a:xfrm>
            <a:off x="2590132" y="439065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SiO</a:t>
            </a:r>
            <a:r>
              <a:rPr lang="en-US" altLang="zh-CN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9F4D106-7384-4C8B-99C8-83701B848A2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947086" y="4678551"/>
            <a:ext cx="138859" cy="17519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C304894-01D4-AA1B-C697-9E08266B266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01320" y="4678551"/>
            <a:ext cx="1229456" cy="17519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74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1" y="1554480"/>
            <a:ext cx="5798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第三部分：定义电极（接触），并放置在指定的位置：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dirty="0" err="1"/>
              <a:t>sdegeo:define-contact-set</a:t>
            </a:r>
            <a:r>
              <a:rPr lang="en-US" altLang="zh-CN" dirty="0"/>
              <a:t> "anode"  4.0 (</a:t>
            </a:r>
            <a:r>
              <a:rPr lang="en-US" altLang="zh-CN" dirty="0" err="1"/>
              <a:t>color:rgb</a:t>
            </a:r>
            <a:r>
              <a:rPr lang="en-US" altLang="zh-CN" dirty="0"/>
              <a:t> 1.0 0.0 0.0) "##")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sdegeo:define-contact-set</a:t>
            </a:r>
            <a:r>
              <a:rPr lang="en-US" altLang="zh-CN" dirty="0"/>
              <a:t> "cathode"  4.0 (</a:t>
            </a:r>
            <a:r>
              <a:rPr lang="en-US" altLang="zh-CN" dirty="0" err="1"/>
              <a:t>color:rgb</a:t>
            </a:r>
            <a:r>
              <a:rPr lang="en-US" altLang="zh-CN" dirty="0"/>
              <a:t> 0.0 0.0 1.0) "##")</a:t>
            </a:r>
          </a:p>
          <a:p>
            <a:r>
              <a:rPr lang="en-US" altLang="zh-CN" dirty="0"/>
              <a:t>(sdegeo:define-2d-contact</a:t>
            </a:r>
          </a:p>
          <a:p>
            <a:r>
              <a:rPr lang="en-US" altLang="zh-CN" dirty="0"/>
              <a:t>(find-edge-id (position 0.0 </a:t>
            </a:r>
            <a:r>
              <a:rPr lang="en-US" altLang="zh-CN" dirty="0" err="1"/>
              <a:t>Ymax</a:t>
            </a:r>
            <a:r>
              <a:rPr lang="en-US" altLang="zh-CN" dirty="0"/>
              <a:t> 0.0)) "anode")</a:t>
            </a:r>
          </a:p>
          <a:p>
            <a:r>
              <a:rPr lang="en-US" altLang="zh-CN" dirty="0"/>
              <a:t>(sdegeo:define-2d-contact</a:t>
            </a:r>
          </a:p>
          <a:p>
            <a:r>
              <a:rPr lang="en-US" altLang="zh-CN" dirty="0"/>
              <a:t>(find-edge-id (position 0.0 0.0 0.0)) "cathode")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6096000" y="1554480"/>
            <a:ext cx="5914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第四部分：定义参杂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）高阻硅的均匀掺杂：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/>
              <a:t>(</a:t>
            </a:r>
            <a:r>
              <a:rPr lang="en-US" altLang="zh-CN" dirty="0" err="1"/>
              <a:t>sdedr:define-constant-profile</a:t>
            </a:r>
            <a:r>
              <a:rPr lang="en-US" altLang="zh-CN" dirty="0"/>
              <a:t> "</a:t>
            </a:r>
            <a:r>
              <a:rPr lang="en-US" altLang="zh-CN" dirty="0" err="1"/>
              <a:t>Const.EPI</a:t>
            </a:r>
            <a:r>
              <a:rPr lang="en-US" altLang="zh-CN" dirty="0"/>
              <a:t>"</a:t>
            </a:r>
          </a:p>
          <a:p>
            <a:r>
              <a:rPr lang="en-US" altLang="zh-CN" dirty="0"/>
              <a:t>	"</a:t>
            </a:r>
            <a:r>
              <a:rPr lang="en-US" altLang="zh-CN" dirty="0" err="1"/>
              <a:t>BoronActiveConcentration</a:t>
            </a:r>
            <a:r>
              <a:rPr lang="en-US" altLang="zh-CN" dirty="0"/>
              <a:t>" 1e11)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sdedr:define-constant-profile-material</a:t>
            </a:r>
            <a:r>
              <a:rPr lang="en-US" altLang="zh-CN" dirty="0"/>
              <a:t> "PL.EPI"</a:t>
            </a:r>
          </a:p>
          <a:p>
            <a:r>
              <a:rPr lang="en-US" altLang="zh-CN" dirty="0"/>
              <a:t>	"</a:t>
            </a:r>
            <a:r>
              <a:rPr lang="en-US" altLang="zh-CN" dirty="0" err="1"/>
              <a:t>Const.EPI</a:t>
            </a:r>
            <a:r>
              <a:rPr lang="en-US" altLang="zh-CN" dirty="0"/>
              <a:t>" "Silicon")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定义均匀参杂，参数为：参杂的命名，参杂的种类（硼参杂），参杂的浓度（</a:t>
            </a:r>
            <a:r>
              <a:rPr lang="en-US" altLang="zh-CN" dirty="0"/>
              <a:t>1E11 cm</a:t>
            </a:r>
            <a:r>
              <a:rPr lang="en-US" altLang="zh-CN" baseline="30000" dirty="0"/>
              <a:t>-3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放置均匀参杂，参数为：操作的命名，放置哪一个参杂，放置在哪一种材料上）</a:t>
            </a:r>
            <a:endParaRPr lang="en-US" altLang="zh-CN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36FFA6-4507-86C7-3F7B-6D93540844D3}"/>
              </a:ext>
            </a:extLst>
          </p:cNvPr>
          <p:cNvGrpSpPr/>
          <p:nvPr/>
        </p:nvGrpSpPr>
        <p:grpSpPr>
          <a:xfrm>
            <a:off x="1386840" y="4853742"/>
            <a:ext cx="2013585" cy="1775658"/>
            <a:chOff x="2796540" y="4940300"/>
            <a:chExt cx="1120140" cy="15278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7E8AE8-0FF0-CDCB-9A15-A06DAA3FB4F2}"/>
                </a:ext>
              </a:extLst>
            </p:cNvPr>
            <p:cNvSpPr/>
            <p:nvPr/>
          </p:nvSpPr>
          <p:spPr>
            <a:xfrm>
              <a:off x="2796540" y="5059680"/>
              <a:ext cx="1120140" cy="14084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Silicon</a:t>
              </a:r>
            </a:p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“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EPI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”</a:t>
              </a:r>
              <a:endParaRPr lang="en-US" altLang="zh-CN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B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参杂，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1E11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1069C70-83AB-8E85-6EC7-2E208DBA6541}"/>
                </a:ext>
              </a:extLst>
            </p:cNvPr>
            <p:cNvSpPr/>
            <p:nvPr/>
          </p:nvSpPr>
          <p:spPr>
            <a:xfrm>
              <a:off x="2796540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A97403-91A8-152E-14DB-902E85AD7D93}"/>
                </a:ext>
              </a:extLst>
            </p:cNvPr>
            <p:cNvSpPr/>
            <p:nvPr/>
          </p:nvSpPr>
          <p:spPr>
            <a:xfrm>
              <a:off x="3566795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56EF7FF-086F-780B-3515-634A1DFD3983}"/>
              </a:ext>
            </a:extLst>
          </p:cNvPr>
          <p:cNvSpPr txBox="1"/>
          <p:nvPr/>
        </p:nvSpPr>
        <p:spPr>
          <a:xfrm>
            <a:off x="2590132" y="439065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SiO</a:t>
            </a:r>
            <a:r>
              <a:rPr lang="en-US" altLang="zh-CN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9F4D106-7384-4C8B-99C8-83701B848A2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947086" y="4678551"/>
            <a:ext cx="138859" cy="17519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C304894-01D4-AA1B-C697-9E08266B266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01320" y="4678551"/>
            <a:ext cx="1229456" cy="17519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30F9A7C-E872-9F2B-A3AC-49B214A988E2}"/>
              </a:ext>
            </a:extLst>
          </p:cNvPr>
          <p:cNvCxnSpPr>
            <a:cxnSpLocks/>
            <a:stCxn id="6" idx="0"/>
            <a:endCxn id="16" idx="2"/>
          </p:cNvCxnSpPr>
          <p:nvPr/>
        </p:nvCxnSpPr>
        <p:spPr>
          <a:xfrm flipH="1" flipV="1">
            <a:off x="2074688" y="4502468"/>
            <a:ext cx="318945" cy="49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D2831-3F61-9101-BFA7-B2FBD60BA973}"/>
              </a:ext>
            </a:extLst>
          </p:cNvPr>
          <p:cNvSpPr txBox="1"/>
          <p:nvPr/>
        </p:nvSpPr>
        <p:spPr>
          <a:xfrm>
            <a:off x="1597402" y="4133136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anode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2BC1B06-31B5-098F-C123-CA187AAC0851}"/>
              </a:ext>
            </a:extLst>
          </p:cNvPr>
          <p:cNvCxnSpPr>
            <a:cxnSpLocks/>
          </p:cNvCxnSpPr>
          <p:nvPr/>
        </p:nvCxnSpPr>
        <p:spPr>
          <a:xfrm flipV="1">
            <a:off x="2393633" y="6391275"/>
            <a:ext cx="692312" cy="232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6DA02C2-9386-440C-9B9E-09854D3DF0D8}"/>
              </a:ext>
            </a:extLst>
          </p:cNvPr>
          <p:cNvSpPr txBox="1"/>
          <p:nvPr/>
        </p:nvSpPr>
        <p:spPr>
          <a:xfrm>
            <a:off x="3080379" y="6016544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cathode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620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551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第四部分：定义参杂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）高斯分布参杂：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sdedr:define-gaussian-profile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DD.cathode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BoronActiveConcentration</a:t>
            </a:r>
            <a:r>
              <a:rPr lang="en-US" altLang="zh-CN" dirty="0">
                <a:sym typeface="Wingdings" panose="05000000000000000000" pitchFamily="2" charset="2"/>
              </a:rPr>
              <a:t>“ "</a:t>
            </a:r>
            <a:r>
              <a:rPr lang="en-US" altLang="zh-CN" dirty="0" err="1">
                <a:sym typeface="Wingdings" panose="05000000000000000000" pitchFamily="2" charset="2"/>
              </a:rPr>
              <a:t>PeakPos</a:t>
            </a:r>
            <a:r>
              <a:rPr lang="en-US" altLang="zh-CN" dirty="0">
                <a:sym typeface="Wingdings" panose="05000000000000000000" pitchFamily="2" charset="2"/>
              </a:rPr>
              <a:t>" 0  "</a:t>
            </a:r>
            <a:r>
              <a:rPr lang="en-US" altLang="zh-CN" dirty="0" err="1">
                <a:sym typeface="Wingdings" panose="05000000000000000000" pitchFamily="2" charset="2"/>
              </a:rPr>
              <a:t>PeakVal</a:t>
            </a:r>
            <a:r>
              <a:rPr lang="en-US" altLang="zh-CN" dirty="0">
                <a:sym typeface="Wingdings" panose="05000000000000000000" pitchFamily="2" charset="2"/>
              </a:rPr>
              <a:t>" 1e19 "</a:t>
            </a:r>
            <a:r>
              <a:rPr lang="en-US" altLang="zh-CN" dirty="0" err="1">
                <a:sym typeface="Wingdings" panose="05000000000000000000" pitchFamily="2" charset="2"/>
              </a:rPr>
              <a:t>ValueAtDepth</a:t>
            </a:r>
            <a:r>
              <a:rPr lang="en-US" altLang="zh-CN" dirty="0">
                <a:sym typeface="Wingdings" panose="05000000000000000000" pitchFamily="2" charset="2"/>
              </a:rPr>
              <a:t>"  1e11 "Depth" depth "Gauss"  "Factor" 0.8)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*</a:t>
            </a:r>
            <a:r>
              <a:rPr lang="zh-CN" altLang="en-US" dirty="0">
                <a:sym typeface="Wingdings" panose="05000000000000000000" pitchFamily="2" charset="2"/>
              </a:rPr>
              <a:t>参杂的命名，杂质的种类，高斯峰的位置（起始点</a:t>
            </a:r>
            <a:r>
              <a:rPr lang="en-US" altLang="zh-CN" dirty="0">
                <a:sym typeface="Wingdings" panose="05000000000000000000" pitchFamily="2" charset="2"/>
              </a:rPr>
              <a:t>0um</a:t>
            </a:r>
            <a:r>
              <a:rPr lang="zh-CN" altLang="en-US" dirty="0">
                <a:sym typeface="Wingdings" panose="05000000000000000000" pitchFamily="2" charset="2"/>
              </a:rPr>
              <a:t>处），高斯峰值的浓度（</a:t>
            </a:r>
            <a:r>
              <a:rPr lang="en-US" altLang="zh-CN" dirty="0">
                <a:sym typeface="Wingdings" panose="05000000000000000000" pitchFamily="2" charset="2"/>
              </a:rPr>
              <a:t>1E19</a:t>
            </a:r>
            <a:r>
              <a:rPr lang="zh-CN" altLang="en-US" dirty="0">
                <a:sym typeface="Wingdings" panose="05000000000000000000" pitchFamily="2" charset="2"/>
              </a:rPr>
              <a:t>），在特定位置的浓度（</a:t>
            </a:r>
            <a:r>
              <a:rPr lang="en-US" altLang="zh-CN" dirty="0">
                <a:sym typeface="Wingdings" panose="05000000000000000000" pitchFamily="2" charset="2"/>
              </a:rPr>
              <a:t>1E11</a:t>
            </a:r>
            <a:r>
              <a:rPr lang="zh-CN" altLang="en-US" dirty="0">
                <a:sym typeface="Wingdings" panose="05000000000000000000" pitchFamily="2" charset="2"/>
              </a:rPr>
              <a:t>），特定位置（起始点 </a:t>
            </a:r>
            <a:r>
              <a:rPr lang="en-US" altLang="zh-CN" dirty="0">
                <a:sym typeface="Wingdings" panose="05000000000000000000" pitchFamily="2" charset="2"/>
              </a:rPr>
              <a:t>depth um</a:t>
            </a:r>
            <a:r>
              <a:rPr lang="zh-CN" altLang="en-US" dirty="0">
                <a:sym typeface="Wingdings" panose="05000000000000000000" pitchFamily="2" charset="2"/>
              </a:rPr>
              <a:t>处），参杂分布的横向发展（ 高斯分布，横向是纵向的</a:t>
            </a:r>
            <a:r>
              <a:rPr lang="en-US" altLang="zh-CN" dirty="0">
                <a:sym typeface="Wingdings" panose="05000000000000000000" pitchFamily="2" charset="2"/>
              </a:rPr>
              <a:t>0.8</a:t>
            </a:r>
            <a:r>
              <a:rPr lang="zh-CN" altLang="en-US" dirty="0">
                <a:sym typeface="Wingdings" panose="05000000000000000000" pitchFamily="2" charset="2"/>
              </a:rPr>
              <a:t>倍）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（比如说，纵向，</a:t>
            </a:r>
            <a:r>
              <a:rPr lang="en-US" altLang="zh-CN" dirty="0">
                <a:sym typeface="Wingdings" panose="05000000000000000000" pitchFamily="2" charset="2"/>
              </a:rPr>
              <a:t>5um</a:t>
            </a:r>
            <a:r>
              <a:rPr lang="zh-CN" altLang="en-US" dirty="0">
                <a:sym typeface="Wingdings" panose="05000000000000000000" pitchFamily="2" charset="2"/>
              </a:rPr>
              <a:t>处下降到</a:t>
            </a:r>
            <a:r>
              <a:rPr lang="en-US" altLang="zh-CN" dirty="0">
                <a:sym typeface="Wingdings" panose="05000000000000000000" pitchFamily="2" charset="2"/>
              </a:rPr>
              <a:t>1E11</a:t>
            </a:r>
            <a:r>
              <a:rPr lang="zh-CN" altLang="en-US" dirty="0">
                <a:sym typeface="Wingdings" panose="05000000000000000000" pitchFamily="2" charset="2"/>
              </a:rPr>
              <a:t>，则横向</a:t>
            </a:r>
            <a:r>
              <a:rPr lang="en-US" altLang="zh-CN" dirty="0">
                <a:sym typeface="Wingdings" panose="05000000000000000000" pitchFamily="2" charset="2"/>
              </a:rPr>
              <a:t>4um</a:t>
            </a:r>
            <a:r>
              <a:rPr lang="zh-CN" altLang="en-US" dirty="0">
                <a:sym typeface="Wingdings" panose="05000000000000000000" pitchFamily="2" charset="2"/>
              </a:rPr>
              <a:t>处下降到</a:t>
            </a:r>
            <a:r>
              <a:rPr lang="en-US" altLang="zh-CN" dirty="0">
                <a:sym typeface="Wingdings" panose="05000000000000000000" pitchFamily="2" charset="2"/>
              </a:rPr>
              <a:t>1E11</a:t>
            </a:r>
            <a:r>
              <a:rPr lang="zh-CN" altLang="en-US" dirty="0">
                <a:sym typeface="Wingdings" panose="05000000000000000000" pitchFamily="2" charset="2"/>
              </a:rPr>
              <a:t>）</a:t>
            </a:r>
            <a:br>
              <a:rPr lang="en-US" altLang="zh-CN" dirty="0">
                <a:sym typeface="Wingdings" panose="05000000000000000000" pitchFamily="2" charset="2"/>
              </a:rPr>
            </a:br>
            <a:endParaRPr lang="en-US" altLang="zh-CN" dirty="0">
              <a:sym typeface="Wingdings" panose="05000000000000000000" pitchFamily="2" charset="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36FFA6-4507-86C7-3F7B-6D93540844D3}"/>
              </a:ext>
            </a:extLst>
          </p:cNvPr>
          <p:cNvGrpSpPr/>
          <p:nvPr/>
        </p:nvGrpSpPr>
        <p:grpSpPr>
          <a:xfrm>
            <a:off x="1386840" y="4229100"/>
            <a:ext cx="3901627" cy="2400300"/>
            <a:chOff x="2796540" y="4940300"/>
            <a:chExt cx="1120140" cy="15278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7E8AE8-0FF0-CDCB-9A15-A06DAA3FB4F2}"/>
                </a:ext>
              </a:extLst>
            </p:cNvPr>
            <p:cNvSpPr/>
            <p:nvPr/>
          </p:nvSpPr>
          <p:spPr>
            <a:xfrm>
              <a:off x="2796540" y="5059680"/>
              <a:ext cx="1120140" cy="14084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Silicon</a:t>
              </a:r>
            </a:p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“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EPI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”</a:t>
              </a:r>
              <a:endParaRPr lang="en-US" altLang="zh-CN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B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参杂，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1E11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1069C70-83AB-8E85-6EC7-2E208DBA6541}"/>
                </a:ext>
              </a:extLst>
            </p:cNvPr>
            <p:cNvSpPr/>
            <p:nvPr/>
          </p:nvSpPr>
          <p:spPr>
            <a:xfrm>
              <a:off x="2796540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A97403-91A8-152E-14DB-902E85AD7D93}"/>
                </a:ext>
              </a:extLst>
            </p:cNvPr>
            <p:cNvSpPr/>
            <p:nvPr/>
          </p:nvSpPr>
          <p:spPr>
            <a:xfrm>
              <a:off x="3566795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56EF7FF-086F-780B-3515-634A1DFD3983}"/>
              </a:ext>
            </a:extLst>
          </p:cNvPr>
          <p:cNvSpPr txBox="1"/>
          <p:nvPr/>
        </p:nvSpPr>
        <p:spPr>
          <a:xfrm>
            <a:off x="3178191" y="3483091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SiO</a:t>
            </a:r>
            <a:r>
              <a:rPr lang="en-US" altLang="zh-CN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9F4D106-7384-4C8B-99C8-83701B848A2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515271" y="3836882"/>
            <a:ext cx="1163844" cy="39221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C304894-01D4-AA1B-C697-9E08266B266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996193" y="3855154"/>
            <a:ext cx="1519078" cy="37394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30F9A7C-E872-9F2B-A3AC-49B214A988E2}"/>
              </a:ext>
            </a:extLst>
          </p:cNvPr>
          <p:cNvCxnSpPr>
            <a:cxnSpLocks/>
          </p:cNvCxnSpPr>
          <p:nvPr/>
        </p:nvCxnSpPr>
        <p:spPr>
          <a:xfrm flipH="1" flipV="1">
            <a:off x="2535865" y="3860617"/>
            <a:ext cx="925139" cy="55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D2831-3F61-9101-BFA7-B2FBD60BA973}"/>
              </a:ext>
            </a:extLst>
          </p:cNvPr>
          <p:cNvSpPr txBox="1"/>
          <p:nvPr/>
        </p:nvSpPr>
        <p:spPr>
          <a:xfrm>
            <a:off x="2043862" y="3561327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anode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2BC1B06-31B5-098F-C123-CA187AAC0851}"/>
              </a:ext>
            </a:extLst>
          </p:cNvPr>
          <p:cNvCxnSpPr>
            <a:cxnSpLocks/>
          </p:cNvCxnSpPr>
          <p:nvPr/>
        </p:nvCxnSpPr>
        <p:spPr>
          <a:xfrm>
            <a:off x="3337653" y="6622008"/>
            <a:ext cx="1205772" cy="7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6DA02C2-9386-440C-9B9E-09854D3DF0D8}"/>
              </a:ext>
            </a:extLst>
          </p:cNvPr>
          <p:cNvSpPr txBox="1"/>
          <p:nvPr/>
        </p:nvSpPr>
        <p:spPr>
          <a:xfrm>
            <a:off x="4536969" y="6561892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cathode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2DFD46-A382-7245-A89C-F5B5F0482546}"/>
              </a:ext>
            </a:extLst>
          </p:cNvPr>
          <p:cNvSpPr txBox="1"/>
          <p:nvPr/>
        </p:nvSpPr>
        <p:spPr>
          <a:xfrm>
            <a:off x="6037515" y="3561327"/>
            <a:ext cx="5405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sdedr:define-refeval-window</a:t>
            </a:r>
            <a:r>
              <a:rPr lang="en-US" altLang="zh-CN" dirty="0"/>
              <a:t> "</a:t>
            </a:r>
            <a:r>
              <a:rPr lang="en-US" altLang="zh-CN" dirty="0" err="1"/>
              <a:t>Baseline.cathode</a:t>
            </a:r>
            <a:r>
              <a:rPr lang="en-US" altLang="zh-CN" dirty="0"/>
              <a:t>" </a:t>
            </a:r>
          </a:p>
          <a:p>
            <a:r>
              <a:rPr lang="en-US" altLang="zh-CN" dirty="0"/>
              <a:t>	"Line"  </a:t>
            </a:r>
          </a:p>
          <a:p>
            <a:r>
              <a:rPr lang="en-US" altLang="zh-CN" dirty="0"/>
              <a:t>	(position (* </a:t>
            </a:r>
            <a:r>
              <a:rPr lang="en-US" altLang="zh-CN" dirty="0" err="1"/>
              <a:t>Xmax</a:t>
            </a:r>
            <a:r>
              <a:rPr lang="en-US" altLang="zh-CN" dirty="0"/>
              <a:t> -1) 0 0)  </a:t>
            </a:r>
          </a:p>
          <a:p>
            <a:r>
              <a:rPr lang="en-US" altLang="zh-CN" dirty="0"/>
              <a:t>	(position (* </a:t>
            </a:r>
            <a:r>
              <a:rPr lang="en-US" altLang="zh-CN" dirty="0" err="1"/>
              <a:t>Xmax</a:t>
            </a:r>
            <a:r>
              <a:rPr lang="en-US" altLang="zh-CN" dirty="0"/>
              <a:t>  1) 0 0))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sdedr:define-analytical-profile-placement</a:t>
            </a:r>
            <a:r>
              <a:rPr lang="en-US" altLang="zh-CN" dirty="0"/>
              <a:t> "</a:t>
            </a:r>
            <a:r>
              <a:rPr lang="en-US" altLang="zh-CN" dirty="0" err="1"/>
              <a:t>PL.cathode</a:t>
            </a:r>
            <a:r>
              <a:rPr lang="en-US" altLang="zh-CN" dirty="0"/>
              <a:t>" </a:t>
            </a:r>
          </a:p>
          <a:p>
            <a:r>
              <a:rPr lang="en-US" altLang="zh-CN" dirty="0"/>
              <a:t>	"</a:t>
            </a:r>
            <a:r>
              <a:rPr lang="en-US" altLang="zh-CN" dirty="0" err="1"/>
              <a:t>DD.cathode</a:t>
            </a:r>
            <a:r>
              <a:rPr lang="en-US" altLang="zh-CN" dirty="0"/>
              <a:t>" "</a:t>
            </a:r>
            <a:r>
              <a:rPr lang="en-US" altLang="zh-CN" dirty="0" err="1"/>
              <a:t>Baseline.cathode</a:t>
            </a:r>
            <a:r>
              <a:rPr lang="en-US" altLang="zh-CN" dirty="0"/>
              <a:t>" </a:t>
            </a:r>
          </a:p>
          <a:p>
            <a:r>
              <a:rPr lang="en-US" altLang="zh-CN" dirty="0"/>
              <a:t>	"Negative" "</a:t>
            </a:r>
            <a:r>
              <a:rPr lang="en-US" altLang="zh-CN" dirty="0" err="1"/>
              <a:t>NoReplace</a:t>
            </a:r>
            <a:r>
              <a:rPr lang="en-US" altLang="zh-CN" dirty="0"/>
              <a:t>" "Eval")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定义高斯参杂放置的位置和高斯参杂的放置操作。注意“</a:t>
            </a:r>
            <a:r>
              <a:rPr lang="en-US" altLang="zh-CN" dirty="0"/>
              <a:t>Negative</a:t>
            </a:r>
            <a:r>
              <a:rPr lang="zh-CN" altLang="en-US" dirty="0"/>
              <a:t>”参数，对于定义</a:t>
            </a:r>
            <a:r>
              <a:rPr lang="en-US" altLang="zh-CN" dirty="0"/>
              <a:t>baseline</a:t>
            </a:r>
            <a:r>
              <a:rPr lang="zh-CN" altLang="en-US" dirty="0"/>
              <a:t>时两个点的前后顺序以及你到底是要向上分布还是向下分布，</a:t>
            </a:r>
            <a:br>
              <a:rPr lang="en-US" altLang="zh-CN" dirty="0"/>
            </a:br>
            <a:r>
              <a:rPr lang="zh-CN" altLang="en-US" dirty="0"/>
              <a:t>选择“</a:t>
            </a:r>
            <a:r>
              <a:rPr lang="en-US" altLang="zh-CN" dirty="0"/>
              <a:t>Positive</a:t>
            </a:r>
            <a:r>
              <a:rPr lang="zh-CN" altLang="en-US" dirty="0"/>
              <a:t>”</a:t>
            </a:r>
            <a:r>
              <a:rPr lang="en-US" altLang="zh-CN" dirty="0"/>
              <a:t>/</a:t>
            </a:r>
            <a:r>
              <a:rPr lang="zh-CN" altLang="en-US" dirty="0"/>
              <a:t>“</a:t>
            </a:r>
            <a:r>
              <a:rPr lang="en-US" altLang="zh-CN" dirty="0"/>
              <a:t>Negative</a:t>
            </a:r>
            <a:r>
              <a:rPr lang="zh-CN" altLang="en-US" dirty="0"/>
              <a:t>”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741A180-3A1F-73AA-887C-A117CB1FED7B}"/>
              </a:ext>
            </a:extLst>
          </p:cNvPr>
          <p:cNvSpPr/>
          <p:nvPr/>
        </p:nvSpPr>
        <p:spPr>
          <a:xfrm>
            <a:off x="1386840" y="6391399"/>
            <a:ext cx="3901627" cy="2497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29000">
                <a:schemeClr val="accent1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P</a:t>
            </a:r>
            <a:r>
              <a:rPr lang="en-US" altLang="zh-CN" baseline="30000" dirty="0">
                <a:solidFill>
                  <a:sysClr val="windowText" lastClr="000000"/>
                </a:solidFill>
              </a:rPr>
              <a:t>++</a:t>
            </a:r>
            <a:r>
              <a:rPr lang="zh-CN" altLang="en-US" dirty="0">
                <a:solidFill>
                  <a:sysClr val="windowText" lastClr="000000"/>
                </a:solidFill>
              </a:rPr>
              <a:t>注入</a:t>
            </a:r>
          </a:p>
        </p:txBody>
      </p:sp>
    </p:spTree>
    <p:extLst>
      <p:ext uri="{BB962C8B-B14F-4D97-AF65-F5344CB8AC3E}">
        <p14:creationId xmlns:p14="http://schemas.microsoft.com/office/powerpoint/2010/main" val="107053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94448" y="697230"/>
            <a:ext cx="4749165" cy="963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粒子探测原理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94448" y="1494906"/>
            <a:ext cx="8298181" cy="4117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spc="200" dirty="0">
                <a:solidFill>
                  <a:schemeClr val="tx1"/>
                </a:solidFill>
                <a:effectLst/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带电粒子和物质相互作用：</a:t>
            </a:r>
            <a:endParaRPr lang="en-US" altLang="zh-CN" sz="2400" spc="200" dirty="0">
              <a:solidFill>
                <a:schemeClr val="tx1"/>
              </a:solidFill>
              <a:effectLst/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solidFill>
                  <a:srgbClr val="FF0000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电离与激发</a:t>
            </a:r>
            <a:endParaRPr lang="en-US" altLang="zh-CN" sz="2400" spc="200" dirty="0">
              <a:solidFill>
                <a:srgbClr val="FF0000"/>
              </a:solidFill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solidFill>
                  <a:schemeClr val="tx1"/>
                </a:solidFill>
                <a:effectLst/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辐射能损（韧致辐射，电子对直接产生，光核作用）</a:t>
            </a:r>
            <a:endParaRPr lang="en-US" altLang="zh-CN" sz="2400" spc="200" dirty="0">
              <a:solidFill>
                <a:schemeClr val="tx1"/>
              </a:solidFill>
              <a:effectLst/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切伦科夫辐射、穿越辐射、同步辐射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光子和物质相互作用：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solidFill>
                  <a:schemeClr val="tx1"/>
                </a:solidFill>
                <a:effectLst/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光电效应</a:t>
            </a:r>
            <a:endParaRPr lang="en-US" altLang="zh-CN" sz="2400" spc="200" dirty="0">
              <a:solidFill>
                <a:schemeClr val="tx1"/>
              </a:solidFill>
              <a:effectLst/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康普顿散射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solidFill>
                  <a:schemeClr val="tx1"/>
                </a:solidFill>
                <a:effectLst/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电子对产生</a:t>
            </a:r>
            <a:endParaRPr lang="en-US" altLang="zh-CN" sz="2400" spc="200" dirty="0">
              <a:solidFill>
                <a:schemeClr val="tx1"/>
              </a:solidFill>
              <a:effectLst/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强子和物质相互作用：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弹性散射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marL="457200" indent="-457200" algn="l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非弹性散射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7607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551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第四部分：定义参杂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）高斯分布参杂：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同理，注入</a:t>
            </a:r>
            <a:r>
              <a:rPr lang="en-US" altLang="zh-CN" dirty="0">
                <a:sym typeface="Wingdings" panose="05000000000000000000" pitchFamily="2" charset="2"/>
              </a:rPr>
              <a:t>N</a:t>
            </a:r>
            <a:r>
              <a:rPr lang="en-US" altLang="zh-CN" baseline="30000" dirty="0">
                <a:sym typeface="Wingdings" panose="05000000000000000000" pitchFamily="2" charset="2"/>
              </a:rPr>
              <a:t>++</a:t>
            </a:r>
            <a:r>
              <a:rPr lang="zh-CN" altLang="en-US" dirty="0">
                <a:sym typeface="Wingdings" panose="05000000000000000000" pitchFamily="2" charset="2"/>
              </a:rPr>
              <a:t>区域的参杂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sdedr:define-gaussian-profile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DD.anode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PhosphorusActiveConcentration</a:t>
            </a:r>
            <a:r>
              <a:rPr lang="en-US" altLang="zh-CN" dirty="0">
                <a:sym typeface="Wingdings" panose="05000000000000000000" pitchFamily="2" charset="2"/>
              </a:rPr>
              <a:t>“ "</a:t>
            </a:r>
            <a:r>
              <a:rPr lang="en-US" altLang="zh-CN" dirty="0" err="1">
                <a:sym typeface="Wingdings" panose="05000000000000000000" pitchFamily="2" charset="2"/>
              </a:rPr>
              <a:t>PeakPos</a:t>
            </a:r>
            <a:r>
              <a:rPr lang="en-US" altLang="zh-CN" dirty="0">
                <a:sym typeface="Wingdings" panose="05000000000000000000" pitchFamily="2" charset="2"/>
              </a:rPr>
              <a:t>" 0  "</a:t>
            </a:r>
            <a:r>
              <a:rPr lang="en-US" altLang="zh-CN" dirty="0" err="1">
                <a:sym typeface="Wingdings" panose="05000000000000000000" pitchFamily="2" charset="2"/>
              </a:rPr>
              <a:t>PeakVal</a:t>
            </a:r>
            <a:r>
              <a:rPr lang="en-US" altLang="zh-CN" dirty="0">
                <a:sym typeface="Wingdings" panose="05000000000000000000" pitchFamily="2" charset="2"/>
              </a:rPr>
              <a:t>" 1e19 "</a:t>
            </a:r>
            <a:r>
              <a:rPr lang="en-US" altLang="zh-CN" dirty="0" err="1">
                <a:sym typeface="Wingdings" panose="05000000000000000000" pitchFamily="2" charset="2"/>
              </a:rPr>
              <a:t>ValueAtDepth</a:t>
            </a:r>
            <a:r>
              <a:rPr lang="en-US" altLang="zh-CN" dirty="0">
                <a:sym typeface="Wingdings" panose="05000000000000000000" pitchFamily="2" charset="2"/>
              </a:rPr>
              <a:t>"  1e11 "Depth" depth  "Gauss"  "Factor" 0.8)</a:t>
            </a:r>
            <a:br>
              <a:rPr lang="en-US" altLang="zh-CN" dirty="0">
                <a:sym typeface="Wingdings" panose="05000000000000000000" pitchFamily="2" charset="2"/>
              </a:rPr>
            </a:br>
            <a:endParaRPr lang="en-US" altLang="zh-CN" dirty="0">
              <a:sym typeface="Wingdings" panose="05000000000000000000" pitchFamily="2" charset="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36FFA6-4507-86C7-3F7B-6D93540844D3}"/>
              </a:ext>
            </a:extLst>
          </p:cNvPr>
          <p:cNvGrpSpPr/>
          <p:nvPr/>
        </p:nvGrpSpPr>
        <p:grpSpPr>
          <a:xfrm>
            <a:off x="1386840" y="4229100"/>
            <a:ext cx="3901627" cy="2400300"/>
            <a:chOff x="2796540" y="4940300"/>
            <a:chExt cx="1120140" cy="15278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7E8AE8-0FF0-CDCB-9A15-A06DAA3FB4F2}"/>
                </a:ext>
              </a:extLst>
            </p:cNvPr>
            <p:cNvSpPr/>
            <p:nvPr/>
          </p:nvSpPr>
          <p:spPr>
            <a:xfrm>
              <a:off x="2796540" y="5059680"/>
              <a:ext cx="1120140" cy="14084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Silicon</a:t>
              </a:r>
            </a:p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“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EPI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”</a:t>
              </a:r>
              <a:endParaRPr lang="en-US" altLang="zh-CN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B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参杂，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1E11</a:t>
              </a:r>
            </a:p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P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型高阻硅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1069C70-83AB-8E85-6EC7-2E208DBA6541}"/>
                </a:ext>
              </a:extLst>
            </p:cNvPr>
            <p:cNvSpPr/>
            <p:nvPr/>
          </p:nvSpPr>
          <p:spPr>
            <a:xfrm>
              <a:off x="2796540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A97403-91A8-152E-14DB-902E85AD7D93}"/>
                </a:ext>
              </a:extLst>
            </p:cNvPr>
            <p:cNvSpPr/>
            <p:nvPr/>
          </p:nvSpPr>
          <p:spPr>
            <a:xfrm>
              <a:off x="3566795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56EF7FF-086F-780B-3515-634A1DFD3983}"/>
              </a:ext>
            </a:extLst>
          </p:cNvPr>
          <p:cNvSpPr txBox="1"/>
          <p:nvPr/>
        </p:nvSpPr>
        <p:spPr>
          <a:xfrm>
            <a:off x="3178191" y="3483091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SiO</a:t>
            </a:r>
            <a:r>
              <a:rPr lang="en-US" altLang="zh-CN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9F4D106-7384-4C8B-99C8-83701B848A2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515271" y="3836882"/>
            <a:ext cx="1163844" cy="39221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C304894-01D4-AA1B-C697-9E08266B266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996193" y="3855154"/>
            <a:ext cx="1519078" cy="37394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30F9A7C-E872-9F2B-A3AC-49B214A988E2}"/>
              </a:ext>
            </a:extLst>
          </p:cNvPr>
          <p:cNvCxnSpPr>
            <a:cxnSpLocks/>
          </p:cNvCxnSpPr>
          <p:nvPr/>
        </p:nvCxnSpPr>
        <p:spPr>
          <a:xfrm flipH="1" flipV="1">
            <a:off x="2535865" y="3860617"/>
            <a:ext cx="925139" cy="55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D2831-3F61-9101-BFA7-B2FBD60BA973}"/>
              </a:ext>
            </a:extLst>
          </p:cNvPr>
          <p:cNvSpPr txBox="1"/>
          <p:nvPr/>
        </p:nvSpPr>
        <p:spPr>
          <a:xfrm>
            <a:off x="2043862" y="3561327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anode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2BC1B06-31B5-098F-C123-CA187AAC0851}"/>
              </a:ext>
            </a:extLst>
          </p:cNvPr>
          <p:cNvCxnSpPr>
            <a:cxnSpLocks/>
          </p:cNvCxnSpPr>
          <p:nvPr/>
        </p:nvCxnSpPr>
        <p:spPr>
          <a:xfrm>
            <a:off x="3337653" y="6622008"/>
            <a:ext cx="1205772" cy="7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6DA02C2-9386-440C-9B9E-09854D3DF0D8}"/>
              </a:ext>
            </a:extLst>
          </p:cNvPr>
          <p:cNvSpPr txBox="1"/>
          <p:nvPr/>
        </p:nvSpPr>
        <p:spPr>
          <a:xfrm>
            <a:off x="4536969" y="6561892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cathode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2DFD46-A382-7245-A89C-F5B5F0482546}"/>
              </a:ext>
            </a:extLst>
          </p:cNvPr>
          <p:cNvSpPr txBox="1"/>
          <p:nvPr/>
        </p:nvSpPr>
        <p:spPr>
          <a:xfrm>
            <a:off x="6037515" y="3561327"/>
            <a:ext cx="5405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sdedr:define-refeval-window</a:t>
            </a:r>
            <a:r>
              <a:rPr lang="en-US" altLang="zh-CN" dirty="0"/>
              <a:t> "</a:t>
            </a:r>
            <a:r>
              <a:rPr lang="en-US" altLang="zh-CN" dirty="0" err="1"/>
              <a:t>Baseline.anode</a:t>
            </a:r>
            <a:r>
              <a:rPr lang="en-US" altLang="zh-CN" dirty="0"/>
              <a:t>" </a:t>
            </a:r>
          </a:p>
          <a:p>
            <a:r>
              <a:rPr lang="en-US" altLang="zh-CN" dirty="0"/>
              <a:t>	"Line"  </a:t>
            </a:r>
          </a:p>
          <a:p>
            <a:r>
              <a:rPr lang="en-US" altLang="zh-CN" dirty="0"/>
              <a:t>	(position (* </a:t>
            </a:r>
            <a:r>
              <a:rPr lang="en-US" altLang="zh-CN" dirty="0" err="1"/>
              <a:t>Xanode</a:t>
            </a:r>
            <a:r>
              <a:rPr lang="en-US" altLang="zh-CN" dirty="0"/>
              <a:t> -1) </a:t>
            </a:r>
            <a:r>
              <a:rPr lang="en-US" altLang="zh-CN" dirty="0" err="1"/>
              <a:t>Ymax</a:t>
            </a:r>
            <a:r>
              <a:rPr lang="en-US" altLang="zh-CN" dirty="0"/>
              <a:t> 0)  </a:t>
            </a:r>
          </a:p>
          <a:p>
            <a:r>
              <a:rPr lang="en-US" altLang="zh-CN" dirty="0"/>
              <a:t>	(position (* </a:t>
            </a:r>
            <a:r>
              <a:rPr lang="en-US" altLang="zh-CN" dirty="0" err="1"/>
              <a:t>Xanode</a:t>
            </a:r>
            <a:r>
              <a:rPr lang="en-US" altLang="zh-CN" dirty="0"/>
              <a:t>  1) </a:t>
            </a:r>
            <a:r>
              <a:rPr lang="en-US" altLang="zh-CN" dirty="0" err="1"/>
              <a:t>Ymax</a:t>
            </a:r>
            <a:r>
              <a:rPr lang="en-US" altLang="zh-CN" dirty="0"/>
              <a:t> 0))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sdedr:define-analytical-profile-placement</a:t>
            </a:r>
            <a:r>
              <a:rPr lang="en-US" altLang="zh-CN" dirty="0"/>
              <a:t> "</a:t>
            </a:r>
            <a:r>
              <a:rPr lang="en-US" altLang="zh-CN" dirty="0" err="1"/>
              <a:t>PL.anode</a:t>
            </a:r>
            <a:r>
              <a:rPr lang="en-US" altLang="zh-CN" dirty="0"/>
              <a:t>" </a:t>
            </a:r>
          </a:p>
          <a:p>
            <a:r>
              <a:rPr lang="en-US" altLang="zh-CN" dirty="0"/>
              <a:t>	"</a:t>
            </a:r>
            <a:r>
              <a:rPr lang="en-US" altLang="zh-CN" dirty="0" err="1"/>
              <a:t>DD.anode</a:t>
            </a:r>
            <a:r>
              <a:rPr lang="en-US" altLang="zh-CN" dirty="0"/>
              <a:t>" "</a:t>
            </a:r>
            <a:r>
              <a:rPr lang="en-US" altLang="zh-CN" dirty="0" err="1"/>
              <a:t>Baseline.anode</a:t>
            </a:r>
            <a:r>
              <a:rPr lang="en-US" altLang="zh-CN" dirty="0"/>
              <a:t>" </a:t>
            </a:r>
          </a:p>
          <a:p>
            <a:r>
              <a:rPr lang="en-US" altLang="zh-CN" dirty="0"/>
              <a:t>	"Positive" "</a:t>
            </a:r>
            <a:r>
              <a:rPr lang="en-US" altLang="zh-CN" dirty="0" err="1"/>
              <a:t>NoReplace</a:t>
            </a:r>
            <a:r>
              <a:rPr lang="en-US" altLang="zh-CN" dirty="0"/>
              <a:t>" "Eval")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741A180-3A1F-73AA-887C-A117CB1FED7B}"/>
              </a:ext>
            </a:extLst>
          </p:cNvPr>
          <p:cNvSpPr/>
          <p:nvPr/>
        </p:nvSpPr>
        <p:spPr>
          <a:xfrm>
            <a:off x="1386840" y="6391399"/>
            <a:ext cx="3901627" cy="2497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29000">
                <a:schemeClr val="accent1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P</a:t>
            </a:r>
            <a:r>
              <a:rPr lang="en-US" altLang="zh-CN" baseline="30000" dirty="0">
                <a:solidFill>
                  <a:sysClr val="windowText" lastClr="000000"/>
                </a:solidFill>
              </a:rPr>
              <a:t>++</a:t>
            </a:r>
            <a:r>
              <a:rPr lang="zh-CN" altLang="en-US" dirty="0">
                <a:solidFill>
                  <a:sysClr val="windowText" lastClr="000000"/>
                </a:solidFill>
              </a:rPr>
              <a:t>注入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387F18-1E50-480D-F811-A7DEAB1546CA}"/>
              </a:ext>
            </a:extLst>
          </p:cNvPr>
          <p:cNvSpPr/>
          <p:nvPr/>
        </p:nvSpPr>
        <p:spPr>
          <a:xfrm>
            <a:off x="2500560" y="4416655"/>
            <a:ext cx="1674185" cy="248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6000">
                <a:schemeClr val="accent3">
                  <a:lumMod val="60000"/>
                  <a:lumOff val="40000"/>
                </a:schemeClr>
              </a:gs>
              <a:gs pos="31000">
                <a:schemeClr val="accent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N</a:t>
            </a:r>
            <a:r>
              <a:rPr lang="en-US" altLang="zh-CN" baseline="30000" dirty="0">
                <a:solidFill>
                  <a:sysClr val="windowText" lastClr="000000"/>
                </a:solidFill>
              </a:rPr>
              <a:t>++</a:t>
            </a:r>
            <a:r>
              <a:rPr lang="zh-CN" altLang="en-US" dirty="0">
                <a:solidFill>
                  <a:sysClr val="windowText" lastClr="000000"/>
                </a:solidFill>
              </a:rPr>
              <a:t>注入</a:t>
            </a:r>
          </a:p>
        </p:txBody>
      </p:sp>
    </p:spTree>
    <p:extLst>
      <p:ext uri="{BB962C8B-B14F-4D97-AF65-F5344CB8AC3E}">
        <p14:creationId xmlns:p14="http://schemas.microsoft.com/office/powerpoint/2010/main" val="4112316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551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第五部分：绘制网格：</a:t>
            </a:r>
            <a:r>
              <a:rPr lang="en-US" altLang="zh-CN" dirty="0"/>
              <a:t> 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sdedr:define-refeval-window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RW.Global</a:t>
            </a:r>
            <a:r>
              <a:rPr lang="en-US" altLang="zh-CN" dirty="0">
                <a:sym typeface="Wingdings" panose="05000000000000000000" pitchFamily="2" charset="2"/>
              </a:rPr>
              <a:t>" "Rectangle"   (position -10000 -10000 0)  (position 10000 10000 0))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sdedr:define-refinement-size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RD.Global</a:t>
            </a:r>
            <a:r>
              <a:rPr lang="en-US" altLang="zh-CN" dirty="0">
                <a:sym typeface="Wingdings" panose="05000000000000000000" pitchFamily="2" charset="2"/>
              </a:rPr>
              <a:t>" (* </a:t>
            </a:r>
            <a:r>
              <a:rPr lang="en-US" altLang="zh-CN" dirty="0" err="1">
                <a:sym typeface="Wingdings" panose="05000000000000000000" pitchFamily="2" charset="2"/>
              </a:rPr>
              <a:t>Ltot</a:t>
            </a:r>
            <a:r>
              <a:rPr lang="en-US" altLang="zh-CN" dirty="0">
                <a:sym typeface="Wingdings" panose="05000000000000000000" pitchFamily="2" charset="2"/>
              </a:rPr>
              <a:t> 4e-2) (* </a:t>
            </a:r>
            <a:r>
              <a:rPr lang="en-US" altLang="zh-CN" dirty="0" err="1">
                <a:sym typeface="Wingdings" panose="05000000000000000000" pitchFamily="2" charset="2"/>
              </a:rPr>
              <a:t>Htot</a:t>
            </a:r>
            <a:r>
              <a:rPr lang="en-US" altLang="zh-CN" dirty="0">
                <a:sym typeface="Wingdings" panose="05000000000000000000" pitchFamily="2" charset="2"/>
              </a:rPr>
              <a:t> 4e-2)  (* depth 0.1) (* depth 0.1) 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sdedr:define-refinement-function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RD.Global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DopingConcentration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MaxTransDiff</a:t>
            </a:r>
            <a:r>
              <a:rPr lang="en-US" altLang="zh-CN" dirty="0">
                <a:sym typeface="Wingdings" panose="05000000000000000000" pitchFamily="2" charset="2"/>
              </a:rPr>
              <a:t>" 1.0)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sdedr:define-refinement-placement</a:t>
            </a:r>
            <a:r>
              <a:rPr lang="en-US" altLang="zh-CN" dirty="0">
                <a:sym typeface="Wingdings" panose="05000000000000000000" pitchFamily="2" charset="2"/>
              </a:rPr>
              <a:t> "</a:t>
            </a:r>
            <a:r>
              <a:rPr lang="en-US" altLang="zh-CN" dirty="0" err="1">
                <a:sym typeface="Wingdings" panose="05000000000000000000" pitchFamily="2" charset="2"/>
              </a:rPr>
              <a:t>RPL.Global</a:t>
            </a:r>
            <a:r>
              <a:rPr lang="en-US" altLang="zh-CN" dirty="0">
                <a:sym typeface="Wingdings" panose="05000000000000000000" pitchFamily="2" charset="2"/>
              </a:rPr>
              <a:t>“ "</a:t>
            </a:r>
            <a:r>
              <a:rPr lang="en-US" altLang="zh-CN" dirty="0" err="1">
                <a:sym typeface="Wingdings" panose="05000000000000000000" pitchFamily="2" charset="2"/>
              </a:rPr>
              <a:t>RD.Global</a:t>
            </a:r>
            <a:r>
              <a:rPr lang="en-US" altLang="zh-CN" dirty="0">
                <a:sym typeface="Wingdings" panose="05000000000000000000" pitchFamily="2" charset="2"/>
              </a:rPr>
              <a:t>" "</a:t>
            </a:r>
            <a:r>
              <a:rPr lang="en-US" altLang="zh-CN" dirty="0" err="1">
                <a:sym typeface="Wingdings" panose="05000000000000000000" pitchFamily="2" charset="2"/>
              </a:rPr>
              <a:t>RW.Global</a:t>
            </a:r>
            <a:r>
              <a:rPr lang="en-US" altLang="zh-CN" dirty="0">
                <a:sym typeface="Wingdings" panose="05000000000000000000" pitchFamily="2" charset="2"/>
              </a:rPr>
              <a:t>")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en-US" altLang="zh-CN" dirty="0" err="1">
                <a:sym typeface="Wingdings" panose="05000000000000000000" pitchFamily="2" charset="2"/>
              </a:rPr>
              <a:t>sde:build-mesh</a:t>
            </a:r>
            <a:r>
              <a:rPr lang="en-US" altLang="zh-CN" dirty="0">
                <a:sym typeface="Wingdings" panose="05000000000000000000" pitchFamily="2" charset="2"/>
              </a:rPr>
              <a:t> "n34")</a:t>
            </a:r>
            <a:br>
              <a:rPr lang="en-US" altLang="zh-CN" dirty="0">
                <a:sym typeface="Wingdings" panose="05000000000000000000" pitchFamily="2" charset="2"/>
              </a:rPr>
            </a:br>
            <a:endParaRPr lang="en-US" altLang="zh-CN" dirty="0">
              <a:sym typeface="Wingdings" panose="05000000000000000000" pitchFamily="2" charset="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36FFA6-4507-86C7-3F7B-6D93540844D3}"/>
              </a:ext>
            </a:extLst>
          </p:cNvPr>
          <p:cNvGrpSpPr/>
          <p:nvPr/>
        </p:nvGrpSpPr>
        <p:grpSpPr>
          <a:xfrm>
            <a:off x="1386840" y="4229100"/>
            <a:ext cx="3901627" cy="2400300"/>
            <a:chOff x="2796540" y="4940300"/>
            <a:chExt cx="1120140" cy="15278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7E8AE8-0FF0-CDCB-9A15-A06DAA3FB4F2}"/>
                </a:ext>
              </a:extLst>
            </p:cNvPr>
            <p:cNvSpPr/>
            <p:nvPr/>
          </p:nvSpPr>
          <p:spPr>
            <a:xfrm>
              <a:off x="2796540" y="5059680"/>
              <a:ext cx="1120140" cy="14084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Silicon</a:t>
              </a:r>
            </a:p>
            <a:p>
              <a:pPr algn="ctr"/>
              <a:r>
                <a:rPr lang="zh-CN" altLang="en-US" dirty="0">
                  <a:solidFill>
                    <a:sysClr val="windowText" lastClr="000000"/>
                  </a:solidFill>
                </a:rPr>
                <a:t>“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EPI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”</a:t>
              </a:r>
              <a:endParaRPr lang="en-US" altLang="zh-CN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B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参杂，</a:t>
              </a:r>
              <a:r>
                <a:rPr lang="en-US" altLang="zh-CN" dirty="0">
                  <a:solidFill>
                    <a:sysClr val="windowText" lastClr="000000"/>
                  </a:solidFill>
                </a:rPr>
                <a:t>1E11</a:t>
              </a:r>
            </a:p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</a:rPr>
                <a:t>P</a:t>
              </a:r>
              <a:r>
                <a:rPr lang="zh-CN" altLang="en-US" dirty="0">
                  <a:solidFill>
                    <a:sysClr val="windowText" lastClr="000000"/>
                  </a:solidFill>
                </a:rPr>
                <a:t>型高阻硅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1069C70-83AB-8E85-6EC7-2E208DBA6541}"/>
                </a:ext>
              </a:extLst>
            </p:cNvPr>
            <p:cNvSpPr/>
            <p:nvPr/>
          </p:nvSpPr>
          <p:spPr>
            <a:xfrm>
              <a:off x="2796540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A97403-91A8-152E-14DB-902E85AD7D93}"/>
                </a:ext>
              </a:extLst>
            </p:cNvPr>
            <p:cNvSpPr/>
            <p:nvPr/>
          </p:nvSpPr>
          <p:spPr>
            <a:xfrm>
              <a:off x="3566795" y="4940300"/>
              <a:ext cx="349885" cy="1193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56EF7FF-086F-780B-3515-634A1DFD3983}"/>
              </a:ext>
            </a:extLst>
          </p:cNvPr>
          <p:cNvSpPr txBox="1"/>
          <p:nvPr/>
        </p:nvSpPr>
        <p:spPr>
          <a:xfrm>
            <a:off x="3178191" y="3483091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SiO</a:t>
            </a:r>
            <a:r>
              <a:rPr lang="en-US" altLang="zh-CN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9F4D106-7384-4C8B-99C8-83701B848A2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515271" y="3836882"/>
            <a:ext cx="1163844" cy="39221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C304894-01D4-AA1B-C697-9E08266B266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996193" y="3855154"/>
            <a:ext cx="1519078" cy="37394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30F9A7C-E872-9F2B-A3AC-49B214A988E2}"/>
              </a:ext>
            </a:extLst>
          </p:cNvPr>
          <p:cNvCxnSpPr>
            <a:cxnSpLocks/>
          </p:cNvCxnSpPr>
          <p:nvPr/>
        </p:nvCxnSpPr>
        <p:spPr>
          <a:xfrm flipH="1" flipV="1">
            <a:off x="2535865" y="3860617"/>
            <a:ext cx="925139" cy="55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D2831-3F61-9101-BFA7-B2FBD60BA973}"/>
              </a:ext>
            </a:extLst>
          </p:cNvPr>
          <p:cNvSpPr txBox="1"/>
          <p:nvPr/>
        </p:nvSpPr>
        <p:spPr>
          <a:xfrm>
            <a:off x="2043862" y="3561327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anode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2BC1B06-31B5-098F-C123-CA187AAC0851}"/>
              </a:ext>
            </a:extLst>
          </p:cNvPr>
          <p:cNvCxnSpPr>
            <a:cxnSpLocks/>
          </p:cNvCxnSpPr>
          <p:nvPr/>
        </p:nvCxnSpPr>
        <p:spPr>
          <a:xfrm>
            <a:off x="3337653" y="6622008"/>
            <a:ext cx="1205772" cy="7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6DA02C2-9386-440C-9B9E-09854D3DF0D8}"/>
              </a:ext>
            </a:extLst>
          </p:cNvPr>
          <p:cNvSpPr txBox="1"/>
          <p:nvPr/>
        </p:nvSpPr>
        <p:spPr>
          <a:xfrm>
            <a:off x="4536969" y="6561892"/>
            <a:ext cx="9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cathode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2DFD46-A382-7245-A89C-F5B5F0482546}"/>
              </a:ext>
            </a:extLst>
          </p:cNvPr>
          <p:cNvSpPr txBox="1"/>
          <p:nvPr/>
        </p:nvSpPr>
        <p:spPr>
          <a:xfrm>
            <a:off x="6037515" y="3561327"/>
            <a:ext cx="5405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规定网格的范围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规定网格的粗细（</a:t>
            </a:r>
            <a:r>
              <a:rPr lang="en-US" altLang="zh-CN" dirty="0" err="1"/>
              <a:t>xmax</a:t>
            </a:r>
            <a:r>
              <a:rPr lang="zh-CN" altLang="en-US" dirty="0"/>
              <a:t>，</a:t>
            </a:r>
            <a:r>
              <a:rPr lang="en-US" altLang="zh-CN" dirty="0" err="1"/>
              <a:t>ymax</a:t>
            </a:r>
            <a:r>
              <a:rPr lang="zh-CN" altLang="en-US" dirty="0"/>
              <a:t>，</a:t>
            </a:r>
            <a:r>
              <a:rPr lang="en-US" altLang="zh-CN" dirty="0" err="1"/>
              <a:t>xmin</a:t>
            </a:r>
            <a:r>
              <a:rPr lang="zh-CN" altLang="en-US" dirty="0"/>
              <a:t>，</a:t>
            </a:r>
            <a:r>
              <a:rPr lang="en-US" altLang="zh-CN" dirty="0" err="1"/>
              <a:t>ymin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根据掺杂浓度的梯度自动加密网格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放置网格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生成网格文件，备后续器件仿真使用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741A180-3A1F-73AA-887C-A117CB1FED7B}"/>
              </a:ext>
            </a:extLst>
          </p:cNvPr>
          <p:cNvSpPr/>
          <p:nvPr/>
        </p:nvSpPr>
        <p:spPr>
          <a:xfrm>
            <a:off x="1386840" y="6391399"/>
            <a:ext cx="3901627" cy="2497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29000">
                <a:schemeClr val="accent1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P</a:t>
            </a:r>
            <a:r>
              <a:rPr lang="en-US" altLang="zh-CN" baseline="30000" dirty="0">
                <a:solidFill>
                  <a:sysClr val="windowText" lastClr="000000"/>
                </a:solidFill>
              </a:rPr>
              <a:t>++</a:t>
            </a:r>
            <a:r>
              <a:rPr lang="zh-CN" altLang="en-US" dirty="0">
                <a:solidFill>
                  <a:sysClr val="windowText" lastClr="000000"/>
                </a:solidFill>
              </a:rPr>
              <a:t>注入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387F18-1E50-480D-F811-A7DEAB1546CA}"/>
              </a:ext>
            </a:extLst>
          </p:cNvPr>
          <p:cNvSpPr/>
          <p:nvPr/>
        </p:nvSpPr>
        <p:spPr>
          <a:xfrm>
            <a:off x="2500560" y="4416655"/>
            <a:ext cx="1674185" cy="248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6000">
                <a:schemeClr val="accent3">
                  <a:lumMod val="60000"/>
                  <a:lumOff val="40000"/>
                </a:schemeClr>
              </a:gs>
              <a:gs pos="31000">
                <a:schemeClr val="accent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</a:rPr>
              <a:t>N</a:t>
            </a:r>
            <a:r>
              <a:rPr lang="en-US" altLang="zh-CN" baseline="30000" dirty="0">
                <a:solidFill>
                  <a:sysClr val="windowText" lastClr="000000"/>
                </a:solidFill>
              </a:rPr>
              <a:t>++</a:t>
            </a:r>
            <a:r>
              <a:rPr lang="zh-CN" altLang="en-US" dirty="0">
                <a:solidFill>
                  <a:sysClr val="windowText" lastClr="000000"/>
                </a:solidFill>
              </a:rPr>
              <a:t>注入</a:t>
            </a:r>
          </a:p>
        </p:txBody>
      </p:sp>
    </p:spTree>
    <p:extLst>
      <p:ext uri="{BB962C8B-B14F-4D97-AF65-F5344CB8AC3E}">
        <p14:creationId xmlns:p14="http://schemas.microsoft.com/office/powerpoint/2010/main" val="185551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1" y="1554480"/>
            <a:ext cx="57988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第一部分：定义输入文件及输出文件：</a:t>
            </a:r>
            <a:endParaRPr lang="en-US" altLang="zh-CN" dirty="0"/>
          </a:p>
          <a:p>
            <a:r>
              <a:rPr lang="en-US" altLang="zh-CN" dirty="0"/>
              <a:t>File{</a:t>
            </a:r>
          </a:p>
          <a:p>
            <a:r>
              <a:rPr lang="en-US" altLang="zh-CN" dirty="0"/>
              <a:t>     Grid      = "@</a:t>
            </a:r>
            <a:r>
              <a:rPr lang="en-US" altLang="zh-CN" dirty="0" err="1"/>
              <a:t>tdr</a:t>
            </a:r>
            <a:r>
              <a:rPr lang="en-US" altLang="zh-CN" dirty="0"/>
              <a:t>@"</a:t>
            </a:r>
          </a:p>
          <a:p>
            <a:r>
              <a:rPr lang="en-US" altLang="zh-CN" dirty="0"/>
              <a:t>     Plot      = "@</a:t>
            </a:r>
            <a:r>
              <a:rPr lang="en-US" altLang="zh-CN" dirty="0" err="1"/>
              <a:t>tdrdat</a:t>
            </a:r>
            <a:r>
              <a:rPr lang="en-US" altLang="zh-CN" dirty="0"/>
              <a:t>@"</a:t>
            </a:r>
          </a:p>
          <a:p>
            <a:r>
              <a:rPr lang="en-US" altLang="zh-CN" dirty="0"/>
              <a:t>     #Parameter = "@parameter@"</a:t>
            </a:r>
          </a:p>
          <a:p>
            <a:r>
              <a:rPr lang="en-US" altLang="zh-CN" dirty="0"/>
              <a:t>     Current   = "@plot@"</a:t>
            </a:r>
          </a:p>
          <a:p>
            <a:r>
              <a:rPr lang="en-US" altLang="zh-CN" dirty="0"/>
              <a:t>     Output    = "@log@"</a:t>
            </a:r>
          </a:p>
          <a:p>
            <a:r>
              <a:rPr lang="en-US" altLang="zh-CN" dirty="0"/>
              <a:t>     </a:t>
            </a:r>
            <a:r>
              <a:rPr lang="en-US" altLang="zh-CN" dirty="0" err="1"/>
              <a:t>ACExtract</a:t>
            </a:r>
            <a:r>
              <a:rPr lang="en-US" altLang="zh-CN" dirty="0"/>
              <a:t> = "@</a:t>
            </a:r>
            <a:r>
              <a:rPr lang="en-US" altLang="zh-CN" dirty="0" err="1"/>
              <a:t>acplot</a:t>
            </a:r>
            <a:r>
              <a:rPr lang="en-US" altLang="zh-CN" dirty="0"/>
              <a:t>@"</a:t>
            </a:r>
          </a:p>
          <a:p>
            <a:r>
              <a:rPr lang="en-US" altLang="zh-CN" dirty="0"/>
              <a:t>  }</a:t>
            </a:r>
            <a:br>
              <a:rPr lang="en-US" altLang="zh-CN" dirty="0"/>
            </a:br>
            <a:r>
              <a:rPr lang="en-US" altLang="zh-CN" dirty="0"/>
              <a:t>*@....@</a:t>
            </a:r>
            <a:r>
              <a:rPr lang="zh-CN" altLang="en-US" dirty="0"/>
              <a:t>会被</a:t>
            </a:r>
            <a:r>
              <a:rPr lang="en-US" altLang="zh-CN" dirty="0" err="1"/>
              <a:t>swb</a:t>
            </a:r>
            <a:r>
              <a:rPr lang="zh-CN" altLang="en-US" dirty="0"/>
              <a:t>自动替换成合适的路径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定义了输入的网格，输出</a:t>
            </a:r>
            <a:r>
              <a:rPr lang="en-US" altLang="zh-CN" dirty="0" err="1"/>
              <a:t>tdr</a:t>
            </a:r>
            <a:r>
              <a:rPr lang="zh-CN" altLang="en-US" dirty="0"/>
              <a:t>的地址，参数文件（注释掉了，采用默认的即可），输出</a:t>
            </a:r>
            <a:r>
              <a:rPr lang="en-US" altLang="zh-CN" dirty="0" err="1"/>
              <a:t>plt</a:t>
            </a:r>
            <a:r>
              <a:rPr lang="zh-CN" altLang="en-US" dirty="0"/>
              <a:t>的地址，输出日志的地址，输出交流分析</a:t>
            </a:r>
            <a:r>
              <a:rPr lang="en-US" altLang="zh-CN" dirty="0" err="1"/>
              <a:t>plt</a:t>
            </a:r>
            <a:r>
              <a:rPr lang="zh-CN" altLang="en-US" dirty="0"/>
              <a:t>的地址。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en-US" altLang="zh-CN" dirty="0" err="1"/>
              <a:t>tdr</a:t>
            </a:r>
            <a:r>
              <a:rPr lang="zh-CN" altLang="en-US" dirty="0"/>
              <a:t>文件里面可以看到各种微观的信息，由</a:t>
            </a:r>
            <a:r>
              <a:rPr lang="en-US" altLang="zh-CN" dirty="0"/>
              <a:t>Plot</a:t>
            </a:r>
            <a:r>
              <a:rPr lang="zh-CN" altLang="en-US" dirty="0"/>
              <a:t>模块定义。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en-US" altLang="zh-CN" dirty="0" err="1"/>
              <a:t>plt</a:t>
            </a:r>
            <a:r>
              <a:rPr lang="zh-CN" altLang="en-US" dirty="0"/>
              <a:t>文件默认包含宏观观测量，如时间、电压、电流、电容等信息，类似对器件实际进行测试的结果。也可通过</a:t>
            </a:r>
            <a:r>
              <a:rPr lang="en-US" altLang="zh-CN" dirty="0" err="1"/>
              <a:t>CurrentPlot</a:t>
            </a:r>
            <a:r>
              <a:rPr lang="zh-CN" altLang="en-US" dirty="0"/>
              <a:t>模块要求输出想要的观测量。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6096000" y="1554480"/>
            <a:ext cx="59143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第二部分：定义初始条件（电极接</a:t>
            </a:r>
            <a:r>
              <a:rPr lang="en-US" altLang="zh-CN" dirty="0"/>
              <a:t>0V</a:t>
            </a:r>
            <a:r>
              <a:rPr lang="zh-CN" altLang="en-US" dirty="0"/>
              <a:t>）：</a:t>
            </a:r>
            <a:endParaRPr lang="en-US" altLang="zh-CN" dirty="0"/>
          </a:p>
          <a:p>
            <a:r>
              <a:rPr lang="en-US" altLang="zh-CN" dirty="0"/>
              <a:t>Electrode{</a:t>
            </a:r>
          </a:p>
          <a:p>
            <a:r>
              <a:rPr lang="en-US" altLang="zh-CN" dirty="0"/>
              <a:t> { Name="anode"    Voltage=0.0 </a:t>
            </a:r>
            <a:r>
              <a:rPr lang="en-US" altLang="zh-CN" dirty="0" err="1"/>
              <a:t>AreaFactor</a:t>
            </a:r>
            <a:r>
              <a:rPr lang="en-US" altLang="zh-CN" dirty="0"/>
              <a:t> =_AREAFACTOR_}</a:t>
            </a:r>
          </a:p>
          <a:p>
            <a:r>
              <a:rPr lang="en-US" altLang="zh-CN" dirty="0"/>
              <a:t> { Name="cathode" Voltage=0.0 </a:t>
            </a:r>
            <a:r>
              <a:rPr lang="en-US" altLang="zh-CN" dirty="0" err="1"/>
              <a:t>AreaFactor</a:t>
            </a:r>
            <a:r>
              <a:rPr lang="en-US" altLang="zh-CN" dirty="0"/>
              <a:t> =_AREAFACTOR_}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此处的电极一定是</a:t>
            </a:r>
            <a:r>
              <a:rPr lang="en-US" altLang="zh-CN" dirty="0" err="1"/>
              <a:t>sde</a:t>
            </a:r>
            <a:r>
              <a:rPr lang="zh-CN" altLang="en-US" dirty="0"/>
              <a:t>里定义过的电极，决定</a:t>
            </a:r>
            <a:r>
              <a:rPr lang="en-US" altLang="zh-CN" dirty="0" err="1"/>
              <a:t>plx</a:t>
            </a:r>
            <a:r>
              <a:rPr lang="zh-CN" altLang="en-US" dirty="0"/>
              <a:t>文件含有哪些电极的对应观测量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初始态电极均置零，便于求解时收敛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en-US" altLang="zh-CN" dirty="0" err="1"/>
              <a:t>AreaFactor</a:t>
            </a:r>
            <a:r>
              <a:rPr lang="zh-CN" altLang="en-US" dirty="0"/>
              <a:t>实际效果是输出电流时，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输出电流</a:t>
            </a:r>
            <a:r>
              <a:rPr lang="en-US" altLang="zh-CN" dirty="0"/>
              <a:t>=</a:t>
            </a:r>
            <a:r>
              <a:rPr lang="zh-CN" altLang="en-US" dirty="0"/>
              <a:t>计算电流</a:t>
            </a:r>
            <a:r>
              <a:rPr lang="en-US" altLang="zh-CN" dirty="0"/>
              <a:t>*</a:t>
            </a:r>
            <a:r>
              <a:rPr lang="en-US" altLang="zh-CN" dirty="0" err="1"/>
              <a:t>AreaFactor</a:t>
            </a:r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2D</a:t>
            </a:r>
            <a:r>
              <a:rPr lang="zh-CN" altLang="en-US" dirty="0"/>
              <a:t>的器件，相当于表示器件在</a:t>
            </a:r>
            <a:r>
              <a:rPr lang="en-US" altLang="zh-CN" dirty="0"/>
              <a:t>z</a:t>
            </a:r>
            <a:r>
              <a:rPr lang="zh-CN" altLang="en-US" dirty="0"/>
              <a:t>方向延申的“宽”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700C5EA-F32E-BF04-2B9F-B456779A47D9}"/>
              </a:ext>
            </a:extLst>
          </p:cNvPr>
          <p:cNvGrpSpPr/>
          <p:nvPr/>
        </p:nvGrpSpPr>
        <p:grpSpPr>
          <a:xfrm>
            <a:off x="6393182" y="4936526"/>
            <a:ext cx="2118839" cy="1712279"/>
            <a:chOff x="6402706" y="5949769"/>
            <a:chExt cx="2118839" cy="1712279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298F59D-2768-9D2D-5031-9B7011F36427}"/>
                </a:ext>
              </a:extLst>
            </p:cNvPr>
            <p:cNvGrpSpPr/>
            <p:nvPr/>
          </p:nvGrpSpPr>
          <p:grpSpPr>
            <a:xfrm>
              <a:off x="6402706" y="5949769"/>
              <a:ext cx="2118838" cy="1712279"/>
              <a:chOff x="6412862" y="4620124"/>
              <a:chExt cx="4420728" cy="3095478"/>
            </a:xfrm>
          </p:grpSpPr>
          <p:sp>
            <p:nvSpPr>
              <p:cNvPr id="48" name="平行四边形 47">
                <a:extLst>
                  <a:ext uri="{FF2B5EF4-FFF2-40B4-BE49-F238E27FC236}">
                    <a16:creationId xmlns:a16="http://schemas.microsoft.com/office/drawing/2014/main" id="{EAC02043-31A0-01C4-31EF-2A97442B2B83}"/>
                  </a:ext>
                </a:extLst>
              </p:cNvPr>
              <p:cNvSpPr/>
              <p:nvPr/>
            </p:nvSpPr>
            <p:spPr>
              <a:xfrm>
                <a:off x="7648355" y="4814958"/>
                <a:ext cx="1968593" cy="676114"/>
              </a:xfrm>
              <a:prstGeom prst="parallelogram">
                <a:avLst>
                  <a:gd name="adj" fmla="val 67063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B3F6D1B2-C327-0DD3-E2C7-F2AF1A2C7FF4}"/>
                  </a:ext>
                </a:extLst>
              </p:cNvPr>
              <p:cNvGrpSpPr/>
              <p:nvPr/>
            </p:nvGrpSpPr>
            <p:grpSpPr>
              <a:xfrm>
                <a:off x="6412865" y="5303520"/>
                <a:ext cx="3901627" cy="2412082"/>
                <a:chOff x="6248755" y="4663321"/>
                <a:chExt cx="3901627" cy="2412082"/>
              </a:xfrm>
            </p:grpSpPr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FBEE0645-65EF-5E15-CDAD-70201F127A93}"/>
                    </a:ext>
                  </a:extLst>
                </p:cNvPr>
                <p:cNvGrpSpPr/>
                <p:nvPr/>
              </p:nvGrpSpPr>
              <p:grpSpPr>
                <a:xfrm>
                  <a:off x="6248755" y="4663321"/>
                  <a:ext cx="3901627" cy="2400300"/>
                  <a:chOff x="2796540" y="4940300"/>
                  <a:chExt cx="1120140" cy="1527810"/>
                </a:xfrm>
              </p:grpSpPr>
              <p:sp>
                <p:nvSpPr>
                  <p:cNvPr id="59" name="矩形 58">
                    <a:extLst>
                      <a:ext uri="{FF2B5EF4-FFF2-40B4-BE49-F238E27FC236}">
                        <a16:creationId xmlns:a16="http://schemas.microsoft.com/office/drawing/2014/main" id="{7B6AF019-C1C7-E809-69FF-7FFB6CB11FAE}"/>
                      </a:ext>
                    </a:extLst>
                  </p:cNvPr>
                  <p:cNvSpPr/>
                  <p:nvPr/>
                </p:nvSpPr>
                <p:spPr>
                  <a:xfrm>
                    <a:off x="2796540" y="5059680"/>
                    <a:ext cx="1120140" cy="140843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0" name="矩形 59">
                    <a:extLst>
                      <a:ext uri="{FF2B5EF4-FFF2-40B4-BE49-F238E27FC236}">
                        <a16:creationId xmlns:a16="http://schemas.microsoft.com/office/drawing/2014/main" id="{9F54BA47-9E65-0D24-8057-5025E16C6FE8}"/>
                      </a:ext>
                    </a:extLst>
                  </p:cNvPr>
                  <p:cNvSpPr/>
                  <p:nvPr/>
                </p:nvSpPr>
                <p:spPr>
                  <a:xfrm>
                    <a:off x="2796540" y="4940300"/>
                    <a:ext cx="349885" cy="11938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B036612A-E3EE-679E-9B71-7AA3F156E00E}"/>
                      </a:ext>
                    </a:extLst>
                  </p:cNvPr>
                  <p:cNvSpPr/>
                  <p:nvPr/>
                </p:nvSpPr>
                <p:spPr>
                  <a:xfrm>
                    <a:off x="3566795" y="4940300"/>
                    <a:ext cx="349885" cy="11938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E072A443-148D-94A5-0FC2-9CA6EA5D805F}"/>
                    </a:ext>
                  </a:extLst>
                </p:cNvPr>
                <p:cNvSpPr/>
                <p:nvPr/>
              </p:nvSpPr>
              <p:spPr>
                <a:xfrm>
                  <a:off x="6248755" y="6825620"/>
                  <a:ext cx="3901627" cy="24978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accent1">
                        <a:lumMod val="7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742721B3-6B42-4B05-A543-48384480B8F8}"/>
                    </a:ext>
                  </a:extLst>
                </p:cNvPr>
                <p:cNvSpPr/>
                <p:nvPr/>
              </p:nvSpPr>
              <p:spPr>
                <a:xfrm>
                  <a:off x="7362475" y="4850876"/>
                  <a:ext cx="1674185" cy="24840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66000">
                      <a:schemeClr val="accent3">
                        <a:lumMod val="60000"/>
                        <a:lumOff val="40000"/>
                      </a:schemeClr>
                    </a:gs>
                    <a:gs pos="31000">
                      <a:schemeClr val="accent2">
                        <a:lumMod val="7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50" name="平行四边形 49">
                <a:extLst>
                  <a:ext uri="{FF2B5EF4-FFF2-40B4-BE49-F238E27FC236}">
                    <a16:creationId xmlns:a16="http://schemas.microsoft.com/office/drawing/2014/main" id="{1E6DC989-2C34-E8B8-9EC9-3E25AA73FAAA}"/>
                  </a:ext>
                </a:extLst>
              </p:cNvPr>
              <p:cNvSpPr/>
              <p:nvPr/>
            </p:nvSpPr>
            <p:spPr>
              <a:xfrm>
                <a:off x="6412862" y="4620124"/>
                <a:ext cx="1756653" cy="683394"/>
              </a:xfrm>
              <a:prstGeom prst="parallelogram">
                <a:avLst>
                  <a:gd name="adj" fmla="val 67181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平行四边形 51">
                <a:extLst>
                  <a:ext uri="{FF2B5EF4-FFF2-40B4-BE49-F238E27FC236}">
                    <a16:creationId xmlns:a16="http://schemas.microsoft.com/office/drawing/2014/main" id="{F134973F-8EFC-5E88-E13B-8B2793EFDE32}"/>
                  </a:ext>
                </a:extLst>
              </p:cNvPr>
              <p:cNvSpPr/>
              <p:nvPr/>
            </p:nvSpPr>
            <p:spPr>
              <a:xfrm rot="16200000" flipV="1">
                <a:off x="9028773" y="5910785"/>
                <a:ext cx="3088814" cy="520820"/>
              </a:xfrm>
              <a:prstGeom prst="parallelogram">
                <a:avLst>
                  <a:gd name="adj" fmla="val 150002"/>
                </a:avLst>
              </a:prstGeom>
              <a:solidFill>
                <a:srgbClr val="ACD78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平行四边形 54">
                <a:extLst>
                  <a:ext uri="{FF2B5EF4-FFF2-40B4-BE49-F238E27FC236}">
                    <a16:creationId xmlns:a16="http://schemas.microsoft.com/office/drawing/2014/main" id="{FFE40558-D50A-9470-5936-10175CEBF2B0}"/>
                  </a:ext>
                </a:extLst>
              </p:cNvPr>
              <p:cNvSpPr/>
              <p:nvPr/>
            </p:nvSpPr>
            <p:spPr>
              <a:xfrm rot="16200000" flipV="1">
                <a:off x="10121815" y="7003829"/>
                <a:ext cx="902720" cy="520820"/>
              </a:xfrm>
              <a:prstGeom prst="parallelogram">
                <a:avLst>
                  <a:gd name="adj" fmla="val 151579"/>
                </a:avLst>
              </a:prstGeom>
              <a:gradFill>
                <a:gsLst>
                  <a:gs pos="0">
                    <a:schemeClr val="accent1">
                      <a:lumMod val="50000"/>
                    </a:schemeClr>
                  </a:gs>
                  <a:gs pos="66000">
                    <a:schemeClr val="accent1">
                      <a:lumMod val="60000"/>
                      <a:lumOff val="40000"/>
                    </a:schemeClr>
                  </a:gs>
                  <a:gs pos="31000">
                    <a:schemeClr val="accent1">
                      <a:lumMod val="75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33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6A0EDDC7-BE4A-93E3-0278-15738C11DDCE}"/>
                </a:ext>
              </a:extLst>
            </p:cNvPr>
            <p:cNvSpPr/>
            <p:nvPr/>
          </p:nvSpPr>
          <p:spPr>
            <a:xfrm>
              <a:off x="7687633" y="5949769"/>
              <a:ext cx="833912" cy="373996"/>
            </a:xfrm>
            <a:prstGeom prst="parallelogram">
              <a:avLst>
                <a:gd name="adj" fmla="val 66616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35C0DC3C-3B09-ACC1-6A34-DD9B80FC8F64}"/>
                </a:ext>
              </a:extLst>
            </p:cNvPr>
            <p:cNvSpPr/>
            <p:nvPr/>
          </p:nvSpPr>
          <p:spPr>
            <a:xfrm rot="16200000" flipV="1">
              <a:off x="8152155" y="6069530"/>
              <a:ext cx="489152" cy="249629"/>
            </a:xfrm>
            <a:prstGeom prst="parallelogram">
              <a:avLst>
                <a:gd name="adj" fmla="val 1487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>
              <a:extLst>
                <a:ext uri="{FF2B5EF4-FFF2-40B4-BE49-F238E27FC236}">
                  <a16:creationId xmlns:a16="http://schemas.microsoft.com/office/drawing/2014/main" id="{AB5C2403-8F7C-2F93-867A-C21279D67B26}"/>
                </a:ext>
              </a:extLst>
            </p:cNvPr>
            <p:cNvSpPr/>
            <p:nvPr/>
          </p:nvSpPr>
          <p:spPr>
            <a:xfrm rot="16200000" flipV="1">
              <a:off x="6875273" y="6073217"/>
              <a:ext cx="489152" cy="249629"/>
            </a:xfrm>
            <a:prstGeom prst="parallelogram">
              <a:avLst>
                <a:gd name="adj" fmla="val 14877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4E60EA3F-FAF4-2934-DA80-FF7C4A032FC2}"/>
              </a:ext>
            </a:extLst>
          </p:cNvPr>
          <p:cNvCxnSpPr/>
          <p:nvPr/>
        </p:nvCxnSpPr>
        <p:spPr>
          <a:xfrm flipV="1">
            <a:off x="8387204" y="6399131"/>
            <a:ext cx="528196" cy="9945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A38820FB-876E-E866-669C-98D78E476F56}"/>
              </a:ext>
            </a:extLst>
          </p:cNvPr>
          <p:cNvSpPr txBox="1"/>
          <p:nvPr/>
        </p:nvSpPr>
        <p:spPr>
          <a:xfrm>
            <a:off x="8915399" y="6281738"/>
            <a:ext cx="29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器件在</a:t>
            </a:r>
            <a:r>
              <a:rPr lang="en-US" altLang="zh-CN" dirty="0"/>
              <a:t>z</a:t>
            </a:r>
            <a:r>
              <a:rPr lang="zh-CN" altLang="en-US" dirty="0"/>
              <a:t>方向延申的“宽”</a:t>
            </a:r>
          </a:p>
        </p:txBody>
      </p:sp>
    </p:spTree>
    <p:extLst>
      <p:ext uri="{BB962C8B-B14F-4D97-AF65-F5344CB8AC3E}">
        <p14:creationId xmlns:p14="http://schemas.microsoft.com/office/powerpoint/2010/main" val="1026124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628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第三部分：定义物理部分：</a:t>
            </a:r>
            <a:endParaRPr lang="en-US" altLang="zh-CN" dirty="0"/>
          </a:p>
          <a:p>
            <a:r>
              <a:rPr lang="en-US" altLang="zh-CN" dirty="0"/>
              <a:t>Physics {     </a:t>
            </a:r>
          </a:p>
          <a:p>
            <a:r>
              <a:rPr lang="en-US" altLang="zh-CN" dirty="0"/>
              <a:t>	Fermi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AreaFactor</a:t>
            </a:r>
            <a:r>
              <a:rPr lang="en-US" altLang="zh-CN" dirty="0"/>
              <a:t> = @w@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EffectiveIntrinsicDensity</a:t>
            </a:r>
            <a:r>
              <a:rPr lang="en-US" altLang="zh-CN" dirty="0"/>
              <a:t>( </a:t>
            </a:r>
            <a:r>
              <a:rPr lang="en-US" altLang="zh-CN" dirty="0" err="1"/>
              <a:t>OldSlotboom</a:t>
            </a:r>
            <a:r>
              <a:rPr lang="en-US" altLang="zh-CN" dirty="0"/>
              <a:t> ) </a:t>
            </a:r>
          </a:p>
          <a:p>
            <a:r>
              <a:rPr lang="en-US" altLang="zh-CN" dirty="0"/>
              <a:t>	Mobility(</a:t>
            </a:r>
            <a:r>
              <a:rPr lang="en-US" altLang="zh-CN" dirty="0" err="1"/>
              <a:t>DopingDep</a:t>
            </a:r>
            <a:r>
              <a:rPr lang="en-US" altLang="zh-CN" dirty="0"/>
              <a:t> </a:t>
            </a:r>
            <a:r>
              <a:rPr lang="en-US" altLang="zh-CN" dirty="0" err="1"/>
              <a:t>eHighFieldsaturation</a:t>
            </a:r>
            <a:r>
              <a:rPr lang="en-US" altLang="zh-CN" dirty="0"/>
              <a:t>( </a:t>
            </a:r>
            <a:r>
              <a:rPr lang="en-US" altLang="zh-CN" dirty="0" err="1"/>
              <a:t>GradQuasiFermi</a:t>
            </a:r>
            <a:r>
              <a:rPr lang="en-US" altLang="zh-CN" dirty="0"/>
              <a:t> ) </a:t>
            </a:r>
            <a:r>
              <a:rPr lang="en-US" altLang="zh-CN" dirty="0" err="1"/>
              <a:t>hHighFieldsaturation</a:t>
            </a:r>
            <a:r>
              <a:rPr lang="en-US" altLang="zh-CN" dirty="0"/>
              <a:t>( </a:t>
            </a:r>
            <a:r>
              <a:rPr lang="en-US" altLang="zh-CN" dirty="0" err="1"/>
              <a:t>GradQuasiFermi</a:t>
            </a:r>
            <a:r>
              <a:rPr lang="en-US" altLang="zh-CN" dirty="0"/>
              <a:t> ) </a:t>
            </a:r>
            <a:r>
              <a:rPr lang="en-US" altLang="zh-CN" dirty="0" err="1"/>
              <a:t>Enormal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	Recombination (</a:t>
            </a:r>
          </a:p>
          <a:p>
            <a:r>
              <a:rPr lang="en-US" altLang="zh-CN" dirty="0"/>
              <a:t>		SRH (</a:t>
            </a:r>
            <a:r>
              <a:rPr lang="en-US" altLang="zh-CN" dirty="0" err="1"/>
              <a:t>DopingDependence</a:t>
            </a:r>
            <a:r>
              <a:rPr lang="en-US" altLang="zh-CN" dirty="0"/>
              <a:t>   </a:t>
            </a:r>
            <a:r>
              <a:rPr lang="en-US" altLang="zh-CN" dirty="0" err="1"/>
              <a:t>TempDependence</a:t>
            </a:r>
            <a:r>
              <a:rPr lang="en-US" altLang="zh-CN" dirty="0"/>
              <a:t> ) Auger Band2Band(</a:t>
            </a:r>
            <a:r>
              <a:rPr lang="en-US" altLang="zh-CN" dirty="0" err="1"/>
              <a:t>Hurkx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		</a:t>
            </a:r>
            <a:r>
              <a:rPr lang="en-US" altLang="zh-CN" dirty="0" err="1"/>
              <a:t>eAvalanche</a:t>
            </a:r>
            <a:r>
              <a:rPr lang="en-US" altLang="zh-CN" dirty="0"/>
              <a:t> (</a:t>
            </a:r>
            <a:r>
              <a:rPr lang="en-US" altLang="zh-CN" dirty="0" err="1"/>
              <a:t>OkutoCrowell</a:t>
            </a:r>
            <a:r>
              <a:rPr lang="en-US" altLang="zh-CN" dirty="0"/>
              <a:t>) </a:t>
            </a:r>
            <a:r>
              <a:rPr lang="en-US" altLang="zh-CN" dirty="0" err="1"/>
              <a:t>hAvalanche</a:t>
            </a:r>
            <a:r>
              <a:rPr lang="en-US" altLang="zh-CN" dirty="0"/>
              <a:t> (</a:t>
            </a:r>
            <a:r>
              <a:rPr lang="en-US" altLang="zh-CN" dirty="0" err="1"/>
              <a:t>OkutoCrowell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	) </a:t>
            </a:r>
          </a:p>
          <a:p>
            <a:r>
              <a:rPr lang="en-US" altLang="zh-CN" dirty="0"/>
              <a:t>  }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开启费米统计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定义</a:t>
            </a:r>
            <a:r>
              <a:rPr lang="en-US" altLang="zh-CN" dirty="0" err="1"/>
              <a:t>AreaFactor</a:t>
            </a:r>
            <a:r>
              <a:rPr lang="zh-CN" altLang="en-US" dirty="0"/>
              <a:t>，实际生效的时</a:t>
            </a:r>
            <a:r>
              <a:rPr lang="en-US" altLang="zh-CN" dirty="0"/>
              <a:t>Physics</a:t>
            </a:r>
            <a:r>
              <a:rPr lang="zh-CN" altLang="en-US" dirty="0"/>
              <a:t>部分的</a:t>
            </a:r>
            <a:r>
              <a:rPr lang="en-US" altLang="zh-CN" dirty="0" err="1"/>
              <a:t>AreaFactor</a:t>
            </a:r>
            <a:r>
              <a:rPr lang="zh-CN" altLang="en-US" dirty="0"/>
              <a:t>和</a:t>
            </a:r>
            <a:r>
              <a:rPr lang="en-US" altLang="zh-CN" dirty="0"/>
              <a:t>Electrode</a:t>
            </a:r>
            <a:r>
              <a:rPr lang="zh-CN" altLang="en-US" dirty="0"/>
              <a:t>部分的</a:t>
            </a:r>
            <a:r>
              <a:rPr lang="en-US" altLang="zh-CN" dirty="0" err="1"/>
              <a:t>AreaFactor</a:t>
            </a:r>
            <a:r>
              <a:rPr lang="zh-CN" altLang="en-US" dirty="0"/>
              <a:t>的乘积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根据掺杂浓度、电场强度等物理量调节载流子迁移率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开启</a:t>
            </a:r>
            <a:r>
              <a:rPr lang="en-US" altLang="zh-CN" dirty="0"/>
              <a:t>SRH</a:t>
            </a:r>
            <a:r>
              <a:rPr lang="zh-CN" altLang="en-US" dirty="0"/>
              <a:t>复合和</a:t>
            </a:r>
            <a:r>
              <a:rPr lang="en-US" altLang="zh-CN" dirty="0"/>
              <a:t>Auger</a:t>
            </a:r>
            <a:r>
              <a:rPr lang="zh-CN" altLang="en-US" dirty="0"/>
              <a:t>复合模型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开启雪崩电离模型。括号中的</a:t>
            </a:r>
            <a:r>
              <a:rPr lang="en-US" altLang="zh-CN" dirty="0" err="1"/>
              <a:t>OkutoCrowell</a:t>
            </a:r>
            <a:r>
              <a:rPr lang="zh-CN" altLang="en-US" dirty="0"/>
              <a:t>可以替换成其他的模型，具体可以参考手册</a:t>
            </a:r>
          </a:p>
        </p:txBody>
      </p:sp>
    </p:spTree>
    <p:extLst>
      <p:ext uri="{BB962C8B-B14F-4D97-AF65-F5344CB8AC3E}">
        <p14:creationId xmlns:p14="http://schemas.microsoft.com/office/powerpoint/2010/main" val="2130429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1" y="1554480"/>
            <a:ext cx="57988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第四部分：定义</a:t>
            </a:r>
            <a:r>
              <a:rPr lang="en-US" altLang="zh-CN" dirty="0" err="1"/>
              <a:t>tdr</a:t>
            </a:r>
            <a:r>
              <a:rPr lang="zh-CN" altLang="en-US" dirty="0"/>
              <a:t>文件的观测量：</a:t>
            </a:r>
            <a:endParaRPr lang="en-US" altLang="zh-CN" dirty="0"/>
          </a:p>
          <a:p>
            <a:r>
              <a:rPr lang="en-US" altLang="zh-CN" dirty="0"/>
              <a:t>Plot {</a:t>
            </a:r>
          </a:p>
          <a:p>
            <a:r>
              <a:rPr lang="en-US" altLang="zh-CN" dirty="0"/>
              <a:t>  *--Density and Currents, </a:t>
            </a:r>
            <a:r>
              <a:rPr lang="en-US" altLang="zh-CN" dirty="0" err="1"/>
              <a:t>etc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 err="1"/>
              <a:t>eDensity</a:t>
            </a:r>
            <a:r>
              <a:rPr lang="en-US" altLang="zh-CN" dirty="0"/>
              <a:t> </a:t>
            </a:r>
            <a:r>
              <a:rPr lang="en-US" altLang="zh-CN" dirty="0" err="1"/>
              <a:t>hDensity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 err="1"/>
              <a:t>TotalCurrent</a:t>
            </a:r>
            <a:r>
              <a:rPr lang="en-US" altLang="zh-CN" dirty="0"/>
              <a:t>/Vector </a:t>
            </a:r>
            <a:r>
              <a:rPr lang="en-US" altLang="zh-CN" dirty="0" err="1"/>
              <a:t>eCurrent</a:t>
            </a:r>
            <a:r>
              <a:rPr lang="en-US" altLang="zh-CN" dirty="0"/>
              <a:t>/Vector </a:t>
            </a:r>
            <a:r>
              <a:rPr lang="en-US" altLang="zh-CN" dirty="0" err="1"/>
              <a:t>hCurrent</a:t>
            </a:r>
            <a:r>
              <a:rPr lang="en-US" altLang="zh-CN" dirty="0"/>
              <a:t>/Vector</a:t>
            </a:r>
          </a:p>
          <a:p>
            <a:r>
              <a:rPr lang="en-US" altLang="zh-CN" dirty="0"/>
              <a:t>  </a:t>
            </a:r>
            <a:r>
              <a:rPr lang="en-US" altLang="zh-CN" dirty="0" err="1"/>
              <a:t>eMobility</a:t>
            </a:r>
            <a:r>
              <a:rPr lang="en-US" altLang="zh-CN" dirty="0"/>
              <a:t> </a:t>
            </a:r>
            <a:r>
              <a:rPr lang="en-US" altLang="zh-CN" dirty="0" err="1"/>
              <a:t>hMobility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 err="1"/>
              <a:t>eVelocity</a:t>
            </a:r>
            <a:r>
              <a:rPr lang="en-US" altLang="zh-CN" dirty="0"/>
              <a:t> </a:t>
            </a:r>
            <a:r>
              <a:rPr lang="en-US" altLang="zh-CN" dirty="0" err="1"/>
              <a:t>hVelocity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 err="1"/>
              <a:t>eQuasiFermi</a:t>
            </a:r>
            <a:r>
              <a:rPr lang="en-US" altLang="zh-CN" dirty="0"/>
              <a:t> </a:t>
            </a:r>
            <a:r>
              <a:rPr lang="en-US" altLang="zh-CN" dirty="0" err="1"/>
              <a:t>hQuasiFermi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*--Fields and charges</a:t>
            </a:r>
          </a:p>
          <a:p>
            <a:r>
              <a:rPr lang="en-US" altLang="zh-CN" dirty="0"/>
              <a:t>  </a:t>
            </a:r>
            <a:r>
              <a:rPr lang="en-US" altLang="zh-CN" dirty="0" err="1"/>
              <a:t>ElectricField</a:t>
            </a:r>
            <a:r>
              <a:rPr lang="en-US" altLang="zh-CN" dirty="0"/>
              <a:t>/Vector Potential </a:t>
            </a:r>
            <a:r>
              <a:rPr lang="en-US" altLang="zh-CN" dirty="0" err="1"/>
              <a:t>SpaceCharge</a:t>
            </a:r>
            <a:endParaRPr lang="en-US" altLang="zh-CN" dirty="0"/>
          </a:p>
          <a:p>
            <a:r>
              <a:rPr lang="en-US" altLang="zh-CN" dirty="0"/>
              <a:t>  </a:t>
            </a:r>
          </a:p>
          <a:p>
            <a:r>
              <a:rPr lang="en-US" altLang="zh-CN" dirty="0"/>
              <a:t>  *--Doping Profiles</a:t>
            </a:r>
          </a:p>
          <a:p>
            <a:r>
              <a:rPr lang="en-US" altLang="zh-CN" dirty="0"/>
              <a:t>  Doping </a:t>
            </a:r>
            <a:r>
              <a:rPr lang="en-US" altLang="zh-CN" dirty="0" err="1"/>
              <a:t>DonorConcentration</a:t>
            </a:r>
            <a:r>
              <a:rPr lang="en-US" altLang="zh-CN" dirty="0"/>
              <a:t> </a:t>
            </a:r>
            <a:r>
              <a:rPr lang="en-US" altLang="zh-CN" dirty="0" err="1"/>
              <a:t>AcceptorConcentration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……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1DE6D1-41CA-181B-25E0-991E297808A8}"/>
              </a:ext>
            </a:extLst>
          </p:cNvPr>
          <p:cNvSpPr txBox="1"/>
          <p:nvPr/>
        </p:nvSpPr>
        <p:spPr>
          <a:xfrm>
            <a:off x="6096000" y="1554480"/>
            <a:ext cx="59143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第五部分：定义数学部分：</a:t>
            </a:r>
            <a:endParaRPr lang="en-US" altLang="zh-CN" dirty="0"/>
          </a:p>
          <a:p>
            <a:r>
              <a:rPr lang="en-US" altLang="zh-CN" dirty="0"/>
              <a:t>Math {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RelErrControl</a:t>
            </a:r>
            <a:endParaRPr lang="en-US" altLang="zh-CN" dirty="0"/>
          </a:p>
          <a:p>
            <a:r>
              <a:rPr lang="en-US" altLang="zh-CN" dirty="0"/>
              <a:t>   Digits=5 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ErrRef</a:t>
            </a:r>
            <a:r>
              <a:rPr lang="en-US" altLang="zh-CN" dirty="0"/>
              <a:t>(electron)=1.e10     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ErrRef</a:t>
            </a:r>
            <a:r>
              <a:rPr lang="en-US" altLang="zh-CN" dirty="0"/>
              <a:t>(hole)=1.e10         </a:t>
            </a:r>
          </a:p>
          <a:p>
            <a:r>
              <a:rPr lang="en-US" altLang="zh-CN" dirty="0"/>
              <a:t>   Iterations=20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Notdamped</a:t>
            </a:r>
            <a:r>
              <a:rPr lang="en-US" altLang="zh-CN" dirty="0"/>
              <a:t>=100</a:t>
            </a:r>
          </a:p>
          <a:p>
            <a:r>
              <a:rPr lang="en-US" altLang="zh-CN" dirty="0"/>
              <a:t>   Method=Blocked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SubMethod</a:t>
            </a:r>
            <a:r>
              <a:rPr lang="en-US" altLang="zh-CN" dirty="0"/>
              <a:t>=Super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ACMethod</a:t>
            </a:r>
            <a:r>
              <a:rPr lang="en-US" altLang="zh-CN" dirty="0"/>
              <a:t>=Blocked 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ACSubMethod</a:t>
            </a:r>
            <a:r>
              <a:rPr lang="en-US" altLang="zh-CN" dirty="0"/>
              <a:t>=Super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ImplicitACSystem</a:t>
            </a:r>
            <a:endParaRPr lang="en-US" altLang="zh-CN" dirty="0"/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定义误差控制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设置迭代次数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设置求解器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关于</a:t>
            </a:r>
            <a:r>
              <a:rPr lang="en-US" altLang="zh-CN" dirty="0"/>
              <a:t>AC</a:t>
            </a:r>
            <a:r>
              <a:rPr lang="zh-CN" altLang="en-US" dirty="0"/>
              <a:t>模式的求解器设置</a:t>
            </a:r>
          </a:p>
        </p:txBody>
      </p:sp>
    </p:spTree>
    <p:extLst>
      <p:ext uri="{BB962C8B-B14F-4D97-AF65-F5344CB8AC3E}">
        <p14:creationId xmlns:p14="http://schemas.microsoft.com/office/powerpoint/2010/main" val="1930982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13C70D-CD7F-61C6-EE96-A4D4C84BD90E}"/>
                  </a:ext>
                </a:extLst>
              </p:cNvPr>
              <p:cNvSpPr txBox="1"/>
              <p:nvPr/>
            </p:nvSpPr>
            <p:spPr>
              <a:xfrm>
                <a:off x="297180" y="1554480"/>
                <a:ext cx="11780519" cy="5367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详细讲讲关于</a:t>
                </a:r>
                <a:r>
                  <a:rPr lang="en-US" altLang="zh-CN" dirty="0"/>
                  <a:t>Math</a:t>
                </a:r>
                <a:r>
                  <a:rPr lang="zh-CN" altLang="en-US" dirty="0"/>
                  <a:t>部分的内容：</a:t>
                </a:r>
                <a:br>
                  <a:rPr lang="en-US" altLang="zh-CN" dirty="0"/>
                </a:br>
                <a:r>
                  <a:rPr lang="zh-CN" altLang="en-US" dirty="0"/>
                  <a:t>收敛的条件：</a:t>
                </a:r>
                <a:br>
                  <a:rPr lang="en-US" altLang="zh-CN" dirty="0"/>
                </a:br>
                <a:r>
                  <a:rPr lang="zh-CN" altLang="en-US" dirty="0"/>
                  <a:t>第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次迭代，某处的某种载流子（以</a:t>
                </a:r>
                <a:r>
                  <a:rPr lang="en-US" altLang="zh-CN" dirty="0"/>
                  <a:t>e</a:t>
                </a:r>
                <a:r>
                  <a:rPr lang="zh-CN" altLang="en-US" dirty="0"/>
                  <a:t>为例）浓度为</a:t>
                </a:r>
                <a:r>
                  <a:rPr lang="en-US" altLang="zh-CN" dirty="0" err="1"/>
                  <a:t>x</a:t>
                </a:r>
                <a:r>
                  <a:rPr lang="en-US" altLang="zh-CN" baseline="-25000" dirty="0" err="1"/>
                  <a:t>n</a:t>
                </a:r>
                <a:endParaRPr lang="en-US" altLang="zh-CN" baseline="-25000" dirty="0"/>
              </a:p>
              <a:p>
                <a:r>
                  <a:rPr lang="zh-CN" altLang="en-US" dirty="0"/>
                  <a:t>第</a:t>
                </a:r>
                <a:r>
                  <a:rPr lang="en-US" altLang="zh-CN" dirty="0"/>
                  <a:t>n+1</a:t>
                </a:r>
                <a:r>
                  <a:rPr lang="zh-CN" altLang="en-US" dirty="0"/>
                  <a:t>次迭代，某处的某种载流子浓度为</a:t>
                </a:r>
                <a:r>
                  <a:rPr lang="en-US" altLang="zh-CN" dirty="0"/>
                  <a:t>x</a:t>
                </a:r>
                <a:r>
                  <a:rPr lang="en-US" altLang="zh-CN" baseline="-25000" dirty="0"/>
                  <a:t>n+1</a:t>
                </a:r>
              </a:p>
              <a:p>
                <a:r>
                  <a:rPr lang="zh-CN" altLang="en-US" dirty="0"/>
                  <a:t>两次的差值记为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收敛条件：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ErrRef</m:t>
                          </m:r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Digits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设置</a:t>
                </a:r>
                <a:r>
                  <a:rPr lang="en-US" altLang="zh-CN" dirty="0" err="1"/>
                  <a:t>ErrRef</a:t>
                </a:r>
                <a:r>
                  <a:rPr lang="zh-CN" altLang="en-US" dirty="0"/>
                  <a:t>，且这个默认的值还比较大，是因为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zh-CN" altLang="en-US" dirty="0"/>
                  <a:t>不超过</a:t>
                </a:r>
                <a:r>
                  <a:rPr lang="en-US" altLang="zh-CN" dirty="0"/>
                  <a:t>1E5</a:t>
                </a:r>
                <a:r>
                  <a:rPr lang="zh-CN" altLang="en-US" dirty="0"/>
                  <a:t>，即使在全耗尽时相对误差也不大；但是如果要追求更高精度的仿真，可以考虑将</a:t>
                </a:r>
                <a:r>
                  <a:rPr lang="en-US" altLang="zh-CN" dirty="0" err="1"/>
                  <a:t>ErrRef</a:t>
                </a:r>
                <a:r>
                  <a:rPr lang="zh-CN" altLang="en-US" dirty="0"/>
                  <a:t>缩小到</a:t>
                </a:r>
                <a:r>
                  <a:rPr lang="en-US" altLang="zh-CN" dirty="0"/>
                  <a:t>1E8</a:t>
                </a:r>
                <a:r>
                  <a:rPr lang="zh-CN" altLang="en-US" dirty="0"/>
                  <a:t>（手册上说针对宽禁带器件）。实际体验下来，这个值可以设置到非常小（小于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），不影响收敛。</a:t>
                </a:r>
                <a:endParaRPr lang="en-US" altLang="zh-CN" dirty="0"/>
              </a:p>
              <a:p>
                <a:r>
                  <a:rPr lang="en-US" altLang="zh-CN" dirty="0"/>
                  <a:t>Iteration</a:t>
                </a:r>
                <a:r>
                  <a:rPr lang="zh-CN" altLang="en-US" dirty="0"/>
                  <a:t>是最大迭代次数，</a:t>
                </a:r>
                <a:r>
                  <a:rPr lang="en-US" altLang="zh-CN" dirty="0"/>
                  <a:t>20</a:t>
                </a:r>
                <a:r>
                  <a:rPr lang="zh-CN" altLang="en-US" dirty="0"/>
                  <a:t>次看起来不多，也可以略微调大，但是不要超过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次。</a:t>
                </a:r>
                <a:endParaRPr lang="en-US" altLang="zh-CN" dirty="0"/>
              </a:p>
              <a:p>
                <a:r>
                  <a:rPr lang="en-US" altLang="zh-CN" dirty="0" err="1"/>
                  <a:t>Notdamped</a:t>
                </a:r>
                <a:r>
                  <a:rPr lang="zh-CN" altLang="en-US" dirty="0"/>
                  <a:t>是不进行阻尼迭代的次数。（非阻尼</a:t>
                </a:r>
                <a:r>
                  <a:rPr lang="en-US" altLang="zh-CN" dirty="0"/>
                  <a:t>——</a:t>
                </a:r>
                <a:r>
                  <a:rPr lang="zh-CN" altLang="en-US" dirty="0"/>
                  <a:t>计算速度更快；阻尼</a:t>
                </a:r>
                <a:r>
                  <a:rPr lang="en-US" altLang="zh-CN" dirty="0"/>
                  <a:t>——</a:t>
                </a:r>
                <a:r>
                  <a:rPr lang="zh-CN" altLang="en-US" dirty="0"/>
                  <a:t>更不容易发散）</a:t>
                </a:r>
                <a:endParaRPr lang="en-US" altLang="zh-CN" dirty="0"/>
              </a:p>
              <a:p>
                <a:r>
                  <a:rPr lang="en-US" altLang="zh-CN" dirty="0"/>
                  <a:t>Method=Blocked</a:t>
                </a:r>
                <a:r>
                  <a:rPr lang="zh-CN" altLang="en-US" dirty="0"/>
                  <a:t>，将一个大的矩阵分解成块对角的矩阵，便于求解</a:t>
                </a:r>
                <a:endParaRPr lang="en-US" altLang="zh-CN" dirty="0"/>
              </a:p>
              <a:p>
                <a:r>
                  <a:rPr lang="en-US" altLang="zh-CN" dirty="0" err="1"/>
                  <a:t>SubMethod</a:t>
                </a:r>
                <a:r>
                  <a:rPr lang="en-US" altLang="zh-CN" dirty="0"/>
                  <a:t>=Super</a:t>
                </a:r>
                <a:r>
                  <a:rPr lang="zh-CN" altLang="en-US" dirty="0"/>
                  <a:t>，采用</a:t>
                </a:r>
                <a:r>
                  <a:rPr lang="en-US" altLang="zh-CN" dirty="0"/>
                  <a:t>super</a:t>
                </a:r>
                <a:r>
                  <a:rPr lang="zh-CN" altLang="en-US" dirty="0"/>
                  <a:t>求解器。其实对于大规模的仿真（几万个节点），采用</a:t>
                </a:r>
                <a:r>
                  <a:rPr lang="en-US" altLang="zh-CN" dirty="0"/>
                  <a:t>ILS</a:t>
                </a:r>
                <a:r>
                  <a:rPr lang="zh-CN" altLang="en-US" dirty="0"/>
                  <a:t>求解器会更快，但是</a:t>
                </a:r>
                <a:r>
                  <a:rPr lang="en-US" altLang="zh-CN" dirty="0"/>
                  <a:t>super</a:t>
                </a:r>
                <a:r>
                  <a:rPr lang="zh-CN" altLang="en-US" dirty="0"/>
                  <a:t>求解器的鲁棒性更好一些，而</a:t>
                </a:r>
                <a:r>
                  <a:rPr lang="en-US" altLang="zh-CN" dirty="0"/>
                  <a:t>ILS</a:t>
                </a:r>
                <a:r>
                  <a:rPr lang="zh-CN" altLang="en-US" dirty="0"/>
                  <a:t>求解器比较依赖运气</a:t>
                </a:r>
                <a:endParaRPr lang="en-US" altLang="zh-CN" dirty="0"/>
              </a:p>
              <a:p>
                <a:r>
                  <a:rPr lang="en-US" altLang="zh-CN" dirty="0" err="1"/>
                  <a:t>ImplicitACSystem</a:t>
                </a:r>
                <a:r>
                  <a:rPr lang="zh-CN" altLang="en-US" dirty="0"/>
                  <a:t>是隐式交流系统求解，开启此选项后做</a:t>
                </a:r>
                <a:r>
                  <a:rPr lang="en-US" altLang="zh-CN" dirty="0"/>
                  <a:t>AC</a:t>
                </a:r>
                <a:r>
                  <a:rPr lang="zh-CN" altLang="en-US" dirty="0"/>
                  <a:t>交流分析会更方便一些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13C70D-CD7F-61C6-EE96-A4D4C84B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1554480"/>
                <a:ext cx="11780519" cy="5367047"/>
              </a:xfrm>
              <a:prstGeom prst="rect">
                <a:avLst/>
              </a:prstGeom>
              <a:blipFill>
                <a:blip r:embed="rId7"/>
                <a:stretch>
                  <a:fillRect l="-466" t="-682" r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16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29871" y="1225689"/>
            <a:ext cx="11780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第六部分：</a:t>
            </a:r>
            <a:endParaRPr lang="en-US" altLang="zh-CN" dirty="0"/>
          </a:p>
          <a:p>
            <a:r>
              <a:rPr lang="zh-CN" altLang="en-US" dirty="0"/>
              <a:t>求解问题：</a:t>
            </a:r>
            <a:endParaRPr lang="en-US" altLang="zh-CN" dirty="0"/>
          </a:p>
          <a:p>
            <a:r>
              <a:rPr lang="en-US" altLang="zh-CN" dirty="0"/>
              <a:t>Solve {Poisson</a:t>
            </a:r>
          </a:p>
          <a:p>
            <a:r>
              <a:rPr lang="en-US" altLang="zh-CN" dirty="0"/>
              <a:t>  Coupled{ Poisson Electron Hole }</a:t>
            </a:r>
          </a:p>
          <a:p>
            <a:r>
              <a:rPr lang="en-US" altLang="zh-CN" dirty="0"/>
              <a:t> 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先求解</a:t>
            </a:r>
            <a:r>
              <a:rPr lang="en-US" altLang="zh-CN" dirty="0"/>
              <a:t>Poisson</a:t>
            </a:r>
            <a:r>
              <a:rPr lang="zh-CN" altLang="en-US" dirty="0"/>
              <a:t>方程（最容易收敛），作为后续方程的初始猜测解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再求解</a:t>
            </a:r>
            <a:r>
              <a:rPr lang="en-US" altLang="zh-CN" dirty="0"/>
              <a:t>P-E-H</a:t>
            </a:r>
            <a:r>
              <a:rPr lang="zh-CN" altLang="en-US" dirty="0"/>
              <a:t>方程，为后续往上加电压的初始猜测解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24686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29871" y="1225689"/>
            <a:ext cx="117805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IV</a:t>
            </a:r>
            <a:r>
              <a:rPr lang="zh-CN" altLang="en-US" dirty="0"/>
              <a:t>特性扫描：</a:t>
            </a:r>
            <a:endParaRPr lang="en-US" altLang="zh-CN" dirty="0"/>
          </a:p>
          <a:p>
            <a:r>
              <a:rPr lang="en-US" altLang="zh-CN" dirty="0"/>
              <a:t>Solve {</a:t>
            </a:r>
            <a:r>
              <a:rPr lang="en-US" altLang="zh-CN" dirty="0" err="1"/>
              <a:t>NewCurrentPrefix</a:t>
            </a:r>
            <a:r>
              <a:rPr lang="en-US" altLang="zh-CN" dirty="0"/>
              <a:t>="IV_"</a:t>
            </a:r>
          </a:p>
          <a:p>
            <a:r>
              <a:rPr lang="en-US" altLang="zh-CN" dirty="0"/>
              <a:t>  </a:t>
            </a:r>
            <a:r>
              <a:rPr lang="en-US" altLang="zh-CN" dirty="0" err="1"/>
              <a:t>Quasistationary</a:t>
            </a:r>
            <a:r>
              <a:rPr lang="en-US" altLang="zh-CN" dirty="0"/>
              <a:t> ( 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InitialStep</a:t>
            </a:r>
            <a:r>
              <a:rPr lang="en-US" altLang="zh-CN" dirty="0"/>
              <a:t>=0.1 Increment=1.3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MaxStep</a:t>
            </a:r>
            <a:r>
              <a:rPr lang="en-US" altLang="zh-CN" dirty="0"/>
              <a:t>=0.5 </a:t>
            </a:r>
            <a:r>
              <a:rPr lang="en-US" altLang="zh-CN" dirty="0" err="1"/>
              <a:t>Minstep</a:t>
            </a:r>
            <a:r>
              <a:rPr lang="en-US" altLang="zh-CN" dirty="0"/>
              <a:t>=1.e-5  </a:t>
            </a:r>
          </a:p>
          <a:p>
            <a:r>
              <a:rPr lang="en-US" altLang="zh-CN" dirty="0"/>
              <a:t>    Goal { name=cathode Voltage=_VB_ }</a:t>
            </a:r>
          </a:p>
          <a:p>
            <a:r>
              <a:rPr lang="en-US" altLang="zh-CN" dirty="0"/>
              <a:t>  ){ Coupled { Poisson Electron Hole } </a:t>
            </a:r>
          </a:p>
          <a:p>
            <a:r>
              <a:rPr lang="en-US" altLang="zh-CN" dirty="0"/>
              <a:t>  	  </a:t>
            </a:r>
            <a:r>
              <a:rPr lang="en-US" altLang="zh-CN" dirty="0" err="1"/>
              <a:t>CurrentPlot</a:t>
            </a:r>
            <a:r>
              <a:rPr lang="en-US" altLang="zh-CN" dirty="0"/>
              <a:t>(Time = (Range = (0 1)  Intervals = 500))</a:t>
            </a:r>
          </a:p>
          <a:p>
            <a:r>
              <a:rPr lang="en-US" altLang="zh-CN" dirty="0"/>
              <a:t>  	  Plot(</a:t>
            </a:r>
            <a:r>
              <a:rPr lang="en-US" altLang="zh-CN" dirty="0" err="1"/>
              <a:t>FilePrefix</a:t>
            </a:r>
            <a:r>
              <a:rPr lang="en-US" altLang="zh-CN" dirty="0"/>
              <a:t> = "</a:t>
            </a:r>
            <a:r>
              <a:rPr lang="en-US" altLang="zh-CN" dirty="0" err="1"/>
              <a:t>n@node</a:t>
            </a:r>
            <a:r>
              <a:rPr lang="en-US" altLang="zh-CN" dirty="0"/>
              <a:t>@_IV_IMG_"</a:t>
            </a:r>
          </a:p>
          <a:p>
            <a:r>
              <a:rPr lang="en-US" altLang="zh-CN" dirty="0"/>
              <a:t>	Time = (0; 0.0001; 0.0002; 0.0004; 0.0006; 0.0008; 0.001; 0.002; 0.01; 0.018; 0.022; 0.2; 0.3; 0.4; 0.5; 0.6; 0.7)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NoOverwrite</a:t>
            </a:r>
            <a:r>
              <a:rPr lang="en-US" altLang="zh-CN" dirty="0"/>
              <a:t>)}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新开一个</a:t>
            </a:r>
            <a:r>
              <a:rPr lang="en-US" altLang="zh-CN" dirty="0" err="1"/>
              <a:t>plx</a:t>
            </a:r>
            <a:r>
              <a:rPr lang="zh-CN" altLang="en-US" dirty="0"/>
              <a:t>文件，用于存储</a:t>
            </a:r>
            <a:r>
              <a:rPr lang="en-US" altLang="zh-CN" dirty="0"/>
              <a:t>IV</a:t>
            </a:r>
            <a:r>
              <a:rPr lang="zh-CN" altLang="en-US" dirty="0"/>
              <a:t>特性曲线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准静态求解，</a:t>
            </a:r>
            <a:r>
              <a:rPr lang="en-US" altLang="zh-CN" dirty="0"/>
              <a:t>t=0</a:t>
            </a:r>
            <a:r>
              <a:rPr lang="zh-CN" altLang="en-US" dirty="0"/>
              <a:t>时为当前状态（偏置</a:t>
            </a:r>
            <a:r>
              <a:rPr lang="en-US" altLang="zh-CN" dirty="0"/>
              <a:t>0V</a:t>
            </a:r>
            <a:r>
              <a:rPr lang="zh-CN" altLang="en-US" dirty="0"/>
              <a:t>），</a:t>
            </a:r>
            <a:r>
              <a:rPr lang="en-US" altLang="zh-CN" dirty="0"/>
              <a:t>t=1</a:t>
            </a:r>
            <a:r>
              <a:rPr lang="zh-CN" altLang="en-US" dirty="0"/>
              <a:t>时为目标状态（</a:t>
            </a:r>
            <a:r>
              <a:rPr lang="en-US" altLang="zh-CN" dirty="0"/>
              <a:t>cathode</a:t>
            </a:r>
            <a:r>
              <a:rPr lang="zh-CN" altLang="en-US" dirty="0"/>
              <a:t>偏置到</a:t>
            </a:r>
            <a:r>
              <a:rPr lang="en-US" altLang="zh-CN" dirty="0"/>
              <a:t>_VB_)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初始步长设置为</a:t>
            </a:r>
            <a:r>
              <a:rPr lang="en-US" altLang="zh-CN" dirty="0"/>
              <a:t>0.1</a:t>
            </a:r>
            <a:r>
              <a:rPr lang="zh-CN" altLang="en-US" dirty="0"/>
              <a:t>（默认值，如果收敛困难可以尝试调小）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如果顺利收敛，则下一步步长是当前步长的</a:t>
            </a:r>
            <a:r>
              <a:rPr lang="en-US" altLang="zh-CN" dirty="0"/>
              <a:t>increment</a:t>
            </a:r>
            <a:r>
              <a:rPr lang="zh-CN" altLang="en-US" dirty="0"/>
              <a:t>倍（</a:t>
            </a:r>
            <a:r>
              <a:rPr lang="en-US" altLang="zh-CN" dirty="0"/>
              <a:t>1.3</a:t>
            </a:r>
            <a:r>
              <a:rPr lang="zh-CN" altLang="en-US" dirty="0"/>
              <a:t>倍）。如果收敛失败，则下一步步长是当前步长的</a:t>
            </a:r>
            <a:r>
              <a:rPr lang="en-US" altLang="zh-CN" dirty="0"/>
              <a:t>1/decrement</a:t>
            </a:r>
            <a:r>
              <a:rPr lang="zh-CN" altLang="en-US" dirty="0"/>
              <a:t>倍（默认</a:t>
            </a:r>
            <a:r>
              <a:rPr lang="en-US" altLang="zh-CN" dirty="0"/>
              <a:t>1/2</a:t>
            </a:r>
            <a:r>
              <a:rPr lang="zh-CN" altLang="en-US" dirty="0"/>
              <a:t>）。并设置最大以及最小步长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求解方程为</a:t>
            </a:r>
            <a:r>
              <a:rPr lang="en-US" altLang="zh-CN" dirty="0"/>
              <a:t>P-E-H</a:t>
            </a:r>
            <a:r>
              <a:rPr lang="zh-CN" altLang="en-US" dirty="0"/>
              <a:t>耦合方程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en-US" altLang="zh-CN" dirty="0" err="1"/>
              <a:t>CurrentPlot</a:t>
            </a:r>
            <a:r>
              <a:rPr lang="zh-CN" altLang="en-US" dirty="0"/>
              <a:t>设置</a:t>
            </a:r>
            <a:r>
              <a:rPr lang="en-US" altLang="zh-CN" dirty="0" err="1"/>
              <a:t>plx</a:t>
            </a:r>
            <a:r>
              <a:rPr lang="zh-CN" altLang="en-US" dirty="0"/>
              <a:t>文件的采样点</a:t>
            </a:r>
            <a:endParaRPr lang="en-US" altLang="zh-CN" dirty="0"/>
          </a:p>
          <a:p>
            <a:r>
              <a:rPr lang="en-US" altLang="zh-CN" dirty="0"/>
              <a:t>*Plot</a:t>
            </a:r>
            <a:r>
              <a:rPr lang="zh-CN" altLang="en-US" dirty="0"/>
              <a:t>在满足对应条件时输出保存当前状态的</a:t>
            </a:r>
            <a:r>
              <a:rPr lang="en-US" altLang="zh-CN" dirty="0" err="1"/>
              <a:t>tdr</a:t>
            </a:r>
            <a:r>
              <a:rPr lang="zh-CN" altLang="en-US" dirty="0"/>
              <a:t>文件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6917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en-US" altLang="zh-CN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Backup: SDEVICE Code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7805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交流分析提取</a:t>
            </a:r>
            <a:r>
              <a:rPr lang="en-US" altLang="zh-CN" dirty="0"/>
              <a:t>CV</a:t>
            </a:r>
            <a:r>
              <a:rPr lang="zh-CN" altLang="en-US" dirty="0"/>
              <a:t>特性：</a:t>
            </a:r>
            <a:endParaRPr lang="en-US" altLang="zh-CN" dirty="0"/>
          </a:p>
          <a:p>
            <a:r>
              <a:rPr lang="en-US" altLang="zh-CN" dirty="0"/>
              <a:t>Load(</a:t>
            </a:r>
            <a:r>
              <a:rPr lang="en-US" altLang="zh-CN" dirty="0" err="1"/>
              <a:t>FilePrefix</a:t>
            </a:r>
            <a:r>
              <a:rPr lang="en-US" altLang="zh-CN" dirty="0"/>
              <a:t> = "V0_n@node@")</a:t>
            </a:r>
          </a:p>
          <a:p>
            <a:r>
              <a:rPr lang="en-US" altLang="zh-CN" dirty="0"/>
              <a:t>  </a:t>
            </a:r>
            <a:r>
              <a:rPr lang="en-US" altLang="zh-CN" dirty="0" err="1"/>
              <a:t>NewCurrentPrefix</a:t>
            </a:r>
            <a:r>
              <a:rPr lang="en-US" altLang="zh-CN" dirty="0"/>
              <a:t>=""</a:t>
            </a:r>
          </a:p>
          <a:p>
            <a:r>
              <a:rPr lang="en-US" altLang="zh-CN" dirty="0"/>
              <a:t>  </a:t>
            </a:r>
            <a:r>
              <a:rPr lang="en-US" altLang="zh-CN" dirty="0" err="1"/>
              <a:t>Quasistationary</a:t>
            </a:r>
            <a:r>
              <a:rPr lang="en-US" altLang="zh-CN" dirty="0"/>
              <a:t> (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InitialStep</a:t>
            </a:r>
            <a:r>
              <a:rPr lang="en-US" altLang="zh-CN" dirty="0"/>
              <a:t>=0.01 Increment=1.3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MaxStep</a:t>
            </a:r>
            <a:r>
              <a:rPr lang="en-US" altLang="zh-CN" dirty="0"/>
              <a:t>=0.05 </a:t>
            </a:r>
            <a:r>
              <a:rPr lang="en-US" altLang="zh-CN" dirty="0" err="1"/>
              <a:t>Minstep</a:t>
            </a:r>
            <a:r>
              <a:rPr lang="en-US" altLang="zh-CN" dirty="0"/>
              <a:t>=1.e-5 </a:t>
            </a:r>
          </a:p>
          <a:p>
            <a:r>
              <a:rPr lang="en-US" altLang="zh-CN" dirty="0"/>
              <a:t>    Goal { name=cathode Voltage=_VC_}</a:t>
            </a:r>
          </a:p>
          <a:p>
            <a:r>
              <a:rPr lang="en-US" altLang="zh-CN" dirty="0"/>
              <a:t>  ){ </a:t>
            </a:r>
            <a:r>
              <a:rPr lang="en-US" altLang="zh-CN" dirty="0" err="1"/>
              <a:t>ACCoupled</a:t>
            </a:r>
            <a:r>
              <a:rPr lang="en-US" altLang="zh-CN" dirty="0"/>
              <a:t> (</a:t>
            </a:r>
          </a:p>
          <a:p>
            <a:r>
              <a:rPr lang="en-US" altLang="zh-CN" dirty="0"/>
              <a:t>      </a:t>
            </a:r>
            <a:r>
              <a:rPr lang="en-US" altLang="zh-CN" dirty="0" err="1"/>
              <a:t>StartFrequency</a:t>
            </a:r>
            <a:r>
              <a:rPr lang="en-US" altLang="zh-CN" dirty="0"/>
              <a:t>=1e6 </a:t>
            </a:r>
            <a:r>
              <a:rPr lang="en-US" altLang="zh-CN" dirty="0" err="1"/>
              <a:t>EndFrequency</a:t>
            </a:r>
            <a:r>
              <a:rPr lang="en-US" altLang="zh-CN" dirty="0"/>
              <a:t>=1e6 </a:t>
            </a:r>
            <a:r>
              <a:rPr lang="en-US" altLang="zh-CN" dirty="0" err="1"/>
              <a:t>NumberOfPoints</a:t>
            </a:r>
            <a:r>
              <a:rPr lang="en-US" altLang="zh-CN" dirty="0"/>
              <a:t>=1 Decade</a:t>
            </a:r>
          </a:p>
          <a:p>
            <a:r>
              <a:rPr lang="en-US" altLang="zh-CN" dirty="0"/>
              <a:t>      </a:t>
            </a:r>
            <a:r>
              <a:rPr lang="en-US" altLang="zh-CN" dirty="0" err="1"/>
              <a:t>ACCompute</a:t>
            </a:r>
            <a:r>
              <a:rPr lang="en-US" altLang="zh-CN" dirty="0"/>
              <a:t> (Time = (Range = (0 1)  Intervals = 500)</a:t>
            </a:r>
          </a:p>
          <a:p>
            <a:r>
              <a:rPr lang="en-US" altLang="zh-CN" dirty="0"/>
              <a:t>      )</a:t>
            </a:r>
          </a:p>
          <a:p>
            <a:r>
              <a:rPr lang="en-US" altLang="zh-CN" dirty="0"/>
              <a:t>      ){ Poisson Electron Hole }</a:t>
            </a:r>
          </a:p>
          <a:p>
            <a:r>
              <a:rPr lang="en-US" altLang="zh-CN" dirty="0"/>
              <a:t>  }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加载</a:t>
            </a:r>
            <a:r>
              <a:rPr lang="en-US" altLang="zh-CN" dirty="0"/>
              <a:t>0V</a:t>
            </a:r>
            <a:r>
              <a:rPr lang="zh-CN" altLang="en-US" dirty="0"/>
              <a:t>时保存的状态文件，将器件重新置零，并新开一个</a:t>
            </a:r>
            <a:r>
              <a:rPr lang="en-US" altLang="zh-CN" dirty="0" err="1"/>
              <a:t>plx</a:t>
            </a:r>
            <a:r>
              <a:rPr lang="zh-CN" altLang="en-US" dirty="0"/>
              <a:t>文件存储</a:t>
            </a:r>
            <a:r>
              <a:rPr lang="en-US" altLang="zh-CN" dirty="0"/>
              <a:t>CV</a:t>
            </a:r>
            <a:r>
              <a:rPr lang="zh-CN" altLang="en-US" dirty="0"/>
              <a:t>特性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仍进行准静态扫描，在每一个电压点进行</a:t>
            </a:r>
            <a:r>
              <a:rPr lang="en-US" altLang="zh-CN" dirty="0"/>
              <a:t>AC</a:t>
            </a:r>
            <a:r>
              <a:rPr lang="zh-CN" altLang="en-US" dirty="0"/>
              <a:t>小信号分析，信号频率采用</a:t>
            </a:r>
            <a:r>
              <a:rPr lang="en-US" altLang="zh-CN" dirty="0"/>
              <a:t>1E6Hz</a:t>
            </a:r>
            <a:r>
              <a:rPr lang="zh-CN" altLang="en-US" dirty="0"/>
              <a:t>（也可以采用多个频率）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64418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SDEVICE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求解器件对粒子入射的响应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7805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Physics</a:t>
            </a:r>
            <a:r>
              <a:rPr lang="zh-CN" altLang="en-US" dirty="0"/>
              <a:t>部分，添加</a:t>
            </a:r>
            <a:r>
              <a:rPr lang="en-US" altLang="zh-CN" dirty="0" err="1"/>
              <a:t>HeavyIon</a:t>
            </a:r>
            <a:r>
              <a:rPr lang="zh-CN" altLang="en-US" dirty="0"/>
              <a:t>选项：</a:t>
            </a:r>
            <a:br>
              <a:rPr lang="en-US" altLang="zh-CN" dirty="0"/>
            </a:br>
            <a:r>
              <a:rPr lang="en-US" altLang="zh-CN" dirty="0" err="1"/>
              <a:t>HeavyIon</a:t>
            </a:r>
            <a:r>
              <a:rPr lang="en-US" altLang="zh-CN" dirty="0"/>
              <a:t> (	Direction=(0,1) </a:t>
            </a:r>
            <a:r>
              <a:rPr lang="en-US" altLang="zh-CN" dirty="0" err="1"/>
              <a:t>StartPoint</a:t>
            </a:r>
            <a:r>
              <a:rPr lang="en-US" altLang="zh-CN" dirty="0"/>
              <a:t>=(0,-50.5) Time=1.0e-9</a:t>
            </a:r>
          </a:p>
          <a:p>
            <a:r>
              <a:rPr lang="en-US" altLang="zh-CN" dirty="0"/>
              <a:t>		Length=50.5 </a:t>
            </a:r>
            <a:r>
              <a:rPr lang="en-US" altLang="zh-CN" dirty="0" err="1"/>
              <a:t>Wt_hi</a:t>
            </a:r>
            <a:r>
              <a:rPr lang="en-US" altLang="zh-CN" dirty="0"/>
              <a:t>=20 </a:t>
            </a:r>
            <a:r>
              <a:rPr lang="en-US" altLang="zh-CN" dirty="0" err="1"/>
              <a:t>LET_f</a:t>
            </a:r>
            <a:r>
              <a:rPr lang="en-US" altLang="zh-CN" dirty="0"/>
              <a:t>=0.22e-5</a:t>
            </a:r>
          </a:p>
          <a:p>
            <a:r>
              <a:rPr lang="en-US" altLang="zh-CN" dirty="0"/>
              <a:t>		Gaussian </a:t>
            </a:r>
            <a:r>
              <a:rPr lang="en-US" altLang="zh-CN" dirty="0" err="1"/>
              <a:t>PicoCoulomb</a:t>
            </a:r>
            <a:r>
              <a:rPr lang="en-US" altLang="zh-CN" dirty="0"/>
              <a:t> )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定义重离子的方向、入射点的坐标、入射时间、径迹长度、原初电离的横向展宽、每微米径迹产生的原初电离电量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最后两个参数是表明原初电离横向分布是高斯分布，且前面的参数单位选择为</a:t>
            </a:r>
            <a:r>
              <a:rPr lang="en-US" altLang="zh-CN" dirty="0"/>
              <a:t>um</a:t>
            </a:r>
          </a:p>
          <a:p>
            <a:r>
              <a:rPr lang="zh-CN" altLang="en-US" dirty="0"/>
              <a:t>为了探测</a:t>
            </a:r>
            <a:r>
              <a:rPr lang="en-US" altLang="zh-CN" dirty="0"/>
              <a:t>MIP</a:t>
            </a:r>
            <a:r>
              <a:rPr lang="zh-CN" altLang="en-US" dirty="0"/>
              <a:t>入射，器件首先得要加反偏压，使器件全耗尽（通过准静态求解加偏压）</a:t>
            </a:r>
            <a:br>
              <a:rPr lang="en-US" altLang="zh-CN" dirty="0"/>
            </a:br>
            <a:r>
              <a:rPr lang="en-US" altLang="zh-CN" dirty="0" err="1"/>
              <a:t>Quasistationary</a:t>
            </a:r>
            <a:r>
              <a:rPr lang="en-US" altLang="zh-CN" dirty="0"/>
              <a:t> ( 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InitialStep</a:t>
            </a:r>
            <a:r>
              <a:rPr lang="en-US" altLang="zh-CN" dirty="0"/>
              <a:t>=0.1 Increment=1.3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MaxStep</a:t>
            </a:r>
            <a:r>
              <a:rPr lang="en-US" altLang="zh-CN" dirty="0"/>
              <a:t>=0.5 </a:t>
            </a:r>
            <a:r>
              <a:rPr lang="en-US" altLang="zh-CN" dirty="0" err="1"/>
              <a:t>Minstep</a:t>
            </a:r>
            <a:r>
              <a:rPr lang="en-US" altLang="zh-CN" dirty="0"/>
              <a:t>=1.e-5  </a:t>
            </a:r>
          </a:p>
          <a:p>
            <a:r>
              <a:rPr lang="en-US" altLang="zh-CN" dirty="0"/>
              <a:t>    Goal { name=cathode Voltage=-@bias@ }</a:t>
            </a:r>
          </a:p>
          <a:p>
            <a:r>
              <a:rPr lang="en-US" altLang="zh-CN" dirty="0"/>
              <a:t>  ){ Coupled { Poisson Electron Hole } </a:t>
            </a:r>
          </a:p>
          <a:p>
            <a:r>
              <a:rPr lang="en-US" altLang="zh-CN" dirty="0"/>
              <a:t>  *</a:t>
            </a:r>
            <a:r>
              <a:rPr lang="en-US" altLang="zh-CN" dirty="0" err="1"/>
              <a:t>CurrentPlot</a:t>
            </a:r>
            <a:r>
              <a:rPr lang="en-US" altLang="zh-CN" dirty="0"/>
              <a:t>(Time = (Range = (0 1)  Intervals = @bias@))</a:t>
            </a:r>
          </a:p>
          <a:p>
            <a:r>
              <a:rPr lang="en-US" altLang="zh-CN" dirty="0"/>
              <a:t>  }</a:t>
            </a:r>
          </a:p>
          <a:p>
            <a:r>
              <a:rPr lang="en-US" altLang="zh-CN" dirty="0"/>
              <a:t>  Save(</a:t>
            </a:r>
            <a:r>
              <a:rPr lang="en-US" altLang="zh-CN" dirty="0" err="1"/>
              <a:t>FilePrefix</a:t>
            </a:r>
            <a:r>
              <a:rPr lang="en-US" altLang="zh-CN" dirty="0"/>
              <a:t>="bias_</a:t>
            </a:r>
            <a:r>
              <a:rPr lang="en-US" altLang="zh-CN" dirty="0" err="1"/>
              <a:t>n@node</a:t>
            </a:r>
            <a:r>
              <a:rPr lang="en-US" altLang="zh-CN" dirty="0"/>
              <a:t>@.sav")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保存偏置后的器件状态，后续只需要载入此状态文件即可，无需重复跑加偏压的过程。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229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080D-6A9D-000B-CEA9-7ED1EAE6B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>
            <a:extLst>
              <a:ext uri="{FF2B5EF4-FFF2-40B4-BE49-F238E27FC236}">
                <a16:creationId xmlns:a16="http://schemas.microsoft.com/office/drawing/2014/main" id="{4C82AE41-8385-1D59-22F3-F699F8AD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785E8C4-CF75-17EA-0966-6F73B637903E}"/>
              </a:ext>
            </a:extLst>
          </p:cNvPr>
          <p:cNvSpPr txBox="1"/>
          <p:nvPr/>
        </p:nvSpPr>
        <p:spPr>
          <a:xfrm>
            <a:off x="1294448" y="697230"/>
            <a:ext cx="4749165" cy="963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粒子探测原理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8C900AF-7B08-5579-D2F2-CD2ECF4D0019}"/>
              </a:ext>
            </a:extLst>
          </p:cNvPr>
          <p:cNvSpPr txBox="1"/>
          <p:nvPr/>
        </p:nvSpPr>
        <p:spPr>
          <a:xfrm>
            <a:off x="394813" y="1661160"/>
            <a:ext cx="11507152" cy="5093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电离能损公式：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入射带电粒子与介质原子的核外电子通过电磁相互作用交换能量，有经验公式：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solidFill>
                  <a:srgbClr val="29619E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入射粒子在介质中损失能量的效率和介质的密度成正比。</a:t>
            </a:r>
            <a:endParaRPr lang="en-US" altLang="zh-CN" sz="2400" spc="200" dirty="0">
              <a:solidFill>
                <a:srgbClr val="29619E"/>
              </a:solidFill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在过去，我们探测粒子最常用的探测器是气体探测器，但是气体探测器有一个很大的局限：气体密度小，为了让入射粒子能产生足够大的信号，需要非常大的探测器体积，而一般来说探测器体积太大，会导致探测器的时间响应和位置分辨都比较差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相比之下，</a:t>
            </a:r>
            <a:r>
              <a:rPr lang="zh-CN" altLang="en-US" sz="2400" spc="200" dirty="0">
                <a:solidFill>
                  <a:srgbClr val="FF0000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采用固体作为探测介质</a:t>
            </a: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，单位长度产生的电子离子数量提高约</a:t>
            </a:r>
            <a:r>
              <a:rPr lang="en-US" altLang="zh-CN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3</a:t>
            </a: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个量级，可以有非常好的时间、位置、能量分辨。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9A3AD38E-30D5-98F4-5E38-B1CE2962E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27139"/>
              </p:ext>
            </p:extLst>
          </p:nvPr>
        </p:nvGraphicFramePr>
        <p:xfrm>
          <a:off x="1742075" y="2546432"/>
          <a:ext cx="8603075" cy="96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33840" imgH="507960" progId="Equation.DSMT4">
                  <p:embed/>
                </p:oleObj>
              </mc:Choice>
              <mc:Fallback>
                <p:oleObj name="Equation" r:id="rId4" imgW="4533840" imgH="50796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9A3AD38E-30D5-98F4-5E38-B1CE2962E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2075" y="2546432"/>
                        <a:ext cx="8603075" cy="963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CA9D06D-08B9-52BB-C52F-8F05F62A473F}"/>
              </a:ext>
            </a:extLst>
          </p:cNvPr>
          <p:cNvSpPr/>
          <p:nvPr/>
        </p:nvSpPr>
        <p:spPr>
          <a:xfrm>
            <a:off x="4572000" y="2625091"/>
            <a:ext cx="727587" cy="8039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SDEVICE</a:t>
            </a:r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求解器件对粒子入射的响应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13C70D-CD7F-61C6-EE96-A4D4C84BD90E}"/>
              </a:ext>
            </a:extLst>
          </p:cNvPr>
          <p:cNvSpPr txBox="1"/>
          <p:nvPr/>
        </p:nvSpPr>
        <p:spPr>
          <a:xfrm>
            <a:off x="297180" y="1554480"/>
            <a:ext cx="117805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Solve</a:t>
            </a:r>
            <a:r>
              <a:rPr lang="zh-CN" altLang="en-US" dirty="0"/>
              <a:t>部分，通过求解瞬态过程看器件对入射粒子的响应：</a:t>
            </a:r>
            <a:endParaRPr lang="en-US" altLang="zh-CN" dirty="0"/>
          </a:p>
          <a:p>
            <a:r>
              <a:rPr lang="en-US" altLang="zh-CN" dirty="0"/>
              <a:t>Load(</a:t>
            </a:r>
            <a:r>
              <a:rPr lang="en-US" altLang="zh-CN" dirty="0" err="1"/>
              <a:t>FilePrefix</a:t>
            </a:r>
            <a:r>
              <a:rPr lang="en-US" altLang="zh-CN" dirty="0"/>
              <a:t> = "bias_</a:t>
            </a:r>
            <a:r>
              <a:rPr lang="en-US" altLang="zh-CN" dirty="0" err="1"/>
              <a:t>n@node|bias</a:t>
            </a:r>
            <a:r>
              <a:rPr lang="en-US" altLang="zh-CN" dirty="0"/>
              <a:t>@.sav")</a:t>
            </a:r>
          </a:p>
          <a:p>
            <a:r>
              <a:rPr lang="en-US" altLang="zh-CN" dirty="0" err="1"/>
              <a:t>NewCurrentFile</a:t>
            </a:r>
            <a:r>
              <a:rPr lang="en-US" altLang="zh-CN" dirty="0"/>
              <a:t>="</a:t>
            </a:r>
            <a:r>
              <a:rPr lang="en-US" altLang="zh-CN" dirty="0" err="1"/>
              <a:t>HeavyIon</a:t>
            </a:r>
            <a:r>
              <a:rPr lang="en-US" altLang="zh-CN" dirty="0"/>
              <a:t>_"</a:t>
            </a:r>
          </a:p>
          <a:p>
            <a:r>
              <a:rPr lang="en-US" altLang="zh-CN" dirty="0"/>
              <a:t>Transient (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InitialTime</a:t>
            </a:r>
            <a:r>
              <a:rPr lang="en-US" altLang="zh-CN" dirty="0"/>
              <a:t>= 0 </a:t>
            </a:r>
            <a:r>
              <a:rPr lang="en-US" altLang="zh-CN" dirty="0" err="1"/>
              <a:t>FinalTime</a:t>
            </a:r>
            <a:r>
              <a:rPr lang="en-US" altLang="zh-CN" dirty="0"/>
              <a:t>= 1e-8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InitialStep</a:t>
            </a:r>
            <a:r>
              <a:rPr lang="en-US" altLang="zh-CN" dirty="0"/>
              <a:t>= 1e-12 Increment= 1.41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Minstep</a:t>
            </a:r>
            <a:r>
              <a:rPr lang="en-US" altLang="zh-CN" dirty="0"/>
              <a:t>= 1e-15 </a:t>
            </a:r>
            <a:r>
              <a:rPr lang="en-US" altLang="zh-CN" dirty="0" err="1"/>
              <a:t>MaxStep</a:t>
            </a:r>
            <a:r>
              <a:rPr lang="en-US" altLang="zh-CN" dirty="0"/>
              <a:t>= 1e-10</a:t>
            </a:r>
          </a:p>
          <a:p>
            <a:r>
              <a:rPr lang="en-US" altLang="zh-CN" dirty="0"/>
              <a:t>  ){</a:t>
            </a:r>
          </a:p>
          <a:p>
            <a:r>
              <a:rPr lang="en-US" altLang="zh-CN" dirty="0"/>
              <a:t>    Coupled {Poisson Electron Hole}</a:t>
            </a:r>
          </a:p>
          <a:p>
            <a:r>
              <a:rPr lang="en-US" altLang="zh-CN" dirty="0"/>
              <a:t>    Plot(</a:t>
            </a:r>
            <a:r>
              <a:rPr lang="en-US" altLang="zh-CN" dirty="0" err="1"/>
              <a:t>FilePrefix</a:t>
            </a:r>
            <a:r>
              <a:rPr lang="en-US" altLang="zh-CN" dirty="0"/>
              <a:t> = "</a:t>
            </a:r>
            <a:r>
              <a:rPr lang="en-US" altLang="zh-CN" dirty="0" err="1"/>
              <a:t>HeavyIon_IMG_n@node</a:t>
            </a:r>
            <a:r>
              <a:rPr lang="en-US" altLang="zh-CN" dirty="0"/>
              <a:t>@"</a:t>
            </a:r>
          </a:p>
          <a:p>
            <a:r>
              <a:rPr lang="en-US" altLang="zh-CN" dirty="0"/>
              <a:t>            Time = (Range=(1e-9 1.5e-9) Intervals=5)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NoOverWrite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}</a:t>
            </a:r>
          </a:p>
          <a:p>
            <a:r>
              <a:rPr lang="en-US" altLang="zh-CN" dirty="0"/>
              <a:t>*</a:t>
            </a:r>
            <a:r>
              <a:rPr lang="zh-CN" altLang="en-US" dirty="0"/>
              <a:t>前面设置粒子入射发生在</a:t>
            </a:r>
            <a:r>
              <a:rPr lang="en-US" altLang="zh-CN" dirty="0"/>
              <a:t>1ns</a:t>
            </a:r>
            <a:r>
              <a:rPr lang="zh-CN" altLang="en-US" dirty="0"/>
              <a:t>时，考虑信号约有</a:t>
            </a:r>
            <a:r>
              <a:rPr lang="en-US" altLang="zh-CN" dirty="0"/>
              <a:t>1~2ns</a:t>
            </a:r>
            <a:r>
              <a:rPr lang="zh-CN" altLang="en-US" dirty="0"/>
              <a:t>宽，微米可以求解</a:t>
            </a:r>
            <a:r>
              <a:rPr lang="en-US" altLang="zh-CN" dirty="0"/>
              <a:t>0~5ns</a:t>
            </a:r>
            <a:r>
              <a:rPr lang="zh-CN" altLang="en-US" dirty="0"/>
              <a:t>的瞬态过程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/>
              <a:t>注意，准静态仿真中，变量</a:t>
            </a:r>
            <a:r>
              <a:rPr lang="en-US" altLang="zh-CN" dirty="0"/>
              <a:t>time</a:t>
            </a:r>
            <a:r>
              <a:rPr lang="zh-CN" altLang="en-US" dirty="0"/>
              <a:t>代表一个“进度条”而不是“时间”；瞬态仿真中，变量</a:t>
            </a:r>
            <a:r>
              <a:rPr lang="en-US" altLang="zh-CN" dirty="0"/>
              <a:t>time</a:t>
            </a:r>
            <a:r>
              <a:rPr lang="zh-CN" altLang="en-US" dirty="0"/>
              <a:t>代表物理上的“时间”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398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430E9-8A32-1505-66AF-B96A6DF7C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>
            <a:extLst>
              <a:ext uri="{FF2B5EF4-FFF2-40B4-BE49-F238E27FC236}">
                <a16:creationId xmlns:a16="http://schemas.microsoft.com/office/drawing/2014/main" id="{46FE4DBB-2283-7DF8-6F03-CEBEE1DBF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8EF7E1F-223E-73C3-308A-E8A207EA9181}"/>
              </a:ext>
            </a:extLst>
          </p:cNvPr>
          <p:cNvSpPr txBox="1"/>
          <p:nvPr/>
        </p:nvSpPr>
        <p:spPr>
          <a:xfrm>
            <a:off x="1294448" y="697230"/>
            <a:ext cx="4749165" cy="963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粒子探测原理</a:t>
            </a:r>
            <a:r>
              <a:rPr lang="en-US" altLang="zh-CN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  <a:sym typeface="汉仪汉黑简" panose="00020600040101010101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E77EC0-CEAF-9FD0-DC3B-D2715913E94F}"/>
              </a:ext>
            </a:extLst>
          </p:cNvPr>
          <p:cNvSpPr txBox="1"/>
          <p:nvPr/>
        </p:nvSpPr>
        <p:spPr>
          <a:xfrm>
            <a:off x="394813" y="1661160"/>
            <a:ext cx="11507152" cy="5093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那为什么我们选择半导体呢？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固体根据导电性质可以分为：导体、半导体和绝缘体。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导体为什么不行？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——</a:t>
            </a: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即使没有粒子入射，导体内部也充满了可以自由移动的载流子。根本看不到粒子入射的响应！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绝缘体为什么不行？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——</a:t>
            </a: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粒子入射产生的载流子在绝缘体内的迁移率极低，且寿命极短。产生的电离还没来得及被电极收集就被俘获或复合了。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半导体为什么可能可行？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——</a:t>
            </a: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半导体内部的自由载流子比较少，且载流子寿命也比较长。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509ED-93A7-CE5E-C01D-BCF55C8B9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>
            <a:extLst>
              <a:ext uri="{FF2B5EF4-FFF2-40B4-BE49-F238E27FC236}">
                <a16:creationId xmlns:a16="http://schemas.microsoft.com/office/drawing/2014/main" id="{55AFF18D-20E7-B6BE-3D4E-DB25CA90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A9F41D4-B8AA-0AFA-2F93-3E00B0110421}"/>
              </a:ext>
            </a:extLst>
          </p:cNvPr>
          <p:cNvSpPr txBox="1"/>
          <p:nvPr/>
        </p:nvSpPr>
        <p:spPr>
          <a:xfrm>
            <a:off x="1294448" y="697230"/>
            <a:ext cx="8016700" cy="963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spc="200" dirty="0">
                <a:solidFill>
                  <a:srgbClr val="2F65A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半导体探测器的工作原理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CFE1C56-7CA0-3178-CEB6-04BC2C4C87FE}"/>
              </a:ext>
            </a:extLst>
          </p:cNvPr>
          <p:cNvSpPr txBox="1"/>
          <p:nvPr/>
        </p:nvSpPr>
        <p:spPr>
          <a:xfrm>
            <a:off x="394813" y="1661160"/>
            <a:ext cx="11507152" cy="5093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根据泡利不相容原理，每一个状态最多被一个电子占领。晶体因为它的晶格结构的特殊性，会有大量能量非常相近的状态紧紧靠在一起，构成了一个独特的结构</a:t>
            </a:r>
            <a:r>
              <a:rPr lang="en-US" altLang="zh-CN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——</a:t>
            </a: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能带。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半导体一般有一条能量较高的能带（“导带”）和一条能量较低的能带（“价带”）。一般，价带被电子填满，而导带内没有电子。当一个能带被填满之后，里面的电子整体对外加电场就没有响应了，就表现为不导电。</a:t>
            </a:r>
            <a:endParaRPr lang="en-US" altLang="zh-CN" sz="2400" spc="200" dirty="0"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spc="200" dirty="0">
                <a:solidFill>
                  <a:srgbClr val="29619E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当带电粒子进入半导体时，带电粒子通过电离激发过程，将能量大量转移给价电子，让其获得足够的能量进入导带，也就在半导体内部产生了原初电离的电子</a:t>
            </a:r>
            <a:r>
              <a:rPr lang="en-US" altLang="zh-CN" sz="2400" spc="200" dirty="0">
                <a:solidFill>
                  <a:srgbClr val="29619E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-</a:t>
            </a:r>
            <a:r>
              <a:rPr lang="zh-CN" altLang="en-US" sz="2400" spc="200" dirty="0">
                <a:solidFill>
                  <a:srgbClr val="29619E"/>
                </a:solidFill>
                <a:latin typeface="思源宋体 CN Light" panose="02020300000000000000" charset="-122"/>
                <a:ea typeface="思源宋体 CN Light" panose="02020300000000000000" charset="-122"/>
                <a:cs typeface="思源宋体 CN Medium" panose="02020500000000000000" charset="-122"/>
                <a:sym typeface="汉仪汉黑简" panose="00020600040101010101" charset="-122"/>
              </a:rPr>
              <a:t>空穴对。</a:t>
            </a:r>
            <a:endParaRPr lang="en-US" altLang="zh-CN" sz="2400" spc="200" dirty="0">
              <a:solidFill>
                <a:srgbClr val="29619E"/>
              </a:solidFill>
              <a:latin typeface="思源宋体 CN Light" panose="02020300000000000000" charset="-122"/>
              <a:ea typeface="思源宋体 CN Light" panose="02020300000000000000" charset="-122"/>
              <a:cs typeface="思源宋体 CN Medium" panose="02020500000000000000" charset="-122"/>
              <a:sym typeface="汉仪汉黑简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57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半导体探测器的工作原理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3C76E77-A5F2-AA8D-8005-A4DCA6EAF44B}"/>
              </a:ext>
            </a:extLst>
          </p:cNvPr>
          <p:cNvGrpSpPr/>
          <p:nvPr/>
        </p:nvGrpSpPr>
        <p:grpSpPr>
          <a:xfrm>
            <a:off x="338139" y="859473"/>
            <a:ext cx="5705475" cy="3642995"/>
            <a:chOff x="338138" y="2371725"/>
            <a:chExt cx="5705475" cy="364299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7AABB698-068F-D62F-E0A0-8444580B7752}"/>
                </a:ext>
              </a:extLst>
            </p:cNvPr>
            <p:cNvGrpSpPr/>
            <p:nvPr/>
          </p:nvGrpSpPr>
          <p:grpSpPr>
            <a:xfrm>
              <a:off x="338138" y="2371725"/>
              <a:ext cx="5705475" cy="3642995"/>
              <a:chOff x="338138" y="2371725"/>
              <a:chExt cx="5705475" cy="3642995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313A8975-961B-DC41-F38A-5E8E7432C6D7}"/>
                  </a:ext>
                </a:extLst>
              </p:cNvPr>
              <p:cNvGrpSpPr/>
              <p:nvPr/>
            </p:nvGrpSpPr>
            <p:grpSpPr>
              <a:xfrm>
                <a:off x="338138" y="2371725"/>
                <a:ext cx="5705475" cy="3642995"/>
                <a:chOff x="338138" y="2371725"/>
                <a:chExt cx="5705475" cy="3642995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D5EB9BF2-AE17-220E-BD5E-ED6FDC7269A9}"/>
                    </a:ext>
                  </a:extLst>
                </p:cNvPr>
                <p:cNvSpPr/>
                <p:nvPr/>
              </p:nvSpPr>
              <p:spPr>
                <a:xfrm>
                  <a:off x="338138" y="3247866"/>
                  <a:ext cx="5705475" cy="2052955"/>
                </a:xfrm>
                <a:prstGeom prst="rect">
                  <a:avLst/>
                </a:prstGeom>
                <a:solidFill>
                  <a:srgbClr val="E8E7C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6EB50FBE-4A85-3126-95F1-532003D98E1F}"/>
                    </a:ext>
                  </a:extLst>
                </p:cNvPr>
                <p:cNvCxnSpPr/>
                <p:nvPr/>
              </p:nvCxnSpPr>
              <p:spPr>
                <a:xfrm flipH="1">
                  <a:off x="1609725" y="2371725"/>
                  <a:ext cx="3362325" cy="3400425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1" name="减号 10">
                  <a:extLst>
                    <a:ext uri="{FF2B5EF4-FFF2-40B4-BE49-F238E27FC236}">
                      <a16:creationId xmlns:a16="http://schemas.microsoft.com/office/drawing/2014/main" id="{661D36CF-52F0-2DD2-8E31-F7D2153DD4B1}"/>
                    </a:ext>
                  </a:extLst>
                </p:cNvPr>
                <p:cNvSpPr/>
                <p:nvPr/>
              </p:nvSpPr>
              <p:spPr>
                <a:xfrm>
                  <a:off x="3695700" y="3610134"/>
                  <a:ext cx="219075" cy="238125"/>
                </a:xfrm>
                <a:prstGeom prst="mathMinus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加号 17">
                  <a:extLst>
                    <a:ext uri="{FF2B5EF4-FFF2-40B4-BE49-F238E27FC236}">
                      <a16:creationId xmlns:a16="http://schemas.microsoft.com/office/drawing/2014/main" id="{4879986E-501A-A9E8-AC5F-68E700EAB1E7}"/>
                    </a:ext>
                  </a:extLst>
                </p:cNvPr>
                <p:cNvSpPr/>
                <p:nvPr/>
              </p:nvSpPr>
              <p:spPr>
                <a:xfrm>
                  <a:off x="3257550" y="3667125"/>
                  <a:ext cx="219075" cy="238125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减号 18">
                  <a:extLst>
                    <a:ext uri="{FF2B5EF4-FFF2-40B4-BE49-F238E27FC236}">
                      <a16:creationId xmlns:a16="http://schemas.microsoft.com/office/drawing/2014/main" id="{6C200087-6AEA-D9FB-749B-2731F55AD6BE}"/>
                    </a:ext>
                  </a:extLst>
                </p:cNvPr>
                <p:cNvSpPr/>
                <p:nvPr/>
              </p:nvSpPr>
              <p:spPr>
                <a:xfrm>
                  <a:off x="3476625" y="3848259"/>
                  <a:ext cx="219075" cy="238125"/>
                </a:xfrm>
                <a:prstGeom prst="mathMinus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加号 19">
                  <a:extLst>
                    <a:ext uri="{FF2B5EF4-FFF2-40B4-BE49-F238E27FC236}">
                      <a16:creationId xmlns:a16="http://schemas.microsoft.com/office/drawing/2014/main" id="{CAEBA5C4-010B-6E1D-4285-C36746F1C374}"/>
                    </a:ext>
                  </a:extLst>
                </p:cNvPr>
                <p:cNvSpPr/>
                <p:nvPr/>
              </p:nvSpPr>
              <p:spPr>
                <a:xfrm>
                  <a:off x="3014503" y="3905250"/>
                  <a:ext cx="219075" cy="238125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加号 21">
                  <a:extLst>
                    <a:ext uri="{FF2B5EF4-FFF2-40B4-BE49-F238E27FC236}">
                      <a16:creationId xmlns:a16="http://schemas.microsoft.com/office/drawing/2014/main" id="{CF5A0273-7EF9-A94C-68CE-73A6C3468B94}"/>
                    </a:ext>
                  </a:extLst>
                </p:cNvPr>
                <p:cNvSpPr/>
                <p:nvPr/>
              </p:nvSpPr>
              <p:spPr>
                <a:xfrm>
                  <a:off x="2771456" y="4143375"/>
                  <a:ext cx="219075" cy="238125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加号 23">
                  <a:extLst>
                    <a:ext uri="{FF2B5EF4-FFF2-40B4-BE49-F238E27FC236}">
                      <a16:creationId xmlns:a16="http://schemas.microsoft.com/office/drawing/2014/main" id="{1ED70AD5-2879-2756-DF09-609878D3E558}"/>
                    </a:ext>
                  </a:extLst>
                </p:cNvPr>
                <p:cNvSpPr/>
                <p:nvPr/>
              </p:nvSpPr>
              <p:spPr>
                <a:xfrm>
                  <a:off x="2552381" y="4381500"/>
                  <a:ext cx="219075" cy="238125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加号 25">
                  <a:extLst>
                    <a:ext uri="{FF2B5EF4-FFF2-40B4-BE49-F238E27FC236}">
                      <a16:creationId xmlns:a16="http://schemas.microsoft.com/office/drawing/2014/main" id="{B90A68FB-5B5E-5380-2069-AEE7FA35CEA0}"/>
                    </a:ext>
                  </a:extLst>
                </p:cNvPr>
                <p:cNvSpPr/>
                <p:nvPr/>
              </p:nvSpPr>
              <p:spPr>
                <a:xfrm>
                  <a:off x="2328384" y="4645660"/>
                  <a:ext cx="219075" cy="238125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3" name="直接箭头连接符 32">
                  <a:extLst>
                    <a:ext uri="{FF2B5EF4-FFF2-40B4-BE49-F238E27FC236}">
                      <a16:creationId xmlns:a16="http://schemas.microsoft.com/office/drawing/2014/main" id="{DC476A92-EB2D-254A-0935-F4189F82282E}"/>
                    </a:ext>
                  </a:extLst>
                </p:cNvPr>
                <p:cNvCxnSpPr/>
                <p:nvPr/>
              </p:nvCxnSpPr>
              <p:spPr>
                <a:xfrm flipV="1">
                  <a:off x="561975" y="2724150"/>
                  <a:ext cx="0" cy="3290570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6147F239-EB25-4B97-374A-13E2BB4C2CDA}"/>
                    </a:ext>
                  </a:extLst>
                </p:cNvPr>
                <p:cNvSpPr txBox="1"/>
                <p:nvPr/>
              </p:nvSpPr>
              <p:spPr>
                <a:xfrm>
                  <a:off x="547647" y="3901718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solidFill>
                        <a:srgbClr val="4C80B7"/>
                      </a:solidFill>
                    </a:rPr>
                    <a:t>电场方向</a:t>
                  </a: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8559DFD-6F5C-8E75-22B5-5B79CDB17B61}"/>
                    </a:ext>
                  </a:extLst>
                </p:cNvPr>
                <p:cNvSpPr txBox="1"/>
                <p:nvPr/>
              </p:nvSpPr>
              <p:spPr>
                <a:xfrm>
                  <a:off x="4317206" y="2977515"/>
                  <a:ext cx="1190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入射粒子</a:t>
                  </a:r>
                </a:p>
              </p:txBody>
            </p:sp>
            <p:cxnSp>
              <p:nvCxnSpPr>
                <p:cNvPr id="37" name="直接箭头连接符 36">
                  <a:extLst>
                    <a:ext uri="{FF2B5EF4-FFF2-40B4-BE49-F238E27FC236}">
                      <a16:creationId xmlns:a16="http://schemas.microsoft.com/office/drawing/2014/main" id="{949FB3ED-C797-A847-AE5C-8FA07BE1150C}"/>
                    </a:ext>
                  </a:extLst>
                </p:cNvPr>
                <p:cNvCxnSpPr/>
                <p:nvPr/>
              </p:nvCxnSpPr>
              <p:spPr>
                <a:xfrm flipV="1">
                  <a:off x="2880993" y="3247866"/>
                  <a:ext cx="0" cy="824071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6775D3C7-0E80-15F9-5571-C8F28D56F1DB}"/>
                    </a:ext>
                  </a:extLst>
                </p:cNvPr>
                <p:cNvCxnSpPr/>
                <p:nvPr/>
              </p:nvCxnSpPr>
              <p:spPr>
                <a:xfrm>
                  <a:off x="3290887" y="4388485"/>
                  <a:ext cx="0" cy="912336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6C8A8162-B53A-2CC6-C5ED-AF6A5E90A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0937" y="4071937"/>
                  <a:ext cx="4763" cy="1209834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27376A1B-55F2-2453-D23F-60972B47D9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0993" y="4764722"/>
                  <a:ext cx="0" cy="575231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>
                  <a:extLst>
                    <a:ext uri="{FF2B5EF4-FFF2-40B4-BE49-F238E27FC236}">
                      <a16:creationId xmlns:a16="http://schemas.microsoft.com/office/drawing/2014/main" id="{40884DC7-B9A6-2992-988C-DCD6246E0C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90937" y="3247866"/>
                  <a:ext cx="0" cy="153114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47">
                  <a:extLst>
                    <a:ext uri="{FF2B5EF4-FFF2-40B4-BE49-F238E27FC236}">
                      <a16:creationId xmlns:a16="http://schemas.microsoft.com/office/drawing/2014/main" id="{660322BD-03C8-4CF5-626A-1AC1E8E907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37921" y="3247866"/>
                  <a:ext cx="0" cy="1252696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减号 20">
                <a:extLst>
                  <a:ext uri="{FF2B5EF4-FFF2-40B4-BE49-F238E27FC236}">
                    <a16:creationId xmlns:a16="http://schemas.microsoft.com/office/drawing/2014/main" id="{2FAEA766-EDE5-CBA7-A754-404147F3C032}"/>
                  </a:ext>
                </a:extLst>
              </p:cNvPr>
              <p:cNvSpPr/>
              <p:nvPr/>
            </p:nvSpPr>
            <p:spPr>
              <a:xfrm>
                <a:off x="3233578" y="4086384"/>
                <a:ext cx="219075" cy="238125"/>
              </a:xfrm>
              <a:prstGeom prst="mathMinu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减号 22">
                <a:extLst>
                  <a:ext uri="{FF2B5EF4-FFF2-40B4-BE49-F238E27FC236}">
                    <a16:creationId xmlns:a16="http://schemas.microsoft.com/office/drawing/2014/main" id="{907D5E0A-6EC4-64D6-962A-9D6F9766DD7E}"/>
                  </a:ext>
                </a:extLst>
              </p:cNvPr>
              <p:cNvSpPr/>
              <p:nvPr/>
            </p:nvSpPr>
            <p:spPr>
              <a:xfrm>
                <a:off x="2990531" y="4324509"/>
                <a:ext cx="219075" cy="238125"/>
              </a:xfrm>
              <a:prstGeom prst="mathMinu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减号 24">
                <a:extLst>
                  <a:ext uri="{FF2B5EF4-FFF2-40B4-BE49-F238E27FC236}">
                    <a16:creationId xmlns:a16="http://schemas.microsoft.com/office/drawing/2014/main" id="{FDD19376-8F6F-F7D3-B522-117479FD2886}"/>
                  </a:ext>
                </a:extLst>
              </p:cNvPr>
              <p:cNvSpPr/>
              <p:nvPr/>
            </p:nvSpPr>
            <p:spPr>
              <a:xfrm>
                <a:off x="2771456" y="4562634"/>
                <a:ext cx="219075" cy="238125"/>
              </a:xfrm>
              <a:prstGeom prst="mathMinu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减号 26">
                <a:extLst>
                  <a:ext uri="{FF2B5EF4-FFF2-40B4-BE49-F238E27FC236}">
                    <a16:creationId xmlns:a16="http://schemas.microsoft.com/office/drawing/2014/main" id="{C8E4CCAB-567E-84CA-5308-9A29B2918D3D}"/>
                  </a:ext>
                </a:extLst>
              </p:cNvPr>
              <p:cNvSpPr/>
              <p:nvPr/>
            </p:nvSpPr>
            <p:spPr>
              <a:xfrm>
                <a:off x="2547459" y="4826794"/>
                <a:ext cx="219075" cy="238125"/>
              </a:xfrm>
              <a:prstGeom prst="mathMinu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加号 8">
              <a:extLst>
                <a:ext uri="{FF2B5EF4-FFF2-40B4-BE49-F238E27FC236}">
                  <a16:creationId xmlns:a16="http://schemas.microsoft.com/office/drawing/2014/main" id="{7FB5BB17-7BDC-356D-672E-8F5C4C638D6E}"/>
                </a:ext>
              </a:extLst>
            </p:cNvPr>
            <p:cNvSpPr/>
            <p:nvPr/>
          </p:nvSpPr>
          <p:spPr>
            <a:xfrm>
              <a:off x="3476625" y="3429000"/>
              <a:ext cx="219075" cy="238125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E5387314-F5B5-3FBD-8845-CE312754F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0887" y="3247866"/>
              <a:ext cx="0" cy="48133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ABAEDEF6-AF52-9525-633D-738A499938FE}"/>
                </a:ext>
              </a:extLst>
            </p:cNvPr>
            <p:cNvCxnSpPr>
              <a:cxnSpLocks/>
            </p:cNvCxnSpPr>
            <p:nvPr/>
          </p:nvCxnSpPr>
          <p:spPr>
            <a:xfrm>
              <a:off x="2461414" y="5093970"/>
              <a:ext cx="0" cy="245982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A970CF1F-946D-A5A1-6D7C-64A61125D610}"/>
              </a:ext>
            </a:extLst>
          </p:cNvPr>
          <p:cNvSpPr txBox="1"/>
          <p:nvPr/>
        </p:nvSpPr>
        <p:spPr>
          <a:xfrm>
            <a:off x="6203315" y="1566466"/>
            <a:ext cx="5807075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带电粒子入射半导体，电离出电子</a:t>
            </a:r>
            <a:r>
              <a:rPr lang="en-US" altLang="zh-CN" dirty="0"/>
              <a:t>-</a:t>
            </a:r>
            <a:r>
              <a:rPr lang="zh-CN" altLang="en-US" dirty="0"/>
              <a:t>空穴对（</a:t>
            </a:r>
            <a:r>
              <a:rPr lang="en-US" altLang="zh-CN" dirty="0"/>
              <a:t>e-h pair</a:t>
            </a:r>
            <a:r>
              <a:rPr lang="zh-CN" altLang="en-US" dirty="0"/>
              <a:t>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电离出的</a:t>
            </a:r>
            <a:r>
              <a:rPr lang="en-US" altLang="zh-CN" dirty="0"/>
              <a:t>e-h pair</a:t>
            </a:r>
            <a:r>
              <a:rPr lang="zh-CN" altLang="en-US" dirty="0"/>
              <a:t>在电场的作用下向电极漂移，产生宏观的</a:t>
            </a:r>
            <a:r>
              <a:rPr lang="zh-CN" altLang="en-US" dirty="0">
                <a:solidFill>
                  <a:srgbClr val="FF0000"/>
                </a:solidFill>
              </a:rPr>
              <a:t>感应电流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将粒子入射转化为电信号，通过电子学读出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64B21EC-2B73-3792-3349-D5F388419956}"/>
              </a:ext>
            </a:extLst>
          </p:cNvPr>
          <p:cNvSpPr txBox="1"/>
          <p:nvPr/>
        </p:nvSpPr>
        <p:spPr>
          <a:xfrm>
            <a:off x="366233" y="4346954"/>
            <a:ext cx="11644157" cy="2395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问题：电离</a:t>
            </a:r>
            <a:r>
              <a:rPr lang="en-US" altLang="zh-CN" dirty="0"/>
              <a:t>e-p pair</a:t>
            </a:r>
            <a:r>
              <a:rPr lang="zh-CN" altLang="en-US" dirty="0"/>
              <a:t>相比一般平衡态的载流子来说，量级很小，根本看不到电离出的载流子产生的电信号。怎么办？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——</a:t>
            </a:r>
            <a:r>
              <a:rPr lang="zh-CN" altLang="en-US" dirty="0">
                <a:solidFill>
                  <a:srgbClr val="FF0000"/>
                </a:solidFill>
              </a:rPr>
              <a:t>给半导体</a:t>
            </a:r>
            <a:r>
              <a:rPr lang="en-US" altLang="zh-CN" dirty="0">
                <a:solidFill>
                  <a:srgbClr val="FF0000"/>
                </a:solidFill>
              </a:rPr>
              <a:t>PN</a:t>
            </a:r>
            <a:r>
              <a:rPr lang="zh-CN" altLang="en-US" dirty="0">
                <a:solidFill>
                  <a:srgbClr val="FF0000"/>
                </a:solidFill>
              </a:rPr>
              <a:t>结加负偏压，使半导体全耗尽！</a:t>
            </a:r>
            <a:r>
              <a:rPr lang="zh-CN" altLang="en-US" dirty="0"/>
              <a:t>考虑</a:t>
            </a:r>
            <a:r>
              <a:rPr lang="en-US" altLang="zh-CN" dirty="0"/>
              <a:t>1mm*1mm*100um</a:t>
            </a:r>
            <a:r>
              <a:rPr lang="zh-CN" altLang="en-US" dirty="0"/>
              <a:t>的一块硅：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制造半导体探测器的高阻硅平衡态的载流子密度：</a:t>
            </a:r>
            <a:r>
              <a:rPr lang="en-US" altLang="zh-CN" dirty="0"/>
              <a:t>1E12~1E13</a:t>
            </a:r>
            <a:r>
              <a:rPr lang="zh-CN" altLang="en-US" dirty="0"/>
              <a:t>（</a:t>
            </a:r>
            <a:r>
              <a:rPr lang="en-US" altLang="zh-CN" dirty="0"/>
              <a:t>cm</a:t>
            </a:r>
            <a:r>
              <a:rPr lang="en-US" altLang="zh-CN" baseline="30000" dirty="0"/>
              <a:t>-3</a:t>
            </a:r>
            <a:r>
              <a:rPr lang="zh-CN" altLang="en-US" dirty="0"/>
              <a:t>）量级，对应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1E8~1E9</a:t>
            </a:r>
            <a:r>
              <a:rPr lang="zh-CN" altLang="en-US" dirty="0"/>
              <a:t>的载流子。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最小电离粒子入射</a:t>
            </a:r>
            <a:r>
              <a:rPr lang="en-US" altLang="zh-CN" dirty="0"/>
              <a:t>Si</a:t>
            </a:r>
            <a:r>
              <a:rPr lang="zh-CN" altLang="en-US" dirty="0"/>
              <a:t>产生的载流子：每微米产生约</a:t>
            </a:r>
            <a:r>
              <a:rPr lang="en-US" altLang="zh-CN" dirty="0"/>
              <a:t>100</a:t>
            </a:r>
            <a:r>
              <a:rPr lang="zh-CN" altLang="en-US" dirty="0"/>
              <a:t>个载流子。考虑</a:t>
            </a:r>
            <a:r>
              <a:rPr lang="en-US" altLang="zh-CN" dirty="0"/>
              <a:t>100um</a:t>
            </a:r>
            <a:r>
              <a:rPr lang="zh-CN" altLang="en-US" dirty="0"/>
              <a:t>长的径迹，有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1E4</a:t>
            </a:r>
            <a:r>
              <a:rPr lang="zh-CN" altLang="en-US" dirty="0"/>
              <a:t>量级的非平衡载流子。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半导体全耗尽后的载流子密度：</a:t>
            </a:r>
            <a:r>
              <a:rPr lang="en-US" altLang="zh-CN" dirty="0"/>
              <a:t>~1E6</a:t>
            </a:r>
            <a:r>
              <a:rPr lang="zh-CN" altLang="en-US" dirty="0"/>
              <a:t>（</a:t>
            </a:r>
            <a:r>
              <a:rPr lang="en-US" altLang="zh-CN" dirty="0"/>
              <a:t>cm</a:t>
            </a:r>
            <a:r>
              <a:rPr lang="en-US" altLang="zh-CN" baseline="30000" dirty="0"/>
              <a:t>-3</a:t>
            </a:r>
            <a:r>
              <a:rPr lang="zh-CN" altLang="en-US" dirty="0"/>
              <a:t>）量级，对应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~1E2</a:t>
            </a:r>
            <a:r>
              <a:rPr lang="zh-CN" altLang="en-US" dirty="0"/>
              <a:t>的载流子！</a:t>
            </a:r>
          </a:p>
        </p:txBody>
      </p:sp>
    </p:spTree>
    <p:extLst>
      <p:ext uri="{BB962C8B-B14F-4D97-AF65-F5344CB8AC3E}">
        <p14:creationId xmlns:p14="http://schemas.microsoft.com/office/powerpoint/2010/main" val="26682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717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37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59410"/>
            <a:ext cx="10515600" cy="1325563"/>
          </a:xfrm>
        </p:spPr>
        <p:txBody>
          <a:bodyPr/>
          <a:lstStyle/>
          <a:p>
            <a:r>
              <a:rPr lang="zh-CN" altLang="en-US" sz="4800" spc="200" dirty="0">
                <a:solidFill>
                  <a:srgbClr val="2F65A1"/>
                </a:solidFill>
                <a:effectLst/>
                <a:latin typeface="思源宋体 CN Heavy" panose="02020900000000000000" charset="-122"/>
                <a:ea typeface="思源宋体 CN Heavy" panose="02020900000000000000" charset="-122"/>
                <a:cs typeface="思源宋体 CN Medium" panose="02020500000000000000" charset="-122"/>
              </a:rPr>
              <a:t>耗尽原理</a:t>
            </a:r>
            <a:endParaRPr lang="en-US" altLang="zh-CN" sz="4800" spc="200" dirty="0">
              <a:solidFill>
                <a:srgbClr val="2F65A1"/>
              </a:solidFill>
              <a:effectLst/>
              <a:latin typeface="思源宋体 CN Heavy" panose="02020900000000000000" charset="-122"/>
              <a:ea typeface="思源宋体 CN Heavy" panose="02020900000000000000" charset="-122"/>
              <a:cs typeface="思源宋体 CN Medium" panose="02020500000000000000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A65F3A-26EC-81E4-ED6F-78D90CE37674}"/>
              </a:ext>
            </a:extLst>
          </p:cNvPr>
          <p:cNvSpPr txBox="1"/>
          <p:nvPr/>
        </p:nvSpPr>
        <p:spPr>
          <a:xfrm>
            <a:off x="287799" y="4967699"/>
            <a:ext cx="1113041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在外加电场的作用下，载流子漂移。考虑一边重参杂，另一边轻参杂的</a:t>
            </a:r>
            <a:r>
              <a:rPr lang="en-US" altLang="zh-CN" sz="2000" dirty="0"/>
              <a:t>PN</a:t>
            </a:r>
            <a:r>
              <a:rPr lang="zh-CN" altLang="en-US" sz="2000" dirty="0"/>
              <a:t>结。轻参杂侧的载流子会全部进入重参杂的一侧。此时轻参杂侧就被耗尽了，成为了探测粒子的“灵敏区”。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B91131D-B601-E221-1C0D-35929031F320}"/>
              </a:ext>
            </a:extLst>
          </p:cNvPr>
          <p:cNvGrpSpPr/>
          <p:nvPr/>
        </p:nvGrpSpPr>
        <p:grpSpPr>
          <a:xfrm>
            <a:off x="104502" y="1426096"/>
            <a:ext cx="11968935" cy="2848247"/>
            <a:chOff x="104502" y="1426096"/>
            <a:chExt cx="11968935" cy="284824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26B81A8-182F-E127-BBDA-4BED586855BE}"/>
                </a:ext>
              </a:extLst>
            </p:cNvPr>
            <p:cNvGrpSpPr/>
            <p:nvPr/>
          </p:nvGrpSpPr>
          <p:grpSpPr>
            <a:xfrm>
              <a:off x="104502" y="1426096"/>
              <a:ext cx="5660571" cy="2848247"/>
              <a:chOff x="278674" y="2324730"/>
              <a:chExt cx="6480001" cy="3453628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A6181D6-5DE4-6F75-A8CC-E96D354212C8}"/>
                  </a:ext>
                </a:extLst>
              </p:cNvPr>
              <p:cNvGrpSpPr/>
              <p:nvPr/>
            </p:nvGrpSpPr>
            <p:grpSpPr>
              <a:xfrm>
                <a:off x="278674" y="2770329"/>
                <a:ext cx="6480001" cy="2168434"/>
                <a:chOff x="557348" y="1837509"/>
                <a:chExt cx="6480001" cy="2168434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ECF0038C-679C-B778-4806-6F81A0163EA8}"/>
                    </a:ext>
                  </a:extLst>
                </p:cNvPr>
                <p:cNvSpPr/>
                <p:nvPr/>
              </p:nvSpPr>
              <p:spPr>
                <a:xfrm>
                  <a:off x="557348" y="1837509"/>
                  <a:ext cx="4467497" cy="21684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N</a:t>
                  </a:r>
                  <a:r>
                    <a:rPr lang="zh-CN" altLang="en-US" dirty="0"/>
                    <a:t>型半导体</a:t>
                  </a:r>
                  <a:endParaRPr lang="en-US" altLang="zh-CN" dirty="0"/>
                </a:p>
                <a:p>
                  <a:pPr algn="ctr"/>
                  <a:r>
                    <a:rPr lang="zh-CN" altLang="en-US" dirty="0"/>
                    <a:t>多数载流子：电子</a:t>
                  </a: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BBA1DAC6-C92A-FE43-A525-125421FB60B9}"/>
                    </a:ext>
                  </a:extLst>
                </p:cNvPr>
                <p:cNvSpPr/>
                <p:nvPr/>
              </p:nvSpPr>
              <p:spPr>
                <a:xfrm>
                  <a:off x="5024845" y="1837509"/>
                  <a:ext cx="2012504" cy="21684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P</a:t>
                  </a:r>
                  <a:r>
                    <a:rPr lang="zh-CN" altLang="en-US" dirty="0"/>
                    <a:t>型半导体</a:t>
                  </a:r>
                  <a:endParaRPr lang="en-US" altLang="zh-CN" dirty="0"/>
                </a:p>
                <a:p>
                  <a:pPr algn="ctr"/>
                  <a:r>
                    <a:rPr lang="zh-CN" altLang="en-US" dirty="0"/>
                    <a:t>多数载流子：空穴</a:t>
                  </a:r>
                </a:p>
              </p:txBody>
            </p: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5D4AB4D6-B985-91D1-36E4-E5F046360AC9}"/>
                  </a:ext>
                </a:extLst>
              </p:cNvPr>
              <p:cNvCxnSpPr/>
              <p:nvPr/>
            </p:nvCxnSpPr>
            <p:spPr>
              <a:xfrm flipH="1">
                <a:off x="488504" y="5191312"/>
                <a:ext cx="6270171" cy="0"/>
              </a:xfrm>
              <a:prstGeom prst="line">
                <a:avLst/>
              </a:prstGeom>
              <a:ln w="571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ED84A03-EA4B-2BA4-DAC0-E307A6D00054}"/>
                  </a:ext>
                </a:extLst>
              </p:cNvPr>
              <p:cNvSpPr txBox="1"/>
              <p:nvPr/>
            </p:nvSpPr>
            <p:spPr>
              <a:xfrm>
                <a:off x="2595155" y="5409026"/>
                <a:ext cx="17330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电场方向</a:t>
                </a:r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4EB368C-5970-0060-4476-25F17A7CDACE}"/>
                  </a:ext>
                </a:extLst>
              </p:cNvPr>
              <p:cNvCxnSpPr/>
              <p:nvPr/>
            </p:nvCxnSpPr>
            <p:spPr>
              <a:xfrm>
                <a:off x="2751909" y="2413277"/>
                <a:ext cx="157625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7E04D471-44FA-883B-D72A-7B56FBBC4EB7}"/>
                  </a:ext>
                </a:extLst>
              </p:cNvPr>
              <p:cNvCxnSpPr/>
              <p:nvPr/>
            </p:nvCxnSpPr>
            <p:spPr>
              <a:xfrm flipH="1">
                <a:off x="2751909" y="2617793"/>
                <a:ext cx="1489166" cy="0"/>
              </a:xfrm>
              <a:prstGeom prst="straightConnector1">
                <a:avLst/>
              </a:prstGeom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17CF658-FF14-B546-EB3C-780068437F20}"/>
                  </a:ext>
                </a:extLst>
              </p:cNvPr>
              <p:cNvSpPr txBox="1"/>
              <p:nvPr/>
            </p:nvSpPr>
            <p:spPr>
              <a:xfrm>
                <a:off x="1288869" y="2324730"/>
                <a:ext cx="1306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29619E"/>
                    </a:solidFill>
                  </a:rPr>
                  <a:t>电子漂移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1EEBD5-8E60-FF2D-D59C-2B3E2EF8029B}"/>
                  </a:ext>
                </a:extLst>
              </p:cNvPr>
              <p:cNvSpPr txBox="1"/>
              <p:nvPr/>
            </p:nvSpPr>
            <p:spPr>
              <a:xfrm>
                <a:off x="4397829" y="2324730"/>
                <a:ext cx="1306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FF0000"/>
                    </a:solidFill>
                  </a:rPr>
                  <a:t>空穴漂移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E1D71AF-6C1F-3362-E79C-AF20EF348A11}"/>
                </a:ext>
              </a:extLst>
            </p:cNvPr>
            <p:cNvGrpSpPr/>
            <p:nvPr/>
          </p:nvGrpSpPr>
          <p:grpSpPr>
            <a:xfrm>
              <a:off x="6412865" y="1793587"/>
              <a:ext cx="5660572" cy="1788334"/>
              <a:chOff x="104501" y="4432790"/>
              <a:chExt cx="5660572" cy="1788334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609FF3E-0B69-1570-7FC5-4892AAE98F41}"/>
                  </a:ext>
                </a:extLst>
              </p:cNvPr>
              <p:cNvSpPr/>
              <p:nvPr/>
            </p:nvSpPr>
            <p:spPr>
              <a:xfrm>
                <a:off x="104501" y="4432791"/>
                <a:ext cx="330927" cy="17883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</a:t>
                </a:r>
                <a:endParaRPr lang="zh-CN" altLang="en-US" dirty="0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80DB647-B366-2296-8841-8FB4904F0CE1}"/>
                  </a:ext>
                </a:extLst>
              </p:cNvPr>
              <p:cNvSpPr/>
              <p:nvPr/>
            </p:nvSpPr>
            <p:spPr>
              <a:xfrm>
                <a:off x="4337987" y="4432791"/>
                <a:ext cx="1427086" cy="178833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P</a:t>
                </a:r>
                <a:endParaRPr lang="zh-CN" altLang="en-US" dirty="0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0168B47-37DD-DC3C-B4EC-D7ECC7548C4A}"/>
                  </a:ext>
                </a:extLst>
              </p:cNvPr>
              <p:cNvSpPr/>
              <p:nvPr/>
            </p:nvSpPr>
            <p:spPr>
              <a:xfrm>
                <a:off x="435428" y="4432790"/>
                <a:ext cx="3902559" cy="1788334"/>
              </a:xfrm>
              <a:prstGeom prst="rect">
                <a:avLst/>
              </a:prstGeom>
              <a:solidFill>
                <a:srgbClr val="E8E7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ysClr val="windowText" lastClr="000000"/>
                    </a:solidFill>
                  </a:rPr>
                  <a:t>耗尽区（空间电荷区）           </a:t>
                </a:r>
              </a:p>
            </p:txBody>
          </p:sp>
        </p:grpSp>
        <p:sp>
          <p:nvSpPr>
            <p:cNvPr id="47" name="箭头: 下 46">
              <a:extLst>
                <a:ext uri="{FF2B5EF4-FFF2-40B4-BE49-F238E27FC236}">
                  <a16:creationId xmlns:a16="http://schemas.microsoft.com/office/drawing/2014/main" id="{2FBEE6B1-5290-8BA3-636B-056108B06515}"/>
                </a:ext>
              </a:extLst>
            </p:cNvPr>
            <p:cNvSpPr/>
            <p:nvPr/>
          </p:nvSpPr>
          <p:spPr>
            <a:xfrm rot="16200000">
              <a:off x="5886994" y="2337712"/>
              <a:ext cx="418012" cy="513805"/>
            </a:xfrm>
            <a:prstGeom prst="downArrow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395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81_1*a*1"/>
  <p:tag name="KSO_WM_TEMPLATE_CATEGORY" val="custom"/>
  <p:tag name="KSO_WM_TEMPLATE_INDEX" val="2023128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6,&quot;left&quot;:114.2,&quot;top&quot;:162.3,&quot;width&quot;:714.6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6518</Words>
  <Application>Microsoft Office PowerPoint</Application>
  <PresentationFormat>宽屏</PresentationFormat>
  <Paragraphs>549</Paragraphs>
  <Slides>50</Slides>
  <Notes>48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方正舒体</vt:lpstr>
      <vt:lpstr>华文行楷</vt:lpstr>
      <vt:lpstr>思源宋体 CN Heavy</vt:lpstr>
      <vt:lpstr>思源宋体 CN Light</vt:lpstr>
      <vt:lpstr>思源宋体 CN Medium</vt:lpstr>
      <vt:lpstr>Arial</vt:lpstr>
      <vt:lpstr>Calibri</vt:lpstr>
      <vt:lpstr>Cambria Math</vt:lpstr>
      <vt:lpstr>Wingdings</vt:lpstr>
      <vt:lpstr>WPS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半导体探测器的工作原理</vt:lpstr>
      <vt:lpstr>耗尽原理</vt:lpstr>
      <vt:lpstr>几种常见的半导体探测器</vt:lpstr>
      <vt:lpstr>什么样的半导体材料适合制造探测器</vt:lpstr>
      <vt:lpstr>PowerPoint 演示文稿</vt:lpstr>
      <vt:lpstr>什么是TCAD？</vt:lpstr>
      <vt:lpstr>TCAD是在干什么？</vt:lpstr>
      <vt:lpstr>为什么要做TCAD？</vt:lpstr>
      <vt:lpstr>PowerPoint 演示文稿</vt:lpstr>
      <vt:lpstr>画一个最简单的PIN</vt:lpstr>
      <vt:lpstr>画一个最简单的PIN</vt:lpstr>
      <vt:lpstr>画一个最简单的PIN</vt:lpstr>
      <vt:lpstr>画一个最简单的PIN</vt:lpstr>
      <vt:lpstr>画一个最简单的PIN</vt:lpstr>
      <vt:lpstr>画一个最简单的PIN</vt:lpstr>
      <vt:lpstr>画一个最简单的PIN</vt:lpstr>
      <vt:lpstr>画一个最简单的PIN</vt:lpstr>
      <vt:lpstr>画一个最简单的PIN</vt:lpstr>
      <vt:lpstr>画一个最简单的PIN</vt:lpstr>
      <vt:lpstr>SDEVICE电学特性仿真</vt:lpstr>
      <vt:lpstr>SDEVICE求解IV特性</vt:lpstr>
      <vt:lpstr>SDEVICE求解CV特性</vt:lpstr>
      <vt:lpstr>SDEVICE求解器件对粒子入射的响应</vt:lpstr>
      <vt:lpstr>PowerPoint 演示文稿</vt:lpstr>
      <vt:lpstr>（1） 边缘击穿现象与优化</vt:lpstr>
      <vt:lpstr>（1） 边缘击穿现象与优化</vt:lpstr>
      <vt:lpstr>（2） 添加增益层，提高信噪比</vt:lpstr>
      <vt:lpstr>作业</vt:lpstr>
      <vt:lpstr>PowerPoint 演示文稿</vt:lpstr>
      <vt:lpstr>Backup: SDE Code</vt:lpstr>
      <vt:lpstr>Backup: SDE Code</vt:lpstr>
      <vt:lpstr>Backup: SDE Code</vt:lpstr>
      <vt:lpstr>Backup: SDE Code</vt:lpstr>
      <vt:lpstr>Backup: SDE Code</vt:lpstr>
      <vt:lpstr>Backup: SDEVICE Code</vt:lpstr>
      <vt:lpstr>Backup: SDEVICE Code</vt:lpstr>
      <vt:lpstr>Backup: SDEVICE Code</vt:lpstr>
      <vt:lpstr>Backup: SDEVICE Code</vt:lpstr>
      <vt:lpstr>Backup: SDEVICE Code</vt:lpstr>
      <vt:lpstr>Backup: SDEVICE Code</vt:lpstr>
      <vt:lpstr>Backup: SDEVICE Code</vt:lpstr>
      <vt:lpstr>SDEVICE求解器件对粒子入射的响应</vt:lpstr>
      <vt:lpstr>SDEVICE求解器件对粒子入射的响应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戴欣怡</dc:creator>
  <cp:lastModifiedBy>俊尖 周</cp:lastModifiedBy>
  <cp:revision>27</cp:revision>
  <dcterms:created xsi:type="dcterms:W3CDTF">2023-08-09T12:44:00Z</dcterms:created>
  <dcterms:modified xsi:type="dcterms:W3CDTF">2026-07-03T15:13:30Z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02B35DC8BE20436BA6947BAC151FD7A8_13</vt:lpwstr>
  </property>
</Properties>
</file>