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0" r:id="rId2"/>
    <p:sldId id="332" r:id="rId3"/>
    <p:sldId id="333" r:id="rId4"/>
    <p:sldId id="327" r:id="rId5"/>
    <p:sldId id="331" r:id="rId6"/>
    <p:sldId id="321" r:id="rId7"/>
    <p:sldId id="334" r:id="rId8"/>
    <p:sldId id="309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500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7" autoAdjust="0"/>
    <p:restoredTop sz="92816" autoAdjust="0"/>
  </p:normalViewPr>
  <p:slideViewPr>
    <p:cSldViewPr>
      <p:cViewPr varScale="1">
        <p:scale>
          <a:sx n="70" d="100"/>
          <a:sy n="70" d="100"/>
        </p:scale>
        <p:origin x="49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work\herd\&#23454;&#39564;\data\260629miniscd&#28608;&#20809;&#24322;&#27493;&#35302;&#21457;\miniscd&#28608;&#20809;&#24322;&#27493;&#35302;&#2145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work\herd\&#23454;&#39564;\data\260629miniscd&#28608;&#20809;&#24322;&#27493;&#35302;&#21457;\miniscd&#28608;&#20809;&#24322;&#27493;&#35302;&#2145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work\herd\&#23454;&#39564;\260701PID&#23454;&#39564;\pid&#36816;&#25918;&#26495;&#27979;&#35797;2606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work\herd\&#23454;&#39564;\260701PID&#23454;&#39564;\pid&#36816;&#25918;&#26495;&#27979;&#35797;26061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限定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DAQ</a:t>
            </a:r>
            <a:r>
              <a:rPr lang="zh-CN" alt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频率，激光频率影响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DAQ100Hz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500</c:v>
                </c:pt>
                <c:pt idx="3">
                  <c:v>1000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1296.0999999999999</c:v>
                </c:pt>
                <c:pt idx="1">
                  <c:v>1300.5</c:v>
                </c:pt>
                <c:pt idx="2">
                  <c:v>1308.3</c:v>
                </c:pt>
                <c:pt idx="3">
                  <c:v>1313.2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8D-462B-989B-E52FCFD8866C}"/>
            </c:ext>
          </c:extLst>
        </c:ser>
        <c:ser>
          <c:idx val="1"/>
          <c:order val="1"/>
          <c:tx>
            <c:v>DAQ200Hz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Sheet1!$B$7:$B$10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500</c:v>
                </c:pt>
                <c:pt idx="3">
                  <c:v>1000</c:v>
                </c:pt>
              </c:numCache>
            </c:numRef>
          </c:xVal>
          <c:yVal>
            <c:numRef>
              <c:f>Sheet1!$E$7:$E$10</c:f>
              <c:numCache>
                <c:formatCode>General</c:formatCode>
                <c:ptCount val="4"/>
                <c:pt idx="0">
                  <c:v>1295.9000000000001</c:v>
                </c:pt>
                <c:pt idx="1">
                  <c:v>1301.8</c:v>
                </c:pt>
                <c:pt idx="2">
                  <c:v>1293</c:v>
                </c:pt>
                <c:pt idx="3">
                  <c:v>1299.2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8D-462B-989B-E52FCFD8866C}"/>
            </c:ext>
          </c:extLst>
        </c:ser>
        <c:ser>
          <c:idx val="2"/>
          <c:order val="2"/>
          <c:tx>
            <c:v>DAQ500Hz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Sheet1!$B$11:$B$14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500</c:v>
                </c:pt>
                <c:pt idx="3">
                  <c:v>1000</c:v>
                </c:pt>
              </c:numCache>
            </c:numRef>
          </c:xVal>
          <c:yVal>
            <c:numRef>
              <c:f>Sheet1!$E$11:$E$14</c:f>
              <c:numCache>
                <c:formatCode>General</c:formatCode>
                <c:ptCount val="4"/>
                <c:pt idx="0">
                  <c:v>1270</c:v>
                </c:pt>
                <c:pt idx="1">
                  <c:v>1276.3</c:v>
                </c:pt>
                <c:pt idx="2">
                  <c:v>1286.0999999999999</c:v>
                </c:pt>
                <c:pt idx="3">
                  <c:v>1296.3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E8D-462B-989B-E52FCFD8866C}"/>
            </c:ext>
          </c:extLst>
        </c:ser>
        <c:ser>
          <c:idx val="3"/>
          <c:order val="3"/>
          <c:tx>
            <c:v>DAQ1000Hz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Sheet1!$B$15:$B$18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500</c:v>
                </c:pt>
                <c:pt idx="3">
                  <c:v>1000</c:v>
                </c:pt>
              </c:numCache>
            </c:numRef>
          </c:xVal>
          <c:yVal>
            <c:numRef>
              <c:f>Sheet1!$E$15:$E$18</c:f>
              <c:numCache>
                <c:formatCode>General</c:formatCode>
                <c:ptCount val="4"/>
                <c:pt idx="0">
                  <c:v>1159</c:v>
                </c:pt>
                <c:pt idx="1">
                  <c:v>1194.0999999999999</c:v>
                </c:pt>
                <c:pt idx="2">
                  <c:v>1245.8</c:v>
                </c:pt>
                <c:pt idx="3">
                  <c:v>1263.0999999999999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E8D-462B-989B-E52FCFD88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657919"/>
        <c:axId val="482658399"/>
      </c:scatterChart>
      <c:valAx>
        <c:axId val="482657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82658399"/>
        <c:crosses val="autoZero"/>
        <c:crossBetween val="midCat"/>
      </c:valAx>
      <c:valAx>
        <c:axId val="48265839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826579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限定激光频率，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DAQ</a:t>
            </a:r>
            <a:r>
              <a:rPr lang="zh-CN" alt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频率影响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激光频率100Hz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Sheet2!$B$2:$B$5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500</c:v>
                </c:pt>
                <c:pt idx="3">
                  <c:v>1000</c:v>
                </c:pt>
              </c:numCache>
            </c:numRef>
          </c:xVal>
          <c:yVal>
            <c:numRef>
              <c:f>Sheet2!$C$2:$C$5</c:f>
              <c:numCache>
                <c:formatCode>General</c:formatCode>
                <c:ptCount val="4"/>
                <c:pt idx="0">
                  <c:v>1296.0999999999999</c:v>
                </c:pt>
                <c:pt idx="1">
                  <c:v>1295.9000000000001</c:v>
                </c:pt>
                <c:pt idx="2">
                  <c:v>1270</c:v>
                </c:pt>
                <c:pt idx="3">
                  <c:v>1159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A6-499A-89F7-542D845B5F1D}"/>
            </c:ext>
          </c:extLst>
        </c:ser>
        <c:ser>
          <c:idx val="1"/>
          <c:order val="1"/>
          <c:tx>
            <c:v>激光频率200Hz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Sheet2!$B$6:$B$9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500</c:v>
                </c:pt>
                <c:pt idx="3">
                  <c:v>1000</c:v>
                </c:pt>
              </c:numCache>
            </c:numRef>
          </c:xVal>
          <c:yVal>
            <c:numRef>
              <c:f>Sheet2!$C$6:$C$9</c:f>
              <c:numCache>
                <c:formatCode>General</c:formatCode>
                <c:ptCount val="4"/>
                <c:pt idx="0">
                  <c:v>1300.5</c:v>
                </c:pt>
                <c:pt idx="1">
                  <c:v>1301.8</c:v>
                </c:pt>
                <c:pt idx="2">
                  <c:v>1276.3</c:v>
                </c:pt>
                <c:pt idx="3">
                  <c:v>1194.0999999999999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1A6-499A-89F7-542D845B5F1D}"/>
            </c:ext>
          </c:extLst>
        </c:ser>
        <c:ser>
          <c:idx val="2"/>
          <c:order val="2"/>
          <c:tx>
            <c:v>激光频率500Hz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Sheet2!$B$10:$B$13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500</c:v>
                </c:pt>
                <c:pt idx="3">
                  <c:v>1000</c:v>
                </c:pt>
              </c:numCache>
            </c:numRef>
          </c:xVal>
          <c:yVal>
            <c:numRef>
              <c:f>Sheet2!$C$10:$C$13</c:f>
              <c:numCache>
                <c:formatCode>General</c:formatCode>
                <c:ptCount val="4"/>
                <c:pt idx="0">
                  <c:v>1308.3</c:v>
                </c:pt>
                <c:pt idx="1">
                  <c:v>1293</c:v>
                </c:pt>
                <c:pt idx="2">
                  <c:v>1286.0999999999999</c:v>
                </c:pt>
                <c:pt idx="3">
                  <c:v>1245.8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1A6-499A-89F7-542D845B5F1D}"/>
            </c:ext>
          </c:extLst>
        </c:ser>
        <c:ser>
          <c:idx val="3"/>
          <c:order val="3"/>
          <c:tx>
            <c:v>激光频率1000Hz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Sheet2!$B$14:$B$17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500</c:v>
                </c:pt>
                <c:pt idx="3">
                  <c:v>1000</c:v>
                </c:pt>
              </c:numCache>
            </c:numRef>
          </c:xVal>
          <c:yVal>
            <c:numRef>
              <c:f>Sheet2!$C$14:$C$17</c:f>
              <c:numCache>
                <c:formatCode>General</c:formatCode>
                <c:ptCount val="4"/>
                <c:pt idx="0">
                  <c:v>1313.2</c:v>
                </c:pt>
                <c:pt idx="1">
                  <c:v>1299.2</c:v>
                </c:pt>
                <c:pt idx="2">
                  <c:v>1296.3</c:v>
                </c:pt>
                <c:pt idx="3">
                  <c:v>1263.0999999999999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1A6-499A-89F7-542D845B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2970767"/>
        <c:axId val="822970287"/>
      </c:scatterChart>
      <c:valAx>
        <c:axId val="8229707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2970287"/>
        <c:crosses val="autoZero"/>
        <c:crossBetween val="midCat"/>
      </c:valAx>
      <c:valAx>
        <c:axId val="82297028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29707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PIDhold_delay</a:t>
            </a:r>
            <a:r>
              <a:rPr lang="zh-CN" altLang="en-US"/>
              <a:t>与</a:t>
            </a:r>
            <a:r>
              <a:rPr lang="en-US" altLang="zh-CN"/>
              <a:t>ADCmean</a:t>
            </a:r>
            <a:r>
              <a:rPr lang="zh-CN" altLang="en-US"/>
              <a:t>关系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dac电压500mv/触发频率100Hz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测最佳hold!$C$2:$C$11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6.5</c:v>
                </c:pt>
                <c:pt idx="8">
                  <c:v>7</c:v>
                </c:pt>
                <c:pt idx="9">
                  <c:v>10</c:v>
                </c:pt>
              </c:numCache>
            </c:numRef>
          </c:xVal>
          <c:yVal>
            <c:numRef>
              <c:f>测最佳hold!$D$2:$D$11</c:f>
              <c:numCache>
                <c:formatCode>General</c:formatCode>
                <c:ptCount val="10"/>
                <c:pt idx="0">
                  <c:v>8405</c:v>
                </c:pt>
                <c:pt idx="1">
                  <c:v>9524</c:v>
                </c:pt>
                <c:pt idx="2">
                  <c:v>9448</c:v>
                </c:pt>
                <c:pt idx="3">
                  <c:v>9100</c:v>
                </c:pt>
                <c:pt idx="4">
                  <c:v>7987</c:v>
                </c:pt>
                <c:pt idx="5">
                  <c:v>6544</c:v>
                </c:pt>
                <c:pt idx="6">
                  <c:v>5436</c:v>
                </c:pt>
                <c:pt idx="7">
                  <c:v>4993</c:v>
                </c:pt>
                <c:pt idx="8">
                  <c:v>4620</c:v>
                </c:pt>
                <c:pt idx="9">
                  <c:v>3804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96-4DA1-AB59-FD7933DFE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713520"/>
        <c:axId val="226783048"/>
      </c:scatterChart>
      <c:valAx>
        <c:axId val="22671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6783048"/>
        <c:crosses val="autoZero"/>
        <c:crossBetween val="midCat"/>
      </c:valAx>
      <c:valAx>
        <c:axId val="226783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6713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新</a:t>
            </a:r>
            <a:r>
              <a:rPr lang="en-US" altLang="zh-CN"/>
              <a:t>ASIC+</a:t>
            </a:r>
            <a:r>
              <a:rPr lang="zh-CN" altLang="en-US"/>
              <a:t>新运放</a:t>
            </a:r>
            <a:r>
              <a:rPr lang="en-US" altLang="zh-CN"/>
              <a:t>+</a:t>
            </a:r>
            <a:r>
              <a:rPr lang="zh-CN" altLang="en-US"/>
              <a:t>旧</a:t>
            </a:r>
            <a:r>
              <a:rPr lang="en-US" altLang="zh-CN"/>
              <a:t>FPGA(</a:t>
            </a:r>
            <a:r>
              <a:rPr lang="zh-CN" altLang="en-US"/>
              <a:t>反馈电阻</a:t>
            </a:r>
            <a:r>
              <a:rPr lang="en-US" altLang="zh-CN"/>
              <a:t>20k)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触发频率100Hz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'新ASIC+新运放+旧FPGA(反馈电阻20k)'!$A$2:$A$12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xVal>
          <c:yVal>
            <c:numRef>
              <c:f>'新ASIC+新运放+旧FPGA(反馈电阻20k)'!$D$2:$D$12</c:f>
              <c:numCache>
                <c:formatCode>General</c:formatCode>
                <c:ptCount val="11"/>
                <c:pt idx="0">
                  <c:v>4167</c:v>
                </c:pt>
                <c:pt idx="1">
                  <c:v>8397</c:v>
                </c:pt>
                <c:pt idx="2">
                  <c:v>12900</c:v>
                </c:pt>
                <c:pt idx="3">
                  <c:v>17350</c:v>
                </c:pt>
                <c:pt idx="4">
                  <c:v>21300</c:v>
                </c:pt>
                <c:pt idx="5">
                  <c:v>24910</c:v>
                </c:pt>
                <c:pt idx="6">
                  <c:v>28020</c:v>
                </c:pt>
                <c:pt idx="7">
                  <c:v>30190</c:v>
                </c:pt>
                <c:pt idx="8">
                  <c:v>34680</c:v>
                </c:pt>
                <c:pt idx="9">
                  <c:v>36640</c:v>
                </c:pt>
                <c:pt idx="10">
                  <c:v>40490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ED-41CD-8229-9A119954320F}"/>
            </c:ext>
          </c:extLst>
        </c:ser>
        <c:ser>
          <c:idx val="1"/>
          <c:order val="1"/>
          <c:tx>
            <c:v>触发频率1000Hz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'新ASIC+新运放+旧FPGA(反馈电阻20k)'!$A$13:$A$23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xVal>
          <c:yVal>
            <c:numRef>
              <c:f>'新ASIC+新运放+旧FPGA(反馈电阻20k)'!$D$13:$D$23</c:f>
              <c:numCache>
                <c:formatCode>General</c:formatCode>
                <c:ptCount val="11"/>
                <c:pt idx="0">
                  <c:v>4171</c:v>
                </c:pt>
                <c:pt idx="1">
                  <c:v>8795</c:v>
                </c:pt>
                <c:pt idx="2">
                  <c:v>13500</c:v>
                </c:pt>
                <c:pt idx="3">
                  <c:v>16790</c:v>
                </c:pt>
                <c:pt idx="4">
                  <c:v>21650</c:v>
                </c:pt>
                <c:pt idx="5">
                  <c:v>23770</c:v>
                </c:pt>
                <c:pt idx="6">
                  <c:v>28200</c:v>
                </c:pt>
                <c:pt idx="7">
                  <c:v>30470</c:v>
                </c:pt>
                <c:pt idx="8">
                  <c:v>33750</c:v>
                </c:pt>
                <c:pt idx="9">
                  <c:v>36690</c:v>
                </c:pt>
                <c:pt idx="10">
                  <c:v>38760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ED-41CD-8229-9A1199543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2617936"/>
        <c:axId val="1622620816"/>
      </c:scatterChart>
      <c:valAx>
        <c:axId val="1622617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DAC</a:t>
                </a:r>
                <a:r>
                  <a:rPr lang="zh-CN" alt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电压（</a:t>
                </a:r>
                <a:r>
                  <a:rPr lang="en-US" altLang="zh-CN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</a:t>
                </a:r>
                <a:r>
                  <a:rPr lang="zh-CN" alt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）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22620816"/>
        <c:crosses val="autoZero"/>
        <c:crossBetween val="midCat"/>
      </c:valAx>
      <c:valAx>
        <c:axId val="162262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ADCmean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22617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15F46-313E-4AFD-AB0E-4566A4D11DA1}" type="datetimeFigureOut">
              <a:rPr lang="zh-CN" altLang="en-US" smtClean="0"/>
              <a:t>2026-7-6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E81FE-8257-4F33-8ACA-752218F9E4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28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81FE-8257-4F33-8ACA-752218F9E4B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11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81FE-8257-4F33-8ACA-752218F9E4B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86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81FE-8257-4F33-8ACA-752218F9E4B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666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81FE-8257-4F33-8ACA-752218F9E4B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148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81FE-8257-4F33-8ACA-752218F9E4B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778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81FE-8257-4F33-8ACA-752218F9E4B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646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81FE-8257-4F33-8ACA-752218F9E4B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40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81FE-8257-4F33-8ACA-752218F9E4B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2026-7-6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2026-7-6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2026-7-6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2026-7-6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2026-7-6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2026-7-6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2026-7-6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2026-7-6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2026-7-6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2026-7-6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2026-7-6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2026-7-6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FB5F6-F6F9-C0E8-2537-EE884C6E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247660" y="3223568"/>
            <a:ext cx="108012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1" dirty="0"/>
          </a:p>
        </p:txBody>
      </p:sp>
      <p:sp>
        <p:nvSpPr>
          <p:cNvPr id="15" name="矩形 14"/>
          <p:cNvSpPr/>
          <p:nvPr/>
        </p:nvSpPr>
        <p:spPr>
          <a:xfrm>
            <a:off x="3203848" y="2311937"/>
            <a:ext cx="4279969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1" dirty="0"/>
          </a:p>
        </p:txBody>
      </p:sp>
      <p:sp>
        <p:nvSpPr>
          <p:cNvPr id="10" name="矩形 9"/>
          <p:cNvSpPr/>
          <p:nvPr/>
        </p:nvSpPr>
        <p:spPr>
          <a:xfrm>
            <a:off x="4211960" y="607629"/>
            <a:ext cx="2160240" cy="3820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1" dirty="0"/>
          </a:p>
        </p:txBody>
      </p:sp>
      <p:sp>
        <p:nvSpPr>
          <p:cNvPr id="8" name="矩形 7"/>
          <p:cNvSpPr/>
          <p:nvPr/>
        </p:nvSpPr>
        <p:spPr>
          <a:xfrm>
            <a:off x="3203848" y="2060848"/>
            <a:ext cx="43204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9B72233-DED2-2A1B-7441-15FD97E2A789}"/>
              </a:ext>
            </a:extLst>
          </p:cNvPr>
          <p:cNvSpPr/>
          <p:nvPr/>
        </p:nvSpPr>
        <p:spPr>
          <a:xfrm>
            <a:off x="160120" y="117261"/>
            <a:ext cx="880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                              一  电子学研制计划</a:t>
            </a:r>
            <a:endParaRPr lang="zh-CN" altLang="en-US" sz="2800" dirty="0" smtClean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9B72233-DED2-2A1B-7441-15FD97E2A789}"/>
              </a:ext>
            </a:extLst>
          </p:cNvPr>
          <p:cNvSpPr/>
          <p:nvPr/>
        </p:nvSpPr>
        <p:spPr>
          <a:xfrm>
            <a:off x="428175" y="62038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1. </a:t>
            </a:r>
            <a:r>
              <a:rPr lang="zh-CN" altLang="en-US" b="1" dirty="0" smtClean="0">
                <a:solidFill>
                  <a:srgbClr val="0070C0"/>
                </a:solidFill>
              </a:rPr>
              <a:t>束流试验工作计划完成节点及安排</a:t>
            </a:r>
            <a:r>
              <a:rPr lang="zh-CN" altLang="en-US" b="1" dirty="0" smtClean="0"/>
              <a:t>（已完成用绿色底）</a:t>
            </a:r>
            <a:endParaRPr lang="en-US" altLang="zh-CN" b="1" dirty="0"/>
          </a:p>
        </p:txBody>
      </p:sp>
      <p:sp>
        <p:nvSpPr>
          <p:cNvPr id="11" name="矩形 10"/>
          <p:cNvSpPr/>
          <p:nvPr/>
        </p:nvSpPr>
        <p:spPr>
          <a:xfrm>
            <a:off x="3247660" y="2993633"/>
            <a:ext cx="4319298" cy="32459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1" dirty="0"/>
          </a:p>
        </p:txBody>
      </p:sp>
      <p:graphicFrame>
        <p:nvGraphicFramePr>
          <p:cNvPr id="7" name="内容占位符 3">
            <a:extLst>
              <a:ext uri="{FF2B5EF4-FFF2-40B4-BE49-F238E27FC236}">
                <a16:creationId xmlns:a16="http://schemas.microsoft.com/office/drawing/2014/main" id="{B5C4B054-8C07-421F-91D9-7A7280BF3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396664"/>
              </p:ext>
            </p:extLst>
          </p:nvPr>
        </p:nvGraphicFramePr>
        <p:xfrm>
          <a:off x="263484" y="1401011"/>
          <a:ext cx="8682442" cy="40144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0767">
                  <a:extLst>
                    <a:ext uri="{9D8B030D-6E8A-4147-A177-3AD203B41FA5}">
                      <a16:colId xmlns:a16="http://schemas.microsoft.com/office/drawing/2014/main" val="3025494437"/>
                    </a:ext>
                  </a:extLst>
                </a:gridCol>
                <a:gridCol w="5191042">
                  <a:extLst>
                    <a:ext uri="{9D8B030D-6E8A-4147-A177-3AD203B41FA5}">
                      <a16:colId xmlns:a16="http://schemas.microsoft.com/office/drawing/2014/main" val="3817702723"/>
                    </a:ext>
                  </a:extLst>
                </a:gridCol>
                <a:gridCol w="1180633">
                  <a:extLst>
                    <a:ext uri="{9D8B030D-6E8A-4147-A177-3AD203B41FA5}">
                      <a16:colId xmlns:a16="http://schemas.microsoft.com/office/drawing/2014/main" val="2741609711"/>
                    </a:ext>
                  </a:extLst>
                </a:gridCol>
              </a:tblGrid>
              <a:tr h="78950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截止时间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工作安排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负责人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578601"/>
                  </a:ext>
                </a:extLst>
              </a:tr>
              <a:tr h="6461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电装：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L0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Ladder J70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转接板、转接电缆、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PID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运放板、   </a:t>
                      </a:r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PID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ASIC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块、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PID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FPGA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L0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与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L1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板连接器</a:t>
                      </a:r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altLang="zh-CN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miniTRB</a:t>
                      </a:r>
                      <a:r>
                        <a:rPr lang="en-US" altLang="zh-CN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zh-CN" alt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新增）</a:t>
                      </a:r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车永娥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7669207"/>
                  </a:ext>
                </a:extLst>
              </a:tr>
              <a:tr h="789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调试：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L0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Ladder J70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转接板、转接电缆、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PID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运放板、</a:t>
                      </a:r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PID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ASIC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PID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FPGA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L0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与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L1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板连接器、</a:t>
                      </a:r>
                      <a:r>
                        <a:rPr lang="en-US" altLang="zh-CN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en-US" altLang="zh-CN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miniTRB</a:t>
                      </a:r>
                      <a:r>
                        <a:rPr lang="en-US" altLang="zh-CN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zh-CN" alt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新增）</a:t>
                      </a:r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班渭博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516687"/>
                  </a:ext>
                </a:extLst>
              </a:tr>
              <a:tr h="7895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FFE  4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个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ladder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正常工作模式的调试、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FFE  8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个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ladder  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电装及程序修改，主要与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GTX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数传（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GTX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地检程序）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班渭博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678551"/>
                  </a:ext>
                </a:extLst>
              </a:tr>
              <a:tr h="7895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FFE  8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个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ladder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，联调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GTX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地检、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等探测器、大系统联测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霍嘉、</a:t>
                      </a:r>
                      <a:r>
                        <a:rPr lang="zh-CN" altLang="en-US" sz="1600" dirty="0" smtClean="0"/>
                        <a:t>班渭博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020118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160120" y="5475130"/>
            <a:ext cx="8517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/>
              <a:t>             </a:t>
            </a:r>
            <a:r>
              <a:rPr lang="zh-CN" altLang="en-US" sz="1600" b="1" dirty="0" smtClean="0"/>
              <a:t>注：</a:t>
            </a:r>
            <a:r>
              <a:rPr lang="en-US" altLang="zh-CN" sz="1600" b="1" dirty="0" smtClean="0"/>
              <a:t>1. </a:t>
            </a:r>
            <a:r>
              <a:rPr lang="zh-CN" altLang="en-US" sz="1600" b="1" dirty="0" smtClean="0"/>
              <a:t>完成</a:t>
            </a:r>
            <a:r>
              <a:rPr lang="en-US" altLang="zh-CN" sz="1600" b="1" dirty="0" smtClean="0"/>
              <a:t>1</a:t>
            </a:r>
            <a:r>
              <a:rPr lang="zh-CN" altLang="en-US" sz="1600" b="1" dirty="0" smtClean="0"/>
              <a:t>块</a:t>
            </a:r>
            <a:r>
              <a:rPr lang="en-US" altLang="zh-CN" sz="1600" b="1" dirty="0" smtClean="0"/>
              <a:t>PID</a:t>
            </a:r>
            <a:r>
              <a:rPr lang="zh-CN" altLang="en-US" sz="1600" b="1" dirty="0" smtClean="0"/>
              <a:t> </a:t>
            </a:r>
            <a:r>
              <a:rPr lang="en-US" altLang="zh-CN" sz="1600" b="1" dirty="0"/>
              <a:t>ASIC</a:t>
            </a:r>
            <a:r>
              <a:rPr lang="zh-CN" altLang="en-US" sz="1600" b="1" dirty="0" smtClean="0"/>
              <a:t>板整体联调、电装剩余的</a:t>
            </a:r>
            <a:r>
              <a:rPr lang="en-US" altLang="zh-CN" sz="1600" b="1" dirty="0"/>
              <a:t>PID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ASIC</a:t>
            </a:r>
            <a:r>
              <a:rPr lang="zh-CN" altLang="en-US" sz="1600" b="1" dirty="0" smtClean="0"/>
              <a:t>板联调测试。 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 </a:t>
            </a:r>
            <a:r>
              <a:rPr lang="en-US" altLang="zh-CN" sz="1600" b="1" dirty="0" smtClean="0"/>
              <a:t>                     </a:t>
            </a:r>
            <a:r>
              <a:rPr lang="en-US" altLang="zh-CN" sz="1600" b="1" dirty="0"/>
              <a:t>2. </a:t>
            </a:r>
            <a:r>
              <a:rPr lang="zh-CN" altLang="en-US" sz="1600" b="1" dirty="0" smtClean="0"/>
              <a:t>新</a:t>
            </a:r>
            <a:r>
              <a:rPr lang="en-US" altLang="zh-CN" sz="1600" b="1" dirty="0" smtClean="0"/>
              <a:t>PID</a:t>
            </a:r>
            <a:r>
              <a:rPr lang="zh-CN" altLang="en-US" sz="1600" b="1" dirty="0" smtClean="0"/>
              <a:t> </a:t>
            </a:r>
            <a:r>
              <a:rPr lang="en-US" altLang="zh-CN" sz="1600" b="1" dirty="0"/>
              <a:t>FPGA</a:t>
            </a:r>
            <a:r>
              <a:rPr lang="zh-CN" altLang="en-US" sz="1600" b="1" dirty="0" smtClean="0"/>
              <a:t>板烧</a:t>
            </a:r>
            <a:r>
              <a:rPr lang="zh-CN" altLang="en-US" sz="1600" b="1" dirty="0"/>
              <a:t>写</a:t>
            </a:r>
            <a:r>
              <a:rPr lang="zh-CN" altLang="en-US" sz="1600" b="1" dirty="0" smtClean="0"/>
              <a:t>程序，准备</a:t>
            </a:r>
            <a:r>
              <a:rPr lang="zh-CN" altLang="en-US" sz="1600" b="1" dirty="0"/>
              <a:t>整体联调</a:t>
            </a:r>
            <a:r>
              <a:rPr lang="zh-CN" altLang="en-US" sz="1600" b="1" dirty="0" smtClean="0"/>
              <a:t>。</a:t>
            </a:r>
            <a:endParaRPr lang="en-US" altLang="zh-CN" sz="1600" b="1" dirty="0" smtClean="0"/>
          </a:p>
          <a:p>
            <a:pPr lvl="0">
              <a:lnSpc>
                <a:spcPct val="150000"/>
              </a:lnSpc>
            </a:pPr>
            <a:r>
              <a:rPr lang="en-US" altLang="zh-CN" sz="1600" b="1" dirty="0"/>
              <a:t>                      3. </a:t>
            </a:r>
            <a:r>
              <a:rPr lang="zh-CN" altLang="en-US" sz="1600" b="1" dirty="0"/>
              <a:t>完成 </a:t>
            </a:r>
            <a:r>
              <a:rPr lang="en-US" altLang="zh-CN" sz="1600" b="1" dirty="0"/>
              <a:t>L0</a:t>
            </a:r>
            <a:r>
              <a:rPr lang="zh-CN" altLang="en-US" sz="1600" b="1" dirty="0"/>
              <a:t>与</a:t>
            </a:r>
            <a:r>
              <a:rPr lang="en-US" altLang="zh-CN" sz="1600" b="1" dirty="0"/>
              <a:t>L1</a:t>
            </a:r>
            <a:r>
              <a:rPr lang="zh-CN" altLang="en-US" sz="1600" b="1" dirty="0"/>
              <a:t>板</a:t>
            </a:r>
            <a:r>
              <a:rPr lang="zh-CN" altLang="en-US" sz="1600" b="1" dirty="0" smtClean="0"/>
              <a:t>连接器（</a:t>
            </a:r>
            <a:r>
              <a:rPr lang="en-US" altLang="zh-CN" sz="1600" b="1" dirty="0" smtClean="0"/>
              <a:t>J63A</a:t>
            </a:r>
            <a:r>
              <a:rPr lang="zh-CN" altLang="en-US" sz="1600" b="1" dirty="0" smtClean="0"/>
              <a:t>表贴）的</a:t>
            </a:r>
            <a:r>
              <a:rPr lang="zh-CN" altLang="en-US" sz="1600" b="1" dirty="0"/>
              <a:t>电</a:t>
            </a:r>
            <a:r>
              <a:rPr lang="zh-CN" altLang="en-US" sz="1600" b="1" dirty="0" smtClean="0"/>
              <a:t>装，准备联</a:t>
            </a:r>
            <a:r>
              <a:rPr lang="zh-CN" altLang="en-US" sz="1600" b="1" dirty="0"/>
              <a:t>调</a:t>
            </a:r>
            <a:r>
              <a:rPr lang="zh-CN" altLang="en-US" sz="1600" b="1" dirty="0" smtClean="0"/>
              <a:t>。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8816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FB5F6-F6F9-C0E8-2537-EE884C6E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9B72233-DED2-2A1B-7441-15FD97E2A789}"/>
              </a:ext>
            </a:extLst>
          </p:cNvPr>
          <p:cNvSpPr/>
          <p:nvPr/>
        </p:nvSpPr>
        <p:spPr>
          <a:xfrm>
            <a:off x="0" y="227974"/>
            <a:ext cx="9121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       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二  束流试验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PID ASIC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打线解决方案（车永娥、霍嘉）</a:t>
            </a:r>
            <a:endParaRPr lang="en-US" altLang="zh-CN" sz="2800" b="1" dirty="0">
              <a:solidFill>
                <a:srgbClr val="0070C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3527" y="5549699"/>
            <a:ext cx="879840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sz="1400" b="1" dirty="0" smtClean="0"/>
              <a:t>两个滤波电容焊接</a:t>
            </a:r>
            <a:r>
              <a:rPr lang="en-US" altLang="zh-CN" sz="1400" b="1" dirty="0" smtClean="0"/>
              <a:t>1</a:t>
            </a:r>
            <a:r>
              <a:rPr lang="zh-CN" altLang="en-US" sz="1400" b="1" dirty="0" smtClean="0"/>
              <a:t>个焊盘上。</a:t>
            </a:r>
            <a:endParaRPr lang="en-US" altLang="zh-CN" sz="14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b="1" dirty="0" smtClean="0"/>
              <a:t>昊洋测试电容高度反馈给程龙老师，如果这个焊接方案不影响打线，再电装打线电测</a:t>
            </a:r>
            <a:r>
              <a:rPr lang="en-US" altLang="zh-CN" sz="1400" b="1" dirty="0" smtClean="0"/>
              <a:t>1</a:t>
            </a:r>
            <a:r>
              <a:rPr lang="zh-CN" altLang="en-US" sz="1400" b="1" dirty="0" smtClean="0"/>
              <a:t>片，测试性能无差别，就按这个焊接方案电装其他</a:t>
            </a:r>
            <a:r>
              <a:rPr lang="en-US" altLang="zh-CN" sz="1400" b="1" dirty="0" smtClean="0"/>
              <a:t>PID AISC</a:t>
            </a:r>
            <a:r>
              <a:rPr lang="zh-CN" altLang="en-US" sz="1400" b="1" dirty="0" smtClean="0"/>
              <a:t>板。</a:t>
            </a:r>
            <a:endParaRPr lang="en-US" altLang="zh-CN" sz="1400" b="1" dirty="0" smtClean="0"/>
          </a:p>
        </p:txBody>
      </p:sp>
      <p:sp>
        <p:nvSpPr>
          <p:cNvPr id="15" name="矩形 14"/>
          <p:cNvSpPr/>
          <p:nvPr/>
        </p:nvSpPr>
        <p:spPr>
          <a:xfrm>
            <a:off x="99914" y="5189406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完成情况 </a:t>
            </a:r>
            <a:endParaRPr lang="en-US" altLang="zh-CN" b="1" dirty="0">
              <a:solidFill>
                <a:srgbClr val="0070C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8477" y="4780525"/>
            <a:ext cx="1831275" cy="3130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   </a:t>
            </a:r>
            <a:r>
              <a:rPr lang="zh-CN" altLang="en-US" sz="1400" b="1" dirty="0" smtClean="0"/>
              <a:t> 影响</a:t>
            </a:r>
            <a:r>
              <a:rPr lang="en-US" altLang="zh-CN" sz="1400" b="1" dirty="0" smtClean="0"/>
              <a:t>ASIC</a:t>
            </a:r>
            <a:r>
              <a:rPr lang="zh-CN" altLang="en-US" sz="1400" b="1" dirty="0" smtClean="0"/>
              <a:t>打线</a:t>
            </a:r>
            <a:endParaRPr lang="zh-CN" altLang="zh-CN" sz="14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7164" y="741131"/>
            <a:ext cx="3192148" cy="42578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123" y="689015"/>
            <a:ext cx="3211721" cy="42839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1335328" y="2249436"/>
            <a:ext cx="1148439" cy="387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V="1">
            <a:off x="1187623" y="3520962"/>
            <a:ext cx="720081" cy="387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683568" y="2636911"/>
            <a:ext cx="661700" cy="21602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683568" y="3908437"/>
            <a:ext cx="504056" cy="8887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flipV="1">
            <a:off x="6643197" y="2055698"/>
            <a:ext cx="720081" cy="387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flipV="1">
            <a:off x="6613884" y="3367793"/>
            <a:ext cx="500966" cy="280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171962" y="4797152"/>
            <a:ext cx="357650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   </a:t>
            </a:r>
            <a:r>
              <a:rPr lang="zh-CN" altLang="en-US" sz="1400" b="1" dirty="0" smtClean="0"/>
              <a:t> 改后每处</a:t>
            </a:r>
            <a:r>
              <a:rPr lang="en-US" altLang="zh-CN" sz="1400" b="1" dirty="0" smtClean="0"/>
              <a:t>0603</a:t>
            </a:r>
            <a:r>
              <a:rPr lang="zh-CN" altLang="en-US" sz="1400" b="1" dirty="0" smtClean="0"/>
              <a:t>焊盘改焊</a:t>
            </a:r>
            <a:r>
              <a:rPr lang="en-US" altLang="zh-CN" sz="1400" b="1" dirty="0" smtClean="0"/>
              <a:t>2</a:t>
            </a:r>
            <a:r>
              <a:rPr lang="zh-CN" altLang="en-US" sz="1400" b="1" dirty="0" smtClean="0"/>
              <a:t>个</a:t>
            </a:r>
            <a:r>
              <a:rPr lang="en-US" altLang="zh-CN" sz="1400" b="1" dirty="0" smtClean="0"/>
              <a:t>0402</a:t>
            </a:r>
            <a:r>
              <a:rPr lang="zh-CN" altLang="en-US" sz="1400" b="1" dirty="0" smtClean="0"/>
              <a:t>的电容</a:t>
            </a:r>
            <a:endParaRPr lang="zh-CN" altLang="zh-CN" sz="1400" b="1" dirty="0"/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5252710" y="2443173"/>
            <a:ext cx="1390487" cy="24094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5252710" y="3631557"/>
            <a:ext cx="1361175" cy="12210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8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FB5F6-F6F9-C0E8-2537-EE884C6E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9B72233-DED2-2A1B-7441-15FD97E2A789}"/>
              </a:ext>
            </a:extLst>
          </p:cNvPr>
          <p:cNvSpPr/>
          <p:nvPr/>
        </p:nvSpPr>
        <p:spPr>
          <a:xfrm>
            <a:off x="0" y="241823"/>
            <a:ext cx="9252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             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二  束流试验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</a:rPr>
              <a:t>miniTRB</a:t>
            </a:r>
            <a:r>
              <a:rPr lang="en-US" altLang="zh-CN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FPGA PCB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设计（车永娥）</a:t>
            </a:r>
            <a:endParaRPr lang="en-US" altLang="zh-CN" sz="2800" b="1" dirty="0">
              <a:solidFill>
                <a:srgbClr val="0070C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9978" y="5592236"/>
            <a:ext cx="85484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sz="1400" b="1" dirty="0" smtClean="0"/>
              <a:t>更换对外连接，适配</a:t>
            </a:r>
            <a:r>
              <a:rPr lang="en-US" altLang="zh-CN" sz="1400" b="1" dirty="0" smtClean="0"/>
              <a:t>ladder</a:t>
            </a:r>
            <a:r>
              <a:rPr lang="zh-CN" altLang="en-US" sz="1400" b="1" dirty="0" smtClean="0"/>
              <a:t>。</a:t>
            </a:r>
            <a:endParaRPr lang="en-US" altLang="zh-CN" sz="14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400" b="1" dirty="0" smtClean="0"/>
              <a:t>PCB</a:t>
            </a:r>
            <a:r>
              <a:rPr lang="zh-CN" altLang="en-US" sz="1400" b="1" dirty="0" smtClean="0"/>
              <a:t>已投产，预计</a:t>
            </a:r>
            <a:r>
              <a:rPr lang="en-US" altLang="zh-CN" sz="1400" b="1" dirty="0" smtClean="0"/>
              <a:t>15</a:t>
            </a:r>
            <a:r>
              <a:rPr lang="zh-CN" altLang="en-US" sz="1400" b="1" dirty="0" smtClean="0"/>
              <a:t>号回板开始电装。</a:t>
            </a:r>
            <a:endParaRPr lang="en-US" altLang="zh-CN" sz="1400" b="1" dirty="0" smtClean="0"/>
          </a:p>
        </p:txBody>
      </p:sp>
      <p:sp>
        <p:nvSpPr>
          <p:cNvPr id="15" name="矩形 14"/>
          <p:cNvSpPr/>
          <p:nvPr/>
        </p:nvSpPr>
        <p:spPr>
          <a:xfrm>
            <a:off x="170570" y="5041330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完成情况 </a:t>
            </a:r>
            <a:endParaRPr lang="en-US" altLang="zh-CN" b="1" dirty="0">
              <a:solidFill>
                <a:srgbClr val="0070C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9978" y="2840402"/>
            <a:ext cx="1831275" cy="3130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换</a:t>
            </a:r>
            <a:r>
              <a:rPr lang="en-US" altLang="zh-CN" sz="1400" b="1" dirty="0" smtClean="0"/>
              <a:t>DB25</a:t>
            </a:r>
            <a:r>
              <a:rPr lang="zh-CN" altLang="en-US" sz="1400" b="1" dirty="0" smtClean="0"/>
              <a:t>的连接器</a:t>
            </a:r>
            <a:endParaRPr lang="zh-CN" altLang="zh-CN" sz="1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96" y="811443"/>
            <a:ext cx="5883528" cy="43648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1765533" y="1316478"/>
            <a:ext cx="862252" cy="189649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1115616" y="2471115"/>
            <a:ext cx="656317" cy="3098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7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FB5F6-F6F9-C0E8-2537-EE884C6E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454053" y="2483929"/>
            <a:ext cx="1080120" cy="3820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1" dirty="0"/>
          </a:p>
        </p:txBody>
      </p:sp>
      <p:sp>
        <p:nvSpPr>
          <p:cNvPr id="11" name="矩形 10"/>
          <p:cNvSpPr/>
          <p:nvPr/>
        </p:nvSpPr>
        <p:spPr>
          <a:xfrm>
            <a:off x="6364161" y="1916832"/>
            <a:ext cx="584103" cy="28803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1" dirty="0"/>
          </a:p>
        </p:txBody>
      </p:sp>
      <p:sp>
        <p:nvSpPr>
          <p:cNvPr id="10" name="矩形 9"/>
          <p:cNvSpPr/>
          <p:nvPr/>
        </p:nvSpPr>
        <p:spPr>
          <a:xfrm>
            <a:off x="4562304" y="1916832"/>
            <a:ext cx="945800" cy="28803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1" dirty="0"/>
          </a:p>
        </p:txBody>
      </p:sp>
      <p:sp>
        <p:nvSpPr>
          <p:cNvPr id="8" name="矩形 7"/>
          <p:cNvSpPr/>
          <p:nvPr/>
        </p:nvSpPr>
        <p:spPr>
          <a:xfrm>
            <a:off x="3563888" y="2268634"/>
            <a:ext cx="3024336" cy="3820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1" dirty="0"/>
          </a:p>
        </p:txBody>
      </p:sp>
      <p:sp>
        <p:nvSpPr>
          <p:cNvPr id="6" name="矩形 5"/>
          <p:cNvSpPr/>
          <p:nvPr/>
        </p:nvSpPr>
        <p:spPr>
          <a:xfrm>
            <a:off x="3995936" y="702097"/>
            <a:ext cx="1944215" cy="22641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9B72233-DED2-2A1B-7441-15FD97E2A789}"/>
              </a:ext>
            </a:extLst>
          </p:cNvPr>
          <p:cNvSpPr/>
          <p:nvPr/>
        </p:nvSpPr>
        <p:spPr>
          <a:xfrm>
            <a:off x="160120" y="117261"/>
            <a:ext cx="880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                              三  电子学研制计划</a:t>
            </a:r>
            <a:endParaRPr lang="zh-CN" altLang="en-US" sz="2800" dirty="0" smtClean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9B72233-DED2-2A1B-7441-15FD97E2A789}"/>
              </a:ext>
            </a:extLst>
          </p:cNvPr>
          <p:cNvSpPr/>
          <p:nvPr/>
        </p:nvSpPr>
        <p:spPr>
          <a:xfrm>
            <a:off x="395536" y="640481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1. </a:t>
            </a:r>
            <a:r>
              <a:rPr lang="zh-CN" altLang="en-US" b="1" dirty="0" smtClean="0">
                <a:solidFill>
                  <a:srgbClr val="0070C0"/>
                </a:solidFill>
              </a:rPr>
              <a:t>电性件工作计划完成节点及</a:t>
            </a:r>
            <a:r>
              <a:rPr lang="zh-CN" altLang="en-US" b="1" dirty="0">
                <a:solidFill>
                  <a:srgbClr val="0070C0"/>
                </a:solidFill>
              </a:rPr>
              <a:t>安排</a:t>
            </a:r>
            <a:r>
              <a:rPr lang="zh-CN" altLang="en-US" b="1" dirty="0"/>
              <a:t>（已完成</a:t>
            </a:r>
            <a:r>
              <a:rPr lang="zh-CN" altLang="en-US" b="1" dirty="0" smtClean="0"/>
              <a:t>用绿色</a:t>
            </a:r>
            <a:r>
              <a:rPr lang="zh-CN" altLang="en-US" b="1" dirty="0"/>
              <a:t>底）</a:t>
            </a:r>
            <a:endParaRPr lang="en-US" altLang="zh-CN" b="1" dirty="0"/>
          </a:p>
          <a:p>
            <a:endParaRPr lang="en-US" altLang="zh-CN" b="1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63888" y="1916832"/>
            <a:ext cx="936104" cy="28803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1" dirty="0"/>
          </a:p>
        </p:txBody>
      </p:sp>
      <p:graphicFrame>
        <p:nvGraphicFramePr>
          <p:cNvPr id="7" name="内容占位符 3">
            <a:extLst>
              <a:ext uri="{FF2B5EF4-FFF2-40B4-BE49-F238E27FC236}">
                <a16:creationId xmlns:a16="http://schemas.microsoft.com/office/drawing/2014/main" id="{B5C4B054-8C07-421F-91D9-7A7280BF3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249317"/>
              </p:ext>
            </p:extLst>
          </p:nvPr>
        </p:nvGraphicFramePr>
        <p:xfrm>
          <a:off x="253520" y="990131"/>
          <a:ext cx="8715825" cy="5335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9651">
                  <a:extLst>
                    <a:ext uri="{9D8B030D-6E8A-4147-A177-3AD203B41FA5}">
                      <a16:colId xmlns:a16="http://schemas.microsoft.com/office/drawing/2014/main" val="3025494437"/>
                    </a:ext>
                  </a:extLst>
                </a:gridCol>
                <a:gridCol w="5211001">
                  <a:extLst>
                    <a:ext uri="{9D8B030D-6E8A-4147-A177-3AD203B41FA5}">
                      <a16:colId xmlns:a16="http://schemas.microsoft.com/office/drawing/2014/main" val="3817702723"/>
                    </a:ext>
                  </a:extLst>
                </a:gridCol>
                <a:gridCol w="1185173">
                  <a:extLst>
                    <a:ext uri="{9D8B030D-6E8A-4147-A177-3AD203B41FA5}">
                      <a16:colId xmlns:a16="http://schemas.microsoft.com/office/drawing/2014/main" val="2741609711"/>
                    </a:ext>
                  </a:extLst>
                </a:gridCol>
              </a:tblGrid>
              <a:tr h="77158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截止时间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工作安排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负责人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578601"/>
                  </a:ext>
                </a:extLst>
              </a:tr>
              <a:tr h="25564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PCB</a:t>
                      </a:r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布局：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L3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电源板、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L1 ADC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L2</a:t>
                      </a:r>
                      <a:r>
                        <a:rPr lang="en-US" altLang="zh-CN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FPGA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L0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板。</a:t>
                      </a:r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lang="en-US" altLang="zh-CN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L1</a:t>
                      </a:r>
                      <a:r>
                        <a:rPr lang="zh-CN" alt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板和</a:t>
                      </a: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L3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板与</a:t>
                      </a: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PSD</a:t>
                      </a:r>
                      <a:r>
                        <a:rPr lang="zh-CN" alt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同层布局确认。</a:t>
                      </a:r>
                      <a:endParaRPr lang="en-US" altLang="zh-CN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PCB</a:t>
                      </a:r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布线：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L3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电源板、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L1 ADC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L2</a:t>
                      </a:r>
                      <a:r>
                        <a:rPr lang="en-US" altLang="zh-CN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FPGA</a:t>
                      </a:r>
                      <a:r>
                        <a:rPr lang="zh-CN" alt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L0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</a:t>
                      </a:r>
                      <a:r>
                        <a:rPr lang="zh-CN" alt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</a:t>
                      </a:r>
                      <a:r>
                        <a:rPr lang="en-US" altLang="zh-CN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L2</a:t>
                      </a:r>
                      <a:r>
                        <a:rPr lang="zh-CN" alt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板和</a:t>
                      </a:r>
                      <a:r>
                        <a:rPr lang="en-US" altLang="zh-CN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SKT</a:t>
                      </a:r>
                      <a:r>
                        <a:rPr lang="zh-CN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封装、布局、布线核对</a:t>
                      </a:r>
                      <a:r>
                        <a:rPr lang="zh-CN" alt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L0</a:t>
                      </a:r>
                      <a:r>
                        <a:rPr lang="zh-CN" alt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到</a:t>
                      </a:r>
                      <a:r>
                        <a:rPr lang="en-US" altLang="zh-CN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ASIC</a:t>
                      </a:r>
                      <a:r>
                        <a:rPr lang="zh-CN" alt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板转接板</a:t>
                      </a:r>
                      <a:r>
                        <a:rPr lang="zh-CN" alt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：设计、电装。</a:t>
                      </a:r>
                      <a:endParaRPr lang="en-US" altLang="zh-CN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PCB</a:t>
                      </a:r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投板前确认：</a:t>
                      </a:r>
                      <a:r>
                        <a:rPr lang="zh-CN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检查原理图、封装、</a:t>
                      </a: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PCB</a:t>
                      </a:r>
                      <a:r>
                        <a:rPr lang="zh-CN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规则、板厚、         </a:t>
                      </a:r>
                      <a:endParaRPr lang="en-US" altLang="zh-CN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</a:t>
                      </a:r>
                      <a:r>
                        <a:rPr lang="zh-CN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加工工艺等，参考</a:t>
                      </a: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PSD</a:t>
                      </a:r>
                      <a:r>
                        <a:rPr lang="zh-CN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STK</a:t>
                      </a:r>
                      <a:r>
                        <a:rPr lang="zh-CN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车永娥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7669207"/>
                  </a:ext>
                </a:extLst>
              </a:tr>
              <a:tr h="765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电装前准备：</a:t>
                      </a:r>
                      <a:r>
                        <a:rPr lang="zh-CN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元器件采购和整理、电装工艺文件。</a:t>
                      </a:r>
                      <a:endParaRPr lang="en-US" altLang="zh-CN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电装：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L1 ADC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L2</a:t>
                      </a:r>
                      <a:r>
                        <a:rPr lang="en-US" altLang="zh-CN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FPGA</a:t>
                      </a:r>
                      <a:r>
                        <a:rPr lang="zh-CN" alt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L3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电源板、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L0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车永娥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516687"/>
                  </a:ext>
                </a:extLst>
              </a:tr>
              <a:tr h="3582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调试：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L1 ADC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L2</a:t>
                      </a:r>
                      <a:r>
                        <a:rPr lang="en-US" altLang="zh-CN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FPGA</a:t>
                      </a:r>
                      <a:r>
                        <a:rPr lang="zh-CN" alt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L3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电源板、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L0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板。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霍嘉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678551"/>
                  </a:ext>
                </a:extLst>
              </a:tr>
              <a:tr h="7237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完成电性件第二阶段</a:t>
                      </a:r>
                      <a:r>
                        <a:rPr lang="en-US" altLang="zh-CN" sz="1600" dirty="0" smtClean="0"/>
                        <a:t>(1</a:t>
                      </a:r>
                      <a:r>
                        <a:rPr lang="zh-CN" altLang="en-US" sz="1600" dirty="0" smtClean="0"/>
                        <a:t>个顶面</a:t>
                      </a:r>
                      <a:r>
                        <a:rPr lang="en-US" altLang="zh-CN" sz="1600" dirty="0" smtClean="0"/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交付载荷 </a:t>
                      </a:r>
                      <a:endParaRPr lang="en-US" altLang="zh-CN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霍嘉</a:t>
                      </a:r>
                      <a:endParaRPr lang="zh-CN" altLang="en-US" sz="1600" dirty="0" smtClean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020118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-30108" y="6350169"/>
            <a:ext cx="88266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/>
              <a:t>        </a:t>
            </a:r>
            <a:r>
              <a:rPr lang="zh-CN" altLang="en-US" b="1" dirty="0" smtClean="0"/>
              <a:t>注：计划本周完成</a:t>
            </a:r>
            <a:r>
              <a:rPr lang="en-US" altLang="zh-CN" b="1" dirty="0"/>
              <a:t>L1 ADC</a:t>
            </a:r>
            <a:r>
              <a:rPr lang="zh-CN" altLang="en-US" b="1" dirty="0"/>
              <a:t>板的</a:t>
            </a:r>
            <a:r>
              <a:rPr lang="zh-CN" altLang="en-US" b="1" dirty="0" smtClean="0"/>
              <a:t>布线、</a:t>
            </a:r>
            <a:r>
              <a:rPr lang="en-US" altLang="zh-CN" b="1" dirty="0" smtClean="0"/>
              <a:t> </a:t>
            </a:r>
            <a:r>
              <a:rPr lang="en-US" altLang="zh-CN" b="1" dirty="0"/>
              <a:t>L3</a:t>
            </a:r>
            <a:r>
              <a:rPr lang="zh-CN" altLang="en-US" b="1" dirty="0"/>
              <a:t>电源板的布局。</a:t>
            </a:r>
            <a:r>
              <a:rPr lang="zh-CN" altLang="en-US" b="1" dirty="0">
                <a:solidFill>
                  <a:srgbClr val="0070C0"/>
                </a:solidFill>
              </a:rPr>
              <a:t>（</a:t>
            </a:r>
            <a:r>
              <a:rPr lang="zh-CN" altLang="en-US" b="1" dirty="0" smtClean="0">
                <a:solidFill>
                  <a:srgbClr val="0070C0"/>
                </a:solidFill>
              </a:rPr>
              <a:t>车永娥）</a:t>
            </a:r>
            <a:endParaRPr lang="en-US" altLang="zh-C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FB5F6-F6F9-C0E8-2537-EE884C6E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9B72233-DED2-2A1B-7441-15FD97E2A789}"/>
              </a:ext>
            </a:extLst>
          </p:cNvPr>
          <p:cNvSpPr/>
          <p:nvPr/>
        </p:nvSpPr>
        <p:spPr>
          <a:xfrm>
            <a:off x="0" y="241823"/>
            <a:ext cx="9252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             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三  电性件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L1 ADC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板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PCB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布局（陈思雨、车永娥）</a:t>
            </a:r>
            <a:endParaRPr lang="en-US" altLang="zh-CN" sz="2800" b="1" dirty="0">
              <a:solidFill>
                <a:srgbClr val="0070C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552" y="5445224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sz="1400" b="1" dirty="0" smtClean="0"/>
              <a:t>陈老师绘制了带板</a:t>
            </a:r>
            <a:r>
              <a:rPr lang="zh-CN" altLang="en-US" sz="1400" b="1" dirty="0"/>
              <a:t>间</a:t>
            </a:r>
            <a:r>
              <a:rPr lang="zh-CN" altLang="en-US" sz="1400" b="1" dirty="0" smtClean="0"/>
              <a:t>连接器位置的</a:t>
            </a:r>
            <a:r>
              <a:rPr lang="en-US" altLang="zh-CN" sz="1400" b="1" dirty="0" smtClean="0"/>
              <a:t>DXF</a:t>
            </a:r>
            <a:r>
              <a:rPr lang="zh-CN" altLang="en-US" sz="1400" b="1" dirty="0" smtClean="0"/>
              <a:t>文件，永娥联系无锡同步开始布局布线</a:t>
            </a:r>
            <a:r>
              <a:rPr lang="en-US" altLang="zh-CN" sz="1400" b="1" dirty="0" smtClean="0"/>
              <a:t>L1</a:t>
            </a:r>
            <a:r>
              <a:rPr lang="zh-CN" altLang="en-US" sz="1400" b="1" dirty="0" smtClean="0"/>
              <a:t>板。</a:t>
            </a:r>
            <a:endParaRPr lang="en-US" altLang="zh-CN" sz="14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b="1" dirty="0"/>
              <a:t>永娥整理</a:t>
            </a:r>
            <a:r>
              <a:rPr lang="en-US" altLang="zh-CN" sz="1400" b="1" dirty="0" smtClean="0"/>
              <a:t>PCB</a:t>
            </a:r>
            <a:r>
              <a:rPr lang="zh-CN" altLang="en-US" sz="1400" b="1" dirty="0" smtClean="0"/>
              <a:t>设计文档（布线规则等）提交无锡同步。</a:t>
            </a:r>
            <a:endParaRPr lang="en-US" altLang="zh-CN" sz="1400" b="1" dirty="0" smtClean="0"/>
          </a:p>
        </p:txBody>
      </p:sp>
      <p:sp>
        <p:nvSpPr>
          <p:cNvPr id="15" name="矩形 14"/>
          <p:cNvSpPr/>
          <p:nvPr/>
        </p:nvSpPr>
        <p:spPr>
          <a:xfrm>
            <a:off x="179512" y="5033791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完成情况 </a:t>
            </a:r>
            <a:endParaRPr lang="en-US" altLang="zh-CN" b="1" dirty="0">
              <a:solidFill>
                <a:srgbClr val="0070C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45756" y="4632676"/>
            <a:ext cx="207837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   </a:t>
            </a:r>
            <a:r>
              <a:rPr lang="zh-CN" altLang="en-US" sz="1400" b="1" dirty="0" smtClean="0"/>
              <a:t> </a:t>
            </a:r>
            <a:r>
              <a:rPr lang="en-US" altLang="zh-CN" sz="1400" b="1" dirty="0" smtClean="0"/>
              <a:t>L1</a:t>
            </a:r>
            <a:r>
              <a:rPr lang="zh-CN" altLang="en-US" sz="1400" b="1" dirty="0" smtClean="0"/>
              <a:t>板 板间连接器位置</a:t>
            </a:r>
            <a:endParaRPr lang="zh-CN" altLang="zh-CN" sz="1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76082"/>
            <a:ext cx="6552728" cy="366325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5221" y="2286475"/>
            <a:ext cx="504056" cy="383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73507" y="2780928"/>
            <a:ext cx="504056" cy="285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176306" y="3140968"/>
            <a:ext cx="504056" cy="285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211960" y="2707710"/>
            <a:ext cx="504056" cy="285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0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FB5F6-F6F9-C0E8-2537-EE884C6E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9B72233-DED2-2A1B-7441-15FD97E2A789}"/>
              </a:ext>
            </a:extLst>
          </p:cNvPr>
          <p:cNvSpPr/>
          <p:nvPr/>
        </p:nvSpPr>
        <p:spPr>
          <a:xfrm>
            <a:off x="0" y="314452"/>
            <a:ext cx="880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                 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四   </a:t>
            </a:r>
            <a:r>
              <a:rPr lang="en-US" altLang="zh-CN" sz="2800" b="1" dirty="0" err="1" smtClean="0">
                <a:solidFill>
                  <a:srgbClr val="0070C0"/>
                </a:solidFill>
              </a:rPr>
              <a:t>miniscd</a:t>
            </a:r>
            <a:r>
              <a:rPr lang="zh-CN" altLang="en-US" sz="2800" b="1" dirty="0">
                <a:solidFill>
                  <a:srgbClr val="0070C0"/>
                </a:solidFill>
              </a:rPr>
              <a:t>激光异步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触发（班渭博）</a:t>
            </a:r>
            <a:endParaRPr lang="en-US" altLang="zh-CN" sz="2800" b="1" dirty="0">
              <a:solidFill>
                <a:srgbClr val="0070C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837672"/>
            <a:ext cx="3564258" cy="127727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/>
              <a:t>硬件：</a:t>
            </a:r>
            <a:endParaRPr lang="en-US" altLang="zh-CN" sz="1400" b="1" dirty="0" smtClean="0"/>
          </a:p>
          <a:p>
            <a:pPr>
              <a:lnSpc>
                <a:spcPct val="150000"/>
              </a:lnSpc>
            </a:pPr>
            <a:r>
              <a:rPr lang="en-US" altLang="zh-CN" sz="1400" b="1" dirty="0" smtClean="0"/>
              <a:t>1. </a:t>
            </a:r>
            <a:r>
              <a:rPr lang="en-US" altLang="zh-CN" sz="1400" b="1" dirty="0" err="1" smtClean="0"/>
              <a:t>miniscd+LA</a:t>
            </a:r>
            <a:r>
              <a:rPr lang="en-US" altLang="zh-CN" sz="1400" b="1" dirty="0" smtClean="0"/>
              <a:t>+</a:t>
            </a:r>
            <a:r>
              <a:rPr lang="zh-CN" altLang="en-US" sz="1400" b="1" dirty="0" smtClean="0"/>
              <a:t>激光装置</a:t>
            </a:r>
            <a:r>
              <a:rPr lang="zh-CN" altLang="en-US" sz="1400" b="1" dirty="0"/>
              <a:t>。</a:t>
            </a:r>
            <a:r>
              <a:rPr lang="en-US" altLang="zh-CN" sz="14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 smtClean="0"/>
              <a:t>2. </a:t>
            </a:r>
            <a:r>
              <a:rPr lang="zh-CN" altLang="en-US" sz="1400" b="1" dirty="0" smtClean="0"/>
              <a:t>信号发生器提供</a:t>
            </a:r>
            <a:r>
              <a:rPr lang="en-US" altLang="zh-CN" sz="1400" b="1" dirty="0" smtClean="0"/>
              <a:t>DAQ</a:t>
            </a:r>
            <a:r>
              <a:rPr lang="zh-CN" altLang="en-US" sz="1400" b="1" dirty="0" smtClean="0"/>
              <a:t>、激光的触发信号。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3</a:t>
            </a:r>
            <a:r>
              <a:rPr lang="en-US" altLang="zh-CN" sz="1400" b="1" dirty="0"/>
              <a:t>. DAQ</a:t>
            </a:r>
            <a:r>
              <a:rPr lang="zh-CN" altLang="en-US" sz="1400" b="1" dirty="0"/>
              <a:t>与</a:t>
            </a:r>
            <a:r>
              <a:rPr lang="zh-CN" altLang="en-US" sz="1400" b="1" dirty="0" smtClean="0"/>
              <a:t>激光触发</a:t>
            </a:r>
            <a:r>
              <a:rPr lang="zh-CN" altLang="en-US" sz="1400" b="1" dirty="0"/>
              <a:t>对</a:t>
            </a:r>
            <a:r>
              <a:rPr lang="en-US" altLang="zh-CN" sz="1400" b="1" dirty="0"/>
              <a:t>ADC</a:t>
            </a:r>
            <a:r>
              <a:rPr lang="zh-CN" altLang="en-US" sz="1400" b="1" dirty="0"/>
              <a:t>的</a:t>
            </a:r>
            <a:r>
              <a:rPr lang="en-US" altLang="zh-CN" sz="1400" b="1" dirty="0"/>
              <a:t>mean</a:t>
            </a:r>
            <a:r>
              <a:rPr lang="zh-CN" altLang="en-US" sz="1400" b="1" dirty="0"/>
              <a:t>值的影响</a:t>
            </a:r>
            <a:r>
              <a:rPr lang="zh-CN" altLang="en-US" sz="1400" b="1" dirty="0" smtClean="0"/>
              <a:t>。</a:t>
            </a:r>
            <a:endParaRPr lang="zh-CN" altLang="en-US" sz="14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A985675-87A1-777A-A749-462850927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25827"/>
            <a:ext cx="2537290" cy="3384376"/>
          </a:xfrm>
          <a:prstGeom prst="rect">
            <a:avLst/>
          </a:prstGeom>
        </p:spPr>
      </p:pic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0B9BC8BE-B247-23A0-90B4-4191479D35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21602"/>
              </p:ext>
            </p:extLst>
          </p:nvPr>
        </p:nvGraphicFramePr>
        <p:xfrm>
          <a:off x="3594922" y="1164263"/>
          <a:ext cx="5251597" cy="231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9ACD5D83-F15C-4E6F-9422-7CD0F75D0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109891"/>
              </p:ext>
            </p:extLst>
          </p:nvPr>
        </p:nvGraphicFramePr>
        <p:xfrm>
          <a:off x="3483033" y="4175229"/>
          <a:ext cx="5245862" cy="2261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04527" y="6199982"/>
            <a:ext cx="1831275" cy="3130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   </a:t>
            </a:r>
            <a:r>
              <a:rPr lang="zh-CN" altLang="en-US" sz="1400" b="1" dirty="0" smtClean="0"/>
              <a:t>        硬件搭建</a:t>
            </a:r>
            <a:endParaRPr lang="zh-CN" altLang="zh-CN" sz="1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4017732" y="6436475"/>
            <a:ext cx="417646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激光</a:t>
            </a:r>
            <a:r>
              <a:rPr lang="zh-CN" altLang="en-US" sz="1400" b="1" dirty="0"/>
              <a:t>频率一定时，</a:t>
            </a:r>
            <a:r>
              <a:rPr lang="en-US" altLang="zh-CN" sz="1400" b="1" dirty="0" err="1"/>
              <a:t>ADCmean</a:t>
            </a:r>
            <a:r>
              <a:rPr lang="zh-CN" altLang="en-US" sz="1400" b="1" dirty="0"/>
              <a:t>随</a:t>
            </a:r>
            <a:r>
              <a:rPr lang="en-US" altLang="zh-CN" sz="1400" b="1" dirty="0"/>
              <a:t>DAQ</a:t>
            </a:r>
            <a:r>
              <a:rPr lang="zh-CN" altLang="en-US" sz="1400" b="1" dirty="0"/>
              <a:t>频率变化</a:t>
            </a:r>
            <a:r>
              <a:rPr lang="zh-CN" altLang="en-US" sz="1400" b="1" dirty="0" smtClean="0"/>
              <a:t>趋势</a:t>
            </a:r>
            <a:endParaRPr lang="zh-CN" altLang="en-US" sz="14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4053736" y="3711601"/>
            <a:ext cx="4104456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DAQ</a:t>
            </a:r>
            <a:r>
              <a:rPr lang="zh-CN" altLang="en-US" sz="1400" b="1" dirty="0"/>
              <a:t>频率一定时，</a:t>
            </a:r>
            <a:r>
              <a:rPr lang="en-US" altLang="zh-CN" sz="1400" b="1" dirty="0" err="1"/>
              <a:t>ADCmean</a:t>
            </a:r>
            <a:r>
              <a:rPr lang="zh-CN" altLang="en-US" sz="1400" b="1" dirty="0"/>
              <a:t>随激光频率变化</a:t>
            </a:r>
            <a:r>
              <a:rPr lang="zh-CN" altLang="en-US" sz="1400" b="1" dirty="0" smtClean="0"/>
              <a:t>趋势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141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FB5F6-F6F9-C0E8-2537-EE884C6E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9B72233-DED2-2A1B-7441-15FD97E2A789}"/>
              </a:ext>
            </a:extLst>
          </p:cNvPr>
          <p:cNvSpPr/>
          <p:nvPr/>
        </p:nvSpPr>
        <p:spPr>
          <a:xfrm>
            <a:off x="0" y="314452"/>
            <a:ext cx="880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                 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四  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PID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实验（班渭博、张子良）</a:t>
            </a:r>
            <a:endParaRPr lang="en-US" altLang="zh-CN" sz="2800" b="1" dirty="0">
              <a:solidFill>
                <a:srgbClr val="0070C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837672"/>
            <a:ext cx="3564258" cy="17081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/>
              <a:t>硬件：</a:t>
            </a:r>
            <a:endParaRPr lang="en-US" altLang="zh-CN" sz="1400" b="1" dirty="0" smtClean="0"/>
          </a:p>
          <a:p>
            <a:pPr>
              <a:lnSpc>
                <a:spcPct val="150000"/>
              </a:lnSpc>
            </a:pPr>
            <a:r>
              <a:rPr lang="en-US" altLang="zh-CN" sz="1400" b="1" dirty="0" smtClean="0"/>
              <a:t>1. </a:t>
            </a:r>
            <a:r>
              <a:rPr lang="zh-CN" altLang="en-US" sz="1400" b="1" dirty="0" smtClean="0"/>
              <a:t>旧</a:t>
            </a:r>
            <a:r>
              <a:rPr lang="en-US" altLang="zh-CN" sz="1400" b="1" dirty="0" smtClean="0"/>
              <a:t>PID FPGA</a:t>
            </a:r>
            <a:r>
              <a:rPr lang="zh-CN" altLang="en-US" sz="1400" b="1" dirty="0" smtClean="0"/>
              <a:t>。</a:t>
            </a:r>
            <a:r>
              <a:rPr lang="en-US" altLang="zh-CN" sz="14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 smtClean="0"/>
              <a:t>2. </a:t>
            </a:r>
            <a:r>
              <a:rPr lang="zh-CN" altLang="en-US" sz="1400" b="1" dirty="0" smtClean="0"/>
              <a:t>新、旧</a:t>
            </a:r>
            <a:r>
              <a:rPr lang="en-US" altLang="zh-CN" sz="1400" b="1" dirty="0" smtClean="0"/>
              <a:t>PID </a:t>
            </a:r>
            <a:r>
              <a:rPr lang="zh-CN" altLang="en-US" sz="1400" b="1" dirty="0" smtClean="0"/>
              <a:t>运放板。</a:t>
            </a:r>
            <a:endParaRPr lang="en-US" altLang="zh-CN" sz="1400" b="1" dirty="0" smtClean="0"/>
          </a:p>
          <a:p>
            <a:pPr>
              <a:lnSpc>
                <a:spcPct val="150000"/>
              </a:lnSpc>
            </a:pPr>
            <a:r>
              <a:rPr lang="en-US" altLang="zh-CN" sz="1400" b="1" dirty="0" smtClean="0"/>
              <a:t>3</a:t>
            </a:r>
            <a:r>
              <a:rPr lang="en-US" altLang="zh-CN" sz="1400" b="1" dirty="0"/>
              <a:t>. </a:t>
            </a:r>
            <a:r>
              <a:rPr lang="zh-CN" altLang="en-US" sz="1400" b="1" dirty="0" smtClean="0"/>
              <a:t>新</a:t>
            </a:r>
            <a:r>
              <a:rPr lang="en-US" altLang="zh-CN" sz="1400" b="1" dirty="0" smtClean="0"/>
              <a:t>PID AISC</a:t>
            </a:r>
            <a:r>
              <a:rPr lang="zh-CN" altLang="en-US" sz="1400" b="1" dirty="0" smtClean="0"/>
              <a:t>（</a:t>
            </a:r>
            <a:r>
              <a:rPr lang="en-US" altLang="zh-CN" sz="1400" b="1" dirty="0" smtClean="0"/>
              <a:t>1</a:t>
            </a:r>
            <a:r>
              <a:rPr lang="zh-CN" altLang="en-US" sz="1400" b="1" dirty="0" smtClean="0"/>
              <a:t>片）。</a:t>
            </a:r>
            <a:endParaRPr lang="en-US" altLang="zh-CN" sz="1400" b="1" dirty="0" smtClean="0"/>
          </a:p>
          <a:p>
            <a:pPr>
              <a:lnSpc>
                <a:spcPct val="150000"/>
              </a:lnSpc>
            </a:pPr>
            <a:r>
              <a:rPr lang="en-US" altLang="zh-CN" sz="1400" b="1" dirty="0" smtClean="0"/>
              <a:t>4.</a:t>
            </a:r>
            <a:r>
              <a:rPr lang="zh-CN" altLang="en-US" sz="1400" b="1" dirty="0" smtClean="0"/>
              <a:t>信号发生器提供外注入信号和触发信号。</a:t>
            </a:r>
            <a:endParaRPr lang="zh-CN" altLang="en-US" sz="1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611560" y="5877272"/>
            <a:ext cx="1831275" cy="3130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   </a:t>
            </a:r>
            <a:r>
              <a:rPr lang="zh-CN" altLang="en-US" sz="1400" b="1" dirty="0" smtClean="0"/>
              <a:t>        硬件搭建</a:t>
            </a:r>
            <a:endParaRPr lang="zh-CN" altLang="zh-CN" sz="1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4134541" y="6319748"/>
            <a:ext cx="417646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</a:rPr>
              <a:t>新</a:t>
            </a:r>
            <a:r>
              <a:rPr lang="en-US" altLang="zh-CN" sz="1400" b="1" dirty="0"/>
              <a:t>ASIC+</a:t>
            </a:r>
            <a:r>
              <a:rPr lang="zh-CN" altLang="en-US" sz="1400" b="1" dirty="0">
                <a:solidFill>
                  <a:srgbClr val="FF0000"/>
                </a:solidFill>
              </a:rPr>
              <a:t>新</a:t>
            </a:r>
            <a:r>
              <a:rPr lang="zh-CN" altLang="en-US" sz="1400" b="1" dirty="0"/>
              <a:t>运放</a:t>
            </a:r>
            <a:r>
              <a:rPr lang="en-US" altLang="zh-CN" sz="1400" b="1" dirty="0"/>
              <a:t>+</a:t>
            </a:r>
            <a:r>
              <a:rPr lang="zh-CN" altLang="en-US" sz="1400" b="1" dirty="0"/>
              <a:t>旧</a:t>
            </a:r>
            <a:r>
              <a:rPr lang="en-US" altLang="zh-CN" sz="1400" b="1" dirty="0"/>
              <a:t>FPGA(</a:t>
            </a:r>
            <a:r>
              <a:rPr lang="zh-CN" altLang="en-US" sz="1400" b="1" dirty="0"/>
              <a:t>反馈电阻</a:t>
            </a:r>
            <a:r>
              <a:rPr lang="en-US" altLang="zh-CN" sz="1400" b="1" dirty="0"/>
              <a:t>20k)</a:t>
            </a:r>
            <a:r>
              <a:rPr lang="zh-CN" altLang="en-US" sz="1400" b="1" dirty="0"/>
              <a:t>触发频率</a:t>
            </a:r>
            <a:r>
              <a:rPr lang="en-US" altLang="zh-CN" sz="1400" b="1" dirty="0"/>
              <a:t>100/1000Hz</a:t>
            </a:r>
            <a:r>
              <a:rPr lang="zh-CN" altLang="en-US" sz="1400" b="1" dirty="0"/>
              <a:t>时对应</a:t>
            </a:r>
            <a:r>
              <a:rPr lang="en-US" altLang="zh-CN" sz="1400" b="1" dirty="0" err="1"/>
              <a:t>ADCmean</a:t>
            </a:r>
            <a:endParaRPr lang="zh-CN" altLang="en-US" sz="14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4053736" y="3258048"/>
            <a:ext cx="4104456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</a:rPr>
              <a:t>新</a:t>
            </a:r>
            <a:r>
              <a:rPr lang="en-US" altLang="zh-CN" sz="1400" b="1" dirty="0" smtClean="0"/>
              <a:t>PID ASIC</a:t>
            </a:r>
            <a:r>
              <a:rPr lang="zh-CN" altLang="en-US" sz="1400" b="1" dirty="0"/>
              <a:t>板的最佳</a:t>
            </a:r>
            <a:r>
              <a:rPr lang="en-US" altLang="zh-CN" sz="1400" b="1" dirty="0" err="1"/>
              <a:t>hold_delay</a:t>
            </a:r>
            <a:r>
              <a:rPr lang="zh-CN" altLang="en-US" sz="1400" b="1" dirty="0"/>
              <a:t>时间大概在</a:t>
            </a:r>
            <a:r>
              <a:rPr lang="en-US" altLang="zh-CN" sz="1400" b="1" dirty="0"/>
              <a:t>2us</a:t>
            </a:r>
            <a:r>
              <a:rPr lang="zh-CN" altLang="en-US" sz="1400" b="1" dirty="0" smtClean="0"/>
              <a:t>左右</a:t>
            </a:r>
            <a:endParaRPr lang="zh-CN" altLang="en-US" sz="1400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6270ED9-A854-FB42-C2A3-3D4813A96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545"/>
            <a:ext cx="3419872" cy="2563902"/>
          </a:xfrm>
          <a:prstGeom prst="rect">
            <a:avLst/>
          </a:prstGeom>
        </p:spPr>
      </p:pic>
      <p:graphicFrame>
        <p:nvGraphicFramePr>
          <p:cNvPr id="19" name="图表 1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602807"/>
              </p:ext>
            </p:extLst>
          </p:nvPr>
        </p:nvGraphicFramePr>
        <p:xfrm>
          <a:off x="3707903" y="837672"/>
          <a:ext cx="4603102" cy="2431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图表 19">
            <a:extLst>
              <a:ext uri="{FF2B5EF4-FFF2-40B4-BE49-F238E27FC236}">
                <a16:creationId xmlns:a16="http://schemas.microsoft.com/office/drawing/2014/main" id="{7E054D22-0901-FDBE-E1BF-A578FD16D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683187"/>
              </p:ext>
            </p:extLst>
          </p:nvPr>
        </p:nvGraphicFramePr>
        <p:xfrm>
          <a:off x="3779912" y="3708322"/>
          <a:ext cx="4699612" cy="2514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668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FB5F6-F6F9-C0E8-2537-EE884C6E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9B72233-DED2-2A1B-7441-15FD97E2A789}"/>
              </a:ext>
            </a:extLst>
          </p:cNvPr>
          <p:cNvSpPr/>
          <p:nvPr/>
        </p:nvSpPr>
        <p:spPr>
          <a:xfrm>
            <a:off x="179512" y="188640"/>
            <a:ext cx="880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                             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五 </a:t>
            </a:r>
            <a:r>
              <a:rPr lang="zh-CN" altLang="en-US" sz="2800" b="1" dirty="0">
                <a:solidFill>
                  <a:srgbClr val="0070C0"/>
                </a:solidFill>
              </a:rPr>
              <a:t>工作计划（近期安排）</a:t>
            </a:r>
            <a:endParaRPr lang="zh-CN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330374" y="1566201"/>
            <a:ext cx="811172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根据新的</a:t>
            </a:r>
            <a:r>
              <a:rPr lang="en-US" altLang="zh-CN" b="1" dirty="0" smtClean="0"/>
              <a:t>L1</a:t>
            </a:r>
            <a:r>
              <a:rPr lang="zh-CN" altLang="en-US" b="1" dirty="0" smtClean="0"/>
              <a:t>的</a:t>
            </a:r>
            <a:r>
              <a:rPr lang="en-US" altLang="zh-CN" b="1" dirty="0" smtClean="0"/>
              <a:t>DXF</a:t>
            </a:r>
            <a:r>
              <a:rPr lang="zh-CN" altLang="en-US" b="1" dirty="0" smtClean="0"/>
              <a:t>文件，布局布线</a:t>
            </a:r>
            <a:r>
              <a:rPr lang="en-US" altLang="zh-CN" b="1" dirty="0" smtClean="0"/>
              <a:t>ADC L1</a:t>
            </a:r>
            <a:r>
              <a:rPr lang="zh-CN" altLang="en-US" b="1" dirty="0" smtClean="0"/>
              <a:t>板</a:t>
            </a:r>
            <a:r>
              <a:rPr lang="zh-CN" altLang="en-US" b="1" dirty="0"/>
              <a:t>、布局电源</a:t>
            </a:r>
            <a:r>
              <a:rPr lang="zh-CN" altLang="en-US" b="1" dirty="0" smtClean="0"/>
              <a:t>板</a:t>
            </a:r>
            <a:r>
              <a:rPr lang="en-US" altLang="zh-CN" b="1" dirty="0" smtClean="0"/>
              <a:t> L3</a:t>
            </a:r>
            <a:r>
              <a:rPr lang="zh-CN" altLang="en-US" b="1" dirty="0" smtClean="0"/>
              <a:t>板</a:t>
            </a:r>
            <a:r>
              <a:rPr lang="zh-CN" altLang="en-US" b="1" dirty="0"/>
              <a:t>。</a:t>
            </a:r>
            <a:r>
              <a:rPr lang="zh-CN" altLang="en-US" b="1" dirty="0">
                <a:solidFill>
                  <a:srgbClr val="0070C0"/>
                </a:solidFill>
              </a:rPr>
              <a:t>（</a:t>
            </a:r>
            <a:r>
              <a:rPr lang="zh-CN" altLang="en-US" b="1" dirty="0" smtClean="0">
                <a:solidFill>
                  <a:srgbClr val="0070C0"/>
                </a:solidFill>
              </a:rPr>
              <a:t>车永娥）</a:t>
            </a:r>
            <a:endParaRPr lang="en-US" altLang="zh-CN" b="1" dirty="0">
              <a:solidFill>
                <a:srgbClr val="0070C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9B72233-DED2-2A1B-7441-15FD97E2A789}"/>
              </a:ext>
            </a:extLst>
          </p:cNvPr>
          <p:cNvSpPr/>
          <p:nvPr/>
        </p:nvSpPr>
        <p:spPr>
          <a:xfrm>
            <a:off x="323528" y="1107098"/>
            <a:ext cx="2359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1. </a:t>
            </a:r>
            <a:r>
              <a:rPr lang="zh-CN" altLang="en-US" b="1" dirty="0" smtClean="0">
                <a:solidFill>
                  <a:srgbClr val="0070C0"/>
                </a:solidFill>
              </a:rPr>
              <a:t>电性件</a:t>
            </a:r>
            <a:r>
              <a:rPr lang="en-US" altLang="zh-CN" b="1" dirty="0" smtClean="0">
                <a:solidFill>
                  <a:srgbClr val="0070C0"/>
                </a:solidFill>
              </a:rPr>
              <a:t>PCB</a:t>
            </a:r>
            <a:r>
              <a:rPr lang="zh-CN" altLang="en-US" b="1" dirty="0" smtClean="0">
                <a:solidFill>
                  <a:srgbClr val="0070C0"/>
                </a:solidFill>
              </a:rPr>
              <a:t>设计</a:t>
            </a:r>
            <a:endParaRPr lang="en-US" altLang="zh-CN" b="1" dirty="0">
              <a:solidFill>
                <a:srgbClr val="0070C0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9B72233-DED2-2A1B-7441-15FD97E2A789}"/>
              </a:ext>
            </a:extLst>
          </p:cNvPr>
          <p:cNvSpPr/>
          <p:nvPr/>
        </p:nvSpPr>
        <p:spPr>
          <a:xfrm>
            <a:off x="333485" y="2197974"/>
            <a:ext cx="3573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2.  FPGA</a:t>
            </a:r>
            <a:r>
              <a:rPr lang="zh-CN" altLang="en-US" b="1" dirty="0" smtClean="0">
                <a:solidFill>
                  <a:srgbClr val="0070C0"/>
                </a:solidFill>
              </a:rPr>
              <a:t>程序修改和实验</a:t>
            </a:r>
            <a:r>
              <a:rPr lang="zh-CN" altLang="en-US" b="1" dirty="0">
                <a:solidFill>
                  <a:srgbClr val="0070C0"/>
                </a:solidFill>
              </a:rPr>
              <a:t>开展</a:t>
            </a:r>
            <a:endParaRPr lang="en-US" altLang="zh-CN" b="1" dirty="0">
              <a:solidFill>
                <a:srgbClr val="0070C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8783" y="2604631"/>
            <a:ext cx="80533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烧</a:t>
            </a:r>
            <a:r>
              <a:rPr lang="zh-CN" altLang="en-US" b="1" dirty="0" smtClean="0"/>
              <a:t>写新</a:t>
            </a:r>
            <a:r>
              <a:rPr lang="en-US" altLang="zh-CN" b="1" dirty="0" smtClean="0"/>
              <a:t>PID </a:t>
            </a:r>
            <a:r>
              <a:rPr lang="en-US" altLang="zh-CN" b="1" dirty="0" smtClean="0"/>
              <a:t>FPGA</a:t>
            </a:r>
            <a:r>
              <a:rPr lang="zh-CN" altLang="en-US" b="1" dirty="0" smtClean="0"/>
              <a:t>程序及</a:t>
            </a:r>
            <a:r>
              <a:rPr lang="en-US" altLang="zh-CN" b="1" dirty="0" smtClean="0"/>
              <a:t>USB</a:t>
            </a:r>
            <a:r>
              <a:rPr lang="zh-CN" altLang="en-US" b="1" dirty="0" smtClean="0"/>
              <a:t>固件，另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个</a:t>
            </a:r>
            <a:r>
              <a:rPr lang="en-US" altLang="zh-CN" b="1" dirty="0" smtClean="0"/>
              <a:t>L0</a:t>
            </a:r>
            <a:r>
              <a:rPr lang="zh-CN" altLang="en-US" b="1" dirty="0" smtClean="0"/>
              <a:t>的</a:t>
            </a:r>
            <a:r>
              <a:rPr lang="en-US" altLang="zh-CN" b="1" dirty="0" smtClean="0"/>
              <a:t>ladder</a:t>
            </a:r>
            <a:r>
              <a:rPr lang="zh-CN" altLang="en-US" b="1" dirty="0" smtClean="0"/>
              <a:t>信号程序版本。</a:t>
            </a:r>
            <a:r>
              <a:rPr lang="zh-CN" altLang="en-US" b="1" dirty="0">
                <a:solidFill>
                  <a:srgbClr val="0070C0"/>
                </a:solidFill>
              </a:rPr>
              <a:t>（</a:t>
            </a:r>
            <a:r>
              <a:rPr lang="zh-CN" altLang="en-US" b="1" dirty="0" smtClean="0">
                <a:solidFill>
                  <a:srgbClr val="0070C0"/>
                </a:solidFill>
              </a:rPr>
              <a:t>班渭博）</a:t>
            </a:r>
            <a:endParaRPr lang="en-US" altLang="zh-CN" b="1" dirty="0">
              <a:solidFill>
                <a:srgbClr val="0070C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B72233-DED2-2A1B-7441-15FD97E2A789}"/>
              </a:ext>
            </a:extLst>
          </p:cNvPr>
          <p:cNvSpPr/>
          <p:nvPr/>
        </p:nvSpPr>
        <p:spPr>
          <a:xfrm>
            <a:off x="330374" y="3247455"/>
            <a:ext cx="2215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3.  </a:t>
            </a:r>
            <a:r>
              <a:rPr lang="zh-CN" altLang="en-US" b="1" dirty="0">
                <a:solidFill>
                  <a:srgbClr val="0070C0"/>
                </a:solidFill>
              </a:rPr>
              <a:t>束流试验准备</a:t>
            </a:r>
            <a:endParaRPr lang="en-US" altLang="zh-CN" b="1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311111" y="3697428"/>
            <a:ext cx="9294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             </a:t>
            </a:r>
            <a:r>
              <a:rPr lang="en-US" altLang="zh-CN" b="1" dirty="0"/>
              <a:t>1</a:t>
            </a:r>
            <a:r>
              <a:rPr lang="en-US" altLang="zh-CN" b="1" dirty="0" smtClean="0"/>
              <a:t>.  </a:t>
            </a:r>
            <a:r>
              <a:rPr lang="zh-CN" altLang="en-US" b="1" dirty="0" smtClean="0"/>
              <a:t>熟悉地检代码，参与</a:t>
            </a:r>
            <a:r>
              <a:rPr lang="en-US" altLang="zh-CN" b="1" dirty="0" smtClean="0"/>
              <a:t>PID</a:t>
            </a:r>
            <a:r>
              <a:rPr lang="zh-CN" altLang="en-US" b="1" dirty="0" smtClean="0"/>
              <a:t>测试。</a:t>
            </a:r>
            <a:r>
              <a:rPr lang="zh-CN" altLang="en-US" b="1" dirty="0">
                <a:solidFill>
                  <a:srgbClr val="0070C0"/>
                </a:solidFill>
              </a:rPr>
              <a:t>（张子良</a:t>
            </a:r>
            <a:r>
              <a:rPr lang="zh-CN" altLang="en-US" b="1" dirty="0" smtClean="0">
                <a:solidFill>
                  <a:srgbClr val="0070C0"/>
                </a:solidFill>
              </a:rPr>
              <a:t>）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             2.  </a:t>
            </a:r>
            <a:r>
              <a:rPr lang="zh-CN" altLang="en-US" b="1" dirty="0" smtClean="0"/>
              <a:t>电装完剩余的</a:t>
            </a:r>
            <a:r>
              <a:rPr lang="en-US" altLang="zh-CN" b="1" dirty="0" smtClean="0"/>
              <a:t>PID ASIC</a:t>
            </a:r>
            <a:r>
              <a:rPr lang="zh-CN" altLang="en-US" b="1" dirty="0" smtClean="0"/>
              <a:t>板。</a:t>
            </a:r>
            <a:r>
              <a:rPr lang="zh-CN" altLang="en-US" b="1" dirty="0">
                <a:solidFill>
                  <a:srgbClr val="0070C0"/>
                </a:solidFill>
              </a:rPr>
              <a:t>（</a:t>
            </a:r>
            <a:r>
              <a:rPr lang="zh-CN" altLang="en-US" b="1" dirty="0" smtClean="0">
                <a:solidFill>
                  <a:srgbClr val="0070C0"/>
                </a:solidFill>
              </a:rPr>
              <a:t>车永娥）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             3.  </a:t>
            </a:r>
            <a:r>
              <a:rPr lang="zh-CN" altLang="en-US" b="1" dirty="0" smtClean="0"/>
              <a:t>联调新</a:t>
            </a:r>
            <a:r>
              <a:rPr lang="en-US" altLang="zh-CN" b="1" dirty="0" smtClean="0"/>
              <a:t>PID FPGA</a:t>
            </a:r>
            <a:r>
              <a:rPr lang="zh-CN" altLang="en-US" b="1" dirty="0" smtClean="0"/>
              <a:t>板</a:t>
            </a:r>
            <a:r>
              <a:rPr lang="zh-CN" altLang="en-US" b="1" dirty="0"/>
              <a:t>，调试</a:t>
            </a:r>
            <a:r>
              <a:rPr lang="zh-CN" altLang="en-US" b="1" dirty="0" smtClean="0"/>
              <a:t>另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个</a:t>
            </a:r>
            <a:r>
              <a:rPr lang="en-US" altLang="zh-CN" b="1" dirty="0" smtClean="0"/>
              <a:t>L0</a:t>
            </a:r>
            <a:r>
              <a:rPr lang="zh-CN" altLang="en-US" b="1" dirty="0" smtClean="0"/>
              <a:t>上</a:t>
            </a:r>
            <a:r>
              <a:rPr lang="en-US" altLang="zh-CN" b="1" dirty="0" smtClean="0"/>
              <a:t>4</a:t>
            </a:r>
            <a:r>
              <a:rPr lang="zh-CN" altLang="en-US" b="1" dirty="0" smtClean="0"/>
              <a:t>个</a:t>
            </a:r>
            <a:r>
              <a:rPr lang="en-US" altLang="zh-CN" b="1" dirty="0" smtClean="0"/>
              <a:t>ladder</a:t>
            </a:r>
            <a:r>
              <a:rPr lang="zh-CN" altLang="en-US" b="1" dirty="0" smtClean="0"/>
              <a:t>程序。</a:t>
            </a:r>
            <a:r>
              <a:rPr lang="zh-CN" altLang="en-US" b="1" dirty="0">
                <a:solidFill>
                  <a:srgbClr val="0070C0"/>
                </a:solidFill>
              </a:rPr>
              <a:t>（班渭博</a:t>
            </a:r>
            <a:r>
              <a:rPr lang="zh-CN" altLang="en-US" b="1" dirty="0" smtClean="0">
                <a:solidFill>
                  <a:srgbClr val="0070C0"/>
                </a:solidFill>
              </a:rPr>
              <a:t>）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/>
              <a:t> </a:t>
            </a:r>
            <a:r>
              <a:rPr lang="en-US" altLang="zh-CN" b="1" dirty="0" smtClean="0"/>
              <a:t>            4.  </a:t>
            </a:r>
            <a:r>
              <a:rPr lang="zh-CN" altLang="en-US" b="1" dirty="0" smtClean="0"/>
              <a:t>检查</a:t>
            </a:r>
            <a:r>
              <a:rPr lang="en-US" altLang="zh-CN" b="1" dirty="0" smtClean="0"/>
              <a:t>FFE</a:t>
            </a:r>
            <a:r>
              <a:rPr lang="zh-CN" altLang="en-US" b="1" dirty="0" smtClean="0"/>
              <a:t>的代码</a:t>
            </a:r>
            <a:r>
              <a:rPr lang="zh-CN" altLang="en-US" b="1" dirty="0" smtClean="0"/>
              <a:t>，排查</a:t>
            </a:r>
            <a:r>
              <a:rPr lang="en-US" altLang="zh-CN" b="1" dirty="0" smtClean="0"/>
              <a:t>DAQ</a:t>
            </a:r>
            <a:r>
              <a:rPr lang="zh-CN" altLang="en-US" b="1" dirty="0" smtClean="0"/>
              <a:t>的频率与</a:t>
            </a:r>
            <a:r>
              <a:rPr lang="en-US" altLang="zh-CN" b="1" dirty="0" smtClean="0"/>
              <a:t>ADC</a:t>
            </a:r>
            <a:r>
              <a:rPr lang="zh-CN" altLang="en-US" b="1" dirty="0" smtClean="0"/>
              <a:t>幅度影响。</a:t>
            </a:r>
            <a:r>
              <a:rPr lang="zh-CN" altLang="en-US" b="1" dirty="0">
                <a:solidFill>
                  <a:srgbClr val="0070C0"/>
                </a:solidFill>
              </a:rPr>
              <a:t>（</a:t>
            </a:r>
            <a:r>
              <a:rPr lang="zh-CN" altLang="en-US" b="1" dirty="0" smtClean="0">
                <a:solidFill>
                  <a:srgbClr val="0070C0"/>
                </a:solidFill>
              </a:rPr>
              <a:t>班渭博、邓春茹、霍嘉）</a:t>
            </a:r>
            <a:endParaRPr lang="en-US" altLang="zh-C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4768</TotalTime>
  <Words>1027</Words>
  <Application>Microsoft Office PowerPoint</Application>
  <PresentationFormat>全屏显示(4:3)</PresentationFormat>
  <Paragraphs>107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huojia</dc:creator>
  <cp:lastModifiedBy>unknown</cp:lastModifiedBy>
  <cp:revision>1061</cp:revision>
  <dcterms:created xsi:type="dcterms:W3CDTF">2025-07-21T00:30:30Z</dcterms:created>
  <dcterms:modified xsi:type="dcterms:W3CDTF">2026-07-06T00:27:14Z</dcterms:modified>
</cp:coreProperties>
</file>