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0" r:id="rId1"/>
    <p:sldMasterId id="2147483665" r:id="rId2"/>
  </p:sldMasterIdLst>
  <p:notesMasterIdLst>
    <p:notesMasterId r:id="rId12"/>
  </p:notesMasterIdLst>
  <p:sldIdLst>
    <p:sldId id="269" r:id="rId3"/>
    <p:sldId id="266" r:id="rId4"/>
    <p:sldId id="287" r:id="rId5"/>
    <p:sldId id="279" r:id="rId6"/>
    <p:sldId id="280" r:id="rId7"/>
    <p:sldId id="289" r:id="rId8"/>
    <p:sldId id="290" r:id="rId9"/>
    <p:sldId id="283" r:id="rId10"/>
    <p:sldId id="274" r:id="rId1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accent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5FF31"/>
    <a:srgbClr val="FFA3A3"/>
    <a:srgbClr val="79EFFF"/>
    <a:srgbClr val="15E3FF"/>
    <a:srgbClr val="F9FF15"/>
    <a:srgbClr val="FFFF9F"/>
    <a:srgbClr val="FF0D0D"/>
    <a:srgbClr val="FFFFFF"/>
    <a:srgbClr val="CDF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383" autoAdjust="0"/>
  </p:normalViewPr>
  <p:slideViewPr>
    <p:cSldViewPr snapToGrid="0" showGuides="1">
      <p:cViewPr varScale="1">
        <p:scale>
          <a:sx n="96" d="100"/>
          <a:sy n="96" d="100"/>
        </p:scale>
        <p:origin x="10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A7EFB-F52B-4BA6-9C23-467E6E1AD7FE}" type="datetimeFigureOut">
              <a:rPr lang="zh-CN" altLang="en-US" smtClean="0"/>
              <a:t>2026/7/5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50EF2-E6A1-4CB4-B2FC-A8F9704D21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05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DAMPE</a:t>
            </a:r>
            <a:r>
              <a:rPr lang="zh-CN" altLang="en-US" dirty="0"/>
              <a:t>束流为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日。</a:t>
            </a:r>
            <a:r>
              <a:rPr lang="en-US" altLang="zh-CN" dirty="0"/>
              <a:t>HERD</a:t>
            </a:r>
            <a:r>
              <a:rPr lang="zh-CN" altLang="en-US" dirty="0"/>
              <a:t>原本是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19</a:t>
            </a:r>
            <a:r>
              <a:rPr lang="zh-CN" altLang="en-US" dirty="0"/>
              <a:t>日，推迟到</a:t>
            </a:r>
            <a:r>
              <a:rPr lang="en-US" altLang="zh-CN" dirty="0"/>
              <a:t>8</a:t>
            </a:r>
            <a:r>
              <a:rPr lang="zh-CN" altLang="en-US" dirty="0"/>
              <a:t>月</a:t>
            </a:r>
            <a:r>
              <a:rPr lang="en-US" altLang="zh-CN" dirty="0"/>
              <a:t>24</a:t>
            </a:r>
            <a:r>
              <a:rPr lang="zh-CN" altLang="en-US" dirty="0"/>
              <a:t>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51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\2026</a:t>
            </a:r>
            <a:r>
              <a:rPr lang="zh-CN" altLang="en-US" dirty="0"/>
              <a:t>年束流实验</a:t>
            </a:r>
            <a:r>
              <a:rPr lang="en-US" altLang="zh-CN" dirty="0"/>
              <a:t>\</a:t>
            </a:r>
            <a:r>
              <a:rPr lang="zh-CN" altLang="en-US" dirty="0"/>
              <a:t>照片</a:t>
            </a:r>
            <a:r>
              <a:rPr lang="en-US" altLang="zh-CN" dirty="0"/>
              <a:t>\</a:t>
            </a:r>
            <a:r>
              <a:rPr lang="zh-CN" altLang="en-US" dirty="0"/>
              <a:t>实验前准备</a:t>
            </a:r>
            <a:r>
              <a:rPr lang="en-US" altLang="zh-CN" dirty="0"/>
              <a:t>\PID\</a:t>
            </a:r>
          </a:p>
          <a:p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工作策划</a:t>
            </a:r>
            <a:r>
              <a:rPr lang="en-US" altLang="zh-CN" dirty="0"/>
              <a:t>\SCD_2026</a:t>
            </a:r>
            <a:r>
              <a:rPr lang="zh-CN" altLang="en-US" dirty="0"/>
              <a:t>重核束流实验</a:t>
            </a:r>
            <a:r>
              <a:rPr lang="en-US" altLang="zh-CN" dirty="0"/>
              <a:t>_</a:t>
            </a:r>
            <a:r>
              <a:rPr lang="en-US" altLang="zh-CN" dirty="0" err="1"/>
              <a:t>PID.mpp</a:t>
            </a:r>
            <a:endParaRPr lang="en-US" altLang="zh-CN" dirty="0"/>
          </a:p>
          <a:p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\2025_</a:t>
            </a:r>
            <a:r>
              <a:rPr lang="zh-CN" altLang="en-US" dirty="0"/>
              <a:t>班渭博</a:t>
            </a:r>
            <a:r>
              <a:rPr lang="en-US" altLang="zh-CN" dirty="0"/>
              <a:t>\</a:t>
            </a:r>
            <a:r>
              <a:rPr lang="zh-CN" altLang="en-US" dirty="0"/>
              <a:t>进展报告</a:t>
            </a:r>
            <a:r>
              <a:rPr lang="en-US" altLang="zh-CN" dirty="0"/>
              <a:t>\20260703_PID</a:t>
            </a:r>
            <a:r>
              <a:rPr lang="zh-CN" altLang="en-US" dirty="0"/>
              <a:t>的</a:t>
            </a:r>
            <a:r>
              <a:rPr lang="en-US" altLang="zh-CN" dirty="0" err="1"/>
              <a:t>HoldDelay</a:t>
            </a:r>
            <a:r>
              <a:rPr lang="zh-CN" altLang="en-US" dirty="0"/>
              <a:t>测试</a:t>
            </a:r>
            <a:r>
              <a:rPr lang="en-US" altLang="zh-CN" dirty="0"/>
              <a:t>_</a:t>
            </a:r>
            <a:r>
              <a:rPr lang="zh-CN" altLang="en-US" dirty="0"/>
              <a:t>不同反馈电阻的外部注入测试</a:t>
            </a:r>
            <a:r>
              <a:rPr lang="en-US" altLang="zh-CN" dirty="0"/>
              <a:t>.pptx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7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工作策划</a:t>
            </a:r>
            <a:r>
              <a:rPr lang="en-US" altLang="zh-CN" dirty="0"/>
              <a:t>\SCD_2026</a:t>
            </a:r>
            <a:r>
              <a:rPr lang="zh-CN" altLang="en-US" dirty="0"/>
              <a:t>重核束流实验</a:t>
            </a:r>
            <a:r>
              <a:rPr lang="en-US" altLang="zh-CN" dirty="0"/>
              <a:t>_</a:t>
            </a:r>
            <a:r>
              <a:rPr lang="en-US" altLang="zh-CN" dirty="0" err="1"/>
              <a:t>PID.mpp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99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工作策划</a:t>
            </a:r>
            <a:r>
              <a:rPr lang="en-US" altLang="zh-CN" dirty="0"/>
              <a:t>\SCD_2026</a:t>
            </a:r>
            <a:r>
              <a:rPr lang="zh-CN" altLang="en-US" dirty="0"/>
              <a:t>重核束流实验</a:t>
            </a:r>
            <a:r>
              <a:rPr lang="en-US" altLang="zh-CN" dirty="0"/>
              <a:t>_</a:t>
            </a:r>
            <a:r>
              <a:rPr lang="en-US" altLang="zh-CN" dirty="0" err="1"/>
              <a:t>FFE.mpp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</a:t>
            </a:r>
            <a:r>
              <a:rPr lang="zh-CN" altLang="en-US" dirty="0"/>
              <a:t>学生工作</a:t>
            </a:r>
            <a:r>
              <a:rPr lang="en-US" altLang="zh-CN" dirty="0"/>
              <a:t>\2025_</a:t>
            </a:r>
            <a:r>
              <a:rPr lang="zh-CN" altLang="en-US" dirty="0"/>
              <a:t>班渭博</a:t>
            </a:r>
            <a:r>
              <a:rPr lang="en-US" altLang="zh-CN" dirty="0"/>
              <a:t>\</a:t>
            </a:r>
            <a:r>
              <a:rPr lang="zh-CN" altLang="en-US" dirty="0"/>
              <a:t>进展报告</a:t>
            </a:r>
            <a:r>
              <a:rPr lang="en-US" altLang="zh-CN" dirty="0"/>
              <a:t>\20260703_</a:t>
            </a:r>
            <a:r>
              <a:rPr lang="zh-CN" altLang="en-US" dirty="0"/>
              <a:t>激光注入</a:t>
            </a:r>
            <a:r>
              <a:rPr lang="en-US" altLang="zh-CN" dirty="0" err="1"/>
              <a:t>LA_miniSCD</a:t>
            </a:r>
            <a:r>
              <a:rPr lang="zh-CN" altLang="en-US" dirty="0"/>
              <a:t>读出</a:t>
            </a:r>
            <a:r>
              <a:rPr lang="en-US" altLang="zh-CN" dirty="0"/>
              <a:t>_</a:t>
            </a:r>
            <a:r>
              <a:rPr lang="zh-CN" altLang="en-US" dirty="0"/>
              <a:t>异步触发</a:t>
            </a:r>
            <a:r>
              <a:rPr lang="en-US" altLang="zh-CN" dirty="0"/>
              <a:t>.pptx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86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G:\keyan\HERD</a:t>
            </a:r>
            <a:r>
              <a:rPr lang="zh-CN" altLang="en-US" dirty="0"/>
              <a:t>项目文档</a:t>
            </a:r>
            <a:r>
              <a:rPr lang="en-US" altLang="zh-CN" dirty="0"/>
              <a:t>\</a:t>
            </a:r>
            <a:r>
              <a:rPr lang="zh-CN" altLang="en-US" dirty="0"/>
              <a:t>工作策划</a:t>
            </a:r>
            <a:r>
              <a:rPr lang="en-US" altLang="zh-CN" dirty="0"/>
              <a:t>\SCD_2026</a:t>
            </a:r>
            <a:r>
              <a:rPr lang="zh-CN" altLang="en-US" dirty="0"/>
              <a:t>重核束流实验</a:t>
            </a:r>
            <a:r>
              <a:rPr lang="en-US" altLang="zh-CN" dirty="0"/>
              <a:t>_</a:t>
            </a:r>
            <a:r>
              <a:rPr lang="en-US" altLang="zh-CN" dirty="0" err="1"/>
              <a:t>FFE.mpp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34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C:\Users\Yuodaa\Downloads\20260605_SCD</a:t>
            </a:r>
            <a:r>
              <a:rPr lang="zh-CN" altLang="en-US" dirty="0"/>
              <a:t>计划节点</a:t>
            </a:r>
            <a:r>
              <a:rPr lang="en-US" altLang="zh-CN" dirty="0"/>
              <a:t>.xlsx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850EF2-E6A1-4CB4-B2FC-A8F9704D21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42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349501"/>
            <a:ext cx="7440084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"/>
            <a:ext cx="12192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39251" y="1"/>
            <a:ext cx="2952749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43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60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64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640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21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537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08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2"/>
            <a:ext cx="109728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anose="05000000000000000000" pitchFamily="2" charset="2"/>
              <a:buChar char="n"/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19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1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6503" y="6750051"/>
            <a:ext cx="9715500" cy="107951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938215"/>
            <a:ext cx="12192000" cy="10795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" y="3"/>
            <a:ext cx="285751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4"/>
            <a:ext cx="10763325" cy="72547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31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96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44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34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02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89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43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7449" y="648876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4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2026/07/06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SCD</a:t>
            </a:r>
            <a:r>
              <a:rPr lang="zh-CN" altLang="en-US"/>
              <a:t>周例会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BDF8-4A4E-467C-B181-58FC999EBC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1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92060080-149D-4487-B142-62339327CD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SCD </a:t>
            </a:r>
            <a:r>
              <a:rPr lang="zh-CN" altLang="en-US" dirty="0"/>
              <a:t>周例会</a:t>
            </a:r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069EDC0F-F8B2-44F9-AAFD-EC7FA29E1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乔锐</a:t>
            </a:r>
            <a:endParaRPr lang="en-US" altLang="zh-CN" dirty="0"/>
          </a:p>
          <a:p>
            <a:r>
              <a:rPr lang="en-US" altLang="zh-CN" dirty="0"/>
              <a:t>2026-07-06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712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5C4B054-8C07-421F-91D9-7A7280BF3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931303"/>
              </p:ext>
            </p:extLst>
          </p:nvPr>
        </p:nvGraphicFramePr>
        <p:xfrm>
          <a:off x="949569" y="1127330"/>
          <a:ext cx="11002107" cy="408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7369">
                  <a:extLst>
                    <a:ext uri="{9D8B030D-6E8A-4147-A177-3AD203B41FA5}">
                      <a16:colId xmlns:a16="http://schemas.microsoft.com/office/drawing/2014/main" val="3025494437"/>
                    </a:ext>
                  </a:extLst>
                </a:gridCol>
                <a:gridCol w="3667369">
                  <a:extLst>
                    <a:ext uri="{9D8B030D-6E8A-4147-A177-3AD203B41FA5}">
                      <a16:colId xmlns:a16="http://schemas.microsoft.com/office/drawing/2014/main" val="3817702723"/>
                    </a:ext>
                  </a:extLst>
                </a:gridCol>
                <a:gridCol w="3667369">
                  <a:extLst>
                    <a:ext uri="{9D8B030D-6E8A-4147-A177-3AD203B41FA5}">
                      <a16:colId xmlns:a16="http://schemas.microsoft.com/office/drawing/2014/main" val="2741609711"/>
                    </a:ext>
                  </a:extLst>
                </a:gridCol>
              </a:tblGrid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截止时间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工作安排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负责人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5786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完成电性件第二阶段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个顶面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交付载荷（仅载荷联试、不再参加仓联试）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霍嘉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669207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参加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CERN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重核束流实验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乔锐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徐子骏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袁煦昊负责探测器装配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7516687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完成</a:t>
                      </a:r>
                      <a:r>
                        <a:rPr lang="en-US" altLang="zh-CN" dirty="0"/>
                        <a:t>Super-Ladder</a:t>
                      </a:r>
                      <a:r>
                        <a:rPr lang="zh-CN" altLang="en-US" dirty="0"/>
                        <a:t>力学摸底试验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固化探测器装配工艺、碳纤维结构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鲁兵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67855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完成结构热控件（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+mn-lt"/>
                          <a:ea typeface="+mn-ea"/>
                          <a:cs typeface="+mn-cs"/>
                        </a:rPr>
                        <a:t>套结构、可不含热控）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鲁兵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764899"/>
                  </a:ext>
                </a:extLst>
              </a:tr>
            </a:tbl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DEDFF137-40A5-4DE8-99D6-88C27EAF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总体研制节点及安排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28EF03-4E95-4C9B-813D-0F96DA8C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216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D84BEC9-BDB9-41FD-B883-56B08A894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上周完成情况：束流实验的</a:t>
            </a:r>
            <a:r>
              <a:rPr lang="en-US" altLang="zh-CN" dirty="0"/>
              <a:t>PID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2B18DB-3A0C-4880-8391-BBC031E6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ACBFDF-01C2-4A1A-80B5-6E1208EDA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22" y="1054876"/>
            <a:ext cx="7939610" cy="20961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49430B0-FE6A-411F-8694-E378B98333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18" y="1054877"/>
            <a:ext cx="2915808" cy="38892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C50A8BB-8A79-4D29-8DFC-05FB8F998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1028"/>
            <a:ext cx="4125433" cy="2758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243A4E6-ACD4-4B1B-9710-CFB61D743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899" y="3429000"/>
            <a:ext cx="4307177" cy="2170848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A656094-2141-4F09-A6E8-B983A3FCD032}"/>
              </a:ext>
            </a:extLst>
          </p:cNvPr>
          <p:cNvSpPr txBox="1"/>
          <p:nvPr/>
        </p:nvSpPr>
        <p:spPr>
          <a:xfrm>
            <a:off x="4314899" y="5599848"/>
            <a:ext cx="4307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风险：电装的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3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个电容离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ASIC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太近，可能损坏键合机。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C50F828-C5B0-4DC0-8B70-ADE2B4DB1900}"/>
              </a:ext>
            </a:extLst>
          </p:cNvPr>
          <p:cNvSpPr txBox="1"/>
          <p:nvPr/>
        </p:nvSpPr>
        <p:spPr>
          <a:xfrm>
            <a:off x="9077718" y="4972126"/>
            <a:ext cx="3114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测试硬件：新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PID &amp; 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新运放板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3C11541-CFB7-466E-B7A1-86F29A8E747D}"/>
              </a:ext>
            </a:extLst>
          </p:cNvPr>
          <p:cNvSpPr txBox="1"/>
          <p:nvPr/>
        </p:nvSpPr>
        <p:spPr>
          <a:xfrm>
            <a:off x="-1" y="5906788"/>
            <a:ext cx="4125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新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PID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搭配 新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/</a:t>
            </a:r>
            <a:r>
              <a:rPr lang="zh-CN" altLang="en-US" sz="2400" dirty="0">
                <a:solidFill>
                  <a:srgbClr val="002060"/>
                </a:solidFill>
                <a:ea typeface="黑体" panose="02010609060101010101" pitchFamily="2" charset="-122"/>
                <a:cs typeface="Arial" panose="020B0604020202020204" pitchFamily="34" charset="0"/>
              </a:rPr>
              <a:t>旧 运放板的外部电荷注入结果</a:t>
            </a:r>
          </a:p>
        </p:txBody>
      </p:sp>
    </p:spTree>
    <p:extLst>
      <p:ext uri="{BB962C8B-B14F-4D97-AF65-F5344CB8AC3E}">
        <p14:creationId xmlns:p14="http://schemas.microsoft.com/office/powerpoint/2010/main" val="293416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45F79FA5-4252-45C2-958E-C1BD89EF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本周安排：束流实验的</a:t>
            </a:r>
            <a:r>
              <a:rPr lang="en-US" altLang="zh-CN" dirty="0"/>
              <a:t>PID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B59A4-4743-4A87-B08C-2FCB5885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523524-8EFE-4571-8E97-C1B381F9B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37" y="1019175"/>
            <a:ext cx="6943725" cy="2409825"/>
          </a:xfrm>
          <a:prstGeom prst="rect">
            <a:avLst/>
          </a:prstGeom>
        </p:spPr>
      </p:pic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C032B1A0-6428-4B39-8523-FB41FD39A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255250"/>
              </p:ext>
            </p:extLst>
          </p:nvPr>
        </p:nvGraphicFramePr>
        <p:xfrm>
          <a:off x="2108790" y="3579850"/>
          <a:ext cx="7705061" cy="2724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417">
                  <a:extLst>
                    <a:ext uri="{9D8B030D-6E8A-4147-A177-3AD203B41FA5}">
                      <a16:colId xmlns:a16="http://schemas.microsoft.com/office/drawing/2014/main" val="614602195"/>
                    </a:ext>
                  </a:extLst>
                </a:gridCol>
                <a:gridCol w="6336644">
                  <a:extLst>
                    <a:ext uri="{9D8B030D-6E8A-4147-A177-3AD203B41FA5}">
                      <a16:colId xmlns:a16="http://schemas.microsoft.com/office/drawing/2014/main" val="485855271"/>
                    </a:ext>
                  </a:extLst>
                </a:gridCol>
              </a:tblGrid>
              <a:tr h="529591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姓名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任务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46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霍嘉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电装剩余</a:t>
                      </a:r>
                      <a:r>
                        <a:rPr lang="en-US" altLang="zh-CN" sz="2400" dirty="0"/>
                        <a:t>7</a:t>
                      </a:r>
                      <a:r>
                        <a:rPr lang="zh-CN" altLang="en-US" sz="2400" dirty="0"/>
                        <a:t>片</a:t>
                      </a:r>
                      <a:r>
                        <a:rPr lang="en-US" altLang="zh-CN" sz="2400" dirty="0"/>
                        <a:t>ASIC</a:t>
                      </a:r>
                      <a:r>
                        <a:rPr lang="zh-CN" altLang="en-US" sz="2400" dirty="0"/>
                        <a:t>板</a:t>
                      </a:r>
                      <a:r>
                        <a:rPr lang="en-US" altLang="zh-CN" sz="2400" dirty="0"/>
                        <a:t>(</a:t>
                      </a:r>
                      <a:r>
                        <a:rPr lang="zh-CN" altLang="en-US" sz="2400" dirty="0"/>
                        <a:t>不含连接器</a:t>
                      </a:r>
                      <a:r>
                        <a:rPr lang="en-US" altLang="zh-CN" sz="2400" dirty="0"/>
                        <a:t>)</a:t>
                      </a:r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确认运放板与</a:t>
                      </a:r>
                      <a:r>
                        <a:rPr lang="en-US" altLang="zh-CN" sz="2400" dirty="0"/>
                        <a:t>BOM</a:t>
                      </a:r>
                      <a:r>
                        <a:rPr lang="zh-CN" altLang="en-US" sz="2400" dirty="0"/>
                        <a:t>表还有什么差异？</a:t>
                      </a:r>
                      <a:endParaRPr lang="en-US" altLang="zh-C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279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王昊洋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电装后贴片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95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班渭博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烧写</a:t>
                      </a:r>
                      <a:r>
                        <a:rPr lang="en-US" altLang="zh-CN" sz="2400" dirty="0"/>
                        <a:t>FPGA</a:t>
                      </a:r>
                      <a:r>
                        <a:rPr lang="zh-CN" altLang="en-US" sz="2400" dirty="0"/>
                        <a:t>软件并测试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65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鲁兵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dirty="0"/>
                        <a:t>ASIC</a:t>
                      </a:r>
                      <a:r>
                        <a:rPr lang="zh-CN" altLang="en-US" sz="2400" dirty="0"/>
                        <a:t>板和运放板盒子设计</a:t>
                      </a:r>
                      <a:r>
                        <a:rPr lang="en-US" altLang="zh-CN" sz="2400" dirty="0"/>
                        <a:t>/</a:t>
                      </a:r>
                      <a:r>
                        <a:rPr lang="zh-CN" altLang="en-US" sz="2400" dirty="0"/>
                        <a:t>投产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180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49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0CB6DFC-0AF2-4E43-AC07-1B4B6549F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2679405"/>
            <a:ext cx="7863442" cy="3898376"/>
          </a:xfrm>
        </p:spPr>
        <p:txBody>
          <a:bodyPr/>
          <a:lstStyle/>
          <a:p>
            <a:r>
              <a:rPr lang="zh-CN" altLang="en-US" dirty="0"/>
              <a:t>班渭博完成</a:t>
            </a:r>
            <a:r>
              <a:rPr lang="en-US" altLang="zh-CN" dirty="0" err="1"/>
              <a:t>miniSCD</a:t>
            </a:r>
            <a:r>
              <a:rPr lang="zh-CN" altLang="en-US" dirty="0"/>
              <a:t>接</a:t>
            </a:r>
            <a:r>
              <a:rPr lang="en-US" altLang="zh-CN" dirty="0"/>
              <a:t>LA</a:t>
            </a:r>
            <a:r>
              <a:rPr lang="zh-CN" altLang="en-US" dirty="0"/>
              <a:t>的激光异步测试，发现在</a:t>
            </a:r>
            <a:r>
              <a:rPr lang="en-US" altLang="zh-CN" dirty="0"/>
              <a:t>DAQ</a:t>
            </a:r>
            <a:r>
              <a:rPr lang="zh-CN" altLang="en-US" dirty="0"/>
              <a:t>频率≤</a:t>
            </a:r>
            <a:r>
              <a:rPr lang="en-US" altLang="zh-CN" dirty="0"/>
              <a:t>500 Hz</a:t>
            </a:r>
            <a:r>
              <a:rPr lang="zh-CN" altLang="en-US" dirty="0"/>
              <a:t>时，</a:t>
            </a:r>
            <a:r>
              <a:rPr lang="zh-CN" altLang="en-US" dirty="0">
                <a:highlight>
                  <a:srgbClr val="00FF00"/>
                </a:highlight>
              </a:rPr>
              <a:t>峰位基本没有衰减</a:t>
            </a:r>
            <a:r>
              <a:rPr lang="zh-CN" altLang="en-US" dirty="0"/>
              <a:t>。表现类似于</a:t>
            </a:r>
            <a:r>
              <a:rPr lang="en-US" altLang="zh-CN" dirty="0" err="1"/>
              <a:t>miniTRB</a:t>
            </a:r>
            <a:r>
              <a:rPr lang="zh-CN" altLang="en-US" dirty="0"/>
              <a:t>，没有发现</a:t>
            </a:r>
            <a:r>
              <a:rPr lang="en-US" altLang="zh-CN" dirty="0"/>
              <a:t>FFE</a:t>
            </a:r>
            <a:r>
              <a:rPr lang="zh-CN" altLang="en-US" dirty="0"/>
              <a:t>的峰位衰减。但在</a:t>
            </a:r>
            <a:r>
              <a:rPr lang="en-US" altLang="zh-CN" dirty="0">
                <a:highlight>
                  <a:srgbClr val="FF0000"/>
                </a:highlight>
              </a:rPr>
              <a:t>DAQ</a:t>
            </a:r>
            <a:r>
              <a:rPr lang="zh-CN" altLang="en-US" dirty="0">
                <a:highlight>
                  <a:srgbClr val="FF0000"/>
                </a:highlight>
              </a:rPr>
              <a:t>频率 </a:t>
            </a:r>
            <a:r>
              <a:rPr lang="en-US" altLang="zh-CN" dirty="0">
                <a:highlight>
                  <a:srgbClr val="FF0000"/>
                </a:highlight>
              </a:rPr>
              <a:t>1kHz</a:t>
            </a:r>
            <a:r>
              <a:rPr lang="zh-CN" altLang="en-US" dirty="0">
                <a:highlight>
                  <a:srgbClr val="FF0000"/>
                </a:highlight>
              </a:rPr>
              <a:t>时，额外多了一个激光峰，与</a:t>
            </a:r>
            <a:r>
              <a:rPr lang="en-US" altLang="zh-CN" dirty="0">
                <a:highlight>
                  <a:srgbClr val="FF0000"/>
                </a:highlight>
              </a:rPr>
              <a:t>FFE</a:t>
            </a:r>
            <a:r>
              <a:rPr lang="zh-CN" altLang="en-US" dirty="0">
                <a:highlight>
                  <a:srgbClr val="FF0000"/>
                </a:highlight>
              </a:rPr>
              <a:t>一致</a:t>
            </a:r>
            <a:r>
              <a:rPr lang="zh-CN" altLang="en-US" dirty="0"/>
              <a:t>。示波器看时序发现异常。</a:t>
            </a:r>
            <a:endParaRPr lang="en-US" altLang="zh-CN" dirty="0"/>
          </a:p>
          <a:p>
            <a:r>
              <a:rPr lang="zh-CN" altLang="en-US" dirty="0"/>
              <a:t>霍嘉和车永娥完成</a:t>
            </a:r>
            <a:r>
              <a:rPr lang="en-US" altLang="zh-CN" dirty="0"/>
              <a:t>FFE</a:t>
            </a:r>
            <a:r>
              <a:rPr lang="zh-CN" altLang="en-US" dirty="0"/>
              <a:t>对应第二个</a:t>
            </a:r>
            <a:r>
              <a:rPr lang="en-US" altLang="zh-CN" dirty="0"/>
              <a:t>L0</a:t>
            </a:r>
            <a:r>
              <a:rPr lang="zh-CN" altLang="en-US" dirty="0"/>
              <a:t>板的电装</a:t>
            </a:r>
            <a:endParaRPr lang="en-US" altLang="zh-CN" dirty="0"/>
          </a:p>
          <a:p>
            <a:r>
              <a:rPr lang="zh-CN" altLang="en-US" dirty="0"/>
              <a:t>车永娥完成</a:t>
            </a:r>
            <a:r>
              <a:rPr lang="en-US" altLang="zh-CN" dirty="0" err="1"/>
              <a:t>miniTRB</a:t>
            </a:r>
            <a:r>
              <a:rPr lang="zh-CN" altLang="en-US" dirty="0"/>
              <a:t>的设计复核</a:t>
            </a:r>
            <a:r>
              <a:rPr lang="en-US" altLang="zh-CN" dirty="0"/>
              <a:t>(</a:t>
            </a:r>
            <a:r>
              <a:rPr lang="zh-CN" altLang="en-US" dirty="0"/>
              <a:t>连接器与</a:t>
            </a:r>
            <a:r>
              <a:rPr lang="en-US" altLang="zh-CN" dirty="0"/>
              <a:t>L0</a:t>
            </a:r>
            <a:r>
              <a:rPr lang="zh-CN" altLang="en-US" dirty="0"/>
              <a:t>板匹配</a:t>
            </a:r>
            <a:r>
              <a:rPr lang="en-US" altLang="zh-CN" dirty="0"/>
              <a:t>)</a:t>
            </a:r>
            <a:r>
              <a:rPr lang="zh-CN" altLang="en-US" dirty="0"/>
              <a:t>并投产</a:t>
            </a:r>
            <a:endParaRPr lang="en-US" altLang="zh-CN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57F9F4B-D857-4A5E-831D-33B2D2D6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上周完成情况：束流实验的</a:t>
            </a:r>
            <a:r>
              <a:rPr lang="en-US" altLang="zh-CN" dirty="0"/>
              <a:t>FFE/</a:t>
            </a:r>
            <a:r>
              <a:rPr lang="en-US" altLang="zh-CN" dirty="0" err="1"/>
              <a:t>miniTRB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1175BD-AB70-456A-AC15-3CFC7CC1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14DCE50-607A-41AA-AA7A-8EEEF4A34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62" y="1073777"/>
            <a:ext cx="7765997" cy="16056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CD25AA8-BCDB-4CC6-A812-74B4BBBFC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384" y="3191986"/>
            <a:ext cx="4614820" cy="26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8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357F9F4B-D857-4A5E-831D-33B2D2D6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本周安排：束流实验的</a:t>
            </a:r>
            <a:r>
              <a:rPr lang="en-US" altLang="zh-CN" dirty="0"/>
              <a:t>FFE/</a:t>
            </a:r>
            <a:r>
              <a:rPr lang="en-US" altLang="zh-CN" dirty="0" err="1"/>
              <a:t>miniTRB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1175BD-AB70-456A-AC15-3CFC7CC1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691F6E0-8ACD-4E65-82F7-ACBFEE317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193" y="1145363"/>
            <a:ext cx="7115175" cy="2466975"/>
          </a:xfrm>
          <a:prstGeom prst="rect">
            <a:avLst/>
          </a:prstGeom>
        </p:spPr>
      </p:pic>
      <p:graphicFrame>
        <p:nvGraphicFramePr>
          <p:cNvPr id="11" name="表格 7">
            <a:extLst>
              <a:ext uri="{FF2B5EF4-FFF2-40B4-BE49-F238E27FC236}">
                <a16:creationId xmlns:a16="http://schemas.microsoft.com/office/drawing/2014/main" id="{698703BB-E64E-4BEF-AF0E-EA609E86E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06519"/>
              </p:ext>
            </p:extLst>
          </p:nvPr>
        </p:nvGraphicFramePr>
        <p:xfrm>
          <a:off x="2108790" y="4089401"/>
          <a:ext cx="7705061" cy="22669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417">
                  <a:extLst>
                    <a:ext uri="{9D8B030D-6E8A-4147-A177-3AD203B41FA5}">
                      <a16:colId xmlns:a16="http://schemas.microsoft.com/office/drawing/2014/main" val="614602195"/>
                    </a:ext>
                  </a:extLst>
                </a:gridCol>
                <a:gridCol w="6336644">
                  <a:extLst>
                    <a:ext uri="{9D8B030D-6E8A-4147-A177-3AD203B41FA5}">
                      <a16:colId xmlns:a16="http://schemas.microsoft.com/office/drawing/2014/main" val="485855271"/>
                    </a:ext>
                  </a:extLst>
                </a:gridCol>
              </a:tblGrid>
              <a:tr h="529591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姓名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任务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46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霍嘉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采购</a:t>
                      </a:r>
                      <a:r>
                        <a:rPr lang="en-US" altLang="zh-CN" sz="2400" dirty="0" err="1"/>
                        <a:t>miniTRB</a:t>
                      </a:r>
                      <a:r>
                        <a:rPr lang="en-US" altLang="zh-CN" sz="2400" dirty="0"/>
                        <a:t>/</a:t>
                      </a:r>
                      <a:r>
                        <a:rPr lang="zh-CN" altLang="en-US" sz="2400" dirty="0"/>
                        <a:t>高压板</a:t>
                      </a:r>
                      <a:r>
                        <a:rPr lang="en-US" altLang="zh-CN" sz="2400" dirty="0"/>
                        <a:t>/DI2C</a:t>
                      </a:r>
                      <a:r>
                        <a:rPr lang="zh-CN" altLang="en-US" sz="2400" dirty="0"/>
                        <a:t>板元器件</a:t>
                      </a:r>
                      <a:endParaRPr lang="en-US" altLang="zh-C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279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车永娥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已投产</a:t>
                      </a:r>
                      <a:r>
                        <a:rPr lang="en-US" altLang="zh-CN" sz="2400" dirty="0" err="1"/>
                        <a:t>miniTRB</a:t>
                      </a:r>
                      <a:r>
                        <a:rPr lang="zh-CN" altLang="en-US" sz="2400" dirty="0"/>
                        <a:t>、还需投产高压板和</a:t>
                      </a:r>
                      <a:r>
                        <a:rPr lang="en-US" altLang="zh-CN" sz="2400" dirty="0"/>
                        <a:t>DI2C</a:t>
                      </a:r>
                      <a:r>
                        <a:rPr lang="zh-CN" altLang="en-US" sz="2400" dirty="0"/>
                        <a:t>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495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班渭博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修改</a:t>
                      </a:r>
                      <a:r>
                        <a:rPr lang="en-US" altLang="zh-CN" sz="2400" dirty="0"/>
                        <a:t>FFE</a:t>
                      </a:r>
                      <a:r>
                        <a:rPr lang="zh-CN" altLang="en-US" sz="2400" dirty="0"/>
                        <a:t>程序的引脚绑定，测试第二个</a:t>
                      </a:r>
                      <a:r>
                        <a:rPr lang="en-US" altLang="zh-CN" sz="2400" dirty="0"/>
                        <a:t>L0</a:t>
                      </a:r>
                      <a:r>
                        <a:rPr lang="zh-CN" altLang="en-US" sz="2400" dirty="0"/>
                        <a:t>板</a:t>
                      </a:r>
                      <a:endParaRPr lang="en-US" altLang="zh-CN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dirty="0"/>
                        <a:t>示波器考察</a:t>
                      </a:r>
                      <a:r>
                        <a:rPr lang="en-US" altLang="zh-CN" sz="2400" dirty="0"/>
                        <a:t>FFE</a:t>
                      </a:r>
                      <a:r>
                        <a:rPr lang="zh-CN" altLang="en-US" sz="2400" dirty="0"/>
                        <a:t>接</a:t>
                      </a:r>
                      <a:r>
                        <a:rPr lang="en-US" altLang="zh-CN" sz="2400" dirty="0"/>
                        <a:t>LA</a:t>
                      </a:r>
                      <a:r>
                        <a:rPr lang="zh-CN" altLang="en-US" sz="2400" dirty="0"/>
                        <a:t>进行异步触发时的时序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656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05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A349951A-777C-4AC1-A92A-FE6556C6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本周安排：</a:t>
            </a:r>
            <a:r>
              <a:rPr lang="en-US" altLang="zh-CN" dirty="0"/>
              <a:t>Ladder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7C271A-2CEA-4291-BDEF-66CD1349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20ADCB-C6DB-400F-83A8-50419EBA8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808" y="1098513"/>
            <a:ext cx="7893375" cy="2867432"/>
          </a:xfrm>
          <a:prstGeom prst="rect">
            <a:avLst/>
          </a:prstGeom>
        </p:spPr>
      </p:pic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E07E5F92-EC60-42E1-BC7F-1A08953F3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60579"/>
              </p:ext>
            </p:extLst>
          </p:nvPr>
        </p:nvGraphicFramePr>
        <p:xfrm>
          <a:off x="1920475" y="4196158"/>
          <a:ext cx="6900529" cy="2342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5532">
                  <a:extLst>
                    <a:ext uri="{9D8B030D-6E8A-4147-A177-3AD203B41FA5}">
                      <a16:colId xmlns:a16="http://schemas.microsoft.com/office/drawing/2014/main" val="614602195"/>
                    </a:ext>
                  </a:extLst>
                </a:gridCol>
                <a:gridCol w="5674997">
                  <a:extLst>
                    <a:ext uri="{9D8B030D-6E8A-4147-A177-3AD203B41FA5}">
                      <a16:colId xmlns:a16="http://schemas.microsoft.com/office/drawing/2014/main" val="485855271"/>
                    </a:ext>
                  </a:extLst>
                </a:gridCol>
              </a:tblGrid>
              <a:tr h="474293">
                <a:tc>
                  <a:txBody>
                    <a:bodyPr/>
                    <a:lstStyle/>
                    <a:p>
                      <a:r>
                        <a:rPr lang="zh-CN" altLang="en-US" sz="2100" dirty="0"/>
                        <a:t>姓名</a:t>
                      </a:r>
                    </a:p>
                  </a:txBody>
                  <a:tcPr marL="81892" marR="81892" marT="40946" marB="40946"/>
                </a:tc>
                <a:tc>
                  <a:txBody>
                    <a:bodyPr/>
                    <a:lstStyle/>
                    <a:p>
                      <a:r>
                        <a:rPr lang="zh-CN" altLang="en-US" sz="2100" dirty="0"/>
                        <a:t>任务</a:t>
                      </a:r>
                    </a:p>
                  </a:txBody>
                  <a:tcPr marL="81892" marR="81892" marT="40946" marB="40946"/>
                </a:tc>
                <a:extLst>
                  <a:ext uri="{0D108BD9-81ED-4DB2-BD59-A6C34878D82A}">
                    <a16:rowId xmlns:a16="http://schemas.microsoft.com/office/drawing/2014/main" val="3914465875"/>
                  </a:ext>
                </a:extLst>
              </a:tr>
              <a:tr h="737030">
                <a:tc>
                  <a:txBody>
                    <a:bodyPr/>
                    <a:lstStyle/>
                    <a:p>
                      <a:r>
                        <a:rPr lang="zh-CN" altLang="en-US" sz="2100" dirty="0"/>
                        <a:t>鲁兵</a:t>
                      </a:r>
                    </a:p>
                  </a:txBody>
                  <a:tcPr marL="81892" marR="81892" marT="40946" marB="40946"/>
                </a:tc>
                <a:tc>
                  <a:txBody>
                    <a:bodyPr/>
                    <a:lstStyle/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100" dirty="0"/>
                        <a:t>工装设计</a:t>
                      </a:r>
                      <a:endParaRPr lang="en-US" altLang="zh-CN" sz="2100" dirty="0"/>
                    </a:p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100" dirty="0"/>
                        <a:t>工装和包装盒投产</a:t>
                      </a:r>
                      <a:endParaRPr lang="en-US" altLang="zh-CN" sz="2100" dirty="0"/>
                    </a:p>
                  </a:txBody>
                  <a:tcPr marL="81892" marR="81892" marT="40946" marB="40946"/>
                </a:tc>
                <a:extLst>
                  <a:ext uri="{0D108BD9-81ED-4DB2-BD59-A6C34878D82A}">
                    <a16:rowId xmlns:a16="http://schemas.microsoft.com/office/drawing/2014/main" val="3388279549"/>
                  </a:ext>
                </a:extLst>
              </a:tr>
              <a:tr h="409461">
                <a:tc>
                  <a:txBody>
                    <a:bodyPr/>
                    <a:lstStyle/>
                    <a:p>
                      <a:r>
                        <a:rPr lang="zh-CN" altLang="en-US" sz="2100" dirty="0"/>
                        <a:t>张子良</a:t>
                      </a:r>
                    </a:p>
                  </a:txBody>
                  <a:tcPr marL="81892" marR="81892" marT="40946" marB="40946"/>
                </a:tc>
                <a:tc>
                  <a:txBody>
                    <a:bodyPr/>
                    <a:lstStyle/>
                    <a:p>
                      <a:pPr marL="3429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100" dirty="0"/>
                        <a:t>Z</a:t>
                      </a:r>
                      <a:r>
                        <a:rPr lang="zh-CN" altLang="en-US" sz="2100" dirty="0"/>
                        <a:t>型</a:t>
                      </a:r>
                      <a:r>
                        <a:rPr lang="en-US" altLang="zh-CN" sz="2100" dirty="0"/>
                        <a:t>SFE</a:t>
                      </a:r>
                      <a:r>
                        <a:rPr lang="zh-CN" altLang="en-US" sz="2100" dirty="0"/>
                        <a:t>电装</a:t>
                      </a:r>
                    </a:p>
                  </a:txBody>
                  <a:tcPr marL="81892" marR="81892" marT="40946" marB="40946"/>
                </a:tc>
                <a:extLst>
                  <a:ext uri="{0D108BD9-81ED-4DB2-BD59-A6C34878D82A}">
                    <a16:rowId xmlns:a16="http://schemas.microsoft.com/office/drawing/2014/main" val="1896495592"/>
                  </a:ext>
                </a:extLst>
              </a:tr>
              <a:tr h="409461">
                <a:tc>
                  <a:txBody>
                    <a:bodyPr/>
                    <a:lstStyle/>
                    <a:p>
                      <a:r>
                        <a:rPr lang="zh-CN" altLang="en-US" sz="2100" dirty="0"/>
                        <a:t>三号厅</a:t>
                      </a:r>
                    </a:p>
                  </a:txBody>
                  <a:tcPr marL="81892" marR="81892" marT="40946" marB="40946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100" dirty="0"/>
                        <a:t>王聪聪对</a:t>
                      </a:r>
                      <a:r>
                        <a:rPr lang="en-US" altLang="zh-CN" sz="2100" dirty="0"/>
                        <a:t>LP</a:t>
                      </a:r>
                      <a:r>
                        <a:rPr lang="zh-CN" altLang="en-US" sz="2100" dirty="0"/>
                        <a:t>的硅微条贴片</a:t>
                      </a:r>
                      <a:endParaRPr lang="en-US" altLang="zh-CN" sz="21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100" dirty="0"/>
                        <a:t>程龙键合</a:t>
                      </a:r>
                      <a:r>
                        <a:rPr lang="en-US" altLang="zh-CN" sz="2100" dirty="0"/>
                        <a:t>TP</a:t>
                      </a:r>
                      <a:r>
                        <a:rPr lang="zh-CN" altLang="en-US" sz="2100" dirty="0"/>
                        <a:t>的</a:t>
                      </a:r>
                      <a:r>
                        <a:rPr lang="en-US" altLang="zh-CN" sz="2100" dirty="0"/>
                        <a:t>SFE</a:t>
                      </a:r>
                      <a:r>
                        <a:rPr lang="zh-CN" altLang="en-US" sz="2100" dirty="0"/>
                        <a:t>板</a:t>
                      </a:r>
                    </a:p>
                  </a:txBody>
                  <a:tcPr marL="81892" marR="81892" marT="40946" marB="40946"/>
                </a:tc>
                <a:extLst>
                  <a:ext uri="{0D108BD9-81ED-4DB2-BD59-A6C34878D82A}">
                    <a16:rowId xmlns:a16="http://schemas.microsoft.com/office/drawing/2014/main" val="3792656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23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DC6715A-38A7-4F0C-BD04-313B315A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招标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140D8-43D5-4DBF-87AE-342FCC7D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/>
          </a:p>
        </p:txBody>
      </p:sp>
      <p:graphicFrame>
        <p:nvGraphicFramePr>
          <p:cNvPr id="7" name="内容占位符 3">
            <a:extLst>
              <a:ext uri="{FF2B5EF4-FFF2-40B4-BE49-F238E27FC236}">
                <a16:creationId xmlns:a16="http://schemas.microsoft.com/office/drawing/2014/main" id="{61DA18CA-BCBD-49EE-BAD7-556C19BBF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471731"/>
              </p:ext>
            </p:extLst>
          </p:nvPr>
        </p:nvGraphicFramePr>
        <p:xfrm>
          <a:off x="427927" y="1344904"/>
          <a:ext cx="11002110" cy="3758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8646">
                  <a:extLst>
                    <a:ext uri="{9D8B030D-6E8A-4147-A177-3AD203B41FA5}">
                      <a16:colId xmlns:a16="http://schemas.microsoft.com/office/drawing/2014/main" val="3909365895"/>
                    </a:ext>
                  </a:extLst>
                </a:gridCol>
                <a:gridCol w="1715649">
                  <a:extLst>
                    <a:ext uri="{9D8B030D-6E8A-4147-A177-3AD203B41FA5}">
                      <a16:colId xmlns:a16="http://schemas.microsoft.com/office/drawing/2014/main" val="3882797040"/>
                    </a:ext>
                  </a:extLst>
                </a:gridCol>
                <a:gridCol w="2110868">
                  <a:extLst>
                    <a:ext uri="{9D8B030D-6E8A-4147-A177-3AD203B41FA5}">
                      <a16:colId xmlns:a16="http://schemas.microsoft.com/office/drawing/2014/main" val="1475665076"/>
                    </a:ext>
                  </a:extLst>
                </a:gridCol>
                <a:gridCol w="5706947">
                  <a:extLst>
                    <a:ext uri="{9D8B030D-6E8A-4147-A177-3AD203B41FA5}">
                      <a16:colId xmlns:a16="http://schemas.microsoft.com/office/drawing/2014/main" val="3025494437"/>
                    </a:ext>
                  </a:extLst>
                </a:gridCol>
              </a:tblGrid>
              <a:tr h="44131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招标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负责人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进展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578601"/>
                  </a:ext>
                </a:extLst>
              </a:tr>
              <a:tr h="44131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15FF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键合机</a:t>
                      </a:r>
                    </a:p>
                  </a:txBody>
                  <a:tcPr anchor="ctr">
                    <a:solidFill>
                      <a:srgbClr val="15FF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乔锐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王锡誉</a:t>
                      </a:r>
                    </a:p>
                  </a:txBody>
                  <a:tcPr anchor="ctr">
                    <a:solidFill>
                      <a:srgbClr val="15FF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只一家</a:t>
                      </a:r>
                      <a:r>
                        <a:rPr lang="en-US" altLang="zh-CN" dirty="0"/>
                        <a:t>(Bondjet855)</a:t>
                      </a:r>
                      <a:r>
                        <a:rPr lang="zh-CN" altLang="en-US" dirty="0"/>
                        <a:t>应标，</a:t>
                      </a:r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14</a:t>
                      </a:r>
                      <a:r>
                        <a:rPr lang="zh-CN" altLang="en-US" dirty="0"/>
                        <a:t>日开标</a:t>
                      </a:r>
                    </a:p>
                  </a:txBody>
                  <a:tcPr anchor="ctr">
                    <a:solidFill>
                      <a:srgbClr val="15F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855567"/>
                  </a:ext>
                </a:extLst>
              </a:tr>
              <a:tr h="441319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79E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碳纤维复材</a:t>
                      </a:r>
                    </a:p>
                  </a:txBody>
                  <a:tcPr anchor="ctr">
                    <a:solidFill>
                      <a:srgbClr val="7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鲁兵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王锡誉</a:t>
                      </a:r>
                      <a:endParaRPr lang="en-US" altLang="zh-CN" dirty="0"/>
                    </a:p>
                  </a:txBody>
                  <a:tcPr anchor="ctr">
                    <a:solidFill>
                      <a:srgbClr val="7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已确认价格，可以开标。</a:t>
                      </a:r>
                    </a:p>
                  </a:txBody>
                  <a:tcPr anchor="ctr">
                    <a:solidFill>
                      <a:srgbClr val="79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032914"/>
                  </a:ext>
                </a:extLst>
              </a:tr>
              <a:tr h="441319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韦家驹</a:t>
                      </a:r>
                      <a:endParaRPr lang="en-US" altLang="zh-CN" dirty="0"/>
                    </a:p>
                  </a:txBody>
                  <a:tcPr anchor="ctr">
                    <a:solidFill>
                      <a:srgbClr val="79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赤字课题？</a:t>
                      </a:r>
                    </a:p>
                  </a:txBody>
                  <a:tcPr anchor="ctr">
                    <a:solidFill>
                      <a:srgbClr val="79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85711"/>
                  </a:ext>
                </a:extLst>
              </a:tr>
              <a:tr h="441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ASIC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乔锐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代理已修改模版为最低价中标法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18541"/>
                  </a:ext>
                </a:extLst>
              </a:tr>
              <a:tr h="6694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硅微条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乔锐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代理已修改模版为最低价中标法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滨松反馈</a:t>
                      </a:r>
                      <a:r>
                        <a:rPr lang="en-US" altLang="zh-CN" dirty="0" err="1"/>
                        <a:t>SpecSheet</a:t>
                      </a:r>
                      <a:endParaRPr lang="zh-CN" altLang="en-US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13180"/>
                  </a:ext>
                </a:extLst>
              </a:tr>
              <a:tr h="441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硅电容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乔锐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等硅电容鉴定试验需求评审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9380885"/>
                  </a:ext>
                </a:extLst>
              </a:tr>
              <a:tr h="4413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COB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韦家驹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乔锐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拟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724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所；或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513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所电装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+COB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322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7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B5C4B054-8C07-421F-91D9-7A7280BF3C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378772"/>
              </p:ext>
            </p:extLst>
          </p:nvPr>
        </p:nvGraphicFramePr>
        <p:xfrm>
          <a:off x="666712" y="1117614"/>
          <a:ext cx="10196003" cy="54801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280">
                  <a:extLst>
                    <a:ext uri="{9D8B030D-6E8A-4147-A177-3AD203B41FA5}">
                      <a16:colId xmlns:a16="http://schemas.microsoft.com/office/drawing/2014/main" val="3025494437"/>
                    </a:ext>
                  </a:extLst>
                </a:gridCol>
                <a:gridCol w="4161296">
                  <a:extLst>
                    <a:ext uri="{9D8B030D-6E8A-4147-A177-3AD203B41FA5}">
                      <a16:colId xmlns:a16="http://schemas.microsoft.com/office/drawing/2014/main" val="3817702723"/>
                    </a:ext>
                  </a:extLst>
                </a:gridCol>
                <a:gridCol w="1875789">
                  <a:extLst>
                    <a:ext uri="{9D8B030D-6E8A-4147-A177-3AD203B41FA5}">
                      <a16:colId xmlns:a16="http://schemas.microsoft.com/office/drawing/2014/main" val="2741609711"/>
                    </a:ext>
                  </a:extLst>
                </a:gridCol>
                <a:gridCol w="2426638">
                  <a:extLst>
                    <a:ext uri="{9D8B030D-6E8A-4147-A177-3AD203B41FA5}">
                      <a16:colId xmlns:a16="http://schemas.microsoft.com/office/drawing/2014/main" val="4096673917"/>
                    </a:ext>
                  </a:extLst>
                </a:gridCol>
              </a:tblGrid>
              <a:tr h="404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截止时间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工作安排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负责人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进展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备注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3578601"/>
                  </a:ext>
                </a:extLst>
              </a:tr>
              <a:tr h="4040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2026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12</a:t>
                      </a:r>
                      <a:r>
                        <a:rPr lang="zh-CN" altLang="en-US" dirty="0"/>
                        <a:t>日</a:t>
                      </a:r>
                    </a:p>
                  </a:txBody>
                  <a:tcPr anchor="ctr">
                    <a:solidFill>
                      <a:srgbClr val="15FF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硅电容需求评审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15FF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乔锐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高旻</a:t>
                      </a:r>
                    </a:p>
                  </a:txBody>
                  <a:tcPr anchor="ctr">
                    <a:solidFill>
                      <a:srgbClr val="15FF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已完成闭环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15F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380885"/>
                  </a:ext>
                </a:extLst>
              </a:tr>
              <a:tr h="4040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2026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19</a:t>
                      </a:r>
                      <a:r>
                        <a:rPr lang="zh-CN" altLang="en-US" dirty="0"/>
                        <a:t>日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硅微条技术参数评审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乔锐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滨松反馈、本周闭环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00709"/>
                  </a:ext>
                </a:extLst>
              </a:tr>
              <a:tr h="4040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硅电容鉴定试验评审</a:t>
                      </a:r>
                      <a:endParaRPr lang="en-US" altLang="zh-C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高旻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晨晶电子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solidFill>
                            <a:schemeClr val="tx1"/>
                          </a:solidFill>
                        </a:rPr>
                        <a:t>高旻已联系晨晶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0428353"/>
                  </a:ext>
                </a:extLst>
              </a:tr>
              <a:tr h="4040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2026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24</a:t>
                      </a:r>
                      <a:r>
                        <a:rPr lang="zh-CN" altLang="en-US" dirty="0"/>
                        <a:t>日</a:t>
                      </a:r>
                    </a:p>
                  </a:txBody>
                  <a:tcPr anchor="ctr">
                    <a:solidFill>
                      <a:srgbClr val="15FF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电性件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IDS</a:t>
                      </a:r>
                    </a:p>
                  </a:txBody>
                  <a:tcPr anchor="ctr">
                    <a:solidFill>
                      <a:srgbClr val="15FF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霍嘉</a:t>
                      </a:r>
                    </a:p>
                  </a:txBody>
                  <a:tcPr anchor="ctr">
                    <a:solidFill>
                      <a:srgbClr val="15FF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15FF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669207"/>
                  </a:ext>
                </a:extLst>
              </a:tr>
              <a:tr h="4040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子系统初样设计评审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乔锐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428957"/>
                  </a:ext>
                </a:extLst>
              </a:tr>
              <a:tr h="4040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子系统软件文档</a:t>
                      </a:r>
                      <a:endParaRPr lang="zh-CN" altLang="en-US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霍嘉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班渭博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50645"/>
                  </a:ext>
                </a:extLst>
              </a:tr>
              <a:tr h="5877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2026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6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30</a:t>
                      </a:r>
                      <a:r>
                        <a:rPr lang="zh-CN" altLang="en-US" dirty="0"/>
                        <a:t>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型高密走线板讨论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乔锐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韦家驹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张子良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已完成，本周讨论细节；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3138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低等级目录外元器件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原材料专项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霍嘉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已有输入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203354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2026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10</a:t>
                      </a:r>
                      <a:r>
                        <a:rPr lang="zh-CN" altLang="en-US" dirty="0"/>
                        <a:t>日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六性试验规划专项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乔锐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已有输入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0766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2026</a:t>
                      </a:r>
                      <a:r>
                        <a:rPr lang="zh-CN" altLang="en-US" dirty="0"/>
                        <a:t>年</a:t>
                      </a:r>
                      <a:r>
                        <a:rPr lang="en-US" altLang="zh-CN" dirty="0"/>
                        <a:t>7</a:t>
                      </a:r>
                      <a:r>
                        <a:rPr lang="zh-CN" altLang="en-US" dirty="0"/>
                        <a:t>月</a:t>
                      </a:r>
                      <a:r>
                        <a:rPr lang="en-US" altLang="zh-CN" dirty="0"/>
                        <a:t>3</a:t>
                      </a:r>
                      <a:r>
                        <a:rPr lang="zh-CN" altLang="en-US" dirty="0"/>
                        <a:t>日</a:t>
                      </a: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标定试验规划专项</a:t>
                      </a: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李洪沂</a:t>
                      </a: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已完成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9407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力热第三方复核</a:t>
                      </a:r>
                      <a:endParaRPr lang="en-US" altLang="zh-CN" dirty="0"/>
                    </a:p>
                    <a:p>
                      <a:pPr algn="ctr"/>
                      <a:r>
                        <a:rPr lang="zh-CN" altLang="en-US" dirty="0"/>
                        <a:t>热交给</a:t>
                      </a:r>
                      <a:r>
                        <a:rPr lang="en-US" altLang="zh-CN" dirty="0"/>
                        <a:t>508(HERD</a:t>
                      </a:r>
                      <a:r>
                        <a:rPr lang="zh-CN" altLang="en-US" dirty="0"/>
                        <a:t>统一</a:t>
                      </a:r>
                      <a:r>
                        <a:rPr lang="en-US" altLang="zh-CN" dirty="0"/>
                        <a:t>)</a:t>
                      </a:r>
                    </a:p>
                    <a:p>
                      <a:pPr algn="ctr"/>
                      <a:r>
                        <a:rPr lang="zh-CN" altLang="en-US" dirty="0"/>
                        <a:t>力交给</a:t>
                      </a:r>
                      <a:r>
                        <a:rPr lang="en-US" altLang="zh-CN" dirty="0"/>
                        <a:t>529(</a:t>
                      </a:r>
                      <a:r>
                        <a:rPr lang="zh-CN" altLang="en-US" dirty="0"/>
                        <a:t>蜂窝板厂家</a:t>
                      </a:r>
                      <a:r>
                        <a:rPr lang="en-US" altLang="zh-CN"/>
                        <a:t>)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鲁兵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20636"/>
                  </a:ext>
                </a:extLst>
              </a:tr>
            </a:tbl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DEDFF137-40A5-4DE8-99D6-88C27EAF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文档和评审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28EF03-4E95-4C9B-813D-0F96DA8C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2026/07/06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9404632"/>
      </p:ext>
    </p:extLst>
  </p:cSld>
  <p:clrMapOvr>
    <a:masterClrMapping/>
  </p:clrMapOvr>
</p:sld>
</file>

<file path=ppt/theme/theme1.xml><?xml version="1.0" encoding="utf-8"?>
<a:theme xmlns:a="http://schemas.openxmlformats.org/drawingml/2006/main" name="IH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2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HEP" id="{1B0B717B-B345-4556-8931-A4D9E266528D}" vid="{B471213F-AC63-4C40-9683-2EC057EFCA7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9161</TotalTime>
  <Words>954</Words>
  <Application>Microsoft Office PowerPoint</Application>
  <PresentationFormat>宽屏</PresentationFormat>
  <Paragraphs>164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等线</vt:lpstr>
      <vt:lpstr>微软雅黑</vt:lpstr>
      <vt:lpstr>Arial</vt:lpstr>
      <vt:lpstr>Calibri</vt:lpstr>
      <vt:lpstr>Calibri Light</vt:lpstr>
      <vt:lpstr>Wingdings</vt:lpstr>
      <vt:lpstr>IHEP</vt:lpstr>
      <vt:lpstr>自定义设计方案</vt:lpstr>
      <vt:lpstr>SCD 周例会</vt:lpstr>
      <vt:lpstr>总体研制节点及安排</vt:lpstr>
      <vt:lpstr>上周完成情况：束流实验的PID</vt:lpstr>
      <vt:lpstr>本周安排：束流实验的PID</vt:lpstr>
      <vt:lpstr>上周完成情况：束流实验的FFE/miniTRB</vt:lpstr>
      <vt:lpstr>本周安排：束流实验的FFE/miniTRB</vt:lpstr>
      <vt:lpstr>本周安排：Ladder</vt:lpstr>
      <vt:lpstr>招标</vt:lpstr>
      <vt:lpstr>文档和评审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上一个年度的重要进展回顾</dc:title>
  <dc:creator>Yuodaa</dc:creator>
  <cp:lastModifiedBy>乔锐0701</cp:lastModifiedBy>
  <cp:revision>927</cp:revision>
  <dcterms:created xsi:type="dcterms:W3CDTF">2023-08-09T12:44:00Z</dcterms:created>
  <dcterms:modified xsi:type="dcterms:W3CDTF">2026-07-06T01:19:04Z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</Properties>
</file>