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71" r:id="rId8"/>
    <p:sldId id="265" r:id="rId9"/>
    <p:sldId id="258" r:id="rId10"/>
    <p:sldId id="268" r:id="rId11"/>
    <p:sldId id="269" r:id="rId12"/>
    <p:sldId id="267" r:id="rId13"/>
    <p:sldId id="266" r:id="rId14"/>
    <p:sldId id="26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1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29.png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33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SCD&amp;PSD </a:t>
            </a:r>
            <a:r>
              <a:rPr lang="zh-CN" altLang="en-US"/>
              <a:t>覆盖率</a:t>
            </a:r>
            <a:r>
              <a:rPr lang="zh-CN" altLang="en-US"/>
              <a:t>仿真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李洪沂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六、</a:t>
            </a:r>
            <a:r>
              <a:rPr lang="en-US" altLang="zh-CN">
                <a:sym typeface="+mn-ea"/>
              </a:rPr>
              <a:t>PSD</a:t>
            </a:r>
            <a:r>
              <a:rPr lang="zh-CN" altLang="en-US">
                <a:sym typeface="+mn-ea"/>
              </a:rPr>
              <a:t>单元晶体关系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1372235"/>
            <a:ext cx="5105400" cy="2004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" y="1372235"/>
            <a:ext cx="5069205" cy="1898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" y="3823335"/>
            <a:ext cx="3476625" cy="1590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290" y="3509010"/>
            <a:ext cx="360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顶面：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765" y="3823335"/>
            <a:ext cx="3834130" cy="20999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45" y="5353050"/>
            <a:ext cx="4387215" cy="14243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七、新旧版</a:t>
            </a:r>
            <a:r>
              <a:rPr lang="en-US" altLang="zh-CN">
                <a:sym typeface="+mn-ea"/>
              </a:rPr>
              <a:t>PS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对比</a:t>
            </a:r>
            <a:endParaRPr lang="en-US" altLang="zh-CN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72160" y="1388110"/>
          <a:ext cx="10647680" cy="454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435"/>
                <a:gridCol w="2720340"/>
                <a:gridCol w="2604135"/>
                <a:gridCol w="2604770"/>
              </a:tblGrid>
              <a:tr h="466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Det_N</a:t>
                      </a:r>
                      <a:r>
                        <a:rPr lang="en-US" altLang="zh-CN" sz="1600"/>
                        <a:t>ame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对比</a:t>
                      </a:r>
                      <a:r>
                        <a:rPr lang="zh-CN" altLang="en-US" sz="1600"/>
                        <a:t>项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旧版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新版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570865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顶面</a:t>
                      </a:r>
                      <a:r>
                        <a:rPr lang="en-US" altLang="zh-CN" sz="1600"/>
                        <a:t> PSD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探测条总长度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505.6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</a:rPr>
                        <a:t>504.0 mm</a:t>
                      </a:r>
                      <a:endParaRPr lang="en-US" altLang="zh-CN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082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最远程离建模中心</a:t>
                      </a:r>
                      <a:r>
                        <a:rPr lang="zh-CN" altLang="en-US" sz="1600"/>
                        <a:t>距离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319.85mm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335.55mm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06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首尾梯形长边 (</a:t>
                      </a:r>
                      <a:r>
                        <a:rPr lang="en-US" altLang="zh-CN" sz="1600"/>
                        <a:t>Trap Long)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38.5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38.0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0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首尾梯形短边 (</a:t>
                      </a:r>
                      <a:r>
                        <a:rPr lang="en-US" altLang="zh-CN" sz="1600"/>
                        <a:t>Trap Short)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 28.5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28.0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28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侧面 </a:t>
                      </a:r>
                      <a:r>
                        <a:rPr lang="en-US" altLang="zh-CN" sz="1600"/>
                        <a:t>PS</a:t>
                      </a:r>
                      <a:r>
                        <a:rPr lang="zh-CN" altLang="en-US" sz="1600"/>
                        <a:t>D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探测条总长度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465.6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</a:rPr>
                        <a:t>464.0 mm</a:t>
                      </a:r>
                      <a:endParaRPr lang="en-US" altLang="zh-CN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0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最远程离建模中心距离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635.4mm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645.3mm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91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首尾梯形长边 (</a:t>
                      </a:r>
                      <a:r>
                        <a:rPr lang="en-US" altLang="zh-CN" sz="1600"/>
                        <a:t>Trap Long)</a:t>
                      </a:r>
                      <a:endParaRPr lang="en-US" altLang="zh-CN" sz="1600"/>
                    </a:p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53.2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37.0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72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首尾梯形短边 (</a:t>
                      </a:r>
                      <a:r>
                        <a:rPr lang="en-US" altLang="zh-CN" sz="1600"/>
                        <a:t>Trap Short)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 38.5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27.0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0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三列间的横向间隙 (</a:t>
                      </a:r>
                      <a:r>
                        <a:rPr lang="en-US" altLang="zh-CN" sz="1600"/>
                        <a:t>Col Gap)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1.5mm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2.1 mm</a:t>
                      </a:r>
                      <a:endParaRPr lang="en-US" altLang="zh-CN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八、</a:t>
            </a:r>
            <a:r>
              <a:rPr lang="en-US" altLang="zh-CN"/>
              <a:t>SCD&amp;PSD</a:t>
            </a:r>
            <a:r>
              <a:rPr lang="zh-CN" altLang="en-US"/>
              <a:t>（几何）覆盖率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" y="1217930"/>
            <a:ext cx="8205470" cy="99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4585970" y="2719070"/>
              <a:ext cx="7204075" cy="3076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6125"/>
                    <a:gridCol w="1637665"/>
                    <a:gridCol w="1700530"/>
                    <a:gridCol w="1504950"/>
                    <a:gridCol w="1614805"/>
                  </a:tblGrid>
                  <a:tr h="989965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层数</a:t>
                          </a:r>
                          <a:endParaRPr lang="zh-CN" alt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覆盖率</a:t>
                          </a:r>
                          <a:r>
                            <a:rPr lang="en-US" altLang="zh-CN" sz="1600"/>
                            <a:t>98</a:t>
                          </a:r>
                          <a:r>
                            <a:rPr lang="zh-CN" altLang="en-US" sz="1600"/>
                            <a:t>（旧）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20w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96</a:t>
                          </a:r>
                          <a:r>
                            <a:rPr lang="zh-CN" altLang="en-US" sz="1600">
                              <a:sym typeface="+mn-ea"/>
                            </a:rPr>
                            <a:t>（旧）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98</a:t>
                          </a:r>
                          <a:r>
                            <a:rPr lang="zh-CN" altLang="en-US" sz="1600">
                              <a:sym typeface="+mn-ea"/>
                            </a:rPr>
                            <a:t>（新）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96</a:t>
                          </a:r>
                          <a:r>
                            <a:rPr lang="zh-CN" altLang="en-US" sz="1600">
                              <a:sym typeface="+mn-ea"/>
                            </a:rPr>
                            <a:t>（新）</a:t>
                          </a:r>
                          <a:endParaRPr lang="zh-CN" altLang="en-US" sz="1600">
                            <a:sym typeface="+mn-ea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3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2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77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58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±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50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76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80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.16%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78.68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15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78.27±0.16%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69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05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±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60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.68±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70.49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69.94±0.17%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3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65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69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±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58</m:t>
                                </m:r>
                                <m:r>
                                  <a:rPr lang="en-US" altLang="zh-CN" sz="16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64.49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66.50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18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64.73±0.18%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4"/>
                </p:custDataLst>
              </p:nvPr>
            </p:nvGraphicFramePr>
            <p:xfrm>
              <a:off x="4585970" y="2719070"/>
              <a:ext cx="7204075" cy="3076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6125"/>
                    <a:gridCol w="1637665"/>
                    <a:gridCol w="1700530"/>
                    <a:gridCol w="1504950"/>
                    <a:gridCol w="1614805"/>
                  </a:tblGrid>
                  <a:tr h="989965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层数</a:t>
                          </a:r>
                          <a:endParaRPr lang="zh-CN" alt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覆盖率</a:t>
                          </a:r>
                          <a:r>
                            <a:rPr lang="en-US" altLang="zh-CN" sz="1600"/>
                            <a:t>98</a:t>
                          </a:r>
                          <a:r>
                            <a:rPr lang="zh-CN" altLang="en-US" sz="1600"/>
                            <a:t>（旧）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20w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96</a:t>
                          </a:r>
                          <a:r>
                            <a:rPr lang="zh-CN" altLang="en-US" sz="1600">
                              <a:sym typeface="+mn-ea"/>
                            </a:rPr>
                            <a:t>（旧）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98</a:t>
                          </a:r>
                          <a:r>
                            <a:rPr lang="zh-CN" altLang="en-US" sz="1600">
                              <a:sym typeface="+mn-ea"/>
                            </a:rPr>
                            <a:t>（新）</a:t>
                          </a:r>
                          <a:endParaRPr lang="zh-CN" altLang="en-US" sz="1600"/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>
                              <a:sym typeface="+mn-ea"/>
                            </a:rPr>
                            <a:t>覆盖率</a:t>
                          </a:r>
                          <a:r>
                            <a:rPr lang="en-US" altLang="zh-CN" sz="1600">
                              <a:sym typeface="+mn-ea"/>
                            </a:rPr>
                            <a:t>96</a:t>
                          </a:r>
                          <a:r>
                            <a:rPr lang="zh-CN" altLang="en-US" sz="1600">
                              <a:sym typeface="+mn-ea"/>
                            </a:rPr>
                            <a:t>（新）</a:t>
                          </a:r>
                          <a:endParaRPr lang="zh-CN" altLang="en-US" sz="1600">
                            <a:sym typeface="+mn-ea"/>
                          </a:endParaRPr>
                        </a:p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200w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3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2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76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80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.16%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78.68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15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78.27±0.16%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96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.68±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70.49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69.94±0.17%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  <a:tr h="69532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64.49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.17%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66.50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±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18</a:t>
                          </a: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a:t>64.73±0.18%</a:t>
                          </a:r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15" y="2374900"/>
            <a:ext cx="3731895" cy="41706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" y="1991360"/>
            <a:ext cx="3825240" cy="4623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1645" y="465455"/>
            <a:ext cx="106584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ym typeface="+mn-ea"/>
              </a:rPr>
              <a:t>PSD</a:t>
            </a:r>
            <a:r>
              <a:rPr lang="zh-CN" altLang="en-US" dirty="0">
                <a:sym typeface="+mn-ea"/>
              </a:rPr>
              <a:t>泄露事件定义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1.</a:t>
            </a:r>
            <a:r>
              <a:rPr lang="zh-CN" altLang="en-US" dirty="0">
                <a:sym typeface="Wingdings" panose="05000000000000000000" pitchFamily="2" charset="2"/>
              </a:rPr>
              <a:t>经过量能器的径迹长度</a:t>
            </a:r>
            <a:r>
              <a:rPr lang="en-US" altLang="zh-CN" dirty="0">
                <a:sym typeface="Wingdings" panose="05000000000000000000" pitchFamily="2" charset="2"/>
              </a:rPr>
              <a:t>&gt;200mm</a:t>
            </a:r>
            <a:r>
              <a:rPr lang="zh-CN" altLang="en-US" dirty="0">
                <a:sym typeface="Wingdings" panose="05000000000000000000" pitchFamily="2" charset="2"/>
              </a:rPr>
              <a:t>，且任意一块</a:t>
            </a:r>
            <a:r>
              <a:rPr lang="en-US" altLang="zh-CN" dirty="0">
                <a:sym typeface="Wingdings" panose="05000000000000000000" pitchFamily="2" charset="2"/>
              </a:rPr>
              <a:t>PSD</a:t>
            </a:r>
            <a:r>
              <a:rPr lang="zh-CN" altLang="en-US" dirty="0">
                <a:sym typeface="Wingdings" panose="05000000000000000000" pitchFamily="2" charset="2"/>
              </a:rPr>
              <a:t>的径迹长度</a:t>
            </a:r>
            <a:r>
              <a:rPr lang="en-US" altLang="zh-CN" dirty="0">
                <a:sym typeface="Wingdings" panose="05000000000000000000" pitchFamily="2" charset="2"/>
              </a:rPr>
              <a:t>=0</a:t>
            </a:r>
            <a:r>
              <a:rPr lang="zh-CN" altLang="en-US" dirty="0">
                <a:sym typeface="Wingdings" panose="05000000000000000000" pitchFamily="2" charset="2"/>
              </a:rPr>
              <a:t>（即不经过</a:t>
            </a:r>
            <a:r>
              <a:rPr lang="en-US" altLang="zh-CN" dirty="0">
                <a:sym typeface="Wingdings" panose="05000000000000000000" pitchFamily="2" charset="2"/>
              </a:rPr>
              <a:t>PSD</a:t>
            </a:r>
            <a:r>
              <a:rPr lang="zh-CN" altLang="en-US" dirty="0">
                <a:sym typeface="Wingdings" panose="05000000000000000000" pitchFamily="2" charset="2"/>
              </a:rPr>
              <a:t>），且量能器的击中初始位置</a:t>
            </a:r>
            <a:r>
              <a:rPr lang="en-US" altLang="zh-CN" dirty="0">
                <a:sym typeface="Wingdings" panose="05000000000000000000" pitchFamily="2" charset="2"/>
              </a:rPr>
              <a:t>&gt;-500</a:t>
            </a:r>
            <a:r>
              <a:rPr lang="zh-CN" altLang="en-US" dirty="0">
                <a:sym typeface="Wingdings" panose="05000000000000000000" pitchFamily="2" charset="2"/>
              </a:rPr>
              <a:t>来表示泄露的事件。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2.</a:t>
            </a:r>
            <a:r>
              <a:rPr lang="zh-CN" altLang="en-US" dirty="0">
                <a:sym typeface="Wingdings" panose="05000000000000000000" pitchFamily="2" charset="2"/>
              </a:rPr>
              <a:t>经过量能器的径迹长度</a:t>
            </a:r>
            <a:r>
              <a:rPr lang="en-US" altLang="zh-CN" dirty="0">
                <a:sym typeface="Wingdings" panose="05000000000000000000" pitchFamily="2" charset="2"/>
              </a:rPr>
              <a:t>&gt;200mm</a:t>
            </a:r>
            <a:r>
              <a:rPr lang="zh-CN" altLang="en-US" dirty="0">
                <a:sym typeface="Wingdings" panose="05000000000000000000" pitchFamily="2" charset="2"/>
              </a:rPr>
              <a:t>，存在</a:t>
            </a:r>
            <a:r>
              <a:rPr lang="en-US" altLang="zh-CN" dirty="0">
                <a:sym typeface="Wingdings" panose="05000000000000000000" pitchFamily="2" charset="2"/>
              </a:rPr>
              <a:t>PSD</a:t>
            </a:r>
            <a:r>
              <a:rPr lang="zh-CN" altLang="en-US" dirty="0">
                <a:sym typeface="Wingdings" panose="05000000000000000000" pitchFamily="2" charset="2"/>
              </a:rPr>
              <a:t>的径迹长度</a:t>
            </a:r>
            <a:r>
              <a:rPr lang="en-US" altLang="zh-CN" dirty="0">
                <a:sym typeface="Wingdings" panose="05000000000000000000" pitchFamily="2" charset="2"/>
              </a:rPr>
              <a:t>&gt;0,</a:t>
            </a:r>
            <a:r>
              <a:rPr lang="zh-CN" altLang="en-US" dirty="0">
                <a:sym typeface="Wingdings" panose="05000000000000000000" pitchFamily="2" charset="2"/>
              </a:rPr>
              <a:t>量能器的击中位置</a:t>
            </a:r>
            <a:r>
              <a:rPr lang="en-US" altLang="zh-CN" dirty="0">
                <a:sym typeface="Wingdings" panose="05000000000000000000" pitchFamily="2" charset="2"/>
              </a:rPr>
              <a:t>&gt;-500</a:t>
            </a:r>
            <a:r>
              <a:rPr lang="zh-CN" altLang="en-US" dirty="0">
                <a:sym typeface="Wingdings" panose="05000000000000000000" pitchFamily="2" charset="2"/>
              </a:rPr>
              <a:t>，且量能器的击中位置高于任何一个</a:t>
            </a:r>
            <a:r>
              <a:rPr lang="en-US" altLang="zh-CN" dirty="0">
                <a:sym typeface="Wingdings" panose="05000000000000000000" pitchFamily="2" charset="2"/>
              </a:rPr>
              <a:t>PSD</a:t>
            </a:r>
            <a:r>
              <a:rPr lang="zh-CN" altLang="en-US" dirty="0">
                <a:sym typeface="Wingdings" panose="05000000000000000000" pitchFamily="2" charset="2"/>
              </a:rPr>
              <a:t>的击中位置（表示先击中量能器，后击中</a:t>
            </a:r>
            <a:r>
              <a:rPr lang="en-US" altLang="zh-CN" dirty="0">
                <a:sym typeface="Wingdings" panose="05000000000000000000" pitchFamily="2" charset="2"/>
              </a:rPr>
              <a:t>PSD</a:t>
            </a:r>
            <a:r>
              <a:rPr lang="zh-CN" altLang="en-US" dirty="0">
                <a:sym typeface="Wingdings" panose="05000000000000000000" pitchFamily="2" charset="2"/>
              </a:rPr>
              <a:t>）；</a:t>
            </a:r>
            <a:endParaRPr lang="zh-CN" altLang="en-US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>
                <p:custDataLst>
                  <p:tags r:id="rId2"/>
                </p:custDataLst>
              </p:nvPr>
            </p:nvGraphicFramePr>
            <p:xfrm>
              <a:off x="5323840" y="3323590"/>
              <a:ext cx="5318760" cy="267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2920"/>
                    <a:gridCol w="1772920"/>
                    <a:gridCol w="1772920"/>
                  </a:tblGrid>
                  <a:tr h="66802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探测器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覆盖率（</a:t>
                          </a:r>
                          <a:r>
                            <a:rPr lang="zh-CN" altLang="en-US"/>
                            <a:t>旧）</a:t>
                          </a:r>
                          <a:endParaRPr lang="zh-CN" altLang="en-US"/>
                        </a:p>
                        <a:p>
                          <a:pPr>
                            <a:buNone/>
                          </a:pPr>
                          <a:r>
                            <a:rPr lang="en-US" altLang="zh-CN"/>
                            <a:t>20w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覆盖率（</a:t>
                          </a:r>
                          <a:r>
                            <a:rPr lang="zh-CN" altLang="en-US" sz="1800">
                              <a:sym typeface="+mn-ea"/>
                            </a:rPr>
                            <a:t>新）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r>
                            <a:rPr lang="en-US" altLang="zh-CN"/>
                            <a:t>200w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6802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PSD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99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89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±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03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99.84±</a:t>
                          </a: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.01%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>
                <p:custDataLst>
                  <p:tags r:id="rId3"/>
                </p:custDataLst>
              </p:nvPr>
            </p:nvGraphicFramePr>
            <p:xfrm>
              <a:off x="5323840" y="3323590"/>
              <a:ext cx="5318760" cy="267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2920"/>
                    <a:gridCol w="1772920"/>
                    <a:gridCol w="1772920"/>
                  </a:tblGrid>
                  <a:tr h="66802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探测器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覆盖率（</a:t>
                          </a:r>
                          <a:r>
                            <a:rPr lang="zh-CN" altLang="en-US"/>
                            <a:t>旧）</a:t>
                          </a:r>
                          <a:endParaRPr lang="zh-CN" altLang="en-US"/>
                        </a:p>
                        <a:p>
                          <a:pPr>
                            <a:buNone/>
                          </a:pPr>
                          <a:r>
                            <a:rPr lang="en-US" altLang="zh-CN"/>
                            <a:t>20w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覆盖率（</a:t>
                          </a:r>
                          <a:r>
                            <a:rPr lang="zh-CN" altLang="en-US" sz="1800">
                              <a:sym typeface="+mn-ea"/>
                            </a:rPr>
                            <a:t>新）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r>
                            <a:rPr lang="en-US" altLang="zh-CN"/>
                            <a:t>200w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6802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PSD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99.84±</a:t>
                          </a: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0</a:t>
                          </a:r>
                          <a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.01%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一、</a:t>
            </a:r>
            <a:r>
              <a:rPr lang="en-US" altLang="zh-CN"/>
              <a:t>SCD </a:t>
            </a:r>
            <a:r>
              <a:rPr lang="zh-CN" altLang="en-US"/>
              <a:t>新版模型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0" y="1903730"/>
            <a:ext cx="3863975" cy="3430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1978660"/>
            <a:ext cx="4100195" cy="3283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" y="1903730"/>
            <a:ext cx="3708400" cy="3510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2005" y="1350010"/>
            <a:ext cx="11101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1.SCD </a:t>
            </a:r>
            <a:r>
              <a:rPr lang="zh-CN" altLang="en-US"/>
              <a:t>与量能器位置关系（</a:t>
            </a:r>
            <a:r>
              <a:rPr lang="en-US" altLang="zh-CN"/>
              <a:t>5</a:t>
            </a:r>
            <a:r>
              <a:rPr lang="zh-CN" altLang="en-US"/>
              <a:t>面</a:t>
            </a:r>
            <a:r>
              <a:rPr lang="en-US" altLang="zh-CN"/>
              <a:t>SCD </a:t>
            </a:r>
            <a:r>
              <a:rPr lang="zh-CN" altLang="en-US"/>
              <a:t>最外层探测器的边缘层与量能器原点（第一层，探测器中心</a:t>
            </a:r>
            <a:r>
              <a:rPr lang="zh-CN" altLang="en-US"/>
              <a:t>表面））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一、</a:t>
            </a:r>
            <a:r>
              <a:rPr lang="en-US" altLang="zh-CN">
                <a:sym typeface="+mn-ea"/>
              </a:rPr>
              <a:t>SCD </a:t>
            </a:r>
            <a:r>
              <a:rPr lang="zh-CN" altLang="en-US">
                <a:sym typeface="+mn-ea"/>
              </a:rPr>
              <a:t>新版模型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330" y="1282065"/>
            <a:ext cx="10574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顶面</a:t>
            </a:r>
            <a:r>
              <a:rPr lang="en-US" altLang="zh-CN">
                <a:sym typeface="+mn-ea"/>
              </a:rPr>
              <a:t> SCD </a:t>
            </a:r>
            <a:r>
              <a:rPr lang="zh-CN" altLang="en-US">
                <a:sym typeface="+mn-ea"/>
              </a:rPr>
              <a:t>各层相对</a:t>
            </a:r>
            <a:r>
              <a:rPr lang="zh-CN" altLang="en-US">
                <a:sym typeface="+mn-ea"/>
              </a:rPr>
              <a:t>位置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1780540"/>
            <a:ext cx="5706110" cy="2782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540" y="2280920"/>
            <a:ext cx="2218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硅片面积</a:t>
            </a:r>
            <a:r>
              <a:rPr lang="en-US" altLang="zh-CN"/>
              <a:t>9.8*9.8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2312035"/>
            <a:ext cx="2209800" cy="199263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1325880" y="2320925"/>
            <a:ext cx="2305050" cy="581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71600" y="2901950"/>
            <a:ext cx="2254885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668395" y="2489200"/>
            <a:ext cx="18091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上下硅片距离</a:t>
            </a:r>
            <a:r>
              <a:rPr lang="en-US" altLang="zh-CN" sz="1000" b="1">
                <a:solidFill>
                  <a:srgbClr val="FF0000"/>
                </a:solidFill>
              </a:rPr>
              <a:t>0.15mm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64214" t="62970"/>
          <a:stretch>
            <a:fillRect/>
          </a:stretch>
        </p:blipFill>
        <p:spPr>
          <a:xfrm>
            <a:off x="3541395" y="4478655"/>
            <a:ext cx="1936115" cy="15836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04895" y="4693285"/>
            <a:ext cx="18091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左右硅片距离</a:t>
            </a:r>
            <a:r>
              <a:rPr lang="en-US" altLang="zh-CN" sz="1000" b="1">
                <a:solidFill>
                  <a:srgbClr val="FF0000"/>
                </a:solidFill>
              </a:rPr>
              <a:t>0.15mm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90" y="386080"/>
            <a:ext cx="3362325" cy="28295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685" y="3596640"/>
            <a:ext cx="3772535" cy="24377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24395" y="6229985"/>
            <a:ext cx="32664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大块硅与大块硅之间间隔</a:t>
            </a:r>
            <a:r>
              <a:rPr lang="en-US" altLang="zh-CN" sz="1400" b="1">
                <a:solidFill>
                  <a:srgbClr val="FF0000"/>
                </a:solidFill>
              </a:rPr>
              <a:t>0.4</a:t>
            </a:r>
            <a:r>
              <a:rPr lang="en-US" altLang="zh-CN" sz="1400" b="1">
                <a:solidFill>
                  <a:srgbClr val="FF0000"/>
                </a:solidFill>
              </a:rPr>
              <a:t>mm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一、</a:t>
            </a:r>
            <a:r>
              <a:rPr lang="en-US" altLang="zh-CN">
                <a:sym typeface="+mn-ea"/>
              </a:rPr>
              <a:t>SCD </a:t>
            </a:r>
            <a:r>
              <a:rPr lang="zh-CN" altLang="en-US">
                <a:sym typeface="+mn-ea"/>
              </a:rPr>
              <a:t>新版模型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1823720"/>
            <a:ext cx="2527935" cy="3672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85925"/>
            <a:ext cx="2828290" cy="3705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55" y="1709420"/>
            <a:ext cx="3256915" cy="3700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2620" y="131572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侧面</a:t>
            </a:r>
            <a:r>
              <a:rPr lang="en-US" altLang="zh-CN">
                <a:sym typeface="+mn-ea"/>
              </a:rPr>
              <a:t> SCD </a:t>
            </a:r>
            <a:r>
              <a:rPr lang="zh-CN" altLang="en-US">
                <a:sym typeface="+mn-ea"/>
              </a:rPr>
              <a:t>各层相对位置</a:t>
            </a:r>
            <a:r>
              <a:rPr lang="en-US" altLang="zh-CN">
                <a:sym typeface="+mn-ea"/>
              </a:rPr>
              <a:t> 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二、新旧版</a:t>
            </a:r>
            <a:r>
              <a:rPr lang="en-US" altLang="zh-CN"/>
              <a:t>SCD</a:t>
            </a:r>
            <a:r>
              <a:rPr lang="zh-CN" altLang="en-US"/>
              <a:t>对</a:t>
            </a:r>
            <a:r>
              <a:rPr lang="zh-CN" altLang="en-US"/>
              <a:t>比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257175" y="1376045"/>
          <a:ext cx="11661775" cy="429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515"/>
                <a:gridCol w="2979420"/>
                <a:gridCol w="2851785"/>
                <a:gridCol w="2853055"/>
              </a:tblGrid>
              <a:tr h="5480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Det_N</a:t>
                      </a:r>
                      <a:r>
                        <a:rPr lang="en-US" altLang="zh-CN"/>
                        <a:t>ame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对比</a:t>
                      </a:r>
                      <a:r>
                        <a:rPr lang="zh-CN" altLang="en-US"/>
                        <a:t>项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旧版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新版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144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顶面</a:t>
                      </a:r>
                      <a:r>
                        <a:rPr lang="en-US" altLang="zh-CN"/>
                        <a:t> SCD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硅的</a:t>
                      </a:r>
                      <a:r>
                        <a:rPr lang="zh-CN" altLang="en-US"/>
                        <a:t>个数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altLang="zh-CN" sz="1800"/>
                        <a:t>4（大片）*6（Ladder）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</a:rPr>
                        <a:t>*6(硅)</a:t>
                      </a:r>
                      <a:endParaRPr lang="en-US" altLang="zh-CN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4（大片）*6（</a:t>
                      </a:r>
                      <a:r>
                        <a:rPr lang="en-US" altLang="zh-CN"/>
                        <a:t>Ladder）*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7(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硅)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其中两个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ladder 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硅是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片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0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最远程离建模中心</a:t>
                      </a:r>
                      <a:r>
                        <a:rPr lang="zh-CN" altLang="en-US"/>
                        <a:t>距离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514.69mm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545.84mm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硅片的相对位置（</a:t>
                      </a:r>
                      <a:r>
                        <a:rPr lang="en-US" altLang="zh-CN"/>
                        <a:t>mm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0.15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0.2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0.15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0.2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  <a:tr h="29718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侧面 SCD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硅的个数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2*6*7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2*6*7</a:t>
                      </a:r>
                      <a:endParaRPr lang="en-US" altLang="zh-CN"/>
                    </a:p>
                  </a:txBody>
                  <a:tcPr/>
                </a:tc>
              </a:tr>
              <a:tr h="5486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最远程离建模中心距离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838.04mm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853.72mm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硅片的相对位置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mm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0.15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0.2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0.15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0.2</a:t>
                      </a:r>
                      <a:r>
                        <a:rPr lang="zh-CN" altLang="en-US"/>
                        <a:t>、</a:t>
                      </a: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三、考虑有效面积</a:t>
            </a:r>
            <a:r>
              <a:rPr lang="en-US" altLang="zh-CN"/>
              <a:t>98*98</a:t>
            </a:r>
            <a:r>
              <a:rPr lang="zh-CN" altLang="en-US"/>
              <a:t>为</a:t>
            </a:r>
            <a:r>
              <a:rPr lang="en-US" altLang="zh-CN"/>
              <a:t>96*96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37845" y="1385570"/>
            <a:ext cx="113772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Clr>
                <a:srgbClr val="C00000"/>
              </a:buClr>
              <a:buFont typeface="Wingdings" panose="05000000000000000000" charset="0"/>
              <a:buChar char="n"/>
            </a:pPr>
            <a:r>
              <a:rPr lang="en-US" altLang="zh-CN"/>
              <a:t>98×98×0.32 mm：</a:t>
            </a:r>
            <a:r>
              <a:rPr lang="zh-CN" altLang="en-US"/>
              <a:t>真实硅片（</a:t>
            </a:r>
            <a:r>
              <a:rPr lang="en-US" altLang="zh-CN"/>
              <a:t>Physical Silicon）</a:t>
            </a:r>
            <a:endParaRPr lang="en-US" altLang="zh-CN"/>
          </a:p>
          <a:p>
            <a:pPr marL="342900" indent="-342900">
              <a:buClr>
                <a:srgbClr val="C00000"/>
              </a:buClr>
              <a:buFont typeface="Wingdings" panose="05000000000000000000" charset="0"/>
              <a:buChar char="n"/>
            </a:pPr>
            <a:r>
              <a:rPr lang="en-US" altLang="zh-CN"/>
              <a:t>96×96×0.32 mm：Active Area（Sensitive）</a:t>
            </a:r>
            <a:endParaRPr lang="en-US" altLang="zh-CN"/>
          </a:p>
          <a:p>
            <a:r>
              <a:rPr lang="zh-CN" altLang="en-US"/>
              <a:t>四周1 </a:t>
            </a:r>
            <a:r>
              <a:rPr lang="en-US" altLang="zh-CN"/>
              <a:t>mm，</a:t>
            </a:r>
            <a:r>
              <a:rPr lang="zh-CN" altLang="en-US"/>
              <a:t>不响应信号。</a:t>
            </a:r>
            <a:endParaRPr lang="zh-CN" altLang="en-US"/>
          </a:p>
          <a:p>
            <a:r>
              <a:rPr lang="zh-CN" altLang="en-US"/>
              <a:t>在中</a:t>
            </a:r>
            <a:r>
              <a:rPr lang="en-US" altLang="zh-CN"/>
              <a:t>G4</a:t>
            </a:r>
            <a:r>
              <a:rPr lang="zh-CN" altLang="en-US"/>
              <a:t>中只需要把灵敏探测器的变长改为</a:t>
            </a:r>
            <a:r>
              <a:rPr lang="en-US" altLang="zh-CN"/>
              <a:t>96</a:t>
            </a:r>
            <a:r>
              <a:rPr lang="zh-CN" altLang="en-US"/>
              <a:t>，摆放位置不变</a:t>
            </a:r>
            <a:r>
              <a:rPr lang="zh-CN" altLang="en-US"/>
              <a:t>即可：</a:t>
            </a:r>
            <a:endParaRPr lang="zh-CN" altLang="en-US"/>
          </a:p>
          <a:p>
            <a:endParaRPr lang="en-US" altLang="zh-CN"/>
          </a:p>
          <a:p>
            <a:pPr algn="ctr"/>
            <a:r>
              <a:rPr lang="en-US" altLang="zh-CN"/>
              <a:t>98×98 Silicon（</a:t>
            </a:r>
            <a:r>
              <a:rPr lang="zh-CN" altLang="en-US"/>
              <a:t>非</a:t>
            </a:r>
            <a:r>
              <a:rPr lang="en-US" altLang="zh-CN"/>
              <a:t>Sensitive）</a:t>
            </a:r>
            <a:endParaRPr lang="en-US" altLang="zh-CN"/>
          </a:p>
          <a:p>
            <a:pPr algn="ctr"/>
            <a:r>
              <a:rPr lang="en-US" altLang="zh-CN"/>
              <a:t>      │</a:t>
            </a:r>
            <a:endParaRPr lang="en-US" altLang="zh-CN"/>
          </a:p>
          <a:p>
            <a:pPr algn="ctr"/>
            <a:r>
              <a:rPr lang="en-US" altLang="zh-CN"/>
              <a:t>96×96 Active Silicon（Sensitive）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四、覆盖率仿真（</a:t>
            </a:r>
            <a:r>
              <a:rPr lang="en-US" altLang="zh-CN"/>
              <a:t>Geant4</a:t>
            </a:r>
            <a:r>
              <a:rPr lang="zh-CN" altLang="en-US"/>
              <a:t>建模）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55" y="2028190"/>
            <a:ext cx="4566285" cy="40151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88680" y="2040255"/>
            <a:ext cx="1476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CAD</a:t>
            </a:r>
            <a:r>
              <a:rPr lang="zh-CN" altLang="en-US"/>
              <a:t>模型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45" y="2157095"/>
            <a:ext cx="5105400" cy="3914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72130" y="1619250"/>
            <a:ext cx="1476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Geant4</a:t>
            </a:r>
            <a:r>
              <a:rPr lang="zh-CN" altLang="en-US"/>
              <a:t>建模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0" y="1378585"/>
            <a:ext cx="3656330" cy="2794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10" y="1378585"/>
            <a:ext cx="3701415" cy="2854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95" y="1497330"/>
            <a:ext cx="3305175" cy="273621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五、</a:t>
            </a:r>
            <a:r>
              <a:rPr lang="en-US" altLang="zh-CN">
                <a:sym typeface="+mn-ea"/>
              </a:rPr>
              <a:t>PSD </a:t>
            </a:r>
            <a:r>
              <a:rPr lang="zh-CN" altLang="en-US">
                <a:sym typeface="+mn-ea"/>
              </a:rPr>
              <a:t>与量能器位置关系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六、</a:t>
            </a:r>
            <a:r>
              <a:rPr lang="en-US" altLang="zh-CN"/>
              <a:t>PSD</a:t>
            </a:r>
            <a:r>
              <a:rPr lang="zh-CN" altLang="en-US"/>
              <a:t>单元晶体</a:t>
            </a:r>
            <a:r>
              <a:rPr lang="zh-CN" altLang="en-US"/>
              <a:t>关系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430" y="437515"/>
            <a:ext cx="2493645" cy="251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45" y="3225800"/>
            <a:ext cx="3495675" cy="1666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3376930"/>
            <a:ext cx="2895600" cy="1590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310" y="5003800"/>
            <a:ext cx="2035175" cy="1717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" y="5152390"/>
            <a:ext cx="2424430" cy="15690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0" y="1217930"/>
            <a:ext cx="4348480" cy="189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490" y="5676900"/>
            <a:ext cx="5109845" cy="6788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TABLE_ENDDRAG_ORIGIN_RECT" val="838*406"/>
  <p:tag name="TABLE_ENDDRAG_RECT" val="100*183*838*40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TABLE_ENDDRAG_ORIGIN_RECT" val="567*242"/>
  <p:tag name="TABLE_ENDDRAG_RECT" val="361*214*567*242"/>
</p:tagLst>
</file>

<file path=ppt/tags/tag89.xml><?xml version="1.0" encoding="utf-8"?>
<p:tagLst xmlns:p="http://schemas.openxmlformats.org/presentationml/2006/main">
  <p:tag name="TABLE_ENDDRAG_ORIGIN_RECT" val="567*242"/>
  <p:tag name="TABLE_ENDDRAG_RECT" val="361*214*567*24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TABLE_ENDDRAG_ORIGIN_RECT" val="418*210"/>
  <p:tag name="TABLE_ENDDRAG_RECT" val="419*261*418*210"/>
</p:tagLst>
</file>

<file path=ppt/tags/tag92.xml><?xml version="1.0" encoding="utf-8"?>
<p:tagLst xmlns:p="http://schemas.openxmlformats.org/presentationml/2006/main">
  <p:tag name="TABLE_ENDDRAG_ORIGIN_RECT" val="418*210"/>
  <p:tag name="TABLE_ENDDRAG_RECT" val="419*261*418*210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WPS 演示</Application>
  <PresentationFormat>宽屏</PresentationFormat>
  <Paragraphs>270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Cambria Math</vt:lpstr>
      <vt:lpstr>MS Mincho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二、新旧版SCD对比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李洪沂</cp:lastModifiedBy>
  <cp:revision>191</cp:revision>
  <dcterms:created xsi:type="dcterms:W3CDTF">2019-06-19T02:08:00Z</dcterms:created>
  <dcterms:modified xsi:type="dcterms:W3CDTF">2026-07-03T06:35:38Z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D9E5613D0C4F486880373F9840A74812_11</vt:lpwstr>
  </property>
</Properties>
</file>