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62" r:id="rId5"/>
    <p:sldId id="263" r:id="rId6"/>
    <p:sldId id="264" r:id="rId7"/>
    <p:sldId id="271" r:id="rId8"/>
    <p:sldId id="265" r:id="rId9"/>
    <p:sldId id="258" r:id="rId10"/>
    <p:sldId id="268" r:id="rId11"/>
    <p:sldId id="269" r:id="rId12"/>
    <p:sldId id="267" r:id="rId13"/>
    <p:sldId id="266" r:id="rId14"/>
    <p:sldId id="260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1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7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7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8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image" Target="../media/image29.png"/><Relationship Id="rId1" Type="http://schemas.openxmlformats.org/officeDocument/2006/relationships/tags" Target="../tags/tag8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3.xml"/><Relationship Id="rId4" Type="http://schemas.openxmlformats.org/officeDocument/2006/relationships/image" Target="../media/image33.png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SCD&amp;PSD </a:t>
            </a:r>
            <a:r>
              <a:rPr lang="zh-CN" altLang="en-US"/>
              <a:t>覆盖率</a:t>
            </a:r>
            <a:r>
              <a:rPr lang="zh-CN" altLang="en-US"/>
              <a:t>仿真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李洪沂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一、</a:t>
            </a:r>
            <a:r>
              <a:rPr lang="en-US" altLang="zh-CN"/>
              <a:t>SCD </a:t>
            </a:r>
            <a:r>
              <a:rPr lang="zh-CN" altLang="en-US"/>
              <a:t>新版模型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0" y="1903730"/>
            <a:ext cx="3863975" cy="34309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00" y="1978660"/>
            <a:ext cx="4100195" cy="32835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5" y="1903730"/>
            <a:ext cx="3708400" cy="35109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02005" y="1350010"/>
            <a:ext cx="11101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1.SCD </a:t>
            </a:r>
            <a:r>
              <a:rPr lang="zh-CN" altLang="en-US"/>
              <a:t>与量能器位置关系（</a:t>
            </a:r>
            <a:r>
              <a:rPr lang="en-US" altLang="zh-CN"/>
              <a:t>5</a:t>
            </a:r>
            <a:r>
              <a:rPr lang="zh-CN" altLang="en-US"/>
              <a:t>面</a:t>
            </a:r>
            <a:r>
              <a:rPr lang="en-US" altLang="zh-CN"/>
              <a:t>SCD </a:t>
            </a:r>
            <a:r>
              <a:rPr lang="zh-CN" altLang="en-US"/>
              <a:t>最外层探测器的边缘层与量能器原点（第一层，探测器中心</a:t>
            </a:r>
            <a:r>
              <a:rPr lang="zh-CN" altLang="en-US"/>
              <a:t>表面））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ym typeface="+mn-ea"/>
              </a:rPr>
              <a:t>一、</a:t>
            </a:r>
            <a:r>
              <a:rPr lang="en-US" altLang="zh-CN">
                <a:sym typeface="+mn-ea"/>
              </a:rPr>
              <a:t>SCD </a:t>
            </a:r>
            <a:r>
              <a:rPr lang="zh-CN" altLang="en-US">
                <a:sym typeface="+mn-ea"/>
              </a:rPr>
              <a:t>新版模型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08330" y="1282065"/>
            <a:ext cx="105746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顶面</a:t>
            </a:r>
            <a:r>
              <a:rPr lang="en-US" altLang="zh-CN">
                <a:sym typeface="+mn-ea"/>
              </a:rPr>
              <a:t> SCD </a:t>
            </a:r>
            <a:r>
              <a:rPr lang="zh-CN" altLang="en-US">
                <a:sym typeface="+mn-ea"/>
              </a:rPr>
              <a:t>各层相对</a:t>
            </a:r>
            <a:r>
              <a:rPr lang="zh-CN" altLang="en-US">
                <a:sym typeface="+mn-ea"/>
              </a:rPr>
              <a:t>位置</a:t>
            </a:r>
            <a:endParaRPr lang="zh-CN" altLang="en-US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15" y="1780540"/>
            <a:ext cx="5706110" cy="27825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6540" y="2280920"/>
            <a:ext cx="2218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硅片面积</a:t>
            </a:r>
            <a:r>
              <a:rPr lang="en-US" altLang="zh-CN"/>
              <a:t>9.8*9.8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120" y="2312035"/>
            <a:ext cx="2209800" cy="199263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V="1">
            <a:off x="1325880" y="2320925"/>
            <a:ext cx="2305050" cy="5810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371600" y="2901950"/>
            <a:ext cx="2254885" cy="1371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668395" y="2489200"/>
            <a:ext cx="18091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上下硅片距离</a:t>
            </a:r>
            <a:r>
              <a:rPr lang="en-US" altLang="zh-CN" sz="1000" b="1">
                <a:solidFill>
                  <a:srgbClr val="FF0000"/>
                </a:solidFill>
              </a:rPr>
              <a:t>0.15mm</a:t>
            </a:r>
            <a:endParaRPr lang="en-US" altLang="zh-CN" sz="1000" b="1">
              <a:solidFill>
                <a:srgbClr val="FF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64214" t="62970"/>
          <a:stretch>
            <a:fillRect/>
          </a:stretch>
        </p:blipFill>
        <p:spPr>
          <a:xfrm>
            <a:off x="3541395" y="4478655"/>
            <a:ext cx="1936115" cy="15836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604895" y="4693285"/>
            <a:ext cx="180911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>
                <a:solidFill>
                  <a:srgbClr val="FF0000"/>
                </a:solidFill>
              </a:rPr>
              <a:t>左右硅片距离</a:t>
            </a:r>
            <a:r>
              <a:rPr lang="en-US" altLang="zh-CN" sz="1000" b="1">
                <a:solidFill>
                  <a:srgbClr val="FF0000"/>
                </a:solidFill>
              </a:rPr>
              <a:t>0.15mm</a:t>
            </a:r>
            <a:endParaRPr lang="en-US" altLang="zh-CN" sz="1000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990" y="386080"/>
            <a:ext cx="3362325" cy="28295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685" y="3596640"/>
            <a:ext cx="3772535" cy="243776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224395" y="6229985"/>
            <a:ext cx="32664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大块硅与大块硅之间间隔</a:t>
            </a:r>
            <a:r>
              <a:rPr lang="en-US" altLang="zh-CN" sz="1400" b="1">
                <a:solidFill>
                  <a:srgbClr val="FF0000"/>
                </a:solidFill>
              </a:rPr>
              <a:t>0.4</a:t>
            </a:r>
            <a:r>
              <a:rPr lang="en-US" altLang="zh-CN" sz="1400" b="1">
                <a:solidFill>
                  <a:srgbClr val="FF0000"/>
                </a:solidFill>
              </a:rPr>
              <a:t>mm</a:t>
            </a:r>
            <a:endParaRPr lang="en-US" altLang="zh-CN" sz="1400" b="1">
              <a:solidFill>
                <a:srgbClr val="FF0000"/>
              </a:solidFill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ym typeface="+mn-ea"/>
              </a:rPr>
              <a:t>一、</a:t>
            </a:r>
            <a:r>
              <a:rPr lang="en-US" altLang="zh-CN">
                <a:sym typeface="+mn-ea"/>
              </a:rPr>
              <a:t>SCD </a:t>
            </a:r>
            <a:r>
              <a:rPr lang="zh-CN" altLang="en-US">
                <a:sym typeface="+mn-ea"/>
              </a:rPr>
              <a:t>新版模型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0" y="1823720"/>
            <a:ext cx="2527935" cy="36722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685925"/>
            <a:ext cx="2828290" cy="37052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655" y="1709420"/>
            <a:ext cx="3256915" cy="37007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2620" y="131572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侧面</a:t>
            </a:r>
            <a:r>
              <a:rPr lang="en-US" altLang="zh-CN">
                <a:sym typeface="+mn-ea"/>
              </a:rPr>
              <a:t> SCD </a:t>
            </a:r>
            <a:r>
              <a:rPr lang="zh-CN" altLang="en-US">
                <a:sym typeface="+mn-ea"/>
              </a:rPr>
              <a:t>各层相对位置</a:t>
            </a:r>
            <a:r>
              <a:rPr lang="en-US" altLang="zh-CN">
                <a:sym typeface="+mn-ea"/>
              </a:rPr>
              <a:t> </a:t>
            </a:r>
            <a:endParaRPr lang="zh-CN" altLang="en-US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二、新旧版</a:t>
            </a:r>
            <a:r>
              <a:rPr lang="en-US" altLang="zh-CN"/>
              <a:t>SCD</a:t>
            </a:r>
            <a:r>
              <a:rPr lang="zh-CN" altLang="en-US"/>
              <a:t>对</a:t>
            </a:r>
            <a:r>
              <a:rPr lang="zh-CN" altLang="en-US"/>
              <a:t>比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/>
        </p:nvGraphicFramePr>
        <p:xfrm>
          <a:off x="257175" y="1376045"/>
          <a:ext cx="11661775" cy="429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515"/>
                <a:gridCol w="2979420"/>
                <a:gridCol w="2851785"/>
                <a:gridCol w="2853055"/>
              </a:tblGrid>
              <a:tr h="5480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Det_N</a:t>
                      </a:r>
                      <a:r>
                        <a:rPr lang="en-US" altLang="zh-CN"/>
                        <a:t>ame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对比</a:t>
                      </a:r>
                      <a:r>
                        <a:rPr lang="zh-CN" altLang="en-US"/>
                        <a:t>项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旧版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新版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914400"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顶面</a:t>
                      </a:r>
                      <a:r>
                        <a:rPr lang="en-US" altLang="zh-CN"/>
                        <a:t> SCD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硅的</a:t>
                      </a:r>
                      <a:r>
                        <a:rPr lang="zh-CN" altLang="en-US"/>
                        <a:t>个数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auto">
                        <a:buClrTx/>
                        <a:buSzTx/>
                        <a:buFontTx/>
                        <a:buNone/>
                      </a:pPr>
                      <a:r>
                        <a:rPr lang="en-US" altLang="zh-CN" sz="1800"/>
                        <a:t>4（大片）*6（Ladder）</a:t>
                      </a:r>
                      <a:r>
                        <a:rPr lang="en-US" altLang="zh-CN" sz="1800">
                          <a:solidFill>
                            <a:srgbClr val="FF0000"/>
                          </a:solidFill>
                        </a:rPr>
                        <a:t>*6(硅)</a:t>
                      </a:r>
                      <a:endParaRPr lang="en-US" altLang="zh-CN" sz="18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4（大片）*6（</a:t>
                      </a:r>
                      <a:r>
                        <a:rPr lang="en-US" altLang="zh-CN"/>
                        <a:t>Ladder）*</a:t>
                      </a: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7(</a:t>
                      </a: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硅)</a:t>
                      </a: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其中两个</a:t>
                      </a: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ladder </a:t>
                      </a: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硅是</a:t>
                      </a: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6</a:t>
                      </a:r>
                      <a:r>
                        <a:rPr lang="zh-CN" altLang="en-US" b="1">
                          <a:solidFill>
                            <a:srgbClr val="FF0000"/>
                          </a:solidFill>
                        </a:rPr>
                        <a:t>片</a:t>
                      </a:r>
                      <a:r>
                        <a:rPr lang="en-US" altLang="zh-CN" b="1">
                          <a:solidFill>
                            <a:srgbClr val="FF0000"/>
                          </a:solidFill>
                        </a:rPr>
                        <a:t>)</a:t>
                      </a:r>
                      <a:endParaRPr lang="en-US" altLang="zh-CN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800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最远程离建模中心</a:t>
                      </a:r>
                      <a:r>
                        <a:rPr lang="zh-CN" altLang="en-US"/>
                        <a:t>距离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514.69mm</a:t>
                      </a:r>
                      <a:endParaRPr lang="en-US" altLang="zh-CN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545.84mm</a:t>
                      </a:r>
                      <a:endParaRPr lang="en-US" altLang="zh-CN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864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硅片的相对位置（</a:t>
                      </a:r>
                      <a:r>
                        <a:rPr lang="en-US" altLang="zh-CN"/>
                        <a:t>mm</a:t>
                      </a:r>
                      <a:r>
                        <a:rPr lang="zh-CN" altLang="en-US"/>
                        <a:t>）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0.15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0.2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0.15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0.2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</a:tr>
              <a:tr h="297180">
                <a:tc row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/>
                        <a:t>侧面 SCD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硅的个数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2*6*7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2*6*7</a:t>
                      </a:r>
                      <a:endParaRPr lang="en-US" altLang="zh-CN"/>
                    </a:p>
                  </a:txBody>
                  <a:tcPr/>
                </a:tc>
              </a:tr>
              <a:tr h="54864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sym typeface="+mn-ea"/>
                        </a:rPr>
                        <a:t>最远程离建模中心距离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838.04mm</a:t>
                      </a:r>
                      <a:endParaRPr lang="en-US" altLang="zh-CN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853.72mm</a:t>
                      </a:r>
                      <a:endParaRPr lang="en-US" altLang="zh-CN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4864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硅片的相对位置</a:t>
                      </a:r>
                      <a:r>
                        <a:rPr lang="zh-CN" altLang="en-US" sz="1800">
                          <a:sym typeface="+mn-ea"/>
                        </a:rPr>
                        <a:t>（</a:t>
                      </a:r>
                      <a:r>
                        <a:rPr lang="en-US" altLang="zh-CN" sz="1800">
                          <a:sym typeface="+mn-ea"/>
                        </a:rPr>
                        <a:t>mm</a:t>
                      </a:r>
                      <a:r>
                        <a:rPr lang="zh-CN" altLang="en-US" sz="1800">
                          <a:sym typeface="+mn-ea"/>
                        </a:rPr>
                        <a:t>）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0.15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0.2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0.15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0.2</a:t>
                      </a:r>
                      <a:r>
                        <a:rPr lang="zh-CN" altLang="en-US"/>
                        <a:t>、</a:t>
                      </a: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三、考虑有效面积</a:t>
            </a:r>
            <a:r>
              <a:rPr lang="en-US" altLang="zh-CN"/>
              <a:t>98*98</a:t>
            </a:r>
            <a:r>
              <a:rPr lang="zh-CN" altLang="en-US"/>
              <a:t>为</a:t>
            </a:r>
            <a:r>
              <a:rPr lang="en-US" altLang="zh-CN"/>
              <a:t>96*96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37845" y="1385570"/>
            <a:ext cx="113772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Clr>
                <a:srgbClr val="C00000"/>
              </a:buClr>
              <a:buFont typeface="Wingdings" panose="05000000000000000000" charset="0"/>
              <a:buChar char="n"/>
            </a:pPr>
            <a:r>
              <a:rPr lang="en-US" altLang="zh-CN"/>
              <a:t>98×98×0.32 mm：</a:t>
            </a:r>
            <a:r>
              <a:rPr lang="zh-CN" altLang="en-US"/>
              <a:t>真实硅片（</a:t>
            </a:r>
            <a:r>
              <a:rPr lang="en-US" altLang="zh-CN"/>
              <a:t>Physical Silicon）</a:t>
            </a:r>
            <a:endParaRPr lang="en-US" altLang="zh-CN"/>
          </a:p>
          <a:p>
            <a:pPr marL="342900" indent="-342900">
              <a:buClr>
                <a:srgbClr val="C00000"/>
              </a:buClr>
              <a:buFont typeface="Wingdings" panose="05000000000000000000" charset="0"/>
              <a:buChar char="n"/>
            </a:pPr>
            <a:r>
              <a:rPr lang="en-US" altLang="zh-CN"/>
              <a:t>96×96×0.32 mm：Active Area（Sensitive）</a:t>
            </a:r>
            <a:endParaRPr lang="en-US" altLang="zh-CN"/>
          </a:p>
          <a:p>
            <a:r>
              <a:rPr lang="zh-CN" altLang="en-US"/>
              <a:t>四周1 </a:t>
            </a:r>
            <a:r>
              <a:rPr lang="en-US" altLang="zh-CN"/>
              <a:t>mm，</a:t>
            </a:r>
            <a:r>
              <a:rPr lang="zh-CN" altLang="en-US"/>
              <a:t>不响应信号。</a:t>
            </a:r>
            <a:endParaRPr lang="zh-CN" altLang="en-US"/>
          </a:p>
          <a:p>
            <a:r>
              <a:rPr lang="zh-CN" altLang="en-US"/>
              <a:t>在中</a:t>
            </a:r>
            <a:r>
              <a:rPr lang="en-US" altLang="zh-CN"/>
              <a:t>G4</a:t>
            </a:r>
            <a:r>
              <a:rPr lang="zh-CN" altLang="en-US"/>
              <a:t>中只需要把灵敏探测器的变长改为</a:t>
            </a:r>
            <a:r>
              <a:rPr lang="en-US" altLang="zh-CN"/>
              <a:t>96</a:t>
            </a:r>
            <a:r>
              <a:rPr lang="zh-CN" altLang="en-US"/>
              <a:t>，摆放位置不变</a:t>
            </a:r>
            <a:r>
              <a:rPr lang="zh-CN" altLang="en-US"/>
              <a:t>即可：</a:t>
            </a:r>
            <a:endParaRPr lang="zh-CN" altLang="en-US"/>
          </a:p>
          <a:p>
            <a:endParaRPr lang="en-US" altLang="zh-CN"/>
          </a:p>
          <a:p>
            <a:pPr algn="ctr"/>
            <a:r>
              <a:rPr lang="en-US" altLang="zh-CN"/>
              <a:t>98×98 Silicon（</a:t>
            </a:r>
            <a:r>
              <a:rPr lang="zh-CN" altLang="en-US"/>
              <a:t>非</a:t>
            </a:r>
            <a:r>
              <a:rPr lang="en-US" altLang="zh-CN"/>
              <a:t>Sensitive）</a:t>
            </a:r>
            <a:endParaRPr lang="en-US" altLang="zh-CN"/>
          </a:p>
          <a:p>
            <a:pPr algn="ctr"/>
            <a:r>
              <a:rPr lang="en-US" altLang="zh-CN"/>
              <a:t>      │</a:t>
            </a:r>
            <a:endParaRPr lang="en-US" altLang="zh-CN"/>
          </a:p>
          <a:p>
            <a:pPr algn="ctr"/>
            <a:r>
              <a:rPr lang="en-US" altLang="zh-CN"/>
              <a:t>96×96 Active Silicon（Sensitive）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四、覆盖率仿真（</a:t>
            </a:r>
            <a:r>
              <a:rPr lang="en-US" altLang="zh-CN"/>
              <a:t>Geant4</a:t>
            </a:r>
            <a:r>
              <a:rPr lang="zh-CN" altLang="en-US"/>
              <a:t>建模）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455" y="2028190"/>
            <a:ext cx="4566285" cy="40151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488680" y="2040255"/>
            <a:ext cx="1476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CAD</a:t>
            </a:r>
            <a:r>
              <a:rPr lang="zh-CN" altLang="en-US"/>
              <a:t>模型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445" y="2157095"/>
            <a:ext cx="5105400" cy="39147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72130" y="1619250"/>
            <a:ext cx="1476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Geant4</a:t>
            </a:r>
            <a:r>
              <a:rPr lang="zh-CN" altLang="en-US"/>
              <a:t>建模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700" y="1378585"/>
            <a:ext cx="3656330" cy="27946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910" y="1378585"/>
            <a:ext cx="3701415" cy="28549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95" y="1497330"/>
            <a:ext cx="3305175" cy="273621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p>
            <a:r>
              <a:rPr lang="zh-CN" altLang="en-US"/>
              <a:t>五、</a:t>
            </a:r>
            <a:r>
              <a:rPr lang="en-US" altLang="zh-CN">
                <a:sym typeface="+mn-ea"/>
              </a:rPr>
              <a:t>PSD </a:t>
            </a:r>
            <a:r>
              <a:rPr lang="zh-CN" altLang="en-US">
                <a:sym typeface="+mn-ea"/>
              </a:rPr>
              <a:t>与量能器位置关系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六、</a:t>
            </a:r>
            <a:r>
              <a:rPr lang="en-US" altLang="zh-CN"/>
              <a:t>PSD</a:t>
            </a:r>
            <a:r>
              <a:rPr lang="zh-CN" altLang="en-US"/>
              <a:t>单元晶体</a:t>
            </a:r>
            <a:r>
              <a:rPr lang="zh-CN" altLang="en-US"/>
              <a:t>关系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430" y="437515"/>
            <a:ext cx="2493645" cy="2517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645" y="3225800"/>
            <a:ext cx="3495675" cy="1666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376930"/>
            <a:ext cx="2895600" cy="15906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310" y="5003800"/>
            <a:ext cx="2035175" cy="17176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330" y="5152390"/>
            <a:ext cx="2424430" cy="15690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720" y="1217930"/>
            <a:ext cx="4348480" cy="18961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3490" y="5676900"/>
            <a:ext cx="5109845" cy="67881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ym typeface="+mn-ea"/>
              </a:rPr>
              <a:t>六、</a:t>
            </a:r>
            <a:r>
              <a:rPr lang="en-US" altLang="zh-CN">
                <a:sym typeface="+mn-ea"/>
              </a:rPr>
              <a:t>PSD</a:t>
            </a:r>
            <a:r>
              <a:rPr lang="zh-CN" altLang="en-US">
                <a:sym typeface="+mn-ea"/>
              </a:rPr>
              <a:t>单元晶体关系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1372235"/>
            <a:ext cx="5105400" cy="20040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55" y="1372235"/>
            <a:ext cx="5069205" cy="18980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40" y="3823335"/>
            <a:ext cx="3476625" cy="15906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2290" y="3509010"/>
            <a:ext cx="3600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顶面：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765" y="3823335"/>
            <a:ext cx="3834130" cy="20999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445" y="5353050"/>
            <a:ext cx="4387215" cy="142430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ym typeface="+mn-ea"/>
              </a:rPr>
              <a:t>七、新旧版</a:t>
            </a:r>
            <a:r>
              <a:rPr lang="en-US" altLang="zh-CN">
                <a:sym typeface="+mn-ea"/>
              </a:rPr>
              <a:t>PS</a:t>
            </a:r>
            <a:r>
              <a:rPr lang="en-US" altLang="zh-CN">
                <a:sym typeface="+mn-ea"/>
              </a:rPr>
              <a:t>D</a:t>
            </a:r>
            <a:r>
              <a:rPr lang="zh-CN" altLang="en-US">
                <a:sym typeface="+mn-ea"/>
              </a:rPr>
              <a:t>对比</a:t>
            </a:r>
            <a:endParaRPr lang="en-US" altLang="zh-CN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772160" y="1388110"/>
          <a:ext cx="10647680" cy="454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435"/>
                <a:gridCol w="2720340"/>
                <a:gridCol w="2604135"/>
                <a:gridCol w="2604770"/>
              </a:tblGrid>
              <a:tr h="4660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/>
                        <a:t>Det_N</a:t>
                      </a:r>
                      <a:r>
                        <a:rPr lang="en-US" altLang="zh-CN" sz="1600"/>
                        <a:t>ame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对比</a:t>
                      </a:r>
                      <a:r>
                        <a:rPr lang="zh-CN" altLang="en-US" sz="1600"/>
                        <a:t>项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旧版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新版</a:t>
                      </a:r>
                      <a:endParaRPr lang="zh-CN" altLang="en-US" sz="1600"/>
                    </a:p>
                  </a:txBody>
                  <a:tcPr anchor="ctr" anchorCtr="0"/>
                </a:tc>
              </a:tr>
              <a:tr h="570865">
                <a:tc row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顶面</a:t>
                      </a:r>
                      <a:r>
                        <a:rPr lang="en-US" altLang="zh-CN" sz="1600"/>
                        <a:t> PSD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探测条总长度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auto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505.6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1">
                          <a:solidFill>
                            <a:srgbClr val="FF0000"/>
                          </a:solidFill>
                        </a:rPr>
                        <a:t>504.0 mm</a:t>
                      </a:r>
                      <a:endParaRPr lang="en-US" altLang="zh-CN" sz="1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082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最远程离建模中心</a:t>
                      </a:r>
                      <a:r>
                        <a:rPr lang="zh-CN" altLang="en-US" sz="1600"/>
                        <a:t>距离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319.85mm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335.55mm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9306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首尾梯形长边 (</a:t>
                      </a:r>
                      <a:r>
                        <a:rPr lang="en-US" altLang="zh-CN" sz="1600"/>
                        <a:t>Trap Long)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38.5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38.0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609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首尾梯形短边 (</a:t>
                      </a:r>
                      <a:r>
                        <a:rPr lang="en-US" altLang="zh-CN" sz="1600"/>
                        <a:t>Trap Short)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 28.5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28.0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5280">
                <a:tc rowSpan="5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600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600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600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/>
                        <a:t>侧面 </a:t>
                      </a:r>
                      <a:r>
                        <a:rPr lang="en-US" altLang="zh-CN" sz="1600"/>
                        <a:t>PS</a:t>
                      </a:r>
                      <a:r>
                        <a:rPr lang="zh-CN" altLang="en-US" sz="1600"/>
                        <a:t>D</a:t>
                      </a:r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探测条总长度</a:t>
                      </a:r>
                      <a:endParaRPr lang="zh-CN" altLang="en-US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auto">
                        <a:buClrTx/>
                        <a:buSzTx/>
                        <a:buFontTx/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465.6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1">
                          <a:solidFill>
                            <a:srgbClr val="FF0000"/>
                          </a:solidFill>
                        </a:rPr>
                        <a:t>464.0 mm</a:t>
                      </a:r>
                      <a:endParaRPr lang="en-US" altLang="zh-CN" sz="1600" b="1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609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ym typeface="+mn-ea"/>
                        </a:rPr>
                        <a:t>最远程离建模中心距离</a:t>
                      </a:r>
                      <a:endParaRPr lang="zh-CN" altLang="en-US" sz="16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635.4mm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645.3mm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7912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首尾梯形长边 (</a:t>
                      </a:r>
                      <a:r>
                        <a:rPr lang="en-US" altLang="zh-CN" sz="1600"/>
                        <a:t>Trap Long)</a:t>
                      </a:r>
                      <a:endParaRPr lang="en-US" altLang="zh-CN" sz="1600"/>
                    </a:p>
                    <a:p>
                      <a:pPr algn="ctr">
                        <a:buNone/>
                      </a:pP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53.2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37.0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6725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首尾梯形短边 (</a:t>
                      </a:r>
                      <a:r>
                        <a:rPr lang="en-US" altLang="zh-CN" sz="1600"/>
                        <a:t>Trap Short)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 38.5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27.0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609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/>
                        <a:t>三列间的横向间隙 (</a:t>
                      </a:r>
                      <a:r>
                        <a:rPr lang="en-US" altLang="zh-CN" sz="1600"/>
                        <a:t>Col Gap)</a:t>
                      </a:r>
                      <a:endParaRPr lang="en-US" altLang="zh-CN" sz="16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1.5mm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rgbClr val="FF0000"/>
                          </a:solidFill>
                        </a:rPr>
                        <a:t>2.1 mm</a:t>
                      </a:r>
                      <a:endParaRPr lang="en-US" altLang="zh-CN" sz="16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八、</a:t>
            </a:r>
            <a:r>
              <a:rPr lang="en-US" altLang="zh-CN"/>
              <a:t>SCD&amp;PSD</a:t>
            </a:r>
            <a:r>
              <a:rPr lang="zh-CN" altLang="en-US"/>
              <a:t>（几何）覆盖率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85" y="1217930"/>
            <a:ext cx="8205470" cy="9950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/>
              <p:nvPr>
                <p:custDataLst>
                  <p:tags r:id="rId3"/>
                </p:custDataLst>
              </p:nvPr>
            </p:nvGraphicFramePr>
            <p:xfrm>
              <a:off x="4585970" y="2719070"/>
              <a:ext cx="7204075" cy="30765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6125"/>
                    <a:gridCol w="1637665"/>
                    <a:gridCol w="1700530"/>
                    <a:gridCol w="1504950"/>
                    <a:gridCol w="1614805"/>
                  </a:tblGrid>
                  <a:tr h="989965"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/>
                            <a:t>层数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/>
                            <a:t>覆盖率</a:t>
                          </a:r>
                          <a:r>
                            <a:rPr lang="en-US" altLang="zh-CN" sz="1600"/>
                            <a:t>98</a:t>
                          </a:r>
                          <a:r>
                            <a:rPr lang="zh-CN" altLang="en-US" sz="1600"/>
                            <a:t>（旧）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/>
                            <a:t>20w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96</a:t>
                          </a:r>
                          <a:r>
                            <a:rPr lang="zh-CN" altLang="en-US" sz="1600">
                              <a:sym typeface="+mn-ea"/>
                            </a:rPr>
                            <a:t>（旧）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98</a:t>
                          </a:r>
                          <a:r>
                            <a:rPr lang="zh-CN" altLang="en-US" sz="1600">
                              <a:sym typeface="+mn-ea"/>
                            </a:rPr>
                            <a:t>（新）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96</a:t>
                          </a:r>
                          <a:r>
                            <a:rPr lang="zh-CN" altLang="en-US" sz="1600">
                              <a:sym typeface="+mn-ea"/>
                            </a:rPr>
                            <a:t>（新）</a:t>
                          </a:r>
                          <a:endParaRPr lang="zh-CN" altLang="en-US" sz="1600">
                            <a:sym typeface="+mn-ea"/>
                          </a:endParaRPr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32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2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77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58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±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50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ea typeface="MS Mincho" charset="0"/>
                                    <a:cs typeface="Cambria Math" panose="02040503050406030204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76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80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.16%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78.68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15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78.27±0.16%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96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4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69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05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±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60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ea typeface="MS Mincho" charset="0"/>
                                    <a:cs typeface="Cambria Math" panose="02040503050406030204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.68±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70.49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69.94±0.17%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32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6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65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69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±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58</m:t>
                                </m:r>
                                <m:r>
                                  <a:rPr lang="en-US" altLang="zh-CN" sz="1600" i="1">
                                    <a:latin typeface="Cambria Math" panose="02040503050406030204" charset="0"/>
                                    <a:ea typeface="MS Mincho" charset="0"/>
                                    <a:cs typeface="Cambria Math" panose="02040503050406030204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64.49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66.50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18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64.73±0.18%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/>
              <p:nvPr>
                <p:custDataLst>
                  <p:tags r:id="rId4"/>
                </p:custDataLst>
              </p:nvPr>
            </p:nvGraphicFramePr>
            <p:xfrm>
              <a:off x="4585970" y="2719070"/>
              <a:ext cx="7204075" cy="30765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6125"/>
                    <a:gridCol w="1637665"/>
                    <a:gridCol w="1700530"/>
                    <a:gridCol w="1504950"/>
                    <a:gridCol w="1614805"/>
                  </a:tblGrid>
                  <a:tr h="989965"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/>
                            <a:t>层数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/>
                            <a:t>覆盖率</a:t>
                          </a:r>
                          <a:r>
                            <a:rPr lang="en-US" altLang="zh-CN" sz="1600"/>
                            <a:t>98</a:t>
                          </a:r>
                          <a:r>
                            <a:rPr lang="zh-CN" altLang="en-US" sz="1600"/>
                            <a:t>（旧）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/>
                            <a:t>20w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96</a:t>
                          </a:r>
                          <a:r>
                            <a:rPr lang="zh-CN" altLang="en-US" sz="1600">
                              <a:sym typeface="+mn-ea"/>
                            </a:rPr>
                            <a:t>（旧）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98</a:t>
                          </a:r>
                          <a:r>
                            <a:rPr lang="zh-CN" altLang="en-US" sz="1600">
                              <a:sym typeface="+mn-ea"/>
                            </a:rPr>
                            <a:t>（新）</a:t>
                          </a:r>
                          <a:endParaRPr lang="zh-CN" altLang="en-US" sz="1600"/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600">
                              <a:sym typeface="+mn-ea"/>
                            </a:rPr>
                            <a:t>覆盖率</a:t>
                          </a:r>
                          <a:r>
                            <a:rPr lang="en-US" altLang="zh-CN" sz="1600">
                              <a:sym typeface="+mn-ea"/>
                            </a:rPr>
                            <a:t>96</a:t>
                          </a:r>
                          <a:r>
                            <a:rPr lang="zh-CN" altLang="en-US" sz="1600">
                              <a:sym typeface="+mn-ea"/>
                            </a:rPr>
                            <a:t>（新）</a:t>
                          </a:r>
                          <a:endParaRPr lang="zh-CN" altLang="en-US" sz="1600">
                            <a:sym typeface="+mn-ea"/>
                          </a:endParaRPr>
                        </a:p>
                        <a:p>
                          <a:pPr>
                            <a:buNone/>
                          </a:pPr>
                          <a:r>
                            <a:rPr lang="en-US" altLang="zh-CN" sz="1600">
                              <a:sym typeface="+mn-ea"/>
                            </a:rPr>
                            <a:t>200w</a:t>
                          </a:r>
                          <a:endParaRPr lang="en-US" altLang="zh-CN" sz="1600"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32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2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76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80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.16%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78.68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15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78.27±0.16%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96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4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.68±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70.49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69.94±0.17%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  <a:tr h="69532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/>
                            <a:t>6</a:t>
                          </a:r>
                          <a:endParaRPr lang="en-US" altLang="zh-CN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64.49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.17%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66.50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±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18</a:t>
                          </a: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a:t>64.73±0.18%</a:t>
                          </a:r>
                          <a:endPara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915" y="2374900"/>
            <a:ext cx="3731895" cy="41706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340" y="1991360"/>
            <a:ext cx="3825240" cy="46234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1645" y="465455"/>
            <a:ext cx="106584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dirty="0">
                <a:sym typeface="+mn-ea"/>
              </a:rPr>
              <a:t>PSD</a:t>
            </a:r>
            <a:r>
              <a:rPr lang="zh-CN" altLang="en-US" dirty="0">
                <a:sym typeface="+mn-ea"/>
              </a:rPr>
              <a:t>泄露事件定义</a:t>
            </a:r>
            <a:r>
              <a:rPr lang="zh-CN" altLang="en-US" dirty="0">
                <a:sym typeface="Wingdings" panose="05000000000000000000" pitchFamily="2" charset="2"/>
              </a:rPr>
              <a:t>：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1.</a:t>
            </a:r>
            <a:r>
              <a:rPr lang="zh-CN" altLang="en-US" dirty="0">
                <a:sym typeface="Wingdings" panose="05000000000000000000" pitchFamily="2" charset="2"/>
              </a:rPr>
              <a:t>经过量能器的径迹长度</a:t>
            </a:r>
            <a:r>
              <a:rPr lang="en-US" altLang="zh-CN" dirty="0">
                <a:sym typeface="Wingdings" panose="05000000000000000000" pitchFamily="2" charset="2"/>
              </a:rPr>
              <a:t>&gt;200mm</a:t>
            </a:r>
            <a:r>
              <a:rPr lang="zh-CN" altLang="en-US" dirty="0">
                <a:sym typeface="Wingdings" panose="05000000000000000000" pitchFamily="2" charset="2"/>
              </a:rPr>
              <a:t>，且任意一块</a:t>
            </a:r>
            <a:r>
              <a:rPr lang="en-US" altLang="zh-CN" dirty="0">
                <a:sym typeface="Wingdings" panose="05000000000000000000" pitchFamily="2" charset="2"/>
              </a:rPr>
              <a:t>PSD</a:t>
            </a:r>
            <a:r>
              <a:rPr lang="zh-CN" altLang="en-US" dirty="0">
                <a:sym typeface="Wingdings" panose="05000000000000000000" pitchFamily="2" charset="2"/>
              </a:rPr>
              <a:t>的径迹长度</a:t>
            </a:r>
            <a:r>
              <a:rPr lang="en-US" altLang="zh-CN" dirty="0">
                <a:sym typeface="Wingdings" panose="05000000000000000000" pitchFamily="2" charset="2"/>
              </a:rPr>
              <a:t>=0</a:t>
            </a:r>
            <a:r>
              <a:rPr lang="zh-CN" altLang="en-US" dirty="0">
                <a:sym typeface="Wingdings" panose="05000000000000000000" pitchFamily="2" charset="2"/>
              </a:rPr>
              <a:t>（即不经过</a:t>
            </a:r>
            <a:r>
              <a:rPr lang="en-US" altLang="zh-CN" dirty="0">
                <a:sym typeface="Wingdings" panose="05000000000000000000" pitchFamily="2" charset="2"/>
              </a:rPr>
              <a:t>PSD</a:t>
            </a:r>
            <a:r>
              <a:rPr lang="zh-CN" altLang="en-US" dirty="0">
                <a:sym typeface="Wingdings" panose="05000000000000000000" pitchFamily="2" charset="2"/>
              </a:rPr>
              <a:t>），且量能器的击中初始位置</a:t>
            </a:r>
            <a:r>
              <a:rPr lang="en-US" altLang="zh-CN" dirty="0">
                <a:sym typeface="Wingdings" panose="05000000000000000000" pitchFamily="2" charset="2"/>
              </a:rPr>
              <a:t>&gt;-500</a:t>
            </a:r>
            <a:r>
              <a:rPr lang="zh-CN" altLang="en-US" dirty="0">
                <a:sym typeface="Wingdings" panose="05000000000000000000" pitchFamily="2" charset="2"/>
              </a:rPr>
              <a:t>来表示泄露的事件。</a:t>
            </a:r>
            <a:endParaRPr lang="en-US" altLang="zh-CN" dirty="0">
              <a:sym typeface="Wingdings" panose="05000000000000000000" pitchFamily="2" charset="2"/>
            </a:endParaRPr>
          </a:p>
          <a:p>
            <a:pPr lvl="1"/>
            <a:r>
              <a:rPr lang="en-US" altLang="zh-CN" dirty="0">
                <a:sym typeface="Wingdings" panose="05000000000000000000" pitchFamily="2" charset="2"/>
              </a:rPr>
              <a:t>2.</a:t>
            </a:r>
            <a:r>
              <a:rPr lang="zh-CN" altLang="en-US" dirty="0">
                <a:sym typeface="Wingdings" panose="05000000000000000000" pitchFamily="2" charset="2"/>
              </a:rPr>
              <a:t>经过量能器的径迹长度</a:t>
            </a:r>
            <a:r>
              <a:rPr lang="en-US" altLang="zh-CN" dirty="0">
                <a:sym typeface="Wingdings" panose="05000000000000000000" pitchFamily="2" charset="2"/>
              </a:rPr>
              <a:t>&gt;200mm</a:t>
            </a:r>
            <a:r>
              <a:rPr lang="zh-CN" altLang="en-US" dirty="0">
                <a:sym typeface="Wingdings" panose="05000000000000000000" pitchFamily="2" charset="2"/>
              </a:rPr>
              <a:t>，存在</a:t>
            </a:r>
            <a:r>
              <a:rPr lang="en-US" altLang="zh-CN" dirty="0">
                <a:sym typeface="Wingdings" panose="05000000000000000000" pitchFamily="2" charset="2"/>
              </a:rPr>
              <a:t>PSD</a:t>
            </a:r>
            <a:r>
              <a:rPr lang="zh-CN" altLang="en-US" dirty="0">
                <a:sym typeface="Wingdings" panose="05000000000000000000" pitchFamily="2" charset="2"/>
              </a:rPr>
              <a:t>的径迹长度</a:t>
            </a:r>
            <a:r>
              <a:rPr lang="en-US" altLang="zh-CN" dirty="0">
                <a:sym typeface="Wingdings" panose="05000000000000000000" pitchFamily="2" charset="2"/>
              </a:rPr>
              <a:t>&gt;0,</a:t>
            </a:r>
            <a:r>
              <a:rPr lang="zh-CN" altLang="en-US" dirty="0">
                <a:sym typeface="Wingdings" panose="05000000000000000000" pitchFamily="2" charset="2"/>
              </a:rPr>
              <a:t>量能器的击中位置</a:t>
            </a:r>
            <a:r>
              <a:rPr lang="en-US" altLang="zh-CN" dirty="0">
                <a:sym typeface="Wingdings" panose="05000000000000000000" pitchFamily="2" charset="2"/>
              </a:rPr>
              <a:t>&gt;-500</a:t>
            </a:r>
            <a:r>
              <a:rPr lang="zh-CN" altLang="en-US" dirty="0">
                <a:sym typeface="Wingdings" panose="05000000000000000000" pitchFamily="2" charset="2"/>
              </a:rPr>
              <a:t>，且量能器的击中位置高于任何一个</a:t>
            </a:r>
            <a:r>
              <a:rPr lang="en-US" altLang="zh-CN" dirty="0">
                <a:sym typeface="Wingdings" panose="05000000000000000000" pitchFamily="2" charset="2"/>
              </a:rPr>
              <a:t>PSD</a:t>
            </a:r>
            <a:r>
              <a:rPr lang="zh-CN" altLang="en-US" dirty="0">
                <a:sym typeface="Wingdings" panose="05000000000000000000" pitchFamily="2" charset="2"/>
              </a:rPr>
              <a:t>的击中位置（表示先击中量能器，后击中</a:t>
            </a:r>
            <a:r>
              <a:rPr lang="en-US" altLang="zh-CN" dirty="0">
                <a:sym typeface="Wingdings" panose="05000000000000000000" pitchFamily="2" charset="2"/>
              </a:rPr>
              <a:t>PSD</a:t>
            </a:r>
            <a:r>
              <a:rPr lang="zh-CN" altLang="en-US" dirty="0">
                <a:sym typeface="Wingdings" panose="05000000000000000000" pitchFamily="2" charset="2"/>
              </a:rPr>
              <a:t>）；</a:t>
            </a:r>
            <a:endParaRPr lang="zh-CN" altLang="en-US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/>
              <p:cNvGraphicFramePr/>
              <p:nvPr>
                <p:custDataLst>
                  <p:tags r:id="rId2"/>
                </p:custDataLst>
              </p:nvPr>
            </p:nvGraphicFramePr>
            <p:xfrm>
              <a:off x="5323840" y="3323590"/>
              <a:ext cx="5318760" cy="2672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72920"/>
                    <a:gridCol w="1772920"/>
                    <a:gridCol w="1772920"/>
                  </a:tblGrid>
                  <a:tr h="668020"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/>
                            <a:t>探测器</a:t>
                          </a:r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/>
                            <a:t>覆盖率（</a:t>
                          </a:r>
                          <a:r>
                            <a:rPr lang="zh-CN" altLang="en-US"/>
                            <a:t>旧）</a:t>
                          </a:r>
                          <a:endParaRPr lang="zh-CN" altLang="en-US"/>
                        </a:p>
                        <a:p>
                          <a:pPr>
                            <a:buNone/>
                          </a:pPr>
                          <a:r>
                            <a:rPr lang="en-US" altLang="zh-CN"/>
                            <a:t>20w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800">
                              <a:sym typeface="+mn-ea"/>
                            </a:rPr>
                            <a:t>覆盖率（</a:t>
                          </a:r>
                          <a:r>
                            <a:rPr lang="zh-CN" altLang="en-US" sz="1800">
                              <a:sym typeface="+mn-ea"/>
                            </a:rPr>
                            <a:t>新）</a:t>
                          </a:r>
                          <a:endParaRPr lang="zh-CN" altLang="en-US" sz="1800"/>
                        </a:p>
                        <a:p>
                          <a:pPr>
                            <a:buNone/>
                          </a:pPr>
                          <a:r>
                            <a:rPr lang="en-US" altLang="zh-CN"/>
                            <a:t>200w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66802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PSD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99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89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±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.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03</m:t>
                                </m:r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99.84±</a:t>
                          </a: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.01%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/>
              <p:cNvGraphicFramePr/>
              <p:nvPr>
                <p:custDataLst>
                  <p:tags r:id="rId3"/>
                </p:custDataLst>
              </p:nvPr>
            </p:nvGraphicFramePr>
            <p:xfrm>
              <a:off x="5323840" y="3323590"/>
              <a:ext cx="5318760" cy="2672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72920"/>
                    <a:gridCol w="1772920"/>
                    <a:gridCol w="1772920"/>
                  </a:tblGrid>
                  <a:tr h="668020"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/>
                            <a:t>探测器</a:t>
                          </a:r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/>
                            <a:t>覆盖率（</a:t>
                          </a:r>
                          <a:r>
                            <a:rPr lang="zh-CN" altLang="en-US"/>
                            <a:t>旧）</a:t>
                          </a:r>
                          <a:endParaRPr lang="zh-CN" altLang="en-US"/>
                        </a:p>
                        <a:p>
                          <a:pPr>
                            <a:buNone/>
                          </a:pPr>
                          <a:r>
                            <a:rPr lang="en-US" altLang="zh-CN"/>
                            <a:t>20w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>
                            <a:buNone/>
                          </a:pPr>
                          <a:r>
                            <a:rPr lang="zh-CN" altLang="en-US" sz="1800">
                              <a:sym typeface="+mn-ea"/>
                            </a:rPr>
                            <a:t>覆盖率（</a:t>
                          </a:r>
                          <a:r>
                            <a:rPr lang="zh-CN" altLang="en-US" sz="1800">
                              <a:sym typeface="+mn-ea"/>
                            </a:rPr>
                            <a:t>新）</a:t>
                          </a:r>
                          <a:endParaRPr lang="zh-CN" altLang="en-US" sz="1800"/>
                        </a:p>
                        <a:p>
                          <a:pPr>
                            <a:buNone/>
                          </a:pPr>
                          <a:r>
                            <a:rPr lang="en-US" altLang="zh-CN"/>
                            <a:t>200w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66802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PSD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99.84±</a:t>
                          </a: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0</a:t>
                          </a:r>
                          <a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a:t>.01%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TABLE_ENDDRAG_ORIGIN_RECT" val="838*406"/>
  <p:tag name="TABLE_ENDDRAG_RECT" val="100*183*838*406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TABLE_ENDDRAG_ORIGIN_RECT" val="567*242"/>
  <p:tag name="TABLE_ENDDRAG_RECT" val="361*214*567*242"/>
</p:tagLst>
</file>

<file path=ppt/tags/tag89.xml><?xml version="1.0" encoding="utf-8"?>
<p:tagLst xmlns:p="http://schemas.openxmlformats.org/presentationml/2006/main">
  <p:tag name="TABLE_ENDDRAG_ORIGIN_RECT" val="567*242"/>
  <p:tag name="TABLE_ENDDRAG_RECT" val="361*214*567*242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TABLE_ENDDRAG_ORIGIN_RECT" val="418*210"/>
  <p:tag name="TABLE_ENDDRAG_RECT" val="419*261*418*210"/>
</p:tagLst>
</file>

<file path=ppt/tags/tag92.xml><?xml version="1.0" encoding="utf-8"?>
<p:tagLst xmlns:p="http://schemas.openxmlformats.org/presentationml/2006/main">
  <p:tag name="TABLE_ENDDRAG_ORIGIN_RECT" val="418*210"/>
  <p:tag name="TABLE_ENDDRAG_RECT" val="419*261*418*210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1453</Words>
  <Application>WPS 演示</Application>
  <PresentationFormat>宽屏</PresentationFormat>
  <Paragraphs>270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Cambria Math</vt:lpstr>
      <vt:lpstr>MS Mincho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二、新旧版SCD对比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李洪沂</cp:lastModifiedBy>
  <cp:revision>191</cp:revision>
  <dcterms:created xsi:type="dcterms:W3CDTF">2019-06-19T02:08:00Z</dcterms:created>
  <dcterms:modified xsi:type="dcterms:W3CDTF">2026-07-03T06:35:38Z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D9E5613D0C4F486880373F9840A74812_11</vt:lpwstr>
  </property>
</Properties>
</file>