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57" r:id="rId3"/>
    <p:sldId id="258" r:id="rId4"/>
    <p:sldId id="633" r:id="rId5"/>
    <p:sldId id="262" r:id="rId6"/>
    <p:sldId id="650" r:id="rId7"/>
    <p:sldId id="629" r:id="rId8"/>
    <p:sldId id="326" r:id="rId9"/>
    <p:sldId id="351" r:id="rId10"/>
    <p:sldId id="651" r:id="rId11"/>
    <p:sldId id="261" r:id="rId12"/>
    <p:sldId id="373" r:id="rId13"/>
    <p:sldId id="276" r:id="rId14"/>
    <p:sldId id="630" r:id="rId15"/>
    <p:sldId id="631" r:id="rId16"/>
    <p:sldId id="632" r:id="rId17"/>
    <p:sldId id="634" r:id="rId18"/>
    <p:sldId id="635" r:id="rId19"/>
    <p:sldId id="392" r:id="rId20"/>
    <p:sldId id="636" r:id="rId21"/>
    <p:sldId id="356" r:id="rId22"/>
    <p:sldId id="637" r:id="rId23"/>
    <p:sldId id="638" r:id="rId24"/>
    <p:sldId id="639" r:id="rId25"/>
    <p:sldId id="646" r:id="rId26"/>
    <p:sldId id="640" r:id="rId27"/>
    <p:sldId id="641" r:id="rId28"/>
    <p:sldId id="643" r:id="rId29"/>
    <p:sldId id="642" r:id="rId30"/>
    <p:sldId id="644" r:id="rId31"/>
    <p:sldId id="647" r:id="rId32"/>
    <p:sldId id="648" r:id="rId33"/>
    <p:sldId id="645" r:id="rId34"/>
    <p:sldId id="649" r:id="rId35"/>
    <p:sldId id="365" r:id="rId36"/>
    <p:sldId id="366" r:id="rId37"/>
    <p:sldId id="367"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16"/>
    <p:restoredTop sz="96405"/>
  </p:normalViewPr>
  <p:slideViewPr>
    <p:cSldViewPr snapToGrid="0">
      <p:cViewPr>
        <p:scale>
          <a:sx n="148" d="100"/>
          <a:sy n="148" d="100"/>
        </p:scale>
        <p:origin x="424"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F0135F-855C-324C-A536-8675017F17F2}" type="datetimeFigureOut">
              <a:rPr lang="en-GB" smtClean="0"/>
              <a:t>13/05/2026</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F965C6-275F-BE48-8E7E-3829C2C1F77C}" type="slidenum">
              <a:rPr lang="en-GB" smtClean="0"/>
              <a:t>‹N°›</a:t>
            </a:fld>
            <a:endParaRPr lang="en-GB"/>
          </a:p>
        </p:txBody>
      </p:sp>
    </p:spTree>
    <p:extLst>
      <p:ext uri="{BB962C8B-B14F-4D97-AF65-F5344CB8AC3E}">
        <p14:creationId xmlns:p14="http://schemas.microsoft.com/office/powerpoint/2010/main" val="1978282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5/13/26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5/13/26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5/13/26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5/13/26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5/13/26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5/13/26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5/13/26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emf"/><Relationship Id="rId11" Type="http://schemas.openxmlformats.org/officeDocument/2006/relationships/image" Target="../media/image33.png"/><Relationship Id="rId5" Type="http://schemas.openxmlformats.org/officeDocument/2006/relationships/image" Target="../media/image27.emf"/><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wmf"/></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jpg"/><Relationship Id="rId1" Type="http://schemas.openxmlformats.org/officeDocument/2006/relationships/slideLayout" Target="../slideLayouts/slideLayout7.xml"/><Relationship Id="rId6" Type="http://schemas.openxmlformats.org/officeDocument/2006/relationships/hyperlink" Target="https://doi.org/10.1016/j.nima.2018.04.033" TargetMode="External"/><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jpeg"/><Relationship Id="rId9" Type="http://schemas.openxmlformats.org/officeDocument/2006/relationships/image" Target="../media/image530.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emf"/></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emf"/><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26.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png"/></Relationships>
</file>

<file path=ppt/slides/_rels/slide2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29.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jpeg"/><Relationship Id="rId9" Type="http://schemas.openxmlformats.org/officeDocument/2006/relationships/image" Target="../media/image1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png"/></Relationships>
</file>

<file path=ppt/slides/_rels/slide3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 Id="rId5" Type="http://schemas.openxmlformats.org/officeDocument/2006/relationships/image" Target="../media/image133.pn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38.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3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FFBB98-C334-F95A-E928-6A3581864EF2}"/>
              </a:ext>
            </a:extLst>
          </p:cNvPr>
          <p:cNvSpPr>
            <a:spLocks noGrp="1"/>
          </p:cNvSpPr>
          <p:nvPr>
            <p:ph type="ctrTitle"/>
          </p:nvPr>
        </p:nvSpPr>
        <p:spPr>
          <a:xfrm>
            <a:off x="1915385" y="1950720"/>
            <a:ext cx="8361229" cy="767560"/>
          </a:xfrm>
        </p:spPr>
        <p:txBody>
          <a:bodyPr/>
          <a:lstStyle/>
          <a:p>
            <a:r>
              <a:rPr lang="en-GB" sz="4400" dirty="0"/>
              <a:t>Timing Detectors</a:t>
            </a:r>
            <a:br>
              <a:rPr lang="en-GB" sz="4400" dirty="0"/>
            </a:br>
            <a:endParaRPr lang="en-GB" sz="4400" dirty="0"/>
          </a:p>
        </p:txBody>
      </p:sp>
      <p:sp>
        <p:nvSpPr>
          <p:cNvPr id="3" name="Sous-titre 2">
            <a:extLst>
              <a:ext uri="{FF2B5EF4-FFF2-40B4-BE49-F238E27FC236}">
                <a16:creationId xmlns:a16="http://schemas.microsoft.com/office/drawing/2014/main" id="{39216DBF-359F-886D-2139-2D58C046508D}"/>
              </a:ext>
            </a:extLst>
          </p:cNvPr>
          <p:cNvSpPr>
            <a:spLocks noGrp="1"/>
          </p:cNvSpPr>
          <p:nvPr>
            <p:ph type="subTitle" idx="1"/>
          </p:nvPr>
        </p:nvSpPr>
        <p:spPr/>
        <p:txBody>
          <a:bodyPr/>
          <a:lstStyle/>
          <a:p>
            <a:r>
              <a:rPr lang="en-GB" dirty="0"/>
              <a:t>I. </a:t>
            </a:r>
            <a:r>
              <a:rPr lang="en-GB" dirty="0" err="1"/>
              <a:t>Laktineh</a:t>
            </a:r>
            <a:endParaRPr lang="en-GB" dirty="0"/>
          </a:p>
        </p:txBody>
      </p:sp>
    </p:spTree>
    <p:extLst>
      <p:ext uri="{BB962C8B-B14F-4D97-AF65-F5344CB8AC3E}">
        <p14:creationId xmlns:p14="http://schemas.microsoft.com/office/powerpoint/2010/main" val="750366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24A04C2-2CAF-7EC0-D663-6357A1A892B8}"/>
              </a:ext>
            </a:extLst>
          </p:cNvPr>
          <p:cNvPicPr>
            <a:picLocks noChangeAspect="1"/>
          </p:cNvPicPr>
          <p:nvPr/>
        </p:nvPicPr>
        <p:blipFill>
          <a:blip r:embed="rId2"/>
          <a:stretch>
            <a:fillRect/>
          </a:stretch>
        </p:blipFill>
        <p:spPr>
          <a:xfrm>
            <a:off x="1973649" y="1857795"/>
            <a:ext cx="8654606" cy="1986271"/>
          </a:xfrm>
          <a:prstGeom prst="rect">
            <a:avLst/>
          </a:prstGeom>
        </p:spPr>
      </p:pic>
      <p:sp>
        <p:nvSpPr>
          <p:cNvPr id="3" name="ZoneTexte 2">
            <a:extLst>
              <a:ext uri="{FF2B5EF4-FFF2-40B4-BE49-F238E27FC236}">
                <a16:creationId xmlns:a16="http://schemas.microsoft.com/office/drawing/2014/main" id="{B46736E8-E475-5843-18EA-B3C68E889CD9}"/>
              </a:ext>
            </a:extLst>
          </p:cNvPr>
          <p:cNvSpPr txBox="1"/>
          <p:nvPr/>
        </p:nvSpPr>
        <p:spPr>
          <a:xfrm>
            <a:off x="3694386" y="588579"/>
            <a:ext cx="4803228" cy="461665"/>
          </a:xfrm>
          <a:prstGeom prst="rect">
            <a:avLst/>
          </a:prstGeom>
          <a:noFill/>
        </p:spPr>
        <p:txBody>
          <a:bodyPr wrap="square" rtlCol="0">
            <a:spAutoFit/>
          </a:bodyPr>
          <a:lstStyle/>
          <a:p>
            <a:r>
              <a:rPr lang="en-GB" sz="2400" dirty="0"/>
              <a:t>Before to speak about detectors…..</a:t>
            </a:r>
          </a:p>
        </p:txBody>
      </p:sp>
      <p:sp>
        <p:nvSpPr>
          <p:cNvPr id="4" name="ZoneTexte 3">
            <a:extLst>
              <a:ext uri="{FF2B5EF4-FFF2-40B4-BE49-F238E27FC236}">
                <a16:creationId xmlns:a16="http://schemas.microsoft.com/office/drawing/2014/main" id="{C25B0E8E-3A3E-DBF3-DF2E-20D60EA87FAE}"/>
              </a:ext>
            </a:extLst>
          </p:cNvPr>
          <p:cNvSpPr txBox="1"/>
          <p:nvPr/>
        </p:nvSpPr>
        <p:spPr>
          <a:xfrm>
            <a:off x="1166649" y="4351283"/>
            <a:ext cx="8387255" cy="2031325"/>
          </a:xfrm>
          <a:prstGeom prst="rect">
            <a:avLst/>
          </a:prstGeom>
          <a:noFill/>
        </p:spPr>
        <p:txBody>
          <a:bodyPr wrap="square" rtlCol="0">
            <a:spAutoFit/>
          </a:bodyPr>
          <a:lstStyle/>
          <a:p>
            <a:r>
              <a:rPr lang="en-GB" dirty="0"/>
              <a:t>Your timing detector needs to have </a:t>
            </a:r>
          </a:p>
          <a:p>
            <a:pPr marL="285750" indent="-285750">
              <a:buFont typeface="Wingdings" pitchFamily="2" charset="2"/>
              <a:buChar char="Ø"/>
            </a:pPr>
            <a:r>
              <a:rPr lang="en-GB" dirty="0"/>
              <a:t>Large charge</a:t>
            </a:r>
          </a:p>
          <a:p>
            <a:pPr marL="285750" indent="-285750">
              <a:buFont typeface="Wingdings" pitchFamily="2" charset="2"/>
              <a:buChar char="Ø"/>
            </a:pPr>
            <a:r>
              <a:rPr lang="en-GB" dirty="0"/>
              <a:t>Small capacitance</a:t>
            </a:r>
          </a:p>
          <a:p>
            <a:pPr marL="285750" indent="-285750">
              <a:buFont typeface="Wingdings" pitchFamily="2" charset="2"/>
              <a:buChar char="Ø"/>
            </a:pPr>
            <a:r>
              <a:rPr lang="en-GB" dirty="0"/>
              <a:t>Short rising time</a:t>
            </a:r>
          </a:p>
          <a:p>
            <a:endParaRPr lang="en-GB" dirty="0"/>
          </a:p>
          <a:p>
            <a:r>
              <a:rPr lang="en-GB" dirty="0"/>
              <a:t>Or a good combination of these three…</a:t>
            </a:r>
          </a:p>
          <a:p>
            <a:endParaRPr lang="en-GB" dirty="0"/>
          </a:p>
        </p:txBody>
      </p:sp>
    </p:spTree>
    <p:extLst>
      <p:ext uri="{BB962C8B-B14F-4D97-AF65-F5344CB8AC3E}">
        <p14:creationId xmlns:p14="http://schemas.microsoft.com/office/powerpoint/2010/main" val="1110814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4D525C1-39BB-D06B-D8D7-08A83EF7B891}"/>
              </a:ext>
            </a:extLst>
          </p:cNvPr>
          <p:cNvSpPr txBox="1"/>
          <p:nvPr/>
        </p:nvSpPr>
        <p:spPr>
          <a:xfrm>
            <a:off x="3789680" y="121920"/>
            <a:ext cx="4165600" cy="461665"/>
          </a:xfrm>
          <a:prstGeom prst="rect">
            <a:avLst/>
          </a:prstGeom>
          <a:noFill/>
        </p:spPr>
        <p:txBody>
          <a:bodyPr wrap="square" rtlCol="0">
            <a:spAutoFit/>
          </a:bodyPr>
          <a:lstStyle/>
          <a:p>
            <a:r>
              <a:rPr lang="en-GB" sz="2400" dirty="0"/>
              <a:t>        Timing gaseous detectors</a:t>
            </a:r>
          </a:p>
        </p:txBody>
      </p:sp>
      <p:sp>
        <p:nvSpPr>
          <p:cNvPr id="3" name="ZoneTexte 2">
            <a:extLst>
              <a:ext uri="{FF2B5EF4-FFF2-40B4-BE49-F238E27FC236}">
                <a16:creationId xmlns:a16="http://schemas.microsoft.com/office/drawing/2014/main" id="{780E4FEC-BDA2-991A-AF90-2E82E21656B9}"/>
              </a:ext>
            </a:extLst>
          </p:cNvPr>
          <p:cNvSpPr txBox="1"/>
          <p:nvPr/>
        </p:nvSpPr>
        <p:spPr>
          <a:xfrm>
            <a:off x="1085251" y="697877"/>
            <a:ext cx="5405120" cy="369332"/>
          </a:xfrm>
          <a:prstGeom prst="rect">
            <a:avLst/>
          </a:prstGeom>
          <a:noFill/>
        </p:spPr>
        <p:txBody>
          <a:bodyPr wrap="square" rtlCol="0">
            <a:spAutoFit/>
          </a:bodyPr>
          <a:lstStyle/>
          <a:p>
            <a:r>
              <a:rPr lang="en-GB" dirty="0"/>
              <a:t>Multi-gap RPC</a:t>
            </a:r>
          </a:p>
        </p:txBody>
      </p:sp>
      <p:grpSp>
        <p:nvGrpSpPr>
          <p:cNvPr id="4" name="Grouper 69">
            <a:extLst>
              <a:ext uri="{FF2B5EF4-FFF2-40B4-BE49-F238E27FC236}">
                <a16:creationId xmlns:a16="http://schemas.microsoft.com/office/drawing/2014/main" id="{76787C8F-2CA0-8268-3FE8-367DB018BD97}"/>
              </a:ext>
            </a:extLst>
          </p:cNvPr>
          <p:cNvGrpSpPr/>
          <p:nvPr/>
        </p:nvGrpSpPr>
        <p:grpSpPr>
          <a:xfrm>
            <a:off x="1104179" y="1266717"/>
            <a:ext cx="2961484" cy="2379802"/>
            <a:chOff x="304800" y="990600"/>
            <a:chExt cx="5727272" cy="7723775"/>
          </a:xfrm>
        </p:grpSpPr>
        <p:sp>
          <p:nvSpPr>
            <p:cNvPr id="5" name="Freeform 1">
              <a:extLst>
                <a:ext uri="{FF2B5EF4-FFF2-40B4-BE49-F238E27FC236}">
                  <a16:creationId xmlns:a16="http://schemas.microsoft.com/office/drawing/2014/main" id="{D05470EF-505E-4F7F-1A30-C4059F11E8F0}"/>
                </a:ext>
              </a:extLst>
            </p:cNvPr>
            <p:cNvSpPr>
              <a:spLocks/>
            </p:cNvSpPr>
            <p:nvPr/>
          </p:nvSpPr>
          <p:spPr bwMode="auto">
            <a:xfrm>
              <a:off x="1838325" y="2362200"/>
              <a:ext cx="207963" cy="319088"/>
            </a:xfrm>
            <a:custGeom>
              <a:avLst/>
              <a:gdLst>
                <a:gd name="T0" fmla="+- 0 15000 10000"/>
                <a:gd name="T1" fmla="*/ T0 w 10000"/>
                <a:gd name="T2" fmla="+- 0 10000 10000"/>
                <a:gd name="T3" fmla="*/ 10000 h 10000"/>
                <a:gd name="T4" fmla="+- 0 10000 10000"/>
                <a:gd name="T5" fmla="*/ T4 w 10000"/>
                <a:gd name="T6" fmla="+- 0 20000 10000"/>
                <a:gd name="T7" fmla="*/ 20000 h 10000"/>
                <a:gd name="T8" fmla="+- 0 20000 10000"/>
                <a:gd name="T9" fmla="*/ T8 w 10000"/>
                <a:gd name="T10" fmla="+- 0 20000 10000"/>
                <a:gd name="T11" fmla="*/ 20000 h 10000"/>
                <a:gd name="T12" fmla="+- 0 15000 10000"/>
                <a:gd name="T13" fmla="*/ T12 w 10000"/>
                <a:gd name="T14" fmla="+- 0 10000 10000"/>
                <a:gd name="T15" fmla="*/ 10000 h 10000"/>
              </a:gdLst>
              <a:ahLst/>
              <a:cxnLst>
                <a:cxn ang="0">
                  <a:pos x="T1" y="T3"/>
                </a:cxn>
                <a:cxn ang="0">
                  <a:pos x="T5" y="T7"/>
                </a:cxn>
                <a:cxn ang="0">
                  <a:pos x="T9" y="T11"/>
                </a:cxn>
                <a:cxn ang="0">
                  <a:pos x="T13" y="T15"/>
                </a:cxn>
              </a:cxnLst>
              <a:rect l="0" t="0" r="r" b="b"/>
              <a:pathLst>
                <a:path w="10000" h="10000">
                  <a:moveTo>
                    <a:pt x="5000" y="0"/>
                  </a:moveTo>
                  <a:lnTo>
                    <a:pt x="0" y="10000"/>
                  </a:lnTo>
                  <a:lnTo>
                    <a:pt x="10000" y="10000"/>
                  </a:lnTo>
                  <a:close/>
                  <a:moveTo>
                    <a:pt x="5000" y="0"/>
                  </a:moveTo>
                </a:path>
              </a:pathLst>
            </a:custGeom>
            <a:solidFill>
              <a:srgbClr val="66FFFF"/>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6" name="Freeform 2">
              <a:extLst>
                <a:ext uri="{FF2B5EF4-FFF2-40B4-BE49-F238E27FC236}">
                  <a16:creationId xmlns:a16="http://schemas.microsoft.com/office/drawing/2014/main" id="{6515ED8E-FC89-7D21-FE4F-637B8312B092}"/>
                </a:ext>
              </a:extLst>
            </p:cNvPr>
            <p:cNvSpPr>
              <a:spLocks/>
            </p:cNvSpPr>
            <p:nvPr/>
          </p:nvSpPr>
          <p:spPr bwMode="auto">
            <a:xfrm>
              <a:off x="1812925" y="3186113"/>
              <a:ext cx="207963" cy="319087"/>
            </a:xfrm>
            <a:custGeom>
              <a:avLst/>
              <a:gdLst>
                <a:gd name="T0" fmla="+- 0 15000 10000"/>
                <a:gd name="T1" fmla="*/ T0 w 10000"/>
                <a:gd name="T2" fmla="+- 0 10000 10000"/>
                <a:gd name="T3" fmla="*/ 10000 h 10000"/>
                <a:gd name="T4" fmla="+- 0 10000 10000"/>
                <a:gd name="T5" fmla="*/ T4 w 10000"/>
                <a:gd name="T6" fmla="+- 0 20000 10000"/>
                <a:gd name="T7" fmla="*/ 20000 h 10000"/>
                <a:gd name="T8" fmla="+- 0 20000 10000"/>
                <a:gd name="T9" fmla="*/ T8 w 10000"/>
                <a:gd name="T10" fmla="+- 0 20000 10000"/>
                <a:gd name="T11" fmla="*/ 20000 h 10000"/>
                <a:gd name="T12" fmla="+- 0 15000 10000"/>
                <a:gd name="T13" fmla="*/ T12 w 10000"/>
                <a:gd name="T14" fmla="+- 0 10000 10000"/>
                <a:gd name="T15" fmla="*/ 10000 h 10000"/>
              </a:gdLst>
              <a:ahLst/>
              <a:cxnLst>
                <a:cxn ang="0">
                  <a:pos x="T1" y="T3"/>
                </a:cxn>
                <a:cxn ang="0">
                  <a:pos x="T5" y="T7"/>
                </a:cxn>
                <a:cxn ang="0">
                  <a:pos x="T9" y="T11"/>
                </a:cxn>
                <a:cxn ang="0">
                  <a:pos x="T13" y="T15"/>
                </a:cxn>
              </a:cxnLst>
              <a:rect l="0" t="0" r="r" b="b"/>
              <a:pathLst>
                <a:path w="10000" h="10000">
                  <a:moveTo>
                    <a:pt x="5000" y="0"/>
                  </a:moveTo>
                  <a:lnTo>
                    <a:pt x="0" y="10000"/>
                  </a:lnTo>
                  <a:lnTo>
                    <a:pt x="10000" y="10000"/>
                  </a:lnTo>
                  <a:close/>
                  <a:moveTo>
                    <a:pt x="5000" y="0"/>
                  </a:moveTo>
                </a:path>
              </a:pathLst>
            </a:custGeom>
            <a:solidFill>
              <a:srgbClr val="66FFFF"/>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7" name="Freeform 3">
              <a:extLst>
                <a:ext uri="{FF2B5EF4-FFF2-40B4-BE49-F238E27FC236}">
                  <a16:creationId xmlns:a16="http://schemas.microsoft.com/office/drawing/2014/main" id="{BCE3C36C-2A36-C4A5-AD99-54A8A1F787C8}"/>
                </a:ext>
              </a:extLst>
            </p:cNvPr>
            <p:cNvSpPr>
              <a:spLocks/>
            </p:cNvSpPr>
            <p:nvPr/>
          </p:nvSpPr>
          <p:spPr bwMode="auto">
            <a:xfrm>
              <a:off x="1643063" y="3730625"/>
              <a:ext cx="207962" cy="319088"/>
            </a:xfrm>
            <a:custGeom>
              <a:avLst/>
              <a:gdLst>
                <a:gd name="T0" fmla="+- 0 15000 10000"/>
                <a:gd name="T1" fmla="*/ T0 w 10000"/>
                <a:gd name="T2" fmla="+- 0 10000 10000"/>
                <a:gd name="T3" fmla="*/ 10000 h 10000"/>
                <a:gd name="T4" fmla="+- 0 10000 10000"/>
                <a:gd name="T5" fmla="*/ T4 w 10000"/>
                <a:gd name="T6" fmla="+- 0 20000 10000"/>
                <a:gd name="T7" fmla="*/ 20000 h 10000"/>
                <a:gd name="T8" fmla="+- 0 20000 10000"/>
                <a:gd name="T9" fmla="*/ T8 w 10000"/>
                <a:gd name="T10" fmla="+- 0 20000 10000"/>
                <a:gd name="T11" fmla="*/ 20000 h 10000"/>
                <a:gd name="T12" fmla="+- 0 15000 10000"/>
                <a:gd name="T13" fmla="*/ T12 w 10000"/>
                <a:gd name="T14" fmla="+- 0 10000 10000"/>
                <a:gd name="T15" fmla="*/ 10000 h 10000"/>
              </a:gdLst>
              <a:ahLst/>
              <a:cxnLst>
                <a:cxn ang="0">
                  <a:pos x="T1" y="T3"/>
                </a:cxn>
                <a:cxn ang="0">
                  <a:pos x="T5" y="T7"/>
                </a:cxn>
                <a:cxn ang="0">
                  <a:pos x="T9" y="T11"/>
                </a:cxn>
                <a:cxn ang="0">
                  <a:pos x="T13" y="T15"/>
                </a:cxn>
              </a:cxnLst>
              <a:rect l="0" t="0" r="r" b="b"/>
              <a:pathLst>
                <a:path w="10000" h="10000">
                  <a:moveTo>
                    <a:pt x="5000" y="0"/>
                  </a:moveTo>
                  <a:lnTo>
                    <a:pt x="0" y="10000"/>
                  </a:lnTo>
                  <a:lnTo>
                    <a:pt x="10000" y="10000"/>
                  </a:lnTo>
                  <a:close/>
                  <a:moveTo>
                    <a:pt x="5000" y="0"/>
                  </a:moveTo>
                </a:path>
              </a:pathLst>
            </a:custGeom>
            <a:solidFill>
              <a:srgbClr val="66FFFF"/>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8" name="Freeform 4">
              <a:extLst>
                <a:ext uri="{FF2B5EF4-FFF2-40B4-BE49-F238E27FC236}">
                  <a16:creationId xmlns:a16="http://schemas.microsoft.com/office/drawing/2014/main" id="{7E7EC464-F279-C396-808F-F781F14E2AF9}"/>
                </a:ext>
              </a:extLst>
            </p:cNvPr>
            <p:cNvSpPr>
              <a:spLocks/>
            </p:cNvSpPr>
            <p:nvPr/>
          </p:nvSpPr>
          <p:spPr bwMode="auto">
            <a:xfrm>
              <a:off x="1447800" y="5167313"/>
              <a:ext cx="207963" cy="319087"/>
            </a:xfrm>
            <a:custGeom>
              <a:avLst/>
              <a:gdLst>
                <a:gd name="T0" fmla="+- 0 15000 10000"/>
                <a:gd name="T1" fmla="*/ T0 w 10000"/>
                <a:gd name="T2" fmla="+- 0 10000 10000"/>
                <a:gd name="T3" fmla="*/ 10000 h 10000"/>
                <a:gd name="T4" fmla="+- 0 10000 10000"/>
                <a:gd name="T5" fmla="*/ T4 w 10000"/>
                <a:gd name="T6" fmla="+- 0 20000 10000"/>
                <a:gd name="T7" fmla="*/ 20000 h 10000"/>
                <a:gd name="T8" fmla="+- 0 20000 10000"/>
                <a:gd name="T9" fmla="*/ T8 w 10000"/>
                <a:gd name="T10" fmla="+- 0 20000 10000"/>
                <a:gd name="T11" fmla="*/ 20000 h 10000"/>
                <a:gd name="T12" fmla="+- 0 15000 10000"/>
                <a:gd name="T13" fmla="*/ T12 w 10000"/>
                <a:gd name="T14" fmla="+- 0 10000 10000"/>
                <a:gd name="T15" fmla="*/ 10000 h 10000"/>
              </a:gdLst>
              <a:ahLst/>
              <a:cxnLst>
                <a:cxn ang="0">
                  <a:pos x="T1" y="T3"/>
                </a:cxn>
                <a:cxn ang="0">
                  <a:pos x="T5" y="T7"/>
                </a:cxn>
                <a:cxn ang="0">
                  <a:pos x="T9" y="T11"/>
                </a:cxn>
                <a:cxn ang="0">
                  <a:pos x="T13" y="T15"/>
                </a:cxn>
              </a:cxnLst>
              <a:rect l="0" t="0" r="r" b="b"/>
              <a:pathLst>
                <a:path w="10000" h="10000">
                  <a:moveTo>
                    <a:pt x="5000" y="0"/>
                  </a:moveTo>
                  <a:lnTo>
                    <a:pt x="0" y="10000"/>
                  </a:lnTo>
                  <a:lnTo>
                    <a:pt x="10000" y="10000"/>
                  </a:lnTo>
                  <a:close/>
                  <a:moveTo>
                    <a:pt x="5000" y="0"/>
                  </a:moveTo>
                </a:path>
              </a:pathLst>
            </a:custGeom>
            <a:solidFill>
              <a:srgbClr val="66FFFF"/>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9" name="Freeform 5">
              <a:extLst>
                <a:ext uri="{FF2B5EF4-FFF2-40B4-BE49-F238E27FC236}">
                  <a16:creationId xmlns:a16="http://schemas.microsoft.com/office/drawing/2014/main" id="{80EE3FE4-1C86-1890-630C-DA999060C399}"/>
                </a:ext>
              </a:extLst>
            </p:cNvPr>
            <p:cNvSpPr>
              <a:spLocks/>
            </p:cNvSpPr>
            <p:nvPr/>
          </p:nvSpPr>
          <p:spPr bwMode="auto">
            <a:xfrm>
              <a:off x="304800" y="2001838"/>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0" name="Freeform 6">
              <a:extLst>
                <a:ext uri="{FF2B5EF4-FFF2-40B4-BE49-F238E27FC236}">
                  <a16:creationId xmlns:a16="http://schemas.microsoft.com/office/drawing/2014/main" id="{5C6C6CF0-7B78-A062-A000-18AD4FE5927A}"/>
                </a:ext>
              </a:extLst>
            </p:cNvPr>
            <p:cNvSpPr>
              <a:spLocks/>
            </p:cNvSpPr>
            <p:nvPr/>
          </p:nvSpPr>
          <p:spPr bwMode="auto">
            <a:xfrm>
              <a:off x="304800" y="2682875"/>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1" name="Freeform 7">
              <a:extLst>
                <a:ext uri="{FF2B5EF4-FFF2-40B4-BE49-F238E27FC236}">
                  <a16:creationId xmlns:a16="http://schemas.microsoft.com/office/drawing/2014/main" id="{509E1047-7E79-EAE9-3724-6EBED6E2558E}"/>
                </a:ext>
              </a:extLst>
            </p:cNvPr>
            <p:cNvSpPr>
              <a:spLocks/>
            </p:cNvSpPr>
            <p:nvPr/>
          </p:nvSpPr>
          <p:spPr bwMode="auto">
            <a:xfrm>
              <a:off x="304800" y="3363913"/>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2" name="Freeform 8">
              <a:extLst>
                <a:ext uri="{FF2B5EF4-FFF2-40B4-BE49-F238E27FC236}">
                  <a16:creationId xmlns:a16="http://schemas.microsoft.com/office/drawing/2014/main" id="{D5D58A6F-C46A-0019-D42A-FC7C6FED797D}"/>
                </a:ext>
              </a:extLst>
            </p:cNvPr>
            <p:cNvSpPr>
              <a:spLocks/>
            </p:cNvSpPr>
            <p:nvPr/>
          </p:nvSpPr>
          <p:spPr bwMode="auto">
            <a:xfrm>
              <a:off x="304800" y="4727575"/>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3" name="Freeform 9">
              <a:extLst>
                <a:ext uri="{FF2B5EF4-FFF2-40B4-BE49-F238E27FC236}">
                  <a16:creationId xmlns:a16="http://schemas.microsoft.com/office/drawing/2014/main" id="{A9FD7965-32B6-EDC8-1CEF-5210F4FE7134}"/>
                </a:ext>
              </a:extLst>
            </p:cNvPr>
            <p:cNvSpPr>
              <a:spLocks/>
            </p:cNvSpPr>
            <p:nvPr/>
          </p:nvSpPr>
          <p:spPr bwMode="auto">
            <a:xfrm>
              <a:off x="304800" y="5410200"/>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4" name="Freeform 10">
              <a:extLst>
                <a:ext uri="{FF2B5EF4-FFF2-40B4-BE49-F238E27FC236}">
                  <a16:creationId xmlns:a16="http://schemas.microsoft.com/office/drawing/2014/main" id="{54929EFF-C8C0-2181-BF15-0E6EA997A467}"/>
                </a:ext>
              </a:extLst>
            </p:cNvPr>
            <p:cNvSpPr>
              <a:spLocks/>
            </p:cNvSpPr>
            <p:nvPr/>
          </p:nvSpPr>
          <p:spPr bwMode="auto">
            <a:xfrm>
              <a:off x="304800" y="4046538"/>
              <a:ext cx="3124200" cy="2698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2"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5" name="Freeform 11">
              <a:extLst>
                <a:ext uri="{FF2B5EF4-FFF2-40B4-BE49-F238E27FC236}">
                  <a16:creationId xmlns:a16="http://schemas.microsoft.com/office/drawing/2014/main" id="{0C3C55FB-6ABE-8BA3-CE28-ED496C7B16CD}"/>
                </a:ext>
              </a:extLst>
            </p:cNvPr>
            <p:cNvSpPr>
              <a:spLocks/>
            </p:cNvSpPr>
            <p:nvPr/>
          </p:nvSpPr>
          <p:spPr bwMode="auto">
            <a:xfrm>
              <a:off x="304800" y="1752600"/>
              <a:ext cx="3124200" cy="115888"/>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3"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6" name="Freeform 14">
              <a:extLst>
                <a:ext uri="{FF2B5EF4-FFF2-40B4-BE49-F238E27FC236}">
                  <a16:creationId xmlns:a16="http://schemas.microsoft.com/office/drawing/2014/main" id="{689FC780-5281-7649-B69B-9D7091DE25BA}"/>
                </a:ext>
              </a:extLst>
            </p:cNvPr>
            <p:cNvSpPr>
              <a:spLocks/>
            </p:cNvSpPr>
            <p:nvPr/>
          </p:nvSpPr>
          <p:spPr bwMode="auto">
            <a:xfrm>
              <a:off x="304800" y="5768975"/>
              <a:ext cx="3124200" cy="115888"/>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blipFill dpi="0" rotWithShape="0">
              <a:blip r:embed="rId3" cstate="email">
                <a:extLst>
                  <a:ext uri="{28A0092B-C50C-407E-A947-70E740481C1C}">
                    <a14:useLocalDpi xmlns:a14="http://schemas.microsoft.com/office/drawing/2010/main"/>
                  </a:ext>
                </a:extLst>
              </a:blip>
              <a:srcRect/>
              <a:tile tx="0" ty="0" sx="100000" sy="100000" flip="none" algn="tl"/>
            </a:blip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7" name="Line 15">
              <a:extLst>
                <a:ext uri="{FF2B5EF4-FFF2-40B4-BE49-F238E27FC236}">
                  <a16:creationId xmlns:a16="http://schemas.microsoft.com/office/drawing/2014/main" id="{31BCBF69-F855-D5F9-8AA4-C9802B0C7184}"/>
                </a:ext>
              </a:extLst>
            </p:cNvPr>
            <p:cNvSpPr>
              <a:spLocks noChangeShapeType="1"/>
            </p:cNvSpPr>
            <p:nvPr/>
          </p:nvSpPr>
          <p:spPr bwMode="auto">
            <a:xfrm flipH="1">
              <a:off x="1371600" y="1524000"/>
              <a:ext cx="762000" cy="4800600"/>
            </a:xfrm>
            <a:prstGeom prst="line">
              <a:avLst/>
            </a:prstGeom>
            <a:noFill/>
            <a:ln w="25400">
              <a:solidFill>
                <a:srgbClr val="5D5D5D"/>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8" name="Freeform 16">
              <a:extLst>
                <a:ext uri="{FF2B5EF4-FFF2-40B4-BE49-F238E27FC236}">
                  <a16:creationId xmlns:a16="http://schemas.microsoft.com/office/drawing/2014/main" id="{FDB628F1-8564-A621-32F3-2A3AB99F0CD4}"/>
                </a:ext>
              </a:extLst>
            </p:cNvPr>
            <p:cNvSpPr>
              <a:spLocks/>
            </p:cNvSpPr>
            <p:nvPr/>
          </p:nvSpPr>
          <p:spPr bwMode="auto">
            <a:xfrm>
              <a:off x="1905000" y="2286000"/>
              <a:ext cx="76200" cy="76200"/>
            </a:xfrm>
            <a:custGeom>
              <a:avLst/>
              <a:gdLst>
                <a:gd name="T0" fmla="+- 0 15000 10000"/>
                <a:gd name="T1" fmla="*/ T0 w 10000"/>
                <a:gd name="T2" fmla="+- 0 10000 10000"/>
                <a:gd name="T3" fmla="*/ 10000 h 10000"/>
                <a:gd name="T4" fmla="+- 0 10000 10000"/>
                <a:gd name="T5" fmla="*/ T4 w 10000"/>
                <a:gd name="T6" fmla="+- 0 15000 10000"/>
                <a:gd name="T7" fmla="*/ 15000 h 10000"/>
                <a:gd name="T8" fmla="+- 0 15000 10000"/>
                <a:gd name="T9" fmla="*/ T8 w 10000"/>
                <a:gd name="T10" fmla="+- 0 20000 10000"/>
                <a:gd name="T11" fmla="*/ 20000 h 10000"/>
                <a:gd name="T12" fmla="+- 0 20000 10000"/>
                <a:gd name="T13" fmla="*/ T12 w 10000"/>
                <a:gd name="T14" fmla="+- 0 15000 10000"/>
                <a:gd name="T15" fmla="*/ 15000 h 10000"/>
                <a:gd name="T16" fmla="+- 0 15000 10000"/>
                <a:gd name="T17" fmla="*/ T16 w 10000"/>
                <a:gd name="T18" fmla="+- 0 10000 10000"/>
                <a:gd name="T19" fmla="*/ 10000 h 10000"/>
                <a:gd name="T20" fmla="+- 0 15000 10000"/>
                <a:gd name="T21" fmla="*/ T20 w 10000"/>
                <a:gd name="T22" fmla="+- 0 10000 10000"/>
                <a:gd name="T23" fmla="*/ 10000 h 10000"/>
              </a:gdLst>
              <a:ahLst/>
              <a:cxnLst>
                <a:cxn ang="0">
                  <a:pos x="T1" y="T3"/>
                </a:cxn>
                <a:cxn ang="0">
                  <a:pos x="T5" y="T7"/>
                </a:cxn>
                <a:cxn ang="0">
                  <a:pos x="T9" y="T11"/>
                </a:cxn>
                <a:cxn ang="0">
                  <a:pos x="T13" y="T15"/>
                </a:cxn>
                <a:cxn ang="0">
                  <a:pos x="T17" y="T19"/>
                </a:cxn>
                <a:cxn ang="0">
                  <a:pos x="T21" y="T23"/>
                </a:cxn>
              </a:cxnLst>
              <a:rect l="0" t="0" r="r" b="b"/>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rgbClr val="CC0000"/>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19" name="Freeform 17">
              <a:extLst>
                <a:ext uri="{FF2B5EF4-FFF2-40B4-BE49-F238E27FC236}">
                  <a16:creationId xmlns:a16="http://schemas.microsoft.com/office/drawing/2014/main" id="{EE63C78E-C241-E5F1-780F-0D1414CAE58B}"/>
                </a:ext>
              </a:extLst>
            </p:cNvPr>
            <p:cNvSpPr>
              <a:spLocks/>
            </p:cNvSpPr>
            <p:nvPr/>
          </p:nvSpPr>
          <p:spPr bwMode="auto">
            <a:xfrm>
              <a:off x="1882775" y="3124200"/>
              <a:ext cx="76200" cy="76200"/>
            </a:xfrm>
            <a:custGeom>
              <a:avLst/>
              <a:gdLst>
                <a:gd name="T0" fmla="+- 0 15000 10000"/>
                <a:gd name="T1" fmla="*/ T0 w 10000"/>
                <a:gd name="T2" fmla="+- 0 10000 10000"/>
                <a:gd name="T3" fmla="*/ 10000 h 10000"/>
                <a:gd name="T4" fmla="+- 0 10000 10000"/>
                <a:gd name="T5" fmla="*/ T4 w 10000"/>
                <a:gd name="T6" fmla="+- 0 15000 10000"/>
                <a:gd name="T7" fmla="*/ 15000 h 10000"/>
                <a:gd name="T8" fmla="+- 0 15000 10000"/>
                <a:gd name="T9" fmla="*/ T8 w 10000"/>
                <a:gd name="T10" fmla="+- 0 20000 10000"/>
                <a:gd name="T11" fmla="*/ 20000 h 10000"/>
                <a:gd name="T12" fmla="+- 0 20000 10000"/>
                <a:gd name="T13" fmla="*/ T12 w 10000"/>
                <a:gd name="T14" fmla="+- 0 15000 10000"/>
                <a:gd name="T15" fmla="*/ 15000 h 10000"/>
                <a:gd name="T16" fmla="+- 0 15000 10000"/>
                <a:gd name="T17" fmla="*/ T16 w 10000"/>
                <a:gd name="T18" fmla="+- 0 10000 10000"/>
                <a:gd name="T19" fmla="*/ 10000 h 10000"/>
                <a:gd name="T20" fmla="+- 0 15000 10000"/>
                <a:gd name="T21" fmla="*/ T20 w 10000"/>
                <a:gd name="T22" fmla="+- 0 10000 10000"/>
                <a:gd name="T23" fmla="*/ 10000 h 10000"/>
              </a:gdLst>
              <a:ahLst/>
              <a:cxnLst>
                <a:cxn ang="0">
                  <a:pos x="T1" y="T3"/>
                </a:cxn>
                <a:cxn ang="0">
                  <a:pos x="T5" y="T7"/>
                </a:cxn>
                <a:cxn ang="0">
                  <a:pos x="T9" y="T11"/>
                </a:cxn>
                <a:cxn ang="0">
                  <a:pos x="T13" y="T15"/>
                </a:cxn>
                <a:cxn ang="0">
                  <a:pos x="T17" y="T19"/>
                </a:cxn>
                <a:cxn ang="0">
                  <a:pos x="T21" y="T23"/>
                </a:cxn>
              </a:cxnLst>
              <a:rect l="0" t="0" r="r" b="b"/>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rgbClr val="CC0000"/>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20" name="Freeform 18">
              <a:extLst>
                <a:ext uri="{FF2B5EF4-FFF2-40B4-BE49-F238E27FC236}">
                  <a16:creationId xmlns:a16="http://schemas.microsoft.com/office/drawing/2014/main" id="{1F8D2232-EE7D-F7CF-AFF8-2E0754F33A7E}"/>
                </a:ext>
              </a:extLst>
            </p:cNvPr>
            <p:cNvSpPr>
              <a:spLocks/>
            </p:cNvSpPr>
            <p:nvPr/>
          </p:nvSpPr>
          <p:spPr bwMode="auto">
            <a:xfrm>
              <a:off x="1708150" y="3657600"/>
              <a:ext cx="76200" cy="76200"/>
            </a:xfrm>
            <a:custGeom>
              <a:avLst/>
              <a:gdLst>
                <a:gd name="T0" fmla="+- 0 15000 10000"/>
                <a:gd name="T1" fmla="*/ T0 w 10000"/>
                <a:gd name="T2" fmla="+- 0 10000 10000"/>
                <a:gd name="T3" fmla="*/ 10000 h 10000"/>
                <a:gd name="T4" fmla="+- 0 10000 10000"/>
                <a:gd name="T5" fmla="*/ T4 w 10000"/>
                <a:gd name="T6" fmla="+- 0 15000 10000"/>
                <a:gd name="T7" fmla="*/ 15000 h 10000"/>
                <a:gd name="T8" fmla="+- 0 15000 10000"/>
                <a:gd name="T9" fmla="*/ T8 w 10000"/>
                <a:gd name="T10" fmla="+- 0 20000 10000"/>
                <a:gd name="T11" fmla="*/ 20000 h 10000"/>
                <a:gd name="T12" fmla="+- 0 20000 10000"/>
                <a:gd name="T13" fmla="*/ T12 w 10000"/>
                <a:gd name="T14" fmla="+- 0 15000 10000"/>
                <a:gd name="T15" fmla="*/ 15000 h 10000"/>
                <a:gd name="T16" fmla="+- 0 15000 10000"/>
                <a:gd name="T17" fmla="*/ T16 w 10000"/>
                <a:gd name="T18" fmla="+- 0 10000 10000"/>
                <a:gd name="T19" fmla="*/ 10000 h 10000"/>
                <a:gd name="T20" fmla="+- 0 15000 10000"/>
                <a:gd name="T21" fmla="*/ T20 w 10000"/>
                <a:gd name="T22" fmla="+- 0 10000 10000"/>
                <a:gd name="T23" fmla="*/ 10000 h 10000"/>
              </a:gdLst>
              <a:ahLst/>
              <a:cxnLst>
                <a:cxn ang="0">
                  <a:pos x="T1" y="T3"/>
                </a:cxn>
                <a:cxn ang="0">
                  <a:pos x="T5" y="T7"/>
                </a:cxn>
                <a:cxn ang="0">
                  <a:pos x="T9" y="T11"/>
                </a:cxn>
                <a:cxn ang="0">
                  <a:pos x="T13" y="T15"/>
                </a:cxn>
                <a:cxn ang="0">
                  <a:pos x="T17" y="T19"/>
                </a:cxn>
                <a:cxn ang="0">
                  <a:pos x="T21" y="T23"/>
                </a:cxn>
              </a:cxnLst>
              <a:rect l="0" t="0" r="r" b="b"/>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rgbClr val="CC0000"/>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21" name="Freeform 19">
              <a:extLst>
                <a:ext uri="{FF2B5EF4-FFF2-40B4-BE49-F238E27FC236}">
                  <a16:creationId xmlns:a16="http://schemas.microsoft.com/office/drawing/2014/main" id="{A9B6A50B-5239-F4FF-0596-943E85554E87}"/>
                </a:ext>
              </a:extLst>
            </p:cNvPr>
            <p:cNvSpPr>
              <a:spLocks/>
            </p:cNvSpPr>
            <p:nvPr/>
          </p:nvSpPr>
          <p:spPr bwMode="auto">
            <a:xfrm>
              <a:off x="1514475" y="5105400"/>
              <a:ext cx="76200" cy="76200"/>
            </a:xfrm>
            <a:custGeom>
              <a:avLst/>
              <a:gdLst>
                <a:gd name="T0" fmla="+- 0 15000 10000"/>
                <a:gd name="T1" fmla="*/ T0 w 10000"/>
                <a:gd name="T2" fmla="+- 0 10000 10000"/>
                <a:gd name="T3" fmla="*/ 10000 h 10000"/>
                <a:gd name="T4" fmla="+- 0 10000 10000"/>
                <a:gd name="T5" fmla="*/ T4 w 10000"/>
                <a:gd name="T6" fmla="+- 0 15000 10000"/>
                <a:gd name="T7" fmla="*/ 15000 h 10000"/>
                <a:gd name="T8" fmla="+- 0 15000 10000"/>
                <a:gd name="T9" fmla="*/ T8 w 10000"/>
                <a:gd name="T10" fmla="+- 0 20000 10000"/>
                <a:gd name="T11" fmla="*/ 20000 h 10000"/>
                <a:gd name="T12" fmla="+- 0 20000 10000"/>
                <a:gd name="T13" fmla="*/ T12 w 10000"/>
                <a:gd name="T14" fmla="+- 0 15000 10000"/>
                <a:gd name="T15" fmla="*/ 15000 h 10000"/>
                <a:gd name="T16" fmla="+- 0 15000 10000"/>
                <a:gd name="T17" fmla="*/ T16 w 10000"/>
                <a:gd name="T18" fmla="+- 0 10000 10000"/>
                <a:gd name="T19" fmla="*/ 10000 h 10000"/>
                <a:gd name="T20" fmla="+- 0 15000 10000"/>
                <a:gd name="T21" fmla="*/ T20 w 10000"/>
                <a:gd name="T22" fmla="+- 0 10000 10000"/>
                <a:gd name="T23" fmla="*/ 10000 h 10000"/>
              </a:gdLst>
              <a:ahLst/>
              <a:cxnLst>
                <a:cxn ang="0">
                  <a:pos x="T1" y="T3"/>
                </a:cxn>
                <a:cxn ang="0">
                  <a:pos x="T5" y="T7"/>
                </a:cxn>
                <a:cxn ang="0">
                  <a:pos x="T9" y="T11"/>
                </a:cxn>
                <a:cxn ang="0">
                  <a:pos x="T13" y="T15"/>
                </a:cxn>
                <a:cxn ang="0">
                  <a:pos x="T17" y="T19"/>
                </a:cxn>
                <a:cxn ang="0">
                  <a:pos x="T21" y="T23"/>
                </a:cxn>
              </a:cxnLst>
              <a:rect l="0" t="0" r="r" b="b"/>
              <a:pathLst>
                <a:path w="10000" h="10000">
                  <a:moveTo>
                    <a:pt x="5000" y="0"/>
                  </a:moveTo>
                  <a:cubicBezTo>
                    <a:pt x="2238" y="0"/>
                    <a:pt x="0" y="2238"/>
                    <a:pt x="0" y="5000"/>
                  </a:cubicBezTo>
                  <a:cubicBezTo>
                    <a:pt x="0" y="7761"/>
                    <a:pt x="2238" y="10000"/>
                    <a:pt x="5000" y="10000"/>
                  </a:cubicBezTo>
                  <a:cubicBezTo>
                    <a:pt x="7761" y="10000"/>
                    <a:pt x="10000" y="7761"/>
                    <a:pt x="10000" y="5000"/>
                  </a:cubicBezTo>
                  <a:cubicBezTo>
                    <a:pt x="10000" y="2238"/>
                    <a:pt x="7761" y="0"/>
                    <a:pt x="5000" y="0"/>
                  </a:cubicBezTo>
                  <a:close/>
                  <a:moveTo>
                    <a:pt x="5000" y="0"/>
                  </a:moveTo>
                </a:path>
              </a:pathLst>
            </a:custGeom>
            <a:solidFill>
              <a:srgbClr val="CC0000"/>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22" name="Text Box 20">
              <a:extLst>
                <a:ext uri="{FF2B5EF4-FFF2-40B4-BE49-F238E27FC236}">
                  <a16:creationId xmlns:a16="http://schemas.microsoft.com/office/drawing/2014/main" id="{6C6B24B3-2D14-E1D2-1677-65F4C66FE499}"/>
                </a:ext>
              </a:extLst>
            </p:cNvPr>
            <p:cNvSpPr txBox="1">
              <a:spLocks noChangeArrowheads="1"/>
            </p:cNvSpPr>
            <p:nvPr/>
          </p:nvSpPr>
          <p:spPr bwMode="auto">
            <a:xfrm>
              <a:off x="3429001" y="1873251"/>
              <a:ext cx="2391402"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 pos="1919288" algn="l"/>
                </a:tabLst>
                <a:defRPr sz="1200">
                  <a:solidFill>
                    <a:schemeClr val="tx1"/>
                  </a:solidFill>
                  <a:latin typeface="Arial Narrow" charset="0"/>
                  <a:ea typeface="ＭＳ Ｐゴシック" charset="0"/>
                </a:defRPr>
              </a:lvl1pPr>
              <a:lvl2pPr>
                <a:tabLst>
                  <a:tab pos="90488" algn="l"/>
                  <a:tab pos="1004888" algn="l"/>
                  <a:tab pos="1919288" algn="l"/>
                </a:tabLst>
                <a:defRPr sz="1200">
                  <a:solidFill>
                    <a:schemeClr val="tx1"/>
                  </a:solidFill>
                  <a:latin typeface="Arial Narrow" charset="0"/>
                  <a:ea typeface="ＭＳ Ｐゴシック" charset="0"/>
                </a:defRPr>
              </a:lvl2pPr>
              <a:lvl3pPr>
                <a:tabLst>
                  <a:tab pos="90488" algn="l"/>
                  <a:tab pos="1004888" algn="l"/>
                  <a:tab pos="1919288" algn="l"/>
                </a:tabLst>
                <a:defRPr sz="1200">
                  <a:solidFill>
                    <a:schemeClr val="tx1"/>
                  </a:solidFill>
                  <a:latin typeface="Arial Narrow" charset="0"/>
                  <a:ea typeface="ＭＳ Ｐゴシック" charset="0"/>
                </a:defRPr>
              </a:lvl3pPr>
              <a:lvl4pPr>
                <a:tabLst>
                  <a:tab pos="90488" algn="l"/>
                  <a:tab pos="1004888" algn="l"/>
                  <a:tab pos="1919288" algn="l"/>
                </a:tabLst>
                <a:defRPr sz="1200">
                  <a:solidFill>
                    <a:schemeClr val="tx1"/>
                  </a:solidFill>
                  <a:latin typeface="Arial Narrow" charset="0"/>
                  <a:ea typeface="ＭＳ Ｐゴシック" charset="0"/>
                </a:defRPr>
              </a:lvl4pPr>
              <a:lvl5pPr>
                <a:tabLst>
                  <a:tab pos="90488" algn="l"/>
                  <a:tab pos="1004888" algn="l"/>
                  <a:tab pos="19192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9pPr>
            </a:lstStyle>
            <a:p>
              <a:pPr>
                <a:lnSpc>
                  <a:spcPts val="2675"/>
                </a:lnSpc>
              </a:pPr>
              <a:r>
                <a:rPr lang="en-US" sz="1400">
                  <a:solidFill>
                    <a:srgbClr val="CC0000"/>
                  </a:solidFill>
                </a:rPr>
                <a:t>Cathode -10 kV</a:t>
              </a:r>
            </a:p>
            <a:p>
              <a:pPr>
                <a:lnSpc>
                  <a:spcPts val="2675"/>
                </a:lnSpc>
              </a:pPr>
              <a:endParaRPr lang="en-US" sz="1400">
                <a:solidFill>
                  <a:srgbClr val="CC0000"/>
                </a:solidFill>
              </a:endParaRPr>
            </a:p>
          </p:txBody>
        </p:sp>
        <p:sp>
          <p:nvSpPr>
            <p:cNvPr id="23" name="Text Box 21">
              <a:extLst>
                <a:ext uri="{FF2B5EF4-FFF2-40B4-BE49-F238E27FC236}">
                  <a16:creationId xmlns:a16="http://schemas.microsoft.com/office/drawing/2014/main" id="{15AC8672-F6F1-E612-BCA3-6D0AB607E8EB}"/>
                </a:ext>
              </a:extLst>
            </p:cNvPr>
            <p:cNvSpPr txBox="1">
              <a:spLocks noChangeArrowheads="1"/>
            </p:cNvSpPr>
            <p:nvPr/>
          </p:nvSpPr>
          <p:spPr bwMode="auto">
            <a:xfrm>
              <a:off x="3581399" y="5454651"/>
              <a:ext cx="1740385"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Lst>
                <a:defRPr sz="1200">
                  <a:solidFill>
                    <a:schemeClr val="tx1"/>
                  </a:solidFill>
                  <a:latin typeface="Arial Narrow" charset="0"/>
                  <a:ea typeface="ＭＳ Ｐゴシック" charset="0"/>
                </a:defRPr>
              </a:lvl1pPr>
              <a:lvl2pPr>
                <a:tabLst>
                  <a:tab pos="90488" algn="l"/>
                  <a:tab pos="1004888" algn="l"/>
                </a:tabLst>
                <a:defRPr sz="1200">
                  <a:solidFill>
                    <a:schemeClr val="tx1"/>
                  </a:solidFill>
                  <a:latin typeface="Arial Narrow" charset="0"/>
                  <a:ea typeface="ＭＳ Ｐゴシック" charset="0"/>
                </a:defRPr>
              </a:lvl2pPr>
              <a:lvl3pPr>
                <a:tabLst>
                  <a:tab pos="90488" algn="l"/>
                  <a:tab pos="1004888" algn="l"/>
                </a:tabLst>
                <a:defRPr sz="1200">
                  <a:solidFill>
                    <a:schemeClr val="tx1"/>
                  </a:solidFill>
                  <a:latin typeface="Arial Narrow" charset="0"/>
                  <a:ea typeface="ＭＳ Ｐゴシック" charset="0"/>
                </a:defRPr>
              </a:lvl3pPr>
              <a:lvl4pPr>
                <a:tabLst>
                  <a:tab pos="90488" algn="l"/>
                  <a:tab pos="1004888" algn="l"/>
                </a:tabLst>
                <a:defRPr sz="1200">
                  <a:solidFill>
                    <a:schemeClr val="tx1"/>
                  </a:solidFill>
                  <a:latin typeface="Arial Narrow" charset="0"/>
                  <a:ea typeface="ＭＳ Ｐゴシック" charset="0"/>
                </a:defRPr>
              </a:lvl4pPr>
              <a:lvl5pPr>
                <a:tabLst>
                  <a:tab pos="90488" algn="l"/>
                  <a:tab pos="10048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9pPr>
            </a:lstStyle>
            <a:p>
              <a:pPr>
                <a:lnSpc>
                  <a:spcPts val="2675"/>
                </a:lnSpc>
              </a:pPr>
              <a:r>
                <a:rPr lang="en-US" sz="1400">
                  <a:solidFill>
                    <a:srgbClr val="6600CC"/>
                  </a:solidFill>
                </a:rPr>
                <a:t>Anode 0 V</a:t>
              </a:r>
            </a:p>
            <a:p>
              <a:pPr>
                <a:lnSpc>
                  <a:spcPts val="2675"/>
                </a:lnSpc>
              </a:pPr>
              <a:endParaRPr lang="en-US" sz="1400">
                <a:solidFill>
                  <a:srgbClr val="6600CC"/>
                </a:solidFill>
              </a:endParaRPr>
            </a:p>
          </p:txBody>
        </p:sp>
        <p:sp>
          <p:nvSpPr>
            <p:cNvPr id="24" name="Freeform 22">
              <a:extLst>
                <a:ext uri="{FF2B5EF4-FFF2-40B4-BE49-F238E27FC236}">
                  <a16:creationId xmlns:a16="http://schemas.microsoft.com/office/drawing/2014/main" id="{B8E0C519-91A0-17ED-E86D-31868CE125FC}"/>
                </a:ext>
              </a:extLst>
            </p:cNvPr>
            <p:cNvSpPr>
              <a:spLocks/>
            </p:cNvSpPr>
            <p:nvPr/>
          </p:nvSpPr>
          <p:spPr bwMode="auto">
            <a:xfrm>
              <a:off x="1905000" y="5938838"/>
              <a:ext cx="687388" cy="690562"/>
            </a:xfrm>
            <a:custGeom>
              <a:avLst/>
              <a:gdLst>
                <a:gd name="T0" fmla="+- 0 10000 10000"/>
                <a:gd name="T1" fmla="*/ T0 w 10000"/>
                <a:gd name="T2" fmla="+- 0 10022 10000"/>
                <a:gd name="T3" fmla="*/ 10022 h 10000"/>
                <a:gd name="T4" fmla="+- 0 13625 10000"/>
                <a:gd name="T5" fmla="*/ T4 w 10000"/>
                <a:gd name="T6" fmla="+- 0 10000 10000"/>
                <a:gd name="T7" fmla="*/ 10000 h 10000"/>
                <a:gd name="T8" fmla="+- 0 14480 10000"/>
                <a:gd name="T9" fmla="*/ T8 w 10000"/>
                <a:gd name="T10" fmla="+- 0 11379 10000"/>
                <a:gd name="T11" fmla="*/ 11379 h 10000"/>
                <a:gd name="T12" fmla="+- 0 15565 10000"/>
                <a:gd name="T13" fmla="*/ T12 w 10000"/>
                <a:gd name="T14" fmla="+- 0 20000 10000"/>
                <a:gd name="T15" fmla="*/ 20000 h 10000"/>
                <a:gd name="T16" fmla="+- 0 16304 10000"/>
                <a:gd name="T17" fmla="*/ T16 w 10000"/>
                <a:gd name="T18" fmla="+- 0 11172 10000"/>
                <a:gd name="T19" fmla="*/ 11172 h 10000"/>
                <a:gd name="T20" fmla="+- 0 17043 10000"/>
                <a:gd name="T21" fmla="*/ T20 w 10000"/>
                <a:gd name="T22" fmla="+- 0 10068 10000"/>
                <a:gd name="T23" fmla="*/ 10068 h 10000"/>
                <a:gd name="T24" fmla="+- 0 20000 10000"/>
                <a:gd name="T25" fmla="*/ T24 w 10000"/>
                <a:gd name="T26" fmla="+- 0 10068 10000"/>
                <a:gd name="T27" fmla="*/ 10068 h 10000"/>
              </a:gdLst>
              <a:ahLst/>
              <a:cxnLst>
                <a:cxn ang="0">
                  <a:pos x="T1" y="T3"/>
                </a:cxn>
                <a:cxn ang="0">
                  <a:pos x="T5" y="T7"/>
                </a:cxn>
                <a:cxn ang="0">
                  <a:pos x="T9" y="T11"/>
                </a:cxn>
                <a:cxn ang="0">
                  <a:pos x="T13" y="T15"/>
                </a:cxn>
                <a:cxn ang="0">
                  <a:pos x="T17" y="T19"/>
                </a:cxn>
                <a:cxn ang="0">
                  <a:pos x="T21" y="T23"/>
                </a:cxn>
                <a:cxn ang="0">
                  <a:pos x="T25" y="T27"/>
                </a:cxn>
              </a:cxnLst>
              <a:rect l="0" t="0" r="r" b="b"/>
              <a:pathLst>
                <a:path w="10000" h="10000">
                  <a:moveTo>
                    <a:pt x="0" y="22"/>
                  </a:moveTo>
                  <a:lnTo>
                    <a:pt x="3625" y="0"/>
                  </a:lnTo>
                  <a:lnTo>
                    <a:pt x="4480" y="1379"/>
                  </a:lnTo>
                  <a:lnTo>
                    <a:pt x="5565" y="10000"/>
                  </a:lnTo>
                  <a:lnTo>
                    <a:pt x="6304" y="1172"/>
                  </a:lnTo>
                  <a:lnTo>
                    <a:pt x="7043" y="68"/>
                  </a:lnTo>
                  <a:lnTo>
                    <a:pt x="10000" y="68"/>
                  </a:lnTo>
                </a:path>
              </a:pathLst>
            </a:custGeom>
            <a:noFill/>
            <a:ln w="9525">
              <a:solidFill>
                <a:srgbClr val="6600CC"/>
              </a:solidFill>
              <a:prstDash val="solid"/>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25" name="Freeform 23">
              <a:extLst>
                <a:ext uri="{FF2B5EF4-FFF2-40B4-BE49-F238E27FC236}">
                  <a16:creationId xmlns:a16="http://schemas.microsoft.com/office/drawing/2014/main" id="{1135AFF2-1284-1747-66CA-81A09B8585FF}"/>
                </a:ext>
              </a:extLst>
            </p:cNvPr>
            <p:cNvSpPr>
              <a:spLocks/>
            </p:cNvSpPr>
            <p:nvPr/>
          </p:nvSpPr>
          <p:spPr bwMode="auto">
            <a:xfrm flipV="1">
              <a:off x="2209800" y="990600"/>
              <a:ext cx="687388" cy="681038"/>
            </a:xfrm>
            <a:custGeom>
              <a:avLst/>
              <a:gdLst>
                <a:gd name="T0" fmla="+- 0 10000 10000"/>
                <a:gd name="T1" fmla="*/ T0 w 10000"/>
                <a:gd name="T2" fmla="+- 0 10022 10000"/>
                <a:gd name="T3" fmla="*/ 10022 h 10000"/>
                <a:gd name="T4" fmla="+- 0 13625 10000"/>
                <a:gd name="T5" fmla="*/ T4 w 10000"/>
                <a:gd name="T6" fmla="+- 0 10000 10000"/>
                <a:gd name="T7" fmla="*/ 10000 h 10000"/>
                <a:gd name="T8" fmla="+- 0 14480 10000"/>
                <a:gd name="T9" fmla="*/ T8 w 10000"/>
                <a:gd name="T10" fmla="+- 0 11379 10000"/>
                <a:gd name="T11" fmla="*/ 11379 h 10000"/>
                <a:gd name="T12" fmla="+- 0 15565 10000"/>
                <a:gd name="T13" fmla="*/ T12 w 10000"/>
                <a:gd name="T14" fmla="+- 0 20000 10000"/>
                <a:gd name="T15" fmla="*/ 20000 h 10000"/>
                <a:gd name="T16" fmla="+- 0 16304 10000"/>
                <a:gd name="T17" fmla="*/ T16 w 10000"/>
                <a:gd name="T18" fmla="+- 0 11172 10000"/>
                <a:gd name="T19" fmla="*/ 11172 h 10000"/>
                <a:gd name="T20" fmla="+- 0 17043 10000"/>
                <a:gd name="T21" fmla="*/ T20 w 10000"/>
                <a:gd name="T22" fmla="+- 0 10068 10000"/>
                <a:gd name="T23" fmla="*/ 10068 h 10000"/>
                <a:gd name="T24" fmla="+- 0 20000 10000"/>
                <a:gd name="T25" fmla="*/ T24 w 10000"/>
                <a:gd name="T26" fmla="+- 0 10068 10000"/>
                <a:gd name="T27" fmla="*/ 10068 h 10000"/>
              </a:gdLst>
              <a:ahLst/>
              <a:cxnLst>
                <a:cxn ang="0">
                  <a:pos x="T1" y="T3"/>
                </a:cxn>
                <a:cxn ang="0">
                  <a:pos x="T5" y="T7"/>
                </a:cxn>
                <a:cxn ang="0">
                  <a:pos x="T9" y="T11"/>
                </a:cxn>
                <a:cxn ang="0">
                  <a:pos x="T13" y="T15"/>
                </a:cxn>
                <a:cxn ang="0">
                  <a:pos x="T17" y="T19"/>
                </a:cxn>
                <a:cxn ang="0">
                  <a:pos x="T21" y="T23"/>
                </a:cxn>
                <a:cxn ang="0">
                  <a:pos x="T25" y="T27"/>
                </a:cxn>
              </a:cxnLst>
              <a:rect l="0" t="0" r="r" b="b"/>
              <a:pathLst>
                <a:path w="10000" h="10000">
                  <a:moveTo>
                    <a:pt x="0" y="22"/>
                  </a:moveTo>
                  <a:lnTo>
                    <a:pt x="3625" y="0"/>
                  </a:lnTo>
                  <a:lnTo>
                    <a:pt x="4480" y="1379"/>
                  </a:lnTo>
                  <a:lnTo>
                    <a:pt x="5565" y="10000"/>
                  </a:lnTo>
                  <a:lnTo>
                    <a:pt x="6304" y="1172"/>
                  </a:lnTo>
                  <a:lnTo>
                    <a:pt x="7043" y="68"/>
                  </a:lnTo>
                  <a:lnTo>
                    <a:pt x="10000" y="68"/>
                  </a:lnTo>
                </a:path>
              </a:pathLst>
            </a:custGeom>
            <a:noFill/>
            <a:ln w="9525">
              <a:solidFill>
                <a:srgbClr val="CC0000"/>
              </a:solidFill>
              <a:prstDash val="solid"/>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26" name="Text Box 24">
              <a:extLst>
                <a:ext uri="{FF2B5EF4-FFF2-40B4-BE49-F238E27FC236}">
                  <a16:creationId xmlns:a16="http://schemas.microsoft.com/office/drawing/2014/main" id="{134B348A-B31B-30D8-7C63-1B0A58536337}"/>
                </a:ext>
              </a:extLst>
            </p:cNvPr>
            <p:cNvSpPr txBox="1">
              <a:spLocks noChangeArrowheads="1"/>
            </p:cNvSpPr>
            <p:nvPr/>
          </p:nvSpPr>
          <p:spPr bwMode="auto">
            <a:xfrm>
              <a:off x="3794127" y="4695824"/>
              <a:ext cx="126917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Lst>
                <a:defRPr sz="1200">
                  <a:solidFill>
                    <a:schemeClr val="tx1"/>
                  </a:solidFill>
                  <a:latin typeface="Arial Narrow" charset="0"/>
                  <a:ea typeface="ＭＳ Ｐゴシック" charset="0"/>
                </a:defRPr>
              </a:lvl1pPr>
              <a:lvl2pPr>
                <a:tabLst>
                  <a:tab pos="90488" algn="l"/>
                  <a:tab pos="1004888" algn="l"/>
                </a:tabLst>
                <a:defRPr sz="1200">
                  <a:solidFill>
                    <a:schemeClr val="tx1"/>
                  </a:solidFill>
                  <a:latin typeface="Arial Narrow" charset="0"/>
                  <a:ea typeface="ＭＳ Ｐゴシック" charset="0"/>
                </a:defRPr>
              </a:lvl2pPr>
              <a:lvl3pPr>
                <a:tabLst>
                  <a:tab pos="90488" algn="l"/>
                  <a:tab pos="1004888" algn="l"/>
                </a:tabLst>
                <a:defRPr sz="1200">
                  <a:solidFill>
                    <a:schemeClr val="tx1"/>
                  </a:solidFill>
                  <a:latin typeface="Arial Narrow" charset="0"/>
                  <a:ea typeface="ＭＳ Ｐゴシック" charset="0"/>
                </a:defRPr>
              </a:lvl3pPr>
              <a:lvl4pPr>
                <a:tabLst>
                  <a:tab pos="90488" algn="l"/>
                  <a:tab pos="1004888" algn="l"/>
                </a:tabLst>
                <a:defRPr sz="1200">
                  <a:solidFill>
                    <a:schemeClr val="tx1"/>
                  </a:solidFill>
                  <a:latin typeface="Arial Narrow" charset="0"/>
                  <a:ea typeface="ＭＳ Ｐゴシック" charset="0"/>
                </a:defRPr>
              </a:lvl4pPr>
              <a:lvl5pPr>
                <a:tabLst>
                  <a:tab pos="90488" algn="l"/>
                  <a:tab pos="10048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9pPr>
            </a:lstStyle>
            <a:p>
              <a:pPr>
                <a:lnSpc>
                  <a:spcPts val="2675"/>
                </a:lnSpc>
              </a:pPr>
              <a:r>
                <a:rPr lang="en-US" sz="1400">
                  <a:solidFill>
                    <a:srgbClr val="333399"/>
                  </a:solidFill>
                </a:rPr>
                <a:t>(-2 kV)</a:t>
              </a:r>
            </a:p>
            <a:p>
              <a:pPr>
                <a:lnSpc>
                  <a:spcPts val="2675"/>
                </a:lnSpc>
              </a:pPr>
              <a:endParaRPr lang="en-US" sz="1400">
                <a:solidFill>
                  <a:srgbClr val="333399"/>
                </a:solidFill>
              </a:endParaRPr>
            </a:p>
          </p:txBody>
        </p:sp>
        <p:sp>
          <p:nvSpPr>
            <p:cNvPr id="27" name="Text Box 25">
              <a:extLst>
                <a:ext uri="{FF2B5EF4-FFF2-40B4-BE49-F238E27FC236}">
                  <a16:creationId xmlns:a16="http://schemas.microsoft.com/office/drawing/2014/main" id="{A69E6CD8-8E07-A988-5EEF-369B04FB5D2C}"/>
                </a:ext>
              </a:extLst>
            </p:cNvPr>
            <p:cNvSpPr txBox="1">
              <a:spLocks noChangeArrowheads="1"/>
            </p:cNvSpPr>
            <p:nvPr/>
          </p:nvSpPr>
          <p:spPr bwMode="auto">
            <a:xfrm>
              <a:off x="3792537" y="4006849"/>
              <a:ext cx="126917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Lst>
                <a:defRPr sz="1200">
                  <a:solidFill>
                    <a:schemeClr val="tx1"/>
                  </a:solidFill>
                  <a:latin typeface="Arial Narrow" charset="0"/>
                  <a:ea typeface="ＭＳ Ｐゴシック" charset="0"/>
                </a:defRPr>
              </a:lvl1pPr>
              <a:lvl2pPr>
                <a:tabLst>
                  <a:tab pos="90488" algn="l"/>
                  <a:tab pos="1004888" algn="l"/>
                </a:tabLst>
                <a:defRPr sz="1200">
                  <a:solidFill>
                    <a:schemeClr val="tx1"/>
                  </a:solidFill>
                  <a:latin typeface="Arial Narrow" charset="0"/>
                  <a:ea typeface="ＭＳ Ｐゴシック" charset="0"/>
                </a:defRPr>
              </a:lvl2pPr>
              <a:lvl3pPr>
                <a:tabLst>
                  <a:tab pos="90488" algn="l"/>
                  <a:tab pos="1004888" algn="l"/>
                </a:tabLst>
                <a:defRPr sz="1200">
                  <a:solidFill>
                    <a:schemeClr val="tx1"/>
                  </a:solidFill>
                  <a:latin typeface="Arial Narrow" charset="0"/>
                  <a:ea typeface="ＭＳ Ｐゴシック" charset="0"/>
                </a:defRPr>
              </a:lvl3pPr>
              <a:lvl4pPr>
                <a:tabLst>
                  <a:tab pos="90488" algn="l"/>
                  <a:tab pos="1004888" algn="l"/>
                </a:tabLst>
                <a:defRPr sz="1200">
                  <a:solidFill>
                    <a:schemeClr val="tx1"/>
                  </a:solidFill>
                  <a:latin typeface="Arial Narrow" charset="0"/>
                  <a:ea typeface="ＭＳ Ｐゴシック" charset="0"/>
                </a:defRPr>
              </a:lvl4pPr>
              <a:lvl5pPr>
                <a:tabLst>
                  <a:tab pos="90488" algn="l"/>
                  <a:tab pos="10048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9pPr>
            </a:lstStyle>
            <a:p>
              <a:pPr>
                <a:lnSpc>
                  <a:spcPts val="2675"/>
                </a:lnSpc>
              </a:pPr>
              <a:r>
                <a:rPr lang="en-US" sz="1400">
                  <a:solidFill>
                    <a:srgbClr val="333399"/>
                  </a:solidFill>
                </a:rPr>
                <a:t>(-4 kV)</a:t>
              </a:r>
            </a:p>
            <a:p>
              <a:pPr>
                <a:lnSpc>
                  <a:spcPts val="2675"/>
                </a:lnSpc>
              </a:pPr>
              <a:endParaRPr lang="en-US" sz="1400">
                <a:solidFill>
                  <a:srgbClr val="333399"/>
                </a:solidFill>
              </a:endParaRPr>
            </a:p>
          </p:txBody>
        </p:sp>
        <p:sp>
          <p:nvSpPr>
            <p:cNvPr id="28" name="Text Box 26">
              <a:extLst>
                <a:ext uri="{FF2B5EF4-FFF2-40B4-BE49-F238E27FC236}">
                  <a16:creationId xmlns:a16="http://schemas.microsoft.com/office/drawing/2014/main" id="{B5A69E1C-5512-7257-77B1-9B6E8F8D5B51}"/>
                </a:ext>
              </a:extLst>
            </p:cNvPr>
            <p:cNvSpPr txBox="1">
              <a:spLocks noChangeArrowheads="1"/>
            </p:cNvSpPr>
            <p:nvPr/>
          </p:nvSpPr>
          <p:spPr bwMode="auto">
            <a:xfrm>
              <a:off x="3809998" y="3321050"/>
              <a:ext cx="126917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Lst>
                <a:defRPr sz="1200">
                  <a:solidFill>
                    <a:schemeClr val="tx1"/>
                  </a:solidFill>
                  <a:latin typeface="Arial Narrow" charset="0"/>
                  <a:ea typeface="ＭＳ Ｐゴシック" charset="0"/>
                </a:defRPr>
              </a:lvl1pPr>
              <a:lvl2pPr>
                <a:tabLst>
                  <a:tab pos="90488" algn="l"/>
                  <a:tab pos="1004888" algn="l"/>
                </a:tabLst>
                <a:defRPr sz="1200">
                  <a:solidFill>
                    <a:schemeClr val="tx1"/>
                  </a:solidFill>
                  <a:latin typeface="Arial Narrow" charset="0"/>
                  <a:ea typeface="ＭＳ Ｐゴシック" charset="0"/>
                </a:defRPr>
              </a:lvl2pPr>
              <a:lvl3pPr>
                <a:tabLst>
                  <a:tab pos="90488" algn="l"/>
                  <a:tab pos="1004888" algn="l"/>
                </a:tabLst>
                <a:defRPr sz="1200">
                  <a:solidFill>
                    <a:schemeClr val="tx1"/>
                  </a:solidFill>
                  <a:latin typeface="Arial Narrow" charset="0"/>
                  <a:ea typeface="ＭＳ Ｐゴシック" charset="0"/>
                </a:defRPr>
              </a:lvl3pPr>
              <a:lvl4pPr>
                <a:tabLst>
                  <a:tab pos="90488" algn="l"/>
                  <a:tab pos="1004888" algn="l"/>
                </a:tabLst>
                <a:defRPr sz="1200">
                  <a:solidFill>
                    <a:schemeClr val="tx1"/>
                  </a:solidFill>
                  <a:latin typeface="Arial Narrow" charset="0"/>
                  <a:ea typeface="ＭＳ Ｐゴシック" charset="0"/>
                </a:defRPr>
              </a:lvl4pPr>
              <a:lvl5pPr>
                <a:tabLst>
                  <a:tab pos="90488" algn="l"/>
                  <a:tab pos="10048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9pPr>
            </a:lstStyle>
            <a:p>
              <a:pPr>
                <a:lnSpc>
                  <a:spcPts val="2675"/>
                </a:lnSpc>
              </a:pPr>
              <a:r>
                <a:rPr lang="en-US" sz="1400">
                  <a:solidFill>
                    <a:srgbClr val="333399"/>
                  </a:solidFill>
                </a:rPr>
                <a:t>(-6 kV)</a:t>
              </a:r>
            </a:p>
            <a:p>
              <a:pPr>
                <a:lnSpc>
                  <a:spcPts val="2675"/>
                </a:lnSpc>
              </a:pPr>
              <a:endParaRPr lang="en-US" sz="1400">
                <a:solidFill>
                  <a:srgbClr val="333399"/>
                </a:solidFill>
              </a:endParaRPr>
            </a:p>
          </p:txBody>
        </p:sp>
        <p:sp>
          <p:nvSpPr>
            <p:cNvPr id="29" name="Text Box 27">
              <a:extLst>
                <a:ext uri="{FF2B5EF4-FFF2-40B4-BE49-F238E27FC236}">
                  <a16:creationId xmlns:a16="http://schemas.microsoft.com/office/drawing/2014/main" id="{79D2BD00-1B5F-28F9-2940-99FC3C398B32}"/>
                </a:ext>
              </a:extLst>
            </p:cNvPr>
            <p:cNvSpPr txBox="1">
              <a:spLocks noChangeArrowheads="1"/>
            </p:cNvSpPr>
            <p:nvPr/>
          </p:nvSpPr>
          <p:spPr bwMode="auto">
            <a:xfrm>
              <a:off x="3827462" y="2606675"/>
              <a:ext cx="126917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Lst>
                <a:defRPr sz="1200">
                  <a:solidFill>
                    <a:schemeClr val="tx1"/>
                  </a:solidFill>
                  <a:latin typeface="Arial Narrow" charset="0"/>
                  <a:ea typeface="ＭＳ Ｐゴシック" charset="0"/>
                </a:defRPr>
              </a:lvl1pPr>
              <a:lvl2pPr>
                <a:tabLst>
                  <a:tab pos="90488" algn="l"/>
                  <a:tab pos="1004888" algn="l"/>
                </a:tabLst>
                <a:defRPr sz="1200">
                  <a:solidFill>
                    <a:schemeClr val="tx1"/>
                  </a:solidFill>
                  <a:latin typeface="Arial Narrow" charset="0"/>
                  <a:ea typeface="ＭＳ Ｐゴシック" charset="0"/>
                </a:defRPr>
              </a:lvl2pPr>
              <a:lvl3pPr>
                <a:tabLst>
                  <a:tab pos="90488" algn="l"/>
                  <a:tab pos="1004888" algn="l"/>
                </a:tabLst>
                <a:defRPr sz="1200">
                  <a:solidFill>
                    <a:schemeClr val="tx1"/>
                  </a:solidFill>
                  <a:latin typeface="Arial Narrow" charset="0"/>
                  <a:ea typeface="ＭＳ Ｐゴシック" charset="0"/>
                </a:defRPr>
              </a:lvl3pPr>
              <a:lvl4pPr>
                <a:tabLst>
                  <a:tab pos="90488" algn="l"/>
                  <a:tab pos="1004888" algn="l"/>
                </a:tabLst>
                <a:defRPr sz="1200">
                  <a:solidFill>
                    <a:schemeClr val="tx1"/>
                  </a:solidFill>
                  <a:latin typeface="Arial Narrow" charset="0"/>
                  <a:ea typeface="ＭＳ Ｐゴシック" charset="0"/>
                </a:defRPr>
              </a:lvl4pPr>
              <a:lvl5pPr>
                <a:tabLst>
                  <a:tab pos="90488" algn="l"/>
                  <a:tab pos="10048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Lst>
                <a:defRPr sz="1200">
                  <a:solidFill>
                    <a:schemeClr val="tx1"/>
                  </a:solidFill>
                  <a:latin typeface="Arial Narrow" charset="0"/>
                  <a:ea typeface="ＭＳ Ｐゴシック" charset="0"/>
                </a:defRPr>
              </a:lvl9pPr>
            </a:lstStyle>
            <a:p>
              <a:pPr>
                <a:lnSpc>
                  <a:spcPts val="2675"/>
                </a:lnSpc>
              </a:pPr>
              <a:r>
                <a:rPr lang="en-US" sz="1400">
                  <a:solidFill>
                    <a:srgbClr val="333399"/>
                  </a:solidFill>
                </a:rPr>
                <a:t>(-8 kV)</a:t>
              </a:r>
            </a:p>
            <a:p>
              <a:pPr>
                <a:lnSpc>
                  <a:spcPts val="2675"/>
                </a:lnSpc>
              </a:pPr>
              <a:endParaRPr lang="en-US" sz="1400">
                <a:solidFill>
                  <a:srgbClr val="333399"/>
                </a:solidFill>
              </a:endParaRPr>
            </a:p>
          </p:txBody>
        </p:sp>
        <p:sp>
          <p:nvSpPr>
            <p:cNvPr id="30" name="Freeform 28">
              <a:extLst>
                <a:ext uri="{FF2B5EF4-FFF2-40B4-BE49-F238E27FC236}">
                  <a16:creationId xmlns:a16="http://schemas.microsoft.com/office/drawing/2014/main" id="{19C0F8DD-ED00-225F-6BE2-C34FD1004CEE}"/>
                </a:ext>
              </a:extLst>
            </p:cNvPr>
            <p:cNvSpPr>
              <a:spLocks/>
            </p:cNvSpPr>
            <p:nvPr/>
          </p:nvSpPr>
          <p:spPr bwMode="auto">
            <a:xfrm>
              <a:off x="304800" y="5638800"/>
              <a:ext cx="3124200" cy="920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solidFill>
              <a:srgbClr val="777777"/>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31" name="Freeform 29">
              <a:extLst>
                <a:ext uri="{FF2B5EF4-FFF2-40B4-BE49-F238E27FC236}">
                  <a16:creationId xmlns:a16="http://schemas.microsoft.com/office/drawing/2014/main" id="{576B552A-C82A-4D65-FEB4-7A2ED81AADFC}"/>
                </a:ext>
              </a:extLst>
            </p:cNvPr>
            <p:cNvSpPr>
              <a:spLocks/>
            </p:cNvSpPr>
            <p:nvPr/>
          </p:nvSpPr>
          <p:spPr bwMode="auto">
            <a:xfrm>
              <a:off x="304800" y="1920875"/>
              <a:ext cx="3124200" cy="92075"/>
            </a:xfrm>
            <a:custGeom>
              <a:avLst/>
              <a:gdLst>
                <a:gd name="T0" fmla="+- 0 10000 10000"/>
                <a:gd name="T1" fmla="*/ T0 w 10000"/>
                <a:gd name="T2" fmla="+- 0 10000 10000"/>
                <a:gd name="T3" fmla="*/ 10000 h 10000"/>
                <a:gd name="T4" fmla="+- 0 20000 10000"/>
                <a:gd name="T5" fmla="*/ T4 w 10000"/>
                <a:gd name="T6" fmla="+- 0 10000 10000"/>
                <a:gd name="T7" fmla="*/ 10000 h 10000"/>
                <a:gd name="T8" fmla="+- 0 20000 10000"/>
                <a:gd name="T9" fmla="*/ T8 w 10000"/>
                <a:gd name="T10" fmla="+- 0 20000 10000"/>
                <a:gd name="T11" fmla="*/ 20000 h 10000"/>
                <a:gd name="T12" fmla="+- 0 10000 10000"/>
                <a:gd name="T13" fmla="*/ T12 w 10000"/>
                <a:gd name="T14" fmla="+- 0 20000 10000"/>
                <a:gd name="T15" fmla="*/ 20000 h 10000"/>
                <a:gd name="T16" fmla="+- 0 10000 10000"/>
                <a:gd name="T17" fmla="*/ T16 w 10000"/>
                <a:gd name="T18" fmla="+- 0 10000 10000"/>
                <a:gd name="T19" fmla="*/ 10000 h 10000"/>
              </a:gdLst>
              <a:ahLst/>
              <a:cxnLst>
                <a:cxn ang="0">
                  <a:pos x="T1" y="T3"/>
                </a:cxn>
                <a:cxn ang="0">
                  <a:pos x="T5" y="T7"/>
                </a:cxn>
                <a:cxn ang="0">
                  <a:pos x="T9" y="T11"/>
                </a:cxn>
                <a:cxn ang="0">
                  <a:pos x="T13" y="T15"/>
                </a:cxn>
                <a:cxn ang="0">
                  <a:pos x="T17" y="T19"/>
                </a:cxn>
              </a:cxnLst>
              <a:rect l="0" t="0" r="r" b="b"/>
              <a:pathLst>
                <a:path w="10000" h="10000">
                  <a:moveTo>
                    <a:pt x="0" y="0"/>
                  </a:moveTo>
                  <a:lnTo>
                    <a:pt x="10000" y="0"/>
                  </a:lnTo>
                  <a:lnTo>
                    <a:pt x="10000" y="10000"/>
                  </a:lnTo>
                  <a:lnTo>
                    <a:pt x="0" y="10000"/>
                  </a:lnTo>
                  <a:close/>
                  <a:moveTo>
                    <a:pt x="0" y="0"/>
                  </a:moveTo>
                </a:path>
              </a:pathLst>
            </a:custGeom>
            <a:solidFill>
              <a:srgbClr val="777777"/>
            </a:solidFill>
            <a:ln w="9525">
              <a:solidFill>
                <a:schemeClr val="tx1"/>
              </a:solidFill>
              <a:prstDash val="solid"/>
              <a:round/>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32" name="Text Box 30">
              <a:extLst>
                <a:ext uri="{FF2B5EF4-FFF2-40B4-BE49-F238E27FC236}">
                  <a16:creationId xmlns:a16="http://schemas.microsoft.com/office/drawing/2014/main" id="{45278270-C89E-7C7F-B4AC-2B3233D62B9D}"/>
                </a:ext>
              </a:extLst>
            </p:cNvPr>
            <p:cNvSpPr txBox="1">
              <a:spLocks noChangeArrowheads="1"/>
            </p:cNvSpPr>
            <p:nvPr/>
          </p:nvSpPr>
          <p:spPr bwMode="auto">
            <a:xfrm>
              <a:off x="3429001" y="1018684"/>
              <a:ext cx="245030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 pos="1919288" algn="l"/>
                </a:tabLst>
                <a:defRPr sz="1200">
                  <a:solidFill>
                    <a:schemeClr val="tx1"/>
                  </a:solidFill>
                  <a:latin typeface="Arial Narrow" charset="0"/>
                  <a:ea typeface="ＭＳ Ｐゴシック" charset="0"/>
                </a:defRPr>
              </a:lvl1pPr>
              <a:lvl2pPr>
                <a:tabLst>
                  <a:tab pos="90488" algn="l"/>
                  <a:tab pos="1004888" algn="l"/>
                  <a:tab pos="1919288" algn="l"/>
                </a:tabLst>
                <a:defRPr sz="1200">
                  <a:solidFill>
                    <a:schemeClr val="tx1"/>
                  </a:solidFill>
                  <a:latin typeface="Arial Narrow" charset="0"/>
                  <a:ea typeface="ＭＳ Ｐゴシック" charset="0"/>
                </a:defRPr>
              </a:lvl2pPr>
              <a:lvl3pPr>
                <a:tabLst>
                  <a:tab pos="90488" algn="l"/>
                  <a:tab pos="1004888" algn="l"/>
                  <a:tab pos="1919288" algn="l"/>
                </a:tabLst>
                <a:defRPr sz="1200">
                  <a:solidFill>
                    <a:schemeClr val="tx1"/>
                  </a:solidFill>
                  <a:latin typeface="Arial Narrow" charset="0"/>
                  <a:ea typeface="ＭＳ Ｐゴシック" charset="0"/>
                </a:defRPr>
              </a:lvl3pPr>
              <a:lvl4pPr>
                <a:tabLst>
                  <a:tab pos="90488" algn="l"/>
                  <a:tab pos="1004888" algn="l"/>
                  <a:tab pos="1919288" algn="l"/>
                </a:tabLst>
                <a:defRPr sz="1200">
                  <a:solidFill>
                    <a:schemeClr val="tx1"/>
                  </a:solidFill>
                  <a:latin typeface="Arial Narrow" charset="0"/>
                  <a:ea typeface="ＭＳ Ｐゴシック" charset="0"/>
                </a:defRPr>
              </a:lvl4pPr>
              <a:lvl5pPr>
                <a:tabLst>
                  <a:tab pos="90488" algn="l"/>
                  <a:tab pos="1004888" algn="l"/>
                  <a:tab pos="19192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9pPr>
            </a:lstStyle>
            <a:p>
              <a:pPr>
                <a:lnSpc>
                  <a:spcPts val="2675"/>
                </a:lnSpc>
              </a:pPr>
              <a:r>
                <a:rPr lang="en-US" sz="1400" dirty="0"/>
                <a:t>Signal electrode</a:t>
              </a:r>
            </a:p>
            <a:p>
              <a:pPr>
                <a:lnSpc>
                  <a:spcPts val="2675"/>
                </a:lnSpc>
              </a:pPr>
              <a:endParaRPr lang="en-US" sz="1400" dirty="0"/>
            </a:p>
          </p:txBody>
        </p:sp>
        <p:sp>
          <p:nvSpPr>
            <p:cNvPr id="33" name="Line 31">
              <a:extLst>
                <a:ext uri="{FF2B5EF4-FFF2-40B4-BE49-F238E27FC236}">
                  <a16:creationId xmlns:a16="http://schemas.microsoft.com/office/drawing/2014/main" id="{7378D1F4-41DC-304E-C807-9465A3FC6B3C}"/>
                </a:ext>
              </a:extLst>
            </p:cNvPr>
            <p:cNvSpPr>
              <a:spLocks noChangeShapeType="1"/>
            </p:cNvSpPr>
            <p:nvPr/>
          </p:nvSpPr>
          <p:spPr bwMode="auto">
            <a:xfrm flipV="1">
              <a:off x="3429000" y="16764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34" name="Line 32">
              <a:extLst>
                <a:ext uri="{FF2B5EF4-FFF2-40B4-BE49-F238E27FC236}">
                  <a16:creationId xmlns:a16="http://schemas.microsoft.com/office/drawing/2014/main" id="{E027FBA0-C24A-0807-B437-F9851955FD5B}"/>
                </a:ext>
              </a:extLst>
            </p:cNvPr>
            <p:cNvSpPr>
              <a:spLocks noChangeShapeType="1"/>
            </p:cNvSpPr>
            <p:nvPr/>
          </p:nvSpPr>
          <p:spPr bwMode="auto">
            <a:xfrm>
              <a:off x="3581400" y="1670050"/>
              <a:ext cx="1981200" cy="127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35" name="Text Box 33">
              <a:extLst>
                <a:ext uri="{FF2B5EF4-FFF2-40B4-BE49-F238E27FC236}">
                  <a16:creationId xmlns:a16="http://schemas.microsoft.com/office/drawing/2014/main" id="{D3D0A896-BC8E-79BC-6EFB-02FE16BA7759}"/>
                </a:ext>
              </a:extLst>
            </p:cNvPr>
            <p:cNvSpPr txBox="1">
              <a:spLocks noChangeArrowheads="1"/>
            </p:cNvSpPr>
            <p:nvPr/>
          </p:nvSpPr>
          <p:spPr bwMode="auto">
            <a:xfrm>
              <a:off x="3581769" y="6318251"/>
              <a:ext cx="2450303" cy="2396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26988">
                <a:tabLst>
                  <a:tab pos="90488" algn="l"/>
                  <a:tab pos="1004888" algn="l"/>
                  <a:tab pos="1919288" algn="l"/>
                </a:tabLst>
                <a:defRPr sz="1200">
                  <a:solidFill>
                    <a:schemeClr val="tx1"/>
                  </a:solidFill>
                  <a:latin typeface="Arial Narrow" charset="0"/>
                  <a:ea typeface="ＭＳ Ｐゴシック" charset="0"/>
                </a:defRPr>
              </a:lvl1pPr>
              <a:lvl2pPr>
                <a:tabLst>
                  <a:tab pos="90488" algn="l"/>
                  <a:tab pos="1004888" algn="l"/>
                  <a:tab pos="1919288" algn="l"/>
                </a:tabLst>
                <a:defRPr sz="1200">
                  <a:solidFill>
                    <a:schemeClr val="tx1"/>
                  </a:solidFill>
                  <a:latin typeface="Arial Narrow" charset="0"/>
                  <a:ea typeface="ＭＳ Ｐゴシック" charset="0"/>
                </a:defRPr>
              </a:lvl2pPr>
              <a:lvl3pPr>
                <a:tabLst>
                  <a:tab pos="90488" algn="l"/>
                  <a:tab pos="1004888" algn="l"/>
                  <a:tab pos="1919288" algn="l"/>
                </a:tabLst>
                <a:defRPr sz="1200">
                  <a:solidFill>
                    <a:schemeClr val="tx1"/>
                  </a:solidFill>
                  <a:latin typeface="Arial Narrow" charset="0"/>
                  <a:ea typeface="ＭＳ Ｐゴシック" charset="0"/>
                </a:defRPr>
              </a:lvl3pPr>
              <a:lvl4pPr>
                <a:tabLst>
                  <a:tab pos="90488" algn="l"/>
                  <a:tab pos="1004888" algn="l"/>
                  <a:tab pos="1919288" algn="l"/>
                </a:tabLst>
                <a:defRPr sz="1200">
                  <a:solidFill>
                    <a:schemeClr val="tx1"/>
                  </a:solidFill>
                  <a:latin typeface="Arial Narrow" charset="0"/>
                  <a:ea typeface="ＭＳ Ｐゴシック" charset="0"/>
                </a:defRPr>
              </a:lvl4pPr>
              <a:lvl5pPr>
                <a:tabLst>
                  <a:tab pos="90488" algn="l"/>
                  <a:tab pos="1004888" algn="l"/>
                  <a:tab pos="1919288" algn="l"/>
                </a:tabLst>
                <a:defRPr sz="1200">
                  <a:solidFill>
                    <a:schemeClr val="tx1"/>
                  </a:solidFill>
                  <a:latin typeface="Arial Narrow" charset="0"/>
                  <a:ea typeface="ＭＳ Ｐゴシック" charset="0"/>
                </a:defRPr>
              </a:lvl5pPr>
              <a:lvl6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6pPr>
              <a:lvl7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7pPr>
              <a:lvl8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8pPr>
              <a:lvl9pPr eaLnBrk="0" fontAlgn="base" hangingPunct="0">
                <a:spcBef>
                  <a:spcPct val="0"/>
                </a:spcBef>
                <a:spcAft>
                  <a:spcPct val="0"/>
                </a:spcAft>
                <a:tabLst>
                  <a:tab pos="90488" algn="l"/>
                  <a:tab pos="1004888" algn="l"/>
                  <a:tab pos="1919288" algn="l"/>
                </a:tabLst>
                <a:defRPr sz="1200">
                  <a:solidFill>
                    <a:schemeClr val="tx1"/>
                  </a:solidFill>
                  <a:latin typeface="Arial Narrow" charset="0"/>
                  <a:ea typeface="ＭＳ Ｐゴシック" charset="0"/>
                </a:defRPr>
              </a:lvl9pPr>
            </a:lstStyle>
            <a:p>
              <a:pPr>
                <a:lnSpc>
                  <a:spcPts val="2675"/>
                </a:lnSpc>
              </a:pPr>
              <a:r>
                <a:rPr lang="en-US" sz="1400"/>
                <a:t>Signal electrode</a:t>
              </a:r>
            </a:p>
            <a:p>
              <a:pPr>
                <a:lnSpc>
                  <a:spcPts val="2675"/>
                </a:lnSpc>
              </a:pPr>
              <a:endParaRPr lang="en-US" sz="1400"/>
            </a:p>
          </p:txBody>
        </p:sp>
        <p:sp>
          <p:nvSpPr>
            <p:cNvPr id="36" name="Line 34">
              <a:extLst>
                <a:ext uri="{FF2B5EF4-FFF2-40B4-BE49-F238E27FC236}">
                  <a16:creationId xmlns:a16="http://schemas.microsoft.com/office/drawing/2014/main" id="{99D10133-05B7-D8B8-83F3-5D88F50B92CB}"/>
                </a:ext>
              </a:extLst>
            </p:cNvPr>
            <p:cNvSpPr>
              <a:spLocks noChangeShapeType="1"/>
            </p:cNvSpPr>
            <p:nvPr/>
          </p:nvSpPr>
          <p:spPr bwMode="auto">
            <a:xfrm>
              <a:off x="2819400" y="5867400"/>
              <a:ext cx="762000" cy="4572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sp>
          <p:nvSpPr>
            <p:cNvPr id="37" name="Line 35">
              <a:extLst>
                <a:ext uri="{FF2B5EF4-FFF2-40B4-BE49-F238E27FC236}">
                  <a16:creationId xmlns:a16="http://schemas.microsoft.com/office/drawing/2014/main" id="{AD95FBD3-A539-DB48-9B43-BDDDA43E92CD}"/>
                </a:ext>
              </a:extLst>
            </p:cNvPr>
            <p:cNvSpPr>
              <a:spLocks noChangeShapeType="1"/>
            </p:cNvSpPr>
            <p:nvPr/>
          </p:nvSpPr>
          <p:spPr bwMode="auto">
            <a:xfrm>
              <a:off x="3581400" y="6318250"/>
              <a:ext cx="1981200" cy="635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GB" sz="1400"/>
            </a:p>
          </p:txBody>
        </p:sp>
      </p:grpSp>
      <p:grpSp>
        <p:nvGrpSpPr>
          <p:cNvPr id="38" name="Grouper 1">
            <a:extLst>
              <a:ext uri="{FF2B5EF4-FFF2-40B4-BE49-F238E27FC236}">
                <a16:creationId xmlns:a16="http://schemas.microsoft.com/office/drawing/2014/main" id="{D18AE034-EF99-2CF8-AD68-F80491AF1AC0}"/>
              </a:ext>
            </a:extLst>
          </p:cNvPr>
          <p:cNvGrpSpPr/>
          <p:nvPr/>
        </p:nvGrpSpPr>
        <p:grpSpPr>
          <a:xfrm>
            <a:off x="4079251" y="1133095"/>
            <a:ext cx="3045544" cy="2570071"/>
            <a:chOff x="1258112" y="457200"/>
            <a:chExt cx="7276288" cy="6027741"/>
          </a:xfrm>
        </p:grpSpPr>
        <p:grpSp>
          <p:nvGrpSpPr>
            <p:cNvPr id="39" name="Group 12">
              <a:extLst>
                <a:ext uri="{FF2B5EF4-FFF2-40B4-BE49-F238E27FC236}">
                  <a16:creationId xmlns:a16="http://schemas.microsoft.com/office/drawing/2014/main" id="{A4B4DD95-1232-20AC-ECB9-C973174541CA}"/>
                </a:ext>
              </a:extLst>
            </p:cNvPr>
            <p:cNvGrpSpPr>
              <a:grpSpLocks/>
            </p:cNvGrpSpPr>
            <p:nvPr/>
          </p:nvGrpSpPr>
          <p:grpSpPr bwMode="auto">
            <a:xfrm>
              <a:off x="1524000" y="457200"/>
              <a:ext cx="5981700" cy="4749800"/>
              <a:chOff x="996" y="664"/>
              <a:chExt cx="3768" cy="2992"/>
            </a:xfrm>
          </p:grpSpPr>
          <p:pic>
            <p:nvPicPr>
              <p:cNvPr id="46" name="Picture 13" descr="ratio-fast-total.pdf                                           00023F0DUsers                          B8F4BE52:">
                <a:extLst>
                  <a:ext uri="{FF2B5EF4-FFF2-40B4-BE49-F238E27FC236}">
                    <a16:creationId xmlns:a16="http://schemas.microsoft.com/office/drawing/2014/main" id="{8FA434DB-9887-23D7-65AF-C3368F90A50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96" y="664"/>
                <a:ext cx="3768" cy="2992"/>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14">
                <a:extLst>
                  <a:ext uri="{FF2B5EF4-FFF2-40B4-BE49-F238E27FC236}">
                    <a16:creationId xmlns:a16="http://schemas.microsoft.com/office/drawing/2014/main" id="{A7BA2E63-8373-D470-84F4-9AB724631D5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088" y="756"/>
                <a:ext cx="2256" cy="25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48" name="Picture 15">
                <a:extLst>
                  <a:ext uri="{FF2B5EF4-FFF2-40B4-BE49-F238E27FC236}">
                    <a16:creationId xmlns:a16="http://schemas.microsoft.com/office/drawing/2014/main" id="{6E3A15B8-19B5-0084-71E6-1F79EAF224D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412" y="1465"/>
                <a:ext cx="3184" cy="18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9" name="Rectangle 16">
                <a:extLst>
                  <a:ext uri="{FF2B5EF4-FFF2-40B4-BE49-F238E27FC236}">
                    <a16:creationId xmlns:a16="http://schemas.microsoft.com/office/drawing/2014/main" id="{37DF53DA-34CE-E16E-FE30-0F46289315D3}"/>
                  </a:ext>
                </a:extLst>
              </p:cNvPr>
              <p:cNvSpPr>
                <a:spLocks noChangeArrowheads="1"/>
              </p:cNvSpPr>
              <p:nvPr/>
            </p:nvSpPr>
            <p:spPr bwMode="auto">
              <a:xfrm>
                <a:off x="1354" y="699"/>
                <a:ext cx="3286" cy="258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50" name="Rectangle 17">
                <a:extLst>
                  <a:ext uri="{FF2B5EF4-FFF2-40B4-BE49-F238E27FC236}">
                    <a16:creationId xmlns:a16="http://schemas.microsoft.com/office/drawing/2014/main" id="{37144E1D-3D27-40BA-6493-91E939C85AE2}"/>
                  </a:ext>
                </a:extLst>
              </p:cNvPr>
              <p:cNvSpPr>
                <a:spLocks noChangeArrowheads="1"/>
              </p:cNvSpPr>
              <p:nvPr/>
            </p:nvSpPr>
            <p:spPr bwMode="auto">
              <a:xfrm>
                <a:off x="1499" y="843"/>
                <a:ext cx="1296" cy="109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51" name="Line 18">
                <a:extLst>
                  <a:ext uri="{FF2B5EF4-FFF2-40B4-BE49-F238E27FC236}">
                    <a16:creationId xmlns:a16="http://schemas.microsoft.com/office/drawing/2014/main" id="{D842CB59-A52F-1F5C-62CC-6EA3CF96DB3B}"/>
                  </a:ext>
                </a:extLst>
              </p:cNvPr>
              <p:cNvSpPr>
                <a:spLocks noChangeShapeType="1"/>
              </p:cNvSpPr>
              <p:nvPr/>
            </p:nvSpPr>
            <p:spPr bwMode="auto">
              <a:xfrm>
                <a:off x="1498" y="1276"/>
                <a:ext cx="1296"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grpSp>
        <p:sp>
          <p:nvSpPr>
            <p:cNvPr id="40" name="Oval 19">
              <a:extLst>
                <a:ext uri="{FF2B5EF4-FFF2-40B4-BE49-F238E27FC236}">
                  <a16:creationId xmlns:a16="http://schemas.microsoft.com/office/drawing/2014/main" id="{B3F73D30-7183-3DCB-A02B-F506560F7D3A}"/>
                </a:ext>
              </a:extLst>
            </p:cNvPr>
            <p:cNvSpPr>
              <a:spLocks noChangeArrowheads="1"/>
            </p:cNvSpPr>
            <p:nvPr/>
          </p:nvSpPr>
          <p:spPr bwMode="auto">
            <a:xfrm>
              <a:off x="5181600" y="3657600"/>
              <a:ext cx="838200" cy="762000"/>
            </a:xfrm>
            <a:prstGeom prst="ellipse">
              <a:avLst/>
            </a:prstGeom>
            <a:solidFill>
              <a:srgbClr val="FF00FF">
                <a:alpha val="25000"/>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41" name="Text Box 20">
              <a:extLst>
                <a:ext uri="{FF2B5EF4-FFF2-40B4-BE49-F238E27FC236}">
                  <a16:creationId xmlns:a16="http://schemas.microsoft.com/office/drawing/2014/main" id="{66BED570-D3A4-647F-57E9-BD857EE6A64C}"/>
                </a:ext>
              </a:extLst>
            </p:cNvPr>
            <p:cNvSpPr txBox="1">
              <a:spLocks noChangeArrowheads="1"/>
            </p:cNvSpPr>
            <p:nvPr/>
          </p:nvSpPr>
          <p:spPr bwMode="auto">
            <a:xfrm>
              <a:off x="5775323" y="5257802"/>
              <a:ext cx="2759077" cy="1227139"/>
            </a:xfrm>
            <a:prstGeom prst="rect">
              <a:avLst/>
            </a:prstGeom>
            <a:solidFill>
              <a:schemeClr val="accent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r>
                <a:rPr lang="en-US" sz="1400" dirty="0">
                  <a:solidFill>
                    <a:schemeClr val="tx1"/>
                  </a:solidFill>
                </a:rPr>
                <a:t>Standard 2 mm gap RPC</a:t>
              </a:r>
            </a:p>
          </p:txBody>
        </p:sp>
        <p:sp>
          <p:nvSpPr>
            <p:cNvPr id="42" name="Line 21">
              <a:extLst>
                <a:ext uri="{FF2B5EF4-FFF2-40B4-BE49-F238E27FC236}">
                  <a16:creationId xmlns:a16="http://schemas.microsoft.com/office/drawing/2014/main" id="{82E4D38B-8D97-99F2-5AC8-52223DE38C32}"/>
                </a:ext>
              </a:extLst>
            </p:cNvPr>
            <p:cNvSpPr>
              <a:spLocks noChangeShapeType="1"/>
            </p:cNvSpPr>
            <p:nvPr/>
          </p:nvSpPr>
          <p:spPr bwMode="auto">
            <a:xfrm flipH="1" flipV="1">
              <a:off x="5715000" y="4419600"/>
              <a:ext cx="381000" cy="83820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43" name="Oval 22">
              <a:extLst>
                <a:ext uri="{FF2B5EF4-FFF2-40B4-BE49-F238E27FC236}">
                  <a16:creationId xmlns:a16="http://schemas.microsoft.com/office/drawing/2014/main" id="{BE5A0303-AA99-0C6F-48FC-21E45BEF5E51}"/>
                </a:ext>
              </a:extLst>
            </p:cNvPr>
            <p:cNvSpPr>
              <a:spLocks noChangeArrowheads="1"/>
            </p:cNvSpPr>
            <p:nvPr/>
          </p:nvSpPr>
          <p:spPr bwMode="auto">
            <a:xfrm>
              <a:off x="4800600" y="2286000"/>
              <a:ext cx="838200" cy="762000"/>
            </a:xfrm>
            <a:prstGeom prst="ellipse">
              <a:avLst/>
            </a:prstGeom>
            <a:solidFill>
              <a:srgbClr val="FFF300">
                <a:alpha val="25000"/>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44" name="Line 23">
              <a:extLst>
                <a:ext uri="{FF2B5EF4-FFF2-40B4-BE49-F238E27FC236}">
                  <a16:creationId xmlns:a16="http://schemas.microsoft.com/office/drawing/2014/main" id="{0A77A43F-428F-D6BD-7FFD-4A802CA75144}"/>
                </a:ext>
              </a:extLst>
            </p:cNvPr>
            <p:cNvSpPr>
              <a:spLocks noChangeShapeType="1"/>
            </p:cNvSpPr>
            <p:nvPr/>
          </p:nvSpPr>
          <p:spPr bwMode="auto">
            <a:xfrm flipV="1">
              <a:off x="2362200" y="2971800"/>
              <a:ext cx="2667000" cy="220980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GB" sz="1400"/>
            </a:p>
          </p:txBody>
        </p:sp>
        <p:sp>
          <p:nvSpPr>
            <p:cNvPr id="45" name="Text Box 24">
              <a:extLst>
                <a:ext uri="{FF2B5EF4-FFF2-40B4-BE49-F238E27FC236}">
                  <a16:creationId xmlns:a16="http://schemas.microsoft.com/office/drawing/2014/main" id="{65517B48-B717-C7C0-98FD-090157C7089F}"/>
                </a:ext>
              </a:extLst>
            </p:cNvPr>
            <p:cNvSpPr txBox="1">
              <a:spLocks noChangeArrowheads="1"/>
            </p:cNvSpPr>
            <p:nvPr/>
          </p:nvSpPr>
          <p:spPr bwMode="auto">
            <a:xfrm>
              <a:off x="1258112" y="5291139"/>
              <a:ext cx="1544187" cy="721848"/>
            </a:xfrm>
            <a:prstGeom prst="rect">
              <a:avLst/>
            </a:prstGeom>
            <a:solidFill>
              <a:srgbClr val="FFF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dirty="0">
                  <a:solidFill>
                    <a:srgbClr val="D50702"/>
                  </a:solidFill>
                </a:rPr>
                <a:t>MRPC</a:t>
              </a:r>
            </a:p>
          </p:txBody>
        </p:sp>
      </p:grpSp>
      <p:sp>
        <p:nvSpPr>
          <p:cNvPr id="143" name="ZoneTexte 142">
            <a:extLst>
              <a:ext uri="{FF2B5EF4-FFF2-40B4-BE49-F238E27FC236}">
                <a16:creationId xmlns:a16="http://schemas.microsoft.com/office/drawing/2014/main" id="{6B927407-0C26-E053-8ACF-8A196271FD05}"/>
              </a:ext>
            </a:extLst>
          </p:cNvPr>
          <p:cNvSpPr txBox="1"/>
          <p:nvPr/>
        </p:nvSpPr>
        <p:spPr>
          <a:xfrm>
            <a:off x="998308" y="3319035"/>
            <a:ext cx="2255520" cy="307777"/>
          </a:xfrm>
          <a:prstGeom prst="rect">
            <a:avLst/>
          </a:prstGeom>
          <a:noFill/>
        </p:spPr>
        <p:txBody>
          <a:bodyPr wrap="square" rtlCol="0">
            <a:spAutoFit/>
          </a:bodyPr>
          <a:lstStyle/>
          <a:p>
            <a:r>
              <a:rPr lang="en-GB" sz="1400" dirty="0"/>
              <a:t>Differential readout</a:t>
            </a:r>
          </a:p>
        </p:txBody>
      </p:sp>
      <p:pic>
        <p:nvPicPr>
          <p:cNvPr id="144" name="Image 143">
            <a:extLst>
              <a:ext uri="{FF2B5EF4-FFF2-40B4-BE49-F238E27FC236}">
                <a16:creationId xmlns:a16="http://schemas.microsoft.com/office/drawing/2014/main" id="{ADC75851-4794-60C6-55D5-F9F2022292E5}"/>
              </a:ext>
            </a:extLst>
          </p:cNvPr>
          <p:cNvPicPr>
            <a:picLocks noChangeAspect="1"/>
          </p:cNvPicPr>
          <p:nvPr/>
        </p:nvPicPr>
        <p:blipFill>
          <a:blip r:embed="rId7"/>
          <a:stretch>
            <a:fillRect/>
          </a:stretch>
        </p:blipFill>
        <p:spPr>
          <a:xfrm>
            <a:off x="7056076" y="1057101"/>
            <a:ext cx="2243856" cy="2107712"/>
          </a:xfrm>
          <a:prstGeom prst="rect">
            <a:avLst/>
          </a:prstGeom>
        </p:spPr>
      </p:pic>
      <p:pic>
        <p:nvPicPr>
          <p:cNvPr id="145" name="Image 144">
            <a:extLst>
              <a:ext uri="{FF2B5EF4-FFF2-40B4-BE49-F238E27FC236}">
                <a16:creationId xmlns:a16="http://schemas.microsoft.com/office/drawing/2014/main" id="{EBBD7F72-FCF6-056D-53F0-1EA3FAA6A595}"/>
              </a:ext>
            </a:extLst>
          </p:cNvPr>
          <p:cNvPicPr>
            <a:picLocks noChangeAspect="1"/>
          </p:cNvPicPr>
          <p:nvPr/>
        </p:nvPicPr>
        <p:blipFill>
          <a:blip r:embed="rId8"/>
          <a:stretch>
            <a:fillRect/>
          </a:stretch>
        </p:blipFill>
        <p:spPr>
          <a:xfrm>
            <a:off x="9568422" y="1069046"/>
            <a:ext cx="2318778" cy="2107712"/>
          </a:xfrm>
          <a:prstGeom prst="rect">
            <a:avLst/>
          </a:prstGeom>
        </p:spPr>
      </p:pic>
      <p:pic>
        <p:nvPicPr>
          <p:cNvPr id="149" name="Image 148">
            <a:extLst>
              <a:ext uri="{FF2B5EF4-FFF2-40B4-BE49-F238E27FC236}">
                <a16:creationId xmlns:a16="http://schemas.microsoft.com/office/drawing/2014/main" id="{A364985D-E6E7-6EBD-55EA-4F9051CBCF68}"/>
              </a:ext>
            </a:extLst>
          </p:cNvPr>
          <p:cNvPicPr>
            <a:picLocks noChangeAspect="1"/>
          </p:cNvPicPr>
          <p:nvPr/>
        </p:nvPicPr>
        <p:blipFill>
          <a:blip r:embed="rId9"/>
          <a:stretch>
            <a:fillRect/>
          </a:stretch>
        </p:blipFill>
        <p:spPr>
          <a:xfrm>
            <a:off x="6491400" y="4217857"/>
            <a:ext cx="2608153" cy="2411659"/>
          </a:xfrm>
          <a:prstGeom prst="rect">
            <a:avLst/>
          </a:prstGeom>
        </p:spPr>
      </p:pic>
      <p:pic>
        <p:nvPicPr>
          <p:cNvPr id="152" name="Image 151">
            <a:extLst>
              <a:ext uri="{FF2B5EF4-FFF2-40B4-BE49-F238E27FC236}">
                <a16:creationId xmlns:a16="http://schemas.microsoft.com/office/drawing/2014/main" id="{C021D123-4937-2A8B-1FCE-9326FEE76FE9}"/>
              </a:ext>
            </a:extLst>
          </p:cNvPr>
          <p:cNvPicPr>
            <a:picLocks noChangeAspect="1"/>
          </p:cNvPicPr>
          <p:nvPr/>
        </p:nvPicPr>
        <p:blipFill>
          <a:blip r:embed="rId10"/>
          <a:stretch>
            <a:fillRect/>
          </a:stretch>
        </p:blipFill>
        <p:spPr>
          <a:xfrm>
            <a:off x="1104179" y="4241305"/>
            <a:ext cx="2608153" cy="2346616"/>
          </a:xfrm>
          <a:prstGeom prst="rect">
            <a:avLst/>
          </a:prstGeom>
        </p:spPr>
      </p:pic>
      <p:pic>
        <p:nvPicPr>
          <p:cNvPr id="153" name="Image 152">
            <a:extLst>
              <a:ext uri="{FF2B5EF4-FFF2-40B4-BE49-F238E27FC236}">
                <a16:creationId xmlns:a16="http://schemas.microsoft.com/office/drawing/2014/main" id="{F5014A2F-56D3-1DBD-C556-8BEFC4CEA848}"/>
              </a:ext>
            </a:extLst>
          </p:cNvPr>
          <p:cNvPicPr>
            <a:picLocks noChangeAspect="1"/>
          </p:cNvPicPr>
          <p:nvPr/>
        </p:nvPicPr>
        <p:blipFill>
          <a:blip r:embed="rId11"/>
          <a:stretch>
            <a:fillRect/>
          </a:stretch>
        </p:blipFill>
        <p:spPr>
          <a:xfrm>
            <a:off x="3864301" y="4265458"/>
            <a:ext cx="2475130" cy="2346616"/>
          </a:xfrm>
          <a:prstGeom prst="rect">
            <a:avLst/>
          </a:prstGeom>
        </p:spPr>
      </p:pic>
      <p:pic>
        <p:nvPicPr>
          <p:cNvPr id="154" name="Image 153">
            <a:extLst>
              <a:ext uri="{FF2B5EF4-FFF2-40B4-BE49-F238E27FC236}">
                <a16:creationId xmlns:a16="http://schemas.microsoft.com/office/drawing/2014/main" id="{C698D965-04F0-8B9B-0EBF-4FB37EE557AB}"/>
              </a:ext>
            </a:extLst>
          </p:cNvPr>
          <p:cNvPicPr>
            <a:picLocks noChangeAspect="1"/>
          </p:cNvPicPr>
          <p:nvPr/>
        </p:nvPicPr>
        <p:blipFill>
          <a:blip r:embed="rId12"/>
          <a:stretch>
            <a:fillRect/>
          </a:stretch>
        </p:blipFill>
        <p:spPr>
          <a:xfrm>
            <a:off x="9372478" y="4232936"/>
            <a:ext cx="2710665" cy="2411659"/>
          </a:xfrm>
          <a:prstGeom prst="rect">
            <a:avLst/>
          </a:prstGeom>
        </p:spPr>
      </p:pic>
    </p:spTree>
    <p:extLst>
      <p:ext uri="{BB962C8B-B14F-4D97-AF65-F5344CB8AC3E}">
        <p14:creationId xmlns:p14="http://schemas.microsoft.com/office/powerpoint/2010/main" val="4038116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0CEA698-FB06-1C26-2811-AF29D7919F18}"/>
              </a:ext>
            </a:extLst>
          </p:cNvPr>
          <p:cNvPicPr>
            <a:picLocks noChangeAspect="1"/>
          </p:cNvPicPr>
          <p:nvPr/>
        </p:nvPicPr>
        <p:blipFill>
          <a:blip r:embed="rId2"/>
          <a:stretch>
            <a:fillRect/>
          </a:stretch>
        </p:blipFill>
        <p:spPr>
          <a:xfrm>
            <a:off x="7285806" y="668037"/>
            <a:ext cx="2783863" cy="2053288"/>
          </a:xfrm>
          <a:prstGeom prst="rect">
            <a:avLst/>
          </a:prstGeom>
        </p:spPr>
      </p:pic>
      <p:sp>
        <p:nvSpPr>
          <p:cNvPr id="5" name="ZoneTexte 4">
            <a:extLst>
              <a:ext uri="{FF2B5EF4-FFF2-40B4-BE49-F238E27FC236}">
                <a16:creationId xmlns:a16="http://schemas.microsoft.com/office/drawing/2014/main" id="{55E7EC4B-C9F2-7FD0-176F-BA89A7EA5B44}"/>
              </a:ext>
            </a:extLst>
          </p:cNvPr>
          <p:cNvSpPr txBox="1"/>
          <p:nvPr/>
        </p:nvSpPr>
        <p:spPr>
          <a:xfrm>
            <a:off x="9912483" y="2301858"/>
            <a:ext cx="3399818" cy="276999"/>
          </a:xfrm>
          <a:prstGeom prst="rect">
            <a:avLst/>
          </a:prstGeom>
          <a:noFill/>
        </p:spPr>
        <p:txBody>
          <a:bodyPr wrap="square">
            <a:spAutoFit/>
          </a:bodyPr>
          <a:lstStyle/>
          <a:p>
            <a:r>
              <a:rPr lang="fr-FR" sz="1200" dirty="0">
                <a:effectLst/>
                <a:latin typeface="Arial" panose="020B0604020202020204" pitchFamily="34" charset="0"/>
              </a:rPr>
              <a:t>Peak Rate 10 MHz for </a:t>
            </a:r>
            <a:r>
              <a:rPr lang="fr-FR" sz="1200" dirty="0" err="1">
                <a:effectLst/>
                <a:latin typeface="Arial" panose="020B0604020202020204" pitchFamily="34" charset="0"/>
              </a:rPr>
              <a:t>Au+Au</a:t>
            </a:r>
            <a:endParaRPr lang="fr-FR" sz="1200" dirty="0">
              <a:effectLst/>
              <a:latin typeface="Arial" panose="020B0604020202020204" pitchFamily="34" charset="0"/>
            </a:endParaRPr>
          </a:p>
        </p:txBody>
      </p:sp>
      <p:sp>
        <p:nvSpPr>
          <p:cNvPr id="6" name="ZoneTexte 5">
            <a:extLst>
              <a:ext uri="{FF2B5EF4-FFF2-40B4-BE49-F238E27FC236}">
                <a16:creationId xmlns:a16="http://schemas.microsoft.com/office/drawing/2014/main" id="{D1D004D6-C211-5E5A-8F1C-DFCF2146DCF7}"/>
              </a:ext>
            </a:extLst>
          </p:cNvPr>
          <p:cNvSpPr txBox="1"/>
          <p:nvPr/>
        </p:nvSpPr>
        <p:spPr>
          <a:xfrm>
            <a:off x="943583" y="1001336"/>
            <a:ext cx="7898860" cy="3139321"/>
          </a:xfrm>
          <a:prstGeom prst="rect">
            <a:avLst/>
          </a:prstGeom>
          <a:noFill/>
        </p:spPr>
        <p:txBody>
          <a:bodyPr wrap="square" rtlCol="0">
            <a:spAutoFit/>
          </a:bodyPr>
          <a:lstStyle/>
          <a:p>
            <a:r>
              <a:rPr lang="en-GB" dirty="0"/>
              <a:t>CBM will study the nuclear matter at large density to understand: </a:t>
            </a:r>
          </a:p>
          <a:p>
            <a:r>
              <a:rPr lang="en-GB" dirty="0">
                <a:sym typeface="Wingdings" pitchFamily="2" charset="2"/>
              </a:rPr>
              <a:t>partonic phases, chiral symmetry, hyper-nuclei production, </a:t>
            </a:r>
          </a:p>
          <a:p>
            <a:r>
              <a:rPr lang="en-GB" dirty="0">
                <a:sym typeface="Wingdings" pitchFamily="2" charset="2"/>
              </a:rPr>
              <a:t>charm production and propagation in rich </a:t>
            </a:r>
            <a:r>
              <a:rPr lang="en-GB" dirty="0" err="1">
                <a:sym typeface="Wingdings" pitchFamily="2" charset="2"/>
              </a:rPr>
              <a:t>baryonMatter</a:t>
            </a:r>
            <a:r>
              <a:rPr lang="en-GB" dirty="0">
                <a:sym typeface="Wingdings" pitchFamily="2" charset="2"/>
              </a:rPr>
              <a:t>.</a:t>
            </a:r>
          </a:p>
          <a:p>
            <a:endParaRPr lang="en-GB" dirty="0">
              <a:sym typeface="Wingdings" pitchFamily="2" charset="2"/>
            </a:endParaRPr>
          </a:p>
          <a:p>
            <a:r>
              <a:rPr lang="en-GB" dirty="0" err="1">
                <a:sym typeface="Wingdings" pitchFamily="2" charset="2"/>
              </a:rPr>
              <a:t>ToF</a:t>
            </a:r>
            <a:r>
              <a:rPr lang="en-GB" dirty="0">
                <a:sym typeface="Wingdings" pitchFamily="2" charset="2"/>
              </a:rPr>
              <a:t> detector is an essential one in the CBM. It will be made of</a:t>
            </a:r>
          </a:p>
          <a:p>
            <a:r>
              <a:rPr lang="en-GB" dirty="0">
                <a:sym typeface="Wingdings" pitchFamily="2" charset="2"/>
              </a:rPr>
              <a:t>MRPC that can reach </a:t>
            </a:r>
            <a:r>
              <a:rPr lang="en-GB" b="1" dirty="0">
                <a:sym typeface="Wingdings" pitchFamily="2" charset="2"/>
              </a:rPr>
              <a:t>80 </a:t>
            </a:r>
            <a:r>
              <a:rPr lang="en-GB" b="1" dirty="0" err="1">
                <a:sym typeface="Wingdings" pitchFamily="2" charset="2"/>
              </a:rPr>
              <a:t>ps</a:t>
            </a:r>
            <a:r>
              <a:rPr lang="en-GB" b="1" dirty="0">
                <a:sym typeface="Wingdings" pitchFamily="2" charset="2"/>
              </a:rPr>
              <a:t> </a:t>
            </a:r>
            <a:r>
              <a:rPr lang="en-GB" dirty="0">
                <a:sym typeface="Wingdings" pitchFamily="2" charset="2"/>
              </a:rPr>
              <a:t>(full system) time resolution </a:t>
            </a:r>
          </a:p>
          <a:p>
            <a:r>
              <a:rPr lang="en-GB" dirty="0">
                <a:sym typeface="Wingdings" pitchFamily="2" charset="2"/>
              </a:rPr>
              <a:t>while withstanding very high rate at the </a:t>
            </a:r>
            <a:r>
              <a:rPr lang="en-GB" dirty="0" err="1">
                <a:sym typeface="Wingdings" pitchFamily="2" charset="2"/>
              </a:rPr>
              <a:t>center</a:t>
            </a:r>
            <a:r>
              <a:rPr lang="en-GB" dirty="0">
                <a:sym typeface="Wingdings" pitchFamily="2" charset="2"/>
              </a:rPr>
              <a:t>.</a:t>
            </a:r>
          </a:p>
          <a:p>
            <a:r>
              <a:rPr lang="en-GB" dirty="0">
                <a:sym typeface="Wingdings" pitchFamily="2" charset="2"/>
              </a:rPr>
              <a:t>New doped glass was developed by Tsinghua University with </a:t>
            </a:r>
            <a:r>
              <a:rPr lang="en-GB" dirty="0">
                <a:latin typeface="Symbol" pitchFamily="2" charset="2"/>
                <a:sym typeface="Wingdings" pitchFamily="2" charset="2"/>
              </a:rPr>
              <a:t>r </a:t>
            </a:r>
            <a:r>
              <a:rPr lang="en-GB" dirty="0">
                <a:sym typeface="Wingdings" pitchFamily="2" charset="2"/>
              </a:rPr>
              <a:t>=  10</a:t>
            </a:r>
            <a:r>
              <a:rPr lang="en-GB" baseline="30000" dirty="0">
                <a:sym typeface="Wingdings" pitchFamily="2" charset="2"/>
              </a:rPr>
              <a:t>10-11  </a:t>
            </a:r>
            <a:r>
              <a:rPr lang="en-GB" dirty="0" err="1">
                <a:latin typeface="Symbol" pitchFamily="2" charset="2"/>
                <a:sym typeface="Wingdings" pitchFamily="2" charset="2"/>
              </a:rPr>
              <a:t>W.</a:t>
            </a:r>
            <a:r>
              <a:rPr lang="en-GB" dirty="0" err="1">
                <a:sym typeface="Wingdings" pitchFamily="2" charset="2"/>
              </a:rPr>
              <a:t>cm</a:t>
            </a:r>
            <a:endParaRPr lang="en-GB" dirty="0">
              <a:sym typeface="Wingdings" pitchFamily="2" charset="2"/>
            </a:endParaRPr>
          </a:p>
          <a:p>
            <a:endParaRPr lang="en-GB" dirty="0">
              <a:sym typeface="Wingdings" pitchFamily="2" charset="2"/>
            </a:endParaRPr>
          </a:p>
          <a:p>
            <a:endParaRPr lang="en-GB" dirty="0">
              <a:sym typeface="Wingdings" pitchFamily="2" charset="2"/>
            </a:endParaRPr>
          </a:p>
          <a:p>
            <a:pPr marL="285750" indent="-285750">
              <a:buFont typeface="Wingdings" pitchFamily="2" charset="2"/>
              <a:buChar char="à"/>
            </a:pPr>
            <a:endParaRPr lang="en-GB" dirty="0"/>
          </a:p>
        </p:txBody>
      </p:sp>
      <p:pic>
        <p:nvPicPr>
          <p:cNvPr id="7" name="Image 6">
            <a:extLst>
              <a:ext uri="{FF2B5EF4-FFF2-40B4-BE49-F238E27FC236}">
                <a16:creationId xmlns:a16="http://schemas.microsoft.com/office/drawing/2014/main" id="{EAF830B8-C84D-237C-6BAD-A955A5CBF66B}"/>
              </a:ext>
            </a:extLst>
          </p:cNvPr>
          <p:cNvPicPr>
            <a:picLocks noChangeAspect="1"/>
          </p:cNvPicPr>
          <p:nvPr/>
        </p:nvPicPr>
        <p:blipFill>
          <a:blip r:embed="rId3"/>
          <a:stretch>
            <a:fillRect/>
          </a:stretch>
        </p:blipFill>
        <p:spPr>
          <a:xfrm>
            <a:off x="8443507" y="1736193"/>
            <a:ext cx="797872" cy="610745"/>
          </a:xfrm>
          <a:prstGeom prst="rect">
            <a:avLst/>
          </a:prstGeom>
        </p:spPr>
      </p:pic>
      <p:pic>
        <p:nvPicPr>
          <p:cNvPr id="8" name="Image 7">
            <a:extLst>
              <a:ext uri="{FF2B5EF4-FFF2-40B4-BE49-F238E27FC236}">
                <a16:creationId xmlns:a16="http://schemas.microsoft.com/office/drawing/2014/main" id="{25CFA067-5790-997E-23CA-A53F3919F60E}"/>
              </a:ext>
            </a:extLst>
          </p:cNvPr>
          <p:cNvPicPr>
            <a:picLocks noChangeAspect="1"/>
          </p:cNvPicPr>
          <p:nvPr/>
        </p:nvPicPr>
        <p:blipFill>
          <a:blip r:embed="rId4"/>
          <a:stretch>
            <a:fillRect/>
          </a:stretch>
        </p:blipFill>
        <p:spPr>
          <a:xfrm>
            <a:off x="10027129" y="638286"/>
            <a:ext cx="2200918" cy="2042785"/>
          </a:xfrm>
          <a:prstGeom prst="rect">
            <a:avLst/>
          </a:prstGeom>
        </p:spPr>
      </p:pic>
      <p:pic>
        <p:nvPicPr>
          <p:cNvPr id="9" name="Image 8">
            <a:extLst>
              <a:ext uri="{FF2B5EF4-FFF2-40B4-BE49-F238E27FC236}">
                <a16:creationId xmlns:a16="http://schemas.microsoft.com/office/drawing/2014/main" id="{05161DF9-63A6-0AB4-9267-D24FF3E17089}"/>
              </a:ext>
            </a:extLst>
          </p:cNvPr>
          <p:cNvPicPr>
            <a:picLocks noChangeAspect="1"/>
          </p:cNvPicPr>
          <p:nvPr/>
        </p:nvPicPr>
        <p:blipFill>
          <a:blip r:embed="rId5"/>
          <a:stretch>
            <a:fillRect/>
          </a:stretch>
        </p:blipFill>
        <p:spPr>
          <a:xfrm>
            <a:off x="1137942" y="3500504"/>
            <a:ext cx="1716796" cy="1397000"/>
          </a:xfrm>
          <a:prstGeom prst="rect">
            <a:avLst/>
          </a:prstGeom>
        </p:spPr>
      </p:pic>
      <p:pic>
        <p:nvPicPr>
          <p:cNvPr id="10" name="Image 9">
            <a:extLst>
              <a:ext uri="{FF2B5EF4-FFF2-40B4-BE49-F238E27FC236}">
                <a16:creationId xmlns:a16="http://schemas.microsoft.com/office/drawing/2014/main" id="{3F922962-C44B-1572-7843-F8BBC23B2C88}"/>
              </a:ext>
            </a:extLst>
          </p:cNvPr>
          <p:cNvPicPr>
            <a:picLocks noChangeAspect="1"/>
          </p:cNvPicPr>
          <p:nvPr/>
        </p:nvPicPr>
        <p:blipFill>
          <a:blip r:embed="rId6"/>
          <a:stretch>
            <a:fillRect/>
          </a:stretch>
        </p:blipFill>
        <p:spPr>
          <a:xfrm>
            <a:off x="1137941" y="5072580"/>
            <a:ext cx="1716797" cy="1689260"/>
          </a:xfrm>
          <a:prstGeom prst="rect">
            <a:avLst/>
          </a:prstGeom>
        </p:spPr>
      </p:pic>
      <p:sp>
        <p:nvSpPr>
          <p:cNvPr id="11" name="ZoneTexte 10">
            <a:extLst>
              <a:ext uri="{FF2B5EF4-FFF2-40B4-BE49-F238E27FC236}">
                <a16:creationId xmlns:a16="http://schemas.microsoft.com/office/drawing/2014/main" id="{CB702F0A-23F8-1914-5F98-D3248016566F}"/>
              </a:ext>
            </a:extLst>
          </p:cNvPr>
          <p:cNvSpPr txBox="1"/>
          <p:nvPr/>
        </p:nvSpPr>
        <p:spPr>
          <a:xfrm>
            <a:off x="982870" y="4831154"/>
            <a:ext cx="1342417" cy="307777"/>
          </a:xfrm>
          <a:prstGeom prst="rect">
            <a:avLst/>
          </a:prstGeom>
          <a:noFill/>
        </p:spPr>
        <p:txBody>
          <a:bodyPr wrap="square" rtlCol="0">
            <a:spAutoFit/>
          </a:bodyPr>
          <a:lstStyle/>
          <a:p>
            <a:r>
              <a:rPr lang="en-GB" sz="1400" dirty="0"/>
              <a:t>         8-10 gaps</a:t>
            </a:r>
          </a:p>
        </p:txBody>
      </p:sp>
      <p:pic>
        <p:nvPicPr>
          <p:cNvPr id="13" name="Image 12">
            <a:extLst>
              <a:ext uri="{FF2B5EF4-FFF2-40B4-BE49-F238E27FC236}">
                <a16:creationId xmlns:a16="http://schemas.microsoft.com/office/drawing/2014/main" id="{5DA43CD6-8B95-D3F5-322D-69F44FB44147}"/>
              </a:ext>
            </a:extLst>
          </p:cNvPr>
          <p:cNvPicPr>
            <a:picLocks noChangeAspect="1"/>
          </p:cNvPicPr>
          <p:nvPr/>
        </p:nvPicPr>
        <p:blipFill>
          <a:blip r:embed="rId7"/>
          <a:stretch>
            <a:fillRect/>
          </a:stretch>
        </p:blipFill>
        <p:spPr>
          <a:xfrm>
            <a:off x="9538301" y="3009965"/>
            <a:ext cx="2501900" cy="1981200"/>
          </a:xfrm>
          <a:prstGeom prst="rect">
            <a:avLst/>
          </a:prstGeom>
        </p:spPr>
      </p:pic>
      <p:pic>
        <p:nvPicPr>
          <p:cNvPr id="14" name="Image 13">
            <a:extLst>
              <a:ext uri="{FF2B5EF4-FFF2-40B4-BE49-F238E27FC236}">
                <a16:creationId xmlns:a16="http://schemas.microsoft.com/office/drawing/2014/main" id="{05CF563E-429A-B3F2-05A1-FF9EFEAE8104}"/>
              </a:ext>
            </a:extLst>
          </p:cNvPr>
          <p:cNvPicPr>
            <a:picLocks noChangeAspect="1"/>
          </p:cNvPicPr>
          <p:nvPr/>
        </p:nvPicPr>
        <p:blipFill>
          <a:blip r:embed="rId8"/>
          <a:stretch>
            <a:fillRect/>
          </a:stretch>
        </p:blipFill>
        <p:spPr>
          <a:xfrm>
            <a:off x="9525601" y="4991165"/>
            <a:ext cx="2527300" cy="1770675"/>
          </a:xfrm>
          <a:prstGeom prst="rect">
            <a:avLst/>
          </a:prstGeom>
        </p:spPr>
      </p:pic>
      <p:pic>
        <p:nvPicPr>
          <p:cNvPr id="17" name="Image 16">
            <a:extLst>
              <a:ext uri="{FF2B5EF4-FFF2-40B4-BE49-F238E27FC236}">
                <a16:creationId xmlns:a16="http://schemas.microsoft.com/office/drawing/2014/main" id="{B6B0C230-CE14-7F5A-C2FE-D0454D8F79F0}"/>
              </a:ext>
            </a:extLst>
          </p:cNvPr>
          <p:cNvPicPr>
            <a:picLocks noChangeAspect="1"/>
          </p:cNvPicPr>
          <p:nvPr/>
        </p:nvPicPr>
        <p:blipFill>
          <a:blip r:embed="rId9"/>
          <a:stretch>
            <a:fillRect/>
          </a:stretch>
        </p:blipFill>
        <p:spPr>
          <a:xfrm>
            <a:off x="6065694" y="3436622"/>
            <a:ext cx="3274530" cy="3082922"/>
          </a:xfrm>
          <a:prstGeom prst="rect">
            <a:avLst/>
          </a:prstGeom>
        </p:spPr>
      </p:pic>
      <p:pic>
        <p:nvPicPr>
          <p:cNvPr id="18" name="Image 17">
            <a:extLst>
              <a:ext uri="{FF2B5EF4-FFF2-40B4-BE49-F238E27FC236}">
                <a16:creationId xmlns:a16="http://schemas.microsoft.com/office/drawing/2014/main" id="{167F18D4-DC04-670D-23E6-1D893E05622B}"/>
              </a:ext>
            </a:extLst>
          </p:cNvPr>
          <p:cNvPicPr>
            <a:picLocks noChangeAspect="1"/>
          </p:cNvPicPr>
          <p:nvPr/>
        </p:nvPicPr>
        <p:blipFill>
          <a:blip r:embed="rId10"/>
          <a:stretch>
            <a:fillRect/>
          </a:stretch>
        </p:blipFill>
        <p:spPr>
          <a:xfrm rot="5400000">
            <a:off x="3563150" y="2887558"/>
            <a:ext cx="1562165" cy="2645050"/>
          </a:xfrm>
          <a:prstGeom prst="rect">
            <a:avLst/>
          </a:prstGeom>
        </p:spPr>
      </p:pic>
      <p:pic>
        <p:nvPicPr>
          <p:cNvPr id="19" name="Image 18">
            <a:extLst>
              <a:ext uri="{FF2B5EF4-FFF2-40B4-BE49-F238E27FC236}">
                <a16:creationId xmlns:a16="http://schemas.microsoft.com/office/drawing/2014/main" id="{F75EDAA0-0CE0-441D-6FC1-D36527CB1631}"/>
              </a:ext>
            </a:extLst>
          </p:cNvPr>
          <p:cNvPicPr>
            <a:picLocks noChangeAspect="1"/>
          </p:cNvPicPr>
          <p:nvPr/>
        </p:nvPicPr>
        <p:blipFill>
          <a:blip r:embed="rId11"/>
          <a:stretch>
            <a:fillRect/>
          </a:stretch>
        </p:blipFill>
        <p:spPr>
          <a:xfrm>
            <a:off x="3137691" y="5247052"/>
            <a:ext cx="2645050" cy="1514788"/>
          </a:xfrm>
          <a:prstGeom prst="rect">
            <a:avLst/>
          </a:prstGeom>
        </p:spPr>
      </p:pic>
      <p:sp>
        <p:nvSpPr>
          <p:cNvPr id="2" name="ZoneTexte 1">
            <a:extLst>
              <a:ext uri="{FF2B5EF4-FFF2-40B4-BE49-F238E27FC236}">
                <a16:creationId xmlns:a16="http://schemas.microsoft.com/office/drawing/2014/main" id="{F7816DF0-A790-81B3-13B5-7A0414E0B421}"/>
              </a:ext>
            </a:extLst>
          </p:cNvPr>
          <p:cNvSpPr txBox="1"/>
          <p:nvPr/>
        </p:nvSpPr>
        <p:spPr>
          <a:xfrm>
            <a:off x="3789680" y="121920"/>
            <a:ext cx="4165600" cy="461665"/>
          </a:xfrm>
          <a:prstGeom prst="rect">
            <a:avLst/>
          </a:prstGeom>
          <a:noFill/>
        </p:spPr>
        <p:txBody>
          <a:bodyPr wrap="square" rtlCol="0">
            <a:spAutoFit/>
          </a:bodyPr>
          <a:lstStyle/>
          <a:p>
            <a:r>
              <a:rPr lang="en-GB" sz="2400" dirty="0"/>
              <a:t>        Timing gaseous detectors</a:t>
            </a:r>
          </a:p>
        </p:txBody>
      </p:sp>
      <p:sp>
        <p:nvSpPr>
          <p:cNvPr id="4" name="ZoneTexte 3">
            <a:extLst>
              <a:ext uri="{FF2B5EF4-FFF2-40B4-BE49-F238E27FC236}">
                <a16:creationId xmlns:a16="http://schemas.microsoft.com/office/drawing/2014/main" id="{997D9641-A4E5-F101-2046-CAEC88D0D7B2}"/>
              </a:ext>
            </a:extLst>
          </p:cNvPr>
          <p:cNvSpPr txBox="1"/>
          <p:nvPr/>
        </p:nvSpPr>
        <p:spPr>
          <a:xfrm>
            <a:off x="982870" y="660646"/>
            <a:ext cx="5405120" cy="369332"/>
          </a:xfrm>
          <a:prstGeom prst="rect">
            <a:avLst/>
          </a:prstGeom>
          <a:noFill/>
        </p:spPr>
        <p:txBody>
          <a:bodyPr wrap="square" rtlCol="0">
            <a:spAutoFit/>
          </a:bodyPr>
          <a:lstStyle/>
          <a:p>
            <a:r>
              <a:rPr lang="en-GB" dirty="0"/>
              <a:t>Multi-gap RPC</a:t>
            </a:r>
          </a:p>
        </p:txBody>
      </p:sp>
    </p:spTree>
    <p:extLst>
      <p:ext uri="{BB962C8B-B14F-4D97-AF65-F5344CB8AC3E}">
        <p14:creationId xmlns:p14="http://schemas.microsoft.com/office/powerpoint/2010/main" val="3116885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60624" y="-37162"/>
            <a:ext cx="9601200" cy="1485900"/>
          </a:xfrm>
        </p:spPr>
        <p:txBody>
          <a:bodyPr>
            <a:normAutofit/>
          </a:bodyPr>
          <a:lstStyle/>
          <a:p>
            <a:r>
              <a:rPr lang="en-US" altLang="zh-CN" sz="3600" dirty="0"/>
              <a:t>Toward 20ps resolution: narrow gap MRPC</a:t>
            </a:r>
            <a:endParaRPr lang="zh-CN" altLang="en-US" sz="3600" dirty="0"/>
          </a:p>
        </p:txBody>
      </p:sp>
      <p:pic>
        <p:nvPicPr>
          <p:cNvPr id="4" name="对象 7"/>
          <p:cNvPicPr>
            <a:picLocks noChangeArrowheads="1"/>
          </p:cNvPicPr>
          <p:nvPr/>
        </p:nvPicPr>
        <p:blipFill>
          <a:blip r:embed="rId2">
            <a:extLst>
              <a:ext uri="{28A0092B-C50C-407E-A947-70E740481C1C}">
                <a14:useLocalDpi xmlns:a14="http://schemas.microsoft.com/office/drawing/2010/main" val="0"/>
              </a:ext>
            </a:extLst>
          </a:blip>
          <a:srcRect b="-3056"/>
          <a:stretch>
            <a:fillRect/>
          </a:stretch>
        </p:blipFill>
        <p:spPr bwMode="auto">
          <a:xfrm>
            <a:off x="783200" y="921847"/>
            <a:ext cx="6775524" cy="2875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2"/>
          <p:cNvGraphicFramePr>
            <a:graphicFrameLocks noChangeAspect="1"/>
          </p:cNvGraphicFramePr>
          <p:nvPr>
            <p:extLst>
              <p:ext uri="{D42A27DB-BD31-4B8C-83A1-F6EECF244321}">
                <p14:modId xmlns:p14="http://schemas.microsoft.com/office/powerpoint/2010/main" val="4003263656"/>
              </p:ext>
            </p:extLst>
          </p:nvPr>
        </p:nvGraphicFramePr>
        <p:xfrm>
          <a:off x="1056964" y="4085027"/>
          <a:ext cx="3608266" cy="603265"/>
        </p:xfrm>
        <a:graphic>
          <a:graphicData uri="http://schemas.openxmlformats.org/presentationml/2006/ole">
            <mc:AlternateContent xmlns:mc="http://schemas.openxmlformats.org/markup-compatibility/2006">
              <mc:Choice xmlns:v="urn:schemas-microsoft-com:vml" Requires="v">
                <p:oleObj name="Equation" r:id="rId3" imgW="1600200" imgH="266400" progId="Equation.DSMT4">
                  <p:embed/>
                </p:oleObj>
              </mc:Choice>
              <mc:Fallback>
                <p:oleObj name="Equation" r:id="rId3" imgW="1600200" imgH="266400" progId="Equation.DSMT4">
                  <p:embed/>
                  <p:pic>
                    <p:nvPicPr>
                      <p:cNvPr id="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964" y="4085027"/>
                        <a:ext cx="3608266" cy="6032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矩形 5"/>
          <p:cNvSpPr/>
          <p:nvPr/>
        </p:nvSpPr>
        <p:spPr>
          <a:xfrm>
            <a:off x="934072" y="4892719"/>
            <a:ext cx="6473780" cy="1200329"/>
          </a:xfrm>
          <a:prstGeom prst="rect">
            <a:avLst/>
          </a:prstGeom>
        </p:spPr>
        <p:txBody>
          <a:bodyPr wrap="square">
            <a:spAutoFit/>
          </a:bodyPr>
          <a:lstStyle/>
          <a:p>
            <a:pPr>
              <a:lnSpc>
                <a:spcPct val="120000"/>
              </a:lnSpc>
            </a:pPr>
            <a:r>
              <a:rPr lang="en-US" sz="2000" dirty="0">
                <a:sym typeface="Symbol"/>
              </a:rPr>
              <a:t></a:t>
            </a:r>
            <a:r>
              <a:rPr lang="en-US" sz="2000" baseline="-25000" dirty="0"/>
              <a:t>TOF</a:t>
            </a:r>
            <a:r>
              <a:rPr lang="zh-CN" altLang="en-US" sz="2000" dirty="0"/>
              <a:t> </a:t>
            </a:r>
            <a:r>
              <a:rPr lang="en-US" altLang="zh-CN" sz="2000" dirty="0"/>
              <a:t>&lt;</a:t>
            </a:r>
            <a:r>
              <a:rPr lang="en-US" sz="2000" dirty="0"/>
              <a:t>20 </a:t>
            </a:r>
            <a:r>
              <a:rPr lang="en-US" sz="2000" dirty="0" err="1"/>
              <a:t>ps</a:t>
            </a:r>
            <a:r>
              <a:rPr lang="zh-CN" altLang="en-US" sz="2000" dirty="0"/>
              <a:t>， </a:t>
            </a:r>
            <a:r>
              <a:rPr lang="en-US" altLang="zh-CN" sz="2000" dirty="0"/>
              <a:t>the intrinsic resolution of narrow gaps </a:t>
            </a:r>
            <a:r>
              <a:rPr lang="en-US" sz="2000" dirty="0"/>
              <a:t>MRPC </a:t>
            </a:r>
            <a:r>
              <a:rPr lang="zh-CN" altLang="en-US" sz="2000" dirty="0"/>
              <a:t> </a:t>
            </a:r>
            <a:r>
              <a:rPr lang="en-US" altLang="zh-CN" sz="2000" dirty="0"/>
              <a:t>is around </a:t>
            </a:r>
            <a:r>
              <a:rPr lang="en-US" sz="2000" dirty="0"/>
              <a:t>15ps</a:t>
            </a:r>
            <a:r>
              <a:rPr lang="zh-CN" altLang="en-US" sz="2000" dirty="0"/>
              <a:t>，</a:t>
            </a:r>
            <a:r>
              <a:rPr lang="en-US" altLang="zh-CN" sz="2000" dirty="0"/>
              <a:t>so the time jitter of the readout electronics &lt;</a:t>
            </a:r>
            <a:r>
              <a:rPr lang="en-US" sz="2000" dirty="0"/>
              <a:t>13~15 </a:t>
            </a:r>
            <a:r>
              <a:rPr lang="en-US" sz="2000" dirty="0" err="1"/>
              <a:t>ps</a:t>
            </a:r>
            <a:r>
              <a:rPr lang="zh-CN" altLang="en-US" sz="2000" dirty="0"/>
              <a:t>。</a:t>
            </a:r>
          </a:p>
        </p:txBody>
      </p:sp>
      <p:pic>
        <p:nvPicPr>
          <p:cNvPr id="7" name="内容占位符 6">
            <a:extLst>
              <a:ext uri="{FF2B5EF4-FFF2-40B4-BE49-F238E27FC236}">
                <a16:creationId xmlns:a16="http://schemas.microsoft.com/office/drawing/2014/main" id="{93615499-B7F3-426B-B0B7-982570D6C548}"/>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086619" y="1621740"/>
            <a:ext cx="4090521" cy="3576637"/>
          </a:xfrm>
          <a:prstGeom prst="rect">
            <a:avLst/>
          </a:prstGeom>
        </p:spPr>
      </p:pic>
      <p:sp>
        <p:nvSpPr>
          <p:cNvPr id="8" name="文本框 7">
            <a:extLst>
              <a:ext uri="{FF2B5EF4-FFF2-40B4-BE49-F238E27FC236}">
                <a16:creationId xmlns:a16="http://schemas.microsoft.com/office/drawing/2014/main" id="{C11C419C-FC89-41E1-B5E0-494613C91724}"/>
              </a:ext>
            </a:extLst>
          </p:cNvPr>
          <p:cNvSpPr txBox="1"/>
          <p:nvPr/>
        </p:nvSpPr>
        <p:spPr>
          <a:xfrm>
            <a:off x="7325068" y="750903"/>
            <a:ext cx="4852072" cy="646331"/>
          </a:xfrm>
          <a:prstGeom prst="rect">
            <a:avLst/>
          </a:prstGeom>
          <a:noFill/>
        </p:spPr>
        <p:txBody>
          <a:bodyPr wrap="square" rtlCol="0">
            <a:spAutoFit/>
          </a:bodyPr>
          <a:lstStyle/>
          <a:p>
            <a:pPr indent="-285750">
              <a:buFont typeface="Wingdings" panose="05000000000000000000" pitchFamily="2" charset="2"/>
              <a:buChar char="p"/>
            </a:pPr>
            <a:r>
              <a:rPr lang="en-US" altLang="zh-CN" dirty="0"/>
              <a:t>Simulation indicates proper ways to design the gap thickness and arrange the stacks </a:t>
            </a:r>
            <a:endParaRPr lang="zh-CN" altLang="en-US" dirty="0"/>
          </a:p>
        </p:txBody>
      </p:sp>
      <p:sp>
        <p:nvSpPr>
          <p:cNvPr id="9" name="矩形 8">
            <a:extLst>
              <a:ext uri="{FF2B5EF4-FFF2-40B4-BE49-F238E27FC236}">
                <a16:creationId xmlns:a16="http://schemas.microsoft.com/office/drawing/2014/main" id="{61DAF91D-1E3C-413D-9D05-AC1BBFFEEB3F}"/>
              </a:ext>
            </a:extLst>
          </p:cNvPr>
          <p:cNvSpPr/>
          <p:nvPr/>
        </p:nvSpPr>
        <p:spPr>
          <a:xfrm>
            <a:off x="8281190" y="3732885"/>
            <a:ext cx="1733551" cy="923925"/>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F2B9B0B4-F052-4555-8791-EB663C1ACA2C}"/>
              </a:ext>
            </a:extLst>
          </p:cNvPr>
          <p:cNvSpPr txBox="1"/>
          <p:nvPr/>
        </p:nvSpPr>
        <p:spPr>
          <a:xfrm>
            <a:off x="10214767" y="4010741"/>
            <a:ext cx="1581598" cy="523220"/>
          </a:xfrm>
          <a:prstGeom prst="rect">
            <a:avLst/>
          </a:prstGeom>
          <a:solidFill>
            <a:schemeClr val="bg1">
              <a:lumMod val="95000"/>
            </a:schemeClr>
          </a:solidFill>
          <a:ln>
            <a:solidFill>
              <a:schemeClr val="tx1">
                <a:lumMod val="85000"/>
                <a:lumOff val="15000"/>
              </a:schemeClr>
            </a:solidFill>
          </a:ln>
        </p:spPr>
        <p:txBody>
          <a:bodyPr wrap="square" rtlCol="0">
            <a:spAutoFit/>
          </a:bodyPr>
          <a:lstStyle/>
          <a:p>
            <a:r>
              <a:rPr lang="en-US" altLang="zh-CN" sz="1400" dirty="0"/>
              <a:t>Narrower gap thickness required</a:t>
            </a:r>
            <a:endParaRPr lang="zh-CN" altLang="en-US" sz="1400" dirty="0"/>
          </a:p>
        </p:txBody>
      </p:sp>
      <p:sp>
        <p:nvSpPr>
          <p:cNvPr id="11" name="矩形 10"/>
          <p:cNvSpPr/>
          <p:nvPr/>
        </p:nvSpPr>
        <p:spPr>
          <a:xfrm>
            <a:off x="7231764" y="5184922"/>
            <a:ext cx="5038680" cy="830997"/>
          </a:xfrm>
          <a:prstGeom prst="rect">
            <a:avLst/>
          </a:prstGeom>
        </p:spPr>
        <p:txBody>
          <a:bodyPr wrap="square">
            <a:spAutoFit/>
          </a:bodyPr>
          <a:lstStyle/>
          <a:p>
            <a:pPr>
              <a:lnSpc>
                <a:spcPct val="120000"/>
              </a:lnSpc>
            </a:pPr>
            <a:r>
              <a:rPr lang="en-US" sz="2000" dirty="0">
                <a:sym typeface="Symbol"/>
              </a:rPr>
              <a:t></a:t>
            </a:r>
            <a:r>
              <a:rPr lang="en-US" altLang="zh-CN" sz="2000" baseline="-25000" dirty="0">
                <a:sym typeface="Symbol"/>
              </a:rPr>
              <a:t>MRPC</a:t>
            </a:r>
            <a:r>
              <a:rPr lang="zh-CN" altLang="en-US" sz="2000" dirty="0"/>
              <a:t> </a:t>
            </a:r>
            <a:r>
              <a:rPr lang="en-US" altLang="zh-CN" sz="2000" dirty="0"/>
              <a:t>&lt;</a:t>
            </a:r>
            <a:r>
              <a:rPr lang="en-US" sz="2000" dirty="0"/>
              <a:t>20 </a:t>
            </a:r>
            <a:r>
              <a:rPr lang="en-US" sz="2000" dirty="0" err="1"/>
              <a:t>ps</a:t>
            </a:r>
            <a:r>
              <a:rPr lang="zh-CN" altLang="en-US" sz="2000" dirty="0"/>
              <a:t>，</a:t>
            </a:r>
            <a:r>
              <a:rPr lang="en-US" altLang="zh-CN" sz="2000" dirty="0"/>
              <a:t>the gas gap: &lt;0.18mm</a:t>
            </a:r>
          </a:p>
          <a:p>
            <a:pPr>
              <a:lnSpc>
                <a:spcPct val="120000"/>
              </a:lnSpc>
            </a:pPr>
            <a:r>
              <a:rPr lang="en-US" altLang="zh-CN" sz="2000" dirty="0"/>
              <a:t>                          gap number: &gt;16   </a:t>
            </a:r>
            <a:endParaRPr lang="zh-CN" altLang="en-US" sz="2000" dirty="0"/>
          </a:p>
        </p:txBody>
      </p:sp>
      <p:sp>
        <p:nvSpPr>
          <p:cNvPr id="12" name="灯片编号占位符 11"/>
          <p:cNvSpPr>
            <a:spLocks noGrp="1"/>
          </p:cNvSpPr>
          <p:nvPr>
            <p:ph type="sldNum" sz="quarter" idx="12"/>
          </p:nvPr>
        </p:nvSpPr>
        <p:spPr/>
        <p:txBody>
          <a:bodyPr/>
          <a:lstStyle/>
          <a:p>
            <a:fld id="{9098E86A-1E82-48EF-A877-9284484925B2}" type="slidenum">
              <a:rPr lang="zh-CN" altLang="en-US" smtClean="0"/>
              <a:t>13</a:t>
            </a:fld>
            <a:endParaRPr lang="zh-CN" altLang="en-US"/>
          </a:p>
        </p:txBody>
      </p:sp>
      <p:sp>
        <p:nvSpPr>
          <p:cNvPr id="15" name="ZoneTexte 14">
            <a:extLst>
              <a:ext uri="{FF2B5EF4-FFF2-40B4-BE49-F238E27FC236}">
                <a16:creationId xmlns:a16="http://schemas.microsoft.com/office/drawing/2014/main" id="{74D6AC05-E3E7-F021-89AF-7212E2216AB2}"/>
              </a:ext>
            </a:extLst>
          </p:cNvPr>
          <p:cNvSpPr txBox="1"/>
          <p:nvPr/>
        </p:nvSpPr>
        <p:spPr>
          <a:xfrm>
            <a:off x="8351502" y="6336064"/>
            <a:ext cx="2616200" cy="369332"/>
          </a:xfrm>
          <a:prstGeom prst="rect">
            <a:avLst/>
          </a:prstGeom>
          <a:noFill/>
        </p:spPr>
        <p:txBody>
          <a:bodyPr wrap="square" rtlCol="0">
            <a:spAutoFit/>
          </a:bodyPr>
          <a:lstStyle/>
          <a:p>
            <a:r>
              <a:rPr lang="en-GB" dirty="0"/>
              <a:t>Courtesy: Y. Wang </a:t>
            </a:r>
          </a:p>
        </p:txBody>
      </p:sp>
      <p:sp>
        <p:nvSpPr>
          <p:cNvPr id="3" name="ZoneTexte 2">
            <a:extLst>
              <a:ext uri="{FF2B5EF4-FFF2-40B4-BE49-F238E27FC236}">
                <a16:creationId xmlns:a16="http://schemas.microsoft.com/office/drawing/2014/main" id="{3C1F9E70-FD11-3B7B-6459-52B401DB6E76}"/>
              </a:ext>
            </a:extLst>
          </p:cNvPr>
          <p:cNvSpPr txBox="1"/>
          <p:nvPr/>
        </p:nvSpPr>
        <p:spPr>
          <a:xfrm>
            <a:off x="2518915" y="4132056"/>
            <a:ext cx="414068" cy="369332"/>
          </a:xfrm>
          <a:prstGeom prst="rect">
            <a:avLst/>
          </a:prstGeom>
          <a:noFill/>
        </p:spPr>
        <p:txBody>
          <a:bodyPr wrap="square" rtlCol="0">
            <a:spAutoFit/>
          </a:bodyPr>
          <a:lstStyle/>
          <a:p>
            <a:r>
              <a:rPr lang="en-GB" dirty="0"/>
              <a:t>2</a:t>
            </a:r>
          </a:p>
        </p:txBody>
      </p:sp>
      <p:sp>
        <p:nvSpPr>
          <p:cNvPr id="13" name="ZoneTexte 12">
            <a:extLst>
              <a:ext uri="{FF2B5EF4-FFF2-40B4-BE49-F238E27FC236}">
                <a16:creationId xmlns:a16="http://schemas.microsoft.com/office/drawing/2014/main" id="{8605AEA2-755A-49E9-AFD1-A0945D84172D}"/>
              </a:ext>
            </a:extLst>
          </p:cNvPr>
          <p:cNvSpPr txBox="1"/>
          <p:nvPr/>
        </p:nvSpPr>
        <p:spPr>
          <a:xfrm>
            <a:off x="3680603" y="4103302"/>
            <a:ext cx="414068" cy="369332"/>
          </a:xfrm>
          <a:prstGeom prst="rect">
            <a:avLst/>
          </a:prstGeom>
          <a:noFill/>
        </p:spPr>
        <p:txBody>
          <a:bodyPr wrap="square" rtlCol="0">
            <a:spAutoFit/>
          </a:bodyPr>
          <a:lstStyle/>
          <a:p>
            <a:r>
              <a:rPr lang="en-GB" dirty="0"/>
              <a:t>2</a:t>
            </a:r>
          </a:p>
        </p:txBody>
      </p:sp>
    </p:spTree>
    <p:extLst>
      <p:ext uri="{BB962C8B-B14F-4D97-AF65-F5344CB8AC3E}">
        <p14:creationId xmlns:p14="http://schemas.microsoft.com/office/powerpoint/2010/main" val="3499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9EF61EDF-B224-8062-4B2B-88932595B052}"/>
              </a:ext>
            </a:extLst>
          </p:cNvPr>
          <p:cNvGrpSpPr/>
          <p:nvPr/>
        </p:nvGrpSpPr>
        <p:grpSpPr>
          <a:xfrm>
            <a:off x="1095846" y="1913031"/>
            <a:ext cx="3479379" cy="2446102"/>
            <a:chOff x="164666" y="1398982"/>
            <a:chExt cx="3745786" cy="3026640"/>
          </a:xfrm>
        </p:grpSpPr>
        <p:grpSp>
          <p:nvGrpSpPr>
            <p:cNvPr id="5" name="Group 9">
              <a:extLst>
                <a:ext uri="{FF2B5EF4-FFF2-40B4-BE49-F238E27FC236}">
                  <a16:creationId xmlns:a16="http://schemas.microsoft.com/office/drawing/2014/main" id="{1E80F89A-CC35-F2EF-F06C-5601A23FAF9A}"/>
                </a:ext>
              </a:extLst>
            </p:cNvPr>
            <p:cNvGrpSpPr/>
            <p:nvPr/>
          </p:nvGrpSpPr>
          <p:grpSpPr>
            <a:xfrm>
              <a:off x="164666" y="1398982"/>
              <a:ext cx="3745786" cy="3026640"/>
              <a:chOff x="164666" y="1398982"/>
              <a:chExt cx="3745786" cy="3026640"/>
            </a:xfrm>
          </p:grpSpPr>
          <p:pic>
            <p:nvPicPr>
              <p:cNvPr id="11" name="7 Imagen">
                <a:extLst>
                  <a:ext uri="{FF2B5EF4-FFF2-40B4-BE49-F238E27FC236}">
                    <a16:creationId xmlns:a16="http://schemas.microsoft.com/office/drawing/2014/main" id="{0C849761-91BA-E06E-7C7D-8BB82EBBA0B8}"/>
                  </a:ext>
                </a:extLst>
              </p:cNvPr>
              <p:cNvPicPr>
                <a:picLocks noChangeAspect="1"/>
              </p:cNvPicPr>
              <p:nvPr/>
            </p:nvPicPr>
            <p:blipFill rotWithShape="1">
              <a:blip r:embed="rId2">
                <a:extLst>
                  <a:ext uri="{28A0092B-C50C-407E-A947-70E740481C1C}">
                    <a14:useLocalDpi xmlns:a14="http://schemas.microsoft.com/office/drawing/2010/main" val="0"/>
                  </a:ext>
                </a:extLst>
              </a:blip>
              <a:srcRect l="3069" t="6208" r="3357"/>
              <a:stretch/>
            </p:blipFill>
            <p:spPr>
              <a:xfrm>
                <a:off x="164666" y="1609718"/>
                <a:ext cx="3745786" cy="2815904"/>
              </a:xfrm>
              <a:prstGeom prst="rect">
                <a:avLst/>
              </a:prstGeom>
            </p:spPr>
          </p:pic>
          <p:cxnSp>
            <p:nvCxnSpPr>
              <p:cNvPr id="12" name="Straight Arrow Connector 16">
                <a:extLst>
                  <a:ext uri="{FF2B5EF4-FFF2-40B4-BE49-F238E27FC236}">
                    <a16:creationId xmlns:a16="http://schemas.microsoft.com/office/drawing/2014/main" id="{38171E5C-AD20-A73F-48AF-6CB70DE191A1}"/>
                  </a:ext>
                </a:extLst>
              </p:cNvPr>
              <p:cNvCxnSpPr/>
              <p:nvPr/>
            </p:nvCxnSpPr>
            <p:spPr>
              <a:xfrm flipH="1">
                <a:off x="1896414" y="1398982"/>
                <a:ext cx="864096" cy="233393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6" name="Oval 10">
              <a:extLst>
                <a:ext uri="{FF2B5EF4-FFF2-40B4-BE49-F238E27FC236}">
                  <a16:creationId xmlns:a16="http://schemas.microsoft.com/office/drawing/2014/main" id="{3E8B7A56-BA91-726B-2E73-DE6914B1DE6A}"/>
                </a:ext>
              </a:extLst>
            </p:cNvPr>
            <p:cNvSpPr/>
            <p:nvPr/>
          </p:nvSpPr>
          <p:spPr>
            <a:xfrm>
              <a:off x="2420103" y="2219137"/>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11">
              <a:extLst>
                <a:ext uri="{FF2B5EF4-FFF2-40B4-BE49-F238E27FC236}">
                  <a16:creationId xmlns:a16="http://schemas.microsoft.com/office/drawing/2014/main" id="{9BDFB1E2-F038-04EB-95B9-D97BBC98E0F4}"/>
                </a:ext>
              </a:extLst>
            </p:cNvPr>
            <p:cNvSpPr/>
            <p:nvPr/>
          </p:nvSpPr>
          <p:spPr>
            <a:xfrm>
              <a:off x="2292647" y="251367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12">
              <a:extLst>
                <a:ext uri="{FF2B5EF4-FFF2-40B4-BE49-F238E27FC236}">
                  <a16:creationId xmlns:a16="http://schemas.microsoft.com/office/drawing/2014/main" id="{FEBBA970-AF57-0840-0B01-C5B4085DA9F9}"/>
                </a:ext>
              </a:extLst>
            </p:cNvPr>
            <p:cNvSpPr/>
            <p:nvPr/>
          </p:nvSpPr>
          <p:spPr>
            <a:xfrm>
              <a:off x="2160341" y="2911836"/>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13">
              <a:extLst>
                <a:ext uri="{FF2B5EF4-FFF2-40B4-BE49-F238E27FC236}">
                  <a16:creationId xmlns:a16="http://schemas.microsoft.com/office/drawing/2014/main" id="{5CA9D88E-071F-6398-610A-B5EA0944AFDC}"/>
                </a:ext>
              </a:extLst>
            </p:cNvPr>
            <p:cNvSpPr/>
            <p:nvPr/>
          </p:nvSpPr>
          <p:spPr>
            <a:xfrm>
              <a:off x="2206060" y="2771614"/>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14">
              <a:extLst>
                <a:ext uri="{FF2B5EF4-FFF2-40B4-BE49-F238E27FC236}">
                  <a16:creationId xmlns:a16="http://schemas.microsoft.com/office/drawing/2014/main" id="{3EBDD5DC-A9B8-A24B-75A9-C7EE1A3F64CE}"/>
                </a:ext>
              </a:extLst>
            </p:cNvPr>
            <p:cNvSpPr/>
            <p:nvPr/>
          </p:nvSpPr>
          <p:spPr>
            <a:xfrm flipV="1">
              <a:off x="2465822" y="2091681"/>
              <a:ext cx="54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ZoneTexte 12">
            <a:extLst>
              <a:ext uri="{FF2B5EF4-FFF2-40B4-BE49-F238E27FC236}">
                <a16:creationId xmlns:a16="http://schemas.microsoft.com/office/drawing/2014/main" id="{4A43BD45-4C83-8273-67E3-B2FBE96B71D2}"/>
              </a:ext>
            </a:extLst>
          </p:cNvPr>
          <p:cNvSpPr txBox="1"/>
          <p:nvPr/>
        </p:nvSpPr>
        <p:spPr>
          <a:xfrm>
            <a:off x="4636704" y="165318"/>
            <a:ext cx="4165600" cy="461665"/>
          </a:xfrm>
          <a:prstGeom prst="rect">
            <a:avLst/>
          </a:prstGeom>
          <a:noFill/>
        </p:spPr>
        <p:txBody>
          <a:bodyPr wrap="square" rtlCol="0">
            <a:spAutoFit/>
          </a:bodyPr>
          <a:lstStyle/>
          <a:p>
            <a:r>
              <a:rPr lang="en-GB" sz="2400" dirty="0"/>
              <a:t>        Timing gaseous detectors</a:t>
            </a:r>
          </a:p>
        </p:txBody>
      </p:sp>
      <p:sp>
        <p:nvSpPr>
          <p:cNvPr id="14" name="ZoneTexte 13">
            <a:extLst>
              <a:ext uri="{FF2B5EF4-FFF2-40B4-BE49-F238E27FC236}">
                <a16:creationId xmlns:a16="http://schemas.microsoft.com/office/drawing/2014/main" id="{1D1A7D83-373B-9739-A06B-7AA71306DDFB}"/>
              </a:ext>
            </a:extLst>
          </p:cNvPr>
          <p:cNvSpPr txBox="1"/>
          <p:nvPr/>
        </p:nvSpPr>
        <p:spPr>
          <a:xfrm>
            <a:off x="1095846" y="709674"/>
            <a:ext cx="3244645" cy="369332"/>
          </a:xfrm>
          <a:prstGeom prst="rect">
            <a:avLst/>
          </a:prstGeom>
          <a:noFill/>
        </p:spPr>
        <p:txBody>
          <a:bodyPr wrap="square" rtlCol="0">
            <a:spAutoFit/>
          </a:bodyPr>
          <a:lstStyle/>
          <a:p>
            <a:r>
              <a:rPr lang="en-GB" b="1" dirty="0"/>
              <a:t>PICOSEC concept</a:t>
            </a:r>
          </a:p>
        </p:txBody>
      </p:sp>
      <p:pic>
        <p:nvPicPr>
          <p:cNvPr id="16" name="Picture 171">
            <a:extLst>
              <a:ext uri="{FF2B5EF4-FFF2-40B4-BE49-F238E27FC236}">
                <a16:creationId xmlns:a16="http://schemas.microsoft.com/office/drawing/2014/main" id="{1C0E95B6-97E8-234F-44D6-D75682D415E5}"/>
              </a:ext>
            </a:extLst>
          </p:cNvPr>
          <p:cNvPicPr/>
          <p:nvPr/>
        </p:nvPicPr>
        <p:blipFill>
          <a:blip r:embed="rId3">
            <a:alphaModFix/>
          </a:blip>
          <a:stretch/>
        </p:blipFill>
        <p:spPr>
          <a:xfrm>
            <a:off x="4699307" y="2037148"/>
            <a:ext cx="3416504" cy="2321985"/>
          </a:xfrm>
          <a:prstGeom prst="rect">
            <a:avLst/>
          </a:prstGeom>
          <a:ln>
            <a:noFill/>
          </a:ln>
        </p:spPr>
      </p:pic>
      <p:pic>
        <p:nvPicPr>
          <p:cNvPr id="18" name="Picture 3" descr="C:\Documents\MyDocuments\Samsung\Micromegas FT\2015-04-24 004.jpg">
            <a:extLst>
              <a:ext uri="{FF2B5EF4-FFF2-40B4-BE49-F238E27FC236}">
                <a16:creationId xmlns:a16="http://schemas.microsoft.com/office/drawing/2014/main" id="{7A4449EC-364D-D6CC-F475-4BB4EC53182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7432" b="6311"/>
          <a:stretch/>
        </p:blipFill>
        <p:spPr bwMode="auto">
          <a:xfrm>
            <a:off x="8315969" y="1977341"/>
            <a:ext cx="3241728" cy="2353678"/>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9">
            <a:extLst>
              <a:ext uri="{FF2B5EF4-FFF2-40B4-BE49-F238E27FC236}">
                <a16:creationId xmlns:a16="http://schemas.microsoft.com/office/drawing/2014/main" id="{84C706B9-BFA0-9DCC-8108-98A6469BBB57}"/>
              </a:ext>
            </a:extLst>
          </p:cNvPr>
          <p:cNvGrpSpPr/>
          <p:nvPr/>
        </p:nvGrpSpPr>
        <p:grpSpPr>
          <a:xfrm>
            <a:off x="958802" y="4441571"/>
            <a:ext cx="2608138" cy="2403322"/>
            <a:chOff x="7094348" y="4577688"/>
            <a:chExt cx="3736360" cy="1860434"/>
          </a:xfrm>
        </p:grpSpPr>
        <p:grpSp>
          <p:nvGrpSpPr>
            <p:cNvPr id="20" name="Group 22">
              <a:extLst>
                <a:ext uri="{FF2B5EF4-FFF2-40B4-BE49-F238E27FC236}">
                  <a16:creationId xmlns:a16="http://schemas.microsoft.com/office/drawing/2014/main" id="{EA78984F-3766-2DAD-5927-26101D681F9D}"/>
                </a:ext>
              </a:extLst>
            </p:cNvPr>
            <p:cNvGrpSpPr/>
            <p:nvPr/>
          </p:nvGrpSpPr>
          <p:grpSpPr>
            <a:xfrm>
              <a:off x="7094348" y="4577688"/>
              <a:ext cx="3736360" cy="1860434"/>
              <a:chOff x="8144284" y="4497619"/>
              <a:chExt cx="3736360" cy="1860434"/>
            </a:xfrm>
          </p:grpSpPr>
          <p:pic>
            <p:nvPicPr>
              <p:cNvPr id="23" name="Picture 1">
                <a:extLst>
                  <a:ext uri="{FF2B5EF4-FFF2-40B4-BE49-F238E27FC236}">
                    <a16:creationId xmlns:a16="http://schemas.microsoft.com/office/drawing/2014/main" id="{92845C8C-24C5-FEC3-4D84-1EF979E9431E}"/>
                  </a:ext>
                </a:extLst>
              </p:cNvPr>
              <p:cNvPicPr/>
              <p:nvPr/>
            </p:nvPicPr>
            <p:blipFill rotWithShape="1">
              <a:blip r:embed="rId5"/>
              <a:srcRect t="9550"/>
              <a:stretch/>
            </p:blipFill>
            <p:spPr>
              <a:xfrm>
                <a:off x="8340610" y="4607552"/>
                <a:ext cx="3540034" cy="1611016"/>
              </a:xfrm>
              <a:prstGeom prst="rect">
                <a:avLst/>
              </a:prstGeom>
              <a:ln>
                <a:noFill/>
              </a:ln>
            </p:spPr>
          </p:pic>
          <p:sp>
            <p:nvSpPr>
              <p:cNvPr id="24" name="TextBox 20">
                <a:extLst>
                  <a:ext uri="{FF2B5EF4-FFF2-40B4-BE49-F238E27FC236}">
                    <a16:creationId xmlns:a16="http://schemas.microsoft.com/office/drawing/2014/main" id="{7213F90E-571B-B146-DADE-17039AD10C31}"/>
                  </a:ext>
                </a:extLst>
              </p:cNvPr>
              <p:cNvSpPr txBox="1"/>
              <p:nvPr/>
            </p:nvSpPr>
            <p:spPr>
              <a:xfrm rot="16200000">
                <a:off x="7919931" y="4721972"/>
                <a:ext cx="710315" cy="261610"/>
              </a:xfrm>
              <a:prstGeom prst="rect">
                <a:avLst/>
              </a:prstGeom>
              <a:noFill/>
            </p:spPr>
            <p:txBody>
              <a:bodyPr wrap="square" rtlCol="0">
                <a:spAutoFit/>
              </a:bodyPr>
              <a:lstStyle/>
              <a:p>
                <a:r>
                  <a:rPr lang="en-US" sz="1100" dirty="0"/>
                  <a:t>V[V]</a:t>
                </a:r>
                <a:endParaRPr lang="el-GR" sz="1100" dirty="0"/>
              </a:p>
            </p:txBody>
          </p:sp>
          <p:sp>
            <p:nvSpPr>
              <p:cNvPr id="25" name="TextBox 21">
                <a:extLst>
                  <a:ext uri="{FF2B5EF4-FFF2-40B4-BE49-F238E27FC236}">
                    <a16:creationId xmlns:a16="http://schemas.microsoft.com/office/drawing/2014/main" id="{A14B600F-4A48-D9B5-D8EF-E9D41D0E7ECE}"/>
                  </a:ext>
                </a:extLst>
              </p:cNvPr>
              <p:cNvSpPr txBox="1"/>
              <p:nvPr/>
            </p:nvSpPr>
            <p:spPr>
              <a:xfrm>
                <a:off x="11170329" y="6096443"/>
                <a:ext cx="710315" cy="261610"/>
              </a:xfrm>
              <a:prstGeom prst="rect">
                <a:avLst/>
              </a:prstGeom>
              <a:noFill/>
            </p:spPr>
            <p:txBody>
              <a:bodyPr wrap="square" rtlCol="0">
                <a:spAutoFit/>
              </a:bodyPr>
              <a:lstStyle/>
              <a:p>
                <a:r>
                  <a:rPr lang="en-US" sz="1100" dirty="0"/>
                  <a:t>T[ns]</a:t>
                </a:r>
                <a:endParaRPr lang="el-GR" sz="1100" dirty="0"/>
              </a:p>
            </p:txBody>
          </p:sp>
        </p:grpSp>
        <p:sp>
          <p:nvSpPr>
            <p:cNvPr id="21" name="TextBox 5">
              <a:extLst>
                <a:ext uri="{FF2B5EF4-FFF2-40B4-BE49-F238E27FC236}">
                  <a16:creationId xmlns:a16="http://schemas.microsoft.com/office/drawing/2014/main" id="{CA6119FE-0493-EB45-D481-0760A03D4E96}"/>
                </a:ext>
              </a:extLst>
            </p:cNvPr>
            <p:cNvSpPr txBox="1"/>
            <p:nvPr/>
          </p:nvSpPr>
          <p:spPr>
            <a:xfrm>
              <a:off x="7521353" y="5807180"/>
              <a:ext cx="1725797" cy="323165"/>
            </a:xfrm>
            <a:prstGeom prst="rect">
              <a:avLst/>
            </a:prstGeom>
            <a:noFill/>
          </p:spPr>
          <p:txBody>
            <a:bodyPr wrap="square" rtlCol="0">
              <a:spAutoFit/>
            </a:bodyPr>
            <a:lstStyle/>
            <a:p>
              <a:r>
                <a:rPr lang="en-US" sz="1500" dirty="0"/>
                <a:t>Electron peak</a:t>
              </a:r>
              <a:endParaRPr lang="el-GR" sz="1500" dirty="0"/>
            </a:p>
          </p:txBody>
        </p:sp>
        <p:sp>
          <p:nvSpPr>
            <p:cNvPr id="22" name="TextBox 7">
              <a:extLst>
                <a:ext uri="{FF2B5EF4-FFF2-40B4-BE49-F238E27FC236}">
                  <a16:creationId xmlns:a16="http://schemas.microsoft.com/office/drawing/2014/main" id="{782B5605-16B8-7160-BFEB-942797034B84}"/>
                </a:ext>
              </a:extLst>
            </p:cNvPr>
            <p:cNvSpPr txBox="1"/>
            <p:nvPr/>
          </p:nvSpPr>
          <p:spPr>
            <a:xfrm>
              <a:off x="8375434" y="4885387"/>
              <a:ext cx="977101" cy="323165"/>
            </a:xfrm>
            <a:prstGeom prst="rect">
              <a:avLst/>
            </a:prstGeom>
            <a:noFill/>
          </p:spPr>
          <p:txBody>
            <a:bodyPr wrap="square" rtlCol="0">
              <a:spAutoFit/>
            </a:bodyPr>
            <a:lstStyle/>
            <a:p>
              <a:r>
                <a:rPr lang="en-US" sz="1500" dirty="0"/>
                <a:t>Ion tail</a:t>
              </a:r>
              <a:endParaRPr lang="el-GR" sz="1500" dirty="0"/>
            </a:p>
          </p:txBody>
        </p:sp>
      </p:grpSp>
      <p:grpSp>
        <p:nvGrpSpPr>
          <p:cNvPr id="27" name="Group 27">
            <a:extLst>
              <a:ext uri="{FF2B5EF4-FFF2-40B4-BE49-F238E27FC236}">
                <a16:creationId xmlns:a16="http://schemas.microsoft.com/office/drawing/2014/main" id="{B4C96B07-81F2-C096-16E7-E7CC92853F68}"/>
              </a:ext>
            </a:extLst>
          </p:cNvPr>
          <p:cNvGrpSpPr/>
          <p:nvPr/>
        </p:nvGrpSpPr>
        <p:grpSpPr>
          <a:xfrm>
            <a:off x="3667012" y="4583583"/>
            <a:ext cx="2846744" cy="2081122"/>
            <a:chOff x="7630967" y="4466678"/>
            <a:chExt cx="3627651" cy="2723537"/>
          </a:xfrm>
        </p:grpSpPr>
        <p:sp>
          <p:nvSpPr>
            <p:cNvPr id="29" name="TextBox 29">
              <a:extLst>
                <a:ext uri="{FF2B5EF4-FFF2-40B4-BE49-F238E27FC236}">
                  <a16:creationId xmlns:a16="http://schemas.microsoft.com/office/drawing/2014/main" id="{F806E823-467D-0FA8-3347-5DC9ED743C13}"/>
                </a:ext>
              </a:extLst>
            </p:cNvPr>
            <p:cNvSpPr txBox="1"/>
            <p:nvPr/>
          </p:nvSpPr>
          <p:spPr>
            <a:xfrm>
              <a:off x="7817504" y="6307816"/>
              <a:ext cx="3441114" cy="461664"/>
            </a:xfrm>
            <a:prstGeom prst="rect">
              <a:avLst/>
            </a:prstGeom>
            <a:noFill/>
          </p:spPr>
          <p:txBody>
            <a:bodyPr wrap="square">
              <a:spAutoFit/>
            </a:bodyPr>
            <a:lstStyle>
              <a:defPPr>
                <a:defRPr lang="el-G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dirty="0" err="1"/>
                <a:t>J.Borteldt</a:t>
              </a:r>
              <a:r>
                <a:rPr lang="en-GB" sz="800" dirty="0"/>
                <a:t>, et al. </a:t>
              </a:r>
              <a:r>
                <a:rPr lang="en-GB" sz="800" i="1" dirty="0">
                  <a:cs typeface="Times New Roman" panose="02020603050405020304" pitchFamily="18" charset="0"/>
                </a:rPr>
                <a:t>“</a:t>
              </a:r>
              <a:r>
                <a:rPr lang="en-US" sz="800" dirty="0"/>
                <a:t>PICOSEC: Charged particle timing at sub-25 picosecond precision with a </a:t>
              </a:r>
              <a:r>
                <a:rPr lang="fr-FR" sz="800" dirty="0" err="1"/>
                <a:t>Micromegas</a:t>
              </a:r>
              <a:r>
                <a:rPr lang="fr-FR" sz="800" dirty="0"/>
                <a:t> </a:t>
              </a:r>
              <a:r>
                <a:rPr lang="fr-FR" sz="800" dirty="0" err="1"/>
                <a:t>based</a:t>
              </a:r>
              <a:r>
                <a:rPr lang="fr-FR" sz="800" dirty="0"/>
                <a:t> detector</a:t>
              </a:r>
              <a:r>
                <a:rPr lang="en-GB" sz="800" i="1" dirty="0">
                  <a:cs typeface="Times New Roman" panose="02020603050405020304" pitchFamily="18" charset="0"/>
                </a:rPr>
                <a:t>”, </a:t>
              </a:r>
              <a:r>
                <a:rPr lang="en-GB" sz="800" dirty="0" err="1">
                  <a:cs typeface="Times New Roman" panose="02020603050405020304" pitchFamily="18" charset="0"/>
                </a:rPr>
                <a:t>Nuc</a:t>
              </a:r>
              <a:r>
                <a:rPr lang="en-GB" sz="800" dirty="0">
                  <a:cs typeface="Times New Roman" panose="02020603050405020304" pitchFamily="18" charset="0"/>
                </a:rPr>
                <a:t>. </a:t>
              </a:r>
              <a:r>
                <a:rPr lang="en-GB" sz="800" dirty="0" err="1">
                  <a:cs typeface="Times New Roman" panose="02020603050405020304" pitchFamily="18" charset="0"/>
                </a:rPr>
                <a:t>Instrum</a:t>
              </a:r>
              <a:r>
                <a:rPr lang="en-GB" sz="800" dirty="0">
                  <a:cs typeface="Times New Roman" panose="02020603050405020304" pitchFamily="18" charset="0"/>
                </a:rPr>
                <a:t>. Meth. A (2021)</a:t>
              </a:r>
              <a:r>
                <a:rPr lang="fr-FR" sz="800" dirty="0">
                  <a:latin typeface="NexusSans"/>
                  <a:hlinkClick r:id="rId6" tooltip="Persistent link using digital object identifier"/>
                </a:rPr>
                <a:t>https://doi.org/10.1016/j.nima.2018.04.033</a:t>
              </a:r>
              <a:endParaRPr lang="fr-FR" sz="800" dirty="0">
                <a:latin typeface="NexusSans"/>
              </a:endParaRPr>
            </a:p>
          </p:txBody>
        </p:sp>
        <p:grpSp>
          <p:nvGrpSpPr>
            <p:cNvPr id="30" name="Group 30">
              <a:extLst>
                <a:ext uri="{FF2B5EF4-FFF2-40B4-BE49-F238E27FC236}">
                  <a16:creationId xmlns:a16="http://schemas.microsoft.com/office/drawing/2014/main" id="{E72E4D08-BC5C-A1C3-E4B6-7C94A677AAFF}"/>
                </a:ext>
              </a:extLst>
            </p:cNvPr>
            <p:cNvGrpSpPr/>
            <p:nvPr/>
          </p:nvGrpSpPr>
          <p:grpSpPr>
            <a:xfrm>
              <a:off x="7630967" y="4466678"/>
              <a:ext cx="3627651" cy="2723537"/>
              <a:chOff x="7630967" y="4466678"/>
              <a:chExt cx="3627651" cy="2723537"/>
            </a:xfrm>
          </p:grpSpPr>
          <p:pic>
            <p:nvPicPr>
              <p:cNvPr id="31" name="Picture 31">
                <a:extLst>
                  <a:ext uri="{FF2B5EF4-FFF2-40B4-BE49-F238E27FC236}">
                    <a16:creationId xmlns:a16="http://schemas.microsoft.com/office/drawing/2014/main" id="{0A75B227-B764-FFEB-A4F4-1599451A9466}"/>
                  </a:ext>
                </a:extLst>
              </p:cNvPr>
              <p:cNvPicPr/>
              <p:nvPr/>
            </p:nvPicPr>
            <p:blipFill>
              <a:blip r:embed="rId7"/>
              <a:stretch/>
            </p:blipFill>
            <p:spPr>
              <a:xfrm>
                <a:off x="7630967" y="4466678"/>
                <a:ext cx="3627651" cy="2723537"/>
              </a:xfrm>
              <a:prstGeom prst="rect">
                <a:avLst/>
              </a:prstGeom>
              <a:ln>
                <a:noFill/>
              </a:ln>
            </p:spPr>
          </p:pic>
          <p:sp>
            <p:nvSpPr>
              <p:cNvPr id="32" name="TextBox 32">
                <a:extLst>
                  <a:ext uri="{FF2B5EF4-FFF2-40B4-BE49-F238E27FC236}">
                    <a16:creationId xmlns:a16="http://schemas.microsoft.com/office/drawing/2014/main" id="{44C230A1-553E-1604-4A10-2DD1546DD96E}"/>
                  </a:ext>
                </a:extLst>
              </p:cNvPr>
              <p:cNvSpPr txBox="1"/>
              <p:nvPr/>
            </p:nvSpPr>
            <p:spPr>
              <a:xfrm>
                <a:off x="8135798" y="4908562"/>
                <a:ext cx="1704188" cy="307777"/>
              </a:xfrm>
              <a:prstGeom prst="rect">
                <a:avLst/>
              </a:prstGeom>
              <a:noFill/>
            </p:spPr>
            <p:txBody>
              <a:bodyPr wrap="square" rtlCol="0">
                <a:spAutoFit/>
              </a:bodyPr>
              <a:lstStyle/>
              <a:p>
                <a:r>
                  <a:rPr lang="en-US" dirty="0">
                    <a:solidFill>
                      <a:srgbClr val="FF0000"/>
                    </a:solidFill>
                  </a:rPr>
                  <a:t>11 </a:t>
                </a:r>
                <a:r>
                  <a:rPr lang="en-US" dirty="0" err="1">
                    <a:solidFill>
                      <a:srgbClr val="FF0000"/>
                    </a:solidFill>
                  </a:rPr>
                  <a:t>p.e.</a:t>
                </a:r>
                <a:endParaRPr lang="fr-FR" dirty="0">
                  <a:solidFill>
                    <a:srgbClr val="FF0000"/>
                  </a:solidFill>
                </a:endParaRPr>
              </a:p>
            </p:txBody>
          </p:sp>
        </p:grpSp>
      </p:grpSp>
      <p:pic>
        <p:nvPicPr>
          <p:cNvPr id="40" name="Picture 19">
            <a:extLst>
              <a:ext uri="{FF2B5EF4-FFF2-40B4-BE49-F238E27FC236}">
                <a16:creationId xmlns:a16="http://schemas.microsoft.com/office/drawing/2014/main" id="{DC43793C-A86E-C9C9-D361-67AE66F8F720}"/>
              </a:ext>
            </a:extLst>
          </p:cNvPr>
          <p:cNvPicPr>
            <a:picLocks noChangeAspect="1"/>
          </p:cNvPicPr>
          <p:nvPr/>
        </p:nvPicPr>
        <p:blipFill>
          <a:blip r:embed="rId8"/>
          <a:srcRect r="50878"/>
          <a:stretch/>
        </p:blipFill>
        <p:spPr>
          <a:xfrm>
            <a:off x="6576517" y="4583583"/>
            <a:ext cx="2554296" cy="2081121"/>
          </a:xfrm>
          <a:prstGeom prst="rect">
            <a:avLst/>
          </a:prstGeom>
        </p:spPr>
      </p:pic>
      <p:pic>
        <p:nvPicPr>
          <p:cNvPr id="41" name="Picture 22">
            <a:extLst>
              <a:ext uri="{FF2B5EF4-FFF2-40B4-BE49-F238E27FC236}">
                <a16:creationId xmlns:a16="http://schemas.microsoft.com/office/drawing/2014/main" id="{AA6B9FE7-FC35-CE03-B614-FE64B190ED75}"/>
              </a:ext>
            </a:extLst>
          </p:cNvPr>
          <p:cNvPicPr>
            <a:picLocks noChangeAspect="1"/>
          </p:cNvPicPr>
          <p:nvPr/>
        </p:nvPicPr>
        <p:blipFill>
          <a:blip r:embed="rId8"/>
          <a:srcRect l="51405" t="548" r="-527" b="-548"/>
          <a:stretch/>
        </p:blipFill>
        <p:spPr>
          <a:xfrm>
            <a:off x="9280327" y="4576156"/>
            <a:ext cx="2554296" cy="2088548"/>
          </a:xfrm>
          <a:prstGeom prst="rect">
            <a:avLst/>
          </a:prstGeom>
        </p:spPr>
      </p:pic>
      <mc:AlternateContent xmlns:mc="http://schemas.openxmlformats.org/markup-compatibility/2006" xmlns:a14="http://schemas.microsoft.com/office/drawing/2010/main">
        <mc:Choice Requires="a14">
          <p:sp>
            <p:nvSpPr>
              <p:cNvPr id="42" name="ZoneTexte 41">
                <a:extLst>
                  <a:ext uri="{FF2B5EF4-FFF2-40B4-BE49-F238E27FC236}">
                    <a16:creationId xmlns:a16="http://schemas.microsoft.com/office/drawing/2014/main" id="{242ABCE5-802F-F0D0-CD24-3221A63423D6}"/>
                  </a:ext>
                </a:extLst>
              </p:cNvPr>
              <p:cNvSpPr txBox="1"/>
              <p:nvPr/>
            </p:nvSpPr>
            <p:spPr>
              <a:xfrm>
                <a:off x="8155695" y="5170876"/>
                <a:ext cx="975118" cy="553998"/>
              </a:xfrm>
              <a:prstGeom prst="rect">
                <a:avLst/>
              </a:prstGeom>
              <a:noFill/>
            </p:spPr>
            <p:txBody>
              <a:bodyPr wrap="square" rtlCol="0">
                <a:spAutoFit/>
              </a:bodyPr>
              <a:lstStyle/>
              <a:p>
                <a:r>
                  <a:rPr lang="en-US" sz="1000" b="1" strike="noStrike" spc="-1" dirty="0">
                    <a:latin typeface="Arial"/>
                    <a:ea typeface="Noto Sans CJK SC"/>
                  </a:rPr>
                  <a:t>DLC</a:t>
                </a:r>
              </a:p>
              <a:p>
                <a:r>
                  <a:rPr lang="en-US" sz="1000" b="1" spc="-1" dirty="0">
                    <a:latin typeface="Arial"/>
                    <a:ea typeface="Noto Sans CJK SC"/>
                  </a:rPr>
                  <a:t>31</a:t>
                </a:r>
                <a:r>
                  <a:rPr lang="en-US" sz="1000" b="1" strike="noStrike" spc="-1" dirty="0">
                    <a:latin typeface="Arial"/>
                    <a:ea typeface="Noto Sans CJK SC"/>
                  </a:rPr>
                  <a:t>.9 </a:t>
                </a:r>
                <a14:m>
                  <m:oMath xmlns:m="http://schemas.openxmlformats.org/officeDocument/2006/math">
                    <m:r>
                      <a:rPr lang="en-US" sz="1000" b="1" i="1" strike="noStrike" spc="-1" smtClean="0">
                        <a:latin typeface="Cambria Math" panose="02040503050406030204" pitchFamily="18" charset="0"/>
                        <a:ea typeface="Cambria Math" panose="02040503050406030204" pitchFamily="18" charset="0"/>
                      </a:rPr>
                      <m:t>±</m:t>
                    </m:r>
                  </m:oMath>
                </a14:m>
                <a:r>
                  <a:rPr lang="en-US" sz="1000" b="1" strike="noStrike" spc="-1" dirty="0">
                    <a:latin typeface="Arial"/>
                    <a:ea typeface="Noto Sans CJK SC"/>
                  </a:rPr>
                  <a:t> 1.3 </a:t>
                </a:r>
                <a:r>
                  <a:rPr lang="en-US" sz="1000" b="1" strike="noStrike" spc="-1" dirty="0" err="1">
                    <a:latin typeface="Arial"/>
                    <a:ea typeface="Noto Sans CJK SC"/>
                  </a:rPr>
                  <a:t>ps</a:t>
                </a:r>
                <a:endParaRPr lang="en-US" sz="1000" b="1" strike="noStrike" spc="-1" dirty="0">
                  <a:latin typeface="Arial"/>
                  <a:ea typeface="Noto Sans CJK SC"/>
                </a:endParaRPr>
              </a:p>
              <a:p>
                <a:endParaRPr lang="en-GB" sz="1000" dirty="0"/>
              </a:p>
            </p:txBody>
          </p:sp>
        </mc:Choice>
        <mc:Fallback xmlns="">
          <p:sp>
            <p:nvSpPr>
              <p:cNvPr id="42" name="ZoneTexte 41">
                <a:extLst>
                  <a:ext uri="{FF2B5EF4-FFF2-40B4-BE49-F238E27FC236}">
                    <a16:creationId xmlns:a16="http://schemas.microsoft.com/office/drawing/2014/main" id="{242ABCE5-802F-F0D0-CD24-3221A63423D6}"/>
                  </a:ext>
                </a:extLst>
              </p:cNvPr>
              <p:cNvSpPr txBox="1">
                <a:spLocks noRot="1" noChangeAspect="1" noMove="1" noResize="1" noEditPoints="1" noAdjustHandles="1" noChangeArrowheads="1" noChangeShapeType="1" noTextEdit="1"/>
              </p:cNvSpPr>
              <p:nvPr/>
            </p:nvSpPr>
            <p:spPr>
              <a:xfrm>
                <a:off x="8155695" y="5170876"/>
                <a:ext cx="975118" cy="553998"/>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3" name="ZoneTexte 42">
                <a:extLst>
                  <a:ext uri="{FF2B5EF4-FFF2-40B4-BE49-F238E27FC236}">
                    <a16:creationId xmlns:a16="http://schemas.microsoft.com/office/drawing/2014/main" id="{D493801E-590C-B52D-FE5E-7742CDC3213A}"/>
                  </a:ext>
                </a:extLst>
              </p:cNvPr>
              <p:cNvSpPr txBox="1"/>
              <p:nvPr/>
            </p:nvSpPr>
            <p:spPr>
              <a:xfrm>
                <a:off x="10780213" y="5080445"/>
                <a:ext cx="975118" cy="553998"/>
              </a:xfrm>
              <a:prstGeom prst="rect">
                <a:avLst/>
              </a:prstGeom>
              <a:noFill/>
            </p:spPr>
            <p:txBody>
              <a:bodyPr wrap="square" rtlCol="0">
                <a:spAutoFit/>
              </a:bodyPr>
              <a:lstStyle/>
              <a:p>
                <a:r>
                  <a:rPr lang="en-US" sz="1000" b="1" spc="-1" dirty="0">
                    <a:latin typeface="Arial"/>
                    <a:ea typeface="Noto Sans CJK SC"/>
                  </a:rPr>
                  <a:t>B4C</a:t>
                </a:r>
              </a:p>
              <a:p>
                <a:r>
                  <a:rPr lang="en-US" sz="1000" b="1" strike="noStrike" spc="-1" dirty="0">
                    <a:latin typeface="Arial"/>
                    <a:ea typeface="Noto Sans CJK SC"/>
                  </a:rPr>
                  <a:t>34.5 </a:t>
                </a:r>
                <a14:m>
                  <m:oMath xmlns:m="http://schemas.openxmlformats.org/officeDocument/2006/math">
                    <m:r>
                      <a:rPr lang="en-US" sz="1000" b="1" i="1" strike="noStrike" spc="-1" smtClean="0">
                        <a:latin typeface="Cambria Math" panose="02040503050406030204" pitchFamily="18" charset="0"/>
                        <a:ea typeface="Cambria Math" panose="02040503050406030204" pitchFamily="18" charset="0"/>
                      </a:rPr>
                      <m:t>±</m:t>
                    </m:r>
                  </m:oMath>
                </a14:m>
                <a:r>
                  <a:rPr lang="en-US" sz="1000" b="1" strike="noStrike" spc="-1" dirty="0">
                    <a:latin typeface="Arial"/>
                    <a:ea typeface="Noto Sans CJK SC"/>
                  </a:rPr>
                  <a:t> 1.5 </a:t>
                </a:r>
                <a:r>
                  <a:rPr lang="en-US" sz="1000" b="1" strike="noStrike" spc="-1" dirty="0" err="1">
                    <a:latin typeface="Arial"/>
                    <a:ea typeface="Noto Sans CJK SC"/>
                  </a:rPr>
                  <a:t>ps</a:t>
                </a:r>
                <a:endParaRPr lang="en-US" sz="1000" b="1" strike="noStrike" spc="-1" dirty="0">
                  <a:latin typeface="Arial"/>
                  <a:ea typeface="Noto Sans CJK SC"/>
                </a:endParaRPr>
              </a:p>
              <a:p>
                <a:endParaRPr lang="en-GB" sz="1000" dirty="0"/>
              </a:p>
            </p:txBody>
          </p:sp>
        </mc:Choice>
        <mc:Fallback xmlns="">
          <p:sp>
            <p:nvSpPr>
              <p:cNvPr id="43" name="ZoneTexte 42">
                <a:extLst>
                  <a:ext uri="{FF2B5EF4-FFF2-40B4-BE49-F238E27FC236}">
                    <a16:creationId xmlns:a16="http://schemas.microsoft.com/office/drawing/2014/main" id="{D493801E-590C-B52D-FE5E-7742CDC3213A}"/>
                  </a:ext>
                </a:extLst>
              </p:cNvPr>
              <p:cNvSpPr txBox="1">
                <a:spLocks noRot="1" noChangeAspect="1" noMove="1" noResize="1" noEditPoints="1" noAdjustHandles="1" noChangeArrowheads="1" noChangeShapeType="1" noTextEdit="1"/>
              </p:cNvSpPr>
              <p:nvPr/>
            </p:nvSpPr>
            <p:spPr>
              <a:xfrm>
                <a:off x="10780213" y="5080445"/>
                <a:ext cx="975118" cy="553998"/>
              </a:xfrm>
              <a:prstGeom prst="rect">
                <a:avLst/>
              </a:prstGeom>
              <a:blipFill>
                <a:blip r:embed="rId10"/>
                <a:stretch>
                  <a:fillRect/>
                </a:stretch>
              </a:blipFill>
            </p:spPr>
            <p:txBody>
              <a:bodyPr/>
              <a:lstStyle/>
              <a:p>
                <a:r>
                  <a:rPr lang="en-GB">
                    <a:noFill/>
                  </a:rPr>
                  <a:t> </a:t>
                </a:r>
              </a:p>
            </p:txBody>
          </p:sp>
        </mc:Fallback>
      </mc:AlternateContent>
      <p:sp>
        <p:nvSpPr>
          <p:cNvPr id="46" name="ZoneTexte 45">
            <a:extLst>
              <a:ext uri="{FF2B5EF4-FFF2-40B4-BE49-F238E27FC236}">
                <a16:creationId xmlns:a16="http://schemas.microsoft.com/office/drawing/2014/main" id="{17B521AA-A505-C72B-6B2D-035B8CC63A38}"/>
              </a:ext>
            </a:extLst>
          </p:cNvPr>
          <p:cNvSpPr txBox="1"/>
          <p:nvPr/>
        </p:nvSpPr>
        <p:spPr>
          <a:xfrm>
            <a:off x="3971636" y="5218945"/>
            <a:ext cx="1010955" cy="276999"/>
          </a:xfrm>
          <a:prstGeom prst="rect">
            <a:avLst/>
          </a:prstGeom>
          <a:noFill/>
        </p:spPr>
        <p:txBody>
          <a:bodyPr wrap="square">
            <a:spAutoFit/>
          </a:bodyPr>
          <a:lstStyle/>
          <a:p>
            <a:r>
              <a:rPr lang="en-US" sz="1200" b="1" spc="-1" dirty="0">
                <a:latin typeface="Arial"/>
                <a:ea typeface="Noto Sans CJK SC"/>
              </a:rPr>
              <a:t>12.5 </a:t>
            </a:r>
            <a:r>
              <a:rPr lang="en-US" sz="1200" b="1" spc="-1" dirty="0" err="1">
                <a:latin typeface="Arial"/>
                <a:ea typeface="Noto Sans CJK SC"/>
              </a:rPr>
              <a:t>ps</a:t>
            </a:r>
            <a:endParaRPr lang="en-GB" sz="1200" dirty="0"/>
          </a:p>
        </p:txBody>
      </p:sp>
      <p:sp>
        <p:nvSpPr>
          <p:cNvPr id="2" name="ZoneTexte 1">
            <a:extLst>
              <a:ext uri="{FF2B5EF4-FFF2-40B4-BE49-F238E27FC236}">
                <a16:creationId xmlns:a16="http://schemas.microsoft.com/office/drawing/2014/main" id="{639C9D79-BF89-9FEF-2511-C63C9E8F458D}"/>
              </a:ext>
            </a:extLst>
          </p:cNvPr>
          <p:cNvSpPr txBox="1"/>
          <p:nvPr/>
        </p:nvSpPr>
        <p:spPr>
          <a:xfrm>
            <a:off x="1122692" y="1079517"/>
            <a:ext cx="10582384" cy="923330"/>
          </a:xfrm>
          <a:prstGeom prst="rect">
            <a:avLst/>
          </a:prstGeom>
          <a:noFill/>
        </p:spPr>
        <p:txBody>
          <a:bodyPr wrap="square" rtlCol="0">
            <a:spAutoFit/>
          </a:bodyPr>
          <a:lstStyle/>
          <a:p>
            <a:r>
              <a:rPr lang="en-GB" dirty="0"/>
              <a:t>Standard MPGD could provide a time resolution of a few ns in the best cases due to the the fluctuations in the drift gas gap.  Replacing the drift gap by a radiator + photocathode allows the creation of many electrons exiting the cathode at the same place and thus reducing the impact of fluctuations</a:t>
            </a:r>
          </a:p>
        </p:txBody>
      </p:sp>
    </p:spTree>
    <p:extLst>
      <p:ext uri="{BB962C8B-B14F-4D97-AF65-F5344CB8AC3E}">
        <p14:creationId xmlns:p14="http://schemas.microsoft.com/office/powerpoint/2010/main" val="2012462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4A43BD45-4C83-8273-67E3-B2FBE96B71D2}"/>
              </a:ext>
            </a:extLst>
          </p:cNvPr>
          <p:cNvSpPr txBox="1"/>
          <p:nvPr/>
        </p:nvSpPr>
        <p:spPr>
          <a:xfrm>
            <a:off x="4636704" y="165318"/>
            <a:ext cx="4165600" cy="461665"/>
          </a:xfrm>
          <a:prstGeom prst="rect">
            <a:avLst/>
          </a:prstGeom>
          <a:noFill/>
        </p:spPr>
        <p:txBody>
          <a:bodyPr wrap="square" rtlCol="0">
            <a:spAutoFit/>
          </a:bodyPr>
          <a:lstStyle/>
          <a:p>
            <a:r>
              <a:rPr lang="en-GB" sz="2400" dirty="0"/>
              <a:t>        Timing gaseous detectors</a:t>
            </a:r>
          </a:p>
        </p:txBody>
      </p:sp>
      <p:sp>
        <p:nvSpPr>
          <p:cNvPr id="14" name="ZoneTexte 13">
            <a:extLst>
              <a:ext uri="{FF2B5EF4-FFF2-40B4-BE49-F238E27FC236}">
                <a16:creationId xmlns:a16="http://schemas.microsoft.com/office/drawing/2014/main" id="{1D1A7D83-373B-9739-A06B-7AA71306DDFB}"/>
              </a:ext>
            </a:extLst>
          </p:cNvPr>
          <p:cNvSpPr txBox="1"/>
          <p:nvPr/>
        </p:nvSpPr>
        <p:spPr>
          <a:xfrm>
            <a:off x="1392059" y="828882"/>
            <a:ext cx="3244645" cy="369332"/>
          </a:xfrm>
          <a:prstGeom prst="rect">
            <a:avLst/>
          </a:prstGeom>
          <a:noFill/>
        </p:spPr>
        <p:txBody>
          <a:bodyPr wrap="square" rtlCol="0">
            <a:spAutoFit/>
          </a:bodyPr>
          <a:lstStyle/>
          <a:p>
            <a:r>
              <a:rPr lang="en-GB" dirty="0"/>
              <a:t>PICOSEC concept</a:t>
            </a:r>
          </a:p>
        </p:txBody>
      </p:sp>
      <p:grpSp>
        <p:nvGrpSpPr>
          <p:cNvPr id="36" name="Group 5">
            <a:extLst>
              <a:ext uri="{FF2B5EF4-FFF2-40B4-BE49-F238E27FC236}">
                <a16:creationId xmlns:a16="http://schemas.microsoft.com/office/drawing/2014/main" id="{2478507D-DA6A-6E83-BF29-9E55C541ADA5}"/>
              </a:ext>
            </a:extLst>
          </p:cNvPr>
          <p:cNvGrpSpPr/>
          <p:nvPr/>
        </p:nvGrpSpPr>
        <p:grpSpPr>
          <a:xfrm>
            <a:off x="1282084" y="3794156"/>
            <a:ext cx="3040118" cy="2234962"/>
            <a:chOff x="8720770" y="1445521"/>
            <a:chExt cx="2684786" cy="1780536"/>
          </a:xfrm>
        </p:grpSpPr>
        <p:pic>
          <p:nvPicPr>
            <p:cNvPr id="37" name="Picture 23">
              <a:extLst>
                <a:ext uri="{FF2B5EF4-FFF2-40B4-BE49-F238E27FC236}">
                  <a16:creationId xmlns:a16="http://schemas.microsoft.com/office/drawing/2014/main" id="{F8B73F35-FA06-E14F-2A91-825A4F92EEF5}"/>
                </a:ext>
              </a:extLst>
            </p:cNvPr>
            <p:cNvPicPr>
              <a:picLocks noChangeAspect="1"/>
            </p:cNvPicPr>
            <p:nvPr/>
          </p:nvPicPr>
          <p:blipFill>
            <a:blip r:embed="rId2"/>
            <a:stretch>
              <a:fillRect/>
            </a:stretch>
          </p:blipFill>
          <p:spPr>
            <a:xfrm>
              <a:off x="8720770" y="1445521"/>
              <a:ext cx="2684786" cy="1780536"/>
            </a:xfrm>
            <a:prstGeom prst="rect">
              <a:avLst/>
            </a:prstGeom>
          </p:spPr>
        </p:pic>
        <p:sp>
          <p:nvSpPr>
            <p:cNvPr id="38" name="Rectangle 37">
              <a:extLst>
                <a:ext uri="{FF2B5EF4-FFF2-40B4-BE49-F238E27FC236}">
                  <a16:creationId xmlns:a16="http://schemas.microsoft.com/office/drawing/2014/main" id="{786CACD6-1DEC-ABF3-B72B-39B7346B4E7D}"/>
                </a:ext>
              </a:extLst>
            </p:cNvPr>
            <p:cNvSpPr/>
            <p:nvPr/>
          </p:nvSpPr>
          <p:spPr>
            <a:xfrm>
              <a:off x="9123304" y="1662705"/>
              <a:ext cx="606791" cy="2594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ctr">
              <a:spAutoFit/>
            </a:bodyPr>
            <a:lstStyle/>
            <a:p>
              <a:pPr algn="ctr"/>
              <a:endParaRPr lang="en-US" dirty="0"/>
            </a:p>
          </p:txBody>
        </p:sp>
      </p:grpSp>
      <p:pic>
        <p:nvPicPr>
          <p:cNvPr id="39" name="Picture 3">
            <a:extLst>
              <a:ext uri="{FF2B5EF4-FFF2-40B4-BE49-F238E27FC236}">
                <a16:creationId xmlns:a16="http://schemas.microsoft.com/office/drawing/2014/main" id="{560590BC-2CE5-78B7-EA10-650E751B7296}"/>
              </a:ext>
            </a:extLst>
          </p:cNvPr>
          <p:cNvPicPr>
            <a:picLocks noChangeAspect="1"/>
          </p:cNvPicPr>
          <p:nvPr/>
        </p:nvPicPr>
        <p:blipFill>
          <a:blip r:embed="rId3"/>
          <a:srcRect l="11514" t="9848" r="5336" b="3429"/>
          <a:stretch/>
        </p:blipFill>
        <p:spPr>
          <a:xfrm>
            <a:off x="997092" y="1593866"/>
            <a:ext cx="3040118" cy="2063984"/>
          </a:xfrm>
          <a:prstGeom prst="rect">
            <a:avLst/>
          </a:prstGeom>
        </p:spPr>
      </p:pic>
      <p:pic>
        <p:nvPicPr>
          <p:cNvPr id="44" name="Picture 4">
            <a:extLst>
              <a:ext uri="{FF2B5EF4-FFF2-40B4-BE49-F238E27FC236}">
                <a16:creationId xmlns:a16="http://schemas.microsoft.com/office/drawing/2014/main" id="{1C6EDA65-84B3-7859-DF33-2A3F09247362}"/>
              </a:ext>
            </a:extLst>
          </p:cNvPr>
          <p:cNvPicPr>
            <a:picLocks noChangeAspect="1"/>
          </p:cNvPicPr>
          <p:nvPr/>
        </p:nvPicPr>
        <p:blipFill>
          <a:blip r:embed="rId4"/>
          <a:stretch>
            <a:fillRect/>
          </a:stretch>
        </p:blipFill>
        <p:spPr>
          <a:xfrm>
            <a:off x="4363830" y="1612133"/>
            <a:ext cx="1268719" cy="1836858"/>
          </a:xfrm>
          <a:prstGeom prst="rect">
            <a:avLst/>
          </a:prstGeom>
        </p:spPr>
      </p:pic>
      <p:pic>
        <p:nvPicPr>
          <p:cNvPr id="45" name="Picture 7">
            <a:extLst>
              <a:ext uri="{FF2B5EF4-FFF2-40B4-BE49-F238E27FC236}">
                <a16:creationId xmlns:a16="http://schemas.microsoft.com/office/drawing/2014/main" id="{B6F5D571-3419-B89A-7F71-F4ECCD2EC261}"/>
              </a:ext>
            </a:extLst>
          </p:cNvPr>
          <p:cNvPicPr/>
          <p:nvPr/>
        </p:nvPicPr>
        <p:blipFill>
          <a:blip r:embed="rId5"/>
          <a:stretch/>
        </p:blipFill>
        <p:spPr>
          <a:xfrm>
            <a:off x="5899646" y="1748952"/>
            <a:ext cx="6456534" cy="1187849"/>
          </a:xfrm>
          <a:prstGeom prst="rect">
            <a:avLst/>
          </a:prstGeom>
          <a:ln>
            <a:noFill/>
          </a:ln>
        </p:spPr>
      </p:pic>
      <p:grpSp>
        <p:nvGrpSpPr>
          <p:cNvPr id="47" name="Group 14">
            <a:extLst>
              <a:ext uri="{FF2B5EF4-FFF2-40B4-BE49-F238E27FC236}">
                <a16:creationId xmlns:a16="http://schemas.microsoft.com/office/drawing/2014/main" id="{3BD35AB6-8E03-D25B-3B89-4AB23C448112}"/>
              </a:ext>
            </a:extLst>
          </p:cNvPr>
          <p:cNvGrpSpPr/>
          <p:nvPr/>
        </p:nvGrpSpPr>
        <p:grpSpPr>
          <a:xfrm>
            <a:off x="6096000" y="3332070"/>
            <a:ext cx="6063827" cy="2314661"/>
            <a:chOff x="5718269" y="4235736"/>
            <a:chExt cx="6063827" cy="2314661"/>
          </a:xfrm>
        </p:grpSpPr>
        <p:pic>
          <p:nvPicPr>
            <p:cNvPr id="48" name="Picture 3">
              <a:extLst>
                <a:ext uri="{FF2B5EF4-FFF2-40B4-BE49-F238E27FC236}">
                  <a16:creationId xmlns:a16="http://schemas.microsoft.com/office/drawing/2014/main" id="{58BB63B5-C9F0-6F53-0F00-DCC72C8B0F1B}"/>
                </a:ext>
              </a:extLst>
            </p:cNvPr>
            <p:cNvPicPr>
              <a:picLocks noChangeAspect="1"/>
            </p:cNvPicPr>
            <p:nvPr/>
          </p:nvPicPr>
          <p:blipFill>
            <a:blip r:embed="rId6"/>
            <a:stretch>
              <a:fillRect/>
            </a:stretch>
          </p:blipFill>
          <p:spPr>
            <a:xfrm>
              <a:off x="6816080" y="4235736"/>
              <a:ext cx="4303443" cy="1841660"/>
            </a:xfrm>
            <a:prstGeom prst="rect">
              <a:avLst/>
            </a:prstGeom>
          </p:spPr>
        </p:pic>
        <p:sp>
          <p:nvSpPr>
            <p:cNvPr id="49" name="Rectangle 48">
              <a:extLst>
                <a:ext uri="{FF2B5EF4-FFF2-40B4-BE49-F238E27FC236}">
                  <a16:creationId xmlns:a16="http://schemas.microsoft.com/office/drawing/2014/main" id="{898844DF-1E97-4111-9A5F-278ADDBFC49D}"/>
                </a:ext>
              </a:extLst>
            </p:cNvPr>
            <p:cNvSpPr/>
            <p:nvPr/>
          </p:nvSpPr>
          <p:spPr>
            <a:xfrm>
              <a:off x="5718269" y="6150287"/>
              <a:ext cx="6063827" cy="400110"/>
            </a:xfrm>
            <a:prstGeom prst="rect">
              <a:avLst/>
            </a:prstGeom>
          </p:spPr>
          <p:txBody>
            <a:bodyPr wrap="square">
              <a:spAutoFit/>
            </a:bodyPr>
            <a:lstStyle/>
            <a:p>
              <a:r>
                <a:rPr lang="it-IT" sz="1000" b="1" i="1" dirty="0"/>
                <a:t>The ENUBET experiment: </a:t>
              </a:r>
              <a:r>
                <a:rPr lang="it-IT" sz="1000" i="1" dirty="0"/>
                <a:t>F. Terranova, F. Acerbi, G. Ballerini, M. Bonesini, A. Branca, C. Brizzolari</a:t>
              </a:r>
            </a:p>
            <a:p>
              <a:r>
                <a:rPr lang="fr-FR" sz="1000" i="1" dirty="0">
                  <a:solidFill>
                    <a:srgbClr val="0000FF"/>
                  </a:solidFill>
                  <a:latin typeface="Arial" panose="020B0604020202020204" pitchFamily="34" charset="0"/>
                </a:rPr>
                <a:t>https://doi.org/10.22323/1.390.0182</a:t>
              </a:r>
              <a:endParaRPr lang="fr-FR" sz="1000" i="1" dirty="0">
                <a:solidFill>
                  <a:srgbClr val="0000FF"/>
                </a:solidFill>
              </a:endParaRPr>
            </a:p>
          </p:txBody>
        </p:sp>
      </p:grpSp>
      <p:sp>
        <p:nvSpPr>
          <p:cNvPr id="52" name="Slide Number Placeholder 2">
            <a:extLst>
              <a:ext uri="{FF2B5EF4-FFF2-40B4-BE49-F238E27FC236}">
                <a16:creationId xmlns:a16="http://schemas.microsoft.com/office/drawing/2014/main" id="{2F474E75-B4B0-D32F-ED29-E63778A0C161}"/>
              </a:ext>
            </a:extLst>
          </p:cNvPr>
          <p:cNvSpPr txBox="1">
            <a:spLocks/>
          </p:cNvSpPr>
          <p:nvPr/>
        </p:nvSpPr>
        <p:spPr>
          <a:xfrm>
            <a:off x="10999334" y="6343650"/>
            <a:ext cx="693738"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baseline="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SzPct val="25000"/>
            </a:pPr>
            <a:r>
              <a:rPr lang="fr-FR" sz="1000">
                <a:solidFill>
                  <a:srgbClr val="666666"/>
                </a:solidFill>
              </a:rPr>
              <a:t> </a:t>
            </a:r>
            <a:fld id="{5C1B4358-0E95-4FFC-AC4F-FF56709F75FE}" type="slidenum">
              <a:rPr lang="fr-FR" sz="1000" smtClean="0">
                <a:solidFill>
                  <a:srgbClr val="FF0000"/>
                </a:solidFill>
                <a:cs typeface="Times" panose="02020603050405020304" pitchFamily="18" charset="0"/>
              </a:rPr>
              <a:pPr>
                <a:buSzPct val="25000"/>
              </a:pPr>
              <a:t>15</a:t>
            </a:fld>
            <a:endParaRPr lang="fr-FR" sz="1000" dirty="0">
              <a:solidFill>
                <a:srgbClr val="FF0000"/>
              </a:solidFill>
              <a:cs typeface="Times" panose="02020603050405020304" pitchFamily="18" charset="0"/>
            </a:endParaRPr>
          </a:p>
        </p:txBody>
      </p:sp>
      <p:sp>
        <p:nvSpPr>
          <p:cNvPr id="53" name="ZoneTexte 52">
            <a:extLst>
              <a:ext uri="{FF2B5EF4-FFF2-40B4-BE49-F238E27FC236}">
                <a16:creationId xmlns:a16="http://schemas.microsoft.com/office/drawing/2014/main" id="{8A750043-3EA9-0E59-F46B-860F396EC313}"/>
              </a:ext>
            </a:extLst>
          </p:cNvPr>
          <p:cNvSpPr txBox="1"/>
          <p:nvPr/>
        </p:nvSpPr>
        <p:spPr>
          <a:xfrm>
            <a:off x="846109" y="6150278"/>
            <a:ext cx="9113394" cy="646331"/>
          </a:xfrm>
          <a:prstGeom prst="rect">
            <a:avLst/>
          </a:prstGeom>
          <a:noFill/>
        </p:spPr>
        <p:txBody>
          <a:bodyPr wrap="square" rtlCol="0">
            <a:spAutoFit/>
          </a:bodyPr>
          <a:lstStyle/>
          <a:p>
            <a:r>
              <a:rPr lang="en-GB" dirty="0"/>
              <a:t>Problem of flatness appear for large area. Solutions with stiff support are being investigated. µWell could be a better solution form this point of view (proposed for EIC).</a:t>
            </a:r>
          </a:p>
        </p:txBody>
      </p:sp>
      <p:sp>
        <p:nvSpPr>
          <p:cNvPr id="54" name="ZoneTexte 53">
            <a:extLst>
              <a:ext uri="{FF2B5EF4-FFF2-40B4-BE49-F238E27FC236}">
                <a16:creationId xmlns:a16="http://schemas.microsoft.com/office/drawing/2014/main" id="{9449473B-A02E-DBE1-E8AE-056CF8F473AF}"/>
              </a:ext>
            </a:extLst>
          </p:cNvPr>
          <p:cNvSpPr txBox="1"/>
          <p:nvPr/>
        </p:nvSpPr>
        <p:spPr>
          <a:xfrm>
            <a:off x="1688123" y="4057883"/>
            <a:ext cx="574431" cy="369332"/>
          </a:xfrm>
          <a:prstGeom prst="rect">
            <a:avLst/>
          </a:prstGeom>
          <a:noFill/>
        </p:spPr>
        <p:txBody>
          <a:bodyPr wrap="square" rtlCol="0">
            <a:spAutoFit/>
          </a:bodyPr>
          <a:lstStyle/>
          <a:p>
            <a:r>
              <a:rPr lang="en-GB" dirty="0" err="1"/>
              <a:t>CsI</a:t>
            </a:r>
            <a:endParaRPr lang="en-GB" dirty="0"/>
          </a:p>
        </p:txBody>
      </p:sp>
    </p:spTree>
    <p:extLst>
      <p:ext uri="{BB962C8B-B14F-4D97-AF65-F5344CB8AC3E}">
        <p14:creationId xmlns:p14="http://schemas.microsoft.com/office/powerpoint/2010/main" val="907919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5DE4D61-7B99-3555-A7E4-1C1659E5D725}"/>
              </a:ext>
            </a:extLst>
          </p:cNvPr>
          <p:cNvSpPr txBox="1"/>
          <p:nvPr/>
        </p:nvSpPr>
        <p:spPr>
          <a:xfrm>
            <a:off x="3741604" y="193597"/>
            <a:ext cx="5644208" cy="400110"/>
          </a:xfrm>
          <a:prstGeom prst="rect">
            <a:avLst/>
          </a:prstGeom>
          <a:noFill/>
        </p:spPr>
        <p:txBody>
          <a:bodyPr wrap="square" rtlCol="0">
            <a:spAutoFit/>
          </a:bodyPr>
          <a:lstStyle/>
          <a:p>
            <a:r>
              <a:rPr lang="en-GB" sz="2000" b="1" dirty="0"/>
              <a:t>                           </a:t>
            </a:r>
            <a:r>
              <a:rPr lang="en-GB" sz="2000" b="1" dirty="0" err="1"/>
              <a:t>MicroChannel</a:t>
            </a:r>
            <a:r>
              <a:rPr lang="en-GB" sz="2000" b="1" dirty="0"/>
              <a:t> Plate (MCP)</a:t>
            </a:r>
          </a:p>
        </p:txBody>
      </p:sp>
      <p:pic>
        <p:nvPicPr>
          <p:cNvPr id="6" name="Image 5">
            <a:extLst>
              <a:ext uri="{FF2B5EF4-FFF2-40B4-BE49-F238E27FC236}">
                <a16:creationId xmlns:a16="http://schemas.microsoft.com/office/drawing/2014/main" id="{501102C8-E8D7-553C-C01A-7BB078700993}"/>
              </a:ext>
            </a:extLst>
          </p:cNvPr>
          <p:cNvPicPr>
            <a:picLocks noChangeAspect="1"/>
          </p:cNvPicPr>
          <p:nvPr/>
        </p:nvPicPr>
        <p:blipFill>
          <a:blip r:embed="rId2"/>
          <a:stretch>
            <a:fillRect/>
          </a:stretch>
        </p:blipFill>
        <p:spPr>
          <a:xfrm>
            <a:off x="849388" y="1342174"/>
            <a:ext cx="3650375" cy="2669028"/>
          </a:xfrm>
          <a:prstGeom prst="rect">
            <a:avLst/>
          </a:prstGeom>
        </p:spPr>
      </p:pic>
      <p:pic>
        <p:nvPicPr>
          <p:cNvPr id="7" name="Picture 5" descr="Photek_time_response">
            <a:extLst>
              <a:ext uri="{FF2B5EF4-FFF2-40B4-BE49-F238E27FC236}">
                <a16:creationId xmlns:a16="http://schemas.microsoft.com/office/drawing/2014/main" id="{719C7C85-5C00-313B-6FFF-3528365E8D3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495672" y="1363529"/>
            <a:ext cx="3319100" cy="264767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00" name="Groupe 99">
            <a:extLst>
              <a:ext uri="{FF2B5EF4-FFF2-40B4-BE49-F238E27FC236}">
                <a16:creationId xmlns:a16="http://schemas.microsoft.com/office/drawing/2014/main" id="{B528B74B-B863-7AC4-D860-38CBF68CD72D}"/>
              </a:ext>
            </a:extLst>
          </p:cNvPr>
          <p:cNvGrpSpPr/>
          <p:nvPr/>
        </p:nvGrpSpPr>
        <p:grpSpPr>
          <a:xfrm>
            <a:off x="4726013" y="1363529"/>
            <a:ext cx="3512745" cy="2669028"/>
            <a:chOff x="4910084" y="1257057"/>
            <a:chExt cx="3512745" cy="2669028"/>
          </a:xfrm>
        </p:grpSpPr>
        <p:sp>
          <p:nvSpPr>
            <p:cNvPr id="98" name="Rectangle 97">
              <a:extLst>
                <a:ext uri="{FF2B5EF4-FFF2-40B4-BE49-F238E27FC236}">
                  <a16:creationId xmlns:a16="http://schemas.microsoft.com/office/drawing/2014/main" id="{5907CE8B-ABBB-1100-9C64-E7263EAF8DD0}"/>
                </a:ext>
              </a:extLst>
            </p:cNvPr>
            <p:cNvSpPr/>
            <p:nvPr/>
          </p:nvSpPr>
          <p:spPr>
            <a:xfrm>
              <a:off x="4910084" y="1257057"/>
              <a:ext cx="3512745" cy="26690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er 92">
              <a:extLst>
                <a:ext uri="{FF2B5EF4-FFF2-40B4-BE49-F238E27FC236}">
                  <a16:creationId xmlns:a16="http://schemas.microsoft.com/office/drawing/2014/main" id="{D83503AE-F0A9-07EE-3CD0-28E2C85B6726}"/>
                </a:ext>
              </a:extLst>
            </p:cNvPr>
            <p:cNvGrpSpPr/>
            <p:nvPr/>
          </p:nvGrpSpPr>
          <p:grpSpPr>
            <a:xfrm>
              <a:off x="5115822" y="1710793"/>
              <a:ext cx="3101268" cy="1718207"/>
              <a:chOff x="609600" y="1295400"/>
              <a:chExt cx="4923390" cy="5425709"/>
            </a:xfrm>
          </p:grpSpPr>
          <p:sp>
            <p:nvSpPr>
              <p:cNvPr id="11" name="Line 52">
                <a:extLst>
                  <a:ext uri="{FF2B5EF4-FFF2-40B4-BE49-F238E27FC236}">
                    <a16:creationId xmlns:a16="http://schemas.microsoft.com/office/drawing/2014/main" id="{B737C5A2-E112-3757-2984-BAFA784C55D9}"/>
                  </a:ext>
                </a:extLst>
              </p:cNvPr>
              <p:cNvSpPr>
                <a:spLocks noChangeShapeType="1"/>
              </p:cNvSpPr>
              <p:nvPr/>
            </p:nvSpPr>
            <p:spPr bwMode="auto">
              <a:xfrm>
                <a:off x="838200" y="2362200"/>
                <a:ext cx="0" cy="38100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2" name="Line 53">
                <a:extLst>
                  <a:ext uri="{FF2B5EF4-FFF2-40B4-BE49-F238E27FC236}">
                    <a16:creationId xmlns:a16="http://schemas.microsoft.com/office/drawing/2014/main" id="{098AA4F1-53B9-29B4-E423-F6D6A94D73CF}"/>
                  </a:ext>
                </a:extLst>
              </p:cNvPr>
              <p:cNvSpPr>
                <a:spLocks noChangeShapeType="1"/>
              </p:cNvSpPr>
              <p:nvPr/>
            </p:nvSpPr>
            <p:spPr bwMode="auto">
              <a:xfrm>
                <a:off x="685800" y="2743200"/>
                <a:ext cx="3048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3" name="Line 54">
                <a:extLst>
                  <a:ext uri="{FF2B5EF4-FFF2-40B4-BE49-F238E27FC236}">
                    <a16:creationId xmlns:a16="http://schemas.microsoft.com/office/drawing/2014/main" id="{96EC463E-ADD8-D0C6-A509-C52840D4B082}"/>
                  </a:ext>
                </a:extLst>
              </p:cNvPr>
              <p:cNvSpPr>
                <a:spLocks noChangeShapeType="1"/>
              </p:cNvSpPr>
              <p:nvPr/>
            </p:nvSpPr>
            <p:spPr bwMode="auto">
              <a:xfrm>
                <a:off x="762000" y="2895600"/>
                <a:ext cx="1524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4" name="Line 55">
                <a:extLst>
                  <a:ext uri="{FF2B5EF4-FFF2-40B4-BE49-F238E27FC236}">
                    <a16:creationId xmlns:a16="http://schemas.microsoft.com/office/drawing/2014/main" id="{90C6B123-2F2F-DFA4-6DCC-FCF936FCEAA5}"/>
                  </a:ext>
                </a:extLst>
              </p:cNvPr>
              <p:cNvSpPr>
                <a:spLocks noChangeShapeType="1"/>
              </p:cNvSpPr>
              <p:nvPr/>
            </p:nvSpPr>
            <p:spPr bwMode="auto">
              <a:xfrm>
                <a:off x="838200" y="2895600"/>
                <a:ext cx="0" cy="685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5" name="Line 56">
                <a:extLst>
                  <a:ext uri="{FF2B5EF4-FFF2-40B4-BE49-F238E27FC236}">
                    <a16:creationId xmlns:a16="http://schemas.microsoft.com/office/drawing/2014/main" id="{2CB07204-4DA9-9FC0-FF4A-28D322F2BB36}"/>
                  </a:ext>
                </a:extLst>
              </p:cNvPr>
              <p:cNvSpPr>
                <a:spLocks noChangeShapeType="1"/>
              </p:cNvSpPr>
              <p:nvPr/>
            </p:nvSpPr>
            <p:spPr bwMode="auto">
              <a:xfrm>
                <a:off x="838200" y="31242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6" name="Line 70">
                <a:extLst>
                  <a:ext uri="{FF2B5EF4-FFF2-40B4-BE49-F238E27FC236}">
                    <a16:creationId xmlns:a16="http://schemas.microsoft.com/office/drawing/2014/main" id="{B6D527DC-53AF-231D-D178-E68FA2B7D0C4}"/>
                  </a:ext>
                </a:extLst>
              </p:cNvPr>
              <p:cNvSpPr>
                <a:spLocks noChangeShapeType="1"/>
              </p:cNvSpPr>
              <p:nvPr/>
            </p:nvSpPr>
            <p:spPr bwMode="auto">
              <a:xfrm>
                <a:off x="838200" y="3505200"/>
                <a:ext cx="0" cy="38100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7" name="Line 73">
                <a:extLst>
                  <a:ext uri="{FF2B5EF4-FFF2-40B4-BE49-F238E27FC236}">
                    <a16:creationId xmlns:a16="http://schemas.microsoft.com/office/drawing/2014/main" id="{42FBF536-3C9F-65C8-E48E-FE6AC5F6BA23}"/>
                  </a:ext>
                </a:extLst>
              </p:cNvPr>
              <p:cNvSpPr>
                <a:spLocks noChangeShapeType="1"/>
              </p:cNvSpPr>
              <p:nvPr/>
            </p:nvSpPr>
            <p:spPr bwMode="auto">
              <a:xfrm>
                <a:off x="838200" y="4038600"/>
                <a:ext cx="0" cy="9906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8" name="Line 74">
                <a:extLst>
                  <a:ext uri="{FF2B5EF4-FFF2-40B4-BE49-F238E27FC236}">
                    <a16:creationId xmlns:a16="http://schemas.microsoft.com/office/drawing/2014/main" id="{9C66EBF4-EAF2-AAAC-2C54-9B4DF03D3264}"/>
                  </a:ext>
                </a:extLst>
              </p:cNvPr>
              <p:cNvSpPr>
                <a:spLocks noChangeShapeType="1"/>
              </p:cNvSpPr>
              <p:nvPr/>
            </p:nvSpPr>
            <p:spPr bwMode="auto">
              <a:xfrm>
                <a:off x="838200" y="4953000"/>
                <a:ext cx="0" cy="38100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19" name="Line 77">
                <a:extLst>
                  <a:ext uri="{FF2B5EF4-FFF2-40B4-BE49-F238E27FC236}">
                    <a16:creationId xmlns:a16="http://schemas.microsoft.com/office/drawing/2014/main" id="{D8B1FC8C-1BB8-ED25-E8B8-1951FAF31385}"/>
                  </a:ext>
                </a:extLst>
              </p:cNvPr>
              <p:cNvSpPr>
                <a:spLocks noChangeShapeType="1"/>
              </p:cNvSpPr>
              <p:nvPr/>
            </p:nvSpPr>
            <p:spPr bwMode="auto">
              <a:xfrm>
                <a:off x="838200" y="5486400"/>
                <a:ext cx="0" cy="5334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0" name="Line 78">
                <a:extLst>
                  <a:ext uri="{FF2B5EF4-FFF2-40B4-BE49-F238E27FC236}">
                    <a16:creationId xmlns:a16="http://schemas.microsoft.com/office/drawing/2014/main" id="{AA9F780F-E9EF-AE2B-5405-60449B2BFE39}"/>
                  </a:ext>
                </a:extLst>
              </p:cNvPr>
              <p:cNvSpPr>
                <a:spLocks noChangeShapeType="1"/>
              </p:cNvSpPr>
              <p:nvPr/>
            </p:nvSpPr>
            <p:spPr bwMode="auto">
              <a:xfrm>
                <a:off x="838200" y="51054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1" name="Line 79">
                <a:extLst>
                  <a:ext uri="{FF2B5EF4-FFF2-40B4-BE49-F238E27FC236}">
                    <a16:creationId xmlns:a16="http://schemas.microsoft.com/office/drawing/2014/main" id="{6596FE0F-6EE8-168C-D994-4581FF3E12A5}"/>
                  </a:ext>
                </a:extLst>
              </p:cNvPr>
              <p:cNvSpPr>
                <a:spLocks noChangeShapeType="1"/>
              </p:cNvSpPr>
              <p:nvPr/>
            </p:nvSpPr>
            <p:spPr bwMode="auto">
              <a:xfrm>
                <a:off x="609600" y="6019800"/>
                <a:ext cx="457200"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2" name="Line 80">
                <a:extLst>
                  <a:ext uri="{FF2B5EF4-FFF2-40B4-BE49-F238E27FC236}">
                    <a16:creationId xmlns:a16="http://schemas.microsoft.com/office/drawing/2014/main" id="{BA4D8132-1128-47EB-FE41-B3CE4439354C}"/>
                  </a:ext>
                </a:extLst>
              </p:cNvPr>
              <p:cNvSpPr>
                <a:spLocks noChangeShapeType="1"/>
              </p:cNvSpPr>
              <p:nvPr/>
            </p:nvSpPr>
            <p:spPr bwMode="auto">
              <a:xfrm>
                <a:off x="762000" y="6096000"/>
                <a:ext cx="152400"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3" name="Line 82">
                <a:extLst>
                  <a:ext uri="{FF2B5EF4-FFF2-40B4-BE49-F238E27FC236}">
                    <a16:creationId xmlns:a16="http://schemas.microsoft.com/office/drawing/2014/main" id="{8933CB90-7F2D-36C6-C28E-3518D62E31E2}"/>
                  </a:ext>
                </a:extLst>
              </p:cNvPr>
              <p:cNvSpPr>
                <a:spLocks noChangeShapeType="1"/>
              </p:cNvSpPr>
              <p:nvPr/>
            </p:nvSpPr>
            <p:spPr bwMode="auto">
              <a:xfrm>
                <a:off x="838200" y="23622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4" name="Line 83">
                <a:extLst>
                  <a:ext uri="{FF2B5EF4-FFF2-40B4-BE49-F238E27FC236}">
                    <a16:creationId xmlns:a16="http://schemas.microsoft.com/office/drawing/2014/main" id="{5074DA36-1124-A4AA-E964-943523F0231D}"/>
                  </a:ext>
                </a:extLst>
              </p:cNvPr>
              <p:cNvSpPr>
                <a:spLocks noChangeShapeType="1"/>
              </p:cNvSpPr>
              <p:nvPr/>
            </p:nvSpPr>
            <p:spPr bwMode="auto">
              <a:xfrm>
                <a:off x="838200" y="58674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26" name="Text Box 90">
                <a:extLst>
                  <a:ext uri="{FF2B5EF4-FFF2-40B4-BE49-F238E27FC236}">
                    <a16:creationId xmlns:a16="http://schemas.microsoft.com/office/drawing/2014/main" id="{CE9B983C-F692-12A7-2FD2-5A9F9A32BCDE}"/>
                  </a:ext>
                </a:extLst>
              </p:cNvPr>
              <p:cNvSpPr txBox="1">
                <a:spLocks noChangeArrowheads="1"/>
              </p:cNvSpPr>
              <p:nvPr/>
            </p:nvSpPr>
            <p:spPr bwMode="auto">
              <a:xfrm>
                <a:off x="1143000" y="2476452"/>
                <a:ext cx="832670" cy="777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b="1" dirty="0"/>
                  <a:t>200 V</a:t>
                </a:r>
              </a:p>
            </p:txBody>
          </p:sp>
          <p:sp>
            <p:nvSpPr>
              <p:cNvPr id="27" name="Text Box 91">
                <a:extLst>
                  <a:ext uri="{FF2B5EF4-FFF2-40B4-BE49-F238E27FC236}">
                    <a16:creationId xmlns:a16="http://schemas.microsoft.com/office/drawing/2014/main" id="{B579F6F8-8C22-8B3C-75BE-443861EB8B5E}"/>
                  </a:ext>
                </a:extLst>
              </p:cNvPr>
              <p:cNvSpPr txBox="1">
                <a:spLocks noChangeArrowheads="1"/>
              </p:cNvSpPr>
              <p:nvPr/>
            </p:nvSpPr>
            <p:spPr bwMode="auto">
              <a:xfrm>
                <a:off x="1066801" y="3809999"/>
                <a:ext cx="870843" cy="777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b="1"/>
                  <a:t>1- 2kV</a:t>
                </a:r>
              </a:p>
            </p:txBody>
          </p:sp>
          <p:sp>
            <p:nvSpPr>
              <p:cNvPr id="28" name="Text Box 92">
                <a:extLst>
                  <a:ext uri="{FF2B5EF4-FFF2-40B4-BE49-F238E27FC236}">
                    <a16:creationId xmlns:a16="http://schemas.microsoft.com/office/drawing/2014/main" id="{EBEBA0D3-A61B-4ABD-DC8C-F2E7EB1F294C}"/>
                  </a:ext>
                </a:extLst>
              </p:cNvPr>
              <p:cNvSpPr txBox="1">
                <a:spLocks noChangeArrowheads="1"/>
              </p:cNvSpPr>
              <p:nvPr/>
            </p:nvSpPr>
            <p:spPr bwMode="auto">
              <a:xfrm>
                <a:off x="1066801" y="5172038"/>
                <a:ext cx="832670" cy="777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b="1" dirty="0"/>
                  <a:t>200 V</a:t>
                </a:r>
              </a:p>
            </p:txBody>
          </p:sp>
          <p:sp>
            <p:nvSpPr>
              <p:cNvPr id="29" name="Text Box 93">
                <a:extLst>
                  <a:ext uri="{FF2B5EF4-FFF2-40B4-BE49-F238E27FC236}">
                    <a16:creationId xmlns:a16="http://schemas.microsoft.com/office/drawing/2014/main" id="{BEF6963B-BABF-CB1A-E5B9-D5813A0B116A}"/>
                  </a:ext>
                </a:extLst>
              </p:cNvPr>
              <p:cNvSpPr txBox="1">
                <a:spLocks noChangeArrowheads="1"/>
              </p:cNvSpPr>
              <p:nvPr/>
            </p:nvSpPr>
            <p:spPr bwMode="auto">
              <a:xfrm>
                <a:off x="2666999" y="5943599"/>
                <a:ext cx="2865991" cy="777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dirty="0"/>
                  <a:t>Anodes  (1.6 x 1.6mm</a:t>
                </a:r>
                <a:r>
                  <a:rPr lang="en-US" sz="1000" baseline="30000" dirty="0"/>
                  <a:t>2</a:t>
                </a:r>
                <a:r>
                  <a:rPr lang="en-US" sz="1000" dirty="0"/>
                  <a:t> pixels)</a:t>
                </a:r>
              </a:p>
            </p:txBody>
          </p:sp>
          <p:sp>
            <p:nvSpPr>
              <p:cNvPr id="30" name="Line 94">
                <a:extLst>
                  <a:ext uri="{FF2B5EF4-FFF2-40B4-BE49-F238E27FC236}">
                    <a16:creationId xmlns:a16="http://schemas.microsoft.com/office/drawing/2014/main" id="{0C7EFE0C-AE55-05FA-0F59-5E289C4880B9}"/>
                  </a:ext>
                </a:extLst>
              </p:cNvPr>
              <p:cNvSpPr>
                <a:spLocks noChangeShapeType="1"/>
              </p:cNvSpPr>
              <p:nvPr/>
            </p:nvSpPr>
            <p:spPr bwMode="auto">
              <a:xfrm>
                <a:off x="685800" y="3886200"/>
                <a:ext cx="3048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1" name="Line 95">
                <a:extLst>
                  <a:ext uri="{FF2B5EF4-FFF2-40B4-BE49-F238E27FC236}">
                    <a16:creationId xmlns:a16="http://schemas.microsoft.com/office/drawing/2014/main" id="{B10BF977-942C-E11F-8E13-2EA5793395EB}"/>
                  </a:ext>
                </a:extLst>
              </p:cNvPr>
              <p:cNvSpPr>
                <a:spLocks noChangeShapeType="1"/>
              </p:cNvSpPr>
              <p:nvPr/>
            </p:nvSpPr>
            <p:spPr bwMode="auto">
              <a:xfrm>
                <a:off x="762000" y="4038600"/>
                <a:ext cx="1524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2" name="Line 96">
                <a:extLst>
                  <a:ext uri="{FF2B5EF4-FFF2-40B4-BE49-F238E27FC236}">
                    <a16:creationId xmlns:a16="http://schemas.microsoft.com/office/drawing/2014/main" id="{4EEE91E3-BC54-C820-98E6-80C49B402467}"/>
                  </a:ext>
                </a:extLst>
              </p:cNvPr>
              <p:cNvSpPr>
                <a:spLocks noChangeShapeType="1"/>
              </p:cNvSpPr>
              <p:nvPr/>
            </p:nvSpPr>
            <p:spPr bwMode="auto">
              <a:xfrm>
                <a:off x="685800" y="5334000"/>
                <a:ext cx="3048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3" name="Line 97">
                <a:extLst>
                  <a:ext uri="{FF2B5EF4-FFF2-40B4-BE49-F238E27FC236}">
                    <a16:creationId xmlns:a16="http://schemas.microsoft.com/office/drawing/2014/main" id="{EC4AF70D-1778-C0FE-9F80-DEBF504CF9D0}"/>
                  </a:ext>
                </a:extLst>
              </p:cNvPr>
              <p:cNvSpPr>
                <a:spLocks noChangeShapeType="1"/>
              </p:cNvSpPr>
              <p:nvPr/>
            </p:nvSpPr>
            <p:spPr bwMode="auto">
              <a:xfrm>
                <a:off x="762000" y="5486400"/>
                <a:ext cx="1524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4" name="Text Box 100">
                <a:extLst>
                  <a:ext uri="{FF2B5EF4-FFF2-40B4-BE49-F238E27FC236}">
                    <a16:creationId xmlns:a16="http://schemas.microsoft.com/office/drawing/2014/main" id="{732834AB-8CD8-F3A1-FB4D-79C8764AFCD6}"/>
                  </a:ext>
                </a:extLst>
              </p:cNvPr>
              <p:cNvSpPr txBox="1">
                <a:spLocks noChangeArrowheads="1"/>
              </p:cNvSpPr>
              <p:nvPr/>
            </p:nvSpPr>
            <p:spPr bwMode="auto">
              <a:xfrm>
                <a:off x="1981201" y="1981199"/>
                <a:ext cx="1591029" cy="777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b="1">
                    <a:solidFill>
                      <a:schemeClr val="accent2"/>
                    </a:solidFill>
                  </a:rPr>
                  <a:t>Photo-cathode</a:t>
                </a:r>
              </a:p>
            </p:txBody>
          </p:sp>
          <p:grpSp>
            <p:nvGrpSpPr>
              <p:cNvPr id="35" name="Group 130">
                <a:extLst>
                  <a:ext uri="{FF2B5EF4-FFF2-40B4-BE49-F238E27FC236}">
                    <a16:creationId xmlns:a16="http://schemas.microsoft.com/office/drawing/2014/main" id="{5FAE0726-3D1D-6F09-EC94-4734A4465C32}"/>
                  </a:ext>
                </a:extLst>
              </p:cNvPr>
              <p:cNvGrpSpPr>
                <a:grpSpLocks/>
              </p:cNvGrpSpPr>
              <p:nvPr/>
            </p:nvGrpSpPr>
            <p:grpSpPr bwMode="auto">
              <a:xfrm>
                <a:off x="2057400" y="1295400"/>
                <a:ext cx="3429000" cy="4572000"/>
                <a:chOff x="1296" y="816"/>
                <a:chExt cx="2160" cy="2880"/>
              </a:xfrm>
            </p:grpSpPr>
            <p:sp>
              <p:nvSpPr>
                <p:cNvPr id="37" name="Line 7">
                  <a:extLst>
                    <a:ext uri="{FF2B5EF4-FFF2-40B4-BE49-F238E27FC236}">
                      <a16:creationId xmlns:a16="http://schemas.microsoft.com/office/drawing/2014/main" id="{42995966-7DA2-7565-7BB4-3A26B6661D2C}"/>
                    </a:ext>
                  </a:extLst>
                </p:cNvPr>
                <p:cNvSpPr>
                  <a:spLocks noChangeShapeType="1"/>
                </p:cNvSpPr>
                <p:nvPr/>
              </p:nvSpPr>
              <p:spPr bwMode="auto">
                <a:xfrm flipH="1">
                  <a:off x="1920"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8" name="Line 8">
                  <a:extLst>
                    <a:ext uri="{FF2B5EF4-FFF2-40B4-BE49-F238E27FC236}">
                      <a16:creationId xmlns:a16="http://schemas.microsoft.com/office/drawing/2014/main" id="{DB8A5AAD-BBB0-68A3-B087-184C56309263}"/>
                    </a:ext>
                  </a:extLst>
                </p:cNvPr>
                <p:cNvSpPr>
                  <a:spLocks noChangeShapeType="1"/>
                </p:cNvSpPr>
                <p:nvPr/>
              </p:nvSpPr>
              <p:spPr bwMode="auto">
                <a:xfrm flipH="1">
                  <a:off x="2064"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39" name="Line 9">
                  <a:extLst>
                    <a:ext uri="{FF2B5EF4-FFF2-40B4-BE49-F238E27FC236}">
                      <a16:creationId xmlns:a16="http://schemas.microsoft.com/office/drawing/2014/main" id="{1795C00D-7CCF-9605-F4A6-0318C99A84A1}"/>
                    </a:ext>
                  </a:extLst>
                </p:cNvPr>
                <p:cNvSpPr>
                  <a:spLocks noChangeShapeType="1"/>
                </p:cNvSpPr>
                <p:nvPr/>
              </p:nvSpPr>
              <p:spPr bwMode="auto">
                <a:xfrm flipH="1">
                  <a:off x="2208"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0" name="Line 11">
                  <a:extLst>
                    <a:ext uri="{FF2B5EF4-FFF2-40B4-BE49-F238E27FC236}">
                      <a16:creationId xmlns:a16="http://schemas.microsoft.com/office/drawing/2014/main" id="{8772CD63-C50D-BC69-4FF3-F807952F5A08}"/>
                    </a:ext>
                  </a:extLst>
                </p:cNvPr>
                <p:cNvSpPr>
                  <a:spLocks noChangeShapeType="1"/>
                </p:cNvSpPr>
                <p:nvPr/>
              </p:nvSpPr>
              <p:spPr bwMode="auto">
                <a:xfrm flipH="1">
                  <a:off x="2496"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1" name="Line 12">
                  <a:extLst>
                    <a:ext uri="{FF2B5EF4-FFF2-40B4-BE49-F238E27FC236}">
                      <a16:creationId xmlns:a16="http://schemas.microsoft.com/office/drawing/2014/main" id="{CC9300D4-CCEB-1526-4D46-99607B528809}"/>
                    </a:ext>
                  </a:extLst>
                </p:cNvPr>
                <p:cNvSpPr>
                  <a:spLocks noChangeShapeType="1"/>
                </p:cNvSpPr>
                <p:nvPr/>
              </p:nvSpPr>
              <p:spPr bwMode="auto">
                <a:xfrm flipH="1">
                  <a:off x="2640"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2" name="Line 13">
                  <a:extLst>
                    <a:ext uri="{FF2B5EF4-FFF2-40B4-BE49-F238E27FC236}">
                      <a16:creationId xmlns:a16="http://schemas.microsoft.com/office/drawing/2014/main" id="{99F45C6F-BE10-C26D-7CB0-E147D5909D60}"/>
                    </a:ext>
                  </a:extLst>
                </p:cNvPr>
                <p:cNvSpPr>
                  <a:spLocks noChangeShapeType="1"/>
                </p:cNvSpPr>
                <p:nvPr/>
              </p:nvSpPr>
              <p:spPr bwMode="auto">
                <a:xfrm flipH="1">
                  <a:off x="2784"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3" name="Line 14">
                  <a:extLst>
                    <a:ext uri="{FF2B5EF4-FFF2-40B4-BE49-F238E27FC236}">
                      <a16:creationId xmlns:a16="http://schemas.microsoft.com/office/drawing/2014/main" id="{EDAEFB78-A4EE-E689-1045-12585C6A5D52}"/>
                    </a:ext>
                  </a:extLst>
                </p:cNvPr>
                <p:cNvSpPr>
                  <a:spLocks noChangeShapeType="1"/>
                </p:cNvSpPr>
                <p:nvPr/>
              </p:nvSpPr>
              <p:spPr bwMode="auto">
                <a:xfrm flipH="1">
                  <a:off x="2928"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4" name="Line 15">
                  <a:extLst>
                    <a:ext uri="{FF2B5EF4-FFF2-40B4-BE49-F238E27FC236}">
                      <a16:creationId xmlns:a16="http://schemas.microsoft.com/office/drawing/2014/main" id="{A6A97FA0-FAA9-CEAB-10E0-FEF8F0D2E12B}"/>
                    </a:ext>
                  </a:extLst>
                </p:cNvPr>
                <p:cNvSpPr>
                  <a:spLocks noChangeShapeType="1"/>
                </p:cNvSpPr>
                <p:nvPr/>
              </p:nvSpPr>
              <p:spPr bwMode="auto">
                <a:xfrm flipH="1">
                  <a:off x="3072"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5" name="Line 16">
                  <a:extLst>
                    <a:ext uri="{FF2B5EF4-FFF2-40B4-BE49-F238E27FC236}">
                      <a16:creationId xmlns:a16="http://schemas.microsoft.com/office/drawing/2014/main" id="{D77A6D64-28A7-4ABD-3652-EEFEED36132A}"/>
                    </a:ext>
                  </a:extLst>
                </p:cNvPr>
                <p:cNvSpPr>
                  <a:spLocks noChangeShapeType="1"/>
                </p:cNvSpPr>
                <p:nvPr/>
              </p:nvSpPr>
              <p:spPr bwMode="auto">
                <a:xfrm>
                  <a:off x="1536" y="1968"/>
                  <a:ext cx="1920" cy="0"/>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46" name="Arc 19">
                  <a:extLst>
                    <a:ext uri="{FF2B5EF4-FFF2-40B4-BE49-F238E27FC236}">
                      <a16:creationId xmlns:a16="http://schemas.microsoft.com/office/drawing/2014/main" id="{94015A9C-59DF-6271-5383-F21FB573B1EF}"/>
                    </a:ext>
                  </a:extLst>
                </p:cNvPr>
                <p:cNvSpPr>
                  <a:spLocks/>
                </p:cNvSpPr>
                <p:nvPr/>
              </p:nvSpPr>
              <p:spPr bwMode="auto">
                <a:xfrm flipH="1">
                  <a:off x="2640" y="1968"/>
                  <a:ext cx="48" cy="2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47" name="Arc 20">
                  <a:extLst>
                    <a:ext uri="{FF2B5EF4-FFF2-40B4-BE49-F238E27FC236}">
                      <a16:creationId xmlns:a16="http://schemas.microsoft.com/office/drawing/2014/main" id="{35BBB3DF-3D04-86B0-FA69-383E50882318}"/>
                    </a:ext>
                  </a:extLst>
                </p:cNvPr>
                <p:cNvSpPr>
                  <a:spLocks/>
                </p:cNvSpPr>
                <p:nvPr/>
              </p:nvSpPr>
              <p:spPr bwMode="auto">
                <a:xfrm flipH="1">
                  <a:off x="2448" y="2256"/>
                  <a:ext cx="192"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48" name="Arc 21">
                  <a:extLst>
                    <a:ext uri="{FF2B5EF4-FFF2-40B4-BE49-F238E27FC236}">
                      <a16:creationId xmlns:a16="http://schemas.microsoft.com/office/drawing/2014/main" id="{D11EDBC7-7EB2-07AB-63E0-33A7FFDF3DA0}"/>
                    </a:ext>
                  </a:extLst>
                </p:cNvPr>
                <p:cNvSpPr>
                  <a:spLocks/>
                </p:cNvSpPr>
                <p:nvPr/>
              </p:nvSpPr>
              <p:spPr bwMode="auto">
                <a:xfrm>
                  <a:off x="2448" y="2400"/>
                  <a:ext cx="48"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49" name="Arc 22">
                  <a:extLst>
                    <a:ext uri="{FF2B5EF4-FFF2-40B4-BE49-F238E27FC236}">
                      <a16:creationId xmlns:a16="http://schemas.microsoft.com/office/drawing/2014/main" id="{A82234E1-8865-E27F-266F-73AA8845C392}"/>
                    </a:ext>
                  </a:extLst>
                </p:cNvPr>
                <p:cNvSpPr>
                  <a:spLocks/>
                </p:cNvSpPr>
                <p:nvPr/>
              </p:nvSpPr>
              <p:spPr bwMode="auto">
                <a:xfrm>
                  <a:off x="2448" y="2400"/>
                  <a:ext cx="48" cy="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0" name="Arc 29">
                  <a:extLst>
                    <a:ext uri="{FF2B5EF4-FFF2-40B4-BE49-F238E27FC236}">
                      <a16:creationId xmlns:a16="http://schemas.microsoft.com/office/drawing/2014/main" id="{68455157-0A7C-C50B-C8D1-0A20F9EB9B49}"/>
                    </a:ext>
                  </a:extLst>
                </p:cNvPr>
                <p:cNvSpPr>
                  <a:spLocks/>
                </p:cNvSpPr>
                <p:nvPr/>
              </p:nvSpPr>
              <p:spPr bwMode="auto">
                <a:xfrm flipH="1">
                  <a:off x="2454" y="2256"/>
                  <a:ext cx="185" cy="192"/>
                </a:xfrm>
                <a:custGeom>
                  <a:avLst/>
                  <a:gdLst>
                    <a:gd name="G0" fmla="+- 0 0 0"/>
                    <a:gd name="G1" fmla="+- 21600 0 0"/>
                    <a:gd name="G2" fmla="+- 21600 0 0"/>
                    <a:gd name="T0" fmla="*/ 0 w 20853"/>
                    <a:gd name="T1" fmla="*/ 0 h 21600"/>
                    <a:gd name="T2" fmla="*/ 20853 w 20853"/>
                    <a:gd name="T3" fmla="*/ 15967 h 21600"/>
                    <a:gd name="T4" fmla="*/ 0 w 20853"/>
                    <a:gd name="T5" fmla="*/ 21600 h 21600"/>
                  </a:gdLst>
                  <a:ahLst/>
                  <a:cxnLst>
                    <a:cxn ang="0">
                      <a:pos x="T0" y="T1"/>
                    </a:cxn>
                    <a:cxn ang="0">
                      <a:pos x="T2" y="T3"/>
                    </a:cxn>
                    <a:cxn ang="0">
                      <a:pos x="T4" y="T5"/>
                    </a:cxn>
                  </a:cxnLst>
                  <a:rect l="0" t="0" r="r" b="b"/>
                  <a:pathLst>
                    <a:path w="20853" h="21600" fill="none" extrusionOk="0">
                      <a:moveTo>
                        <a:pt x="0" y="-1"/>
                      </a:moveTo>
                      <a:cubicBezTo>
                        <a:pt x="9759" y="-1"/>
                        <a:pt x="18307" y="6544"/>
                        <a:pt x="20852" y="15967"/>
                      </a:cubicBezTo>
                    </a:path>
                    <a:path w="20853" h="21600" stroke="0" extrusionOk="0">
                      <a:moveTo>
                        <a:pt x="0" y="-1"/>
                      </a:moveTo>
                      <a:cubicBezTo>
                        <a:pt x="9759" y="-1"/>
                        <a:pt x="18307" y="6544"/>
                        <a:pt x="20852" y="15967"/>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1" name="Arc 31">
                  <a:extLst>
                    <a:ext uri="{FF2B5EF4-FFF2-40B4-BE49-F238E27FC236}">
                      <a16:creationId xmlns:a16="http://schemas.microsoft.com/office/drawing/2014/main" id="{1E803BEA-FF49-D22D-B7EE-A17596B1B9B3}"/>
                    </a:ext>
                  </a:extLst>
                </p:cNvPr>
                <p:cNvSpPr>
                  <a:spLocks/>
                </p:cNvSpPr>
                <p:nvPr/>
              </p:nvSpPr>
              <p:spPr bwMode="auto">
                <a:xfrm>
                  <a:off x="2448" y="2400"/>
                  <a:ext cx="48" cy="9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2" name="Line 32">
                  <a:extLst>
                    <a:ext uri="{FF2B5EF4-FFF2-40B4-BE49-F238E27FC236}">
                      <a16:creationId xmlns:a16="http://schemas.microsoft.com/office/drawing/2014/main" id="{454B10F7-97BA-FA3D-6F83-138EC99D3ADB}"/>
                    </a:ext>
                  </a:extLst>
                </p:cNvPr>
                <p:cNvSpPr>
                  <a:spLocks noChangeShapeType="1"/>
                </p:cNvSpPr>
                <p:nvPr/>
              </p:nvSpPr>
              <p:spPr bwMode="auto">
                <a:xfrm>
                  <a:off x="2448" y="2400"/>
                  <a:ext cx="96" cy="9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53" name="Arc 34">
                  <a:extLst>
                    <a:ext uri="{FF2B5EF4-FFF2-40B4-BE49-F238E27FC236}">
                      <a16:creationId xmlns:a16="http://schemas.microsoft.com/office/drawing/2014/main" id="{784D2670-769C-A203-5392-2CD0F62F1C3C}"/>
                    </a:ext>
                  </a:extLst>
                </p:cNvPr>
                <p:cNvSpPr>
                  <a:spLocks/>
                </p:cNvSpPr>
                <p:nvPr/>
              </p:nvSpPr>
              <p:spPr bwMode="auto">
                <a:xfrm flipH="1">
                  <a:off x="2544" y="3216"/>
                  <a:ext cx="96"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4" name="Arc 35">
                  <a:extLst>
                    <a:ext uri="{FF2B5EF4-FFF2-40B4-BE49-F238E27FC236}">
                      <a16:creationId xmlns:a16="http://schemas.microsoft.com/office/drawing/2014/main" id="{5A41E6EA-E7DE-63E2-638D-039F2EDF6061}"/>
                    </a:ext>
                  </a:extLst>
                </p:cNvPr>
                <p:cNvSpPr>
                  <a:spLocks/>
                </p:cNvSpPr>
                <p:nvPr/>
              </p:nvSpPr>
              <p:spPr bwMode="auto">
                <a:xfrm flipH="1">
                  <a:off x="2592" y="3216"/>
                  <a:ext cx="48"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5" name="Line 36">
                  <a:extLst>
                    <a:ext uri="{FF2B5EF4-FFF2-40B4-BE49-F238E27FC236}">
                      <a16:creationId xmlns:a16="http://schemas.microsoft.com/office/drawing/2014/main" id="{DD3AD552-4E1A-1E17-C637-F163BB02C657}"/>
                    </a:ext>
                  </a:extLst>
                </p:cNvPr>
                <p:cNvSpPr>
                  <a:spLocks noChangeShapeType="1"/>
                </p:cNvSpPr>
                <p:nvPr/>
              </p:nvSpPr>
              <p:spPr bwMode="auto">
                <a:xfrm>
                  <a:off x="2640" y="3216"/>
                  <a:ext cx="1" cy="48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56" name="Arc 37">
                  <a:extLst>
                    <a:ext uri="{FF2B5EF4-FFF2-40B4-BE49-F238E27FC236}">
                      <a16:creationId xmlns:a16="http://schemas.microsoft.com/office/drawing/2014/main" id="{9E6EA399-1273-8EBF-CAB7-B8AFC1E5E5E2}"/>
                    </a:ext>
                  </a:extLst>
                </p:cNvPr>
                <p:cNvSpPr>
                  <a:spLocks/>
                </p:cNvSpPr>
                <p:nvPr/>
              </p:nvSpPr>
              <p:spPr bwMode="auto">
                <a:xfrm>
                  <a:off x="2640" y="3216"/>
                  <a:ext cx="48"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7" name="Arc 38">
                  <a:extLst>
                    <a:ext uri="{FF2B5EF4-FFF2-40B4-BE49-F238E27FC236}">
                      <a16:creationId xmlns:a16="http://schemas.microsoft.com/office/drawing/2014/main" id="{08A79943-1706-6E97-221E-F21E7E14BE62}"/>
                    </a:ext>
                  </a:extLst>
                </p:cNvPr>
                <p:cNvSpPr>
                  <a:spLocks/>
                </p:cNvSpPr>
                <p:nvPr/>
              </p:nvSpPr>
              <p:spPr bwMode="auto">
                <a:xfrm>
                  <a:off x="2688" y="1488"/>
                  <a:ext cx="96"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58" name="Line 40">
                  <a:extLst>
                    <a:ext uri="{FF2B5EF4-FFF2-40B4-BE49-F238E27FC236}">
                      <a16:creationId xmlns:a16="http://schemas.microsoft.com/office/drawing/2014/main" id="{22AE82FD-80E1-8C9B-81EF-AEC27043DCAB}"/>
                    </a:ext>
                  </a:extLst>
                </p:cNvPr>
                <p:cNvSpPr>
                  <a:spLocks noChangeShapeType="1"/>
                </p:cNvSpPr>
                <p:nvPr/>
              </p:nvSpPr>
              <p:spPr bwMode="auto">
                <a:xfrm>
                  <a:off x="1536" y="1488"/>
                  <a:ext cx="1920" cy="0"/>
                </a:xfrm>
                <a:prstGeom prst="line">
                  <a:avLst/>
                </a:prstGeom>
                <a:noFill/>
                <a:ln w="28575">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59" name="Line 41">
                  <a:extLst>
                    <a:ext uri="{FF2B5EF4-FFF2-40B4-BE49-F238E27FC236}">
                      <a16:creationId xmlns:a16="http://schemas.microsoft.com/office/drawing/2014/main" id="{C214CA53-5C61-B504-9D3F-53897A96F8EF}"/>
                    </a:ext>
                  </a:extLst>
                </p:cNvPr>
                <p:cNvSpPr>
                  <a:spLocks noChangeShapeType="1"/>
                </p:cNvSpPr>
                <p:nvPr/>
              </p:nvSpPr>
              <p:spPr bwMode="auto">
                <a:xfrm>
                  <a:off x="1488" y="3696"/>
                  <a:ext cx="192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60" name="Line 42">
                  <a:extLst>
                    <a:ext uri="{FF2B5EF4-FFF2-40B4-BE49-F238E27FC236}">
                      <a16:creationId xmlns:a16="http://schemas.microsoft.com/office/drawing/2014/main" id="{0698C343-D742-5B5A-C069-00D6CE343285}"/>
                    </a:ext>
                  </a:extLst>
                </p:cNvPr>
                <p:cNvSpPr>
                  <a:spLocks noChangeShapeType="1"/>
                </p:cNvSpPr>
                <p:nvPr/>
              </p:nvSpPr>
              <p:spPr bwMode="auto">
                <a:xfrm>
                  <a:off x="1728" y="3696"/>
                  <a:ext cx="288" cy="0"/>
                </a:xfrm>
                <a:prstGeom prst="line">
                  <a:avLst/>
                </a:prstGeom>
                <a:noFill/>
                <a:ln w="571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61" name="Line 43">
                  <a:extLst>
                    <a:ext uri="{FF2B5EF4-FFF2-40B4-BE49-F238E27FC236}">
                      <a16:creationId xmlns:a16="http://schemas.microsoft.com/office/drawing/2014/main" id="{D53FE302-DCDA-FF47-963C-C43965B812B8}"/>
                    </a:ext>
                  </a:extLst>
                </p:cNvPr>
                <p:cNvSpPr>
                  <a:spLocks noChangeShapeType="1"/>
                </p:cNvSpPr>
                <p:nvPr/>
              </p:nvSpPr>
              <p:spPr bwMode="auto">
                <a:xfrm>
                  <a:off x="2160" y="3696"/>
                  <a:ext cx="288" cy="0"/>
                </a:xfrm>
                <a:prstGeom prst="line">
                  <a:avLst/>
                </a:prstGeom>
                <a:noFill/>
                <a:ln w="571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62" name="Line 44">
                  <a:extLst>
                    <a:ext uri="{FF2B5EF4-FFF2-40B4-BE49-F238E27FC236}">
                      <a16:creationId xmlns:a16="http://schemas.microsoft.com/office/drawing/2014/main" id="{C3D0F0A8-A3C4-A8BD-AA61-E8B2BA38075E}"/>
                    </a:ext>
                  </a:extLst>
                </p:cNvPr>
                <p:cNvSpPr>
                  <a:spLocks noChangeShapeType="1"/>
                </p:cNvSpPr>
                <p:nvPr/>
              </p:nvSpPr>
              <p:spPr bwMode="auto">
                <a:xfrm>
                  <a:off x="2592" y="3696"/>
                  <a:ext cx="288" cy="0"/>
                </a:xfrm>
                <a:prstGeom prst="line">
                  <a:avLst/>
                </a:prstGeom>
                <a:noFill/>
                <a:ln w="57150">
                  <a:solidFill>
                    <a:schemeClr val="tx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pic>
              <p:nvPicPr>
                <p:cNvPr id="63" name="Picture 50" descr="photon">
                  <a:extLst>
                    <a:ext uri="{FF2B5EF4-FFF2-40B4-BE49-F238E27FC236}">
                      <a16:creationId xmlns:a16="http://schemas.microsoft.com/office/drawing/2014/main" id="{539D8B76-9233-54AE-DA61-24DF4EBEEB4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92" y="816"/>
                  <a:ext cx="172" cy="576"/>
                </a:xfrm>
                <a:prstGeom prst="rect">
                  <a:avLst/>
                </a:prstGeom>
                <a:noFill/>
                <a:extLst>
                  <a:ext uri="{909E8E84-426E-40dd-AFC4-6F175D3DCCD1}">
                    <a14:hiddenFill xmlns:a14="http://schemas.microsoft.com/office/drawing/2010/main" xmlns="">
                      <a:solidFill>
                        <a:srgbClr val="FFFFFF"/>
                      </a:solidFill>
                    </a14:hiddenFill>
                  </a:ext>
                </a:extLst>
              </p:spPr>
            </p:pic>
            <p:sp>
              <p:nvSpPr>
                <p:cNvPr id="64" name="Arc 84">
                  <a:extLst>
                    <a:ext uri="{FF2B5EF4-FFF2-40B4-BE49-F238E27FC236}">
                      <a16:creationId xmlns:a16="http://schemas.microsoft.com/office/drawing/2014/main" id="{F113C9C0-E6A5-073A-0ED0-639F5A70FBB7}"/>
                    </a:ext>
                  </a:extLst>
                </p:cNvPr>
                <p:cNvSpPr>
                  <a:spLocks/>
                </p:cNvSpPr>
                <p:nvPr/>
              </p:nvSpPr>
              <p:spPr bwMode="auto">
                <a:xfrm>
                  <a:off x="2640" y="3216"/>
                  <a:ext cx="96"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65" name="Arc 85">
                  <a:extLst>
                    <a:ext uri="{FF2B5EF4-FFF2-40B4-BE49-F238E27FC236}">
                      <a16:creationId xmlns:a16="http://schemas.microsoft.com/office/drawing/2014/main" id="{0B7C01E2-E041-BBC1-3EEF-A293E40833D7}"/>
                    </a:ext>
                  </a:extLst>
                </p:cNvPr>
                <p:cNvSpPr>
                  <a:spLocks/>
                </p:cNvSpPr>
                <p:nvPr/>
              </p:nvSpPr>
              <p:spPr bwMode="auto">
                <a:xfrm flipH="1">
                  <a:off x="2592" y="1488"/>
                  <a:ext cx="96" cy="4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66" name="Line 86">
                  <a:extLst>
                    <a:ext uri="{FF2B5EF4-FFF2-40B4-BE49-F238E27FC236}">
                      <a16:creationId xmlns:a16="http://schemas.microsoft.com/office/drawing/2014/main" id="{486B8649-6A29-20A1-D5C5-8DAEEBBAD5F6}"/>
                    </a:ext>
                  </a:extLst>
                </p:cNvPr>
                <p:cNvSpPr>
                  <a:spLocks noChangeShapeType="1"/>
                </p:cNvSpPr>
                <p:nvPr/>
              </p:nvSpPr>
              <p:spPr bwMode="auto">
                <a:xfrm>
                  <a:off x="2688" y="1488"/>
                  <a:ext cx="0" cy="48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pic>
              <p:nvPicPr>
                <p:cNvPr id="67" name="Picture 87" descr="photon">
                  <a:extLst>
                    <a:ext uri="{FF2B5EF4-FFF2-40B4-BE49-F238E27FC236}">
                      <a16:creationId xmlns:a16="http://schemas.microsoft.com/office/drawing/2014/main" id="{C6726CE8-B5B5-D996-D5D2-C01D3ACB06D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36" y="816"/>
                  <a:ext cx="172" cy="576"/>
                </a:xfrm>
                <a:prstGeom prst="rect">
                  <a:avLst/>
                </a:prstGeom>
                <a:noFill/>
                <a:extLst>
                  <a:ext uri="{909E8E84-426E-40dd-AFC4-6F175D3DCCD1}">
                    <a14:hiddenFill xmlns:a14="http://schemas.microsoft.com/office/drawing/2010/main" xmlns="">
                      <a:solidFill>
                        <a:srgbClr val="FFFFFF"/>
                      </a:solidFill>
                    </a14:hiddenFill>
                  </a:ext>
                </a:extLst>
              </p:spPr>
            </p:pic>
            <p:pic>
              <p:nvPicPr>
                <p:cNvPr id="68" name="Picture 88" descr="photon">
                  <a:extLst>
                    <a:ext uri="{FF2B5EF4-FFF2-40B4-BE49-F238E27FC236}">
                      <a16:creationId xmlns:a16="http://schemas.microsoft.com/office/drawing/2014/main" id="{9406A05D-C940-BD36-43D2-CAFF9148CEA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48" y="816"/>
                  <a:ext cx="172" cy="576"/>
                </a:xfrm>
                <a:prstGeom prst="rect">
                  <a:avLst/>
                </a:prstGeom>
                <a:noFill/>
                <a:extLst>
                  <a:ext uri="{909E8E84-426E-40dd-AFC4-6F175D3DCCD1}">
                    <a14:hiddenFill xmlns:a14="http://schemas.microsoft.com/office/drawing/2010/main" xmlns="">
                      <a:solidFill>
                        <a:srgbClr val="FFFFFF"/>
                      </a:solidFill>
                    </a14:hiddenFill>
                  </a:ext>
                </a:extLst>
              </p:spPr>
            </p:pic>
            <p:sp>
              <p:nvSpPr>
                <p:cNvPr id="69" name="Text Box 99">
                  <a:extLst>
                    <a:ext uri="{FF2B5EF4-FFF2-40B4-BE49-F238E27FC236}">
                      <a16:creationId xmlns:a16="http://schemas.microsoft.com/office/drawing/2014/main" id="{0F20C580-83D3-156D-D37C-5A70400EF725}"/>
                    </a:ext>
                  </a:extLst>
                </p:cNvPr>
                <p:cNvSpPr txBox="1">
                  <a:spLocks noChangeArrowheads="1"/>
                </p:cNvSpPr>
                <p:nvPr/>
              </p:nvSpPr>
              <p:spPr bwMode="auto">
                <a:xfrm>
                  <a:off x="1296" y="2304"/>
                  <a:ext cx="611" cy="4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dirty="0"/>
                    <a:t>vacuum</a:t>
                  </a:r>
                </a:p>
              </p:txBody>
            </p:sp>
            <p:sp>
              <p:nvSpPr>
                <p:cNvPr id="70" name="Line 101">
                  <a:extLst>
                    <a:ext uri="{FF2B5EF4-FFF2-40B4-BE49-F238E27FC236}">
                      <a16:creationId xmlns:a16="http://schemas.microsoft.com/office/drawing/2014/main" id="{FE10A2A1-3F5D-D09E-E1F4-FFE286673643}"/>
                    </a:ext>
                  </a:extLst>
                </p:cNvPr>
                <p:cNvSpPr>
                  <a:spLocks noChangeShapeType="1"/>
                </p:cNvSpPr>
                <p:nvPr/>
              </p:nvSpPr>
              <p:spPr bwMode="auto">
                <a:xfrm flipH="1">
                  <a:off x="2352" y="1968"/>
                  <a:ext cx="288" cy="624"/>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1" name="Line 102">
                  <a:extLst>
                    <a:ext uri="{FF2B5EF4-FFF2-40B4-BE49-F238E27FC236}">
                      <a16:creationId xmlns:a16="http://schemas.microsoft.com/office/drawing/2014/main" id="{59FD8231-D723-79B1-CBCD-03953D07DE2C}"/>
                    </a:ext>
                  </a:extLst>
                </p:cNvPr>
                <p:cNvSpPr>
                  <a:spLocks noChangeShapeType="1"/>
                </p:cNvSpPr>
                <p:nvPr/>
              </p:nvSpPr>
              <p:spPr bwMode="auto">
                <a:xfrm>
                  <a:off x="1920"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2" name="Line 103">
                  <a:extLst>
                    <a:ext uri="{FF2B5EF4-FFF2-40B4-BE49-F238E27FC236}">
                      <a16:creationId xmlns:a16="http://schemas.microsoft.com/office/drawing/2014/main" id="{C5BD3F4E-F289-7DB2-B01C-6E0B70A10153}"/>
                    </a:ext>
                  </a:extLst>
                </p:cNvPr>
                <p:cNvSpPr>
                  <a:spLocks noChangeShapeType="1"/>
                </p:cNvSpPr>
                <p:nvPr/>
              </p:nvSpPr>
              <p:spPr bwMode="auto">
                <a:xfrm>
                  <a:off x="2064"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3" name="Line 104">
                  <a:extLst>
                    <a:ext uri="{FF2B5EF4-FFF2-40B4-BE49-F238E27FC236}">
                      <a16:creationId xmlns:a16="http://schemas.microsoft.com/office/drawing/2014/main" id="{6179970D-301C-9E58-7282-EAD94C61FEDA}"/>
                    </a:ext>
                  </a:extLst>
                </p:cNvPr>
                <p:cNvSpPr>
                  <a:spLocks noChangeShapeType="1"/>
                </p:cNvSpPr>
                <p:nvPr/>
              </p:nvSpPr>
              <p:spPr bwMode="auto">
                <a:xfrm>
                  <a:off x="2208"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4" name="Line 105">
                  <a:extLst>
                    <a:ext uri="{FF2B5EF4-FFF2-40B4-BE49-F238E27FC236}">
                      <a16:creationId xmlns:a16="http://schemas.microsoft.com/office/drawing/2014/main" id="{3E3457BB-FD69-90A9-2977-83CB4A65DD4F}"/>
                    </a:ext>
                  </a:extLst>
                </p:cNvPr>
                <p:cNvSpPr>
                  <a:spLocks noChangeShapeType="1"/>
                </p:cNvSpPr>
                <p:nvPr/>
              </p:nvSpPr>
              <p:spPr bwMode="auto">
                <a:xfrm>
                  <a:off x="2352"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5" name="Line 106">
                  <a:extLst>
                    <a:ext uri="{FF2B5EF4-FFF2-40B4-BE49-F238E27FC236}">
                      <a16:creationId xmlns:a16="http://schemas.microsoft.com/office/drawing/2014/main" id="{4D14B4FD-9591-6060-5870-9159E742DE11}"/>
                    </a:ext>
                  </a:extLst>
                </p:cNvPr>
                <p:cNvSpPr>
                  <a:spLocks noChangeShapeType="1"/>
                </p:cNvSpPr>
                <p:nvPr/>
              </p:nvSpPr>
              <p:spPr bwMode="auto">
                <a:xfrm>
                  <a:off x="2640"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6" name="Line 107">
                  <a:extLst>
                    <a:ext uri="{FF2B5EF4-FFF2-40B4-BE49-F238E27FC236}">
                      <a16:creationId xmlns:a16="http://schemas.microsoft.com/office/drawing/2014/main" id="{6BF6BADC-203D-B770-393E-E1A314B07FA6}"/>
                    </a:ext>
                  </a:extLst>
                </p:cNvPr>
                <p:cNvSpPr>
                  <a:spLocks noChangeShapeType="1"/>
                </p:cNvSpPr>
                <p:nvPr/>
              </p:nvSpPr>
              <p:spPr bwMode="auto">
                <a:xfrm>
                  <a:off x="2496"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7" name="Line 108">
                  <a:extLst>
                    <a:ext uri="{FF2B5EF4-FFF2-40B4-BE49-F238E27FC236}">
                      <a16:creationId xmlns:a16="http://schemas.microsoft.com/office/drawing/2014/main" id="{8D6E8DEE-0C98-C96E-73D4-A1B9656B04CC}"/>
                    </a:ext>
                  </a:extLst>
                </p:cNvPr>
                <p:cNvSpPr>
                  <a:spLocks noChangeShapeType="1"/>
                </p:cNvSpPr>
                <p:nvPr/>
              </p:nvSpPr>
              <p:spPr bwMode="auto">
                <a:xfrm>
                  <a:off x="2784"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8" name="Line 109">
                  <a:extLst>
                    <a:ext uri="{FF2B5EF4-FFF2-40B4-BE49-F238E27FC236}">
                      <a16:creationId xmlns:a16="http://schemas.microsoft.com/office/drawing/2014/main" id="{E9AD51E9-5F86-F886-47A4-E25A53373925}"/>
                    </a:ext>
                  </a:extLst>
                </p:cNvPr>
                <p:cNvSpPr>
                  <a:spLocks noChangeShapeType="1"/>
                </p:cNvSpPr>
                <p:nvPr/>
              </p:nvSpPr>
              <p:spPr bwMode="auto">
                <a:xfrm>
                  <a:off x="2928"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79" name="Line 110">
                  <a:extLst>
                    <a:ext uri="{FF2B5EF4-FFF2-40B4-BE49-F238E27FC236}">
                      <a16:creationId xmlns:a16="http://schemas.microsoft.com/office/drawing/2014/main" id="{50F2CFF7-BF16-A3EB-581A-EA6532CB8BBA}"/>
                    </a:ext>
                  </a:extLst>
                </p:cNvPr>
                <p:cNvSpPr>
                  <a:spLocks noChangeShapeType="1"/>
                </p:cNvSpPr>
                <p:nvPr/>
              </p:nvSpPr>
              <p:spPr bwMode="auto">
                <a:xfrm>
                  <a:off x="3072" y="2592"/>
                  <a:ext cx="192" cy="576"/>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80" name="Arc 111">
                  <a:extLst>
                    <a:ext uri="{FF2B5EF4-FFF2-40B4-BE49-F238E27FC236}">
                      <a16:creationId xmlns:a16="http://schemas.microsoft.com/office/drawing/2014/main" id="{EF8275E6-C79F-FE63-6948-3C3831B1181E}"/>
                    </a:ext>
                  </a:extLst>
                </p:cNvPr>
                <p:cNvSpPr>
                  <a:spLocks/>
                </p:cNvSpPr>
                <p:nvPr/>
              </p:nvSpPr>
              <p:spPr bwMode="auto">
                <a:xfrm flipH="1">
                  <a:off x="2400" y="2256"/>
                  <a:ext cx="240" cy="4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81" name="Arc 112">
                  <a:extLst>
                    <a:ext uri="{FF2B5EF4-FFF2-40B4-BE49-F238E27FC236}">
                      <a16:creationId xmlns:a16="http://schemas.microsoft.com/office/drawing/2014/main" id="{D77D7191-FF33-CEB2-3073-9B598EEB6EC7}"/>
                    </a:ext>
                  </a:extLst>
                </p:cNvPr>
                <p:cNvSpPr>
                  <a:spLocks/>
                </p:cNvSpPr>
                <p:nvPr/>
              </p:nvSpPr>
              <p:spPr bwMode="auto">
                <a:xfrm>
                  <a:off x="2400" y="2688"/>
                  <a:ext cx="192" cy="24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82" name="Arc 113">
                  <a:extLst>
                    <a:ext uri="{FF2B5EF4-FFF2-40B4-BE49-F238E27FC236}">
                      <a16:creationId xmlns:a16="http://schemas.microsoft.com/office/drawing/2014/main" id="{49FD229A-7AC9-E261-3055-323D0B1E962B}"/>
                    </a:ext>
                  </a:extLst>
                </p:cNvPr>
                <p:cNvSpPr>
                  <a:spLocks/>
                </p:cNvSpPr>
                <p:nvPr/>
              </p:nvSpPr>
              <p:spPr bwMode="auto">
                <a:xfrm flipH="1">
                  <a:off x="2546" y="2929"/>
                  <a:ext cx="45" cy="240"/>
                </a:xfrm>
                <a:custGeom>
                  <a:avLst/>
                  <a:gdLst>
                    <a:gd name="G0" fmla="+- 0 0 0"/>
                    <a:gd name="G1" fmla="+- 21600 0 0"/>
                    <a:gd name="G2" fmla="+- 21600 0 0"/>
                    <a:gd name="T0" fmla="*/ 0 w 20229"/>
                    <a:gd name="T1" fmla="*/ 0 h 21600"/>
                    <a:gd name="T2" fmla="*/ 20229 w 20229"/>
                    <a:gd name="T3" fmla="*/ 14027 h 21600"/>
                    <a:gd name="T4" fmla="*/ 0 w 20229"/>
                    <a:gd name="T5" fmla="*/ 21600 h 21600"/>
                  </a:gdLst>
                  <a:ahLst/>
                  <a:cxnLst>
                    <a:cxn ang="0">
                      <a:pos x="T0" y="T1"/>
                    </a:cxn>
                    <a:cxn ang="0">
                      <a:pos x="T2" y="T3"/>
                    </a:cxn>
                    <a:cxn ang="0">
                      <a:pos x="T4" y="T5"/>
                    </a:cxn>
                  </a:cxnLst>
                  <a:rect l="0" t="0" r="r" b="b"/>
                  <a:pathLst>
                    <a:path w="20229" h="21600" fill="none" extrusionOk="0">
                      <a:moveTo>
                        <a:pt x="0" y="-1"/>
                      </a:moveTo>
                      <a:cubicBezTo>
                        <a:pt x="9008" y="-1"/>
                        <a:pt x="17070" y="5590"/>
                        <a:pt x="20228" y="14027"/>
                      </a:cubicBezTo>
                    </a:path>
                    <a:path w="20229" h="21600" stroke="0" extrusionOk="0">
                      <a:moveTo>
                        <a:pt x="0" y="-1"/>
                      </a:moveTo>
                      <a:cubicBezTo>
                        <a:pt x="9008" y="-1"/>
                        <a:pt x="17070" y="5590"/>
                        <a:pt x="20228" y="14027"/>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83" name="Arc 114">
                  <a:extLst>
                    <a:ext uri="{FF2B5EF4-FFF2-40B4-BE49-F238E27FC236}">
                      <a16:creationId xmlns:a16="http://schemas.microsoft.com/office/drawing/2014/main" id="{97C6B024-7687-B069-C9F3-71784B8B78B1}"/>
                    </a:ext>
                  </a:extLst>
                </p:cNvPr>
                <p:cNvSpPr>
                  <a:spLocks/>
                </p:cNvSpPr>
                <p:nvPr/>
              </p:nvSpPr>
              <p:spPr bwMode="auto">
                <a:xfrm>
                  <a:off x="2544" y="3072"/>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84" name="Line 115">
                  <a:extLst>
                    <a:ext uri="{FF2B5EF4-FFF2-40B4-BE49-F238E27FC236}">
                      <a16:creationId xmlns:a16="http://schemas.microsoft.com/office/drawing/2014/main" id="{0BCD564D-7ED0-3308-A339-78C207C2B26F}"/>
                    </a:ext>
                  </a:extLst>
                </p:cNvPr>
                <p:cNvSpPr>
                  <a:spLocks noChangeShapeType="1"/>
                </p:cNvSpPr>
                <p:nvPr/>
              </p:nvSpPr>
              <p:spPr bwMode="auto">
                <a:xfrm>
                  <a:off x="1584" y="3168"/>
                  <a:ext cx="1872" cy="0"/>
                </a:xfrm>
                <a:prstGeom prst="line">
                  <a:avLst/>
                </a:prstGeom>
                <a:noFill/>
                <a:ln w="952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85" name="Arc 116">
                  <a:extLst>
                    <a:ext uri="{FF2B5EF4-FFF2-40B4-BE49-F238E27FC236}">
                      <a16:creationId xmlns:a16="http://schemas.microsoft.com/office/drawing/2014/main" id="{E653F0D1-E9F4-2741-F233-B8B625CB4349}"/>
                    </a:ext>
                  </a:extLst>
                </p:cNvPr>
                <p:cNvSpPr>
                  <a:spLocks/>
                </p:cNvSpPr>
                <p:nvPr/>
              </p:nvSpPr>
              <p:spPr bwMode="auto">
                <a:xfrm>
                  <a:off x="2400" y="2688"/>
                  <a:ext cx="144" cy="4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fr-FR" sz="1000"/>
                </a:p>
              </p:txBody>
            </p:sp>
            <p:sp>
              <p:nvSpPr>
                <p:cNvPr id="86" name="Line 117">
                  <a:extLst>
                    <a:ext uri="{FF2B5EF4-FFF2-40B4-BE49-F238E27FC236}">
                      <a16:creationId xmlns:a16="http://schemas.microsoft.com/office/drawing/2014/main" id="{EF6B5FE3-0F77-FFD0-0518-11240DF94F0B}"/>
                    </a:ext>
                  </a:extLst>
                </p:cNvPr>
                <p:cNvSpPr>
                  <a:spLocks noChangeShapeType="1"/>
                </p:cNvSpPr>
                <p:nvPr/>
              </p:nvSpPr>
              <p:spPr bwMode="auto">
                <a:xfrm>
                  <a:off x="2400" y="2640"/>
                  <a:ext cx="192" cy="288"/>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87" name="Line 118">
                  <a:extLst>
                    <a:ext uri="{FF2B5EF4-FFF2-40B4-BE49-F238E27FC236}">
                      <a16:creationId xmlns:a16="http://schemas.microsoft.com/office/drawing/2014/main" id="{2D8DE54D-F5B3-8A09-8DBA-BDABE8C0E57D}"/>
                    </a:ext>
                  </a:extLst>
                </p:cNvPr>
                <p:cNvSpPr>
                  <a:spLocks noChangeShapeType="1"/>
                </p:cNvSpPr>
                <p:nvPr/>
              </p:nvSpPr>
              <p:spPr bwMode="auto">
                <a:xfrm flipH="1">
                  <a:off x="2544" y="2928"/>
                  <a:ext cx="48" cy="192"/>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88" name="Line 119">
                  <a:extLst>
                    <a:ext uri="{FF2B5EF4-FFF2-40B4-BE49-F238E27FC236}">
                      <a16:creationId xmlns:a16="http://schemas.microsoft.com/office/drawing/2014/main" id="{1EB798CB-9191-7C42-7E78-5842CFBCA78B}"/>
                    </a:ext>
                  </a:extLst>
                </p:cNvPr>
                <p:cNvSpPr>
                  <a:spLocks noChangeShapeType="1"/>
                </p:cNvSpPr>
                <p:nvPr/>
              </p:nvSpPr>
              <p:spPr bwMode="auto">
                <a:xfrm flipH="1">
                  <a:off x="2496" y="2928"/>
                  <a:ext cx="96" cy="9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89" name="Line 120">
                  <a:extLst>
                    <a:ext uri="{FF2B5EF4-FFF2-40B4-BE49-F238E27FC236}">
                      <a16:creationId xmlns:a16="http://schemas.microsoft.com/office/drawing/2014/main" id="{9330F975-C8E1-2E58-BA3C-9C24611721E9}"/>
                    </a:ext>
                  </a:extLst>
                </p:cNvPr>
                <p:cNvSpPr>
                  <a:spLocks noChangeShapeType="1"/>
                </p:cNvSpPr>
                <p:nvPr/>
              </p:nvSpPr>
              <p:spPr bwMode="auto">
                <a:xfrm>
                  <a:off x="2496" y="3024"/>
                  <a:ext cx="144" cy="192"/>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0" name="Line 121">
                  <a:extLst>
                    <a:ext uri="{FF2B5EF4-FFF2-40B4-BE49-F238E27FC236}">
                      <a16:creationId xmlns:a16="http://schemas.microsoft.com/office/drawing/2014/main" id="{20DB3756-A484-E0EC-692B-57FEBA253CFA}"/>
                    </a:ext>
                  </a:extLst>
                </p:cNvPr>
                <p:cNvSpPr>
                  <a:spLocks noChangeShapeType="1"/>
                </p:cNvSpPr>
                <p:nvPr/>
              </p:nvSpPr>
              <p:spPr bwMode="auto">
                <a:xfrm>
                  <a:off x="2544" y="3120"/>
                  <a:ext cx="96" cy="9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1" name="Line 122">
                  <a:extLst>
                    <a:ext uri="{FF2B5EF4-FFF2-40B4-BE49-F238E27FC236}">
                      <a16:creationId xmlns:a16="http://schemas.microsoft.com/office/drawing/2014/main" id="{410B9FA1-CF69-3D4C-9D45-8C180AB478D3}"/>
                    </a:ext>
                  </a:extLst>
                </p:cNvPr>
                <p:cNvSpPr>
                  <a:spLocks noChangeShapeType="1"/>
                </p:cNvSpPr>
                <p:nvPr/>
              </p:nvSpPr>
              <p:spPr bwMode="auto">
                <a:xfrm flipH="1">
                  <a:off x="2400" y="2592"/>
                  <a:ext cx="96" cy="9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2" name="Line 123">
                  <a:extLst>
                    <a:ext uri="{FF2B5EF4-FFF2-40B4-BE49-F238E27FC236}">
                      <a16:creationId xmlns:a16="http://schemas.microsoft.com/office/drawing/2014/main" id="{F95EC12F-7BBF-D1B7-98E2-9FE46FF4ED47}"/>
                    </a:ext>
                  </a:extLst>
                </p:cNvPr>
                <p:cNvSpPr>
                  <a:spLocks noChangeShapeType="1"/>
                </p:cNvSpPr>
                <p:nvPr/>
              </p:nvSpPr>
              <p:spPr bwMode="auto">
                <a:xfrm>
                  <a:off x="2400" y="2688"/>
                  <a:ext cx="240" cy="38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3" name="Line 124">
                  <a:extLst>
                    <a:ext uri="{FF2B5EF4-FFF2-40B4-BE49-F238E27FC236}">
                      <a16:creationId xmlns:a16="http://schemas.microsoft.com/office/drawing/2014/main" id="{E756D8E5-AF3F-8552-9A51-52F71C66AD1B}"/>
                    </a:ext>
                  </a:extLst>
                </p:cNvPr>
                <p:cNvSpPr>
                  <a:spLocks noChangeShapeType="1"/>
                </p:cNvSpPr>
                <p:nvPr/>
              </p:nvSpPr>
              <p:spPr bwMode="auto">
                <a:xfrm>
                  <a:off x="2640" y="3072"/>
                  <a:ext cx="0"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4" name="Line 125">
                  <a:extLst>
                    <a:ext uri="{FF2B5EF4-FFF2-40B4-BE49-F238E27FC236}">
                      <a16:creationId xmlns:a16="http://schemas.microsoft.com/office/drawing/2014/main" id="{8FA398E1-927B-76D6-EF81-D8291BC00727}"/>
                    </a:ext>
                  </a:extLst>
                </p:cNvPr>
                <p:cNvSpPr>
                  <a:spLocks noChangeShapeType="1"/>
                </p:cNvSpPr>
                <p:nvPr/>
              </p:nvSpPr>
              <p:spPr bwMode="auto">
                <a:xfrm flipH="1">
                  <a:off x="2400" y="2544"/>
                  <a:ext cx="96"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5" name="Line 126">
                  <a:extLst>
                    <a:ext uri="{FF2B5EF4-FFF2-40B4-BE49-F238E27FC236}">
                      <a16:creationId xmlns:a16="http://schemas.microsoft.com/office/drawing/2014/main" id="{221C25A3-F6CA-842B-5438-F9C92EBE7A7B}"/>
                    </a:ext>
                  </a:extLst>
                </p:cNvPr>
                <p:cNvSpPr>
                  <a:spLocks noChangeShapeType="1"/>
                </p:cNvSpPr>
                <p:nvPr/>
              </p:nvSpPr>
              <p:spPr bwMode="auto">
                <a:xfrm flipH="1">
                  <a:off x="2400" y="2496"/>
                  <a:ext cx="144" cy="144"/>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6" name="Line 127">
                  <a:extLst>
                    <a:ext uri="{FF2B5EF4-FFF2-40B4-BE49-F238E27FC236}">
                      <a16:creationId xmlns:a16="http://schemas.microsoft.com/office/drawing/2014/main" id="{DC43F9AB-5299-C714-67F2-256828AFAB0A}"/>
                    </a:ext>
                  </a:extLst>
                </p:cNvPr>
                <p:cNvSpPr>
                  <a:spLocks noChangeShapeType="1"/>
                </p:cNvSpPr>
                <p:nvPr/>
              </p:nvSpPr>
              <p:spPr bwMode="auto">
                <a:xfrm>
                  <a:off x="2400" y="2688"/>
                  <a:ext cx="240" cy="528"/>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sp>
              <p:nvSpPr>
                <p:cNvPr id="97" name="Line 128">
                  <a:extLst>
                    <a:ext uri="{FF2B5EF4-FFF2-40B4-BE49-F238E27FC236}">
                      <a16:creationId xmlns:a16="http://schemas.microsoft.com/office/drawing/2014/main" id="{EAECDAED-C5FD-0FF5-75FF-3F80AB711676}"/>
                    </a:ext>
                  </a:extLst>
                </p:cNvPr>
                <p:cNvSpPr>
                  <a:spLocks noChangeShapeType="1"/>
                </p:cNvSpPr>
                <p:nvPr/>
              </p:nvSpPr>
              <p:spPr bwMode="auto">
                <a:xfrm flipH="1">
                  <a:off x="2496" y="2736"/>
                  <a:ext cx="48" cy="288"/>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fr-FR" sz="1000"/>
                </a:p>
              </p:txBody>
            </p:sp>
          </p:grpSp>
        </p:grpSp>
      </p:grpSp>
      <p:sp>
        <p:nvSpPr>
          <p:cNvPr id="99" name="ZoneTexte 98">
            <a:extLst>
              <a:ext uri="{FF2B5EF4-FFF2-40B4-BE49-F238E27FC236}">
                <a16:creationId xmlns:a16="http://schemas.microsoft.com/office/drawing/2014/main" id="{BB3B3B79-E92C-A043-A0DC-31616BFF5361}"/>
              </a:ext>
            </a:extLst>
          </p:cNvPr>
          <p:cNvSpPr txBox="1"/>
          <p:nvPr/>
        </p:nvSpPr>
        <p:spPr>
          <a:xfrm>
            <a:off x="10329805" y="3696897"/>
            <a:ext cx="1741881" cy="246221"/>
          </a:xfrm>
          <a:prstGeom prst="rect">
            <a:avLst/>
          </a:prstGeom>
          <a:noFill/>
        </p:spPr>
        <p:txBody>
          <a:bodyPr wrap="square" rtlCol="0">
            <a:spAutoFit/>
          </a:bodyPr>
          <a:lstStyle/>
          <a:p>
            <a:r>
              <a:rPr lang="en-GB" sz="1000" dirty="0"/>
              <a:t>Courtesy: J-F. </a:t>
            </a:r>
            <a:r>
              <a:rPr lang="en-GB" sz="1000" dirty="0" err="1"/>
              <a:t>Genat</a:t>
            </a:r>
            <a:endParaRPr lang="en-GB" sz="1000" dirty="0"/>
          </a:p>
        </p:txBody>
      </p:sp>
      <p:pic>
        <p:nvPicPr>
          <p:cNvPr id="104" name="Image 103">
            <a:extLst>
              <a:ext uri="{FF2B5EF4-FFF2-40B4-BE49-F238E27FC236}">
                <a16:creationId xmlns:a16="http://schemas.microsoft.com/office/drawing/2014/main" id="{629359D0-40A9-C188-B42F-7B773F56EBC6}"/>
              </a:ext>
            </a:extLst>
          </p:cNvPr>
          <p:cNvPicPr>
            <a:picLocks noChangeAspect="1"/>
          </p:cNvPicPr>
          <p:nvPr/>
        </p:nvPicPr>
        <p:blipFill>
          <a:blip r:embed="rId5"/>
          <a:stretch>
            <a:fillRect/>
          </a:stretch>
        </p:blipFill>
        <p:spPr>
          <a:xfrm>
            <a:off x="2254313" y="4211137"/>
            <a:ext cx="7414788" cy="2346759"/>
          </a:xfrm>
          <a:prstGeom prst="rect">
            <a:avLst/>
          </a:prstGeom>
        </p:spPr>
      </p:pic>
      <p:sp>
        <p:nvSpPr>
          <p:cNvPr id="105" name="ZoneTexte 104">
            <a:extLst>
              <a:ext uri="{FF2B5EF4-FFF2-40B4-BE49-F238E27FC236}">
                <a16:creationId xmlns:a16="http://schemas.microsoft.com/office/drawing/2014/main" id="{D65FEFAE-7E39-624D-76EF-727F2EBE1568}"/>
              </a:ext>
            </a:extLst>
          </p:cNvPr>
          <p:cNvSpPr txBox="1"/>
          <p:nvPr/>
        </p:nvSpPr>
        <p:spPr>
          <a:xfrm>
            <a:off x="849388" y="809297"/>
            <a:ext cx="11121892" cy="369332"/>
          </a:xfrm>
          <a:prstGeom prst="rect">
            <a:avLst/>
          </a:prstGeom>
          <a:noFill/>
        </p:spPr>
        <p:txBody>
          <a:bodyPr wrap="square" rtlCol="0">
            <a:spAutoFit/>
          </a:bodyPr>
          <a:lstStyle/>
          <a:p>
            <a:r>
              <a:rPr lang="en-GB" dirty="0"/>
              <a:t>Old detector but still the fastest until now. It is made of  a tremendous number of hollow tiny  glass tubes</a:t>
            </a:r>
          </a:p>
        </p:txBody>
      </p:sp>
    </p:spTree>
    <p:extLst>
      <p:ext uri="{BB962C8B-B14F-4D97-AF65-F5344CB8AC3E}">
        <p14:creationId xmlns:p14="http://schemas.microsoft.com/office/powerpoint/2010/main" val="1334435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age 100">
            <a:extLst>
              <a:ext uri="{FF2B5EF4-FFF2-40B4-BE49-F238E27FC236}">
                <a16:creationId xmlns:a16="http://schemas.microsoft.com/office/drawing/2014/main" id="{57C11595-71B9-5228-A636-56A116C871EC}"/>
              </a:ext>
            </a:extLst>
          </p:cNvPr>
          <p:cNvPicPr>
            <a:picLocks noChangeAspect="1"/>
          </p:cNvPicPr>
          <p:nvPr/>
        </p:nvPicPr>
        <p:blipFill>
          <a:blip r:embed="rId2"/>
          <a:stretch>
            <a:fillRect/>
          </a:stretch>
        </p:blipFill>
        <p:spPr>
          <a:xfrm>
            <a:off x="1046369" y="1340462"/>
            <a:ext cx="3009582" cy="1885199"/>
          </a:xfrm>
          <a:prstGeom prst="rect">
            <a:avLst/>
          </a:prstGeom>
        </p:spPr>
      </p:pic>
      <p:pic>
        <p:nvPicPr>
          <p:cNvPr id="102" name="Image 101">
            <a:extLst>
              <a:ext uri="{FF2B5EF4-FFF2-40B4-BE49-F238E27FC236}">
                <a16:creationId xmlns:a16="http://schemas.microsoft.com/office/drawing/2014/main" id="{28E347E2-FCCF-B99A-10F5-626271B909DF}"/>
              </a:ext>
            </a:extLst>
          </p:cNvPr>
          <p:cNvPicPr>
            <a:picLocks noChangeAspect="1"/>
          </p:cNvPicPr>
          <p:nvPr/>
        </p:nvPicPr>
        <p:blipFill>
          <a:blip r:embed="rId3"/>
          <a:stretch>
            <a:fillRect/>
          </a:stretch>
        </p:blipFill>
        <p:spPr>
          <a:xfrm>
            <a:off x="7881573" y="1328198"/>
            <a:ext cx="3136900" cy="1885199"/>
          </a:xfrm>
          <a:prstGeom prst="rect">
            <a:avLst/>
          </a:prstGeom>
        </p:spPr>
      </p:pic>
      <p:pic>
        <p:nvPicPr>
          <p:cNvPr id="3" name="Image 2">
            <a:extLst>
              <a:ext uri="{FF2B5EF4-FFF2-40B4-BE49-F238E27FC236}">
                <a16:creationId xmlns:a16="http://schemas.microsoft.com/office/drawing/2014/main" id="{711C0C24-CD2D-C345-6DEF-01D40A96DC79}"/>
              </a:ext>
            </a:extLst>
          </p:cNvPr>
          <p:cNvPicPr>
            <a:picLocks noChangeAspect="1"/>
          </p:cNvPicPr>
          <p:nvPr/>
        </p:nvPicPr>
        <p:blipFill>
          <a:blip r:embed="rId4"/>
          <a:stretch>
            <a:fillRect/>
          </a:stretch>
        </p:blipFill>
        <p:spPr>
          <a:xfrm>
            <a:off x="4411363" y="1323540"/>
            <a:ext cx="3136900" cy="1885199"/>
          </a:xfrm>
          <a:prstGeom prst="rect">
            <a:avLst/>
          </a:prstGeom>
        </p:spPr>
      </p:pic>
      <p:sp>
        <p:nvSpPr>
          <p:cNvPr id="4" name="ZoneTexte 3">
            <a:extLst>
              <a:ext uri="{FF2B5EF4-FFF2-40B4-BE49-F238E27FC236}">
                <a16:creationId xmlns:a16="http://schemas.microsoft.com/office/drawing/2014/main" id="{5EA2585A-E3A6-FEB0-AA88-B4A55C0413D3}"/>
              </a:ext>
            </a:extLst>
          </p:cNvPr>
          <p:cNvSpPr txBox="1"/>
          <p:nvPr/>
        </p:nvSpPr>
        <p:spPr>
          <a:xfrm>
            <a:off x="1046369" y="3558087"/>
            <a:ext cx="6404617" cy="1323439"/>
          </a:xfrm>
          <a:prstGeom prst="rect">
            <a:avLst/>
          </a:prstGeom>
          <a:noFill/>
        </p:spPr>
        <p:txBody>
          <a:bodyPr wrap="square" rtlCol="0">
            <a:spAutoFit/>
          </a:bodyPr>
          <a:lstStyle/>
          <a:p>
            <a:r>
              <a:rPr lang="en-GB" sz="1600" dirty="0"/>
              <a:t>MCP</a:t>
            </a:r>
            <a:r>
              <a:rPr lang="en-GB" sz="1600" dirty="0">
                <a:sym typeface="Wingdings" pitchFamily="2" charset="2"/>
              </a:rPr>
              <a:t> NCP</a:t>
            </a:r>
            <a:endParaRPr lang="en-GB" sz="1600" dirty="0"/>
          </a:p>
          <a:p>
            <a:r>
              <a:rPr lang="en-GB" sz="1600" dirty="0"/>
              <a:t>Three technologies are followed by Lyon :</a:t>
            </a:r>
          </a:p>
          <a:p>
            <a:pPr marL="285750" indent="-285750">
              <a:buFont typeface="Wingdings" pitchFamily="2" charset="2"/>
              <a:buChar char="Ø"/>
            </a:pPr>
            <a:r>
              <a:rPr lang="en-GB" sz="1600" dirty="0"/>
              <a:t>Anodized Aluminium Oxide AAO (with IMP</a:t>
            </a:r>
            <a:r>
              <a:rPr lang="en-GB" sz="1600" dirty="0">
                <a:sym typeface="Wingdings" pitchFamily="2" charset="2"/>
              </a:rPr>
              <a:t> ANR </a:t>
            </a:r>
            <a:r>
              <a:rPr lang="en-GB" sz="1600" dirty="0" err="1">
                <a:sym typeface="Wingdings" pitchFamily="2" charset="2"/>
              </a:rPr>
              <a:t>NanoPolyPad</a:t>
            </a:r>
            <a:r>
              <a:rPr lang="en-GB" sz="1600" dirty="0"/>
              <a:t>)</a:t>
            </a:r>
          </a:p>
          <a:p>
            <a:pPr marL="285750" indent="-285750">
              <a:buFont typeface="Wingdings" pitchFamily="2" charset="2"/>
              <a:buChar char="Ø"/>
            </a:pPr>
            <a:r>
              <a:rPr lang="en-GB" sz="1600" dirty="0"/>
              <a:t>Silicon electrochemical etching (with INL </a:t>
            </a:r>
            <a:r>
              <a:rPr lang="en-GB" sz="1600" dirty="0">
                <a:sym typeface="Wingdings" pitchFamily="2" charset="2"/>
              </a:rPr>
              <a:t>ANR NCP</a:t>
            </a:r>
            <a:r>
              <a:rPr lang="en-GB" sz="1600" dirty="0"/>
              <a:t>)</a:t>
            </a:r>
          </a:p>
          <a:p>
            <a:pPr marL="285750" indent="-285750">
              <a:buFont typeface="Wingdings" pitchFamily="2" charset="2"/>
              <a:buChar char="Ø"/>
            </a:pPr>
            <a:r>
              <a:rPr lang="en-GB" sz="1600" dirty="0"/>
              <a:t>Femto-laser digging (with </a:t>
            </a:r>
            <a:r>
              <a:rPr lang="en-GB" sz="1600" dirty="0" err="1"/>
              <a:t>LabHC</a:t>
            </a:r>
            <a:r>
              <a:rPr lang="en-GB" sz="1600" dirty="0"/>
              <a:t>)</a:t>
            </a:r>
          </a:p>
        </p:txBody>
      </p:sp>
      <p:grpSp>
        <p:nvGrpSpPr>
          <p:cNvPr id="5" name="Groupe 4">
            <a:extLst>
              <a:ext uri="{FF2B5EF4-FFF2-40B4-BE49-F238E27FC236}">
                <a16:creationId xmlns:a16="http://schemas.microsoft.com/office/drawing/2014/main" id="{61DD4F3F-5459-78C1-80C7-698337409EF2}"/>
              </a:ext>
            </a:extLst>
          </p:cNvPr>
          <p:cNvGrpSpPr/>
          <p:nvPr/>
        </p:nvGrpSpPr>
        <p:grpSpPr>
          <a:xfrm>
            <a:off x="931131" y="5012836"/>
            <a:ext cx="7607190" cy="1563690"/>
            <a:chOff x="931131" y="5012836"/>
            <a:chExt cx="7607190" cy="1563690"/>
          </a:xfrm>
        </p:grpSpPr>
        <p:pic>
          <p:nvPicPr>
            <p:cNvPr id="9" name="Image 8" descr="Capture d’écran 2019-05-26 à 16.42.40.png">
              <a:extLst>
                <a:ext uri="{FF2B5EF4-FFF2-40B4-BE49-F238E27FC236}">
                  <a16:creationId xmlns:a16="http://schemas.microsoft.com/office/drawing/2014/main" id="{D93FF163-C4A8-CE61-295B-ECE1B2E2B7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1131" y="5081738"/>
              <a:ext cx="2462998" cy="1494788"/>
            </a:xfrm>
            <a:prstGeom prst="rect">
              <a:avLst/>
            </a:prstGeom>
          </p:spPr>
        </p:pic>
        <p:pic>
          <p:nvPicPr>
            <p:cNvPr id="10" name="Image 9">
              <a:extLst>
                <a:ext uri="{FF2B5EF4-FFF2-40B4-BE49-F238E27FC236}">
                  <a16:creationId xmlns:a16="http://schemas.microsoft.com/office/drawing/2014/main" id="{1CF8E7A5-D58F-327E-FF5A-40B72336C55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74071" y="5064816"/>
              <a:ext cx="2245413" cy="1494157"/>
            </a:xfrm>
            <a:prstGeom prst="rect">
              <a:avLst/>
            </a:prstGeom>
          </p:spPr>
        </p:pic>
        <p:pic>
          <p:nvPicPr>
            <p:cNvPr id="25" name="Image 24">
              <a:extLst>
                <a:ext uri="{FF2B5EF4-FFF2-40B4-BE49-F238E27FC236}">
                  <a16:creationId xmlns:a16="http://schemas.microsoft.com/office/drawing/2014/main" id="{2B2268D8-5706-89BE-6D0A-618800BC2AFC}"/>
                </a:ext>
              </a:extLst>
            </p:cNvPr>
            <p:cNvPicPr>
              <a:picLocks noChangeAspect="1"/>
            </p:cNvPicPr>
            <p:nvPr/>
          </p:nvPicPr>
          <p:blipFill>
            <a:blip r:embed="rId7"/>
            <a:stretch>
              <a:fillRect/>
            </a:stretch>
          </p:blipFill>
          <p:spPr>
            <a:xfrm>
              <a:off x="5999426" y="5012836"/>
              <a:ext cx="2245413" cy="1563690"/>
            </a:xfrm>
            <a:prstGeom prst="rect">
              <a:avLst/>
            </a:prstGeom>
          </p:spPr>
        </p:pic>
        <p:sp>
          <p:nvSpPr>
            <p:cNvPr id="36" name="ZoneTexte 35">
              <a:extLst>
                <a:ext uri="{FF2B5EF4-FFF2-40B4-BE49-F238E27FC236}">
                  <a16:creationId xmlns:a16="http://schemas.microsoft.com/office/drawing/2014/main" id="{E755EF30-1C5F-ABA1-AADB-061C4A40415B}"/>
                </a:ext>
              </a:extLst>
            </p:cNvPr>
            <p:cNvSpPr txBox="1"/>
            <p:nvPr/>
          </p:nvSpPr>
          <p:spPr>
            <a:xfrm>
              <a:off x="2290618" y="5820309"/>
              <a:ext cx="692728" cy="369332"/>
            </a:xfrm>
            <a:prstGeom prst="rect">
              <a:avLst/>
            </a:prstGeom>
            <a:noFill/>
          </p:spPr>
          <p:txBody>
            <a:bodyPr wrap="square" rtlCol="0">
              <a:spAutoFit/>
            </a:bodyPr>
            <a:lstStyle/>
            <a:p>
              <a:r>
                <a:rPr lang="en-GB" dirty="0">
                  <a:solidFill>
                    <a:schemeClr val="bg1"/>
                  </a:solidFill>
                </a:rPr>
                <a:t>AAO</a:t>
              </a:r>
            </a:p>
          </p:txBody>
        </p:sp>
        <p:sp>
          <p:nvSpPr>
            <p:cNvPr id="103" name="ZoneTexte 102">
              <a:extLst>
                <a:ext uri="{FF2B5EF4-FFF2-40B4-BE49-F238E27FC236}">
                  <a16:creationId xmlns:a16="http://schemas.microsoft.com/office/drawing/2014/main" id="{42C21F9B-6972-10AA-FA48-6910BD214D22}"/>
                </a:ext>
              </a:extLst>
            </p:cNvPr>
            <p:cNvSpPr txBox="1"/>
            <p:nvPr/>
          </p:nvSpPr>
          <p:spPr>
            <a:xfrm>
              <a:off x="4248678" y="5644466"/>
              <a:ext cx="858982" cy="369332"/>
            </a:xfrm>
            <a:prstGeom prst="rect">
              <a:avLst/>
            </a:prstGeom>
            <a:noFill/>
          </p:spPr>
          <p:txBody>
            <a:bodyPr wrap="square" rtlCol="0">
              <a:spAutoFit/>
            </a:bodyPr>
            <a:lstStyle/>
            <a:p>
              <a:r>
                <a:rPr lang="en-GB" dirty="0" err="1">
                  <a:solidFill>
                    <a:schemeClr val="bg1"/>
                  </a:solidFill>
                </a:rPr>
                <a:t>SiNCP</a:t>
              </a:r>
              <a:endParaRPr lang="en-GB" dirty="0">
                <a:solidFill>
                  <a:schemeClr val="bg1"/>
                </a:solidFill>
              </a:endParaRPr>
            </a:p>
          </p:txBody>
        </p:sp>
        <p:sp>
          <p:nvSpPr>
            <p:cNvPr id="105" name="ZoneTexte 104">
              <a:extLst>
                <a:ext uri="{FF2B5EF4-FFF2-40B4-BE49-F238E27FC236}">
                  <a16:creationId xmlns:a16="http://schemas.microsoft.com/office/drawing/2014/main" id="{63755D97-B038-77FB-05BD-CA3E8997D9B2}"/>
                </a:ext>
              </a:extLst>
            </p:cNvPr>
            <p:cNvSpPr txBox="1"/>
            <p:nvPr/>
          </p:nvSpPr>
          <p:spPr>
            <a:xfrm>
              <a:off x="6997289" y="6189641"/>
              <a:ext cx="1541032" cy="369332"/>
            </a:xfrm>
            <a:prstGeom prst="rect">
              <a:avLst/>
            </a:prstGeom>
            <a:noFill/>
          </p:spPr>
          <p:txBody>
            <a:bodyPr wrap="square" rtlCol="0">
              <a:spAutoFit/>
            </a:bodyPr>
            <a:lstStyle/>
            <a:p>
              <a:r>
                <a:rPr lang="en-GB" dirty="0">
                  <a:solidFill>
                    <a:schemeClr val="bg1"/>
                  </a:solidFill>
                </a:rPr>
                <a:t>Femto-laser</a:t>
              </a:r>
            </a:p>
          </p:txBody>
        </p:sp>
      </p:grpSp>
      <p:pic>
        <p:nvPicPr>
          <p:cNvPr id="106" name="Image 105">
            <a:extLst>
              <a:ext uri="{FF2B5EF4-FFF2-40B4-BE49-F238E27FC236}">
                <a16:creationId xmlns:a16="http://schemas.microsoft.com/office/drawing/2014/main" id="{61D8F989-31A3-ADE3-14EF-FD9F255D789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424781" y="3662284"/>
            <a:ext cx="2964478" cy="1615440"/>
          </a:xfrm>
          <a:prstGeom prst="rect">
            <a:avLst/>
          </a:prstGeom>
        </p:spPr>
      </p:pic>
      <p:pic>
        <p:nvPicPr>
          <p:cNvPr id="107" name="Image 106">
            <a:extLst>
              <a:ext uri="{FF2B5EF4-FFF2-40B4-BE49-F238E27FC236}">
                <a16:creationId xmlns:a16="http://schemas.microsoft.com/office/drawing/2014/main" id="{F374950F-E91B-C110-4539-E7A1A57DF8C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424781" y="5291867"/>
            <a:ext cx="2964478" cy="1615440"/>
          </a:xfrm>
          <a:prstGeom prst="rect">
            <a:avLst/>
          </a:prstGeom>
        </p:spPr>
      </p:pic>
      <p:sp>
        <p:nvSpPr>
          <p:cNvPr id="108" name="ZoneTexte 107">
            <a:extLst>
              <a:ext uri="{FF2B5EF4-FFF2-40B4-BE49-F238E27FC236}">
                <a16:creationId xmlns:a16="http://schemas.microsoft.com/office/drawing/2014/main" id="{C12E5C24-37AD-9F33-4E16-E160AF39D423}"/>
              </a:ext>
            </a:extLst>
          </p:cNvPr>
          <p:cNvSpPr txBox="1"/>
          <p:nvPr/>
        </p:nvSpPr>
        <p:spPr>
          <a:xfrm>
            <a:off x="1046369" y="601845"/>
            <a:ext cx="3565094" cy="369332"/>
          </a:xfrm>
          <a:prstGeom prst="rect">
            <a:avLst/>
          </a:prstGeom>
          <a:noFill/>
        </p:spPr>
        <p:txBody>
          <a:bodyPr wrap="square" rtlCol="0">
            <a:spAutoFit/>
          </a:bodyPr>
          <a:lstStyle/>
          <a:p>
            <a:r>
              <a:rPr lang="en-GB" dirty="0"/>
              <a:t>MCP</a:t>
            </a:r>
            <a:r>
              <a:rPr lang="en-GB" dirty="0">
                <a:sym typeface="Wingdings" pitchFamily="2" charset="2"/>
              </a:rPr>
              <a:t> a-MCP</a:t>
            </a:r>
            <a:endParaRPr lang="en-GB" dirty="0"/>
          </a:p>
        </p:txBody>
      </p:sp>
      <p:sp>
        <p:nvSpPr>
          <p:cNvPr id="109" name="ZoneTexte 108">
            <a:extLst>
              <a:ext uri="{FF2B5EF4-FFF2-40B4-BE49-F238E27FC236}">
                <a16:creationId xmlns:a16="http://schemas.microsoft.com/office/drawing/2014/main" id="{274D19B8-0DE8-E4E6-8DAF-BA5508C9C30F}"/>
              </a:ext>
            </a:extLst>
          </p:cNvPr>
          <p:cNvSpPr txBox="1"/>
          <p:nvPr/>
        </p:nvSpPr>
        <p:spPr>
          <a:xfrm>
            <a:off x="9907020" y="2027976"/>
            <a:ext cx="803230" cy="369332"/>
          </a:xfrm>
          <a:prstGeom prst="rect">
            <a:avLst/>
          </a:prstGeom>
          <a:noFill/>
        </p:spPr>
        <p:txBody>
          <a:bodyPr wrap="square" rtlCol="0">
            <a:spAutoFit/>
          </a:bodyPr>
          <a:lstStyle/>
          <a:p>
            <a:r>
              <a:rPr lang="en-GB" dirty="0"/>
              <a:t>6 </a:t>
            </a:r>
            <a:r>
              <a:rPr lang="en-GB" dirty="0" err="1"/>
              <a:t>ps</a:t>
            </a:r>
            <a:endParaRPr lang="en-GB" dirty="0"/>
          </a:p>
        </p:txBody>
      </p:sp>
      <p:sp>
        <p:nvSpPr>
          <p:cNvPr id="110" name="ZoneTexte 109">
            <a:extLst>
              <a:ext uri="{FF2B5EF4-FFF2-40B4-BE49-F238E27FC236}">
                <a16:creationId xmlns:a16="http://schemas.microsoft.com/office/drawing/2014/main" id="{D320029D-C345-9541-99A6-5C2B673D2E69}"/>
              </a:ext>
            </a:extLst>
          </p:cNvPr>
          <p:cNvSpPr txBox="1"/>
          <p:nvPr/>
        </p:nvSpPr>
        <p:spPr>
          <a:xfrm>
            <a:off x="1145956" y="921199"/>
            <a:ext cx="10527488" cy="369332"/>
          </a:xfrm>
          <a:prstGeom prst="rect">
            <a:avLst/>
          </a:prstGeom>
          <a:noFill/>
        </p:spPr>
        <p:txBody>
          <a:bodyPr wrap="square" rtlCol="0">
            <a:spAutoFit/>
          </a:bodyPr>
          <a:lstStyle/>
          <a:p>
            <a:r>
              <a:rPr lang="en-GB" dirty="0"/>
              <a:t>Nanotechnology is used to produce new kinds of MCP with excellent temporal performances but… </a:t>
            </a:r>
          </a:p>
        </p:txBody>
      </p:sp>
      <p:sp>
        <p:nvSpPr>
          <p:cNvPr id="111" name="ZoneTexte 110">
            <a:extLst>
              <a:ext uri="{FF2B5EF4-FFF2-40B4-BE49-F238E27FC236}">
                <a16:creationId xmlns:a16="http://schemas.microsoft.com/office/drawing/2014/main" id="{1B7DC121-CDD9-60E6-0CAA-4D69059F5962}"/>
              </a:ext>
            </a:extLst>
          </p:cNvPr>
          <p:cNvSpPr txBox="1"/>
          <p:nvPr/>
        </p:nvSpPr>
        <p:spPr>
          <a:xfrm>
            <a:off x="3741604" y="193597"/>
            <a:ext cx="5644208" cy="400110"/>
          </a:xfrm>
          <a:prstGeom prst="rect">
            <a:avLst/>
          </a:prstGeom>
          <a:noFill/>
        </p:spPr>
        <p:txBody>
          <a:bodyPr wrap="square" rtlCol="0">
            <a:spAutoFit/>
          </a:bodyPr>
          <a:lstStyle/>
          <a:p>
            <a:r>
              <a:rPr lang="en-GB" sz="2000" b="1" dirty="0"/>
              <a:t>                           </a:t>
            </a:r>
            <a:r>
              <a:rPr lang="en-GB" sz="2000" b="1" dirty="0" err="1"/>
              <a:t>MicroChannel</a:t>
            </a:r>
            <a:r>
              <a:rPr lang="en-GB" sz="2000" b="1" dirty="0"/>
              <a:t> Plate (MCP)</a:t>
            </a:r>
          </a:p>
        </p:txBody>
      </p:sp>
      <p:sp>
        <p:nvSpPr>
          <p:cNvPr id="2" name="ZoneTexte 1">
            <a:extLst>
              <a:ext uri="{FF2B5EF4-FFF2-40B4-BE49-F238E27FC236}">
                <a16:creationId xmlns:a16="http://schemas.microsoft.com/office/drawing/2014/main" id="{6B6697DB-62D0-75AC-FE58-A56BAF6AD7B5}"/>
              </a:ext>
            </a:extLst>
          </p:cNvPr>
          <p:cNvSpPr txBox="1"/>
          <p:nvPr/>
        </p:nvSpPr>
        <p:spPr>
          <a:xfrm>
            <a:off x="4857007" y="1455213"/>
            <a:ext cx="843723" cy="369332"/>
          </a:xfrm>
          <a:prstGeom prst="rect">
            <a:avLst/>
          </a:prstGeom>
          <a:noFill/>
        </p:spPr>
        <p:txBody>
          <a:bodyPr wrap="square" rtlCol="0">
            <a:spAutoFit/>
          </a:bodyPr>
          <a:lstStyle/>
          <a:p>
            <a:r>
              <a:rPr lang="en-GB" dirty="0"/>
              <a:t>EPFL</a:t>
            </a:r>
          </a:p>
        </p:txBody>
      </p:sp>
    </p:spTree>
    <p:extLst>
      <p:ext uri="{BB962C8B-B14F-4D97-AF65-F5344CB8AC3E}">
        <p14:creationId xmlns:p14="http://schemas.microsoft.com/office/powerpoint/2010/main" val="311237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C12B00A-46BD-E1FE-7544-E41D7FFD6B70}"/>
              </a:ext>
            </a:extLst>
          </p:cNvPr>
          <p:cNvSpPr txBox="1"/>
          <p:nvPr/>
        </p:nvSpPr>
        <p:spPr>
          <a:xfrm>
            <a:off x="4464419" y="297981"/>
            <a:ext cx="3876959" cy="400110"/>
          </a:xfrm>
          <a:prstGeom prst="rect">
            <a:avLst/>
          </a:prstGeom>
          <a:noFill/>
        </p:spPr>
        <p:txBody>
          <a:bodyPr wrap="square" rtlCol="0">
            <a:spAutoFit/>
          </a:bodyPr>
          <a:lstStyle/>
          <a:p>
            <a:r>
              <a:rPr lang="en-GB" sz="2000" b="1" dirty="0"/>
              <a:t>   Silicon Photo-Multiplier (</a:t>
            </a:r>
            <a:r>
              <a:rPr lang="en-GB" sz="2000" b="1" dirty="0" err="1"/>
              <a:t>SiPM</a:t>
            </a:r>
            <a:r>
              <a:rPr lang="en-GB" sz="2000" b="1" dirty="0"/>
              <a:t>)</a:t>
            </a:r>
          </a:p>
        </p:txBody>
      </p:sp>
      <p:pic>
        <p:nvPicPr>
          <p:cNvPr id="6" name="Image 5">
            <a:extLst>
              <a:ext uri="{FF2B5EF4-FFF2-40B4-BE49-F238E27FC236}">
                <a16:creationId xmlns:a16="http://schemas.microsoft.com/office/drawing/2014/main" id="{B3EC0D2D-050C-2EB1-A730-F3E9B778A73A}"/>
              </a:ext>
            </a:extLst>
          </p:cNvPr>
          <p:cNvPicPr>
            <a:picLocks noChangeAspect="1"/>
          </p:cNvPicPr>
          <p:nvPr/>
        </p:nvPicPr>
        <p:blipFill>
          <a:blip r:embed="rId2"/>
          <a:stretch>
            <a:fillRect/>
          </a:stretch>
        </p:blipFill>
        <p:spPr>
          <a:xfrm>
            <a:off x="8341378" y="1264673"/>
            <a:ext cx="3538919" cy="2573044"/>
          </a:xfrm>
          <a:prstGeom prst="rect">
            <a:avLst/>
          </a:prstGeom>
        </p:spPr>
      </p:pic>
      <p:pic>
        <p:nvPicPr>
          <p:cNvPr id="8" name="Image 7">
            <a:extLst>
              <a:ext uri="{FF2B5EF4-FFF2-40B4-BE49-F238E27FC236}">
                <a16:creationId xmlns:a16="http://schemas.microsoft.com/office/drawing/2014/main" id="{E1649A1A-E4FB-97B4-2B51-A386A3BD1DE8}"/>
              </a:ext>
            </a:extLst>
          </p:cNvPr>
          <p:cNvPicPr>
            <a:picLocks noChangeAspect="1"/>
          </p:cNvPicPr>
          <p:nvPr/>
        </p:nvPicPr>
        <p:blipFill>
          <a:blip r:embed="rId3"/>
          <a:stretch>
            <a:fillRect/>
          </a:stretch>
        </p:blipFill>
        <p:spPr>
          <a:xfrm>
            <a:off x="997444" y="1317552"/>
            <a:ext cx="3466975" cy="2520165"/>
          </a:xfrm>
          <a:prstGeom prst="rect">
            <a:avLst/>
          </a:prstGeom>
        </p:spPr>
      </p:pic>
      <p:pic>
        <p:nvPicPr>
          <p:cNvPr id="9" name="Image 8">
            <a:extLst>
              <a:ext uri="{FF2B5EF4-FFF2-40B4-BE49-F238E27FC236}">
                <a16:creationId xmlns:a16="http://schemas.microsoft.com/office/drawing/2014/main" id="{D25FA42E-CC74-D2DC-6628-513CE3566716}"/>
              </a:ext>
            </a:extLst>
          </p:cNvPr>
          <p:cNvPicPr>
            <a:picLocks noChangeAspect="1"/>
          </p:cNvPicPr>
          <p:nvPr/>
        </p:nvPicPr>
        <p:blipFill>
          <a:blip r:embed="rId4"/>
          <a:stretch>
            <a:fillRect/>
          </a:stretch>
        </p:blipFill>
        <p:spPr>
          <a:xfrm>
            <a:off x="1300198" y="3937834"/>
            <a:ext cx="3398550" cy="2735245"/>
          </a:xfrm>
          <a:prstGeom prst="rect">
            <a:avLst/>
          </a:prstGeom>
        </p:spPr>
      </p:pic>
      <p:pic>
        <p:nvPicPr>
          <p:cNvPr id="11" name="Image 10">
            <a:extLst>
              <a:ext uri="{FF2B5EF4-FFF2-40B4-BE49-F238E27FC236}">
                <a16:creationId xmlns:a16="http://schemas.microsoft.com/office/drawing/2014/main" id="{F3DC307A-0145-2549-2B9E-FE92EFF9C836}"/>
              </a:ext>
            </a:extLst>
          </p:cNvPr>
          <p:cNvPicPr>
            <a:picLocks noChangeAspect="1"/>
          </p:cNvPicPr>
          <p:nvPr/>
        </p:nvPicPr>
        <p:blipFill>
          <a:blip r:embed="rId5"/>
          <a:stretch>
            <a:fillRect/>
          </a:stretch>
        </p:blipFill>
        <p:spPr>
          <a:xfrm>
            <a:off x="4852737" y="4306805"/>
            <a:ext cx="3734887" cy="2253214"/>
          </a:xfrm>
          <a:prstGeom prst="rect">
            <a:avLst/>
          </a:prstGeom>
        </p:spPr>
      </p:pic>
      <p:pic>
        <p:nvPicPr>
          <p:cNvPr id="12" name="Image 11">
            <a:extLst>
              <a:ext uri="{FF2B5EF4-FFF2-40B4-BE49-F238E27FC236}">
                <a16:creationId xmlns:a16="http://schemas.microsoft.com/office/drawing/2014/main" id="{93B2C3C6-FA0F-782B-E786-B244B0AFD971}"/>
              </a:ext>
            </a:extLst>
          </p:cNvPr>
          <p:cNvPicPr>
            <a:picLocks noChangeAspect="1"/>
          </p:cNvPicPr>
          <p:nvPr/>
        </p:nvPicPr>
        <p:blipFill>
          <a:blip r:embed="rId6"/>
          <a:stretch>
            <a:fillRect/>
          </a:stretch>
        </p:blipFill>
        <p:spPr>
          <a:xfrm>
            <a:off x="8741613" y="4006834"/>
            <a:ext cx="3104584" cy="2666245"/>
          </a:xfrm>
          <a:prstGeom prst="rect">
            <a:avLst/>
          </a:prstGeom>
        </p:spPr>
      </p:pic>
      <p:pic>
        <p:nvPicPr>
          <p:cNvPr id="13" name="Image 12">
            <a:extLst>
              <a:ext uri="{FF2B5EF4-FFF2-40B4-BE49-F238E27FC236}">
                <a16:creationId xmlns:a16="http://schemas.microsoft.com/office/drawing/2014/main" id="{48170353-B1BD-9BA2-5C2A-50F9642B7296}"/>
              </a:ext>
            </a:extLst>
          </p:cNvPr>
          <p:cNvPicPr>
            <a:picLocks noChangeAspect="1"/>
          </p:cNvPicPr>
          <p:nvPr/>
        </p:nvPicPr>
        <p:blipFill>
          <a:blip r:embed="rId7"/>
          <a:stretch>
            <a:fillRect/>
          </a:stretch>
        </p:blipFill>
        <p:spPr>
          <a:xfrm>
            <a:off x="4679825" y="1248280"/>
            <a:ext cx="3538919" cy="2605830"/>
          </a:xfrm>
          <a:prstGeom prst="rect">
            <a:avLst/>
          </a:prstGeom>
        </p:spPr>
      </p:pic>
      <p:sp>
        <p:nvSpPr>
          <p:cNvPr id="14" name="ZoneTexte 13">
            <a:extLst>
              <a:ext uri="{FF2B5EF4-FFF2-40B4-BE49-F238E27FC236}">
                <a16:creationId xmlns:a16="http://schemas.microsoft.com/office/drawing/2014/main" id="{72F9BF51-B0EC-B3FF-F3EA-041AED0176A9}"/>
              </a:ext>
            </a:extLst>
          </p:cNvPr>
          <p:cNvSpPr txBox="1"/>
          <p:nvPr/>
        </p:nvSpPr>
        <p:spPr>
          <a:xfrm>
            <a:off x="1418896" y="781815"/>
            <a:ext cx="9175531" cy="369332"/>
          </a:xfrm>
          <a:prstGeom prst="rect">
            <a:avLst/>
          </a:prstGeom>
          <a:noFill/>
        </p:spPr>
        <p:txBody>
          <a:bodyPr wrap="square" rtlCol="0">
            <a:spAutoFit/>
          </a:bodyPr>
          <a:lstStyle/>
          <a:p>
            <a:r>
              <a:rPr lang="en-GB" dirty="0"/>
              <a:t>A simple P-N junction operated in a reverse biased Geiger mode with a quenching system</a:t>
            </a:r>
          </a:p>
        </p:txBody>
      </p:sp>
    </p:spTree>
    <p:extLst>
      <p:ext uri="{BB962C8B-B14F-4D97-AF65-F5344CB8AC3E}">
        <p14:creationId xmlns:p14="http://schemas.microsoft.com/office/powerpoint/2010/main" val="384983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CF3522A-7537-D1C4-FE25-6BF45CE2E5E7}"/>
              </a:ext>
            </a:extLst>
          </p:cNvPr>
          <p:cNvSpPr>
            <a:spLocks noGrp="1"/>
          </p:cNvSpPr>
          <p:nvPr>
            <p:ph type="sldNum" sz="quarter" idx="12"/>
          </p:nvPr>
        </p:nvSpPr>
        <p:spPr/>
        <p:txBody>
          <a:bodyPr/>
          <a:lstStyle/>
          <a:p>
            <a:fld id="{D57F1E4F-1CFF-5643-939E-02111984F565}" type="slidenum">
              <a:rPr lang="en-US" smtClean="0"/>
              <a:t>19</a:t>
            </a:fld>
            <a:endParaRPr lang="en-US" dirty="0"/>
          </a:p>
        </p:txBody>
      </p:sp>
      <p:sp>
        <p:nvSpPr>
          <p:cNvPr id="6" name="ZoneTexte 5">
            <a:extLst>
              <a:ext uri="{FF2B5EF4-FFF2-40B4-BE49-F238E27FC236}">
                <a16:creationId xmlns:a16="http://schemas.microsoft.com/office/drawing/2014/main" id="{E5FA3D32-F290-229A-7987-0F7736E1738D}"/>
              </a:ext>
            </a:extLst>
          </p:cNvPr>
          <p:cNvSpPr txBox="1"/>
          <p:nvPr/>
        </p:nvSpPr>
        <p:spPr>
          <a:xfrm>
            <a:off x="908263" y="747682"/>
            <a:ext cx="10375473" cy="923330"/>
          </a:xfrm>
          <a:prstGeom prst="rect">
            <a:avLst/>
          </a:prstGeom>
          <a:noFill/>
        </p:spPr>
        <p:txBody>
          <a:bodyPr wrap="square" rtlCol="0">
            <a:spAutoFit/>
          </a:bodyPr>
          <a:lstStyle/>
          <a:p>
            <a:r>
              <a:rPr lang="en-US" dirty="0" err="1"/>
              <a:t>SiPM</a:t>
            </a:r>
            <a:r>
              <a:rPr lang="en-US" dirty="0"/>
              <a:t> are an excellent device to exploit scintillating light, providing an excellent time measurement when they are associated to appropriate scintillators.</a:t>
            </a:r>
          </a:p>
          <a:p>
            <a:r>
              <a:rPr lang="en-US" dirty="0"/>
              <a:t>Many efforts to find the best scintillating materials that combine high light yield and fast time decay</a:t>
            </a:r>
          </a:p>
        </p:txBody>
      </p:sp>
      <p:pic>
        <p:nvPicPr>
          <p:cNvPr id="7" name="Image 6">
            <a:extLst>
              <a:ext uri="{FF2B5EF4-FFF2-40B4-BE49-F238E27FC236}">
                <a16:creationId xmlns:a16="http://schemas.microsoft.com/office/drawing/2014/main" id="{A55FEE59-8B4B-81EA-D511-9C8ADE990C9D}"/>
              </a:ext>
            </a:extLst>
          </p:cNvPr>
          <p:cNvPicPr>
            <a:picLocks noChangeAspect="1"/>
          </p:cNvPicPr>
          <p:nvPr/>
        </p:nvPicPr>
        <p:blipFill>
          <a:blip r:embed="rId2"/>
          <a:stretch>
            <a:fillRect/>
          </a:stretch>
        </p:blipFill>
        <p:spPr>
          <a:xfrm>
            <a:off x="914400" y="1908581"/>
            <a:ext cx="7191319" cy="4664153"/>
          </a:xfrm>
          <a:prstGeom prst="rect">
            <a:avLst/>
          </a:prstGeom>
        </p:spPr>
      </p:pic>
      <p:pic>
        <p:nvPicPr>
          <p:cNvPr id="10" name="Image 9">
            <a:extLst>
              <a:ext uri="{FF2B5EF4-FFF2-40B4-BE49-F238E27FC236}">
                <a16:creationId xmlns:a16="http://schemas.microsoft.com/office/drawing/2014/main" id="{238A7D2B-9AF8-08B0-D19A-5138EE53A31A}"/>
              </a:ext>
            </a:extLst>
          </p:cNvPr>
          <p:cNvPicPr>
            <a:picLocks noChangeAspect="1"/>
          </p:cNvPicPr>
          <p:nvPr/>
        </p:nvPicPr>
        <p:blipFill>
          <a:blip r:embed="rId3"/>
          <a:stretch>
            <a:fillRect/>
          </a:stretch>
        </p:blipFill>
        <p:spPr>
          <a:xfrm>
            <a:off x="8242353" y="2866234"/>
            <a:ext cx="3512286" cy="2748846"/>
          </a:xfrm>
          <a:prstGeom prst="rect">
            <a:avLst/>
          </a:prstGeom>
        </p:spPr>
      </p:pic>
      <p:sp>
        <p:nvSpPr>
          <p:cNvPr id="11" name="ZoneTexte 10">
            <a:extLst>
              <a:ext uri="{FF2B5EF4-FFF2-40B4-BE49-F238E27FC236}">
                <a16:creationId xmlns:a16="http://schemas.microsoft.com/office/drawing/2014/main" id="{418D982F-E9C9-74DB-05D0-00973C7C4825}"/>
              </a:ext>
            </a:extLst>
          </p:cNvPr>
          <p:cNvSpPr txBox="1"/>
          <p:nvPr/>
        </p:nvSpPr>
        <p:spPr>
          <a:xfrm>
            <a:off x="4464419" y="297981"/>
            <a:ext cx="3876959" cy="400110"/>
          </a:xfrm>
          <a:prstGeom prst="rect">
            <a:avLst/>
          </a:prstGeom>
          <a:noFill/>
        </p:spPr>
        <p:txBody>
          <a:bodyPr wrap="square" rtlCol="0">
            <a:spAutoFit/>
          </a:bodyPr>
          <a:lstStyle/>
          <a:p>
            <a:r>
              <a:rPr lang="en-GB" sz="2000" b="1" dirty="0"/>
              <a:t>   Silicon Photo-Multiplier (</a:t>
            </a:r>
            <a:r>
              <a:rPr lang="en-GB" sz="2000" b="1" dirty="0" err="1"/>
              <a:t>SiPM</a:t>
            </a:r>
            <a:r>
              <a:rPr lang="en-GB" sz="2000" b="1" dirty="0"/>
              <a:t>)</a:t>
            </a:r>
          </a:p>
        </p:txBody>
      </p:sp>
      <p:sp>
        <p:nvSpPr>
          <p:cNvPr id="2" name="Rectangle 1">
            <a:extLst>
              <a:ext uri="{FF2B5EF4-FFF2-40B4-BE49-F238E27FC236}">
                <a16:creationId xmlns:a16="http://schemas.microsoft.com/office/drawing/2014/main" id="{F01BABD3-0099-D472-45CA-7D1341A860B6}"/>
              </a:ext>
            </a:extLst>
          </p:cNvPr>
          <p:cNvSpPr/>
          <p:nvPr/>
        </p:nvSpPr>
        <p:spPr>
          <a:xfrm>
            <a:off x="1049154" y="5207267"/>
            <a:ext cx="6978315" cy="664144"/>
          </a:xfrm>
          <a:prstGeom prst="rect">
            <a:avLst/>
          </a:prstGeom>
          <a:noFill/>
          <a:ln w="666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67064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59082BF-B525-011E-6112-4A33B5CAFB26}"/>
              </a:ext>
            </a:extLst>
          </p:cNvPr>
          <p:cNvSpPr txBox="1"/>
          <p:nvPr/>
        </p:nvSpPr>
        <p:spPr>
          <a:xfrm>
            <a:off x="1971040" y="528320"/>
            <a:ext cx="6492240" cy="584775"/>
          </a:xfrm>
          <a:prstGeom prst="rect">
            <a:avLst/>
          </a:prstGeom>
          <a:noFill/>
        </p:spPr>
        <p:txBody>
          <a:bodyPr wrap="square" rtlCol="0">
            <a:spAutoFit/>
          </a:bodyPr>
          <a:lstStyle/>
          <a:p>
            <a:r>
              <a:rPr lang="en-GB" sz="3200" dirty="0"/>
              <a:t>Outline</a:t>
            </a:r>
          </a:p>
        </p:txBody>
      </p:sp>
      <p:sp>
        <p:nvSpPr>
          <p:cNvPr id="3" name="ZoneTexte 2">
            <a:extLst>
              <a:ext uri="{FF2B5EF4-FFF2-40B4-BE49-F238E27FC236}">
                <a16:creationId xmlns:a16="http://schemas.microsoft.com/office/drawing/2014/main" id="{E4558C79-8A6A-2572-8F3D-0FAD2C815E43}"/>
              </a:ext>
            </a:extLst>
          </p:cNvPr>
          <p:cNvSpPr txBox="1"/>
          <p:nvPr/>
        </p:nvSpPr>
        <p:spPr>
          <a:xfrm>
            <a:off x="1838960" y="1493520"/>
            <a:ext cx="6593840" cy="3416320"/>
          </a:xfrm>
          <a:prstGeom prst="rect">
            <a:avLst/>
          </a:prstGeom>
          <a:noFill/>
        </p:spPr>
        <p:txBody>
          <a:bodyPr wrap="square" rtlCol="0">
            <a:spAutoFit/>
          </a:bodyPr>
          <a:lstStyle/>
          <a:p>
            <a:pPr marL="285750" indent="-285750">
              <a:buFont typeface="Wingdings" pitchFamily="2" charset="2"/>
              <a:buChar char="Ø"/>
            </a:pPr>
            <a:r>
              <a:rPr lang="en-GB" dirty="0"/>
              <a:t>Where timing detectors are needed?</a:t>
            </a:r>
          </a:p>
          <a:p>
            <a:pPr marL="285750" indent="-285750">
              <a:buFont typeface="Wingdings" pitchFamily="2" charset="2"/>
              <a:buChar char="Ø"/>
            </a:pPr>
            <a:endParaRPr lang="en-GB" dirty="0"/>
          </a:p>
          <a:p>
            <a:pPr marL="285750" indent="-285750">
              <a:buFont typeface="Wingdings" pitchFamily="2" charset="2"/>
              <a:buChar char="Ø"/>
            </a:pPr>
            <a:r>
              <a:rPr lang="en-GB" dirty="0"/>
              <a:t> What kind of detectors are they?</a:t>
            </a:r>
          </a:p>
          <a:p>
            <a:endParaRPr lang="en-GB" dirty="0"/>
          </a:p>
          <a:p>
            <a:pPr marL="742950" lvl="1" indent="-285750">
              <a:buFont typeface="Wingdings" pitchFamily="2" charset="2"/>
              <a:buChar char="q"/>
            </a:pPr>
            <a:r>
              <a:rPr lang="en-GB" dirty="0"/>
              <a:t> Gaseous detectors</a:t>
            </a:r>
          </a:p>
          <a:p>
            <a:pPr marL="742950" lvl="1" indent="-285750">
              <a:buFont typeface="Wingdings" pitchFamily="2" charset="2"/>
              <a:buChar char="q"/>
            </a:pPr>
            <a:r>
              <a:rPr lang="en-GB" dirty="0"/>
              <a:t> Photodetectors </a:t>
            </a:r>
          </a:p>
          <a:p>
            <a:pPr marL="742950" lvl="1" indent="-285750">
              <a:buFont typeface="Wingdings" pitchFamily="2" charset="2"/>
              <a:buChar char="q"/>
            </a:pPr>
            <a:r>
              <a:rPr lang="en-GB" dirty="0"/>
              <a:t> Solid state detectors</a:t>
            </a:r>
          </a:p>
          <a:p>
            <a:pPr marL="742950" lvl="1" indent="-285750">
              <a:buFont typeface="Wingdings" pitchFamily="2" charset="2"/>
              <a:buChar char="q"/>
            </a:pPr>
            <a:r>
              <a:rPr lang="en-GB" dirty="0"/>
              <a:t> Quantum sensors</a:t>
            </a:r>
          </a:p>
          <a:p>
            <a:pPr lvl="1"/>
            <a:endParaRPr lang="en-GB" dirty="0"/>
          </a:p>
          <a:p>
            <a:endParaRPr lang="en-GB" dirty="0"/>
          </a:p>
          <a:p>
            <a:pPr marL="285750" indent="-285750">
              <a:buFont typeface="Wingdings" pitchFamily="2" charset="2"/>
              <a:buChar char="Ø"/>
            </a:pPr>
            <a:r>
              <a:rPr lang="en-GB" dirty="0"/>
              <a:t>Conclusion</a:t>
            </a:r>
          </a:p>
          <a:p>
            <a:endParaRPr lang="en-GB" dirty="0"/>
          </a:p>
        </p:txBody>
      </p:sp>
    </p:spTree>
    <p:extLst>
      <p:ext uri="{BB962C8B-B14F-4D97-AF65-F5344CB8AC3E}">
        <p14:creationId xmlns:p14="http://schemas.microsoft.com/office/powerpoint/2010/main" val="2188848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6D09CD8-B322-8712-740F-00705100E53C}"/>
              </a:ext>
            </a:extLst>
          </p:cNvPr>
          <p:cNvPicPr>
            <a:picLocks noChangeAspect="1"/>
          </p:cNvPicPr>
          <p:nvPr/>
        </p:nvPicPr>
        <p:blipFill>
          <a:blip r:embed="rId2"/>
          <a:stretch>
            <a:fillRect/>
          </a:stretch>
        </p:blipFill>
        <p:spPr>
          <a:xfrm>
            <a:off x="1364936" y="3936182"/>
            <a:ext cx="2654803" cy="2644630"/>
          </a:xfrm>
          <a:prstGeom prst="rect">
            <a:avLst/>
          </a:prstGeom>
        </p:spPr>
      </p:pic>
      <p:pic>
        <p:nvPicPr>
          <p:cNvPr id="3" name="Image 2">
            <a:extLst>
              <a:ext uri="{FF2B5EF4-FFF2-40B4-BE49-F238E27FC236}">
                <a16:creationId xmlns:a16="http://schemas.microsoft.com/office/drawing/2014/main" id="{4645CC47-BEF3-852E-68E7-47A5FF923AA4}"/>
              </a:ext>
            </a:extLst>
          </p:cNvPr>
          <p:cNvPicPr>
            <a:picLocks noChangeAspect="1"/>
          </p:cNvPicPr>
          <p:nvPr/>
        </p:nvPicPr>
        <p:blipFill>
          <a:blip r:embed="rId3"/>
          <a:stretch>
            <a:fillRect/>
          </a:stretch>
        </p:blipFill>
        <p:spPr>
          <a:xfrm>
            <a:off x="4243495" y="4152936"/>
            <a:ext cx="2981611" cy="2427876"/>
          </a:xfrm>
          <a:prstGeom prst="rect">
            <a:avLst/>
          </a:prstGeom>
        </p:spPr>
      </p:pic>
      <p:sp>
        <p:nvSpPr>
          <p:cNvPr id="4" name="ZoneTexte 3">
            <a:extLst>
              <a:ext uri="{FF2B5EF4-FFF2-40B4-BE49-F238E27FC236}">
                <a16:creationId xmlns:a16="http://schemas.microsoft.com/office/drawing/2014/main" id="{A39FCED9-2C50-8815-1065-19027B59A686}"/>
              </a:ext>
            </a:extLst>
          </p:cNvPr>
          <p:cNvSpPr txBox="1"/>
          <p:nvPr/>
        </p:nvSpPr>
        <p:spPr>
          <a:xfrm>
            <a:off x="2088772" y="759708"/>
            <a:ext cx="8014455" cy="369332"/>
          </a:xfrm>
          <a:prstGeom prst="rect">
            <a:avLst/>
          </a:prstGeom>
          <a:noFill/>
        </p:spPr>
        <p:txBody>
          <a:bodyPr wrap="square" rtlCol="0">
            <a:spAutoFit/>
          </a:bodyPr>
          <a:lstStyle/>
          <a:p>
            <a:r>
              <a:rPr lang="en-GB" dirty="0" err="1"/>
              <a:t>SiPM+Lyso</a:t>
            </a:r>
            <a:r>
              <a:rPr lang="en-GB" dirty="0"/>
              <a:t> in CMS BTL: exploiting the knowledge from PET-SCAN-</a:t>
            </a:r>
            <a:r>
              <a:rPr lang="en-GB" dirty="0" err="1"/>
              <a:t>ToF</a:t>
            </a:r>
            <a:r>
              <a:rPr lang="en-GB" dirty="0"/>
              <a:t> experience</a:t>
            </a:r>
          </a:p>
        </p:txBody>
      </p:sp>
      <p:pic>
        <p:nvPicPr>
          <p:cNvPr id="5" name="Image 4">
            <a:extLst>
              <a:ext uri="{FF2B5EF4-FFF2-40B4-BE49-F238E27FC236}">
                <a16:creationId xmlns:a16="http://schemas.microsoft.com/office/drawing/2014/main" id="{5AD5B107-159E-05B9-4055-B6AF189214B2}"/>
              </a:ext>
            </a:extLst>
          </p:cNvPr>
          <p:cNvPicPr>
            <a:picLocks noChangeAspect="1"/>
          </p:cNvPicPr>
          <p:nvPr/>
        </p:nvPicPr>
        <p:blipFill>
          <a:blip r:embed="rId4"/>
          <a:stretch>
            <a:fillRect/>
          </a:stretch>
        </p:blipFill>
        <p:spPr>
          <a:xfrm>
            <a:off x="7727524" y="1283516"/>
            <a:ext cx="3482661" cy="2427876"/>
          </a:xfrm>
          <a:prstGeom prst="rect">
            <a:avLst/>
          </a:prstGeom>
        </p:spPr>
      </p:pic>
      <p:pic>
        <p:nvPicPr>
          <p:cNvPr id="6" name="Image 5">
            <a:extLst>
              <a:ext uri="{FF2B5EF4-FFF2-40B4-BE49-F238E27FC236}">
                <a16:creationId xmlns:a16="http://schemas.microsoft.com/office/drawing/2014/main" id="{AEB5011A-33CE-7DA0-1D17-055C21A22BB6}"/>
              </a:ext>
            </a:extLst>
          </p:cNvPr>
          <p:cNvPicPr>
            <a:picLocks noChangeAspect="1"/>
          </p:cNvPicPr>
          <p:nvPr/>
        </p:nvPicPr>
        <p:blipFill>
          <a:blip r:embed="rId5"/>
          <a:stretch>
            <a:fillRect/>
          </a:stretch>
        </p:blipFill>
        <p:spPr>
          <a:xfrm>
            <a:off x="1258903" y="1211304"/>
            <a:ext cx="5600325" cy="2859368"/>
          </a:xfrm>
          <a:prstGeom prst="rect">
            <a:avLst/>
          </a:prstGeom>
        </p:spPr>
      </p:pic>
      <p:pic>
        <p:nvPicPr>
          <p:cNvPr id="7" name="Image 6">
            <a:extLst>
              <a:ext uri="{FF2B5EF4-FFF2-40B4-BE49-F238E27FC236}">
                <a16:creationId xmlns:a16="http://schemas.microsoft.com/office/drawing/2014/main" id="{2B9CA3F6-2D9C-D650-94BA-EDCDE10499FA}"/>
              </a:ext>
            </a:extLst>
          </p:cNvPr>
          <p:cNvPicPr>
            <a:picLocks noChangeAspect="1"/>
          </p:cNvPicPr>
          <p:nvPr/>
        </p:nvPicPr>
        <p:blipFill>
          <a:blip r:embed="rId6"/>
          <a:stretch>
            <a:fillRect/>
          </a:stretch>
        </p:blipFill>
        <p:spPr>
          <a:xfrm>
            <a:off x="7539396" y="4070672"/>
            <a:ext cx="3858916" cy="2597196"/>
          </a:xfrm>
          <a:prstGeom prst="rect">
            <a:avLst/>
          </a:prstGeom>
        </p:spPr>
      </p:pic>
      <p:sp>
        <p:nvSpPr>
          <p:cNvPr id="8" name="ZoneTexte 7">
            <a:extLst>
              <a:ext uri="{FF2B5EF4-FFF2-40B4-BE49-F238E27FC236}">
                <a16:creationId xmlns:a16="http://schemas.microsoft.com/office/drawing/2014/main" id="{07BF7E92-A5B2-9FCC-0FBC-37AF4F1FF2C7}"/>
              </a:ext>
            </a:extLst>
          </p:cNvPr>
          <p:cNvSpPr txBox="1"/>
          <p:nvPr/>
        </p:nvSpPr>
        <p:spPr>
          <a:xfrm>
            <a:off x="4464419" y="297981"/>
            <a:ext cx="3876959" cy="400110"/>
          </a:xfrm>
          <a:prstGeom prst="rect">
            <a:avLst/>
          </a:prstGeom>
          <a:noFill/>
        </p:spPr>
        <p:txBody>
          <a:bodyPr wrap="square" rtlCol="0">
            <a:spAutoFit/>
          </a:bodyPr>
          <a:lstStyle/>
          <a:p>
            <a:r>
              <a:rPr lang="en-GB" sz="2000" b="1" dirty="0"/>
              <a:t>   Silicon Photo-Multiplier (</a:t>
            </a:r>
            <a:r>
              <a:rPr lang="en-GB" sz="2000" b="1" dirty="0" err="1"/>
              <a:t>SiPM</a:t>
            </a:r>
            <a:r>
              <a:rPr lang="en-GB" sz="2000" b="1" dirty="0"/>
              <a:t>)</a:t>
            </a:r>
          </a:p>
        </p:txBody>
      </p:sp>
    </p:spTree>
    <p:extLst>
      <p:ext uri="{BB962C8B-B14F-4D97-AF65-F5344CB8AC3E}">
        <p14:creationId xmlns:p14="http://schemas.microsoft.com/office/powerpoint/2010/main" val="3737266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F2E7F3F-D9E9-C144-A6AE-8F7CD6AFA5CD}"/>
              </a:ext>
            </a:extLst>
          </p:cNvPr>
          <p:cNvPicPr>
            <a:picLocks noChangeAspect="1"/>
          </p:cNvPicPr>
          <p:nvPr/>
        </p:nvPicPr>
        <p:blipFill>
          <a:blip r:embed="rId2"/>
          <a:stretch>
            <a:fillRect/>
          </a:stretch>
        </p:blipFill>
        <p:spPr>
          <a:xfrm>
            <a:off x="3911600" y="2177435"/>
            <a:ext cx="4622800" cy="1270000"/>
          </a:xfrm>
          <a:prstGeom prst="rect">
            <a:avLst/>
          </a:prstGeom>
        </p:spPr>
      </p:pic>
      <p:sp>
        <p:nvSpPr>
          <p:cNvPr id="11" name="ZoneTexte 10">
            <a:extLst>
              <a:ext uri="{FF2B5EF4-FFF2-40B4-BE49-F238E27FC236}">
                <a16:creationId xmlns:a16="http://schemas.microsoft.com/office/drawing/2014/main" id="{8E29E186-62AC-B54F-B34A-A48335E8655C}"/>
              </a:ext>
            </a:extLst>
          </p:cNvPr>
          <p:cNvSpPr txBox="1"/>
          <p:nvPr/>
        </p:nvSpPr>
        <p:spPr>
          <a:xfrm>
            <a:off x="845089" y="829630"/>
            <a:ext cx="10705780" cy="369332"/>
          </a:xfrm>
          <a:prstGeom prst="rect">
            <a:avLst/>
          </a:prstGeom>
          <a:noFill/>
        </p:spPr>
        <p:txBody>
          <a:bodyPr wrap="square" rtlCol="0">
            <a:spAutoFit/>
          </a:bodyPr>
          <a:lstStyle/>
          <a:p>
            <a:r>
              <a:rPr lang="en-US" dirty="0"/>
              <a:t>PMT are still an option as an excellent timing  photodetector.  It is the base option for LHCB ECAL upgrade</a:t>
            </a:r>
          </a:p>
        </p:txBody>
      </p:sp>
      <p:sp>
        <p:nvSpPr>
          <p:cNvPr id="12" name="ZoneTexte 11">
            <a:extLst>
              <a:ext uri="{FF2B5EF4-FFF2-40B4-BE49-F238E27FC236}">
                <a16:creationId xmlns:a16="http://schemas.microsoft.com/office/drawing/2014/main" id="{F55D58CB-5B83-6743-B74C-63537F2907EE}"/>
              </a:ext>
            </a:extLst>
          </p:cNvPr>
          <p:cNvSpPr txBox="1"/>
          <p:nvPr/>
        </p:nvSpPr>
        <p:spPr>
          <a:xfrm>
            <a:off x="845089" y="1309935"/>
            <a:ext cx="8670984" cy="646331"/>
          </a:xfrm>
          <a:prstGeom prst="rect">
            <a:avLst/>
          </a:prstGeom>
          <a:noFill/>
        </p:spPr>
        <p:txBody>
          <a:bodyPr wrap="square" rtlCol="0">
            <a:spAutoFit/>
          </a:bodyPr>
          <a:lstStyle/>
          <a:p>
            <a:r>
              <a:rPr lang="en-US" dirty="0"/>
              <a:t>Shashlik structure is proposed for the LHCB ECAL upgrade aiming at time resolution of few tens of </a:t>
            </a:r>
            <a:r>
              <a:rPr lang="en-US" dirty="0" err="1"/>
              <a:t>ps</a:t>
            </a:r>
            <a:r>
              <a:rPr lang="en-US" dirty="0"/>
              <a:t> </a:t>
            </a:r>
          </a:p>
        </p:txBody>
      </p:sp>
      <p:pic>
        <p:nvPicPr>
          <p:cNvPr id="13" name="Image 12">
            <a:extLst>
              <a:ext uri="{FF2B5EF4-FFF2-40B4-BE49-F238E27FC236}">
                <a16:creationId xmlns:a16="http://schemas.microsoft.com/office/drawing/2014/main" id="{67B2C081-A473-044C-9920-6B3DD25BFC88}"/>
              </a:ext>
            </a:extLst>
          </p:cNvPr>
          <p:cNvPicPr>
            <a:picLocks noChangeAspect="1"/>
          </p:cNvPicPr>
          <p:nvPr/>
        </p:nvPicPr>
        <p:blipFill>
          <a:blip r:embed="rId3"/>
          <a:stretch>
            <a:fillRect/>
          </a:stretch>
        </p:blipFill>
        <p:spPr>
          <a:xfrm>
            <a:off x="5255934" y="4064009"/>
            <a:ext cx="2936357" cy="2591684"/>
          </a:xfrm>
          <a:prstGeom prst="rect">
            <a:avLst/>
          </a:prstGeom>
        </p:spPr>
      </p:pic>
      <p:sp>
        <p:nvSpPr>
          <p:cNvPr id="14" name="ZoneTexte 13">
            <a:extLst>
              <a:ext uri="{FF2B5EF4-FFF2-40B4-BE49-F238E27FC236}">
                <a16:creationId xmlns:a16="http://schemas.microsoft.com/office/drawing/2014/main" id="{45726C48-B77B-B94E-A626-D15296B9DA0E}"/>
              </a:ext>
            </a:extLst>
          </p:cNvPr>
          <p:cNvSpPr txBox="1"/>
          <p:nvPr/>
        </p:nvSpPr>
        <p:spPr>
          <a:xfrm>
            <a:off x="845089" y="2045371"/>
            <a:ext cx="4622800" cy="4647426"/>
          </a:xfrm>
          <a:prstGeom prst="rect">
            <a:avLst/>
          </a:prstGeom>
          <a:noFill/>
        </p:spPr>
        <p:txBody>
          <a:bodyPr wrap="square" rtlCol="0">
            <a:spAutoFit/>
          </a:bodyPr>
          <a:lstStyle/>
          <a:p>
            <a:r>
              <a:rPr lang="en-US" b="1" dirty="0" err="1"/>
              <a:t>Scint</a:t>
            </a:r>
            <a:endParaRPr lang="en-US" sz="1400" b="1" dirty="0"/>
          </a:p>
          <a:p>
            <a:r>
              <a:rPr lang="en-US" sz="1400" dirty="0"/>
              <a:t>Several Scintillators are</a:t>
            </a:r>
          </a:p>
          <a:p>
            <a:r>
              <a:rPr lang="en-US" sz="1400" dirty="0"/>
              <a:t>Being studied:</a:t>
            </a:r>
          </a:p>
          <a:p>
            <a:r>
              <a:rPr lang="en-US" sz="1400" dirty="0"/>
              <a:t>-YAG</a:t>
            </a:r>
          </a:p>
          <a:p>
            <a:r>
              <a:rPr lang="en-US" sz="1400" dirty="0"/>
              <a:t>-GAGG</a:t>
            </a:r>
          </a:p>
          <a:p>
            <a:r>
              <a:rPr lang="en-US" sz="1400" dirty="0"/>
              <a:t>-GFAG</a:t>
            </a:r>
          </a:p>
          <a:p>
            <a:endParaRPr lang="en-US" sz="1400" dirty="0"/>
          </a:p>
          <a:p>
            <a:r>
              <a:rPr lang="en-US" b="1" dirty="0"/>
              <a:t>Photodetector </a:t>
            </a:r>
          </a:p>
          <a:p>
            <a:r>
              <a:rPr lang="en-US" sz="1400" dirty="0"/>
              <a:t>Use better PMT (small transit time spread and transit time uniformity over the photocathode)</a:t>
            </a:r>
          </a:p>
          <a:p>
            <a:r>
              <a:rPr lang="en-US" sz="1400" dirty="0"/>
              <a:t>•R7899-20 (TTS ≈ 1-2 ns)</a:t>
            </a:r>
          </a:p>
          <a:p>
            <a:r>
              <a:rPr lang="en-US" sz="1400" dirty="0"/>
              <a:t>•R7600U-20 (TTS ≈  0.35 ns)</a:t>
            </a:r>
          </a:p>
          <a:p>
            <a:endParaRPr lang="en-US" sz="1400" dirty="0"/>
          </a:p>
          <a:p>
            <a:r>
              <a:rPr lang="en-US" b="1" dirty="0"/>
              <a:t>WLS fibers</a:t>
            </a:r>
          </a:p>
          <a:p>
            <a:r>
              <a:rPr lang="en-US" sz="1400" dirty="0"/>
              <a:t>•Use WLS fibers with shorter decay time</a:t>
            </a:r>
          </a:p>
          <a:p>
            <a:r>
              <a:rPr lang="en-US" sz="1400" dirty="0"/>
              <a:t>•Y11 decay time ≈ 7 ns</a:t>
            </a:r>
          </a:p>
          <a:p>
            <a:r>
              <a:rPr lang="en-US" sz="1400" dirty="0"/>
              <a:t>•Research work is ongoing in KURARAY aiming to </a:t>
            </a:r>
          </a:p>
          <a:p>
            <a:r>
              <a:rPr lang="en-US" sz="1400" dirty="0"/>
              <a:t> develop faster WLS fibers with good light yield</a:t>
            </a:r>
          </a:p>
          <a:p>
            <a:r>
              <a:rPr lang="en-US" sz="1400" dirty="0"/>
              <a:t>•New KURARAY WLS:  YS-2 (≈ 2.7 ns)</a:t>
            </a:r>
          </a:p>
          <a:p>
            <a:endParaRPr lang="en-US" dirty="0"/>
          </a:p>
        </p:txBody>
      </p:sp>
      <p:pic>
        <p:nvPicPr>
          <p:cNvPr id="9" name="Image 8">
            <a:extLst>
              <a:ext uri="{FF2B5EF4-FFF2-40B4-BE49-F238E27FC236}">
                <a16:creationId xmlns:a16="http://schemas.microsoft.com/office/drawing/2014/main" id="{8C61E943-BDB1-7A43-9976-2D9323867B26}"/>
              </a:ext>
            </a:extLst>
          </p:cNvPr>
          <p:cNvPicPr>
            <a:picLocks noChangeAspect="1"/>
          </p:cNvPicPr>
          <p:nvPr/>
        </p:nvPicPr>
        <p:blipFill>
          <a:blip r:embed="rId4"/>
          <a:stretch>
            <a:fillRect/>
          </a:stretch>
        </p:blipFill>
        <p:spPr>
          <a:xfrm>
            <a:off x="8997546" y="1329025"/>
            <a:ext cx="2730500" cy="2692400"/>
          </a:xfrm>
          <a:prstGeom prst="rect">
            <a:avLst/>
          </a:prstGeom>
        </p:spPr>
      </p:pic>
      <p:sp>
        <p:nvSpPr>
          <p:cNvPr id="3" name="ZoneTexte 2">
            <a:extLst>
              <a:ext uri="{FF2B5EF4-FFF2-40B4-BE49-F238E27FC236}">
                <a16:creationId xmlns:a16="http://schemas.microsoft.com/office/drawing/2014/main" id="{A05A5BA6-12F2-034C-8170-4054851A9AE8}"/>
              </a:ext>
            </a:extLst>
          </p:cNvPr>
          <p:cNvSpPr txBox="1"/>
          <p:nvPr/>
        </p:nvSpPr>
        <p:spPr>
          <a:xfrm>
            <a:off x="8997546" y="4199634"/>
            <a:ext cx="2730500" cy="461665"/>
          </a:xfrm>
          <a:prstGeom prst="rect">
            <a:avLst/>
          </a:prstGeom>
          <a:noFill/>
        </p:spPr>
        <p:txBody>
          <a:bodyPr wrap="square" rtlCol="0">
            <a:spAutoFit/>
          </a:bodyPr>
          <a:lstStyle/>
          <a:p>
            <a:r>
              <a:rPr lang="en-US" sz="1400" dirty="0"/>
              <a:t>Courtesy of </a:t>
            </a:r>
            <a:r>
              <a:rPr lang="en-US" sz="1400" dirty="0" err="1"/>
              <a:t>A.Schopper</a:t>
            </a:r>
            <a:endParaRPr lang="en-US" sz="1400" dirty="0"/>
          </a:p>
          <a:p>
            <a:endParaRPr lang="en-US" sz="1000" dirty="0"/>
          </a:p>
        </p:txBody>
      </p:sp>
      <p:sp>
        <p:nvSpPr>
          <p:cNvPr id="7" name="Espace réservé du numéro de diapositive 6">
            <a:extLst>
              <a:ext uri="{FF2B5EF4-FFF2-40B4-BE49-F238E27FC236}">
                <a16:creationId xmlns:a16="http://schemas.microsoft.com/office/drawing/2014/main" id="{93AADD02-E518-F44C-93F9-9B86A43E43AE}"/>
              </a:ext>
            </a:extLst>
          </p:cNvPr>
          <p:cNvSpPr>
            <a:spLocks noGrp="1"/>
          </p:cNvSpPr>
          <p:nvPr>
            <p:ph type="sldNum" sz="quarter" idx="12"/>
          </p:nvPr>
        </p:nvSpPr>
        <p:spPr/>
        <p:txBody>
          <a:bodyPr/>
          <a:lstStyle/>
          <a:p>
            <a:fld id="{D57F1E4F-1CFF-5643-939E-02111984F565}" type="slidenum">
              <a:rPr lang="en-US" smtClean="0"/>
              <a:t>21</a:t>
            </a:fld>
            <a:endParaRPr lang="en-US" dirty="0"/>
          </a:p>
        </p:txBody>
      </p:sp>
      <p:sp>
        <p:nvSpPr>
          <p:cNvPr id="4" name="ZoneTexte 3">
            <a:extLst>
              <a:ext uri="{FF2B5EF4-FFF2-40B4-BE49-F238E27FC236}">
                <a16:creationId xmlns:a16="http://schemas.microsoft.com/office/drawing/2014/main" id="{2FC23F3E-B141-D4D0-8968-721FDD042184}"/>
              </a:ext>
            </a:extLst>
          </p:cNvPr>
          <p:cNvSpPr txBox="1"/>
          <p:nvPr/>
        </p:nvSpPr>
        <p:spPr>
          <a:xfrm>
            <a:off x="4464419" y="297981"/>
            <a:ext cx="3876959" cy="400110"/>
          </a:xfrm>
          <a:prstGeom prst="rect">
            <a:avLst/>
          </a:prstGeom>
          <a:noFill/>
        </p:spPr>
        <p:txBody>
          <a:bodyPr wrap="square" rtlCol="0">
            <a:spAutoFit/>
          </a:bodyPr>
          <a:lstStyle/>
          <a:p>
            <a:r>
              <a:rPr lang="en-GB" sz="2000" b="1" dirty="0"/>
              <a:t>Photo-Multiplier Tube</a:t>
            </a:r>
          </a:p>
        </p:txBody>
      </p:sp>
    </p:spTree>
    <p:extLst>
      <p:ext uri="{BB962C8B-B14F-4D97-AF65-F5344CB8AC3E}">
        <p14:creationId xmlns:p14="http://schemas.microsoft.com/office/powerpoint/2010/main" val="1425500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F3E05F8-0B94-AF32-558D-230658038207}"/>
              </a:ext>
            </a:extLst>
          </p:cNvPr>
          <p:cNvSpPr txBox="1"/>
          <p:nvPr/>
        </p:nvSpPr>
        <p:spPr>
          <a:xfrm>
            <a:off x="4065006" y="305153"/>
            <a:ext cx="4721642" cy="400110"/>
          </a:xfrm>
          <a:prstGeom prst="rect">
            <a:avLst/>
          </a:prstGeom>
          <a:noFill/>
        </p:spPr>
        <p:txBody>
          <a:bodyPr wrap="square" rtlCol="0">
            <a:spAutoFit/>
          </a:bodyPr>
          <a:lstStyle/>
          <a:p>
            <a:r>
              <a:rPr lang="en-GB" sz="2000" b="1" dirty="0"/>
              <a:t>                2D Silicon sensors : LGAD</a:t>
            </a:r>
          </a:p>
        </p:txBody>
      </p:sp>
      <p:pic>
        <p:nvPicPr>
          <p:cNvPr id="4" name="Image 3">
            <a:extLst>
              <a:ext uri="{FF2B5EF4-FFF2-40B4-BE49-F238E27FC236}">
                <a16:creationId xmlns:a16="http://schemas.microsoft.com/office/drawing/2014/main" id="{CEA8C4B8-3D5F-3F2F-8D8F-38B21A7F7F62}"/>
              </a:ext>
            </a:extLst>
          </p:cNvPr>
          <p:cNvPicPr>
            <a:picLocks noChangeAspect="1"/>
          </p:cNvPicPr>
          <p:nvPr/>
        </p:nvPicPr>
        <p:blipFill>
          <a:blip r:embed="rId2"/>
          <a:stretch>
            <a:fillRect/>
          </a:stretch>
        </p:blipFill>
        <p:spPr>
          <a:xfrm>
            <a:off x="3619943" y="1839134"/>
            <a:ext cx="5357766" cy="2088008"/>
          </a:xfrm>
          <a:prstGeom prst="rect">
            <a:avLst/>
          </a:prstGeom>
        </p:spPr>
      </p:pic>
      <p:pic>
        <p:nvPicPr>
          <p:cNvPr id="6" name="Image 5">
            <a:extLst>
              <a:ext uri="{FF2B5EF4-FFF2-40B4-BE49-F238E27FC236}">
                <a16:creationId xmlns:a16="http://schemas.microsoft.com/office/drawing/2014/main" id="{483AFBD1-C5A6-2873-386C-C78A50CB9135}"/>
              </a:ext>
            </a:extLst>
          </p:cNvPr>
          <p:cNvPicPr>
            <a:picLocks noChangeAspect="1"/>
          </p:cNvPicPr>
          <p:nvPr/>
        </p:nvPicPr>
        <p:blipFill>
          <a:blip r:embed="rId3"/>
          <a:stretch>
            <a:fillRect/>
          </a:stretch>
        </p:blipFill>
        <p:spPr>
          <a:xfrm>
            <a:off x="2412626" y="4067503"/>
            <a:ext cx="7772400" cy="2559188"/>
          </a:xfrm>
          <a:prstGeom prst="rect">
            <a:avLst/>
          </a:prstGeom>
        </p:spPr>
      </p:pic>
      <p:sp>
        <p:nvSpPr>
          <p:cNvPr id="7" name="ZoneTexte 6">
            <a:extLst>
              <a:ext uri="{FF2B5EF4-FFF2-40B4-BE49-F238E27FC236}">
                <a16:creationId xmlns:a16="http://schemas.microsoft.com/office/drawing/2014/main" id="{59E014FA-0E5D-6672-BD9F-2CCAB2F6D8C2}"/>
              </a:ext>
            </a:extLst>
          </p:cNvPr>
          <p:cNvSpPr txBox="1"/>
          <p:nvPr/>
        </p:nvSpPr>
        <p:spPr>
          <a:xfrm>
            <a:off x="1345324" y="775443"/>
            <a:ext cx="10373710" cy="923330"/>
          </a:xfrm>
          <a:prstGeom prst="rect">
            <a:avLst/>
          </a:prstGeom>
          <a:noFill/>
        </p:spPr>
        <p:txBody>
          <a:bodyPr wrap="square" rtlCol="0">
            <a:spAutoFit/>
          </a:bodyPr>
          <a:lstStyle/>
          <a:p>
            <a:r>
              <a:rPr lang="en-GB" dirty="0"/>
              <a:t>Timing performances of standard planar silicon sensors are limited due to the fluctuations of the number of charges and their diffusion. LGAD provides the tool to improve on timing by the creation of a limited zone with moderate gain.</a:t>
            </a:r>
          </a:p>
        </p:txBody>
      </p:sp>
    </p:spTree>
    <p:extLst>
      <p:ext uri="{BB962C8B-B14F-4D97-AF65-F5344CB8AC3E}">
        <p14:creationId xmlns:p14="http://schemas.microsoft.com/office/powerpoint/2010/main" val="1355916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997CEB6-63D5-7903-73C9-4F1E644A8B62}"/>
              </a:ext>
            </a:extLst>
          </p:cNvPr>
          <p:cNvPicPr>
            <a:picLocks noChangeAspect="1"/>
          </p:cNvPicPr>
          <p:nvPr/>
        </p:nvPicPr>
        <p:blipFill>
          <a:blip r:embed="rId2"/>
          <a:stretch>
            <a:fillRect/>
          </a:stretch>
        </p:blipFill>
        <p:spPr>
          <a:xfrm>
            <a:off x="1387325" y="1201848"/>
            <a:ext cx="3029767" cy="2227153"/>
          </a:xfrm>
          <a:prstGeom prst="rect">
            <a:avLst/>
          </a:prstGeom>
        </p:spPr>
      </p:pic>
      <p:pic>
        <p:nvPicPr>
          <p:cNvPr id="4" name="Image 3">
            <a:extLst>
              <a:ext uri="{FF2B5EF4-FFF2-40B4-BE49-F238E27FC236}">
                <a16:creationId xmlns:a16="http://schemas.microsoft.com/office/drawing/2014/main" id="{4047DB83-B181-23AA-10C4-0D87EF2294D3}"/>
              </a:ext>
            </a:extLst>
          </p:cNvPr>
          <p:cNvPicPr>
            <a:picLocks noChangeAspect="1"/>
          </p:cNvPicPr>
          <p:nvPr/>
        </p:nvPicPr>
        <p:blipFill>
          <a:blip r:embed="rId3"/>
          <a:stretch>
            <a:fillRect/>
          </a:stretch>
        </p:blipFill>
        <p:spPr>
          <a:xfrm>
            <a:off x="1481876" y="3623713"/>
            <a:ext cx="4514536" cy="2940992"/>
          </a:xfrm>
          <a:prstGeom prst="rect">
            <a:avLst/>
          </a:prstGeom>
        </p:spPr>
      </p:pic>
      <p:pic>
        <p:nvPicPr>
          <p:cNvPr id="7" name="Image 6">
            <a:extLst>
              <a:ext uri="{FF2B5EF4-FFF2-40B4-BE49-F238E27FC236}">
                <a16:creationId xmlns:a16="http://schemas.microsoft.com/office/drawing/2014/main" id="{9A37E8C1-20E5-C55D-8250-F2C40ABA4E94}"/>
              </a:ext>
            </a:extLst>
          </p:cNvPr>
          <p:cNvPicPr>
            <a:picLocks noChangeAspect="1"/>
          </p:cNvPicPr>
          <p:nvPr/>
        </p:nvPicPr>
        <p:blipFill>
          <a:blip r:embed="rId4"/>
          <a:stretch>
            <a:fillRect/>
          </a:stretch>
        </p:blipFill>
        <p:spPr>
          <a:xfrm>
            <a:off x="8434562" y="1458544"/>
            <a:ext cx="2640719" cy="1713760"/>
          </a:xfrm>
          <a:prstGeom prst="rect">
            <a:avLst/>
          </a:prstGeom>
        </p:spPr>
      </p:pic>
      <p:sp>
        <p:nvSpPr>
          <p:cNvPr id="8" name="ZoneTexte 7">
            <a:extLst>
              <a:ext uri="{FF2B5EF4-FFF2-40B4-BE49-F238E27FC236}">
                <a16:creationId xmlns:a16="http://schemas.microsoft.com/office/drawing/2014/main" id="{8EC789A4-1A8D-3CB5-48CE-A0DE4E41EB03}"/>
              </a:ext>
            </a:extLst>
          </p:cNvPr>
          <p:cNvSpPr txBox="1"/>
          <p:nvPr/>
        </p:nvSpPr>
        <p:spPr>
          <a:xfrm>
            <a:off x="1306500" y="735160"/>
            <a:ext cx="8014455" cy="369332"/>
          </a:xfrm>
          <a:prstGeom prst="rect">
            <a:avLst/>
          </a:prstGeom>
          <a:noFill/>
        </p:spPr>
        <p:txBody>
          <a:bodyPr wrap="square" rtlCol="0">
            <a:spAutoFit/>
          </a:bodyPr>
          <a:lstStyle/>
          <a:p>
            <a:r>
              <a:rPr lang="en-GB" dirty="0"/>
              <a:t>LGAD in HGTD : 2 layers in each endcap with 1.3 mm x 1.3 mm pixels</a:t>
            </a:r>
          </a:p>
        </p:txBody>
      </p:sp>
      <p:pic>
        <p:nvPicPr>
          <p:cNvPr id="9" name="Image 8">
            <a:extLst>
              <a:ext uri="{FF2B5EF4-FFF2-40B4-BE49-F238E27FC236}">
                <a16:creationId xmlns:a16="http://schemas.microsoft.com/office/drawing/2014/main" id="{48AF7052-93DE-E138-1DD5-64FFBFA50CB1}"/>
              </a:ext>
            </a:extLst>
          </p:cNvPr>
          <p:cNvPicPr>
            <a:picLocks noChangeAspect="1"/>
          </p:cNvPicPr>
          <p:nvPr/>
        </p:nvPicPr>
        <p:blipFill>
          <a:blip r:embed="rId5"/>
          <a:stretch>
            <a:fillRect/>
          </a:stretch>
        </p:blipFill>
        <p:spPr>
          <a:xfrm>
            <a:off x="4704977" y="1201848"/>
            <a:ext cx="3441700" cy="2227152"/>
          </a:xfrm>
          <a:prstGeom prst="rect">
            <a:avLst/>
          </a:prstGeom>
        </p:spPr>
      </p:pic>
      <p:pic>
        <p:nvPicPr>
          <p:cNvPr id="10" name="Image 9">
            <a:extLst>
              <a:ext uri="{FF2B5EF4-FFF2-40B4-BE49-F238E27FC236}">
                <a16:creationId xmlns:a16="http://schemas.microsoft.com/office/drawing/2014/main" id="{E3D0006F-63BE-E198-FFA1-48EBF8351CE7}"/>
              </a:ext>
            </a:extLst>
          </p:cNvPr>
          <p:cNvPicPr>
            <a:picLocks noChangeAspect="1"/>
          </p:cNvPicPr>
          <p:nvPr/>
        </p:nvPicPr>
        <p:blipFill>
          <a:blip r:embed="rId6"/>
          <a:stretch>
            <a:fillRect/>
          </a:stretch>
        </p:blipFill>
        <p:spPr>
          <a:xfrm>
            <a:off x="6690408" y="3623713"/>
            <a:ext cx="4019716" cy="3059316"/>
          </a:xfrm>
          <a:prstGeom prst="rect">
            <a:avLst/>
          </a:prstGeom>
        </p:spPr>
      </p:pic>
      <p:sp>
        <p:nvSpPr>
          <p:cNvPr id="11" name="ZoneTexte 10">
            <a:extLst>
              <a:ext uri="{FF2B5EF4-FFF2-40B4-BE49-F238E27FC236}">
                <a16:creationId xmlns:a16="http://schemas.microsoft.com/office/drawing/2014/main" id="{0BE0D026-A994-40B3-F811-52F44B65F79B}"/>
              </a:ext>
            </a:extLst>
          </p:cNvPr>
          <p:cNvSpPr txBox="1"/>
          <p:nvPr/>
        </p:nvSpPr>
        <p:spPr>
          <a:xfrm>
            <a:off x="4065006" y="305153"/>
            <a:ext cx="4721642" cy="400110"/>
          </a:xfrm>
          <a:prstGeom prst="rect">
            <a:avLst/>
          </a:prstGeom>
          <a:noFill/>
        </p:spPr>
        <p:txBody>
          <a:bodyPr wrap="square" rtlCol="0">
            <a:spAutoFit/>
          </a:bodyPr>
          <a:lstStyle/>
          <a:p>
            <a:r>
              <a:rPr lang="en-GB" sz="2000" b="1" dirty="0"/>
              <a:t>                2D Silicon sensors : LGAD</a:t>
            </a:r>
          </a:p>
        </p:txBody>
      </p:sp>
    </p:spTree>
    <p:extLst>
      <p:ext uri="{BB962C8B-B14F-4D97-AF65-F5344CB8AC3E}">
        <p14:creationId xmlns:p14="http://schemas.microsoft.com/office/powerpoint/2010/main" val="3913845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CBF4727-2A75-A80A-AE9E-B4B882065A48}"/>
              </a:ext>
            </a:extLst>
          </p:cNvPr>
          <p:cNvPicPr>
            <a:picLocks noChangeAspect="1"/>
          </p:cNvPicPr>
          <p:nvPr/>
        </p:nvPicPr>
        <p:blipFill>
          <a:blip r:embed="rId2"/>
          <a:stretch>
            <a:fillRect/>
          </a:stretch>
        </p:blipFill>
        <p:spPr>
          <a:xfrm>
            <a:off x="1956962" y="1896694"/>
            <a:ext cx="2654427" cy="2065324"/>
          </a:xfrm>
          <a:prstGeom prst="rect">
            <a:avLst/>
          </a:prstGeom>
        </p:spPr>
      </p:pic>
      <p:pic>
        <p:nvPicPr>
          <p:cNvPr id="3" name="Image 2">
            <a:extLst>
              <a:ext uri="{FF2B5EF4-FFF2-40B4-BE49-F238E27FC236}">
                <a16:creationId xmlns:a16="http://schemas.microsoft.com/office/drawing/2014/main" id="{BE7C00D7-720B-E0FB-1A76-F5694AF1D7D3}"/>
              </a:ext>
            </a:extLst>
          </p:cNvPr>
          <p:cNvPicPr>
            <a:picLocks noChangeAspect="1"/>
          </p:cNvPicPr>
          <p:nvPr/>
        </p:nvPicPr>
        <p:blipFill>
          <a:blip r:embed="rId3"/>
          <a:stretch>
            <a:fillRect/>
          </a:stretch>
        </p:blipFill>
        <p:spPr>
          <a:xfrm>
            <a:off x="6869875" y="1896694"/>
            <a:ext cx="2772066" cy="1937241"/>
          </a:xfrm>
          <a:prstGeom prst="rect">
            <a:avLst/>
          </a:prstGeom>
        </p:spPr>
      </p:pic>
      <p:pic>
        <p:nvPicPr>
          <p:cNvPr id="4" name="Image 3">
            <a:extLst>
              <a:ext uri="{FF2B5EF4-FFF2-40B4-BE49-F238E27FC236}">
                <a16:creationId xmlns:a16="http://schemas.microsoft.com/office/drawing/2014/main" id="{E423D054-40B4-D802-4B6B-E879FAE45448}"/>
              </a:ext>
            </a:extLst>
          </p:cNvPr>
          <p:cNvPicPr>
            <a:picLocks noChangeAspect="1"/>
          </p:cNvPicPr>
          <p:nvPr/>
        </p:nvPicPr>
        <p:blipFill>
          <a:blip r:embed="rId4"/>
          <a:stretch>
            <a:fillRect/>
          </a:stretch>
        </p:blipFill>
        <p:spPr>
          <a:xfrm>
            <a:off x="929803" y="4108897"/>
            <a:ext cx="3807045" cy="2258791"/>
          </a:xfrm>
          <a:prstGeom prst="rect">
            <a:avLst/>
          </a:prstGeom>
        </p:spPr>
      </p:pic>
      <p:pic>
        <p:nvPicPr>
          <p:cNvPr id="6" name="Image 5">
            <a:extLst>
              <a:ext uri="{FF2B5EF4-FFF2-40B4-BE49-F238E27FC236}">
                <a16:creationId xmlns:a16="http://schemas.microsoft.com/office/drawing/2014/main" id="{5AE03F25-199C-6F3C-0AA3-5710840B1C28}"/>
              </a:ext>
            </a:extLst>
          </p:cNvPr>
          <p:cNvPicPr>
            <a:picLocks noChangeAspect="1"/>
          </p:cNvPicPr>
          <p:nvPr/>
        </p:nvPicPr>
        <p:blipFill>
          <a:blip r:embed="rId5"/>
          <a:stretch>
            <a:fillRect/>
          </a:stretch>
        </p:blipFill>
        <p:spPr>
          <a:xfrm>
            <a:off x="7902259" y="3860531"/>
            <a:ext cx="3537831" cy="2577712"/>
          </a:xfrm>
          <a:prstGeom prst="rect">
            <a:avLst/>
          </a:prstGeom>
        </p:spPr>
      </p:pic>
      <p:pic>
        <p:nvPicPr>
          <p:cNvPr id="7" name="Image 6">
            <a:extLst>
              <a:ext uri="{FF2B5EF4-FFF2-40B4-BE49-F238E27FC236}">
                <a16:creationId xmlns:a16="http://schemas.microsoft.com/office/drawing/2014/main" id="{9B47C858-D849-EAF5-DECD-D08E633B468E}"/>
              </a:ext>
            </a:extLst>
          </p:cNvPr>
          <p:cNvPicPr>
            <a:picLocks noChangeAspect="1"/>
          </p:cNvPicPr>
          <p:nvPr/>
        </p:nvPicPr>
        <p:blipFill>
          <a:blip r:embed="rId6"/>
          <a:stretch>
            <a:fillRect/>
          </a:stretch>
        </p:blipFill>
        <p:spPr>
          <a:xfrm>
            <a:off x="5116150" y="4197244"/>
            <a:ext cx="2476687" cy="1937241"/>
          </a:xfrm>
          <a:prstGeom prst="rect">
            <a:avLst/>
          </a:prstGeom>
        </p:spPr>
      </p:pic>
      <p:sp>
        <p:nvSpPr>
          <p:cNvPr id="8" name="ZoneTexte 7">
            <a:extLst>
              <a:ext uri="{FF2B5EF4-FFF2-40B4-BE49-F238E27FC236}">
                <a16:creationId xmlns:a16="http://schemas.microsoft.com/office/drawing/2014/main" id="{6DEAFCED-D6CD-2AFF-6707-154FF2FBC88E}"/>
              </a:ext>
            </a:extLst>
          </p:cNvPr>
          <p:cNvSpPr txBox="1"/>
          <p:nvPr/>
        </p:nvSpPr>
        <p:spPr>
          <a:xfrm>
            <a:off x="2225390" y="1565149"/>
            <a:ext cx="2264718" cy="369332"/>
          </a:xfrm>
          <a:prstGeom prst="rect">
            <a:avLst/>
          </a:prstGeom>
          <a:noFill/>
        </p:spPr>
        <p:txBody>
          <a:bodyPr wrap="square" rtlCol="0">
            <a:spAutoFit/>
          </a:bodyPr>
          <a:lstStyle/>
          <a:p>
            <a:pPr algn="ctr"/>
            <a:r>
              <a:rPr lang="en-GB" dirty="0"/>
              <a:t>DC-LGAD</a:t>
            </a:r>
          </a:p>
        </p:txBody>
      </p:sp>
      <p:sp>
        <p:nvSpPr>
          <p:cNvPr id="9" name="ZoneTexte 8">
            <a:extLst>
              <a:ext uri="{FF2B5EF4-FFF2-40B4-BE49-F238E27FC236}">
                <a16:creationId xmlns:a16="http://schemas.microsoft.com/office/drawing/2014/main" id="{E37D25A6-9F87-22B3-1090-EB1D2D2AF13B}"/>
              </a:ext>
            </a:extLst>
          </p:cNvPr>
          <p:cNvSpPr txBox="1"/>
          <p:nvPr/>
        </p:nvSpPr>
        <p:spPr>
          <a:xfrm>
            <a:off x="7006510" y="1499307"/>
            <a:ext cx="2264718" cy="369332"/>
          </a:xfrm>
          <a:prstGeom prst="rect">
            <a:avLst/>
          </a:prstGeom>
          <a:noFill/>
        </p:spPr>
        <p:txBody>
          <a:bodyPr wrap="square" rtlCol="0">
            <a:spAutoFit/>
          </a:bodyPr>
          <a:lstStyle/>
          <a:p>
            <a:pPr algn="ctr"/>
            <a:r>
              <a:rPr lang="en-GB" dirty="0"/>
              <a:t>AC-LGAD</a:t>
            </a:r>
          </a:p>
        </p:txBody>
      </p:sp>
      <p:sp>
        <p:nvSpPr>
          <p:cNvPr id="10" name="ZoneTexte 9">
            <a:extLst>
              <a:ext uri="{FF2B5EF4-FFF2-40B4-BE49-F238E27FC236}">
                <a16:creationId xmlns:a16="http://schemas.microsoft.com/office/drawing/2014/main" id="{B8FA0ADE-A144-7855-82A4-5D81567FC74A}"/>
              </a:ext>
            </a:extLst>
          </p:cNvPr>
          <p:cNvSpPr txBox="1"/>
          <p:nvPr/>
        </p:nvSpPr>
        <p:spPr>
          <a:xfrm>
            <a:off x="1371450" y="736283"/>
            <a:ext cx="10467569" cy="923330"/>
          </a:xfrm>
          <a:prstGeom prst="rect">
            <a:avLst/>
          </a:prstGeom>
          <a:noFill/>
        </p:spPr>
        <p:txBody>
          <a:bodyPr wrap="square" rtlCol="0">
            <a:spAutoFit/>
          </a:bodyPr>
          <a:lstStyle/>
          <a:p>
            <a:r>
              <a:rPr lang="en-GB" dirty="0"/>
              <a:t>The spatial resolution of the LGAD is limited by the current size of PADs (1.3 mm x 1.3 mm) that was optimized to reduce the dead zone.  Continuous gain layer is obtained in a new scheme (AC-LGAD) allowing both excellent time and position resolutions.</a:t>
            </a:r>
          </a:p>
        </p:txBody>
      </p:sp>
      <p:sp>
        <p:nvSpPr>
          <p:cNvPr id="11" name="ZoneTexte 10">
            <a:extLst>
              <a:ext uri="{FF2B5EF4-FFF2-40B4-BE49-F238E27FC236}">
                <a16:creationId xmlns:a16="http://schemas.microsoft.com/office/drawing/2014/main" id="{95E387B0-924D-E3C9-4125-B316308BEA64}"/>
              </a:ext>
            </a:extLst>
          </p:cNvPr>
          <p:cNvSpPr txBox="1"/>
          <p:nvPr/>
        </p:nvSpPr>
        <p:spPr>
          <a:xfrm>
            <a:off x="4065006" y="305153"/>
            <a:ext cx="4721642" cy="400110"/>
          </a:xfrm>
          <a:prstGeom prst="rect">
            <a:avLst/>
          </a:prstGeom>
          <a:noFill/>
        </p:spPr>
        <p:txBody>
          <a:bodyPr wrap="square" rtlCol="0">
            <a:spAutoFit/>
          </a:bodyPr>
          <a:lstStyle/>
          <a:p>
            <a:r>
              <a:rPr lang="en-GB" sz="2000" b="1" dirty="0"/>
              <a:t>                2D Silicon sensors : LGAD</a:t>
            </a:r>
          </a:p>
        </p:txBody>
      </p:sp>
    </p:spTree>
    <p:extLst>
      <p:ext uri="{BB962C8B-B14F-4D97-AF65-F5344CB8AC3E}">
        <p14:creationId xmlns:p14="http://schemas.microsoft.com/office/powerpoint/2010/main" val="3138181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3101762-AB98-5A75-F4E6-A349DD9F03AC}"/>
              </a:ext>
            </a:extLst>
          </p:cNvPr>
          <p:cNvPicPr>
            <a:picLocks noChangeAspect="1"/>
          </p:cNvPicPr>
          <p:nvPr/>
        </p:nvPicPr>
        <p:blipFill>
          <a:blip r:embed="rId2"/>
          <a:stretch>
            <a:fillRect/>
          </a:stretch>
        </p:blipFill>
        <p:spPr>
          <a:xfrm>
            <a:off x="2180841" y="4401267"/>
            <a:ext cx="3434280" cy="2392096"/>
          </a:xfrm>
          <a:prstGeom prst="rect">
            <a:avLst/>
          </a:prstGeom>
        </p:spPr>
      </p:pic>
      <p:pic>
        <p:nvPicPr>
          <p:cNvPr id="5" name="Image 4">
            <a:extLst>
              <a:ext uri="{FF2B5EF4-FFF2-40B4-BE49-F238E27FC236}">
                <a16:creationId xmlns:a16="http://schemas.microsoft.com/office/drawing/2014/main" id="{2D90A0F3-F632-8C99-831B-2DA962195F40}"/>
              </a:ext>
            </a:extLst>
          </p:cNvPr>
          <p:cNvPicPr>
            <a:picLocks noChangeAspect="1"/>
          </p:cNvPicPr>
          <p:nvPr/>
        </p:nvPicPr>
        <p:blipFill>
          <a:blip r:embed="rId3"/>
          <a:stretch>
            <a:fillRect/>
          </a:stretch>
        </p:blipFill>
        <p:spPr>
          <a:xfrm>
            <a:off x="7381067" y="4401267"/>
            <a:ext cx="3434280" cy="2392096"/>
          </a:xfrm>
          <a:prstGeom prst="rect">
            <a:avLst/>
          </a:prstGeom>
        </p:spPr>
      </p:pic>
      <p:sp>
        <p:nvSpPr>
          <p:cNvPr id="6" name="ZoneTexte 5">
            <a:extLst>
              <a:ext uri="{FF2B5EF4-FFF2-40B4-BE49-F238E27FC236}">
                <a16:creationId xmlns:a16="http://schemas.microsoft.com/office/drawing/2014/main" id="{EAF6D8AC-14A8-FED5-8E60-706650D33D56}"/>
              </a:ext>
            </a:extLst>
          </p:cNvPr>
          <p:cNvSpPr txBox="1"/>
          <p:nvPr/>
        </p:nvSpPr>
        <p:spPr>
          <a:xfrm>
            <a:off x="4772003" y="199154"/>
            <a:ext cx="3888521" cy="400110"/>
          </a:xfrm>
          <a:prstGeom prst="rect">
            <a:avLst/>
          </a:prstGeom>
          <a:noFill/>
        </p:spPr>
        <p:txBody>
          <a:bodyPr wrap="square" rtlCol="0">
            <a:spAutoFit/>
          </a:bodyPr>
          <a:lstStyle/>
          <a:p>
            <a:r>
              <a:rPr lang="en-GB" sz="2000" b="1" dirty="0"/>
              <a:t>2D Silicon sensors : standard</a:t>
            </a:r>
          </a:p>
        </p:txBody>
      </p:sp>
      <p:sp>
        <p:nvSpPr>
          <p:cNvPr id="7" name="ZoneTexte 6">
            <a:extLst>
              <a:ext uri="{FF2B5EF4-FFF2-40B4-BE49-F238E27FC236}">
                <a16:creationId xmlns:a16="http://schemas.microsoft.com/office/drawing/2014/main" id="{225A7614-440B-DFD8-5EBA-82D3D9D8C9B9}"/>
              </a:ext>
            </a:extLst>
          </p:cNvPr>
          <p:cNvSpPr txBox="1"/>
          <p:nvPr/>
        </p:nvSpPr>
        <p:spPr>
          <a:xfrm>
            <a:off x="1309275" y="648598"/>
            <a:ext cx="10369696" cy="923330"/>
          </a:xfrm>
          <a:prstGeom prst="rect">
            <a:avLst/>
          </a:prstGeom>
          <a:noFill/>
        </p:spPr>
        <p:txBody>
          <a:bodyPr wrap="square" rtlCol="0">
            <a:spAutoFit/>
          </a:bodyPr>
          <a:lstStyle/>
          <a:p>
            <a:r>
              <a:rPr lang="en-GB" dirty="0"/>
              <a:t>Although LGAD performances are the best among the 2D Si sensors when it comes to measure MIPs, the others can achieve very good time resolution when used in calorimetry. </a:t>
            </a:r>
          </a:p>
          <a:p>
            <a:r>
              <a:rPr lang="en-GB" dirty="0"/>
              <a:t>The thickness is a very important parameter in this case</a:t>
            </a:r>
          </a:p>
        </p:txBody>
      </p:sp>
      <p:sp>
        <p:nvSpPr>
          <p:cNvPr id="8" name="ZoneTexte 7">
            <a:extLst>
              <a:ext uri="{FF2B5EF4-FFF2-40B4-BE49-F238E27FC236}">
                <a16:creationId xmlns:a16="http://schemas.microsoft.com/office/drawing/2014/main" id="{C3AF9CA5-F4FE-1204-DC08-97DA53F29931}"/>
              </a:ext>
            </a:extLst>
          </p:cNvPr>
          <p:cNvSpPr txBox="1"/>
          <p:nvPr/>
        </p:nvSpPr>
        <p:spPr>
          <a:xfrm>
            <a:off x="5814817" y="5149592"/>
            <a:ext cx="1566250" cy="369332"/>
          </a:xfrm>
          <a:prstGeom prst="rect">
            <a:avLst/>
          </a:prstGeom>
          <a:noFill/>
        </p:spPr>
        <p:txBody>
          <a:bodyPr wrap="square" rtlCol="0">
            <a:spAutoFit/>
          </a:bodyPr>
          <a:lstStyle/>
          <a:p>
            <a:r>
              <a:rPr lang="en-GB" dirty="0"/>
              <a:t>CMS-HGCAL</a:t>
            </a:r>
          </a:p>
        </p:txBody>
      </p:sp>
      <p:pic>
        <p:nvPicPr>
          <p:cNvPr id="11" name="Image 10">
            <a:extLst>
              <a:ext uri="{FF2B5EF4-FFF2-40B4-BE49-F238E27FC236}">
                <a16:creationId xmlns:a16="http://schemas.microsoft.com/office/drawing/2014/main" id="{A5B8BEF4-511D-1D01-8570-DAC2D6B5B7F2}"/>
              </a:ext>
            </a:extLst>
          </p:cNvPr>
          <p:cNvPicPr>
            <a:picLocks noChangeAspect="1"/>
          </p:cNvPicPr>
          <p:nvPr/>
        </p:nvPicPr>
        <p:blipFill>
          <a:blip r:embed="rId4"/>
          <a:stretch>
            <a:fillRect/>
          </a:stretch>
        </p:blipFill>
        <p:spPr>
          <a:xfrm>
            <a:off x="4490517" y="1635145"/>
            <a:ext cx="3983526" cy="2702905"/>
          </a:xfrm>
          <a:prstGeom prst="rect">
            <a:avLst/>
          </a:prstGeom>
        </p:spPr>
      </p:pic>
      <p:sp>
        <p:nvSpPr>
          <p:cNvPr id="12" name="ZoneTexte 11">
            <a:extLst>
              <a:ext uri="{FF2B5EF4-FFF2-40B4-BE49-F238E27FC236}">
                <a16:creationId xmlns:a16="http://schemas.microsoft.com/office/drawing/2014/main" id="{45959B77-E82F-FCD3-508D-E05096D5EC33}"/>
              </a:ext>
            </a:extLst>
          </p:cNvPr>
          <p:cNvSpPr txBox="1"/>
          <p:nvPr/>
        </p:nvSpPr>
        <p:spPr>
          <a:xfrm>
            <a:off x="8474043" y="2471276"/>
            <a:ext cx="2978591" cy="369332"/>
          </a:xfrm>
          <a:prstGeom prst="rect">
            <a:avLst/>
          </a:prstGeom>
          <a:noFill/>
        </p:spPr>
        <p:txBody>
          <a:bodyPr wrap="square" rtlCol="0">
            <a:spAutoFit/>
          </a:bodyPr>
          <a:lstStyle/>
          <a:p>
            <a:r>
              <a:rPr lang="en-GB" dirty="0"/>
              <a:t>Courtesy: M. Van </a:t>
            </a:r>
            <a:r>
              <a:rPr lang="en-GB" dirty="0" err="1"/>
              <a:t>Beuzekom</a:t>
            </a:r>
            <a:endParaRPr lang="en-GB" dirty="0"/>
          </a:p>
        </p:txBody>
      </p:sp>
    </p:spTree>
    <p:extLst>
      <p:ext uri="{BB962C8B-B14F-4D97-AF65-F5344CB8AC3E}">
        <p14:creationId xmlns:p14="http://schemas.microsoft.com/office/powerpoint/2010/main" val="1506550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D57BB0A-72A6-F79A-373D-9DA06904FAAF}"/>
              </a:ext>
            </a:extLst>
          </p:cNvPr>
          <p:cNvSpPr txBox="1"/>
          <p:nvPr/>
        </p:nvSpPr>
        <p:spPr>
          <a:xfrm>
            <a:off x="3405202" y="157544"/>
            <a:ext cx="5244812" cy="400110"/>
          </a:xfrm>
          <a:prstGeom prst="rect">
            <a:avLst/>
          </a:prstGeom>
          <a:noFill/>
        </p:spPr>
        <p:txBody>
          <a:bodyPr wrap="square" rtlCol="0">
            <a:spAutoFit/>
          </a:bodyPr>
          <a:lstStyle/>
          <a:p>
            <a:r>
              <a:rPr lang="en-GB" sz="2000" b="1" dirty="0"/>
              <a:t>                             3D Silicon Sensors</a:t>
            </a:r>
          </a:p>
        </p:txBody>
      </p:sp>
      <p:pic>
        <p:nvPicPr>
          <p:cNvPr id="3" name="Image 2">
            <a:extLst>
              <a:ext uri="{FF2B5EF4-FFF2-40B4-BE49-F238E27FC236}">
                <a16:creationId xmlns:a16="http://schemas.microsoft.com/office/drawing/2014/main" id="{E381A3AA-E608-C7F3-48BF-AACE278525C2}"/>
              </a:ext>
            </a:extLst>
          </p:cNvPr>
          <p:cNvPicPr>
            <a:picLocks noChangeAspect="1"/>
          </p:cNvPicPr>
          <p:nvPr/>
        </p:nvPicPr>
        <p:blipFill>
          <a:blip r:embed="rId2"/>
          <a:stretch>
            <a:fillRect/>
          </a:stretch>
        </p:blipFill>
        <p:spPr>
          <a:xfrm>
            <a:off x="4553893" y="1855706"/>
            <a:ext cx="2530688" cy="1955803"/>
          </a:xfrm>
          <a:prstGeom prst="rect">
            <a:avLst/>
          </a:prstGeom>
        </p:spPr>
      </p:pic>
      <p:sp>
        <p:nvSpPr>
          <p:cNvPr id="4" name="ZoneTexte 3">
            <a:extLst>
              <a:ext uri="{FF2B5EF4-FFF2-40B4-BE49-F238E27FC236}">
                <a16:creationId xmlns:a16="http://schemas.microsoft.com/office/drawing/2014/main" id="{6B63B22B-B175-2439-6E4A-100786628365}"/>
              </a:ext>
            </a:extLst>
          </p:cNvPr>
          <p:cNvSpPr txBox="1"/>
          <p:nvPr/>
        </p:nvSpPr>
        <p:spPr>
          <a:xfrm>
            <a:off x="5270967" y="4813886"/>
            <a:ext cx="2181885" cy="338554"/>
          </a:xfrm>
          <a:prstGeom prst="rect">
            <a:avLst/>
          </a:prstGeom>
          <a:noFill/>
        </p:spPr>
        <p:txBody>
          <a:bodyPr wrap="square" rtlCol="0">
            <a:spAutoFit/>
          </a:bodyPr>
          <a:lstStyle/>
          <a:p>
            <a:r>
              <a:rPr lang="en-GB" sz="1600" dirty="0" err="1"/>
              <a:t>TimeSPoT</a:t>
            </a:r>
            <a:r>
              <a:rPr lang="en-GB" sz="1600" dirty="0"/>
              <a:t> project</a:t>
            </a:r>
          </a:p>
        </p:txBody>
      </p:sp>
      <p:pic>
        <p:nvPicPr>
          <p:cNvPr id="8" name="Image 7">
            <a:extLst>
              <a:ext uri="{FF2B5EF4-FFF2-40B4-BE49-F238E27FC236}">
                <a16:creationId xmlns:a16="http://schemas.microsoft.com/office/drawing/2014/main" id="{8823D00A-BAE5-EABC-8613-4010EB52A1F9}"/>
              </a:ext>
            </a:extLst>
          </p:cNvPr>
          <p:cNvPicPr>
            <a:picLocks noChangeAspect="1"/>
          </p:cNvPicPr>
          <p:nvPr/>
        </p:nvPicPr>
        <p:blipFill>
          <a:blip r:embed="rId3"/>
          <a:stretch>
            <a:fillRect/>
          </a:stretch>
        </p:blipFill>
        <p:spPr>
          <a:xfrm>
            <a:off x="781035" y="1855706"/>
            <a:ext cx="3682324" cy="1955803"/>
          </a:xfrm>
          <a:prstGeom prst="rect">
            <a:avLst/>
          </a:prstGeom>
        </p:spPr>
      </p:pic>
      <p:sp>
        <p:nvSpPr>
          <p:cNvPr id="9" name="ZoneTexte 8">
            <a:extLst>
              <a:ext uri="{FF2B5EF4-FFF2-40B4-BE49-F238E27FC236}">
                <a16:creationId xmlns:a16="http://schemas.microsoft.com/office/drawing/2014/main" id="{64150156-23F4-CF27-0C79-F84952C73DA0}"/>
              </a:ext>
            </a:extLst>
          </p:cNvPr>
          <p:cNvSpPr txBox="1"/>
          <p:nvPr/>
        </p:nvSpPr>
        <p:spPr>
          <a:xfrm>
            <a:off x="1652889" y="3588934"/>
            <a:ext cx="1545126" cy="307777"/>
          </a:xfrm>
          <a:prstGeom prst="rect">
            <a:avLst/>
          </a:prstGeom>
          <a:noFill/>
        </p:spPr>
        <p:txBody>
          <a:bodyPr wrap="square" rtlCol="0">
            <a:spAutoFit/>
          </a:bodyPr>
          <a:lstStyle/>
          <a:p>
            <a:r>
              <a:rPr lang="en-GB" sz="1400" dirty="0"/>
              <a:t>Courtesy A. </a:t>
            </a:r>
            <a:r>
              <a:rPr lang="en-GB" sz="1400" dirty="0" err="1"/>
              <a:t>Loi</a:t>
            </a:r>
            <a:endParaRPr lang="en-GB" sz="1400" dirty="0"/>
          </a:p>
        </p:txBody>
      </p:sp>
      <p:sp>
        <p:nvSpPr>
          <p:cNvPr id="10" name="ZoneTexte 9">
            <a:extLst>
              <a:ext uri="{FF2B5EF4-FFF2-40B4-BE49-F238E27FC236}">
                <a16:creationId xmlns:a16="http://schemas.microsoft.com/office/drawing/2014/main" id="{91E5203A-E39C-F9C6-EFF4-FACF464CF6F7}"/>
              </a:ext>
            </a:extLst>
          </p:cNvPr>
          <p:cNvSpPr txBox="1"/>
          <p:nvPr/>
        </p:nvSpPr>
        <p:spPr>
          <a:xfrm>
            <a:off x="871569" y="646478"/>
            <a:ext cx="10980682" cy="1477328"/>
          </a:xfrm>
          <a:prstGeom prst="rect">
            <a:avLst/>
          </a:prstGeom>
          <a:noFill/>
        </p:spPr>
        <p:txBody>
          <a:bodyPr wrap="square" rtlCol="0">
            <a:spAutoFit/>
          </a:bodyPr>
          <a:lstStyle/>
          <a:p>
            <a:pPr marL="285750" indent="-285750">
              <a:buFont typeface="Wingdings" pitchFamily="2" charset="2"/>
              <a:buChar char="Ø"/>
            </a:pPr>
            <a:r>
              <a:rPr lang="en-GB" dirty="0"/>
              <a:t>The limitation of timing performance of standard “planar” silicon sensors is overcome by adopting 3D geometries that reduce significantly the time jitters by reducing the distance the charges have to cross.</a:t>
            </a:r>
          </a:p>
          <a:p>
            <a:pPr marL="285750" indent="-285750">
              <a:buFont typeface="Wingdings" pitchFamily="2" charset="2"/>
              <a:buChar char="Ø"/>
            </a:pPr>
            <a:r>
              <a:rPr lang="en-GB" dirty="0"/>
              <a:t>3D trench offers better uniformity in terms of field and charge velocity than the column based one. </a:t>
            </a:r>
          </a:p>
          <a:p>
            <a:endParaRPr lang="en-GB" dirty="0"/>
          </a:p>
          <a:p>
            <a:r>
              <a:rPr lang="en-GB" dirty="0"/>
              <a:t> </a:t>
            </a:r>
          </a:p>
        </p:txBody>
      </p:sp>
      <p:pic>
        <p:nvPicPr>
          <p:cNvPr id="12" name="Image 11">
            <a:extLst>
              <a:ext uri="{FF2B5EF4-FFF2-40B4-BE49-F238E27FC236}">
                <a16:creationId xmlns:a16="http://schemas.microsoft.com/office/drawing/2014/main" id="{764BCC63-0CE3-1A2F-AA43-790A6930411D}"/>
              </a:ext>
            </a:extLst>
          </p:cNvPr>
          <p:cNvPicPr>
            <a:picLocks noChangeAspect="1"/>
          </p:cNvPicPr>
          <p:nvPr/>
        </p:nvPicPr>
        <p:blipFill>
          <a:blip r:embed="rId4"/>
          <a:stretch>
            <a:fillRect/>
          </a:stretch>
        </p:blipFill>
        <p:spPr>
          <a:xfrm>
            <a:off x="7203375" y="1818131"/>
            <a:ext cx="2323723" cy="1955804"/>
          </a:xfrm>
          <a:prstGeom prst="rect">
            <a:avLst/>
          </a:prstGeom>
        </p:spPr>
      </p:pic>
      <p:pic>
        <p:nvPicPr>
          <p:cNvPr id="14" name="Image 13">
            <a:extLst>
              <a:ext uri="{FF2B5EF4-FFF2-40B4-BE49-F238E27FC236}">
                <a16:creationId xmlns:a16="http://schemas.microsoft.com/office/drawing/2014/main" id="{80E7C08C-E494-43D9-65C4-186DD70D115E}"/>
              </a:ext>
            </a:extLst>
          </p:cNvPr>
          <p:cNvPicPr>
            <a:picLocks noChangeAspect="1"/>
          </p:cNvPicPr>
          <p:nvPr/>
        </p:nvPicPr>
        <p:blipFill>
          <a:blip r:embed="rId5"/>
          <a:stretch>
            <a:fillRect/>
          </a:stretch>
        </p:blipFill>
        <p:spPr>
          <a:xfrm>
            <a:off x="9589372" y="1842127"/>
            <a:ext cx="2262879" cy="1955804"/>
          </a:xfrm>
          <a:prstGeom prst="rect">
            <a:avLst/>
          </a:prstGeom>
        </p:spPr>
      </p:pic>
      <p:pic>
        <p:nvPicPr>
          <p:cNvPr id="15" name="Image 14">
            <a:extLst>
              <a:ext uri="{FF2B5EF4-FFF2-40B4-BE49-F238E27FC236}">
                <a16:creationId xmlns:a16="http://schemas.microsoft.com/office/drawing/2014/main" id="{28924394-86F2-FD1A-25FB-E92F5B21DB91}"/>
              </a:ext>
            </a:extLst>
          </p:cNvPr>
          <p:cNvPicPr>
            <a:picLocks noChangeAspect="1"/>
          </p:cNvPicPr>
          <p:nvPr/>
        </p:nvPicPr>
        <p:blipFill>
          <a:blip r:embed="rId6"/>
          <a:stretch>
            <a:fillRect/>
          </a:stretch>
        </p:blipFill>
        <p:spPr>
          <a:xfrm>
            <a:off x="1794187" y="4050713"/>
            <a:ext cx="3412655" cy="2174031"/>
          </a:xfrm>
          <a:prstGeom prst="rect">
            <a:avLst/>
          </a:prstGeom>
        </p:spPr>
      </p:pic>
      <p:sp>
        <p:nvSpPr>
          <p:cNvPr id="13" name="ZoneTexte 12">
            <a:extLst>
              <a:ext uri="{FF2B5EF4-FFF2-40B4-BE49-F238E27FC236}">
                <a16:creationId xmlns:a16="http://schemas.microsoft.com/office/drawing/2014/main" id="{9CDA6301-E803-E453-E486-BA16A22761C0}"/>
              </a:ext>
            </a:extLst>
          </p:cNvPr>
          <p:cNvSpPr txBox="1"/>
          <p:nvPr/>
        </p:nvSpPr>
        <p:spPr>
          <a:xfrm>
            <a:off x="9886871" y="3490154"/>
            <a:ext cx="2323723" cy="307777"/>
          </a:xfrm>
          <a:prstGeom prst="rect">
            <a:avLst/>
          </a:prstGeom>
          <a:noFill/>
        </p:spPr>
        <p:txBody>
          <a:bodyPr wrap="square" rtlCol="0">
            <a:spAutoFit/>
          </a:bodyPr>
          <a:lstStyle/>
          <a:p>
            <a:r>
              <a:rPr lang="en-GB" sz="1400" dirty="0">
                <a:solidFill>
                  <a:schemeClr val="bg1"/>
                </a:solidFill>
              </a:rPr>
              <a:t>Courtesy A. </a:t>
            </a:r>
            <a:r>
              <a:rPr lang="en-GB" sz="1400" dirty="0" err="1">
                <a:solidFill>
                  <a:schemeClr val="bg1"/>
                </a:solidFill>
              </a:rPr>
              <a:t>Lampis</a:t>
            </a:r>
            <a:endParaRPr lang="en-GB" sz="1400" dirty="0">
              <a:solidFill>
                <a:schemeClr val="bg1"/>
              </a:solidFill>
            </a:endParaRPr>
          </a:p>
        </p:txBody>
      </p:sp>
      <p:pic>
        <p:nvPicPr>
          <p:cNvPr id="16" name="Image 15">
            <a:extLst>
              <a:ext uri="{FF2B5EF4-FFF2-40B4-BE49-F238E27FC236}">
                <a16:creationId xmlns:a16="http://schemas.microsoft.com/office/drawing/2014/main" id="{9411CC3B-233A-1560-F947-5177A98C7C6D}"/>
              </a:ext>
            </a:extLst>
          </p:cNvPr>
          <p:cNvPicPr>
            <a:picLocks noChangeAspect="1"/>
          </p:cNvPicPr>
          <p:nvPr/>
        </p:nvPicPr>
        <p:blipFill>
          <a:blip r:embed="rId7"/>
          <a:stretch>
            <a:fillRect/>
          </a:stretch>
        </p:blipFill>
        <p:spPr>
          <a:xfrm>
            <a:off x="7084581" y="4101560"/>
            <a:ext cx="3498920" cy="2142886"/>
          </a:xfrm>
          <a:prstGeom prst="rect">
            <a:avLst/>
          </a:prstGeom>
        </p:spPr>
      </p:pic>
      <p:sp>
        <p:nvSpPr>
          <p:cNvPr id="18" name="ZoneTexte 17">
            <a:extLst>
              <a:ext uri="{FF2B5EF4-FFF2-40B4-BE49-F238E27FC236}">
                <a16:creationId xmlns:a16="http://schemas.microsoft.com/office/drawing/2014/main" id="{20E58338-C42C-AB73-2BD6-690389625A9E}"/>
              </a:ext>
            </a:extLst>
          </p:cNvPr>
          <p:cNvSpPr txBox="1"/>
          <p:nvPr/>
        </p:nvSpPr>
        <p:spPr>
          <a:xfrm>
            <a:off x="2877736" y="6378746"/>
            <a:ext cx="7843075" cy="369332"/>
          </a:xfrm>
          <a:prstGeom prst="rect">
            <a:avLst/>
          </a:prstGeom>
          <a:noFill/>
        </p:spPr>
        <p:txBody>
          <a:bodyPr wrap="square">
            <a:spAutoFit/>
          </a:bodyPr>
          <a:lstStyle/>
          <a:p>
            <a:r>
              <a:rPr lang="en-GB" dirty="0">
                <a:effectLst/>
                <a:latin typeface="Calibri" panose="020F0502020204030204" pitchFamily="34" charset="0"/>
              </a:rPr>
              <a:t>Time resolution </a:t>
            </a:r>
            <a:r>
              <a:rPr lang="en-GB" dirty="0">
                <a:effectLst/>
                <a:latin typeface="Helvetica" pitchFamily="2" charset="0"/>
              </a:rPr>
              <a:t>∼</a:t>
            </a:r>
            <a:r>
              <a:rPr lang="en-GB" dirty="0">
                <a:effectLst/>
                <a:latin typeface="Calibri" panose="020F0502020204030204" pitchFamily="34" charset="0"/>
              </a:rPr>
              <a:t>10 </a:t>
            </a:r>
            <a:r>
              <a:rPr lang="en-GB" dirty="0" err="1">
                <a:effectLst/>
                <a:latin typeface="Calibri" panose="020F0502020204030204" pitchFamily="34" charset="0"/>
              </a:rPr>
              <a:t>ps</a:t>
            </a:r>
            <a:r>
              <a:rPr lang="en-GB" dirty="0">
                <a:effectLst/>
                <a:latin typeface="Calibri" panose="020F0502020204030204" pitchFamily="34" charset="0"/>
              </a:rPr>
              <a:t> (25 </a:t>
            </a:r>
            <a:r>
              <a:rPr lang="en-GB" dirty="0" err="1">
                <a:effectLst/>
                <a:latin typeface="Calibri" panose="020F0502020204030204" pitchFamily="34" charset="0"/>
              </a:rPr>
              <a:t>ps</a:t>
            </a:r>
            <a:r>
              <a:rPr lang="en-GB" dirty="0">
                <a:effectLst/>
                <a:latin typeface="Calibri" panose="020F0502020204030204" pitchFamily="34" charset="0"/>
              </a:rPr>
              <a:t> leading edge w/o Time Walk correction) </a:t>
            </a:r>
          </a:p>
        </p:txBody>
      </p:sp>
    </p:spTree>
    <p:extLst>
      <p:ext uri="{BB962C8B-B14F-4D97-AF65-F5344CB8AC3E}">
        <p14:creationId xmlns:p14="http://schemas.microsoft.com/office/powerpoint/2010/main" val="3685986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4FD7EF1-880D-9BCD-F96C-94DBA78BD423}"/>
              </a:ext>
            </a:extLst>
          </p:cNvPr>
          <p:cNvPicPr>
            <a:picLocks noChangeAspect="1"/>
          </p:cNvPicPr>
          <p:nvPr/>
        </p:nvPicPr>
        <p:blipFill>
          <a:blip r:embed="rId2"/>
          <a:stretch>
            <a:fillRect/>
          </a:stretch>
        </p:blipFill>
        <p:spPr>
          <a:xfrm>
            <a:off x="5223851" y="3801453"/>
            <a:ext cx="6242364" cy="2899003"/>
          </a:xfrm>
          <a:prstGeom prst="rect">
            <a:avLst/>
          </a:prstGeom>
        </p:spPr>
      </p:pic>
      <p:pic>
        <p:nvPicPr>
          <p:cNvPr id="4" name="Image 3">
            <a:extLst>
              <a:ext uri="{FF2B5EF4-FFF2-40B4-BE49-F238E27FC236}">
                <a16:creationId xmlns:a16="http://schemas.microsoft.com/office/drawing/2014/main" id="{37D2EFDA-C87C-2903-80DF-2A7DAF493F8C}"/>
              </a:ext>
            </a:extLst>
          </p:cNvPr>
          <p:cNvPicPr>
            <a:picLocks noChangeAspect="1"/>
          </p:cNvPicPr>
          <p:nvPr/>
        </p:nvPicPr>
        <p:blipFill>
          <a:blip r:embed="rId3"/>
          <a:stretch>
            <a:fillRect/>
          </a:stretch>
        </p:blipFill>
        <p:spPr>
          <a:xfrm>
            <a:off x="1175483" y="4372524"/>
            <a:ext cx="1816100" cy="1752600"/>
          </a:xfrm>
          <a:prstGeom prst="rect">
            <a:avLst/>
          </a:prstGeom>
        </p:spPr>
      </p:pic>
      <p:sp>
        <p:nvSpPr>
          <p:cNvPr id="5" name="ZoneTexte 4">
            <a:extLst>
              <a:ext uri="{FF2B5EF4-FFF2-40B4-BE49-F238E27FC236}">
                <a16:creationId xmlns:a16="http://schemas.microsoft.com/office/drawing/2014/main" id="{929261B7-4209-4712-B47A-450849A4F32A}"/>
              </a:ext>
            </a:extLst>
          </p:cNvPr>
          <p:cNvSpPr txBox="1"/>
          <p:nvPr/>
        </p:nvSpPr>
        <p:spPr>
          <a:xfrm>
            <a:off x="3027364" y="5017992"/>
            <a:ext cx="1988255" cy="461665"/>
          </a:xfrm>
          <a:prstGeom prst="rect">
            <a:avLst/>
          </a:prstGeom>
          <a:noFill/>
        </p:spPr>
        <p:txBody>
          <a:bodyPr wrap="square" rtlCol="0">
            <a:spAutoFit/>
          </a:bodyPr>
          <a:lstStyle/>
          <a:p>
            <a:r>
              <a:rPr lang="en-GB" sz="2400" dirty="0"/>
              <a:t>Ignite project</a:t>
            </a:r>
          </a:p>
        </p:txBody>
      </p:sp>
      <p:pic>
        <p:nvPicPr>
          <p:cNvPr id="7" name="Image 6">
            <a:extLst>
              <a:ext uri="{FF2B5EF4-FFF2-40B4-BE49-F238E27FC236}">
                <a16:creationId xmlns:a16="http://schemas.microsoft.com/office/drawing/2014/main" id="{BEA6E00D-7647-4B97-B87D-B3C4CC15F33C}"/>
              </a:ext>
            </a:extLst>
          </p:cNvPr>
          <p:cNvPicPr>
            <a:picLocks noChangeAspect="1"/>
          </p:cNvPicPr>
          <p:nvPr/>
        </p:nvPicPr>
        <p:blipFill>
          <a:blip r:embed="rId4"/>
          <a:stretch>
            <a:fillRect/>
          </a:stretch>
        </p:blipFill>
        <p:spPr>
          <a:xfrm>
            <a:off x="1175483" y="1258491"/>
            <a:ext cx="3279255" cy="2927335"/>
          </a:xfrm>
          <a:prstGeom prst="rect">
            <a:avLst/>
          </a:prstGeom>
        </p:spPr>
      </p:pic>
      <p:pic>
        <p:nvPicPr>
          <p:cNvPr id="8" name="Image 7">
            <a:extLst>
              <a:ext uri="{FF2B5EF4-FFF2-40B4-BE49-F238E27FC236}">
                <a16:creationId xmlns:a16="http://schemas.microsoft.com/office/drawing/2014/main" id="{5890D759-746A-8FB0-8A67-DB9F920A289B}"/>
              </a:ext>
            </a:extLst>
          </p:cNvPr>
          <p:cNvPicPr>
            <a:picLocks noChangeAspect="1"/>
          </p:cNvPicPr>
          <p:nvPr/>
        </p:nvPicPr>
        <p:blipFill>
          <a:blip r:embed="rId5"/>
          <a:stretch>
            <a:fillRect/>
          </a:stretch>
        </p:blipFill>
        <p:spPr>
          <a:xfrm>
            <a:off x="6614114" y="1190998"/>
            <a:ext cx="3638550" cy="2152650"/>
          </a:xfrm>
          <a:prstGeom prst="rect">
            <a:avLst/>
          </a:prstGeom>
        </p:spPr>
      </p:pic>
      <p:sp>
        <p:nvSpPr>
          <p:cNvPr id="10" name="ZoneTexte 9">
            <a:extLst>
              <a:ext uri="{FF2B5EF4-FFF2-40B4-BE49-F238E27FC236}">
                <a16:creationId xmlns:a16="http://schemas.microsoft.com/office/drawing/2014/main" id="{102F67BB-C04E-7A8E-135C-5502FF0321EE}"/>
              </a:ext>
            </a:extLst>
          </p:cNvPr>
          <p:cNvSpPr txBox="1"/>
          <p:nvPr/>
        </p:nvSpPr>
        <p:spPr>
          <a:xfrm>
            <a:off x="1162977" y="758861"/>
            <a:ext cx="10902273" cy="338554"/>
          </a:xfrm>
          <a:prstGeom prst="rect">
            <a:avLst/>
          </a:prstGeom>
          <a:noFill/>
        </p:spPr>
        <p:txBody>
          <a:bodyPr wrap="square">
            <a:spAutoFit/>
          </a:bodyPr>
          <a:lstStyle/>
          <a:p>
            <a:r>
              <a:rPr lang="fr-FR" sz="1600" dirty="0">
                <a:effectLst/>
                <a:latin typeface="Helvetica" pitchFamily="2" charset="0"/>
              </a:rPr>
              <a:t>Trans-</a:t>
            </a:r>
            <a:r>
              <a:rPr lang="fr-FR" sz="1600" dirty="0" err="1">
                <a:effectLst/>
                <a:latin typeface="Helvetica" pitchFamily="2" charset="0"/>
              </a:rPr>
              <a:t>Impedance</a:t>
            </a:r>
            <a:r>
              <a:rPr lang="fr-FR" sz="1600" dirty="0">
                <a:effectLst/>
                <a:latin typeface="Helvetica" pitchFamily="2" charset="0"/>
              </a:rPr>
              <a:t>-Amplifier, HBT </a:t>
            </a:r>
            <a:r>
              <a:rPr lang="fr-FR" sz="1600" dirty="0" err="1">
                <a:effectLst/>
                <a:latin typeface="Helvetica" pitchFamily="2" charset="0"/>
              </a:rPr>
              <a:t>low</a:t>
            </a:r>
            <a:r>
              <a:rPr lang="fr-FR" sz="1600" dirty="0">
                <a:effectLst/>
                <a:latin typeface="Helvetica" pitchFamily="2" charset="0"/>
              </a:rPr>
              <a:t>-noise Si-Ge, P ≈ 70 mW per </a:t>
            </a:r>
            <a:r>
              <a:rPr lang="fr-FR" sz="1600" dirty="0" err="1">
                <a:effectLst/>
                <a:latin typeface="Helvetica" pitchFamily="2" charset="0"/>
              </a:rPr>
              <a:t>channel</a:t>
            </a:r>
            <a:endParaRPr lang="fr-FR" sz="1600" dirty="0">
              <a:effectLst/>
              <a:latin typeface="Helvetica" pitchFamily="2" charset="0"/>
            </a:endParaRPr>
          </a:p>
        </p:txBody>
      </p:sp>
      <p:sp>
        <p:nvSpPr>
          <p:cNvPr id="11" name="ZoneTexte 10">
            <a:extLst>
              <a:ext uri="{FF2B5EF4-FFF2-40B4-BE49-F238E27FC236}">
                <a16:creationId xmlns:a16="http://schemas.microsoft.com/office/drawing/2014/main" id="{D481DADC-9DAF-8633-9D82-8A06ED99B1D9}"/>
              </a:ext>
            </a:extLst>
          </p:cNvPr>
          <p:cNvSpPr txBox="1"/>
          <p:nvPr/>
        </p:nvSpPr>
        <p:spPr>
          <a:xfrm>
            <a:off x="5546347" y="3343648"/>
            <a:ext cx="5363080" cy="369332"/>
          </a:xfrm>
          <a:prstGeom prst="rect">
            <a:avLst/>
          </a:prstGeom>
          <a:noFill/>
        </p:spPr>
        <p:txBody>
          <a:bodyPr wrap="square" rtlCol="0">
            <a:spAutoFit/>
          </a:bodyPr>
          <a:lstStyle/>
          <a:p>
            <a:r>
              <a:rPr lang="en-GB" dirty="0"/>
              <a:t>Results obtained with charge deposit eq. of  10 MIP</a:t>
            </a:r>
          </a:p>
        </p:txBody>
      </p:sp>
      <p:sp>
        <p:nvSpPr>
          <p:cNvPr id="12" name="ZoneTexte 11">
            <a:extLst>
              <a:ext uri="{FF2B5EF4-FFF2-40B4-BE49-F238E27FC236}">
                <a16:creationId xmlns:a16="http://schemas.microsoft.com/office/drawing/2014/main" id="{45D9C544-8B5F-EE53-5881-429A505F23E8}"/>
              </a:ext>
            </a:extLst>
          </p:cNvPr>
          <p:cNvSpPr txBox="1"/>
          <p:nvPr/>
        </p:nvSpPr>
        <p:spPr>
          <a:xfrm>
            <a:off x="1413664" y="6281061"/>
            <a:ext cx="1545126" cy="307777"/>
          </a:xfrm>
          <a:prstGeom prst="rect">
            <a:avLst/>
          </a:prstGeom>
          <a:noFill/>
        </p:spPr>
        <p:txBody>
          <a:bodyPr wrap="square" rtlCol="0">
            <a:spAutoFit/>
          </a:bodyPr>
          <a:lstStyle/>
          <a:p>
            <a:r>
              <a:rPr lang="en-GB" sz="1400" dirty="0"/>
              <a:t>Courtesy A. Lay</a:t>
            </a:r>
          </a:p>
        </p:txBody>
      </p:sp>
      <p:sp>
        <p:nvSpPr>
          <p:cNvPr id="13" name="ZoneTexte 12">
            <a:extLst>
              <a:ext uri="{FF2B5EF4-FFF2-40B4-BE49-F238E27FC236}">
                <a16:creationId xmlns:a16="http://schemas.microsoft.com/office/drawing/2014/main" id="{0AE22555-6DEB-D951-5F2B-153F27E6EA68}"/>
              </a:ext>
            </a:extLst>
          </p:cNvPr>
          <p:cNvSpPr txBox="1"/>
          <p:nvPr/>
        </p:nvSpPr>
        <p:spPr>
          <a:xfrm>
            <a:off x="4065006" y="305153"/>
            <a:ext cx="4721642" cy="400110"/>
          </a:xfrm>
          <a:prstGeom prst="rect">
            <a:avLst/>
          </a:prstGeom>
          <a:noFill/>
        </p:spPr>
        <p:txBody>
          <a:bodyPr wrap="square" rtlCol="0">
            <a:spAutoFit/>
          </a:bodyPr>
          <a:lstStyle/>
          <a:p>
            <a:r>
              <a:rPr lang="en-GB" sz="2000" b="1" dirty="0"/>
              <a:t>                2D Silicon sensors : LGAD</a:t>
            </a:r>
          </a:p>
        </p:txBody>
      </p:sp>
    </p:spTree>
    <p:extLst>
      <p:ext uri="{BB962C8B-B14F-4D97-AF65-F5344CB8AC3E}">
        <p14:creationId xmlns:p14="http://schemas.microsoft.com/office/powerpoint/2010/main" val="3782518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9910E8E-C399-5F16-E108-2EC20727E202}"/>
              </a:ext>
            </a:extLst>
          </p:cNvPr>
          <p:cNvSpPr txBox="1"/>
          <p:nvPr/>
        </p:nvSpPr>
        <p:spPr>
          <a:xfrm>
            <a:off x="3375817" y="142258"/>
            <a:ext cx="6809323" cy="400110"/>
          </a:xfrm>
          <a:prstGeom prst="rect">
            <a:avLst/>
          </a:prstGeom>
          <a:noFill/>
        </p:spPr>
        <p:txBody>
          <a:bodyPr wrap="square" rtlCol="0">
            <a:spAutoFit/>
          </a:bodyPr>
          <a:lstStyle/>
          <a:p>
            <a:r>
              <a:rPr lang="en-GB" sz="2000" b="1" dirty="0"/>
              <a:t>Superconductor Nanowire Single Photon Detector (SNSPD)</a:t>
            </a:r>
          </a:p>
        </p:txBody>
      </p:sp>
      <p:pic>
        <p:nvPicPr>
          <p:cNvPr id="3" name="Picture 18">
            <a:extLst>
              <a:ext uri="{FF2B5EF4-FFF2-40B4-BE49-F238E27FC236}">
                <a16:creationId xmlns:a16="http://schemas.microsoft.com/office/drawing/2014/main" id="{96F1C1C9-79F2-9EA9-2C55-8EAF1425A4D7}"/>
              </a:ext>
            </a:extLst>
          </p:cNvPr>
          <p:cNvPicPr>
            <a:picLocks noChangeAspect="1"/>
          </p:cNvPicPr>
          <p:nvPr/>
        </p:nvPicPr>
        <p:blipFill>
          <a:blip r:embed="rId2"/>
          <a:stretch>
            <a:fillRect/>
          </a:stretch>
        </p:blipFill>
        <p:spPr>
          <a:xfrm>
            <a:off x="1183481" y="2025460"/>
            <a:ext cx="2230831" cy="1935714"/>
          </a:xfrm>
          <a:prstGeom prst="rect">
            <a:avLst/>
          </a:prstGeom>
        </p:spPr>
      </p:pic>
      <p:pic>
        <p:nvPicPr>
          <p:cNvPr id="4" name="Google Shape;138;p5">
            <a:extLst>
              <a:ext uri="{FF2B5EF4-FFF2-40B4-BE49-F238E27FC236}">
                <a16:creationId xmlns:a16="http://schemas.microsoft.com/office/drawing/2014/main" id="{9A37258F-6473-0F93-9EDA-644106DAA91E}"/>
              </a:ext>
            </a:extLst>
          </p:cNvPr>
          <p:cNvPicPr/>
          <p:nvPr/>
        </p:nvPicPr>
        <p:blipFill>
          <a:blip r:embed="rId3"/>
          <a:stretch/>
        </p:blipFill>
        <p:spPr>
          <a:xfrm>
            <a:off x="3544021" y="2025458"/>
            <a:ext cx="2103486" cy="1935714"/>
          </a:xfrm>
          <a:prstGeom prst="rect">
            <a:avLst/>
          </a:prstGeom>
          <a:ln w="0">
            <a:noFill/>
          </a:ln>
        </p:spPr>
      </p:pic>
      <p:pic>
        <p:nvPicPr>
          <p:cNvPr id="7" name="Picture 5">
            <a:extLst>
              <a:ext uri="{FF2B5EF4-FFF2-40B4-BE49-F238E27FC236}">
                <a16:creationId xmlns:a16="http://schemas.microsoft.com/office/drawing/2014/main" id="{66931CDA-8F39-6DA2-B136-269F7C772E4A}"/>
              </a:ext>
            </a:extLst>
          </p:cNvPr>
          <p:cNvPicPr>
            <a:picLocks noChangeAspect="1"/>
          </p:cNvPicPr>
          <p:nvPr/>
        </p:nvPicPr>
        <p:blipFill>
          <a:blip r:embed="rId4"/>
          <a:stretch>
            <a:fillRect/>
          </a:stretch>
        </p:blipFill>
        <p:spPr>
          <a:xfrm>
            <a:off x="4274334" y="4438595"/>
            <a:ext cx="3375091" cy="2224701"/>
          </a:xfrm>
          <a:prstGeom prst="rect">
            <a:avLst/>
          </a:prstGeom>
        </p:spPr>
      </p:pic>
      <p:sp>
        <p:nvSpPr>
          <p:cNvPr id="9" name="ZoneTexte 8">
            <a:extLst>
              <a:ext uri="{FF2B5EF4-FFF2-40B4-BE49-F238E27FC236}">
                <a16:creationId xmlns:a16="http://schemas.microsoft.com/office/drawing/2014/main" id="{D64A356A-EFD2-ABEB-AAE8-081E1DDC44E1}"/>
              </a:ext>
            </a:extLst>
          </p:cNvPr>
          <p:cNvSpPr txBox="1"/>
          <p:nvPr/>
        </p:nvSpPr>
        <p:spPr>
          <a:xfrm>
            <a:off x="1038912" y="688733"/>
            <a:ext cx="11153087" cy="923330"/>
          </a:xfrm>
          <a:prstGeom prst="rect">
            <a:avLst/>
          </a:prstGeom>
          <a:noFill/>
        </p:spPr>
        <p:txBody>
          <a:bodyPr wrap="square" rtlCol="0">
            <a:spAutoFit/>
          </a:bodyPr>
          <a:lstStyle/>
          <a:p>
            <a:r>
              <a:rPr lang="en-GB" dirty="0"/>
              <a:t>SNSPD is a fully digital sensor operated at very low temperature and using the fact that the copper pairs are broken when a photon hit the superconductor wire increasing locally the resistance and leading to a perturbation of the bias  current that circulates in the wire. It has excellent efficiency and very low noise and time jitter</a:t>
            </a:r>
          </a:p>
        </p:txBody>
      </p:sp>
      <p:pic>
        <p:nvPicPr>
          <p:cNvPr id="15" name="Google Shape;121;p19">
            <a:extLst>
              <a:ext uri="{FF2B5EF4-FFF2-40B4-BE49-F238E27FC236}">
                <a16:creationId xmlns:a16="http://schemas.microsoft.com/office/drawing/2014/main" id="{329BDB9B-BD5D-2112-EB48-214A75E4C8A4}"/>
              </a:ext>
            </a:extLst>
          </p:cNvPr>
          <p:cNvPicPr/>
          <p:nvPr/>
        </p:nvPicPr>
        <p:blipFill>
          <a:blip r:embed="rId5"/>
          <a:stretch/>
        </p:blipFill>
        <p:spPr>
          <a:xfrm>
            <a:off x="5777216" y="1889062"/>
            <a:ext cx="3243630" cy="2549533"/>
          </a:xfrm>
          <a:prstGeom prst="rect">
            <a:avLst/>
          </a:prstGeom>
          <a:ln w="0">
            <a:noFill/>
          </a:ln>
        </p:spPr>
      </p:pic>
      <p:pic>
        <p:nvPicPr>
          <p:cNvPr id="17" name="Google Shape;122;p19">
            <a:extLst>
              <a:ext uri="{FF2B5EF4-FFF2-40B4-BE49-F238E27FC236}">
                <a16:creationId xmlns:a16="http://schemas.microsoft.com/office/drawing/2014/main" id="{EBF68611-01E5-5DD8-77DE-7331F1D1051C}"/>
              </a:ext>
            </a:extLst>
          </p:cNvPr>
          <p:cNvPicPr/>
          <p:nvPr/>
        </p:nvPicPr>
        <p:blipFill>
          <a:blip r:embed="rId6"/>
          <a:stretch/>
        </p:blipFill>
        <p:spPr>
          <a:xfrm>
            <a:off x="9451843" y="2189504"/>
            <a:ext cx="2557080" cy="1659240"/>
          </a:xfrm>
          <a:prstGeom prst="rect">
            <a:avLst/>
          </a:prstGeom>
          <a:ln w="19080">
            <a:solidFill>
              <a:srgbClr val="5D5D60"/>
            </a:solidFill>
            <a:round/>
          </a:ln>
        </p:spPr>
      </p:pic>
      <p:sp>
        <p:nvSpPr>
          <p:cNvPr id="18" name="ZoneTexte 17">
            <a:extLst>
              <a:ext uri="{FF2B5EF4-FFF2-40B4-BE49-F238E27FC236}">
                <a16:creationId xmlns:a16="http://schemas.microsoft.com/office/drawing/2014/main" id="{3339A066-B902-B9E5-2497-9AF19932CBFA}"/>
              </a:ext>
            </a:extLst>
          </p:cNvPr>
          <p:cNvSpPr txBox="1"/>
          <p:nvPr/>
        </p:nvSpPr>
        <p:spPr>
          <a:xfrm>
            <a:off x="10229009" y="4356919"/>
            <a:ext cx="1964602" cy="369332"/>
          </a:xfrm>
          <a:prstGeom prst="rect">
            <a:avLst/>
          </a:prstGeom>
          <a:noFill/>
        </p:spPr>
        <p:txBody>
          <a:bodyPr wrap="square" rtlCol="0">
            <a:spAutoFit/>
          </a:bodyPr>
          <a:lstStyle/>
          <a:p>
            <a:r>
              <a:rPr lang="en-GB" dirty="0"/>
              <a:t>Courtesy: B. </a:t>
            </a:r>
            <a:r>
              <a:rPr lang="en-GB" dirty="0" err="1"/>
              <a:t>Korzh</a:t>
            </a:r>
            <a:r>
              <a:rPr lang="en-GB" dirty="0"/>
              <a:t> </a:t>
            </a:r>
          </a:p>
        </p:txBody>
      </p:sp>
    </p:spTree>
    <p:extLst>
      <p:ext uri="{BB962C8B-B14F-4D97-AF65-F5344CB8AC3E}">
        <p14:creationId xmlns:p14="http://schemas.microsoft.com/office/powerpoint/2010/main" val="171785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CCA4EA24-911D-1445-B6A6-C47E26EBC430}"/>
              </a:ext>
            </a:extLst>
          </p:cNvPr>
          <p:cNvPicPr/>
          <p:nvPr/>
        </p:nvPicPr>
        <p:blipFill>
          <a:blip r:embed="rId2"/>
          <a:srcRect l="44059"/>
          <a:stretch/>
        </p:blipFill>
        <p:spPr>
          <a:xfrm>
            <a:off x="831894" y="1012128"/>
            <a:ext cx="3262905" cy="2032502"/>
          </a:xfrm>
          <a:prstGeom prst="rect">
            <a:avLst/>
          </a:prstGeom>
          <a:ln w="0">
            <a:noFill/>
          </a:ln>
        </p:spPr>
      </p:pic>
      <p:pic>
        <p:nvPicPr>
          <p:cNvPr id="10" name="Picture 9">
            <a:extLst>
              <a:ext uri="{FF2B5EF4-FFF2-40B4-BE49-F238E27FC236}">
                <a16:creationId xmlns:a16="http://schemas.microsoft.com/office/drawing/2014/main" id="{A7E817F4-4086-1AEA-B144-03B4A5BBD3E6}"/>
              </a:ext>
            </a:extLst>
          </p:cNvPr>
          <p:cNvPicPr/>
          <p:nvPr/>
        </p:nvPicPr>
        <p:blipFill>
          <a:blip r:embed="rId3"/>
          <a:stretch/>
        </p:blipFill>
        <p:spPr>
          <a:xfrm>
            <a:off x="4233883" y="1193464"/>
            <a:ext cx="1782619" cy="1483761"/>
          </a:xfrm>
          <a:prstGeom prst="rect">
            <a:avLst/>
          </a:prstGeom>
          <a:ln w="0">
            <a:noFill/>
          </a:ln>
        </p:spPr>
      </p:pic>
      <p:grpSp>
        <p:nvGrpSpPr>
          <p:cNvPr id="13" name="Groupe 12">
            <a:extLst>
              <a:ext uri="{FF2B5EF4-FFF2-40B4-BE49-F238E27FC236}">
                <a16:creationId xmlns:a16="http://schemas.microsoft.com/office/drawing/2014/main" id="{AC32FC3A-2C10-B98B-28AA-A1C90918D10C}"/>
              </a:ext>
            </a:extLst>
          </p:cNvPr>
          <p:cNvGrpSpPr/>
          <p:nvPr/>
        </p:nvGrpSpPr>
        <p:grpSpPr>
          <a:xfrm>
            <a:off x="6142672" y="858220"/>
            <a:ext cx="2867724" cy="2241779"/>
            <a:chOff x="6376263" y="4394066"/>
            <a:chExt cx="2867724" cy="2241779"/>
          </a:xfrm>
        </p:grpSpPr>
        <p:pic>
          <p:nvPicPr>
            <p:cNvPr id="11" name="Picture 7">
              <a:extLst>
                <a:ext uri="{FF2B5EF4-FFF2-40B4-BE49-F238E27FC236}">
                  <a16:creationId xmlns:a16="http://schemas.microsoft.com/office/drawing/2014/main" id="{4ECB49FC-897F-0A64-2EE5-C9F981EF6788}"/>
                </a:ext>
              </a:extLst>
            </p:cNvPr>
            <p:cNvPicPr/>
            <p:nvPr/>
          </p:nvPicPr>
          <p:blipFill>
            <a:blip r:embed="rId4"/>
            <a:srcRect t="4360" r="7543" b="35965"/>
            <a:stretch/>
          </p:blipFill>
          <p:spPr>
            <a:xfrm>
              <a:off x="6376263" y="4394066"/>
              <a:ext cx="2867724" cy="2241779"/>
            </a:xfrm>
            <a:prstGeom prst="rect">
              <a:avLst/>
            </a:prstGeom>
            <a:ln w="0">
              <a:noFill/>
            </a:ln>
          </p:spPr>
        </p:pic>
        <p:sp>
          <p:nvSpPr>
            <p:cNvPr id="12" name="Rectangle 5">
              <a:extLst>
                <a:ext uri="{FF2B5EF4-FFF2-40B4-BE49-F238E27FC236}">
                  <a16:creationId xmlns:a16="http://schemas.microsoft.com/office/drawing/2014/main" id="{9F224599-B4DF-452A-DE9A-4A865B958FE8}"/>
                </a:ext>
              </a:extLst>
            </p:cNvPr>
            <p:cNvSpPr/>
            <p:nvPr/>
          </p:nvSpPr>
          <p:spPr>
            <a:xfrm>
              <a:off x="7790667" y="4726839"/>
              <a:ext cx="1453320" cy="64487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15228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rPr>
                <a:t>Intrinsic dark counts can be &lt;10</a:t>
              </a:r>
              <a:r>
                <a:rPr kumimoji="0" lang="en-US" sz="1200" b="0" i="0" u="none" strike="noStrike" kern="1200" cap="none" spc="0" normalizeH="0" baseline="30000" noProof="0" dirty="0">
                  <a:ln>
                    <a:noFill/>
                  </a:ln>
                  <a:solidFill>
                    <a:srgbClr val="000000"/>
                  </a:solidFill>
                  <a:effectLst/>
                  <a:uLnTx/>
                  <a:uFillTx/>
                  <a:latin typeface="Arial"/>
                </a:rPr>
                <a:t>-5</a:t>
              </a:r>
              <a:r>
                <a:rPr kumimoji="0" lang="en-US" sz="1200" b="0" i="0" u="none" strike="noStrike" kern="1200" cap="none" spc="0" normalizeH="0" baseline="0" noProof="0" dirty="0">
                  <a:ln>
                    <a:noFill/>
                  </a:ln>
                  <a:solidFill>
                    <a:srgbClr val="000000"/>
                  </a:solidFill>
                  <a:effectLst/>
                  <a:uLnTx/>
                  <a:uFillTx/>
                  <a:latin typeface="Arial"/>
                </a:rPr>
                <a:t> cps</a:t>
              </a:r>
              <a:endParaRPr kumimoji="0" lang="fr-CH" sz="1200" b="0" i="0" u="none" strike="noStrike" kern="1200" cap="none" spc="0" normalizeH="0" baseline="0" noProof="0" dirty="0">
                <a:ln>
                  <a:noFill/>
                </a:ln>
                <a:solidFill>
                  <a:srgbClr val="000000"/>
                </a:solidFill>
                <a:effectLst/>
                <a:uLnTx/>
                <a:uFillTx/>
                <a:latin typeface="Arial"/>
              </a:endParaRPr>
            </a:p>
          </p:txBody>
        </p:sp>
      </p:grpSp>
      <p:pic>
        <p:nvPicPr>
          <p:cNvPr id="14" name="Google Shape;73;p15">
            <a:extLst>
              <a:ext uri="{FF2B5EF4-FFF2-40B4-BE49-F238E27FC236}">
                <a16:creationId xmlns:a16="http://schemas.microsoft.com/office/drawing/2014/main" id="{90E32FB9-3CA6-5BB7-2517-833D5D82B81A}"/>
              </a:ext>
            </a:extLst>
          </p:cNvPr>
          <p:cNvPicPr/>
          <p:nvPr/>
        </p:nvPicPr>
        <p:blipFill>
          <a:blip r:embed="rId5"/>
          <a:stretch/>
        </p:blipFill>
        <p:spPr>
          <a:xfrm>
            <a:off x="9288564" y="858219"/>
            <a:ext cx="3074318" cy="2241779"/>
          </a:xfrm>
          <a:prstGeom prst="rect">
            <a:avLst/>
          </a:prstGeom>
          <a:ln w="0">
            <a:noFill/>
          </a:ln>
        </p:spPr>
      </p:pic>
      <p:pic>
        <p:nvPicPr>
          <p:cNvPr id="15" name="Picture 10">
            <a:extLst>
              <a:ext uri="{FF2B5EF4-FFF2-40B4-BE49-F238E27FC236}">
                <a16:creationId xmlns:a16="http://schemas.microsoft.com/office/drawing/2014/main" id="{8B919B8C-1186-CC76-737B-0A26E8041BD1}"/>
              </a:ext>
            </a:extLst>
          </p:cNvPr>
          <p:cNvPicPr/>
          <p:nvPr/>
        </p:nvPicPr>
        <p:blipFill>
          <a:blip r:embed="rId6"/>
          <a:srcRect b="18003"/>
          <a:stretch/>
        </p:blipFill>
        <p:spPr>
          <a:xfrm>
            <a:off x="736530" y="3632148"/>
            <a:ext cx="3801410" cy="2783488"/>
          </a:xfrm>
          <a:prstGeom prst="rect">
            <a:avLst/>
          </a:prstGeom>
          <a:ln w="0">
            <a:noFill/>
          </a:ln>
        </p:spPr>
      </p:pic>
      <p:sp>
        <p:nvSpPr>
          <p:cNvPr id="16" name="ZoneTexte 15">
            <a:extLst>
              <a:ext uri="{FF2B5EF4-FFF2-40B4-BE49-F238E27FC236}">
                <a16:creationId xmlns:a16="http://schemas.microsoft.com/office/drawing/2014/main" id="{6BA80659-BA33-8479-43E2-F1B27638CEF5}"/>
              </a:ext>
            </a:extLst>
          </p:cNvPr>
          <p:cNvSpPr txBox="1"/>
          <p:nvPr/>
        </p:nvSpPr>
        <p:spPr>
          <a:xfrm>
            <a:off x="831894" y="3167587"/>
            <a:ext cx="11530989" cy="369332"/>
          </a:xfrm>
          <a:prstGeom prst="rect">
            <a:avLst/>
          </a:prstGeom>
          <a:noFill/>
        </p:spPr>
        <p:txBody>
          <a:bodyPr wrap="square" rtlCol="0">
            <a:spAutoFit/>
          </a:bodyPr>
          <a:lstStyle/>
          <a:p>
            <a:r>
              <a:rPr lang="en-GB" dirty="0"/>
              <a:t>SNSPD is currently used for quantum applications but it is now tested with charged particles  (8-120 GeV) at Fermilab</a:t>
            </a:r>
          </a:p>
        </p:txBody>
      </p:sp>
      <p:pic>
        <p:nvPicPr>
          <p:cNvPr id="17" name="Picture 12">
            <a:extLst>
              <a:ext uri="{FF2B5EF4-FFF2-40B4-BE49-F238E27FC236}">
                <a16:creationId xmlns:a16="http://schemas.microsoft.com/office/drawing/2014/main" id="{50966D01-4698-138C-F3A7-DFF36A91624B}"/>
              </a:ext>
            </a:extLst>
          </p:cNvPr>
          <p:cNvPicPr>
            <a:picLocks noChangeAspect="1"/>
          </p:cNvPicPr>
          <p:nvPr/>
        </p:nvPicPr>
        <p:blipFill>
          <a:blip r:embed="rId7"/>
          <a:stretch>
            <a:fillRect/>
          </a:stretch>
        </p:blipFill>
        <p:spPr>
          <a:xfrm>
            <a:off x="4693142" y="3672714"/>
            <a:ext cx="3251075" cy="1431853"/>
          </a:xfrm>
          <a:prstGeom prst="rect">
            <a:avLst/>
          </a:prstGeom>
        </p:spPr>
      </p:pic>
      <p:grpSp>
        <p:nvGrpSpPr>
          <p:cNvPr id="20" name="Groupe 19">
            <a:extLst>
              <a:ext uri="{FF2B5EF4-FFF2-40B4-BE49-F238E27FC236}">
                <a16:creationId xmlns:a16="http://schemas.microsoft.com/office/drawing/2014/main" id="{D0AA601C-5478-2466-5811-144A05F1A969}"/>
              </a:ext>
            </a:extLst>
          </p:cNvPr>
          <p:cNvGrpSpPr/>
          <p:nvPr/>
        </p:nvGrpSpPr>
        <p:grpSpPr>
          <a:xfrm>
            <a:off x="5368179" y="5125970"/>
            <a:ext cx="1832850" cy="1536787"/>
            <a:chOff x="6373800" y="41262"/>
            <a:chExt cx="2308045" cy="2698703"/>
          </a:xfrm>
        </p:grpSpPr>
        <p:pic>
          <p:nvPicPr>
            <p:cNvPr id="21" name="Picture 2">
              <a:extLst>
                <a:ext uri="{FF2B5EF4-FFF2-40B4-BE49-F238E27FC236}">
                  <a16:creationId xmlns:a16="http://schemas.microsoft.com/office/drawing/2014/main" id="{83CD6701-766F-325A-A8F4-27FDD057567F}"/>
                </a:ext>
              </a:extLst>
            </p:cNvPr>
            <p:cNvPicPr/>
            <p:nvPr/>
          </p:nvPicPr>
          <p:blipFill>
            <a:blip r:embed="rId8"/>
            <a:srcRect l="9342" r="9948" b="5732"/>
            <a:stretch/>
          </p:blipFill>
          <p:spPr>
            <a:xfrm rot="5400000">
              <a:off x="6349320" y="65742"/>
              <a:ext cx="2297520" cy="2248560"/>
            </a:xfrm>
            <a:prstGeom prst="rect">
              <a:avLst/>
            </a:prstGeom>
            <a:ln w="0">
              <a:noFill/>
            </a:ln>
          </p:spPr>
        </p:pic>
        <p:cxnSp>
          <p:nvCxnSpPr>
            <p:cNvPr id="22" name="Straight Arrow Connector 11">
              <a:extLst>
                <a:ext uri="{FF2B5EF4-FFF2-40B4-BE49-F238E27FC236}">
                  <a16:creationId xmlns:a16="http://schemas.microsoft.com/office/drawing/2014/main" id="{C0C6F035-A3B6-D3B5-7074-4F30852486BA}"/>
                </a:ext>
              </a:extLst>
            </p:cNvPr>
            <p:cNvCxnSpPr/>
            <p:nvPr/>
          </p:nvCxnSpPr>
          <p:spPr>
            <a:xfrm>
              <a:off x="6754320" y="1364262"/>
              <a:ext cx="1414800" cy="360"/>
            </a:xfrm>
            <a:prstGeom prst="straightConnector1">
              <a:avLst/>
            </a:prstGeom>
            <a:ln w="28440">
              <a:solidFill>
                <a:srgbClr val="000000"/>
              </a:solidFill>
              <a:round/>
              <a:headEnd type="triangle" w="med" len="med"/>
              <a:tailEnd type="triangle" w="med" len="med"/>
            </a:ln>
          </p:spPr>
        </p:cxnSp>
        <p:sp>
          <p:nvSpPr>
            <p:cNvPr id="23" name="TextBox 13">
              <a:extLst>
                <a:ext uri="{FF2B5EF4-FFF2-40B4-BE49-F238E27FC236}">
                  <a16:creationId xmlns:a16="http://schemas.microsoft.com/office/drawing/2014/main" id="{21574CBB-292F-EE9C-CC4C-31FF1327475A}"/>
                </a:ext>
              </a:extLst>
            </p:cNvPr>
            <p:cNvSpPr/>
            <p:nvPr/>
          </p:nvSpPr>
          <p:spPr>
            <a:xfrm>
              <a:off x="7163640" y="1404942"/>
              <a:ext cx="96876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1200" b="0" strike="noStrike" spc="-1" dirty="0">
                  <a:solidFill>
                    <a:schemeClr val="dk1"/>
                  </a:solidFill>
                  <a:latin typeface="Arial"/>
                  <a:ea typeface="Arial"/>
                </a:rPr>
                <a:t>2 mm</a:t>
              </a:r>
              <a:endParaRPr lang="fr-CH" sz="1200" b="0" strike="noStrike" spc="-1" dirty="0">
                <a:solidFill>
                  <a:srgbClr val="000000"/>
                </a:solidFill>
                <a:latin typeface="Arial"/>
              </a:endParaRPr>
            </a:p>
          </p:txBody>
        </p:sp>
        <p:sp>
          <p:nvSpPr>
            <p:cNvPr id="24" name="TextBox 8">
              <a:extLst>
                <a:ext uri="{FF2B5EF4-FFF2-40B4-BE49-F238E27FC236}">
                  <a16:creationId xmlns:a16="http://schemas.microsoft.com/office/drawing/2014/main" id="{F9BC145E-C78F-4275-2C84-FAF7885376A8}"/>
                </a:ext>
              </a:extLst>
            </p:cNvPr>
            <p:cNvSpPr txBox="1"/>
            <p:nvPr/>
          </p:nvSpPr>
          <p:spPr>
            <a:xfrm>
              <a:off x="6614195" y="2304205"/>
              <a:ext cx="2067650" cy="435760"/>
            </a:xfrm>
            <a:prstGeom prst="rect">
              <a:avLst/>
            </a:prstGeom>
            <a:noFill/>
          </p:spPr>
          <p:txBody>
            <a:bodyPr wrap="square">
              <a:spAutoFit/>
            </a:bodyPr>
            <a:lstStyle/>
            <a:p>
              <a:r>
                <a:rPr lang="en-CH" sz="1200" dirty="0"/>
                <a:t>≈ 3-5 nm-thick WSi</a:t>
              </a:r>
            </a:p>
          </p:txBody>
        </p:sp>
      </p:grpSp>
      <p:pic>
        <p:nvPicPr>
          <p:cNvPr id="25" name="Picture 1">
            <a:extLst>
              <a:ext uri="{FF2B5EF4-FFF2-40B4-BE49-F238E27FC236}">
                <a16:creationId xmlns:a16="http://schemas.microsoft.com/office/drawing/2014/main" id="{1F9ED11B-C376-4C74-93AA-8BC87DC55F7E}"/>
              </a:ext>
            </a:extLst>
          </p:cNvPr>
          <p:cNvPicPr>
            <a:picLocks noChangeAspect="1"/>
          </p:cNvPicPr>
          <p:nvPr/>
        </p:nvPicPr>
        <p:blipFill>
          <a:blip r:embed="rId9"/>
          <a:stretch>
            <a:fillRect/>
          </a:stretch>
        </p:blipFill>
        <p:spPr>
          <a:xfrm>
            <a:off x="8099419" y="4108952"/>
            <a:ext cx="3950492" cy="2195896"/>
          </a:xfrm>
          <a:prstGeom prst="rect">
            <a:avLst/>
          </a:prstGeom>
        </p:spPr>
      </p:pic>
      <p:sp>
        <p:nvSpPr>
          <p:cNvPr id="26" name="ZoneTexte 25">
            <a:extLst>
              <a:ext uri="{FF2B5EF4-FFF2-40B4-BE49-F238E27FC236}">
                <a16:creationId xmlns:a16="http://schemas.microsoft.com/office/drawing/2014/main" id="{2DD6155C-591E-49B9-270D-1D019016B170}"/>
              </a:ext>
            </a:extLst>
          </p:cNvPr>
          <p:cNvSpPr txBox="1"/>
          <p:nvPr/>
        </p:nvSpPr>
        <p:spPr>
          <a:xfrm>
            <a:off x="9288564" y="6488668"/>
            <a:ext cx="1964602" cy="369332"/>
          </a:xfrm>
          <a:prstGeom prst="rect">
            <a:avLst/>
          </a:prstGeom>
          <a:noFill/>
        </p:spPr>
        <p:txBody>
          <a:bodyPr wrap="square" rtlCol="0">
            <a:spAutoFit/>
          </a:bodyPr>
          <a:lstStyle/>
          <a:p>
            <a:r>
              <a:rPr lang="en-GB" dirty="0"/>
              <a:t>Courtesy: B. </a:t>
            </a:r>
            <a:r>
              <a:rPr lang="en-GB" dirty="0" err="1"/>
              <a:t>Korzh</a:t>
            </a:r>
            <a:r>
              <a:rPr lang="en-GB" dirty="0"/>
              <a:t> </a:t>
            </a:r>
          </a:p>
        </p:txBody>
      </p:sp>
      <p:sp>
        <p:nvSpPr>
          <p:cNvPr id="27" name="ZoneTexte 26">
            <a:extLst>
              <a:ext uri="{FF2B5EF4-FFF2-40B4-BE49-F238E27FC236}">
                <a16:creationId xmlns:a16="http://schemas.microsoft.com/office/drawing/2014/main" id="{C1EE90A8-FEE7-3059-E741-9531E0DA3D3B}"/>
              </a:ext>
            </a:extLst>
          </p:cNvPr>
          <p:cNvSpPr txBox="1"/>
          <p:nvPr/>
        </p:nvSpPr>
        <p:spPr>
          <a:xfrm>
            <a:off x="3375817" y="142258"/>
            <a:ext cx="6809323" cy="400110"/>
          </a:xfrm>
          <a:prstGeom prst="rect">
            <a:avLst/>
          </a:prstGeom>
          <a:noFill/>
        </p:spPr>
        <p:txBody>
          <a:bodyPr wrap="square" rtlCol="0">
            <a:spAutoFit/>
          </a:bodyPr>
          <a:lstStyle/>
          <a:p>
            <a:r>
              <a:rPr lang="en-GB" sz="2000" b="1" dirty="0"/>
              <a:t>Superconductor Nanowire Single Photon Detector (SNSPD)</a:t>
            </a:r>
          </a:p>
        </p:txBody>
      </p:sp>
    </p:spTree>
    <p:extLst>
      <p:ext uri="{BB962C8B-B14F-4D97-AF65-F5344CB8AC3E}">
        <p14:creationId xmlns:p14="http://schemas.microsoft.com/office/powerpoint/2010/main" val="2113953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BC9711F-212D-1147-E165-87E26EA8294F}"/>
              </a:ext>
            </a:extLst>
          </p:cNvPr>
          <p:cNvSpPr txBox="1"/>
          <p:nvPr/>
        </p:nvSpPr>
        <p:spPr>
          <a:xfrm>
            <a:off x="5196840" y="1307487"/>
            <a:ext cx="1798320" cy="461665"/>
          </a:xfrm>
          <a:prstGeom prst="rect">
            <a:avLst/>
          </a:prstGeom>
          <a:noFill/>
        </p:spPr>
        <p:txBody>
          <a:bodyPr wrap="square" rtlCol="0">
            <a:spAutoFit/>
          </a:bodyPr>
          <a:lstStyle/>
          <a:p>
            <a:r>
              <a:rPr lang="en-GB" sz="2400" dirty="0"/>
              <a:t>Disclaimer</a:t>
            </a:r>
          </a:p>
        </p:txBody>
      </p:sp>
      <p:sp>
        <p:nvSpPr>
          <p:cNvPr id="4" name="ZoneTexte 3">
            <a:extLst>
              <a:ext uri="{FF2B5EF4-FFF2-40B4-BE49-F238E27FC236}">
                <a16:creationId xmlns:a16="http://schemas.microsoft.com/office/drawing/2014/main" id="{5BC6C62E-44BC-A36F-1F4A-28270F038E5C}"/>
              </a:ext>
            </a:extLst>
          </p:cNvPr>
          <p:cNvSpPr txBox="1"/>
          <p:nvPr/>
        </p:nvSpPr>
        <p:spPr>
          <a:xfrm>
            <a:off x="1182064" y="2025694"/>
            <a:ext cx="10302240" cy="923330"/>
          </a:xfrm>
          <a:prstGeom prst="rect">
            <a:avLst/>
          </a:prstGeom>
          <a:noFill/>
        </p:spPr>
        <p:txBody>
          <a:bodyPr wrap="square" rtlCol="0">
            <a:spAutoFit/>
          </a:bodyPr>
          <a:lstStyle/>
          <a:p>
            <a:pPr marL="285750" indent="-285750">
              <a:buFont typeface="Wingdings" pitchFamily="2" charset="2"/>
              <a:buChar char="Ø"/>
            </a:pPr>
            <a:r>
              <a:rPr lang="en-GB" dirty="0"/>
              <a:t>It is not possible to mention all detectors which time information is exploited. The list is long</a:t>
            </a:r>
          </a:p>
          <a:p>
            <a:pPr marL="285750" indent="-285750">
              <a:buFont typeface="Wingdings" pitchFamily="2" charset="2"/>
              <a:buChar char="Ø"/>
            </a:pPr>
            <a:r>
              <a:rPr lang="en-GB" dirty="0"/>
              <a:t>I will limit the list to those with sub-100 </a:t>
            </a:r>
            <a:r>
              <a:rPr lang="en-GB" dirty="0" err="1"/>
              <a:t>ps</a:t>
            </a:r>
            <a:r>
              <a:rPr lang="en-GB" dirty="0"/>
              <a:t> performances</a:t>
            </a:r>
          </a:p>
          <a:p>
            <a:pPr marL="285750" indent="-285750">
              <a:buFont typeface="Wingdings" pitchFamily="2" charset="2"/>
              <a:buChar char="Ø"/>
            </a:pPr>
            <a:r>
              <a:rPr lang="en-GB" dirty="0"/>
              <a:t>Even with this, I may miss a few ad I apologize for those working on the forgotten detectors</a:t>
            </a:r>
          </a:p>
        </p:txBody>
      </p:sp>
    </p:spTree>
    <p:extLst>
      <p:ext uri="{BB962C8B-B14F-4D97-AF65-F5344CB8AC3E}">
        <p14:creationId xmlns:p14="http://schemas.microsoft.com/office/powerpoint/2010/main" val="1282315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CF32912-6C85-5731-6C89-BD4F1D32B0AD}"/>
              </a:ext>
            </a:extLst>
          </p:cNvPr>
          <p:cNvGrpSpPr/>
          <p:nvPr/>
        </p:nvGrpSpPr>
        <p:grpSpPr>
          <a:xfrm>
            <a:off x="1826291" y="1337232"/>
            <a:ext cx="9060202" cy="3875249"/>
            <a:chOff x="42758" y="24480"/>
            <a:chExt cx="9060202" cy="3761175"/>
          </a:xfrm>
        </p:grpSpPr>
        <p:graphicFrame>
          <p:nvGraphicFramePr>
            <p:cNvPr id="3" name="Google Shape;91;p14">
              <a:extLst>
                <a:ext uri="{FF2B5EF4-FFF2-40B4-BE49-F238E27FC236}">
                  <a16:creationId xmlns:a16="http://schemas.microsoft.com/office/drawing/2014/main" id="{DC0ED8E0-3F48-5C94-214C-3004E6BCCD6E}"/>
                </a:ext>
              </a:extLst>
            </p:cNvPr>
            <p:cNvGraphicFramePr/>
            <p:nvPr/>
          </p:nvGraphicFramePr>
          <p:xfrm>
            <a:off x="283680" y="510120"/>
            <a:ext cx="7416720" cy="3275535"/>
          </p:xfrm>
          <a:graphic>
            <a:graphicData uri="http://schemas.openxmlformats.org/drawingml/2006/table">
              <a:tbl>
                <a:tblPr/>
                <a:tblGrid>
                  <a:gridCol w="619560">
                    <a:extLst>
                      <a:ext uri="{9D8B030D-6E8A-4147-A177-3AD203B41FA5}">
                        <a16:colId xmlns:a16="http://schemas.microsoft.com/office/drawing/2014/main" val="20000"/>
                      </a:ext>
                    </a:extLst>
                  </a:gridCol>
                  <a:gridCol w="1199880">
                    <a:extLst>
                      <a:ext uri="{9D8B030D-6E8A-4147-A177-3AD203B41FA5}">
                        <a16:colId xmlns:a16="http://schemas.microsoft.com/office/drawing/2014/main" val="20001"/>
                      </a:ext>
                    </a:extLst>
                  </a:gridCol>
                  <a:gridCol w="809280">
                    <a:extLst>
                      <a:ext uri="{9D8B030D-6E8A-4147-A177-3AD203B41FA5}">
                        <a16:colId xmlns:a16="http://schemas.microsoft.com/office/drawing/2014/main" val="20002"/>
                      </a:ext>
                    </a:extLst>
                  </a:gridCol>
                  <a:gridCol w="738000">
                    <a:extLst>
                      <a:ext uri="{9D8B030D-6E8A-4147-A177-3AD203B41FA5}">
                        <a16:colId xmlns:a16="http://schemas.microsoft.com/office/drawing/2014/main" val="20003"/>
                      </a:ext>
                    </a:extLst>
                  </a:gridCol>
                  <a:gridCol w="973440">
                    <a:extLst>
                      <a:ext uri="{9D8B030D-6E8A-4147-A177-3AD203B41FA5}">
                        <a16:colId xmlns:a16="http://schemas.microsoft.com/office/drawing/2014/main" val="20004"/>
                      </a:ext>
                    </a:extLst>
                  </a:gridCol>
                  <a:gridCol w="1144440">
                    <a:extLst>
                      <a:ext uri="{9D8B030D-6E8A-4147-A177-3AD203B41FA5}">
                        <a16:colId xmlns:a16="http://schemas.microsoft.com/office/drawing/2014/main" val="20005"/>
                      </a:ext>
                    </a:extLst>
                  </a:gridCol>
                  <a:gridCol w="933840">
                    <a:extLst>
                      <a:ext uri="{9D8B030D-6E8A-4147-A177-3AD203B41FA5}">
                        <a16:colId xmlns:a16="http://schemas.microsoft.com/office/drawing/2014/main" val="20006"/>
                      </a:ext>
                    </a:extLst>
                  </a:gridCol>
                  <a:gridCol w="998280">
                    <a:extLst>
                      <a:ext uri="{9D8B030D-6E8A-4147-A177-3AD203B41FA5}">
                        <a16:colId xmlns:a16="http://schemas.microsoft.com/office/drawing/2014/main" val="20007"/>
                      </a:ext>
                    </a:extLst>
                  </a:gridCol>
                </a:tblGrid>
                <a:tr h="697320">
                  <a:tc>
                    <a:txBody>
                      <a:bodyPr/>
                      <a:lstStyle/>
                      <a:p>
                        <a:pPr algn="ctr">
                          <a:lnSpc>
                            <a:spcPct val="100000"/>
                          </a:lnSpc>
                          <a:tabLst>
                            <a:tab pos="0" algn="l"/>
                          </a:tabLst>
                        </a:pPr>
                        <a:r>
                          <a:rPr lang="en" sz="1100" b="0" u="none" strike="noStrike">
                            <a:solidFill>
                              <a:srgbClr val="000000"/>
                            </a:solidFill>
                            <a:uFillTx/>
                            <a:latin typeface="Arial"/>
                            <a:ea typeface="Calibri"/>
                          </a:rPr>
                          <a:t>Timing jitter</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Intrinsic photon number resolution</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Efficiency</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Array size</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Maximum count rate</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Dark count rate</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Active area</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pPr algn="ctr">
                          <a:lnSpc>
                            <a:spcPct val="100000"/>
                          </a:lnSpc>
                          <a:tabLst>
                            <a:tab pos="0" algn="l"/>
                          </a:tabLst>
                        </a:pPr>
                        <a:r>
                          <a:rPr lang="en" sz="1100" b="0" u="none" strike="noStrike">
                            <a:solidFill>
                              <a:srgbClr val="000000"/>
                            </a:solidFill>
                            <a:uFillTx/>
                            <a:latin typeface="Arial"/>
                            <a:ea typeface="Calibri"/>
                          </a:rPr>
                          <a:t>Cut-off wavelength</a:t>
                        </a:r>
                        <a:endParaRPr lang="fr-CH" sz="11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extLst>
                    <a:ext uri="{0D108BD9-81ED-4DB2-BD59-A6C34878D82A}">
                      <a16:rowId xmlns:a16="http://schemas.microsoft.com/office/drawing/2014/main" val="10000"/>
                    </a:ext>
                  </a:extLst>
                </a:tr>
                <a:tr h="365760">
                  <a:tc>
                    <a:txBody>
                      <a:bodyPr/>
                      <a:lstStyle/>
                      <a:p>
                        <a:pPr algn="ctr">
                          <a:lnSpc>
                            <a:spcPct val="100000"/>
                          </a:lnSpc>
                          <a:tabLst>
                            <a:tab pos="0" algn="l"/>
                          </a:tabLst>
                        </a:pPr>
                        <a:r>
                          <a:rPr lang="en" sz="1200" b="0" u="none" strike="noStrike">
                            <a:solidFill>
                              <a:srgbClr val="000000"/>
                            </a:solidFill>
                            <a:uFillTx/>
                            <a:latin typeface="Calibri"/>
                            <a:ea typeface="Calibri"/>
                          </a:rPr>
                          <a:t>18 ps</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None</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93%</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64</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1 Gcps</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4 /s/mm</a:t>
                        </a:r>
                        <a:r>
                          <a:rPr lang="en" sz="1200" b="0" u="none" strike="noStrike" baseline="30000">
                            <a:solidFill>
                              <a:srgbClr val="000000"/>
                            </a:solidFill>
                            <a:uFillTx/>
                            <a:latin typeface="Calibri"/>
                            <a:ea typeface="Calibri"/>
                          </a:rPr>
                          <a:t>2</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0.001 cm</a:t>
                        </a:r>
                        <a:r>
                          <a:rPr lang="en" sz="1200" b="0" u="none" strike="noStrike" baseline="30000">
                            <a:solidFill>
                              <a:srgbClr val="000000"/>
                            </a:solidFill>
                            <a:uFillTx/>
                            <a:latin typeface="Calibri"/>
                            <a:ea typeface="Calibri"/>
                          </a:rPr>
                          <a:t>2</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200" b="0" u="none" strike="noStrike">
                            <a:solidFill>
                              <a:srgbClr val="000000"/>
                            </a:solidFill>
                            <a:uFillTx/>
                            <a:latin typeface="Calibri"/>
                            <a:ea typeface="Calibri"/>
                          </a:rPr>
                          <a:t>5 μm</a:t>
                        </a:r>
                        <a:endParaRPr lang="fr-CH" sz="12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extLst>
                    <a:ext uri="{0D108BD9-81ED-4DB2-BD59-A6C34878D82A}">
                      <a16:rowId xmlns:a16="http://schemas.microsoft.com/office/drawing/2014/main" val="10001"/>
                    </a:ext>
                  </a:extLst>
                </a:tr>
                <a:tr h="1824120">
                  <a:tc>
                    <a:txBody>
                      <a:bodyPr/>
                      <a:lstStyle/>
                      <a:p>
                        <a:endParaRPr lang="en-US" sz="1800" b="0" u="none" strike="noStrike">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dirty="0">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dirty="0">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tc>
                    <a:txBody>
                      <a:bodyPr/>
                      <a:lstStyle/>
                      <a:p>
                        <a:endParaRPr lang="en-US" sz="1800" b="0" u="none" strike="noStrike" dirty="0">
                          <a:solidFill>
                            <a:srgbClr val="000000"/>
                          </a:solidFill>
                          <a:uFillTx/>
                          <a:latin typeface="Calibri"/>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noFill/>
                    </a:tcPr>
                  </a:tc>
                  <a:extLst>
                    <a:ext uri="{0D108BD9-81ED-4DB2-BD59-A6C34878D82A}">
                      <a16:rowId xmlns:a16="http://schemas.microsoft.com/office/drawing/2014/main" val="10002"/>
                    </a:ext>
                  </a:extLst>
                </a:tr>
                <a:tr h="377640">
                  <a:tc>
                    <a:txBody>
                      <a:bodyPr/>
                      <a:lstStyle/>
                      <a:p>
                        <a:pPr algn="ctr">
                          <a:lnSpc>
                            <a:spcPct val="100000"/>
                          </a:lnSpc>
                          <a:tabLst>
                            <a:tab pos="0" algn="l"/>
                          </a:tabLst>
                        </a:pPr>
                        <a:r>
                          <a:rPr lang="en" sz="1300" b="1" u="none" strike="noStrike">
                            <a:solidFill>
                              <a:srgbClr val="0000FF"/>
                            </a:solidFill>
                            <a:uFillTx/>
                            <a:latin typeface="Calibri"/>
                            <a:ea typeface="Calibri"/>
                          </a:rPr>
                          <a:t>1 ps</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a:solidFill>
                              <a:srgbClr val="0000FF"/>
                            </a:solidFill>
                            <a:uFillTx/>
                            <a:latin typeface="Calibri"/>
                            <a:ea typeface="Calibri"/>
                          </a:rPr>
                          <a:t>10</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a:solidFill>
                              <a:srgbClr val="0000FF"/>
                            </a:solidFill>
                            <a:uFillTx/>
                            <a:latin typeface="Calibri"/>
                            <a:ea typeface="Calibri"/>
                          </a:rPr>
                          <a:t>99 %</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a:solidFill>
                              <a:srgbClr val="0000FF"/>
                            </a:solidFill>
                            <a:uFillTx/>
                            <a:latin typeface="Calibri"/>
                            <a:ea typeface="Calibri"/>
                          </a:rPr>
                          <a:t>10</a:t>
                        </a:r>
                        <a:r>
                          <a:rPr lang="en" sz="1300" b="1" u="none" strike="noStrike" baseline="30000">
                            <a:solidFill>
                              <a:srgbClr val="0000FF"/>
                            </a:solidFill>
                            <a:uFillTx/>
                            <a:latin typeface="Calibri"/>
                            <a:ea typeface="Calibri"/>
                          </a:rPr>
                          <a:t>7</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a:solidFill>
                              <a:srgbClr val="0000FF"/>
                            </a:solidFill>
                            <a:uFillTx/>
                            <a:latin typeface="Calibri"/>
                            <a:ea typeface="Calibri"/>
                          </a:rPr>
                          <a:t>10 Gcps</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a:solidFill>
                              <a:srgbClr val="0000FF"/>
                            </a:solidFill>
                            <a:uFillTx/>
                            <a:latin typeface="Calibri"/>
                            <a:ea typeface="Calibri"/>
                          </a:rPr>
                          <a:t>1x10</a:t>
                        </a:r>
                        <a:r>
                          <a:rPr lang="en" sz="1300" b="1" u="none" strike="noStrike" baseline="30000">
                            <a:solidFill>
                              <a:srgbClr val="0000FF"/>
                            </a:solidFill>
                            <a:uFillTx/>
                            <a:latin typeface="Calibri"/>
                            <a:ea typeface="Calibri"/>
                          </a:rPr>
                          <a:t>-6 </a:t>
                        </a:r>
                        <a:r>
                          <a:rPr lang="en" sz="1300" b="1" u="none" strike="noStrike">
                            <a:solidFill>
                              <a:srgbClr val="0000FF"/>
                            </a:solidFill>
                            <a:uFillTx/>
                            <a:latin typeface="Calibri"/>
                            <a:ea typeface="Calibri"/>
                          </a:rPr>
                          <a:t>/s/mm</a:t>
                        </a:r>
                        <a:r>
                          <a:rPr lang="en" sz="1300" b="1" u="none" strike="noStrike" baseline="30000">
                            <a:solidFill>
                              <a:srgbClr val="0000FF"/>
                            </a:solidFill>
                            <a:uFillTx/>
                            <a:latin typeface="Calibri"/>
                            <a:ea typeface="Calibri"/>
                          </a:rPr>
                          <a:t>2</a:t>
                        </a:r>
                        <a:endParaRPr lang="fr-CH" sz="1300" b="0" u="none" strike="noStrike">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dirty="0">
                            <a:solidFill>
                              <a:srgbClr val="0000FF"/>
                            </a:solidFill>
                            <a:uFillTx/>
                            <a:latin typeface="Calibri"/>
                            <a:ea typeface="Calibri"/>
                          </a:rPr>
                          <a:t>1 cm</a:t>
                        </a:r>
                        <a:r>
                          <a:rPr lang="en" sz="1300" b="1" u="none" strike="noStrike" baseline="30000" dirty="0">
                            <a:solidFill>
                              <a:srgbClr val="0000FF"/>
                            </a:solidFill>
                            <a:uFillTx/>
                            <a:latin typeface="Calibri"/>
                            <a:ea typeface="Calibri"/>
                          </a:rPr>
                          <a:t>2</a:t>
                        </a:r>
                        <a:endParaRPr lang="fr-CH" sz="1300" b="0" u="none" strike="noStrike" dirty="0">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tc>
                    <a:txBody>
                      <a:bodyPr/>
                      <a:lstStyle/>
                      <a:p>
                        <a:pPr algn="ctr">
                          <a:lnSpc>
                            <a:spcPct val="100000"/>
                          </a:lnSpc>
                          <a:tabLst>
                            <a:tab pos="0" algn="l"/>
                          </a:tabLst>
                        </a:pPr>
                        <a:r>
                          <a:rPr lang="en" sz="1300" b="1" u="none" strike="noStrike" dirty="0">
                            <a:solidFill>
                              <a:srgbClr val="0000FF"/>
                            </a:solidFill>
                            <a:uFillTx/>
                            <a:latin typeface="Calibri"/>
                            <a:ea typeface="Calibri"/>
                          </a:rPr>
                          <a:t>100 μm</a:t>
                        </a:r>
                        <a:endParaRPr lang="fr-CH" sz="1300" b="0" u="none" strike="noStrike" dirty="0">
                          <a:solidFill>
                            <a:srgbClr val="000000"/>
                          </a:solidFill>
                          <a:uFillTx/>
                          <a:latin typeface="Arial"/>
                        </a:endParaRPr>
                      </a:p>
                    </a:txBody>
                    <a:tcPr marL="91080" marR="91080">
                      <a:lnL w="9360">
                        <a:solidFill>
                          <a:srgbClr val="808080"/>
                        </a:solidFill>
                        <a:prstDash val="solid"/>
                      </a:lnL>
                      <a:lnR w="9360">
                        <a:solidFill>
                          <a:srgbClr val="808080"/>
                        </a:solidFill>
                        <a:prstDash val="solid"/>
                      </a:lnR>
                      <a:lnT w="9360">
                        <a:solidFill>
                          <a:srgbClr val="808080"/>
                        </a:solidFill>
                        <a:prstDash val="solid"/>
                      </a:lnT>
                      <a:lnB w="9360">
                        <a:solidFill>
                          <a:srgbClr val="808080"/>
                        </a:solidFill>
                        <a:prstDash val="solid"/>
                      </a:lnB>
                      <a:solidFill>
                        <a:srgbClr val="CCCCCC"/>
                      </a:solidFill>
                    </a:tcPr>
                  </a:tc>
                  <a:extLst>
                    <a:ext uri="{0D108BD9-81ED-4DB2-BD59-A6C34878D82A}">
                      <a16:rowId xmlns:a16="http://schemas.microsoft.com/office/drawing/2014/main" val="10003"/>
                    </a:ext>
                  </a:extLst>
                </a:tr>
              </a:tbl>
            </a:graphicData>
          </a:graphic>
        </p:graphicFrame>
        <p:sp>
          <p:nvSpPr>
            <p:cNvPr id="4" name="Google Shape;92;p14">
              <a:extLst>
                <a:ext uri="{FF2B5EF4-FFF2-40B4-BE49-F238E27FC236}">
                  <a16:creationId xmlns:a16="http://schemas.microsoft.com/office/drawing/2014/main" id="{9D3AF2B0-EC82-5EB2-CCAF-28EB8AF0D12C}"/>
                </a:ext>
              </a:extLst>
            </p:cNvPr>
            <p:cNvSpPr/>
            <p:nvPr/>
          </p:nvSpPr>
          <p:spPr>
            <a:xfrm>
              <a:off x="4500720" y="3022200"/>
              <a:ext cx="137808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1" u="none" strike="noStrike">
                  <a:solidFill>
                    <a:srgbClr val="000000"/>
                  </a:solidFill>
                  <a:uFillTx/>
                  <a:latin typeface="Calibri"/>
                  <a:ea typeface="Calibri"/>
                </a:rPr>
                <a:t>4x10</a:t>
              </a:r>
              <a:r>
                <a:rPr lang="en" sz="1300" b="1" u="none" strike="noStrike" baseline="30000">
                  <a:solidFill>
                    <a:srgbClr val="000000"/>
                  </a:solidFill>
                  <a:uFillTx/>
                  <a:latin typeface="Calibri"/>
                  <a:ea typeface="Calibri"/>
                </a:rPr>
                <a:t>-5</a:t>
              </a:r>
              <a:r>
                <a:rPr lang="en" sz="1300" b="1" u="none" strike="noStrike">
                  <a:solidFill>
                    <a:srgbClr val="000000"/>
                  </a:solidFill>
                  <a:uFillTx/>
                  <a:latin typeface="Calibri"/>
                  <a:ea typeface="Calibri"/>
                </a:rPr>
                <a:t> /s/mm</a:t>
              </a:r>
              <a:r>
                <a:rPr lang="en" sz="1300" b="1" u="none" strike="noStrike" baseline="30000">
                  <a:solidFill>
                    <a:srgbClr val="000000"/>
                  </a:solidFill>
                  <a:uFillTx/>
                  <a:latin typeface="Calibri"/>
                  <a:ea typeface="Calibri"/>
                </a:rPr>
                <a:t>2</a:t>
              </a:r>
              <a:endParaRPr lang="fr-CH" sz="1300" b="0" u="none" strike="noStrike">
                <a:solidFill>
                  <a:srgbClr val="000000"/>
                </a:solidFill>
                <a:uFillTx/>
                <a:latin typeface="Arial"/>
              </a:endParaRPr>
            </a:p>
          </p:txBody>
        </p:sp>
        <p:sp>
          <p:nvSpPr>
            <p:cNvPr id="5" name="Google Shape;93;p14">
              <a:extLst>
                <a:ext uri="{FF2B5EF4-FFF2-40B4-BE49-F238E27FC236}">
                  <a16:creationId xmlns:a16="http://schemas.microsoft.com/office/drawing/2014/main" id="{F24A3FC8-F26C-F3FC-83A8-052141637751}"/>
                </a:ext>
              </a:extLst>
            </p:cNvPr>
            <p:cNvSpPr/>
            <p:nvPr/>
          </p:nvSpPr>
          <p:spPr>
            <a:xfrm>
              <a:off x="7756560" y="1194480"/>
              <a:ext cx="102060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0" u="none" strike="noStrike">
                  <a:solidFill>
                    <a:srgbClr val="000000"/>
                  </a:solidFill>
                  <a:uFillTx/>
                  <a:latin typeface="Arial"/>
                  <a:ea typeface="Calibri"/>
                </a:rPr>
                <a:t>Records in 2016 </a:t>
              </a:r>
              <a:endParaRPr lang="fr-CH" sz="1300" b="0" u="none" strike="noStrike">
                <a:solidFill>
                  <a:srgbClr val="000000"/>
                </a:solidFill>
                <a:uFillTx/>
                <a:latin typeface="Arial"/>
              </a:endParaRPr>
            </a:p>
          </p:txBody>
        </p:sp>
        <p:sp>
          <p:nvSpPr>
            <p:cNvPr id="6" name="Google Shape;94;p14">
              <a:extLst>
                <a:ext uri="{FF2B5EF4-FFF2-40B4-BE49-F238E27FC236}">
                  <a16:creationId xmlns:a16="http://schemas.microsoft.com/office/drawing/2014/main" id="{5582F872-88F7-FA07-F730-F4B822755588}"/>
                </a:ext>
              </a:extLst>
            </p:cNvPr>
            <p:cNvSpPr/>
            <p:nvPr/>
          </p:nvSpPr>
          <p:spPr>
            <a:xfrm>
              <a:off x="7659000" y="3275640"/>
              <a:ext cx="137808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0" u="none" strike="noStrike">
                  <a:solidFill>
                    <a:srgbClr val="000000"/>
                  </a:solidFill>
                  <a:uFillTx/>
                  <a:latin typeface="Arial"/>
                  <a:ea typeface="Calibri"/>
                </a:rPr>
                <a:t>Expected performance by 2030</a:t>
              </a:r>
              <a:endParaRPr lang="fr-CH" sz="1300" b="0" u="none" strike="noStrike">
                <a:solidFill>
                  <a:srgbClr val="000000"/>
                </a:solidFill>
                <a:uFillTx/>
                <a:latin typeface="Arial"/>
              </a:endParaRPr>
            </a:p>
          </p:txBody>
        </p:sp>
        <p:sp>
          <p:nvSpPr>
            <p:cNvPr id="7" name="Google Shape;95;p14">
              <a:extLst>
                <a:ext uri="{FF2B5EF4-FFF2-40B4-BE49-F238E27FC236}">
                  <a16:creationId xmlns:a16="http://schemas.microsoft.com/office/drawing/2014/main" id="{8F1E56C0-A081-EB14-1B5D-B56C3042B1BB}"/>
                </a:ext>
              </a:extLst>
            </p:cNvPr>
            <p:cNvSpPr/>
            <p:nvPr/>
          </p:nvSpPr>
          <p:spPr>
            <a:xfrm>
              <a:off x="228240" y="3007800"/>
              <a:ext cx="73008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pPr>
              <a:r>
                <a:rPr lang="en" sz="1300" b="1" u="none" strike="noStrike">
                  <a:solidFill>
                    <a:srgbClr val="FF0000"/>
                  </a:solidFill>
                  <a:uFillTx/>
                  <a:latin typeface="Calibri"/>
                  <a:ea typeface="Calibri"/>
                </a:rPr>
                <a:t>2.6 ps</a:t>
              </a:r>
              <a:endParaRPr lang="fr-CH" sz="1300" b="0" u="none" strike="noStrike">
                <a:solidFill>
                  <a:srgbClr val="000000"/>
                </a:solidFill>
                <a:uFillTx/>
                <a:latin typeface="Arial"/>
              </a:endParaRPr>
            </a:p>
          </p:txBody>
        </p:sp>
        <p:cxnSp>
          <p:nvCxnSpPr>
            <p:cNvPr id="8" name="Google Shape;96;p14">
              <a:extLst>
                <a:ext uri="{FF2B5EF4-FFF2-40B4-BE49-F238E27FC236}">
                  <a16:creationId xmlns:a16="http://schemas.microsoft.com/office/drawing/2014/main" id="{EEB0144F-8246-C2C4-5AAE-D1641E697243}"/>
                </a:ext>
              </a:extLst>
            </p:cNvPr>
            <p:cNvCxnSpPr/>
            <p:nvPr/>
          </p:nvCxnSpPr>
          <p:spPr>
            <a:xfrm flipH="1">
              <a:off x="2158560" y="3214080"/>
              <a:ext cx="691200" cy="360"/>
            </a:xfrm>
            <a:prstGeom prst="straightConnector1">
              <a:avLst/>
            </a:prstGeom>
            <a:ln w="76320">
              <a:solidFill>
                <a:srgbClr val="FF0000"/>
              </a:solidFill>
              <a:round/>
            </a:ln>
          </p:spPr>
        </p:cxnSp>
        <p:cxnSp>
          <p:nvCxnSpPr>
            <p:cNvPr id="9" name="Google Shape;97;p14">
              <a:extLst>
                <a:ext uri="{FF2B5EF4-FFF2-40B4-BE49-F238E27FC236}">
                  <a16:creationId xmlns:a16="http://schemas.microsoft.com/office/drawing/2014/main" id="{268761CE-CBA0-12B9-6F82-E0A7CE07C6AF}"/>
                </a:ext>
              </a:extLst>
            </p:cNvPr>
            <p:cNvCxnSpPr/>
            <p:nvPr/>
          </p:nvCxnSpPr>
          <p:spPr>
            <a:xfrm>
              <a:off x="2937240" y="2807640"/>
              <a:ext cx="519840" cy="360"/>
            </a:xfrm>
            <a:prstGeom prst="straightConnector1">
              <a:avLst/>
            </a:prstGeom>
            <a:ln w="76320">
              <a:solidFill>
                <a:srgbClr val="FF0000"/>
              </a:solidFill>
              <a:round/>
            </a:ln>
          </p:spPr>
        </p:cxnSp>
        <p:cxnSp>
          <p:nvCxnSpPr>
            <p:cNvPr id="10" name="Google Shape;98;p14">
              <a:extLst>
                <a:ext uri="{FF2B5EF4-FFF2-40B4-BE49-F238E27FC236}">
                  <a16:creationId xmlns:a16="http://schemas.microsoft.com/office/drawing/2014/main" id="{DF6B8036-46D8-D22A-1B58-46B545AC22E8}"/>
                </a:ext>
              </a:extLst>
            </p:cNvPr>
            <p:cNvCxnSpPr/>
            <p:nvPr/>
          </p:nvCxnSpPr>
          <p:spPr>
            <a:xfrm>
              <a:off x="363600" y="3034440"/>
              <a:ext cx="383040" cy="360"/>
            </a:xfrm>
            <a:prstGeom prst="straightConnector1">
              <a:avLst/>
            </a:prstGeom>
            <a:ln w="76320">
              <a:solidFill>
                <a:srgbClr val="FF0000"/>
              </a:solidFill>
              <a:round/>
            </a:ln>
          </p:spPr>
        </p:cxnSp>
        <p:cxnSp>
          <p:nvCxnSpPr>
            <p:cNvPr id="11" name="Google Shape;99;p14">
              <a:extLst>
                <a:ext uri="{FF2B5EF4-FFF2-40B4-BE49-F238E27FC236}">
                  <a16:creationId xmlns:a16="http://schemas.microsoft.com/office/drawing/2014/main" id="{76B3BF2A-097D-8ABA-6366-448146B33794}"/>
                </a:ext>
              </a:extLst>
            </p:cNvPr>
            <p:cNvCxnSpPr/>
            <p:nvPr/>
          </p:nvCxnSpPr>
          <p:spPr>
            <a:xfrm>
              <a:off x="576360" y="1671840"/>
              <a:ext cx="1080" cy="1276560"/>
            </a:xfrm>
            <a:prstGeom prst="straightConnector1">
              <a:avLst/>
            </a:prstGeom>
            <a:ln w="38160">
              <a:solidFill>
                <a:srgbClr val="FF0000"/>
              </a:solidFill>
              <a:round/>
              <a:tailEnd type="stealth" w="med" len="med"/>
            </a:ln>
          </p:spPr>
        </p:cxnSp>
        <p:cxnSp>
          <p:nvCxnSpPr>
            <p:cNvPr id="12" name="Google Shape;100;p14">
              <a:extLst>
                <a:ext uri="{FF2B5EF4-FFF2-40B4-BE49-F238E27FC236}">
                  <a16:creationId xmlns:a16="http://schemas.microsoft.com/office/drawing/2014/main" id="{420F4EF9-D137-AD3B-B753-273C987298A2}"/>
                </a:ext>
              </a:extLst>
            </p:cNvPr>
            <p:cNvCxnSpPr/>
            <p:nvPr/>
          </p:nvCxnSpPr>
          <p:spPr>
            <a:xfrm>
              <a:off x="6990120" y="1719000"/>
              <a:ext cx="360" cy="1110600"/>
            </a:xfrm>
            <a:prstGeom prst="straightConnector1">
              <a:avLst/>
            </a:prstGeom>
            <a:ln w="38160">
              <a:solidFill>
                <a:srgbClr val="FF0000"/>
              </a:solidFill>
              <a:round/>
              <a:tailEnd type="stealth" w="med" len="med"/>
            </a:ln>
          </p:spPr>
        </p:cxnSp>
        <p:cxnSp>
          <p:nvCxnSpPr>
            <p:cNvPr id="13" name="Google Shape;101;p14">
              <a:extLst>
                <a:ext uri="{FF2B5EF4-FFF2-40B4-BE49-F238E27FC236}">
                  <a16:creationId xmlns:a16="http://schemas.microsoft.com/office/drawing/2014/main" id="{6C254008-D8FE-76F6-A69B-367E24B6495F}"/>
                </a:ext>
              </a:extLst>
            </p:cNvPr>
            <p:cNvCxnSpPr/>
            <p:nvPr/>
          </p:nvCxnSpPr>
          <p:spPr>
            <a:xfrm>
              <a:off x="4052880" y="1736280"/>
              <a:ext cx="360" cy="308520"/>
            </a:xfrm>
            <a:prstGeom prst="straightConnector1">
              <a:avLst/>
            </a:prstGeom>
            <a:ln w="38160">
              <a:solidFill>
                <a:srgbClr val="FF0000"/>
              </a:solidFill>
              <a:round/>
              <a:tailEnd type="stealth" w="med" len="med"/>
            </a:ln>
          </p:spPr>
        </p:cxnSp>
        <p:cxnSp>
          <p:nvCxnSpPr>
            <p:cNvPr id="14" name="Google Shape;102;p14">
              <a:extLst>
                <a:ext uri="{FF2B5EF4-FFF2-40B4-BE49-F238E27FC236}">
                  <a16:creationId xmlns:a16="http://schemas.microsoft.com/office/drawing/2014/main" id="{423B8091-FC10-DCB0-D232-7EB1C42E1ECB}"/>
                </a:ext>
              </a:extLst>
            </p:cNvPr>
            <p:cNvCxnSpPr/>
            <p:nvPr/>
          </p:nvCxnSpPr>
          <p:spPr>
            <a:xfrm>
              <a:off x="2359080" y="1736280"/>
              <a:ext cx="360" cy="1395000"/>
            </a:xfrm>
            <a:prstGeom prst="straightConnector1">
              <a:avLst/>
            </a:prstGeom>
            <a:ln w="38160">
              <a:solidFill>
                <a:srgbClr val="FF0000"/>
              </a:solidFill>
              <a:round/>
              <a:tailEnd type="stealth" w="med" len="med"/>
            </a:ln>
          </p:spPr>
        </p:cxnSp>
        <p:cxnSp>
          <p:nvCxnSpPr>
            <p:cNvPr id="15" name="Google Shape;103;p14">
              <a:extLst>
                <a:ext uri="{FF2B5EF4-FFF2-40B4-BE49-F238E27FC236}">
                  <a16:creationId xmlns:a16="http://schemas.microsoft.com/office/drawing/2014/main" id="{4B1D92A2-3757-41CD-BC0B-803398CC0157}"/>
                </a:ext>
              </a:extLst>
            </p:cNvPr>
            <p:cNvCxnSpPr/>
            <p:nvPr/>
          </p:nvCxnSpPr>
          <p:spPr>
            <a:xfrm>
              <a:off x="4655520" y="3035520"/>
              <a:ext cx="1067400" cy="360"/>
            </a:xfrm>
            <a:prstGeom prst="straightConnector1">
              <a:avLst/>
            </a:prstGeom>
            <a:ln w="76320">
              <a:solidFill>
                <a:srgbClr val="FF0000"/>
              </a:solidFill>
              <a:round/>
            </a:ln>
          </p:spPr>
        </p:cxnSp>
        <p:sp>
          <p:nvSpPr>
            <p:cNvPr id="16" name="Google Shape;104;p14">
              <a:extLst>
                <a:ext uri="{FF2B5EF4-FFF2-40B4-BE49-F238E27FC236}">
                  <a16:creationId xmlns:a16="http://schemas.microsoft.com/office/drawing/2014/main" id="{F618C887-0CB3-46F9-2AFA-F6BA2519586E}"/>
                </a:ext>
              </a:extLst>
            </p:cNvPr>
            <p:cNvSpPr/>
            <p:nvPr/>
          </p:nvSpPr>
          <p:spPr>
            <a:xfrm>
              <a:off x="2158920" y="3126960"/>
              <a:ext cx="730080" cy="4449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pPr>
              <a:r>
                <a:rPr lang="en" sz="1300" b="1" u="none" strike="noStrike">
                  <a:solidFill>
                    <a:srgbClr val="000000"/>
                  </a:solidFill>
                  <a:uFillTx/>
                  <a:latin typeface="Calibri"/>
                  <a:ea typeface="Calibri"/>
                </a:rPr>
                <a:t>98%</a:t>
              </a:r>
              <a:endParaRPr lang="fr-CH" sz="1300" b="0" u="none" strike="noStrike">
                <a:solidFill>
                  <a:srgbClr val="000000"/>
                </a:solidFill>
                <a:uFillTx/>
                <a:latin typeface="Arial"/>
              </a:endParaRPr>
            </a:p>
          </p:txBody>
        </p:sp>
        <p:cxnSp>
          <p:nvCxnSpPr>
            <p:cNvPr id="17" name="Google Shape;105;p14">
              <a:extLst>
                <a:ext uri="{FF2B5EF4-FFF2-40B4-BE49-F238E27FC236}">
                  <a16:creationId xmlns:a16="http://schemas.microsoft.com/office/drawing/2014/main" id="{F4FAAFDE-314F-9D1D-9305-DDD6B26B4098}"/>
                </a:ext>
              </a:extLst>
            </p:cNvPr>
            <p:cNvCxnSpPr>
              <a:cxnSpLocks/>
            </p:cNvCxnSpPr>
            <p:nvPr/>
          </p:nvCxnSpPr>
          <p:spPr>
            <a:xfrm>
              <a:off x="6725160" y="2913480"/>
              <a:ext cx="779040" cy="0"/>
            </a:xfrm>
            <a:prstGeom prst="straightConnector1">
              <a:avLst/>
            </a:prstGeom>
            <a:ln w="76320">
              <a:solidFill>
                <a:srgbClr val="FF0000"/>
              </a:solidFill>
              <a:prstDash val="solid"/>
              <a:round/>
            </a:ln>
          </p:spPr>
        </p:cxnSp>
        <p:cxnSp>
          <p:nvCxnSpPr>
            <p:cNvPr id="18" name="Google Shape;106;p14">
              <a:extLst>
                <a:ext uri="{FF2B5EF4-FFF2-40B4-BE49-F238E27FC236}">
                  <a16:creationId xmlns:a16="http://schemas.microsoft.com/office/drawing/2014/main" id="{6AB11A26-65D4-4459-52E9-BFFFEA268038}"/>
                </a:ext>
              </a:extLst>
            </p:cNvPr>
            <p:cNvCxnSpPr/>
            <p:nvPr/>
          </p:nvCxnSpPr>
          <p:spPr>
            <a:xfrm>
              <a:off x="1355400" y="1704600"/>
              <a:ext cx="360" cy="294480"/>
            </a:xfrm>
            <a:prstGeom prst="straightConnector1">
              <a:avLst/>
            </a:prstGeom>
            <a:ln w="38160">
              <a:solidFill>
                <a:srgbClr val="FF0000"/>
              </a:solidFill>
              <a:round/>
              <a:tailEnd type="stealth" w="med" len="med"/>
            </a:ln>
          </p:spPr>
        </p:cxnSp>
        <p:sp>
          <p:nvSpPr>
            <p:cNvPr id="19" name="Google Shape;107;p14">
              <a:extLst>
                <a:ext uri="{FF2B5EF4-FFF2-40B4-BE49-F238E27FC236}">
                  <a16:creationId xmlns:a16="http://schemas.microsoft.com/office/drawing/2014/main" id="{362AD9DB-EFC1-5F41-2FE2-4B4B8391B8BE}"/>
                </a:ext>
              </a:extLst>
            </p:cNvPr>
            <p:cNvSpPr/>
            <p:nvPr/>
          </p:nvSpPr>
          <p:spPr>
            <a:xfrm>
              <a:off x="6725160" y="2981520"/>
              <a:ext cx="1133280" cy="34920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1" u="none" strike="noStrike">
                  <a:solidFill>
                    <a:srgbClr val="FF0000"/>
                  </a:solidFill>
                  <a:uFillTx/>
                  <a:latin typeface="Calibri"/>
                  <a:ea typeface="Calibri"/>
                </a:rPr>
                <a:t>29 μm </a:t>
              </a:r>
              <a:endParaRPr lang="fr-CH" sz="1300" b="0" u="none" strike="noStrike">
                <a:solidFill>
                  <a:srgbClr val="000000"/>
                </a:solidFill>
                <a:uFillTx/>
                <a:latin typeface="Arial"/>
              </a:endParaRPr>
            </a:p>
          </p:txBody>
        </p:sp>
        <p:sp>
          <p:nvSpPr>
            <p:cNvPr id="20" name="Google Shape;108;p14">
              <a:extLst>
                <a:ext uri="{FF2B5EF4-FFF2-40B4-BE49-F238E27FC236}">
                  <a16:creationId xmlns:a16="http://schemas.microsoft.com/office/drawing/2014/main" id="{D70ACE03-0A5D-A167-3B37-CF72B7FA5DA6}"/>
                </a:ext>
              </a:extLst>
            </p:cNvPr>
            <p:cNvSpPr/>
            <p:nvPr/>
          </p:nvSpPr>
          <p:spPr>
            <a:xfrm>
              <a:off x="3682800" y="2127960"/>
              <a:ext cx="84924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1" u="none" strike="noStrike">
                  <a:solidFill>
                    <a:srgbClr val="FF0000"/>
                  </a:solidFill>
                  <a:uFillTx/>
                  <a:latin typeface="Calibri"/>
                  <a:ea typeface="Calibri"/>
                </a:rPr>
                <a:t>1.5 Gcps</a:t>
              </a:r>
              <a:endParaRPr lang="fr-CH" sz="1300" b="0" u="none" strike="noStrike">
                <a:solidFill>
                  <a:srgbClr val="000000"/>
                </a:solidFill>
                <a:uFillTx/>
                <a:latin typeface="Arial"/>
              </a:endParaRPr>
            </a:p>
          </p:txBody>
        </p:sp>
        <p:cxnSp>
          <p:nvCxnSpPr>
            <p:cNvPr id="21" name="Google Shape;109;p14">
              <a:extLst>
                <a:ext uri="{FF2B5EF4-FFF2-40B4-BE49-F238E27FC236}">
                  <a16:creationId xmlns:a16="http://schemas.microsoft.com/office/drawing/2014/main" id="{A5851684-5ED5-98D5-E65D-AF898253D994}"/>
                </a:ext>
              </a:extLst>
            </p:cNvPr>
            <p:cNvCxnSpPr/>
            <p:nvPr/>
          </p:nvCxnSpPr>
          <p:spPr>
            <a:xfrm>
              <a:off x="951840" y="2090160"/>
              <a:ext cx="905400" cy="2520"/>
            </a:xfrm>
            <a:prstGeom prst="straightConnector1">
              <a:avLst/>
            </a:prstGeom>
            <a:ln w="76320">
              <a:solidFill>
                <a:srgbClr val="FF0000"/>
              </a:solidFill>
              <a:round/>
            </a:ln>
          </p:spPr>
        </p:cxnSp>
        <p:sp>
          <p:nvSpPr>
            <p:cNvPr id="22" name="Google Shape;110;p14">
              <a:extLst>
                <a:ext uri="{FF2B5EF4-FFF2-40B4-BE49-F238E27FC236}">
                  <a16:creationId xmlns:a16="http://schemas.microsoft.com/office/drawing/2014/main" id="{51637882-C731-D5C9-55D0-72BDF7242523}"/>
                </a:ext>
              </a:extLst>
            </p:cNvPr>
            <p:cNvSpPr/>
            <p:nvPr/>
          </p:nvSpPr>
          <p:spPr>
            <a:xfrm>
              <a:off x="819360" y="2137320"/>
              <a:ext cx="1167840" cy="3931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1" u="none" strike="noStrike">
                  <a:solidFill>
                    <a:srgbClr val="FF0000"/>
                  </a:solidFill>
                  <a:uFillTx/>
                  <a:latin typeface="Calibri"/>
                  <a:ea typeface="Calibri"/>
                </a:rPr>
                <a:t>3-5 photons</a:t>
              </a:r>
              <a:endParaRPr lang="fr-CH" sz="1300" b="0" u="none" strike="noStrike">
                <a:solidFill>
                  <a:srgbClr val="000000"/>
                </a:solidFill>
                <a:uFillTx/>
                <a:latin typeface="Arial"/>
              </a:endParaRPr>
            </a:p>
          </p:txBody>
        </p:sp>
        <p:cxnSp>
          <p:nvCxnSpPr>
            <p:cNvPr id="23" name="Google Shape;111;p14">
              <a:extLst>
                <a:ext uri="{FF2B5EF4-FFF2-40B4-BE49-F238E27FC236}">
                  <a16:creationId xmlns:a16="http://schemas.microsoft.com/office/drawing/2014/main" id="{1B63BA41-688B-9407-8101-6ADCC001B0AE}"/>
                </a:ext>
              </a:extLst>
            </p:cNvPr>
            <p:cNvCxnSpPr/>
            <p:nvPr/>
          </p:nvCxnSpPr>
          <p:spPr>
            <a:xfrm flipH="1">
              <a:off x="3090240" y="1736280"/>
              <a:ext cx="720" cy="1028880"/>
            </a:xfrm>
            <a:prstGeom prst="straightConnector1">
              <a:avLst/>
            </a:prstGeom>
            <a:ln w="38160">
              <a:solidFill>
                <a:srgbClr val="FF0000"/>
              </a:solidFill>
              <a:round/>
              <a:tailEnd type="stealth" w="med" len="med"/>
            </a:ln>
          </p:spPr>
        </p:cxnSp>
        <p:sp>
          <p:nvSpPr>
            <p:cNvPr id="24" name="Google Shape;112;p14">
              <a:extLst>
                <a:ext uri="{FF2B5EF4-FFF2-40B4-BE49-F238E27FC236}">
                  <a16:creationId xmlns:a16="http://schemas.microsoft.com/office/drawing/2014/main" id="{61844B5E-1506-E306-521C-A690E5CC6FD9}"/>
                </a:ext>
              </a:extLst>
            </p:cNvPr>
            <p:cNvSpPr/>
            <p:nvPr/>
          </p:nvSpPr>
          <p:spPr>
            <a:xfrm>
              <a:off x="7667640" y="2163240"/>
              <a:ext cx="1435320" cy="495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pPr>
              <a:r>
                <a:rPr lang="en" sz="1300" b="1" u="none" strike="noStrike">
                  <a:solidFill>
                    <a:srgbClr val="FF0000"/>
                  </a:solidFill>
                  <a:uFillTx/>
                  <a:latin typeface="Arial"/>
                  <a:ea typeface="Calibri"/>
                </a:rPr>
                <a:t>Current records for isolated devices</a:t>
              </a:r>
              <a:endParaRPr lang="fr-CH" sz="1300" b="0" u="none" strike="noStrike">
                <a:solidFill>
                  <a:srgbClr val="000000"/>
                </a:solidFill>
                <a:uFillTx/>
                <a:latin typeface="Arial"/>
              </a:endParaRPr>
            </a:p>
          </p:txBody>
        </p:sp>
        <p:cxnSp>
          <p:nvCxnSpPr>
            <p:cNvPr id="25" name="Google Shape;113;p14">
              <a:extLst>
                <a:ext uri="{FF2B5EF4-FFF2-40B4-BE49-F238E27FC236}">
                  <a16:creationId xmlns:a16="http://schemas.microsoft.com/office/drawing/2014/main" id="{DA0DA304-51E8-710E-ECB5-71FE9D1D8D4B}"/>
                </a:ext>
              </a:extLst>
            </p:cNvPr>
            <p:cNvCxnSpPr/>
            <p:nvPr/>
          </p:nvCxnSpPr>
          <p:spPr>
            <a:xfrm>
              <a:off x="5805000" y="2842560"/>
              <a:ext cx="722520" cy="360"/>
            </a:xfrm>
            <a:prstGeom prst="straightConnector1">
              <a:avLst/>
            </a:prstGeom>
            <a:ln w="76320">
              <a:solidFill>
                <a:srgbClr val="FF0000"/>
              </a:solidFill>
              <a:round/>
            </a:ln>
          </p:spPr>
        </p:cxnSp>
        <p:sp>
          <p:nvSpPr>
            <p:cNvPr id="26" name="Google Shape;114;p14">
              <a:extLst>
                <a:ext uri="{FF2B5EF4-FFF2-40B4-BE49-F238E27FC236}">
                  <a16:creationId xmlns:a16="http://schemas.microsoft.com/office/drawing/2014/main" id="{BEA0CAD7-08D4-ABF8-08BF-C02F13C223D0}"/>
                </a:ext>
              </a:extLst>
            </p:cNvPr>
            <p:cNvSpPr/>
            <p:nvPr/>
          </p:nvSpPr>
          <p:spPr>
            <a:xfrm>
              <a:off x="5897160" y="2894040"/>
              <a:ext cx="730080" cy="4449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pPr>
              <a:r>
                <a:rPr lang="en" sz="1300" b="1" u="none" strike="noStrike">
                  <a:solidFill>
                    <a:srgbClr val="FF0000"/>
                  </a:solidFill>
                  <a:uFillTx/>
                  <a:latin typeface="Calibri"/>
                  <a:ea typeface="Calibri"/>
                </a:rPr>
                <a:t>0.1 cm</a:t>
              </a:r>
              <a:r>
                <a:rPr lang="en" sz="1300" b="1" u="none" strike="noStrike" baseline="30000">
                  <a:solidFill>
                    <a:srgbClr val="FF0000"/>
                  </a:solidFill>
                  <a:uFillTx/>
                  <a:latin typeface="Calibri"/>
                  <a:ea typeface="Calibri"/>
                </a:rPr>
                <a:t>2</a:t>
              </a:r>
              <a:endParaRPr lang="fr-CH" sz="1300" b="0" u="none" strike="noStrike">
                <a:solidFill>
                  <a:srgbClr val="000000"/>
                </a:solidFill>
                <a:uFillTx/>
                <a:latin typeface="Arial"/>
              </a:endParaRPr>
            </a:p>
          </p:txBody>
        </p:sp>
        <p:cxnSp>
          <p:nvCxnSpPr>
            <p:cNvPr id="27" name="Google Shape;115;p14">
              <a:extLst>
                <a:ext uri="{FF2B5EF4-FFF2-40B4-BE49-F238E27FC236}">
                  <a16:creationId xmlns:a16="http://schemas.microsoft.com/office/drawing/2014/main" id="{9AA4D3E7-BFBF-78EE-34CC-519D5B65EC45}"/>
                </a:ext>
              </a:extLst>
            </p:cNvPr>
            <p:cNvCxnSpPr/>
            <p:nvPr/>
          </p:nvCxnSpPr>
          <p:spPr>
            <a:xfrm>
              <a:off x="5134680" y="1726560"/>
              <a:ext cx="360" cy="1254960"/>
            </a:xfrm>
            <a:prstGeom prst="straightConnector1">
              <a:avLst/>
            </a:prstGeom>
            <a:ln w="38160">
              <a:solidFill>
                <a:srgbClr val="FF0000"/>
              </a:solidFill>
              <a:round/>
              <a:tailEnd type="stealth" w="med" len="med"/>
            </a:ln>
          </p:spPr>
        </p:cxnSp>
        <p:sp>
          <p:nvSpPr>
            <p:cNvPr id="28" name="Google Shape;116;p14">
              <a:extLst>
                <a:ext uri="{FF2B5EF4-FFF2-40B4-BE49-F238E27FC236}">
                  <a16:creationId xmlns:a16="http://schemas.microsoft.com/office/drawing/2014/main" id="{1475A5EA-2097-2379-9AA2-80274BEAEF44}"/>
                </a:ext>
              </a:extLst>
            </p:cNvPr>
            <p:cNvSpPr/>
            <p:nvPr/>
          </p:nvSpPr>
          <p:spPr>
            <a:xfrm>
              <a:off x="2835720" y="2768040"/>
              <a:ext cx="673560" cy="38160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spAutoFit/>
            </a:bodyPr>
            <a:lstStyle/>
            <a:p>
              <a:pPr algn="ctr">
                <a:lnSpc>
                  <a:spcPct val="100000"/>
                </a:lnSpc>
              </a:pPr>
              <a:r>
                <a:rPr lang="en" sz="1300" b="1" u="none" strike="noStrike">
                  <a:solidFill>
                    <a:srgbClr val="FF0000"/>
                  </a:solidFill>
                  <a:uFillTx/>
                  <a:latin typeface="Calibri"/>
                  <a:ea typeface="Calibri"/>
                </a:rPr>
                <a:t>4x10</a:t>
              </a:r>
              <a:r>
                <a:rPr lang="en" sz="1300" b="1" u="none" strike="noStrike" baseline="30000">
                  <a:solidFill>
                    <a:srgbClr val="FF0000"/>
                  </a:solidFill>
                  <a:uFillTx/>
                  <a:latin typeface="Calibri"/>
                  <a:ea typeface="Calibri"/>
                </a:rPr>
                <a:t>5</a:t>
              </a:r>
              <a:endParaRPr lang="fr-CH" sz="1300" b="0" u="none" strike="noStrike">
                <a:solidFill>
                  <a:srgbClr val="000000"/>
                </a:solidFill>
                <a:uFillTx/>
                <a:latin typeface="Arial"/>
              </a:endParaRPr>
            </a:p>
          </p:txBody>
        </p:sp>
        <p:cxnSp>
          <p:nvCxnSpPr>
            <p:cNvPr id="29" name="Google Shape;117;p14">
              <a:extLst>
                <a:ext uri="{FF2B5EF4-FFF2-40B4-BE49-F238E27FC236}">
                  <a16:creationId xmlns:a16="http://schemas.microsoft.com/office/drawing/2014/main" id="{6FA81F2A-B6F4-A270-3F83-419607B2E8F8}"/>
                </a:ext>
              </a:extLst>
            </p:cNvPr>
            <p:cNvCxnSpPr/>
            <p:nvPr/>
          </p:nvCxnSpPr>
          <p:spPr>
            <a:xfrm>
              <a:off x="3681720" y="2131920"/>
              <a:ext cx="731160" cy="360"/>
            </a:xfrm>
            <a:prstGeom prst="straightConnector1">
              <a:avLst/>
            </a:prstGeom>
            <a:ln w="76320">
              <a:solidFill>
                <a:srgbClr val="FF0000"/>
              </a:solidFill>
              <a:round/>
            </a:ln>
          </p:spPr>
        </p:cxnSp>
        <p:cxnSp>
          <p:nvCxnSpPr>
            <p:cNvPr id="30" name="Google Shape;118;p14">
              <a:extLst>
                <a:ext uri="{FF2B5EF4-FFF2-40B4-BE49-F238E27FC236}">
                  <a16:creationId xmlns:a16="http://schemas.microsoft.com/office/drawing/2014/main" id="{179570DB-C711-5F3F-23C9-01AD84441E50}"/>
                </a:ext>
              </a:extLst>
            </p:cNvPr>
            <p:cNvCxnSpPr/>
            <p:nvPr/>
          </p:nvCxnSpPr>
          <p:spPr>
            <a:xfrm>
              <a:off x="6234480" y="1704600"/>
              <a:ext cx="360" cy="1060560"/>
            </a:xfrm>
            <a:prstGeom prst="straightConnector1">
              <a:avLst/>
            </a:prstGeom>
            <a:ln w="38160">
              <a:solidFill>
                <a:srgbClr val="FF0000"/>
              </a:solidFill>
              <a:round/>
              <a:tailEnd type="stealth" w="med" len="med"/>
            </a:ln>
          </p:spPr>
        </p:cxnSp>
        <p:sp>
          <p:nvSpPr>
            <p:cNvPr id="31" name="Title 1">
              <a:extLst>
                <a:ext uri="{FF2B5EF4-FFF2-40B4-BE49-F238E27FC236}">
                  <a16:creationId xmlns:a16="http://schemas.microsoft.com/office/drawing/2014/main" id="{A1C4865D-703A-22BC-A2F6-35B584879764}"/>
                </a:ext>
              </a:extLst>
            </p:cNvPr>
            <p:cNvSpPr/>
            <p:nvPr/>
          </p:nvSpPr>
          <p:spPr>
            <a:xfrm>
              <a:off x="160200" y="24480"/>
              <a:ext cx="7886520" cy="52488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b">
              <a:normAutofit/>
            </a:bodyPr>
            <a:lstStyle/>
            <a:p>
              <a:pPr>
                <a:lnSpc>
                  <a:spcPct val="90000"/>
                </a:lnSpc>
              </a:pPr>
              <a:r>
                <a:rPr lang="en-US" sz="2700" b="0" u="none" strike="noStrike" dirty="0">
                  <a:solidFill>
                    <a:srgbClr val="000000"/>
                  </a:solidFill>
                  <a:uFillTx/>
                  <a:latin typeface="Arial"/>
                </a:rPr>
                <a:t>Advances in superconducting nanowire detectors </a:t>
              </a:r>
              <a:endParaRPr lang="fr-CH" sz="2700" b="0" u="none" strike="noStrike" dirty="0">
                <a:solidFill>
                  <a:srgbClr val="000000"/>
                </a:solidFill>
                <a:uFillTx/>
                <a:latin typeface="Arial"/>
              </a:endParaRPr>
            </a:p>
          </p:txBody>
        </p:sp>
        <p:sp>
          <p:nvSpPr>
            <p:cNvPr id="32" name="TextBox 21">
              <a:extLst>
                <a:ext uri="{FF2B5EF4-FFF2-40B4-BE49-F238E27FC236}">
                  <a16:creationId xmlns:a16="http://schemas.microsoft.com/office/drawing/2014/main" id="{4EABF2D8-39F5-F4EF-80E4-7EFF2111DCBB}"/>
                </a:ext>
              </a:extLst>
            </p:cNvPr>
            <p:cNvSpPr/>
            <p:nvPr/>
          </p:nvSpPr>
          <p:spPr>
            <a:xfrm>
              <a:off x="698040" y="2930760"/>
              <a:ext cx="3484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[1] </a:t>
              </a:r>
              <a:endParaRPr lang="fr-CH" sz="900" b="0" u="none" strike="noStrike">
                <a:solidFill>
                  <a:srgbClr val="000000"/>
                </a:solidFill>
                <a:uFillTx/>
                <a:latin typeface="Arial"/>
              </a:endParaRPr>
            </a:p>
          </p:txBody>
        </p:sp>
        <p:sp>
          <p:nvSpPr>
            <p:cNvPr id="33" name="TextBox 23">
              <a:extLst>
                <a:ext uri="{FF2B5EF4-FFF2-40B4-BE49-F238E27FC236}">
                  <a16:creationId xmlns:a16="http://schemas.microsoft.com/office/drawing/2014/main" id="{A2D59781-48AF-098B-207A-3A1948906C1C}"/>
                </a:ext>
              </a:extLst>
            </p:cNvPr>
            <p:cNvSpPr/>
            <p:nvPr/>
          </p:nvSpPr>
          <p:spPr>
            <a:xfrm>
              <a:off x="3402000" y="2703600"/>
              <a:ext cx="3700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[3] </a:t>
              </a:r>
              <a:endParaRPr lang="fr-CH" sz="900" b="0" u="none" strike="noStrike">
                <a:solidFill>
                  <a:srgbClr val="000000"/>
                </a:solidFill>
                <a:uFillTx/>
                <a:latin typeface="Arial"/>
              </a:endParaRPr>
            </a:p>
          </p:txBody>
        </p:sp>
        <p:sp>
          <p:nvSpPr>
            <p:cNvPr id="34" name="TextBox 32">
              <a:extLst>
                <a:ext uri="{FF2B5EF4-FFF2-40B4-BE49-F238E27FC236}">
                  <a16:creationId xmlns:a16="http://schemas.microsoft.com/office/drawing/2014/main" id="{A9FC0027-C8DB-6A85-A469-20B1AB3A1315}"/>
                </a:ext>
              </a:extLst>
            </p:cNvPr>
            <p:cNvSpPr/>
            <p:nvPr/>
          </p:nvSpPr>
          <p:spPr>
            <a:xfrm>
              <a:off x="7422840" y="2795400"/>
              <a:ext cx="34776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[7] </a:t>
              </a:r>
              <a:endParaRPr lang="fr-CH" sz="900" b="0" u="none" strike="noStrike">
                <a:solidFill>
                  <a:srgbClr val="000000"/>
                </a:solidFill>
                <a:uFillTx/>
                <a:latin typeface="Arial"/>
              </a:endParaRPr>
            </a:p>
          </p:txBody>
        </p:sp>
        <p:sp>
          <p:nvSpPr>
            <p:cNvPr id="35" name="TextBox 34">
              <a:extLst>
                <a:ext uri="{FF2B5EF4-FFF2-40B4-BE49-F238E27FC236}">
                  <a16:creationId xmlns:a16="http://schemas.microsoft.com/office/drawing/2014/main" id="{64C427F1-6454-5CEC-77E5-47F26B290251}"/>
                </a:ext>
              </a:extLst>
            </p:cNvPr>
            <p:cNvSpPr/>
            <p:nvPr/>
          </p:nvSpPr>
          <p:spPr>
            <a:xfrm>
              <a:off x="4277520" y="1878840"/>
              <a:ext cx="5104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[4,5] </a:t>
              </a:r>
              <a:endParaRPr lang="fr-CH" sz="900" b="0" u="none" strike="noStrike">
                <a:solidFill>
                  <a:srgbClr val="000000"/>
                </a:solidFill>
                <a:uFillTx/>
                <a:latin typeface="Arial"/>
              </a:endParaRPr>
            </a:p>
          </p:txBody>
        </p:sp>
        <p:sp>
          <p:nvSpPr>
            <p:cNvPr id="36" name="TextBox 64">
              <a:extLst>
                <a:ext uri="{FF2B5EF4-FFF2-40B4-BE49-F238E27FC236}">
                  <a16:creationId xmlns:a16="http://schemas.microsoft.com/office/drawing/2014/main" id="{BAFF971E-B41B-E48D-8D96-6AFE08D2FBAD}"/>
                </a:ext>
              </a:extLst>
            </p:cNvPr>
            <p:cNvSpPr/>
            <p:nvPr/>
          </p:nvSpPr>
          <p:spPr>
            <a:xfrm>
              <a:off x="6452640" y="2732760"/>
              <a:ext cx="4204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[3] </a:t>
              </a:r>
              <a:endParaRPr lang="fr-CH" sz="900" b="0" u="none" strike="noStrike">
                <a:solidFill>
                  <a:srgbClr val="000000"/>
                </a:solidFill>
                <a:uFillTx/>
                <a:latin typeface="Arial"/>
              </a:endParaRPr>
            </a:p>
          </p:txBody>
        </p:sp>
        <p:sp>
          <p:nvSpPr>
            <p:cNvPr id="37" name="TextBox 127">
              <a:extLst>
                <a:ext uri="{FF2B5EF4-FFF2-40B4-BE49-F238E27FC236}">
                  <a16:creationId xmlns:a16="http://schemas.microsoft.com/office/drawing/2014/main" id="{7F58A181-75E6-BD1F-E939-B13B587FE8B4}"/>
                </a:ext>
              </a:extLst>
            </p:cNvPr>
            <p:cNvSpPr/>
            <p:nvPr/>
          </p:nvSpPr>
          <p:spPr>
            <a:xfrm>
              <a:off x="2551320" y="2935440"/>
              <a:ext cx="3286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[2] </a:t>
              </a:r>
              <a:endParaRPr lang="fr-CH" sz="900" b="0" u="none" strike="noStrike">
                <a:solidFill>
                  <a:srgbClr val="000000"/>
                </a:solidFill>
                <a:uFillTx/>
                <a:latin typeface="Arial"/>
              </a:endParaRPr>
            </a:p>
          </p:txBody>
        </p:sp>
        <p:sp>
          <p:nvSpPr>
            <p:cNvPr id="38" name="TextBox 128">
              <a:extLst>
                <a:ext uri="{FF2B5EF4-FFF2-40B4-BE49-F238E27FC236}">
                  <a16:creationId xmlns:a16="http://schemas.microsoft.com/office/drawing/2014/main" id="{03385D07-DF06-6315-952F-F2E16A03F1E0}"/>
                </a:ext>
              </a:extLst>
            </p:cNvPr>
            <p:cNvSpPr/>
            <p:nvPr/>
          </p:nvSpPr>
          <p:spPr>
            <a:xfrm>
              <a:off x="5476320" y="2808720"/>
              <a:ext cx="328680" cy="22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n-US" sz="900" b="1" u="none" strike="noStrike">
                  <a:solidFill>
                    <a:srgbClr val="000000"/>
                  </a:solidFill>
                  <a:uFillTx/>
                  <a:latin typeface="Arial"/>
                </a:rPr>
                <a:t>[6] </a:t>
              </a:r>
              <a:endParaRPr lang="fr-CH" sz="900" b="0" u="none" strike="noStrike">
                <a:solidFill>
                  <a:srgbClr val="000000"/>
                </a:solidFill>
                <a:uFillTx/>
                <a:latin typeface="Arial"/>
              </a:endParaRPr>
            </a:p>
          </p:txBody>
        </p:sp>
        <p:sp>
          <p:nvSpPr>
            <p:cNvPr id="39" name="Oval 1">
              <a:extLst>
                <a:ext uri="{FF2B5EF4-FFF2-40B4-BE49-F238E27FC236}">
                  <a16:creationId xmlns:a16="http://schemas.microsoft.com/office/drawing/2014/main" id="{C68BB0AB-0EF5-B9AE-13F7-1EDB74688BA1}"/>
                </a:ext>
              </a:extLst>
            </p:cNvPr>
            <p:cNvSpPr/>
            <p:nvPr/>
          </p:nvSpPr>
          <p:spPr>
            <a:xfrm>
              <a:off x="42758" y="2765160"/>
              <a:ext cx="1169753" cy="642676"/>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grpSp>
      <p:sp>
        <p:nvSpPr>
          <p:cNvPr id="41" name="ZoneTexte 40">
            <a:extLst>
              <a:ext uri="{FF2B5EF4-FFF2-40B4-BE49-F238E27FC236}">
                <a16:creationId xmlns:a16="http://schemas.microsoft.com/office/drawing/2014/main" id="{C6A7E799-8012-EE81-016E-757F980E7B1E}"/>
              </a:ext>
            </a:extLst>
          </p:cNvPr>
          <p:cNvSpPr txBox="1"/>
          <p:nvPr/>
        </p:nvSpPr>
        <p:spPr>
          <a:xfrm>
            <a:off x="9904192" y="6022844"/>
            <a:ext cx="1964602" cy="369332"/>
          </a:xfrm>
          <a:prstGeom prst="rect">
            <a:avLst/>
          </a:prstGeom>
          <a:noFill/>
        </p:spPr>
        <p:txBody>
          <a:bodyPr wrap="square" rtlCol="0">
            <a:spAutoFit/>
          </a:bodyPr>
          <a:lstStyle/>
          <a:p>
            <a:r>
              <a:rPr lang="en-GB" dirty="0"/>
              <a:t>Courtesy: B. </a:t>
            </a:r>
            <a:r>
              <a:rPr lang="en-GB" dirty="0" err="1"/>
              <a:t>Korzh</a:t>
            </a:r>
            <a:r>
              <a:rPr lang="en-GB" dirty="0"/>
              <a:t> </a:t>
            </a:r>
          </a:p>
        </p:txBody>
      </p:sp>
      <p:sp>
        <p:nvSpPr>
          <p:cNvPr id="42" name="ZoneTexte 41">
            <a:extLst>
              <a:ext uri="{FF2B5EF4-FFF2-40B4-BE49-F238E27FC236}">
                <a16:creationId xmlns:a16="http://schemas.microsoft.com/office/drawing/2014/main" id="{568285AC-8E68-1CC9-65E5-D6A5942ABDB5}"/>
              </a:ext>
            </a:extLst>
          </p:cNvPr>
          <p:cNvSpPr txBox="1"/>
          <p:nvPr/>
        </p:nvSpPr>
        <p:spPr>
          <a:xfrm>
            <a:off x="3375817" y="142258"/>
            <a:ext cx="6809323" cy="400110"/>
          </a:xfrm>
          <a:prstGeom prst="rect">
            <a:avLst/>
          </a:prstGeom>
          <a:noFill/>
        </p:spPr>
        <p:txBody>
          <a:bodyPr wrap="square" rtlCol="0">
            <a:spAutoFit/>
          </a:bodyPr>
          <a:lstStyle/>
          <a:p>
            <a:r>
              <a:rPr lang="en-GB" sz="2000" b="1" dirty="0"/>
              <a:t>Superconductor Nanowire Single Photon Detector (SNSPD)</a:t>
            </a:r>
          </a:p>
        </p:txBody>
      </p:sp>
    </p:spTree>
    <p:extLst>
      <p:ext uri="{BB962C8B-B14F-4D97-AF65-F5344CB8AC3E}">
        <p14:creationId xmlns:p14="http://schemas.microsoft.com/office/powerpoint/2010/main" val="1562431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CFB0CD4-D574-255C-5C99-728F95FF0BEA}"/>
              </a:ext>
            </a:extLst>
          </p:cNvPr>
          <p:cNvSpPr txBox="1"/>
          <p:nvPr/>
        </p:nvSpPr>
        <p:spPr>
          <a:xfrm>
            <a:off x="2427255" y="322668"/>
            <a:ext cx="8292974" cy="461665"/>
          </a:xfrm>
          <a:prstGeom prst="rect">
            <a:avLst/>
          </a:prstGeom>
          <a:noFill/>
        </p:spPr>
        <p:txBody>
          <a:bodyPr wrap="square" rtlCol="0">
            <a:spAutoFit/>
          </a:bodyPr>
          <a:lstStyle/>
          <a:p>
            <a:r>
              <a:rPr lang="en-US" sz="2400" b="1" dirty="0"/>
              <a:t>              PICMIC : </a:t>
            </a:r>
            <a:r>
              <a:rPr lang="en-US" b="1" dirty="0"/>
              <a:t>a new way of measuring time and position </a:t>
            </a:r>
          </a:p>
        </p:txBody>
      </p:sp>
      <p:pic>
        <p:nvPicPr>
          <p:cNvPr id="4" name="Image 3">
            <a:extLst>
              <a:ext uri="{FF2B5EF4-FFF2-40B4-BE49-F238E27FC236}">
                <a16:creationId xmlns:a16="http://schemas.microsoft.com/office/drawing/2014/main" id="{B60BC90E-C6D4-C87A-9FF6-7AF457C14114}"/>
              </a:ext>
            </a:extLst>
          </p:cNvPr>
          <p:cNvPicPr>
            <a:picLocks noChangeAspect="1"/>
          </p:cNvPicPr>
          <p:nvPr/>
        </p:nvPicPr>
        <p:blipFill>
          <a:blip r:embed="rId2"/>
          <a:stretch>
            <a:fillRect/>
          </a:stretch>
        </p:blipFill>
        <p:spPr>
          <a:xfrm>
            <a:off x="873595" y="2607398"/>
            <a:ext cx="3653138" cy="3184819"/>
          </a:xfrm>
          <a:prstGeom prst="rect">
            <a:avLst/>
          </a:prstGeom>
        </p:spPr>
      </p:pic>
      <p:pic>
        <p:nvPicPr>
          <p:cNvPr id="5" name="Image 4">
            <a:extLst>
              <a:ext uri="{FF2B5EF4-FFF2-40B4-BE49-F238E27FC236}">
                <a16:creationId xmlns:a16="http://schemas.microsoft.com/office/drawing/2014/main" id="{E90250E2-DF87-18D4-92D1-E36739EDB3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5097" y="4416562"/>
            <a:ext cx="2228398" cy="1271838"/>
          </a:xfrm>
          <a:prstGeom prst="rect">
            <a:avLst/>
          </a:prstGeom>
        </p:spPr>
      </p:pic>
      <p:pic>
        <p:nvPicPr>
          <p:cNvPr id="11" name="Image 10" descr="Capture d’écran 2019-10-12 à 11.39.21.png">
            <a:extLst>
              <a:ext uri="{FF2B5EF4-FFF2-40B4-BE49-F238E27FC236}">
                <a16:creationId xmlns:a16="http://schemas.microsoft.com/office/drawing/2014/main" id="{D3C473CE-8A2E-E79C-F24D-965F70F964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5097" y="2697933"/>
            <a:ext cx="2218842" cy="1589125"/>
          </a:xfrm>
          <a:prstGeom prst="rect">
            <a:avLst/>
          </a:prstGeom>
        </p:spPr>
      </p:pic>
      <p:sp>
        <p:nvSpPr>
          <p:cNvPr id="13" name="ZoneTexte 12">
            <a:extLst>
              <a:ext uri="{FF2B5EF4-FFF2-40B4-BE49-F238E27FC236}">
                <a16:creationId xmlns:a16="http://schemas.microsoft.com/office/drawing/2014/main" id="{9254B664-30D4-5AA1-E69F-F2DDDE71E481}"/>
              </a:ext>
            </a:extLst>
          </p:cNvPr>
          <p:cNvSpPr txBox="1"/>
          <p:nvPr/>
        </p:nvSpPr>
        <p:spPr>
          <a:xfrm>
            <a:off x="814078" y="1144671"/>
            <a:ext cx="8141147" cy="830997"/>
          </a:xfrm>
          <a:prstGeom prst="rect">
            <a:avLst/>
          </a:prstGeom>
          <a:noFill/>
        </p:spPr>
        <p:txBody>
          <a:bodyPr wrap="square" rtlCol="0">
            <a:spAutoFit/>
          </a:bodyPr>
          <a:lstStyle/>
          <a:p>
            <a:pPr marL="214313" indent="-214313">
              <a:buFont typeface="Wingdings" pitchFamily="2" charset="2"/>
              <a:buChar char="v"/>
            </a:pPr>
            <a:r>
              <a:rPr lang="en-US" sz="1600" dirty="0"/>
              <a:t>PICMIC to exploit the excellent MCP intrinsic spatial and temporal resolution</a:t>
            </a:r>
          </a:p>
          <a:p>
            <a:pPr marL="214313" indent="-214313">
              <a:buFont typeface="Wingdings" pitchFamily="2" charset="2"/>
              <a:buChar char="v"/>
            </a:pPr>
            <a:r>
              <a:rPr lang="en-US" sz="1600" dirty="0"/>
              <a:t> To be used for photodetection but also for charged particle tracking </a:t>
            </a:r>
          </a:p>
          <a:p>
            <a:pPr marL="214313" indent="-214313">
              <a:buFont typeface="Wingdings" pitchFamily="2" charset="2"/>
              <a:buChar char="v"/>
            </a:pPr>
            <a:r>
              <a:rPr lang="en-US" sz="1600" dirty="0"/>
              <a:t>Develop a new sensor NCP with much better performances </a:t>
            </a:r>
          </a:p>
        </p:txBody>
      </p:sp>
      <p:sp>
        <p:nvSpPr>
          <p:cNvPr id="15" name="ZoneTexte 14">
            <a:extLst>
              <a:ext uri="{FF2B5EF4-FFF2-40B4-BE49-F238E27FC236}">
                <a16:creationId xmlns:a16="http://schemas.microsoft.com/office/drawing/2014/main" id="{A20C64B7-EAE5-48FC-F41D-634867F84EBB}"/>
              </a:ext>
            </a:extLst>
          </p:cNvPr>
          <p:cNvSpPr txBox="1"/>
          <p:nvPr/>
        </p:nvSpPr>
        <p:spPr>
          <a:xfrm>
            <a:off x="4884652" y="5947411"/>
            <a:ext cx="2218843" cy="27699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fr-FR" sz="1200" dirty="0">
                <a:solidFill>
                  <a:srgbClr val="FFFF00"/>
                </a:solidFill>
                <a:latin typeface="Times New Roman" panose="02020603050405020304" pitchFamily="18" charset="0"/>
                <a:ea typeface="MS Mincho" panose="02020609040205080304" pitchFamily="49" charset="-128"/>
              </a:rPr>
              <a:t>     2024_JINST_19_C05015</a:t>
            </a:r>
            <a:r>
              <a:rPr lang="fr-FR" sz="1200" dirty="0">
                <a:solidFill>
                  <a:srgbClr val="FFFF00"/>
                </a:solidFill>
              </a:rPr>
              <a:t> </a:t>
            </a:r>
            <a:endParaRPr lang="en-US" sz="1200" dirty="0">
              <a:solidFill>
                <a:srgbClr val="FFFF00"/>
              </a:solidFill>
            </a:endParaRPr>
          </a:p>
        </p:txBody>
      </p:sp>
      <p:pic>
        <p:nvPicPr>
          <p:cNvPr id="2" name="image9.png">
            <a:extLst>
              <a:ext uri="{FF2B5EF4-FFF2-40B4-BE49-F238E27FC236}">
                <a16:creationId xmlns:a16="http://schemas.microsoft.com/office/drawing/2014/main" id="{E73F6F2C-3413-D999-5D79-C3EEF070945D}"/>
              </a:ext>
            </a:extLst>
          </p:cNvPr>
          <p:cNvPicPr/>
          <p:nvPr/>
        </p:nvPicPr>
        <p:blipFill>
          <a:blip r:embed="rId5" cstate="email">
            <a:extLst>
              <a:ext uri="{28A0092B-C50C-407E-A947-70E740481C1C}">
                <a14:useLocalDpi xmlns:a14="http://schemas.microsoft.com/office/drawing/2010/main"/>
              </a:ext>
            </a:extLst>
          </a:blip>
          <a:srcRect/>
          <a:stretch>
            <a:fillRect/>
          </a:stretch>
        </p:blipFill>
        <p:spPr>
          <a:xfrm>
            <a:off x="7794156" y="2090445"/>
            <a:ext cx="2441172" cy="1837386"/>
          </a:xfrm>
          <a:prstGeom prst="rect">
            <a:avLst/>
          </a:prstGeom>
          <a:ln/>
        </p:spPr>
      </p:pic>
      <p:pic>
        <p:nvPicPr>
          <p:cNvPr id="7" name="Image 6">
            <a:extLst>
              <a:ext uri="{FF2B5EF4-FFF2-40B4-BE49-F238E27FC236}">
                <a16:creationId xmlns:a16="http://schemas.microsoft.com/office/drawing/2014/main" id="{C32B3BDB-6617-9F19-617C-A49C590D5C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94157" y="4199807"/>
            <a:ext cx="2441171" cy="1949126"/>
          </a:xfrm>
          <a:prstGeom prst="rect">
            <a:avLst/>
          </a:prstGeom>
        </p:spPr>
      </p:pic>
      <p:sp>
        <p:nvSpPr>
          <p:cNvPr id="6" name="ZoneTexte 5">
            <a:extLst>
              <a:ext uri="{FF2B5EF4-FFF2-40B4-BE49-F238E27FC236}">
                <a16:creationId xmlns:a16="http://schemas.microsoft.com/office/drawing/2014/main" id="{02BA0B76-7FA2-E258-2EAC-FCAB87666B0D}"/>
              </a:ext>
            </a:extLst>
          </p:cNvPr>
          <p:cNvSpPr txBox="1"/>
          <p:nvPr/>
        </p:nvSpPr>
        <p:spPr>
          <a:xfrm>
            <a:off x="8258331" y="1013336"/>
            <a:ext cx="2629193" cy="861774"/>
          </a:xfrm>
          <a:prstGeom prst="rect">
            <a:avLst/>
          </a:prstGeom>
          <a:noFill/>
        </p:spPr>
        <p:txBody>
          <a:bodyPr wrap="square" rtlCol="0">
            <a:spAutoFit/>
          </a:bodyPr>
          <a:lstStyle/>
          <a:p>
            <a:r>
              <a:rPr lang="en-US" sz="1400" b="1" dirty="0">
                <a:solidFill>
                  <a:srgbClr val="7030A0"/>
                </a:solidFill>
              </a:rPr>
              <a:t>Patented concept:</a:t>
            </a:r>
          </a:p>
          <a:p>
            <a:r>
              <a:rPr lang="en-US" b="1" dirty="0">
                <a:solidFill>
                  <a:srgbClr val="C00000"/>
                </a:solidFill>
              </a:rPr>
              <a:t>PCT/EP2020/050058</a:t>
            </a:r>
            <a:endParaRPr lang="fr-FR" b="1" dirty="0">
              <a:solidFill>
                <a:srgbClr val="C00000"/>
              </a:solidFill>
            </a:endParaRPr>
          </a:p>
          <a:p>
            <a:endParaRPr lang="en-US" dirty="0"/>
          </a:p>
        </p:txBody>
      </p:sp>
    </p:spTree>
    <p:extLst>
      <p:ext uri="{BB962C8B-B14F-4D97-AF65-F5344CB8AC3E}">
        <p14:creationId xmlns:p14="http://schemas.microsoft.com/office/powerpoint/2010/main" val="809332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700A25C-E52F-F260-1B84-81E88E80E6D9}"/>
              </a:ext>
            </a:extLst>
          </p:cNvPr>
          <p:cNvGrpSpPr/>
          <p:nvPr/>
        </p:nvGrpSpPr>
        <p:grpSpPr>
          <a:xfrm>
            <a:off x="2001521" y="724686"/>
            <a:ext cx="8038672" cy="5954896"/>
            <a:chOff x="688769" y="697526"/>
            <a:chExt cx="8038672" cy="5954896"/>
          </a:xfrm>
        </p:grpSpPr>
        <p:pic>
          <p:nvPicPr>
            <p:cNvPr id="3" name="Image 2">
              <a:extLst>
                <a:ext uri="{FF2B5EF4-FFF2-40B4-BE49-F238E27FC236}">
                  <a16:creationId xmlns:a16="http://schemas.microsoft.com/office/drawing/2014/main" id="{3392B496-2689-6A12-CF86-0C12BE9D73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91487" y="697526"/>
              <a:ext cx="3305654" cy="2443094"/>
            </a:xfrm>
            <a:prstGeom prst="rect">
              <a:avLst/>
            </a:prstGeom>
          </p:spPr>
        </p:pic>
        <p:grpSp>
          <p:nvGrpSpPr>
            <p:cNvPr id="4" name="Grouper 9">
              <a:extLst>
                <a:ext uri="{FF2B5EF4-FFF2-40B4-BE49-F238E27FC236}">
                  <a16:creationId xmlns:a16="http://schemas.microsoft.com/office/drawing/2014/main" id="{9256A074-525F-90EE-9F86-4940C84504A0}"/>
                </a:ext>
              </a:extLst>
            </p:cNvPr>
            <p:cNvGrpSpPr/>
            <p:nvPr/>
          </p:nvGrpSpPr>
          <p:grpSpPr>
            <a:xfrm>
              <a:off x="688769" y="802640"/>
              <a:ext cx="3480219" cy="5460534"/>
              <a:chOff x="302979" y="-1367118"/>
              <a:chExt cx="3555042" cy="6134221"/>
            </a:xfrm>
          </p:grpSpPr>
          <p:pic>
            <p:nvPicPr>
              <p:cNvPr id="10" name="Image 37">
                <a:extLst>
                  <a:ext uri="{FF2B5EF4-FFF2-40B4-BE49-F238E27FC236}">
                    <a16:creationId xmlns:a16="http://schemas.microsoft.com/office/drawing/2014/main" id="{167A1E59-D394-1452-8604-6A368BD3E16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979" y="2022596"/>
                <a:ext cx="3555042" cy="27445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Image 10" descr="Capture d’écran 2019-10-12 à 11.39.21.png">
                <a:extLst>
                  <a:ext uri="{FF2B5EF4-FFF2-40B4-BE49-F238E27FC236}">
                    <a16:creationId xmlns:a16="http://schemas.microsoft.com/office/drawing/2014/main" id="{7D505091-DAA0-045A-BFB6-81EA6624FC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979" y="-1367118"/>
                <a:ext cx="3416147" cy="2744507"/>
              </a:xfrm>
              <a:prstGeom prst="rect">
                <a:avLst/>
              </a:prstGeom>
            </p:spPr>
          </p:pic>
        </p:grpSp>
        <p:pic>
          <p:nvPicPr>
            <p:cNvPr id="5" name="Image 4">
              <a:extLst>
                <a:ext uri="{FF2B5EF4-FFF2-40B4-BE49-F238E27FC236}">
                  <a16:creationId xmlns:a16="http://schemas.microsoft.com/office/drawing/2014/main" id="{479BFAED-575A-A288-4555-EDBDFB4AB4B7}"/>
                </a:ext>
              </a:extLst>
            </p:cNvPr>
            <p:cNvPicPr>
              <a:picLocks noChangeAspect="1"/>
            </p:cNvPicPr>
            <p:nvPr/>
          </p:nvPicPr>
          <p:blipFill>
            <a:blip r:embed="rId5"/>
            <a:stretch>
              <a:fillRect/>
            </a:stretch>
          </p:blipFill>
          <p:spPr>
            <a:xfrm>
              <a:off x="4975013" y="3758089"/>
              <a:ext cx="3222127" cy="2532793"/>
            </a:xfrm>
            <a:prstGeom prst="rect">
              <a:avLst/>
            </a:prstGeom>
          </p:spPr>
        </p:pic>
        <p:sp>
          <p:nvSpPr>
            <p:cNvPr id="6" name="ZoneTexte 5">
              <a:extLst>
                <a:ext uri="{FF2B5EF4-FFF2-40B4-BE49-F238E27FC236}">
                  <a16:creationId xmlns:a16="http://schemas.microsoft.com/office/drawing/2014/main" id="{525032EC-6AC8-13BD-C8EF-2E6963024DD3}"/>
                </a:ext>
              </a:extLst>
            </p:cNvPr>
            <p:cNvSpPr txBox="1"/>
            <p:nvPr/>
          </p:nvSpPr>
          <p:spPr>
            <a:xfrm>
              <a:off x="1078939" y="3331689"/>
              <a:ext cx="2385621" cy="369332"/>
            </a:xfrm>
            <a:prstGeom prst="rect">
              <a:avLst/>
            </a:prstGeom>
            <a:noFill/>
          </p:spPr>
          <p:txBody>
            <a:bodyPr wrap="square" rtlCol="0">
              <a:spAutoFit/>
            </a:bodyPr>
            <a:lstStyle/>
            <a:p>
              <a:r>
                <a:rPr lang="en-GB" dirty="0"/>
                <a:t>Delay-plane readout  </a:t>
              </a:r>
            </a:p>
          </p:txBody>
        </p:sp>
        <p:sp>
          <p:nvSpPr>
            <p:cNvPr id="7" name="ZoneTexte 6">
              <a:extLst>
                <a:ext uri="{FF2B5EF4-FFF2-40B4-BE49-F238E27FC236}">
                  <a16:creationId xmlns:a16="http://schemas.microsoft.com/office/drawing/2014/main" id="{D06FDD30-05B1-18CE-2CB3-85F377577B90}"/>
                </a:ext>
              </a:extLst>
            </p:cNvPr>
            <p:cNvSpPr txBox="1"/>
            <p:nvPr/>
          </p:nvSpPr>
          <p:spPr>
            <a:xfrm>
              <a:off x="735125" y="6283090"/>
              <a:ext cx="3480219" cy="369332"/>
            </a:xfrm>
            <a:prstGeom prst="rect">
              <a:avLst/>
            </a:prstGeom>
            <a:noFill/>
          </p:spPr>
          <p:txBody>
            <a:bodyPr wrap="square" rtlCol="0">
              <a:spAutoFit/>
            </a:bodyPr>
            <a:lstStyle/>
            <a:p>
              <a:r>
                <a:rPr lang="en-GB" dirty="0"/>
                <a:t>SAMPIC: a waveform digitizer</a:t>
              </a:r>
            </a:p>
          </p:txBody>
        </p:sp>
        <p:sp>
          <p:nvSpPr>
            <p:cNvPr id="8" name="ZoneTexte 7">
              <a:extLst>
                <a:ext uri="{FF2B5EF4-FFF2-40B4-BE49-F238E27FC236}">
                  <a16:creationId xmlns:a16="http://schemas.microsoft.com/office/drawing/2014/main" id="{FC9DF28A-8CAD-2ACA-4A04-31671EF95D75}"/>
                </a:ext>
              </a:extLst>
            </p:cNvPr>
            <p:cNvSpPr txBox="1"/>
            <p:nvPr/>
          </p:nvSpPr>
          <p:spPr>
            <a:xfrm>
              <a:off x="4572001" y="3168283"/>
              <a:ext cx="4155440" cy="523220"/>
            </a:xfrm>
            <a:prstGeom prst="rect">
              <a:avLst/>
            </a:prstGeom>
            <a:noFill/>
          </p:spPr>
          <p:txBody>
            <a:bodyPr wrap="square" rtlCol="0">
              <a:spAutoFit/>
            </a:bodyPr>
            <a:lstStyle/>
            <a:p>
              <a:r>
                <a:rPr lang="en-GB" sz="1400" dirty="0"/>
                <a:t>First setup  with two MCP of 2.5 cm  diameter to validate the delay plane principle</a:t>
              </a:r>
            </a:p>
          </p:txBody>
        </p:sp>
        <p:sp>
          <p:nvSpPr>
            <p:cNvPr id="9" name="ZoneTexte 8">
              <a:extLst>
                <a:ext uri="{FF2B5EF4-FFF2-40B4-BE49-F238E27FC236}">
                  <a16:creationId xmlns:a16="http://schemas.microsoft.com/office/drawing/2014/main" id="{810BFE2C-E6B6-2767-0857-F0467CAC6265}"/>
                </a:ext>
              </a:extLst>
            </p:cNvPr>
            <p:cNvSpPr txBox="1"/>
            <p:nvPr/>
          </p:nvSpPr>
          <p:spPr>
            <a:xfrm>
              <a:off x="5236069" y="6248525"/>
              <a:ext cx="3172806" cy="369332"/>
            </a:xfrm>
            <a:prstGeom prst="rect">
              <a:avLst/>
            </a:prstGeom>
            <a:noFill/>
          </p:spPr>
          <p:txBody>
            <a:bodyPr wrap="square" rtlCol="0">
              <a:spAutoFit/>
            </a:bodyPr>
            <a:lstStyle/>
            <a:p>
              <a:r>
                <a:rPr lang="en-GB" dirty="0">
                  <a:latin typeface="Symbol" pitchFamily="2" charset="2"/>
                </a:rPr>
                <a:t> </a:t>
              </a:r>
              <a:r>
                <a:rPr lang="en-GB" dirty="0" err="1">
                  <a:latin typeface="Symbol" pitchFamily="2" charset="2"/>
                </a:rPr>
                <a:t>s</a:t>
              </a:r>
              <a:r>
                <a:rPr lang="en-GB" baseline="-25000" dirty="0" err="1">
                  <a:latin typeface="Symbol" pitchFamily="2" charset="2"/>
                </a:rPr>
                <a:t>T</a:t>
              </a:r>
              <a:r>
                <a:rPr lang="en-GB" baseline="-25000" dirty="0" err="1"/>
                <a:t>i-Tj</a:t>
              </a:r>
              <a:r>
                <a:rPr lang="en-GB" dirty="0"/>
                <a:t>=30 </a:t>
              </a:r>
              <a:r>
                <a:rPr lang="en-GB" dirty="0" err="1"/>
                <a:t>ps</a:t>
              </a:r>
              <a:r>
                <a:rPr lang="en-GB" dirty="0"/>
                <a:t> </a:t>
              </a:r>
              <a:r>
                <a:rPr lang="en-GB" dirty="0">
                  <a:sym typeface="Wingdings" pitchFamily="2" charset="2"/>
                </a:rPr>
                <a:t> </a:t>
              </a:r>
              <a:r>
                <a:rPr lang="en-GB" dirty="0" err="1">
                  <a:latin typeface="Symbol" pitchFamily="2" charset="2"/>
                  <a:sym typeface="Wingdings" pitchFamily="2" charset="2"/>
                </a:rPr>
                <a:t>s</a:t>
              </a:r>
              <a:r>
                <a:rPr lang="en-GB" baseline="-25000" dirty="0" err="1">
                  <a:sym typeface="Wingdings" pitchFamily="2" charset="2"/>
                </a:rPr>
                <a:t>T</a:t>
              </a:r>
              <a:r>
                <a:rPr lang="en-GB" dirty="0">
                  <a:sym typeface="Wingdings" pitchFamily="2" charset="2"/>
                </a:rPr>
                <a:t>= 8 </a:t>
              </a:r>
              <a:r>
                <a:rPr lang="en-GB" dirty="0" err="1">
                  <a:sym typeface="Wingdings" pitchFamily="2" charset="2"/>
                </a:rPr>
                <a:t>ps</a:t>
              </a:r>
              <a:r>
                <a:rPr lang="en-GB" dirty="0">
                  <a:sym typeface="Wingdings" pitchFamily="2" charset="2"/>
                </a:rPr>
                <a:t> </a:t>
              </a:r>
              <a:r>
                <a:rPr lang="en-GB" dirty="0"/>
                <a:t> </a:t>
              </a:r>
            </a:p>
          </p:txBody>
        </p:sp>
      </p:grpSp>
      <p:sp>
        <p:nvSpPr>
          <p:cNvPr id="12" name="ZoneTexte 11">
            <a:extLst>
              <a:ext uri="{FF2B5EF4-FFF2-40B4-BE49-F238E27FC236}">
                <a16:creationId xmlns:a16="http://schemas.microsoft.com/office/drawing/2014/main" id="{3D231DFA-1B4D-5BD6-C3F0-0EB86903BC4F}"/>
              </a:ext>
            </a:extLst>
          </p:cNvPr>
          <p:cNvSpPr txBox="1"/>
          <p:nvPr/>
        </p:nvSpPr>
        <p:spPr>
          <a:xfrm>
            <a:off x="2141278" y="220043"/>
            <a:ext cx="8292974" cy="461665"/>
          </a:xfrm>
          <a:prstGeom prst="rect">
            <a:avLst/>
          </a:prstGeom>
          <a:noFill/>
        </p:spPr>
        <p:txBody>
          <a:bodyPr wrap="square" rtlCol="0">
            <a:spAutoFit/>
          </a:bodyPr>
          <a:lstStyle/>
          <a:p>
            <a:r>
              <a:rPr lang="en-US" sz="2400" b="1" dirty="0"/>
              <a:t>              PICMIC : </a:t>
            </a:r>
            <a:r>
              <a:rPr lang="en-US" b="1" dirty="0"/>
              <a:t>a new way of measuring time and position </a:t>
            </a:r>
          </a:p>
        </p:txBody>
      </p:sp>
    </p:spTree>
    <p:extLst>
      <p:ext uri="{BB962C8B-B14F-4D97-AF65-F5344CB8AC3E}">
        <p14:creationId xmlns:p14="http://schemas.microsoft.com/office/powerpoint/2010/main" val="1393052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BE78E6D-A2DA-758A-1AF0-B9E6AF8E98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337860" y="1418041"/>
            <a:ext cx="1685006" cy="1697150"/>
          </a:xfrm>
          <a:prstGeom prst="rect">
            <a:avLst/>
          </a:prstGeom>
        </p:spPr>
      </p:pic>
      <p:pic>
        <p:nvPicPr>
          <p:cNvPr id="3" name="Image 2">
            <a:extLst>
              <a:ext uri="{FF2B5EF4-FFF2-40B4-BE49-F238E27FC236}">
                <a16:creationId xmlns:a16="http://schemas.microsoft.com/office/drawing/2014/main" id="{1B6525F2-0E65-D018-BED6-B8C568A4B791}"/>
              </a:ext>
            </a:extLst>
          </p:cNvPr>
          <p:cNvPicPr>
            <a:picLocks noChangeAspect="1"/>
          </p:cNvPicPr>
          <p:nvPr/>
        </p:nvPicPr>
        <p:blipFill>
          <a:blip r:embed="rId3"/>
          <a:stretch>
            <a:fillRect/>
          </a:stretch>
        </p:blipFill>
        <p:spPr>
          <a:xfrm>
            <a:off x="8415883" y="1427870"/>
            <a:ext cx="1697154" cy="1685008"/>
          </a:xfrm>
          <a:prstGeom prst="rect">
            <a:avLst/>
          </a:prstGeom>
        </p:spPr>
      </p:pic>
      <p:pic>
        <p:nvPicPr>
          <p:cNvPr id="5" name="Image 4">
            <a:extLst>
              <a:ext uri="{FF2B5EF4-FFF2-40B4-BE49-F238E27FC236}">
                <a16:creationId xmlns:a16="http://schemas.microsoft.com/office/drawing/2014/main" id="{AB2E0A9E-F3E2-D49A-0341-68717212CF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6331789" y="3269388"/>
            <a:ext cx="3862770" cy="1873930"/>
          </a:xfrm>
          <a:prstGeom prst="rect">
            <a:avLst/>
          </a:prstGeom>
        </p:spPr>
      </p:pic>
      <p:sp>
        <p:nvSpPr>
          <p:cNvPr id="6" name="ZoneTexte 5">
            <a:extLst>
              <a:ext uri="{FF2B5EF4-FFF2-40B4-BE49-F238E27FC236}">
                <a16:creationId xmlns:a16="http://schemas.microsoft.com/office/drawing/2014/main" id="{7CBEFA1A-881B-2479-618B-E3E0B6742D5B}"/>
              </a:ext>
            </a:extLst>
          </p:cNvPr>
          <p:cNvSpPr txBox="1"/>
          <p:nvPr/>
        </p:nvSpPr>
        <p:spPr>
          <a:xfrm>
            <a:off x="6858514" y="5208528"/>
            <a:ext cx="2190519" cy="369332"/>
          </a:xfrm>
          <a:prstGeom prst="rect">
            <a:avLst/>
          </a:prstGeom>
          <a:noFill/>
        </p:spPr>
        <p:txBody>
          <a:bodyPr wrap="square" rtlCol="0">
            <a:spAutoFit/>
          </a:bodyPr>
          <a:lstStyle/>
          <a:p>
            <a:r>
              <a:rPr lang="en-US" dirty="0">
                <a:latin typeface="Symbol" pitchFamily="2" charset="2"/>
              </a:rPr>
              <a:t>  </a:t>
            </a:r>
            <a:r>
              <a:rPr lang="en-US" dirty="0"/>
              <a:t>Position: </a:t>
            </a:r>
            <a:r>
              <a:rPr lang="en-US" dirty="0">
                <a:latin typeface="Symbol" pitchFamily="2" charset="2"/>
              </a:rPr>
              <a:t>s=1</a:t>
            </a:r>
            <a:r>
              <a:rPr lang="en-US" dirty="0"/>
              <a:t>5 µm</a:t>
            </a:r>
          </a:p>
        </p:txBody>
      </p:sp>
      <p:pic>
        <p:nvPicPr>
          <p:cNvPr id="8" name="Image 7">
            <a:extLst>
              <a:ext uri="{FF2B5EF4-FFF2-40B4-BE49-F238E27FC236}">
                <a16:creationId xmlns:a16="http://schemas.microsoft.com/office/drawing/2014/main" id="{C7BD1F1B-1D68-B62A-12EC-3C559FC20653}"/>
              </a:ext>
            </a:extLst>
          </p:cNvPr>
          <p:cNvPicPr>
            <a:picLocks noChangeAspect="1"/>
          </p:cNvPicPr>
          <p:nvPr/>
        </p:nvPicPr>
        <p:blipFill>
          <a:blip r:embed="rId5"/>
          <a:stretch>
            <a:fillRect/>
          </a:stretch>
        </p:blipFill>
        <p:spPr>
          <a:xfrm>
            <a:off x="1018740" y="1502851"/>
            <a:ext cx="2847781" cy="1646387"/>
          </a:xfrm>
          <a:prstGeom prst="rect">
            <a:avLst/>
          </a:prstGeom>
        </p:spPr>
      </p:pic>
      <p:sp>
        <p:nvSpPr>
          <p:cNvPr id="9" name="ZoneTexte 8">
            <a:extLst>
              <a:ext uri="{FF2B5EF4-FFF2-40B4-BE49-F238E27FC236}">
                <a16:creationId xmlns:a16="http://schemas.microsoft.com/office/drawing/2014/main" id="{A3BAC462-611B-346C-0D00-000A4CEB44F9}"/>
              </a:ext>
            </a:extLst>
          </p:cNvPr>
          <p:cNvSpPr txBox="1"/>
          <p:nvPr/>
        </p:nvSpPr>
        <p:spPr>
          <a:xfrm>
            <a:off x="273817" y="979786"/>
            <a:ext cx="5240065" cy="369332"/>
          </a:xfrm>
          <a:prstGeom prst="rect">
            <a:avLst/>
          </a:prstGeom>
          <a:noFill/>
        </p:spPr>
        <p:txBody>
          <a:bodyPr wrap="square" rtlCol="0">
            <a:spAutoFit/>
          </a:bodyPr>
          <a:lstStyle/>
          <a:p>
            <a:r>
              <a:rPr lang="en-US" b="1" dirty="0"/>
              <a:t>             PICMIC concept is validated on MCP</a:t>
            </a:r>
          </a:p>
        </p:txBody>
      </p:sp>
      <p:sp>
        <p:nvSpPr>
          <p:cNvPr id="10" name="ZoneTexte 9">
            <a:extLst>
              <a:ext uri="{FF2B5EF4-FFF2-40B4-BE49-F238E27FC236}">
                <a16:creationId xmlns:a16="http://schemas.microsoft.com/office/drawing/2014/main" id="{2465DF29-ABD6-AEBA-49A5-0D6B08938FEA}"/>
              </a:ext>
            </a:extLst>
          </p:cNvPr>
          <p:cNvSpPr txBox="1"/>
          <p:nvPr/>
        </p:nvSpPr>
        <p:spPr>
          <a:xfrm>
            <a:off x="1029155" y="6241890"/>
            <a:ext cx="10218321" cy="369332"/>
          </a:xfrm>
          <a:prstGeom prst="rect">
            <a:avLst/>
          </a:prstGeom>
          <a:noFill/>
        </p:spPr>
        <p:txBody>
          <a:bodyPr wrap="square" rtlCol="0">
            <a:spAutoFit/>
          </a:bodyPr>
          <a:lstStyle/>
          <a:p>
            <a:r>
              <a:rPr lang="en-US" dirty="0"/>
              <a:t>This is the first attempt. With the second version we think we can reach better than 10 µm</a:t>
            </a:r>
          </a:p>
        </p:txBody>
      </p:sp>
      <p:pic>
        <p:nvPicPr>
          <p:cNvPr id="12" name="Image 11">
            <a:extLst>
              <a:ext uri="{FF2B5EF4-FFF2-40B4-BE49-F238E27FC236}">
                <a16:creationId xmlns:a16="http://schemas.microsoft.com/office/drawing/2014/main" id="{9957EE31-9837-3C93-277B-ECC09C11E2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8739" y="3269388"/>
            <a:ext cx="2847781" cy="2168100"/>
          </a:xfrm>
          <a:prstGeom prst="rect">
            <a:avLst/>
          </a:prstGeom>
        </p:spPr>
      </p:pic>
      <p:sp>
        <p:nvSpPr>
          <p:cNvPr id="13" name="ZoneTexte 12">
            <a:extLst>
              <a:ext uri="{FF2B5EF4-FFF2-40B4-BE49-F238E27FC236}">
                <a16:creationId xmlns:a16="http://schemas.microsoft.com/office/drawing/2014/main" id="{19D36146-FD5E-C9A9-FF2B-3B5ED53AA992}"/>
              </a:ext>
            </a:extLst>
          </p:cNvPr>
          <p:cNvSpPr txBox="1"/>
          <p:nvPr/>
        </p:nvSpPr>
        <p:spPr>
          <a:xfrm>
            <a:off x="820331" y="5569241"/>
            <a:ext cx="3770434" cy="369332"/>
          </a:xfrm>
          <a:prstGeom prst="rect">
            <a:avLst/>
          </a:prstGeom>
          <a:noFill/>
        </p:spPr>
        <p:txBody>
          <a:bodyPr wrap="square" rtlCol="0">
            <a:spAutoFit/>
          </a:bodyPr>
          <a:lstStyle/>
          <a:p>
            <a:r>
              <a:rPr lang="en-GB" dirty="0">
                <a:latin typeface="Symbol" pitchFamily="2" charset="2"/>
              </a:rPr>
              <a:t> </a:t>
            </a:r>
            <a:r>
              <a:rPr lang="en-GB" dirty="0" err="1">
                <a:latin typeface="Symbol" pitchFamily="2" charset="2"/>
              </a:rPr>
              <a:t>s</a:t>
            </a:r>
            <a:r>
              <a:rPr lang="en-GB" baseline="-25000" dirty="0" err="1">
                <a:latin typeface="Symbol" pitchFamily="2" charset="2"/>
              </a:rPr>
              <a:t>T</a:t>
            </a:r>
            <a:r>
              <a:rPr lang="en-GB" baseline="-25000" dirty="0" err="1"/>
              <a:t>i-Tj</a:t>
            </a:r>
            <a:r>
              <a:rPr lang="en-GB" dirty="0"/>
              <a:t>=</a:t>
            </a:r>
            <a:r>
              <a:rPr lang="en-GB" b="1" dirty="0"/>
              <a:t>50 </a:t>
            </a:r>
            <a:r>
              <a:rPr lang="en-GB" b="1" dirty="0" err="1"/>
              <a:t>ps</a:t>
            </a:r>
            <a:r>
              <a:rPr lang="en-GB" b="1" dirty="0"/>
              <a:t> </a:t>
            </a:r>
            <a:r>
              <a:rPr lang="en-GB" b="1" dirty="0">
                <a:sym typeface="Wingdings" pitchFamily="2" charset="2"/>
              </a:rPr>
              <a:t> </a:t>
            </a:r>
            <a:r>
              <a:rPr lang="en-GB" b="1" dirty="0">
                <a:latin typeface="Symbol" pitchFamily="2" charset="2"/>
                <a:sym typeface="Wingdings" pitchFamily="2" charset="2"/>
              </a:rPr>
              <a:t>s = 10  </a:t>
            </a:r>
            <a:r>
              <a:rPr lang="en-GB" b="1" dirty="0" err="1">
                <a:sym typeface="Wingdings" pitchFamily="2" charset="2"/>
              </a:rPr>
              <a:t>ps</a:t>
            </a:r>
            <a:endParaRPr lang="en-GB" b="1" dirty="0"/>
          </a:p>
        </p:txBody>
      </p:sp>
      <p:sp>
        <p:nvSpPr>
          <p:cNvPr id="14" name="ZoneTexte 13">
            <a:extLst>
              <a:ext uri="{FF2B5EF4-FFF2-40B4-BE49-F238E27FC236}">
                <a16:creationId xmlns:a16="http://schemas.microsoft.com/office/drawing/2014/main" id="{C2378650-6415-F23D-1C89-3FD0294CA120}"/>
              </a:ext>
            </a:extLst>
          </p:cNvPr>
          <p:cNvSpPr txBox="1"/>
          <p:nvPr/>
        </p:nvSpPr>
        <p:spPr>
          <a:xfrm>
            <a:off x="2245260" y="530138"/>
            <a:ext cx="8292974" cy="461665"/>
          </a:xfrm>
          <a:prstGeom prst="rect">
            <a:avLst/>
          </a:prstGeom>
          <a:noFill/>
        </p:spPr>
        <p:txBody>
          <a:bodyPr wrap="square" rtlCol="0">
            <a:spAutoFit/>
          </a:bodyPr>
          <a:lstStyle/>
          <a:p>
            <a:r>
              <a:rPr lang="en-US" sz="2400" b="1" dirty="0"/>
              <a:t>              PICMIC : </a:t>
            </a:r>
            <a:r>
              <a:rPr lang="en-US" b="1" dirty="0"/>
              <a:t>a new way of measuring time and position </a:t>
            </a:r>
          </a:p>
        </p:txBody>
      </p:sp>
      <p:pic>
        <p:nvPicPr>
          <p:cNvPr id="7" name="Image 6">
            <a:extLst>
              <a:ext uri="{FF2B5EF4-FFF2-40B4-BE49-F238E27FC236}">
                <a16:creationId xmlns:a16="http://schemas.microsoft.com/office/drawing/2014/main" id="{7AE5035F-7650-F621-4915-328CE804ADD6}"/>
              </a:ext>
            </a:extLst>
          </p:cNvPr>
          <p:cNvPicPr>
            <a:picLocks noChangeAspect="1"/>
          </p:cNvPicPr>
          <p:nvPr/>
        </p:nvPicPr>
        <p:blipFill>
          <a:blip r:embed="rId7"/>
          <a:stretch>
            <a:fillRect/>
          </a:stretch>
        </p:blipFill>
        <p:spPr>
          <a:xfrm>
            <a:off x="4138066" y="3458034"/>
            <a:ext cx="1697150" cy="1409701"/>
          </a:xfrm>
          <a:prstGeom prst="rect">
            <a:avLst/>
          </a:prstGeom>
        </p:spPr>
      </p:pic>
      <p:pic>
        <p:nvPicPr>
          <p:cNvPr id="15" name="Image 14">
            <a:extLst>
              <a:ext uri="{FF2B5EF4-FFF2-40B4-BE49-F238E27FC236}">
                <a16:creationId xmlns:a16="http://schemas.microsoft.com/office/drawing/2014/main" id="{F35872A3-AA3C-14AA-7566-4E94D0A51C88}"/>
              </a:ext>
            </a:extLst>
          </p:cNvPr>
          <p:cNvPicPr>
            <a:picLocks noChangeAspect="1"/>
          </p:cNvPicPr>
          <p:nvPr/>
        </p:nvPicPr>
        <p:blipFill>
          <a:blip r:embed="rId8"/>
          <a:stretch>
            <a:fillRect/>
          </a:stretch>
        </p:blipFill>
        <p:spPr>
          <a:xfrm>
            <a:off x="4138066" y="1753307"/>
            <a:ext cx="1333500" cy="1409700"/>
          </a:xfrm>
          <a:prstGeom prst="rect">
            <a:avLst/>
          </a:prstGeom>
        </p:spPr>
      </p:pic>
      <p:pic>
        <p:nvPicPr>
          <p:cNvPr id="17" name="Image 16">
            <a:extLst>
              <a:ext uri="{FF2B5EF4-FFF2-40B4-BE49-F238E27FC236}">
                <a16:creationId xmlns:a16="http://schemas.microsoft.com/office/drawing/2014/main" id="{A32F23D3-342E-0C8C-B753-D0EF5843C404}"/>
              </a:ext>
            </a:extLst>
          </p:cNvPr>
          <p:cNvPicPr>
            <a:picLocks noChangeAspect="1"/>
          </p:cNvPicPr>
          <p:nvPr/>
        </p:nvPicPr>
        <p:blipFill>
          <a:blip r:embed="rId9"/>
          <a:stretch>
            <a:fillRect/>
          </a:stretch>
        </p:blipFill>
        <p:spPr>
          <a:xfrm>
            <a:off x="5278550" y="2047438"/>
            <a:ext cx="859766" cy="745131"/>
          </a:xfrm>
          <a:prstGeom prst="rect">
            <a:avLst/>
          </a:prstGeom>
        </p:spPr>
      </p:pic>
      <p:pic>
        <p:nvPicPr>
          <p:cNvPr id="19" name="Image 18">
            <a:extLst>
              <a:ext uri="{FF2B5EF4-FFF2-40B4-BE49-F238E27FC236}">
                <a16:creationId xmlns:a16="http://schemas.microsoft.com/office/drawing/2014/main" id="{7B83A09D-313D-DBAD-A792-72B0ADE5C290}"/>
              </a:ext>
            </a:extLst>
          </p:cNvPr>
          <p:cNvPicPr>
            <a:picLocks noChangeAspect="1"/>
          </p:cNvPicPr>
          <p:nvPr/>
        </p:nvPicPr>
        <p:blipFill>
          <a:blip r:embed="rId10"/>
          <a:stretch>
            <a:fillRect/>
          </a:stretch>
        </p:blipFill>
        <p:spPr>
          <a:xfrm>
            <a:off x="4214266" y="5166250"/>
            <a:ext cx="1257300" cy="558800"/>
          </a:xfrm>
          <a:prstGeom prst="rect">
            <a:avLst/>
          </a:prstGeom>
        </p:spPr>
      </p:pic>
    </p:spTree>
    <p:extLst>
      <p:ext uri="{BB962C8B-B14F-4D97-AF65-F5344CB8AC3E}">
        <p14:creationId xmlns:p14="http://schemas.microsoft.com/office/powerpoint/2010/main" val="983417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6523045-9896-9B9E-AA30-142AF03B9E80}"/>
              </a:ext>
            </a:extLst>
          </p:cNvPr>
          <p:cNvSpPr txBox="1"/>
          <p:nvPr/>
        </p:nvSpPr>
        <p:spPr>
          <a:xfrm>
            <a:off x="2233401" y="669616"/>
            <a:ext cx="8181048" cy="584775"/>
          </a:xfrm>
          <a:prstGeom prst="rect">
            <a:avLst/>
          </a:prstGeom>
          <a:noFill/>
        </p:spPr>
        <p:txBody>
          <a:bodyPr wrap="square" rtlCol="0">
            <a:spAutoFit/>
          </a:bodyPr>
          <a:lstStyle/>
          <a:p>
            <a:pPr algn="ctr"/>
            <a:r>
              <a:rPr lang="en-GB" sz="3200" dirty="0"/>
              <a:t>Conclusion</a:t>
            </a:r>
          </a:p>
        </p:txBody>
      </p:sp>
      <p:sp>
        <p:nvSpPr>
          <p:cNvPr id="3" name="ZoneTexte 2">
            <a:extLst>
              <a:ext uri="{FF2B5EF4-FFF2-40B4-BE49-F238E27FC236}">
                <a16:creationId xmlns:a16="http://schemas.microsoft.com/office/drawing/2014/main" id="{658F8528-0E68-838B-5D62-7B2BAA68BDDB}"/>
              </a:ext>
            </a:extLst>
          </p:cNvPr>
          <p:cNvSpPr txBox="1"/>
          <p:nvPr/>
        </p:nvSpPr>
        <p:spPr>
          <a:xfrm>
            <a:off x="1626499" y="2055377"/>
            <a:ext cx="8148680" cy="2862322"/>
          </a:xfrm>
          <a:prstGeom prst="rect">
            <a:avLst/>
          </a:prstGeom>
          <a:noFill/>
        </p:spPr>
        <p:txBody>
          <a:bodyPr wrap="square" rtlCol="0">
            <a:spAutoFit/>
          </a:bodyPr>
          <a:lstStyle/>
          <a:p>
            <a:pPr marL="285750" indent="-285750">
              <a:buFont typeface="Wingdings" pitchFamily="2" charset="2"/>
              <a:buChar char="Ø"/>
            </a:pPr>
            <a:r>
              <a:rPr lang="en-GB" dirty="0"/>
              <a:t> The 4</a:t>
            </a:r>
            <a:r>
              <a:rPr lang="en-GB" baseline="30000" dirty="0"/>
              <a:t>th</a:t>
            </a:r>
            <a:r>
              <a:rPr lang="en-GB" dirty="0"/>
              <a:t> dimension is becoming very important in the detection field</a:t>
            </a:r>
          </a:p>
          <a:p>
            <a:pPr marL="285750" indent="-285750">
              <a:buFont typeface="Wingdings" pitchFamily="2" charset="2"/>
              <a:buChar char="Ø"/>
            </a:pPr>
            <a:endParaRPr lang="en-GB" dirty="0"/>
          </a:p>
          <a:p>
            <a:pPr marL="285750" indent="-285750">
              <a:buFont typeface="Wingdings" pitchFamily="2" charset="2"/>
              <a:buChar char="Ø"/>
            </a:pPr>
            <a:r>
              <a:rPr lang="en-GB" dirty="0"/>
              <a:t>Several detectors are able to reach a few tens of </a:t>
            </a:r>
            <a:r>
              <a:rPr lang="en-GB" dirty="0" err="1"/>
              <a:t>ps</a:t>
            </a:r>
            <a:r>
              <a:rPr lang="en-GB" dirty="0"/>
              <a:t> resolution and the trend is to go to 1 </a:t>
            </a:r>
            <a:r>
              <a:rPr lang="en-GB" dirty="0" err="1"/>
              <a:t>ps</a:t>
            </a:r>
            <a:endParaRPr lang="en-GB" dirty="0"/>
          </a:p>
          <a:p>
            <a:pPr marL="285750" indent="-285750">
              <a:buFont typeface="Wingdings" pitchFamily="2" charset="2"/>
              <a:buChar char="Ø"/>
            </a:pPr>
            <a:endParaRPr lang="en-GB" dirty="0"/>
          </a:p>
          <a:p>
            <a:pPr marL="285750" indent="-285750">
              <a:buFont typeface="Wingdings" pitchFamily="2" charset="2"/>
              <a:buChar char="Ø"/>
            </a:pPr>
            <a:r>
              <a:rPr lang="en-GB" dirty="0"/>
              <a:t>For the time being the readout electronics is not the show stopper but efforts will be needed in the near future to reach the 1 </a:t>
            </a:r>
            <a:r>
              <a:rPr lang="en-GB" dirty="0" err="1"/>
              <a:t>ps</a:t>
            </a:r>
            <a:r>
              <a:rPr lang="en-GB" dirty="0"/>
              <a:t> time resolution for large systems</a:t>
            </a:r>
          </a:p>
          <a:p>
            <a:pPr marL="285750" indent="-285750">
              <a:buFont typeface="Wingdings" pitchFamily="2" charset="2"/>
              <a:buChar char="Ø"/>
            </a:pPr>
            <a:endParaRPr lang="en-GB" dirty="0"/>
          </a:p>
          <a:p>
            <a:endParaRPr lang="en-GB" dirty="0"/>
          </a:p>
        </p:txBody>
      </p:sp>
    </p:spTree>
    <p:extLst>
      <p:ext uri="{BB962C8B-B14F-4D97-AF65-F5344CB8AC3E}">
        <p14:creationId xmlns:p14="http://schemas.microsoft.com/office/powerpoint/2010/main" val="2813437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92FDAEC-D8A9-B84B-912D-C59D296A2DC5}"/>
              </a:ext>
            </a:extLst>
          </p:cNvPr>
          <p:cNvSpPr txBox="1"/>
          <p:nvPr/>
        </p:nvSpPr>
        <p:spPr>
          <a:xfrm>
            <a:off x="4162084" y="94066"/>
            <a:ext cx="3263900" cy="369332"/>
          </a:xfrm>
          <a:prstGeom prst="rect">
            <a:avLst/>
          </a:prstGeom>
          <a:noFill/>
        </p:spPr>
        <p:txBody>
          <a:bodyPr wrap="square" rtlCol="0">
            <a:spAutoFit/>
          </a:bodyPr>
          <a:lstStyle/>
          <a:p>
            <a:pPr algn="ctr"/>
            <a:r>
              <a:rPr lang="en-US" b="1" dirty="0"/>
              <a:t>Scintillator/Crystal-based</a:t>
            </a:r>
          </a:p>
        </p:txBody>
      </p:sp>
      <p:sp>
        <p:nvSpPr>
          <p:cNvPr id="3" name="ZoneTexte 2">
            <a:extLst>
              <a:ext uri="{FF2B5EF4-FFF2-40B4-BE49-F238E27FC236}">
                <a16:creationId xmlns:a16="http://schemas.microsoft.com/office/drawing/2014/main" id="{F481887F-FE6B-1D4B-91A4-03F9FCF6A97B}"/>
              </a:ext>
            </a:extLst>
          </p:cNvPr>
          <p:cNvSpPr txBox="1"/>
          <p:nvPr/>
        </p:nvSpPr>
        <p:spPr>
          <a:xfrm>
            <a:off x="1132609" y="715605"/>
            <a:ext cx="8821882" cy="5940088"/>
          </a:xfrm>
          <a:prstGeom prst="rect">
            <a:avLst/>
          </a:prstGeom>
          <a:noFill/>
        </p:spPr>
        <p:txBody>
          <a:bodyPr wrap="square" rtlCol="0">
            <a:spAutoFit/>
          </a:bodyPr>
          <a:lstStyle/>
          <a:p>
            <a:r>
              <a:rPr lang="en-US" sz="1600" dirty="0" err="1"/>
              <a:t>SiPM</a:t>
            </a:r>
            <a:r>
              <a:rPr lang="en-US" sz="1600" dirty="0"/>
              <a:t> is becoming an important piece of the </a:t>
            </a:r>
          </a:p>
          <a:p>
            <a:r>
              <a:rPr lang="en-US" sz="1600" dirty="0"/>
              <a:t>scintillator/crystal detectors/calorimeters</a:t>
            </a:r>
          </a:p>
          <a:p>
            <a:r>
              <a:rPr lang="en-US" sz="1600" dirty="0"/>
              <a:t>Associated to fast Scintillator/crystals </a:t>
            </a:r>
          </a:p>
          <a:p>
            <a:r>
              <a:rPr lang="en-US" sz="1600" dirty="0"/>
              <a:t>it can provide excellent time resolution </a:t>
            </a:r>
          </a:p>
          <a:p>
            <a:endParaRPr lang="en-US" sz="1600" dirty="0"/>
          </a:p>
          <a:p>
            <a:r>
              <a:rPr lang="en-US" sz="1400" dirty="0"/>
              <a:t>Time resolution of ~30 </a:t>
            </a:r>
            <a:r>
              <a:rPr lang="en-US" sz="1400" dirty="0" err="1"/>
              <a:t>ps</a:t>
            </a:r>
            <a:r>
              <a:rPr lang="en-US" sz="1400" dirty="0"/>
              <a:t> for single MIPs with</a:t>
            </a:r>
          </a:p>
          <a:p>
            <a:r>
              <a:rPr lang="en-US" sz="1400" dirty="0"/>
              <a:t>single LYSO layer is expected from MTD (CMS, Barrel)</a:t>
            </a:r>
          </a:p>
          <a:p>
            <a:endParaRPr lang="en-US" sz="1600" dirty="0"/>
          </a:p>
          <a:p>
            <a:endParaRPr lang="en-US" sz="1600" dirty="0"/>
          </a:p>
          <a:p>
            <a:r>
              <a:rPr lang="en-US" sz="1600" dirty="0"/>
              <a:t>Efforts to go for small pixels &lt; (10 µm) are to be carefully </a:t>
            </a:r>
          </a:p>
          <a:p>
            <a:r>
              <a:rPr lang="en-US" sz="1600" dirty="0"/>
              <a:t>followed since the smaller the pixel the faster </a:t>
            </a:r>
          </a:p>
          <a:p>
            <a:r>
              <a:rPr lang="en-US" sz="1600" dirty="0"/>
              <a:t>the time response.</a:t>
            </a:r>
          </a:p>
          <a:p>
            <a:endParaRPr lang="en-US" sz="1600" dirty="0"/>
          </a:p>
          <a:p>
            <a:endParaRPr lang="en-US" sz="1600" dirty="0"/>
          </a:p>
          <a:p>
            <a:r>
              <a:rPr lang="en-US" sz="1600" dirty="0"/>
              <a:t>Developments of the so-called Nano crystals (such as </a:t>
            </a:r>
          </a:p>
          <a:p>
            <a:r>
              <a:rPr lang="en-US" sz="1600" dirty="0"/>
              <a:t>Perovskite sensitizer, CsPbBr3) that feature sub-nanosecond scintillation </a:t>
            </a:r>
          </a:p>
          <a:p>
            <a:r>
              <a:rPr lang="en-US" sz="1600" dirty="0"/>
              <a:t>with good LY as well as colloidal quantum dot technology</a:t>
            </a:r>
          </a:p>
          <a:p>
            <a:r>
              <a:rPr lang="en-US" sz="1600" dirty="0"/>
              <a:t>are ongoing and could lead to a breakthrough</a:t>
            </a:r>
          </a:p>
          <a:p>
            <a:endParaRPr lang="en-US" sz="1600" dirty="0"/>
          </a:p>
          <a:p>
            <a:endParaRPr lang="en-US" sz="1600" dirty="0"/>
          </a:p>
          <a:p>
            <a:r>
              <a:rPr lang="en-US" sz="1600" dirty="0"/>
              <a:t> </a:t>
            </a:r>
          </a:p>
          <a:p>
            <a:r>
              <a:rPr lang="en-US" sz="1600" dirty="0"/>
              <a:t>In addition, revisiting known material (doping) to better</a:t>
            </a:r>
          </a:p>
          <a:p>
            <a:r>
              <a:rPr lang="en-US" sz="1600" dirty="0"/>
              <a:t>distribute scintillation in favor f fast component</a:t>
            </a:r>
            <a:r>
              <a:rPr lang="en-US" sz="1600" dirty="0">
                <a:sym typeface="Wingdings" pitchFamily="2" charset="2"/>
              </a:rPr>
              <a:t> PWO-III</a:t>
            </a:r>
          </a:p>
          <a:p>
            <a:endParaRPr lang="en-US" sz="1600" dirty="0"/>
          </a:p>
        </p:txBody>
      </p:sp>
      <p:pic>
        <p:nvPicPr>
          <p:cNvPr id="4" name="Image 3">
            <a:extLst>
              <a:ext uri="{FF2B5EF4-FFF2-40B4-BE49-F238E27FC236}">
                <a16:creationId xmlns:a16="http://schemas.microsoft.com/office/drawing/2014/main" id="{2CD7F1EA-2856-6C45-859C-8B74FD191541}"/>
              </a:ext>
            </a:extLst>
          </p:cNvPr>
          <p:cNvPicPr>
            <a:picLocks noChangeAspect="1"/>
          </p:cNvPicPr>
          <p:nvPr/>
        </p:nvPicPr>
        <p:blipFill>
          <a:blip r:embed="rId2"/>
          <a:stretch>
            <a:fillRect/>
          </a:stretch>
        </p:blipFill>
        <p:spPr>
          <a:xfrm>
            <a:off x="6229806" y="2999232"/>
            <a:ext cx="2576841" cy="1618444"/>
          </a:xfrm>
          <a:prstGeom prst="rect">
            <a:avLst/>
          </a:prstGeom>
        </p:spPr>
      </p:pic>
      <p:pic>
        <p:nvPicPr>
          <p:cNvPr id="5" name="Image 4">
            <a:extLst>
              <a:ext uri="{FF2B5EF4-FFF2-40B4-BE49-F238E27FC236}">
                <a16:creationId xmlns:a16="http://schemas.microsoft.com/office/drawing/2014/main" id="{0145395D-DBAA-EA44-8DF3-364C05E483F7}"/>
              </a:ext>
            </a:extLst>
          </p:cNvPr>
          <p:cNvPicPr>
            <a:picLocks noChangeAspect="1"/>
          </p:cNvPicPr>
          <p:nvPr/>
        </p:nvPicPr>
        <p:blipFill>
          <a:blip r:embed="rId3"/>
          <a:stretch>
            <a:fillRect/>
          </a:stretch>
        </p:blipFill>
        <p:spPr>
          <a:xfrm>
            <a:off x="8971717" y="3000227"/>
            <a:ext cx="2464312" cy="1618444"/>
          </a:xfrm>
          <a:prstGeom prst="rect">
            <a:avLst/>
          </a:prstGeom>
        </p:spPr>
      </p:pic>
      <p:pic>
        <p:nvPicPr>
          <p:cNvPr id="7" name="Image 6">
            <a:extLst>
              <a:ext uri="{FF2B5EF4-FFF2-40B4-BE49-F238E27FC236}">
                <a16:creationId xmlns:a16="http://schemas.microsoft.com/office/drawing/2014/main" id="{C20D64B4-34D3-EE4B-95D6-88C41A9AF0C6}"/>
              </a:ext>
            </a:extLst>
          </p:cNvPr>
          <p:cNvPicPr>
            <a:picLocks noChangeAspect="1"/>
          </p:cNvPicPr>
          <p:nvPr/>
        </p:nvPicPr>
        <p:blipFill>
          <a:blip r:embed="rId4"/>
          <a:stretch>
            <a:fillRect/>
          </a:stretch>
        </p:blipFill>
        <p:spPr>
          <a:xfrm>
            <a:off x="6137564" y="1026870"/>
            <a:ext cx="2576841" cy="1842033"/>
          </a:xfrm>
          <a:prstGeom prst="rect">
            <a:avLst/>
          </a:prstGeom>
        </p:spPr>
      </p:pic>
      <p:pic>
        <p:nvPicPr>
          <p:cNvPr id="8" name="Image 7">
            <a:extLst>
              <a:ext uri="{FF2B5EF4-FFF2-40B4-BE49-F238E27FC236}">
                <a16:creationId xmlns:a16="http://schemas.microsoft.com/office/drawing/2014/main" id="{8E835D7C-3893-F940-9FC3-7B0A4E61BED1}"/>
              </a:ext>
            </a:extLst>
          </p:cNvPr>
          <p:cNvPicPr>
            <a:picLocks noChangeAspect="1"/>
          </p:cNvPicPr>
          <p:nvPr/>
        </p:nvPicPr>
        <p:blipFill>
          <a:blip r:embed="rId5"/>
          <a:stretch>
            <a:fillRect/>
          </a:stretch>
        </p:blipFill>
        <p:spPr>
          <a:xfrm>
            <a:off x="8971717" y="1006088"/>
            <a:ext cx="2464312" cy="1819400"/>
          </a:xfrm>
          <a:prstGeom prst="rect">
            <a:avLst/>
          </a:prstGeom>
        </p:spPr>
      </p:pic>
      <p:sp>
        <p:nvSpPr>
          <p:cNvPr id="10" name="ZoneTexte 9">
            <a:extLst>
              <a:ext uri="{FF2B5EF4-FFF2-40B4-BE49-F238E27FC236}">
                <a16:creationId xmlns:a16="http://schemas.microsoft.com/office/drawing/2014/main" id="{7781BA98-28CB-CF41-BC68-47A18CA02741}"/>
              </a:ext>
            </a:extLst>
          </p:cNvPr>
          <p:cNvSpPr txBox="1"/>
          <p:nvPr/>
        </p:nvSpPr>
        <p:spPr>
          <a:xfrm>
            <a:off x="6229806" y="891788"/>
            <a:ext cx="2067487" cy="230832"/>
          </a:xfrm>
          <a:prstGeom prst="rect">
            <a:avLst/>
          </a:prstGeom>
          <a:noFill/>
        </p:spPr>
        <p:txBody>
          <a:bodyPr wrap="square">
            <a:spAutoFit/>
          </a:bodyPr>
          <a:lstStyle/>
          <a:p>
            <a:r>
              <a:rPr lang="en-US" sz="900" dirty="0">
                <a:solidFill>
                  <a:srgbClr val="FFFFFF"/>
                </a:solidFill>
                <a:effectLst/>
                <a:latin typeface="Helvetica" pitchFamily="2" charset="0"/>
              </a:rPr>
              <a:t>Array of LYSO crystals (CMS MTD)</a:t>
            </a:r>
          </a:p>
        </p:txBody>
      </p:sp>
      <p:sp>
        <p:nvSpPr>
          <p:cNvPr id="11" name="ZoneTexte 10">
            <a:extLst>
              <a:ext uri="{FF2B5EF4-FFF2-40B4-BE49-F238E27FC236}">
                <a16:creationId xmlns:a16="http://schemas.microsoft.com/office/drawing/2014/main" id="{A5C8E1C8-1DD6-6B4E-AAAF-2276880B96F2}"/>
              </a:ext>
            </a:extLst>
          </p:cNvPr>
          <p:cNvSpPr txBox="1"/>
          <p:nvPr/>
        </p:nvSpPr>
        <p:spPr>
          <a:xfrm>
            <a:off x="10390908" y="1444836"/>
            <a:ext cx="771365" cy="646331"/>
          </a:xfrm>
          <a:prstGeom prst="rect">
            <a:avLst/>
          </a:prstGeom>
          <a:noFill/>
        </p:spPr>
        <p:txBody>
          <a:bodyPr wrap="none" rtlCol="0">
            <a:spAutoFit/>
          </a:bodyPr>
          <a:lstStyle/>
          <a:p>
            <a:r>
              <a:rPr lang="en-US" sz="900" dirty="0">
                <a:solidFill>
                  <a:srgbClr val="FF0000"/>
                </a:solidFill>
              </a:rPr>
              <a:t>MTD Barrel</a:t>
            </a:r>
          </a:p>
          <a:p>
            <a:r>
              <a:rPr lang="en-US" sz="900" dirty="0">
                <a:solidFill>
                  <a:srgbClr val="FF0000"/>
                </a:solidFill>
              </a:rPr>
              <a:t>30 </a:t>
            </a:r>
            <a:r>
              <a:rPr lang="en-US" sz="900" dirty="0" err="1">
                <a:solidFill>
                  <a:srgbClr val="FF0000"/>
                </a:solidFill>
              </a:rPr>
              <a:t>ps</a:t>
            </a:r>
            <a:r>
              <a:rPr lang="en-US" sz="900" dirty="0">
                <a:solidFill>
                  <a:srgbClr val="FF0000"/>
                </a:solidFill>
              </a:rPr>
              <a:t> time</a:t>
            </a:r>
          </a:p>
          <a:p>
            <a:r>
              <a:rPr lang="en-US" sz="900" dirty="0">
                <a:solidFill>
                  <a:srgbClr val="FF0000"/>
                </a:solidFill>
              </a:rPr>
              <a:t>resolution</a:t>
            </a:r>
          </a:p>
          <a:p>
            <a:endParaRPr lang="en-US" sz="900" dirty="0"/>
          </a:p>
        </p:txBody>
      </p:sp>
      <p:sp>
        <p:nvSpPr>
          <p:cNvPr id="12" name="ZoneTexte 11">
            <a:extLst>
              <a:ext uri="{FF2B5EF4-FFF2-40B4-BE49-F238E27FC236}">
                <a16:creationId xmlns:a16="http://schemas.microsoft.com/office/drawing/2014/main" id="{72B77489-B5A4-D846-861B-5B8BA4AEFE8A}"/>
              </a:ext>
            </a:extLst>
          </p:cNvPr>
          <p:cNvSpPr txBox="1"/>
          <p:nvPr/>
        </p:nvSpPr>
        <p:spPr>
          <a:xfrm>
            <a:off x="6456522" y="2207546"/>
            <a:ext cx="1614054" cy="461665"/>
          </a:xfrm>
          <a:prstGeom prst="rect">
            <a:avLst/>
          </a:prstGeom>
          <a:noFill/>
        </p:spPr>
        <p:txBody>
          <a:bodyPr wrap="square" rtlCol="0">
            <a:spAutoFit/>
          </a:bodyPr>
          <a:lstStyle/>
          <a:p>
            <a:r>
              <a:rPr lang="en-US" sz="1200" dirty="0"/>
              <a:t>Courtesy</a:t>
            </a:r>
          </a:p>
          <a:p>
            <a:r>
              <a:rPr lang="en-US" sz="1200" dirty="0"/>
              <a:t>M. </a:t>
            </a:r>
            <a:r>
              <a:rPr lang="en-US" sz="1200" dirty="0" err="1"/>
              <a:t>Lucchini</a:t>
            </a:r>
            <a:endParaRPr lang="en-US" sz="1200" dirty="0"/>
          </a:p>
        </p:txBody>
      </p:sp>
      <p:pic>
        <p:nvPicPr>
          <p:cNvPr id="16" name="Image 15">
            <a:extLst>
              <a:ext uri="{FF2B5EF4-FFF2-40B4-BE49-F238E27FC236}">
                <a16:creationId xmlns:a16="http://schemas.microsoft.com/office/drawing/2014/main" id="{6FC06069-078B-3745-8841-D8824EC27D0C}"/>
              </a:ext>
            </a:extLst>
          </p:cNvPr>
          <p:cNvPicPr>
            <a:picLocks noChangeAspect="1"/>
          </p:cNvPicPr>
          <p:nvPr/>
        </p:nvPicPr>
        <p:blipFill>
          <a:blip r:embed="rId6"/>
          <a:stretch>
            <a:fillRect/>
          </a:stretch>
        </p:blipFill>
        <p:spPr>
          <a:xfrm>
            <a:off x="6474143" y="5007582"/>
            <a:ext cx="3230876" cy="1540892"/>
          </a:xfrm>
          <a:prstGeom prst="rect">
            <a:avLst/>
          </a:prstGeom>
        </p:spPr>
      </p:pic>
      <p:sp>
        <p:nvSpPr>
          <p:cNvPr id="17" name="ZoneTexte 16">
            <a:extLst>
              <a:ext uri="{FF2B5EF4-FFF2-40B4-BE49-F238E27FC236}">
                <a16:creationId xmlns:a16="http://schemas.microsoft.com/office/drawing/2014/main" id="{BAEFEC80-E031-9A48-B16A-2366476F371C}"/>
              </a:ext>
            </a:extLst>
          </p:cNvPr>
          <p:cNvSpPr txBox="1"/>
          <p:nvPr/>
        </p:nvSpPr>
        <p:spPr>
          <a:xfrm>
            <a:off x="9864755" y="5412215"/>
            <a:ext cx="1949709" cy="677108"/>
          </a:xfrm>
          <a:prstGeom prst="rect">
            <a:avLst/>
          </a:prstGeom>
          <a:noFill/>
        </p:spPr>
        <p:txBody>
          <a:bodyPr wrap="square" rtlCol="0">
            <a:spAutoFit/>
          </a:bodyPr>
          <a:lstStyle/>
          <a:p>
            <a:r>
              <a:rPr lang="en-US" sz="1400" dirty="0"/>
              <a:t>Courtesy of </a:t>
            </a:r>
            <a:r>
              <a:rPr lang="en-US" sz="1400" dirty="0" err="1"/>
              <a:t>M.Korjik</a:t>
            </a:r>
            <a:endParaRPr lang="en-US" sz="1400" dirty="0"/>
          </a:p>
          <a:p>
            <a:r>
              <a:rPr lang="en-US" sz="1400" dirty="0"/>
              <a:t>and </a:t>
            </a:r>
            <a:r>
              <a:rPr lang="en-US" sz="1400" dirty="0" err="1"/>
              <a:t>G.Tamulaitis</a:t>
            </a:r>
            <a:endParaRPr lang="en-US" sz="1400" dirty="0"/>
          </a:p>
          <a:p>
            <a:endParaRPr lang="en-US" sz="1000" dirty="0"/>
          </a:p>
        </p:txBody>
      </p:sp>
      <p:sp>
        <p:nvSpPr>
          <p:cNvPr id="20" name="Espace réservé du numéro de diapositive 19">
            <a:extLst>
              <a:ext uri="{FF2B5EF4-FFF2-40B4-BE49-F238E27FC236}">
                <a16:creationId xmlns:a16="http://schemas.microsoft.com/office/drawing/2014/main" id="{029DC94A-64D1-0244-A4B7-9CA658AD1190}"/>
              </a:ext>
            </a:extLst>
          </p:cNvPr>
          <p:cNvSpPr>
            <a:spLocks noGrp="1"/>
          </p:cNvSpPr>
          <p:nvPr>
            <p:ph type="sldNum" sz="quarter" idx="12"/>
          </p:nvPr>
        </p:nvSpPr>
        <p:spPr/>
        <p:txBody>
          <a:bodyPr/>
          <a:lstStyle/>
          <a:p>
            <a:fld id="{D57F1E4F-1CFF-5643-939E-02111984F565}" type="slidenum">
              <a:rPr lang="en-US" smtClean="0"/>
              <a:t>35</a:t>
            </a:fld>
            <a:endParaRPr lang="en-US" dirty="0"/>
          </a:p>
        </p:txBody>
      </p:sp>
    </p:spTree>
    <p:extLst>
      <p:ext uri="{BB962C8B-B14F-4D97-AF65-F5344CB8AC3E}">
        <p14:creationId xmlns:p14="http://schemas.microsoft.com/office/powerpoint/2010/main" val="3364674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A95942D-688E-9D4F-875A-2E425A28CF10}"/>
              </a:ext>
            </a:extLst>
          </p:cNvPr>
          <p:cNvSpPr txBox="1"/>
          <p:nvPr/>
        </p:nvSpPr>
        <p:spPr>
          <a:xfrm>
            <a:off x="2587337" y="311727"/>
            <a:ext cx="6608618" cy="369332"/>
          </a:xfrm>
          <a:prstGeom prst="rect">
            <a:avLst/>
          </a:prstGeom>
          <a:noFill/>
        </p:spPr>
        <p:txBody>
          <a:bodyPr wrap="square" rtlCol="0">
            <a:spAutoFit/>
          </a:bodyPr>
          <a:lstStyle/>
          <a:p>
            <a:r>
              <a:rPr lang="en-US" dirty="0"/>
              <a:t>                  </a:t>
            </a:r>
            <a:r>
              <a:rPr lang="en-US" b="1" dirty="0"/>
              <a:t>Electronics For time measurement</a:t>
            </a:r>
          </a:p>
        </p:txBody>
      </p:sp>
      <p:pic>
        <p:nvPicPr>
          <p:cNvPr id="8" name="Image 7">
            <a:extLst>
              <a:ext uri="{FF2B5EF4-FFF2-40B4-BE49-F238E27FC236}">
                <a16:creationId xmlns:a16="http://schemas.microsoft.com/office/drawing/2014/main" id="{F29ABF61-3157-754D-AA43-7412DB03000F}"/>
              </a:ext>
            </a:extLst>
          </p:cNvPr>
          <p:cNvPicPr>
            <a:picLocks noChangeAspect="1"/>
          </p:cNvPicPr>
          <p:nvPr/>
        </p:nvPicPr>
        <p:blipFill>
          <a:blip r:embed="rId2"/>
          <a:stretch>
            <a:fillRect/>
          </a:stretch>
        </p:blipFill>
        <p:spPr>
          <a:xfrm>
            <a:off x="940091" y="1618777"/>
            <a:ext cx="5090968" cy="1168400"/>
          </a:xfrm>
          <a:prstGeom prst="rect">
            <a:avLst/>
          </a:prstGeom>
        </p:spPr>
      </p:pic>
      <p:pic>
        <p:nvPicPr>
          <p:cNvPr id="12" name="Image 11">
            <a:extLst>
              <a:ext uri="{FF2B5EF4-FFF2-40B4-BE49-F238E27FC236}">
                <a16:creationId xmlns:a16="http://schemas.microsoft.com/office/drawing/2014/main" id="{B43941CF-8BEE-3E42-AC3F-2FCF00337F82}"/>
              </a:ext>
            </a:extLst>
          </p:cNvPr>
          <p:cNvPicPr>
            <a:picLocks noChangeAspect="1"/>
          </p:cNvPicPr>
          <p:nvPr/>
        </p:nvPicPr>
        <p:blipFill>
          <a:blip r:embed="rId3"/>
          <a:stretch>
            <a:fillRect/>
          </a:stretch>
        </p:blipFill>
        <p:spPr>
          <a:xfrm>
            <a:off x="6359092" y="1352077"/>
            <a:ext cx="2019300" cy="850900"/>
          </a:xfrm>
          <a:prstGeom prst="rect">
            <a:avLst/>
          </a:prstGeom>
        </p:spPr>
      </p:pic>
      <p:pic>
        <p:nvPicPr>
          <p:cNvPr id="14" name="Image 13">
            <a:extLst>
              <a:ext uri="{FF2B5EF4-FFF2-40B4-BE49-F238E27FC236}">
                <a16:creationId xmlns:a16="http://schemas.microsoft.com/office/drawing/2014/main" id="{2113B305-0FC8-8847-A2BA-B70707F0CDA2}"/>
              </a:ext>
            </a:extLst>
          </p:cNvPr>
          <p:cNvPicPr>
            <a:picLocks noChangeAspect="1"/>
          </p:cNvPicPr>
          <p:nvPr/>
        </p:nvPicPr>
        <p:blipFill>
          <a:blip r:embed="rId4"/>
          <a:stretch>
            <a:fillRect/>
          </a:stretch>
        </p:blipFill>
        <p:spPr>
          <a:xfrm>
            <a:off x="6359092" y="2446677"/>
            <a:ext cx="1981200" cy="854635"/>
          </a:xfrm>
          <a:prstGeom prst="rect">
            <a:avLst/>
          </a:prstGeom>
        </p:spPr>
      </p:pic>
      <p:pic>
        <p:nvPicPr>
          <p:cNvPr id="16" name="Image 15">
            <a:extLst>
              <a:ext uri="{FF2B5EF4-FFF2-40B4-BE49-F238E27FC236}">
                <a16:creationId xmlns:a16="http://schemas.microsoft.com/office/drawing/2014/main" id="{FB3BB481-DA68-5440-9176-5B0E75C7B2F4}"/>
              </a:ext>
            </a:extLst>
          </p:cNvPr>
          <p:cNvPicPr>
            <a:picLocks noChangeAspect="1"/>
          </p:cNvPicPr>
          <p:nvPr/>
        </p:nvPicPr>
        <p:blipFill>
          <a:blip r:embed="rId5"/>
          <a:stretch>
            <a:fillRect/>
          </a:stretch>
        </p:blipFill>
        <p:spPr>
          <a:xfrm>
            <a:off x="1030014" y="3886125"/>
            <a:ext cx="11104836" cy="1669535"/>
          </a:xfrm>
          <a:prstGeom prst="rect">
            <a:avLst/>
          </a:prstGeom>
        </p:spPr>
      </p:pic>
      <p:pic>
        <p:nvPicPr>
          <p:cNvPr id="17" name="Image 16">
            <a:extLst>
              <a:ext uri="{FF2B5EF4-FFF2-40B4-BE49-F238E27FC236}">
                <a16:creationId xmlns:a16="http://schemas.microsoft.com/office/drawing/2014/main" id="{A8E52243-CEC3-AD4B-AEAA-5032513EA85C}"/>
              </a:ext>
            </a:extLst>
          </p:cNvPr>
          <p:cNvPicPr>
            <a:picLocks noChangeAspect="1"/>
          </p:cNvPicPr>
          <p:nvPr/>
        </p:nvPicPr>
        <p:blipFill>
          <a:blip r:embed="rId6"/>
          <a:stretch>
            <a:fillRect/>
          </a:stretch>
        </p:blipFill>
        <p:spPr>
          <a:xfrm>
            <a:off x="8706426" y="1175485"/>
            <a:ext cx="3067075" cy="2438977"/>
          </a:xfrm>
          <a:prstGeom prst="rect">
            <a:avLst/>
          </a:prstGeom>
        </p:spPr>
      </p:pic>
      <p:sp>
        <p:nvSpPr>
          <p:cNvPr id="18" name="ZoneTexte 17">
            <a:extLst>
              <a:ext uri="{FF2B5EF4-FFF2-40B4-BE49-F238E27FC236}">
                <a16:creationId xmlns:a16="http://schemas.microsoft.com/office/drawing/2014/main" id="{0736311C-2D52-F844-B866-E95127FBA9C1}"/>
              </a:ext>
            </a:extLst>
          </p:cNvPr>
          <p:cNvSpPr txBox="1"/>
          <p:nvPr/>
        </p:nvSpPr>
        <p:spPr>
          <a:xfrm>
            <a:off x="940091" y="3409053"/>
            <a:ext cx="2996333" cy="369332"/>
          </a:xfrm>
          <a:prstGeom prst="rect">
            <a:avLst/>
          </a:prstGeom>
          <a:noFill/>
        </p:spPr>
        <p:txBody>
          <a:bodyPr wrap="none" rtlCol="0">
            <a:spAutoFit/>
          </a:bodyPr>
          <a:lstStyle/>
          <a:p>
            <a:r>
              <a:rPr lang="en-US" dirty="0"/>
              <a:t>A few ASICS as examples</a:t>
            </a:r>
          </a:p>
        </p:txBody>
      </p:sp>
      <p:sp>
        <p:nvSpPr>
          <p:cNvPr id="19" name="ZoneTexte 18">
            <a:extLst>
              <a:ext uri="{FF2B5EF4-FFF2-40B4-BE49-F238E27FC236}">
                <a16:creationId xmlns:a16="http://schemas.microsoft.com/office/drawing/2014/main" id="{FDDB11A8-9079-D34B-8F28-1F81EB733532}"/>
              </a:ext>
            </a:extLst>
          </p:cNvPr>
          <p:cNvSpPr txBox="1"/>
          <p:nvPr/>
        </p:nvSpPr>
        <p:spPr>
          <a:xfrm>
            <a:off x="9195955" y="5756564"/>
            <a:ext cx="2493818" cy="307777"/>
          </a:xfrm>
          <a:prstGeom prst="rect">
            <a:avLst/>
          </a:prstGeom>
          <a:noFill/>
        </p:spPr>
        <p:txBody>
          <a:bodyPr wrap="square" rtlCol="0">
            <a:spAutoFit/>
          </a:bodyPr>
          <a:lstStyle/>
          <a:p>
            <a:r>
              <a:rPr lang="en-US" sz="1400" dirty="0"/>
              <a:t>Courtesy Ch. De la Taille</a:t>
            </a:r>
          </a:p>
        </p:txBody>
      </p:sp>
      <p:sp>
        <p:nvSpPr>
          <p:cNvPr id="20" name="ZoneTexte 19">
            <a:extLst>
              <a:ext uri="{FF2B5EF4-FFF2-40B4-BE49-F238E27FC236}">
                <a16:creationId xmlns:a16="http://schemas.microsoft.com/office/drawing/2014/main" id="{97ED382C-9CCB-0841-9585-B87B233CD135}"/>
              </a:ext>
            </a:extLst>
          </p:cNvPr>
          <p:cNvSpPr txBox="1"/>
          <p:nvPr/>
        </p:nvSpPr>
        <p:spPr>
          <a:xfrm>
            <a:off x="243609" y="990819"/>
            <a:ext cx="4520046" cy="369332"/>
          </a:xfrm>
          <a:prstGeom prst="rect">
            <a:avLst/>
          </a:prstGeom>
          <a:noFill/>
        </p:spPr>
        <p:txBody>
          <a:bodyPr wrap="square" rtlCol="0">
            <a:spAutoFit/>
          </a:bodyPr>
          <a:lstStyle/>
          <a:p>
            <a:r>
              <a:rPr lang="en-US" dirty="0"/>
              <a:t>Role of electronics of time precision:</a:t>
            </a:r>
          </a:p>
        </p:txBody>
      </p:sp>
      <p:sp>
        <p:nvSpPr>
          <p:cNvPr id="23" name="Espace réservé du numéro de diapositive 22">
            <a:extLst>
              <a:ext uri="{FF2B5EF4-FFF2-40B4-BE49-F238E27FC236}">
                <a16:creationId xmlns:a16="http://schemas.microsoft.com/office/drawing/2014/main" id="{C86AD44C-B5E1-074A-9603-654207EE4D1A}"/>
              </a:ext>
            </a:extLst>
          </p:cNvPr>
          <p:cNvSpPr>
            <a:spLocks noGrp="1"/>
          </p:cNvSpPr>
          <p:nvPr>
            <p:ph type="sldNum" sz="quarter" idx="12"/>
          </p:nvPr>
        </p:nvSpPr>
        <p:spPr/>
        <p:txBody>
          <a:bodyPr/>
          <a:lstStyle/>
          <a:p>
            <a:fld id="{D57F1E4F-1CFF-5643-939E-02111984F565}" type="slidenum">
              <a:rPr lang="en-US" smtClean="0"/>
              <a:t>36</a:t>
            </a:fld>
            <a:endParaRPr lang="en-US" dirty="0"/>
          </a:p>
        </p:txBody>
      </p:sp>
    </p:spTree>
    <p:extLst>
      <p:ext uri="{BB962C8B-B14F-4D97-AF65-F5344CB8AC3E}">
        <p14:creationId xmlns:p14="http://schemas.microsoft.com/office/powerpoint/2010/main" val="3486277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68A215-87DF-824A-AB8A-A486B24C02DC}"/>
              </a:ext>
            </a:extLst>
          </p:cNvPr>
          <p:cNvSpPr txBox="1"/>
          <p:nvPr/>
        </p:nvSpPr>
        <p:spPr>
          <a:xfrm>
            <a:off x="1381990" y="436418"/>
            <a:ext cx="8125691" cy="369332"/>
          </a:xfrm>
          <a:prstGeom prst="rect">
            <a:avLst/>
          </a:prstGeom>
          <a:noFill/>
        </p:spPr>
        <p:txBody>
          <a:bodyPr wrap="square" rtlCol="0">
            <a:spAutoFit/>
          </a:bodyPr>
          <a:lstStyle/>
          <a:p>
            <a:r>
              <a:rPr lang="en-US" b="1" dirty="0"/>
              <a:t>                                                          TDC</a:t>
            </a:r>
          </a:p>
        </p:txBody>
      </p:sp>
      <p:sp>
        <p:nvSpPr>
          <p:cNvPr id="3" name="ZoneTexte 2">
            <a:extLst>
              <a:ext uri="{FF2B5EF4-FFF2-40B4-BE49-F238E27FC236}">
                <a16:creationId xmlns:a16="http://schemas.microsoft.com/office/drawing/2014/main" id="{5737CAD4-AC5D-0646-AA21-91F2F3CD79EE}"/>
              </a:ext>
            </a:extLst>
          </p:cNvPr>
          <p:cNvSpPr txBox="1"/>
          <p:nvPr/>
        </p:nvSpPr>
        <p:spPr>
          <a:xfrm>
            <a:off x="938046" y="1257300"/>
            <a:ext cx="10868890" cy="923330"/>
          </a:xfrm>
          <a:prstGeom prst="rect">
            <a:avLst/>
          </a:prstGeom>
          <a:noFill/>
        </p:spPr>
        <p:txBody>
          <a:bodyPr wrap="square" rtlCol="0">
            <a:spAutoFit/>
          </a:bodyPr>
          <a:lstStyle/>
          <a:p>
            <a:r>
              <a:rPr lang="en-US" dirty="0"/>
              <a:t>Several TDC (either on ASICS or FPGA) are now able to provide  time resolution lower than 10 </a:t>
            </a:r>
            <a:r>
              <a:rPr lang="en-US" dirty="0" err="1"/>
              <a:t>ps</a:t>
            </a:r>
            <a:endParaRPr lang="en-US" dirty="0"/>
          </a:p>
          <a:p>
            <a:endParaRPr lang="en-US" dirty="0"/>
          </a:p>
          <a:p>
            <a:r>
              <a:rPr lang="en-US" dirty="0"/>
              <a:t>ASICs present more stability and less power consumption </a:t>
            </a:r>
          </a:p>
        </p:txBody>
      </p:sp>
      <p:sp>
        <p:nvSpPr>
          <p:cNvPr id="4" name="ZoneTexte 3">
            <a:extLst>
              <a:ext uri="{FF2B5EF4-FFF2-40B4-BE49-F238E27FC236}">
                <a16:creationId xmlns:a16="http://schemas.microsoft.com/office/drawing/2014/main" id="{D453EA4C-FC4D-3A48-9CB4-6E6A7976863C}"/>
              </a:ext>
            </a:extLst>
          </p:cNvPr>
          <p:cNvSpPr txBox="1"/>
          <p:nvPr/>
        </p:nvSpPr>
        <p:spPr>
          <a:xfrm>
            <a:off x="938047" y="2413337"/>
            <a:ext cx="5943601" cy="2031325"/>
          </a:xfrm>
          <a:prstGeom prst="rect">
            <a:avLst/>
          </a:prstGeom>
          <a:noFill/>
        </p:spPr>
        <p:txBody>
          <a:bodyPr wrap="square" rtlCol="0">
            <a:spAutoFit/>
          </a:bodyPr>
          <a:lstStyle/>
          <a:p>
            <a:endParaRPr lang="en-US" dirty="0"/>
          </a:p>
          <a:p>
            <a:pPr marL="285750" indent="-285750">
              <a:buFont typeface="Wingdings" pitchFamily="2" charset="2"/>
              <a:buChar char="Ø"/>
            </a:pPr>
            <a:r>
              <a:rPr lang="en-US" dirty="0"/>
              <a:t>SAMPIC  (Waveform digitizer)  -&gt; 3.5 </a:t>
            </a:r>
            <a:r>
              <a:rPr lang="en-US" dirty="0" err="1"/>
              <a:t>ps</a:t>
            </a:r>
            <a:endParaRPr lang="en-US" dirty="0"/>
          </a:p>
          <a:p>
            <a:endParaRPr lang="en-US" dirty="0"/>
          </a:p>
          <a:p>
            <a:pPr marL="285750" indent="-285750">
              <a:buFont typeface="Wingdings" pitchFamily="2" charset="2"/>
              <a:buChar char="Ø"/>
            </a:pPr>
            <a:r>
              <a:rPr lang="fr-FR" dirty="0"/>
              <a:t>AARDVVARC V3 (</a:t>
            </a:r>
            <a:r>
              <a:rPr lang="en-US" dirty="0"/>
              <a:t>waveform </a:t>
            </a:r>
            <a:r>
              <a:rPr lang="en-US" dirty="0" err="1"/>
              <a:t>digitiser</a:t>
            </a:r>
            <a:r>
              <a:rPr lang="en-US" dirty="0"/>
              <a:t>) -&gt; 4-6 </a:t>
            </a:r>
            <a:r>
              <a:rPr lang="en-US" dirty="0" err="1"/>
              <a:t>ps</a:t>
            </a:r>
            <a:endParaRPr lang="en-US" dirty="0"/>
          </a:p>
          <a:p>
            <a:endParaRPr lang="en-US" dirty="0"/>
          </a:p>
          <a:p>
            <a:pPr marL="285750" indent="-285750">
              <a:buFont typeface="Wingdings" pitchFamily="2" charset="2"/>
              <a:buChar char="Ø"/>
            </a:pPr>
            <a:r>
              <a:rPr lang="en-US" dirty="0" err="1"/>
              <a:t>PicoTDC</a:t>
            </a:r>
            <a:r>
              <a:rPr lang="en-US" dirty="0"/>
              <a:t> (PLL) </a:t>
            </a:r>
            <a:r>
              <a:rPr lang="en-US" dirty="0">
                <a:sym typeface="Wingdings" pitchFamily="2" charset="2"/>
              </a:rPr>
              <a:t></a:t>
            </a:r>
            <a:r>
              <a:rPr lang="en-US" dirty="0"/>
              <a:t> 1.5-3 </a:t>
            </a:r>
            <a:r>
              <a:rPr lang="en-US" dirty="0" err="1"/>
              <a:t>ps</a:t>
            </a:r>
            <a:endParaRPr lang="en-US" dirty="0"/>
          </a:p>
          <a:p>
            <a:endParaRPr lang="fr-FR" dirty="0"/>
          </a:p>
        </p:txBody>
      </p:sp>
      <p:sp>
        <p:nvSpPr>
          <p:cNvPr id="5" name="ZoneTexte 4">
            <a:extLst>
              <a:ext uri="{FF2B5EF4-FFF2-40B4-BE49-F238E27FC236}">
                <a16:creationId xmlns:a16="http://schemas.microsoft.com/office/drawing/2014/main" id="{F9B2327A-9372-3743-8859-BD15B9104003}"/>
              </a:ext>
            </a:extLst>
          </p:cNvPr>
          <p:cNvSpPr txBox="1"/>
          <p:nvPr/>
        </p:nvSpPr>
        <p:spPr>
          <a:xfrm>
            <a:off x="938047" y="4616841"/>
            <a:ext cx="10432472" cy="923330"/>
          </a:xfrm>
          <a:prstGeom prst="rect">
            <a:avLst/>
          </a:prstGeom>
          <a:noFill/>
        </p:spPr>
        <p:txBody>
          <a:bodyPr wrap="square" rtlCol="0">
            <a:spAutoFit/>
          </a:bodyPr>
          <a:lstStyle/>
          <a:p>
            <a:r>
              <a:rPr lang="en-US" dirty="0"/>
              <a:t>Of course, for large systems the synchronization of all the electronics is challenging but systems like White Rabbit + Local distribution system (</a:t>
            </a:r>
            <a:r>
              <a:rPr lang="en-US" dirty="0" err="1"/>
              <a:t>lpGBT</a:t>
            </a:r>
            <a:r>
              <a:rPr lang="en-US" dirty="0"/>
              <a:t>) can achieve excellent time precision.  </a:t>
            </a:r>
          </a:p>
        </p:txBody>
      </p:sp>
      <p:sp>
        <p:nvSpPr>
          <p:cNvPr id="8" name="Espace réservé du numéro de diapositive 7">
            <a:extLst>
              <a:ext uri="{FF2B5EF4-FFF2-40B4-BE49-F238E27FC236}">
                <a16:creationId xmlns:a16="http://schemas.microsoft.com/office/drawing/2014/main" id="{084DF8D2-3B0A-C149-A789-460B2F2C49F5}"/>
              </a:ext>
            </a:extLst>
          </p:cNvPr>
          <p:cNvSpPr>
            <a:spLocks noGrp="1"/>
          </p:cNvSpPr>
          <p:nvPr>
            <p:ph type="sldNum" sz="quarter" idx="12"/>
          </p:nvPr>
        </p:nvSpPr>
        <p:spPr/>
        <p:txBody>
          <a:bodyPr/>
          <a:lstStyle/>
          <a:p>
            <a:fld id="{D57F1E4F-1CFF-5643-939E-02111984F565}" type="slidenum">
              <a:rPr lang="en-US" smtClean="0"/>
              <a:t>37</a:t>
            </a:fld>
            <a:endParaRPr lang="en-US" dirty="0"/>
          </a:p>
        </p:txBody>
      </p:sp>
    </p:spTree>
    <p:extLst>
      <p:ext uri="{BB962C8B-B14F-4D97-AF65-F5344CB8AC3E}">
        <p14:creationId xmlns:p14="http://schemas.microsoft.com/office/powerpoint/2010/main" val="3339214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8C19523-C745-8491-C5D7-71E9274E183F}"/>
              </a:ext>
            </a:extLst>
          </p:cNvPr>
          <p:cNvSpPr txBox="1"/>
          <p:nvPr/>
        </p:nvSpPr>
        <p:spPr>
          <a:xfrm>
            <a:off x="3386087" y="122540"/>
            <a:ext cx="5842000" cy="523220"/>
          </a:xfrm>
          <a:prstGeom prst="rect">
            <a:avLst/>
          </a:prstGeom>
          <a:noFill/>
        </p:spPr>
        <p:txBody>
          <a:bodyPr wrap="square" rtlCol="0">
            <a:spAutoFit/>
          </a:bodyPr>
          <a:lstStyle/>
          <a:p>
            <a:r>
              <a:rPr lang="en-GB" sz="2800" dirty="0"/>
              <a:t>        Why timing is useful and where</a:t>
            </a:r>
          </a:p>
        </p:txBody>
      </p:sp>
      <p:sp>
        <p:nvSpPr>
          <p:cNvPr id="5" name="ZoneTexte 4">
            <a:extLst>
              <a:ext uri="{FF2B5EF4-FFF2-40B4-BE49-F238E27FC236}">
                <a16:creationId xmlns:a16="http://schemas.microsoft.com/office/drawing/2014/main" id="{33F6D330-B2AE-BC30-84F3-56E61DE4DF87}"/>
              </a:ext>
            </a:extLst>
          </p:cNvPr>
          <p:cNvSpPr txBox="1"/>
          <p:nvPr/>
        </p:nvSpPr>
        <p:spPr>
          <a:xfrm>
            <a:off x="883920" y="1053488"/>
            <a:ext cx="10759440" cy="923330"/>
          </a:xfrm>
          <a:prstGeom prst="rect">
            <a:avLst/>
          </a:prstGeom>
          <a:noFill/>
        </p:spPr>
        <p:txBody>
          <a:bodyPr wrap="square" rtlCol="0">
            <a:spAutoFit/>
          </a:bodyPr>
          <a:lstStyle/>
          <a:p>
            <a:r>
              <a:rPr lang="en-GB" b="1" dirty="0">
                <a:solidFill>
                  <a:srgbClr val="FF0000"/>
                </a:solidFill>
              </a:rPr>
              <a:t>Time-of-Flight</a:t>
            </a:r>
            <a:r>
              <a:rPr lang="en-GB" dirty="0">
                <a:solidFill>
                  <a:srgbClr val="FF0000"/>
                </a:solidFill>
              </a:rPr>
              <a:t> </a:t>
            </a:r>
            <a:r>
              <a:rPr lang="en-GB" dirty="0"/>
              <a:t>: Two particles with different masses could be separated using their momentum and their time of arrival. This technique is however limited to a  momentum range between a few and ten GeV</a:t>
            </a:r>
          </a:p>
          <a:p>
            <a:r>
              <a:rPr lang="en-GB" dirty="0"/>
              <a:t> </a:t>
            </a:r>
          </a:p>
        </p:txBody>
      </p:sp>
      <p:pic>
        <p:nvPicPr>
          <p:cNvPr id="6" name="Image 5">
            <a:extLst>
              <a:ext uri="{FF2B5EF4-FFF2-40B4-BE49-F238E27FC236}">
                <a16:creationId xmlns:a16="http://schemas.microsoft.com/office/drawing/2014/main" id="{253725DA-99AB-A14C-024E-D6BBB2D05262}"/>
              </a:ext>
            </a:extLst>
          </p:cNvPr>
          <p:cNvPicPr>
            <a:picLocks noChangeAspect="1"/>
          </p:cNvPicPr>
          <p:nvPr/>
        </p:nvPicPr>
        <p:blipFill>
          <a:blip r:embed="rId2"/>
          <a:stretch>
            <a:fillRect/>
          </a:stretch>
        </p:blipFill>
        <p:spPr>
          <a:xfrm>
            <a:off x="883920" y="2077551"/>
            <a:ext cx="2380249" cy="659871"/>
          </a:xfrm>
          <a:prstGeom prst="rect">
            <a:avLst/>
          </a:prstGeom>
        </p:spPr>
      </p:pic>
      <p:pic>
        <p:nvPicPr>
          <p:cNvPr id="7" name="Image 6">
            <a:extLst>
              <a:ext uri="{FF2B5EF4-FFF2-40B4-BE49-F238E27FC236}">
                <a16:creationId xmlns:a16="http://schemas.microsoft.com/office/drawing/2014/main" id="{E86FA815-579C-A985-72CD-098A72D92F7D}"/>
              </a:ext>
            </a:extLst>
          </p:cNvPr>
          <p:cNvPicPr>
            <a:picLocks noChangeAspect="1"/>
          </p:cNvPicPr>
          <p:nvPr/>
        </p:nvPicPr>
        <p:blipFill>
          <a:blip r:embed="rId3"/>
          <a:stretch>
            <a:fillRect/>
          </a:stretch>
        </p:blipFill>
        <p:spPr>
          <a:xfrm>
            <a:off x="883920" y="2856639"/>
            <a:ext cx="2380248" cy="659871"/>
          </a:xfrm>
          <a:prstGeom prst="rect">
            <a:avLst/>
          </a:prstGeom>
        </p:spPr>
      </p:pic>
      <p:pic>
        <p:nvPicPr>
          <p:cNvPr id="8" name="Image 7">
            <a:extLst>
              <a:ext uri="{FF2B5EF4-FFF2-40B4-BE49-F238E27FC236}">
                <a16:creationId xmlns:a16="http://schemas.microsoft.com/office/drawing/2014/main" id="{FA6277AE-95A9-4FD6-B78E-7BA646AEC8AE}"/>
              </a:ext>
            </a:extLst>
          </p:cNvPr>
          <p:cNvPicPr>
            <a:picLocks noChangeAspect="1"/>
          </p:cNvPicPr>
          <p:nvPr/>
        </p:nvPicPr>
        <p:blipFill>
          <a:blip r:embed="rId4"/>
          <a:stretch>
            <a:fillRect/>
          </a:stretch>
        </p:blipFill>
        <p:spPr>
          <a:xfrm>
            <a:off x="3819889" y="1820568"/>
            <a:ext cx="2946942" cy="1833707"/>
          </a:xfrm>
          <a:prstGeom prst="rect">
            <a:avLst/>
          </a:prstGeom>
        </p:spPr>
      </p:pic>
      <p:pic>
        <p:nvPicPr>
          <p:cNvPr id="9" name="Image 8">
            <a:extLst>
              <a:ext uri="{FF2B5EF4-FFF2-40B4-BE49-F238E27FC236}">
                <a16:creationId xmlns:a16="http://schemas.microsoft.com/office/drawing/2014/main" id="{6786658E-2624-E467-282A-6F7EA0770E7A}"/>
              </a:ext>
            </a:extLst>
          </p:cNvPr>
          <p:cNvPicPr>
            <a:picLocks noChangeAspect="1"/>
          </p:cNvPicPr>
          <p:nvPr/>
        </p:nvPicPr>
        <p:blipFill>
          <a:blip r:embed="rId5"/>
          <a:stretch>
            <a:fillRect/>
          </a:stretch>
        </p:blipFill>
        <p:spPr>
          <a:xfrm>
            <a:off x="7201385" y="1820568"/>
            <a:ext cx="2836695" cy="1941996"/>
          </a:xfrm>
          <a:prstGeom prst="rect">
            <a:avLst/>
          </a:prstGeom>
        </p:spPr>
      </p:pic>
      <p:sp>
        <p:nvSpPr>
          <p:cNvPr id="14" name="ZoneTexte 13">
            <a:extLst>
              <a:ext uri="{FF2B5EF4-FFF2-40B4-BE49-F238E27FC236}">
                <a16:creationId xmlns:a16="http://schemas.microsoft.com/office/drawing/2014/main" id="{E7274FF2-AD31-4DBC-59C0-569FC3023D43}"/>
              </a:ext>
            </a:extLst>
          </p:cNvPr>
          <p:cNvSpPr txBox="1"/>
          <p:nvPr/>
        </p:nvSpPr>
        <p:spPr>
          <a:xfrm>
            <a:off x="883920" y="684156"/>
            <a:ext cx="4409440" cy="369332"/>
          </a:xfrm>
          <a:prstGeom prst="rect">
            <a:avLst/>
          </a:prstGeom>
          <a:noFill/>
        </p:spPr>
        <p:txBody>
          <a:bodyPr wrap="square" rtlCol="0">
            <a:spAutoFit/>
          </a:bodyPr>
          <a:lstStyle/>
          <a:p>
            <a:r>
              <a:rPr lang="en-GB" dirty="0"/>
              <a:t>Particle identification:</a:t>
            </a:r>
          </a:p>
        </p:txBody>
      </p:sp>
      <p:sp>
        <p:nvSpPr>
          <p:cNvPr id="15" name="ZoneTexte 14">
            <a:extLst>
              <a:ext uri="{FF2B5EF4-FFF2-40B4-BE49-F238E27FC236}">
                <a16:creationId xmlns:a16="http://schemas.microsoft.com/office/drawing/2014/main" id="{CE4ADB76-5022-25D0-4E4E-2A27D443C6AA}"/>
              </a:ext>
            </a:extLst>
          </p:cNvPr>
          <p:cNvSpPr txBox="1"/>
          <p:nvPr/>
        </p:nvSpPr>
        <p:spPr>
          <a:xfrm>
            <a:off x="883920" y="3693609"/>
            <a:ext cx="9572055" cy="923330"/>
          </a:xfrm>
          <a:prstGeom prst="rect">
            <a:avLst/>
          </a:prstGeom>
          <a:noFill/>
        </p:spPr>
        <p:txBody>
          <a:bodyPr wrap="square" rtlCol="0">
            <a:spAutoFit/>
          </a:bodyPr>
          <a:lstStyle/>
          <a:p>
            <a:r>
              <a:rPr lang="en-GB" b="1" dirty="0">
                <a:solidFill>
                  <a:srgbClr val="FF0000"/>
                </a:solidFill>
              </a:rPr>
              <a:t>Pile up noise reduction</a:t>
            </a:r>
            <a:r>
              <a:rPr lang="en-GB" dirty="0"/>
              <a:t>: Vertex detectors can efficiently separate tracks and therefore their vertices in the transversal plan but not very efficient on the longitudinal one (Z axis).  </a:t>
            </a:r>
          </a:p>
          <a:p>
            <a:r>
              <a:rPr lang="en-GB" dirty="0"/>
              <a:t>Timing can add information on the Z position to reduce the contribution of the pileup events.  </a:t>
            </a:r>
          </a:p>
        </p:txBody>
      </p:sp>
      <p:grpSp>
        <p:nvGrpSpPr>
          <p:cNvPr id="17" name="Groupe 16">
            <a:extLst>
              <a:ext uri="{FF2B5EF4-FFF2-40B4-BE49-F238E27FC236}">
                <a16:creationId xmlns:a16="http://schemas.microsoft.com/office/drawing/2014/main" id="{9B4D51C4-FC7C-76B3-C9BB-D727A07A1185}"/>
              </a:ext>
            </a:extLst>
          </p:cNvPr>
          <p:cNvGrpSpPr/>
          <p:nvPr/>
        </p:nvGrpSpPr>
        <p:grpSpPr>
          <a:xfrm>
            <a:off x="883920" y="4631031"/>
            <a:ext cx="4109259" cy="2129800"/>
            <a:chOff x="1220102" y="952499"/>
            <a:chExt cx="4331970" cy="3020911"/>
          </a:xfrm>
        </p:grpSpPr>
        <p:pic>
          <p:nvPicPr>
            <p:cNvPr id="18" name="Image 17">
              <a:extLst>
                <a:ext uri="{FF2B5EF4-FFF2-40B4-BE49-F238E27FC236}">
                  <a16:creationId xmlns:a16="http://schemas.microsoft.com/office/drawing/2014/main" id="{7DFC8FB3-B7C3-7288-556D-C66F417D1E1C}"/>
                </a:ext>
              </a:extLst>
            </p:cNvPr>
            <p:cNvPicPr>
              <a:picLocks noChangeAspect="1"/>
            </p:cNvPicPr>
            <p:nvPr/>
          </p:nvPicPr>
          <p:blipFill>
            <a:blip r:embed="rId6"/>
            <a:stretch>
              <a:fillRect/>
            </a:stretch>
          </p:blipFill>
          <p:spPr>
            <a:xfrm>
              <a:off x="1220102" y="952499"/>
              <a:ext cx="4331970" cy="3008816"/>
            </a:xfrm>
            <a:prstGeom prst="rect">
              <a:avLst/>
            </a:prstGeom>
          </p:spPr>
        </p:pic>
        <p:sp>
          <p:nvSpPr>
            <p:cNvPr id="19" name="Rectangle 18">
              <a:extLst>
                <a:ext uri="{FF2B5EF4-FFF2-40B4-BE49-F238E27FC236}">
                  <a16:creationId xmlns:a16="http://schemas.microsoft.com/office/drawing/2014/main" id="{E502BB5D-56FC-C788-F35B-D5EFDD91B117}"/>
                </a:ext>
              </a:extLst>
            </p:cNvPr>
            <p:cNvSpPr/>
            <p:nvPr/>
          </p:nvSpPr>
          <p:spPr>
            <a:xfrm>
              <a:off x="1220102" y="1243092"/>
              <a:ext cx="466458" cy="1774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0C356E5-1C48-7961-AB34-19E80C9FA46E}"/>
                </a:ext>
              </a:extLst>
            </p:cNvPr>
            <p:cNvSpPr/>
            <p:nvPr/>
          </p:nvSpPr>
          <p:spPr>
            <a:xfrm rot="5400000">
              <a:off x="3442905" y="2901530"/>
              <a:ext cx="369332" cy="1774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e 20">
            <a:extLst>
              <a:ext uri="{FF2B5EF4-FFF2-40B4-BE49-F238E27FC236}">
                <a16:creationId xmlns:a16="http://schemas.microsoft.com/office/drawing/2014/main" id="{31260658-65AA-3C45-694E-6F1A8E799B07}"/>
              </a:ext>
            </a:extLst>
          </p:cNvPr>
          <p:cNvGrpSpPr/>
          <p:nvPr/>
        </p:nvGrpSpPr>
        <p:grpSpPr>
          <a:xfrm>
            <a:off x="5609601" y="4529644"/>
            <a:ext cx="4541949" cy="2324046"/>
            <a:chOff x="6154049" y="1889760"/>
            <a:chExt cx="4982647" cy="3258382"/>
          </a:xfrm>
        </p:grpSpPr>
        <p:pic>
          <p:nvPicPr>
            <p:cNvPr id="22" name="Image 21">
              <a:extLst>
                <a:ext uri="{FF2B5EF4-FFF2-40B4-BE49-F238E27FC236}">
                  <a16:creationId xmlns:a16="http://schemas.microsoft.com/office/drawing/2014/main" id="{521D2E51-A415-74D2-6EB3-B508F23538BC}"/>
                </a:ext>
              </a:extLst>
            </p:cNvPr>
            <p:cNvPicPr>
              <a:picLocks noChangeAspect="1"/>
            </p:cNvPicPr>
            <p:nvPr/>
          </p:nvPicPr>
          <p:blipFill>
            <a:blip r:embed="rId7"/>
            <a:stretch>
              <a:fillRect/>
            </a:stretch>
          </p:blipFill>
          <p:spPr>
            <a:xfrm>
              <a:off x="6154049" y="1889760"/>
              <a:ext cx="4982647" cy="3258382"/>
            </a:xfrm>
            <a:prstGeom prst="rect">
              <a:avLst/>
            </a:prstGeom>
          </p:spPr>
        </p:pic>
        <p:sp>
          <p:nvSpPr>
            <p:cNvPr id="23" name="ZoneTexte 22">
              <a:extLst>
                <a:ext uri="{FF2B5EF4-FFF2-40B4-BE49-F238E27FC236}">
                  <a16:creationId xmlns:a16="http://schemas.microsoft.com/office/drawing/2014/main" id="{579F1CAA-0FCB-2982-2C14-5388B7E62E10}"/>
                </a:ext>
              </a:extLst>
            </p:cNvPr>
            <p:cNvSpPr txBox="1"/>
            <p:nvPr/>
          </p:nvSpPr>
          <p:spPr>
            <a:xfrm>
              <a:off x="9458960" y="2280190"/>
              <a:ext cx="762000" cy="369332"/>
            </a:xfrm>
            <a:prstGeom prst="rect">
              <a:avLst/>
            </a:prstGeom>
            <a:noFill/>
          </p:spPr>
          <p:txBody>
            <a:bodyPr wrap="square" rtlCol="0">
              <a:spAutoFit/>
            </a:bodyPr>
            <a:lstStyle/>
            <a:p>
              <a:r>
                <a:rPr lang="en-GB" dirty="0"/>
                <a:t>CMS</a:t>
              </a:r>
            </a:p>
          </p:txBody>
        </p:sp>
      </p:grpSp>
      <p:sp>
        <p:nvSpPr>
          <p:cNvPr id="24" name="ZoneTexte 23">
            <a:extLst>
              <a:ext uri="{FF2B5EF4-FFF2-40B4-BE49-F238E27FC236}">
                <a16:creationId xmlns:a16="http://schemas.microsoft.com/office/drawing/2014/main" id="{BD2C67AB-C1B1-46A8-8CFF-97DE6A09A849}"/>
              </a:ext>
            </a:extLst>
          </p:cNvPr>
          <p:cNvSpPr txBox="1"/>
          <p:nvPr/>
        </p:nvSpPr>
        <p:spPr>
          <a:xfrm>
            <a:off x="10416521" y="4584245"/>
            <a:ext cx="1442741" cy="1754326"/>
          </a:xfrm>
          <a:prstGeom prst="rect">
            <a:avLst/>
          </a:prstGeom>
          <a:noFill/>
        </p:spPr>
        <p:txBody>
          <a:bodyPr wrap="square" rtlCol="0">
            <a:spAutoFit/>
          </a:bodyPr>
          <a:lstStyle/>
          <a:p>
            <a:r>
              <a:rPr lang="en-GB" dirty="0"/>
              <a:t>Reminder:  30 </a:t>
            </a:r>
            <a:r>
              <a:rPr lang="en-GB" dirty="0" err="1"/>
              <a:t>ps</a:t>
            </a:r>
            <a:r>
              <a:rPr lang="en-GB" dirty="0"/>
              <a:t> resolution is equivalent to 1 cm dispersion</a:t>
            </a:r>
          </a:p>
        </p:txBody>
      </p:sp>
    </p:spTree>
    <p:extLst>
      <p:ext uri="{BB962C8B-B14F-4D97-AF65-F5344CB8AC3E}">
        <p14:creationId xmlns:p14="http://schemas.microsoft.com/office/powerpoint/2010/main" val="1450442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8C19523-C745-8491-C5D7-71E9274E183F}"/>
              </a:ext>
            </a:extLst>
          </p:cNvPr>
          <p:cNvSpPr txBox="1"/>
          <p:nvPr/>
        </p:nvSpPr>
        <p:spPr>
          <a:xfrm>
            <a:off x="3386087" y="122540"/>
            <a:ext cx="5842000" cy="523220"/>
          </a:xfrm>
          <a:prstGeom prst="rect">
            <a:avLst/>
          </a:prstGeom>
          <a:noFill/>
        </p:spPr>
        <p:txBody>
          <a:bodyPr wrap="square" rtlCol="0">
            <a:spAutoFit/>
          </a:bodyPr>
          <a:lstStyle/>
          <a:p>
            <a:r>
              <a:rPr lang="en-GB" sz="2800" dirty="0"/>
              <a:t>        Why timing is useful and where</a:t>
            </a:r>
          </a:p>
        </p:txBody>
      </p:sp>
      <p:sp>
        <p:nvSpPr>
          <p:cNvPr id="3" name="ZoneTexte 2">
            <a:extLst>
              <a:ext uri="{FF2B5EF4-FFF2-40B4-BE49-F238E27FC236}">
                <a16:creationId xmlns:a16="http://schemas.microsoft.com/office/drawing/2014/main" id="{7FD3EC5E-5955-03D7-8562-B54FD057BB9E}"/>
              </a:ext>
            </a:extLst>
          </p:cNvPr>
          <p:cNvSpPr txBox="1"/>
          <p:nvPr/>
        </p:nvSpPr>
        <p:spPr>
          <a:xfrm>
            <a:off x="995121" y="808021"/>
            <a:ext cx="8411525" cy="646331"/>
          </a:xfrm>
          <a:prstGeom prst="rect">
            <a:avLst/>
          </a:prstGeom>
          <a:noFill/>
        </p:spPr>
        <p:txBody>
          <a:bodyPr wrap="square" rtlCol="0">
            <a:spAutoFit/>
          </a:bodyPr>
          <a:lstStyle/>
          <a:p>
            <a:r>
              <a:rPr lang="en-GB" b="1" dirty="0">
                <a:solidFill>
                  <a:srgbClr val="FF0000"/>
                </a:solidFill>
              </a:rPr>
              <a:t>PET-SCAN </a:t>
            </a:r>
            <a:r>
              <a:rPr lang="en-GB" dirty="0"/>
              <a:t>:  improving the gamma time resolution allows a substantial improvement in image construction, the time exposure and dose injection. </a:t>
            </a:r>
            <a:r>
              <a:rPr lang="en-GB" b="1" dirty="0">
                <a:solidFill>
                  <a:srgbClr val="FF0000"/>
                </a:solidFill>
              </a:rPr>
              <a:t>   </a:t>
            </a:r>
          </a:p>
        </p:txBody>
      </p:sp>
      <p:pic>
        <p:nvPicPr>
          <p:cNvPr id="4" name="Image 3">
            <a:extLst>
              <a:ext uri="{FF2B5EF4-FFF2-40B4-BE49-F238E27FC236}">
                <a16:creationId xmlns:a16="http://schemas.microsoft.com/office/drawing/2014/main" id="{7CF7B6EB-E72C-4094-BCEB-9843FA29EAE1}"/>
              </a:ext>
            </a:extLst>
          </p:cNvPr>
          <p:cNvPicPr>
            <a:picLocks noChangeAspect="1"/>
          </p:cNvPicPr>
          <p:nvPr/>
        </p:nvPicPr>
        <p:blipFill>
          <a:blip r:embed="rId2"/>
          <a:stretch>
            <a:fillRect/>
          </a:stretch>
        </p:blipFill>
        <p:spPr>
          <a:xfrm>
            <a:off x="1199403" y="2173927"/>
            <a:ext cx="8691215" cy="4304069"/>
          </a:xfrm>
          <a:prstGeom prst="rect">
            <a:avLst/>
          </a:prstGeom>
        </p:spPr>
      </p:pic>
      <p:pic>
        <p:nvPicPr>
          <p:cNvPr id="6" name="Image 5">
            <a:extLst>
              <a:ext uri="{FF2B5EF4-FFF2-40B4-BE49-F238E27FC236}">
                <a16:creationId xmlns:a16="http://schemas.microsoft.com/office/drawing/2014/main" id="{B78E087D-1467-9C35-975C-F7D6C7076F43}"/>
              </a:ext>
            </a:extLst>
          </p:cNvPr>
          <p:cNvPicPr>
            <a:picLocks noChangeAspect="1"/>
          </p:cNvPicPr>
          <p:nvPr/>
        </p:nvPicPr>
        <p:blipFill>
          <a:blip r:embed="rId3"/>
          <a:stretch>
            <a:fillRect/>
          </a:stretch>
        </p:blipFill>
        <p:spPr>
          <a:xfrm>
            <a:off x="10066506" y="3205264"/>
            <a:ext cx="2057400" cy="2044700"/>
          </a:xfrm>
          <a:prstGeom prst="rect">
            <a:avLst/>
          </a:prstGeom>
        </p:spPr>
      </p:pic>
    </p:spTree>
    <p:extLst>
      <p:ext uri="{BB962C8B-B14F-4D97-AF65-F5344CB8AC3E}">
        <p14:creationId xmlns:p14="http://schemas.microsoft.com/office/powerpoint/2010/main" val="388279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7FAED13-B12E-FC41-BC0E-A792F9EDF354}"/>
              </a:ext>
            </a:extLst>
          </p:cNvPr>
          <p:cNvSpPr txBox="1"/>
          <p:nvPr/>
        </p:nvSpPr>
        <p:spPr>
          <a:xfrm>
            <a:off x="656074" y="515346"/>
            <a:ext cx="4411896" cy="369332"/>
          </a:xfrm>
          <a:prstGeom prst="rect">
            <a:avLst/>
          </a:prstGeom>
          <a:noFill/>
        </p:spPr>
        <p:txBody>
          <a:bodyPr wrap="square" rtlCol="0">
            <a:spAutoFit/>
          </a:bodyPr>
          <a:lstStyle/>
          <a:p>
            <a:r>
              <a:rPr lang="en-US" dirty="0"/>
              <a:t>    </a:t>
            </a:r>
            <a:r>
              <a:rPr lang="en-US" b="1" dirty="0"/>
              <a:t>Particle Identification in calorimeters</a:t>
            </a:r>
          </a:p>
        </p:txBody>
      </p:sp>
      <p:pic>
        <p:nvPicPr>
          <p:cNvPr id="3" name="Image 2">
            <a:extLst>
              <a:ext uri="{FF2B5EF4-FFF2-40B4-BE49-F238E27FC236}">
                <a16:creationId xmlns:a16="http://schemas.microsoft.com/office/drawing/2014/main" id="{4D575B17-E715-3047-82ED-B66734D3730C}"/>
              </a:ext>
            </a:extLst>
          </p:cNvPr>
          <p:cNvPicPr>
            <a:picLocks noChangeAspect="1"/>
          </p:cNvPicPr>
          <p:nvPr/>
        </p:nvPicPr>
        <p:blipFill>
          <a:blip r:embed="rId2"/>
          <a:stretch>
            <a:fillRect/>
          </a:stretch>
        </p:blipFill>
        <p:spPr>
          <a:xfrm>
            <a:off x="9174394" y="3125484"/>
            <a:ext cx="2738511" cy="3235569"/>
          </a:xfrm>
          <a:prstGeom prst="rect">
            <a:avLst/>
          </a:prstGeom>
        </p:spPr>
      </p:pic>
      <p:sp>
        <p:nvSpPr>
          <p:cNvPr id="4" name="ZoneTexte 3">
            <a:extLst>
              <a:ext uri="{FF2B5EF4-FFF2-40B4-BE49-F238E27FC236}">
                <a16:creationId xmlns:a16="http://schemas.microsoft.com/office/drawing/2014/main" id="{E5A84565-6193-BB4C-9D0E-4F7BC78D0FCF}"/>
              </a:ext>
            </a:extLst>
          </p:cNvPr>
          <p:cNvSpPr txBox="1"/>
          <p:nvPr/>
        </p:nvSpPr>
        <p:spPr>
          <a:xfrm>
            <a:off x="10047852" y="6268720"/>
            <a:ext cx="2364865" cy="369332"/>
          </a:xfrm>
          <a:prstGeom prst="rect">
            <a:avLst/>
          </a:prstGeom>
          <a:noFill/>
        </p:spPr>
        <p:txBody>
          <a:bodyPr wrap="square" rtlCol="0">
            <a:spAutoFit/>
          </a:bodyPr>
          <a:lstStyle/>
          <a:p>
            <a:r>
              <a:rPr lang="en-US" dirty="0"/>
              <a:t>B. </a:t>
            </a:r>
            <a:r>
              <a:rPr lang="en-US" dirty="0" err="1"/>
              <a:t>Dudard</a:t>
            </a:r>
            <a:r>
              <a:rPr lang="en-US" dirty="0"/>
              <a:t> et al</a:t>
            </a:r>
          </a:p>
        </p:txBody>
      </p:sp>
      <p:sp>
        <p:nvSpPr>
          <p:cNvPr id="5" name="ZoneTexte 4">
            <a:extLst>
              <a:ext uri="{FF2B5EF4-FFF2-40B4-BE49-F238E27FC236}">
                <a16:creationId xmlns:a16="http://schemas.microsoft.com/office/drawing/2014/main" id="{5D577401-36B0-694F-B4A3-F9D04F8AF773}"/>
              </a:ext>
            </a:extLst>
          </p:cNvPr>
          <p:cNvSpPr txBox="1"/>
          <p:nvPr/>
        </p:nvSpPr>
        <p:spPr>
          <a:xfrm>
            <a:off x="983315" y="820874"/>
            <a:ext cx="8169310" cy="4247317"/>
          </a:xfrm>
          <a:prstGeom prst="rect">
            <a:avLst/>
          </a:prstGeom>
          <a:noFill/>
        </p:spPr>
        <p:txBody>
          <a:bodyPr wrap="square" rtlCol="0">
            <a:spAutoFit/>
          </a:bodyPr>
          <a:lstStyle/>
          <a:p>
            <a:r>
              <a:rPr lang="en-US" dirty="0"/>
              <a:t>In case of charged particles :</a:t>
            </a:r>
          </a:p>
          <a:p>
            <a:endParaRPr lang="en-US" dirty="0"/>
          </a:p>
          <a:p>
            <a:r>
              <a:rPr lang="en-US" dirty="0"/>
              <a:t>P is taken from the tracker at the ECAL entrance and  </a:t>
            </a:r>
            <a:r>
              <a:rPr lang="en-US" dirty="0">
                <a:latin typeface="Symbol" pitchFamily="2" charset="2"/>
              </a:rPr>
              <a:t>b </a:t>
            </a:r>
            <a:r>
              <a:rPr lang="en-US" dirty="0"/>
              <a:t>from </a:t>
            </a:r>
            <a:r>
              <a:rPr lang="en-US" dirty="0" err="1"/>
              <a:t>ToF</a:t>
            </a:r>
            <a:r>
              <a:rPr lang="en-US" dirty="0"/>
              <a:t> </a:t>
            </a:r>
          </a:p>
          <a:p>
            <a:r>
              <a:rPr lang="en-US" dirty="0"/>
              <a:t>To estimate the </a:t>
            </a:r>
            <a:r>
              <a:rPr lang="en-US" dirty="0" err="1"/>
              <a:t>ToF</a:t>
            </a:r>
            <a:r>
              <a:rPr lang="en-US" dirty="0"/>
              <a:t> in a granular calorimeter like the future ILD ECAL in the </a:t>
            </a:r>
          </a:p>
          <a:p>
            <a:r>
              <a:rPr lang="en-US" dirty="0"/>
              <a:t>case of charged particles several methods can be used:</a:t>
            </a:r>
          </a:p>
          <a:p>
            <a:endParaRPr lang="en-US" dirty="0"/>
          </a:p>
          <a:p>
            <a:pPr marL="285750" indent="-285750">
              <a:buFont typeface="Wingdings" pitchFamily="2" charset="2"/>
              <a:buChar char="Ø"/>
            </a:pPr>
            <a:r>
              <a:rPr lang="en-US" dirty="0"/>
              <a:t>Using  time of the closest hit to the track</a:t>
            </a:r>
          </a:p>
          <a:p>
            <a:pPr marL="285750" indent="-285750">
              <a:buFont typeface="Wingdings" pitchFamily="2" charset="2"/>
              <a:buChar char="Ø"/>
            </a:pPr>
            <a:r>
              <a:rPr lang="en-US" dirty="0"/>
              <a:t>Using time of the fastest hit</a:t>
            </a:r>
          </a:p>
          <a:p>
            <a:pPr marL="285750" indent="-285750">
              <a:buFont typeface="Wingdings" pitchFamily="2" charset="2"/>
              <a:buChar char="Ø"/>
            </a:pPr>
            <a:r>
              <a:rPr lang="en-US" dirty="0"/>
              <a:t>Using the average time of hits along the track  extrapolation in a few layers in case of longitudinally segmented ECAL (</a:t>
            </a:r>
            <a:r>
              <a:rPr lang="en-US" dirty="0" err="1"/>
              <a:t>ToF</a:t>
            </a:r>
            <a:r>
              <a:rPr lang="en-US" baseline="-25000" dirty="0" err="1"/>
              <a:t>Avg</a:t>
            </a:r>
            <a:r>
              <a:rPr lang="en-US" dirty="0"/>
              <a:t>)</a:t>
            </a:r>
          </a:p>
          <a:p>
            <a:pPr marL="285750" indent="-285750">
              <a:buFont typeface="Wingdings" pitchFamily="2" charset="2"/>
              <a:buChar char="Ø"/>
            </a:pPr>
            <a:r>
              <a:rPr lang="en-US" dirty="0"/>
              <a:t>Using the time information of the hits of the first layers to determine the time at entrance of the ECAL (</a:t>
            </a:r>
            <a:r>
              <a:rPr lang="en-US" dirty="0" err="1"/>
              <a:t>ToF</a:t>
            </a:r>
            <a:r>
              <a:rPr lang="en-US" baseline="-25000" dirty="0" err="1"/>
              <a:t>Fit</a:t>
            </a:r>
            <a:r>
              <a:rPr lang="en-US" dirty="0"/>
              <a:t>)</a:t>
            </a:r>
          </a:p>
          <a:p>
            <a:endParaRPr lang="en-US" dirty="0"/>
          </a:p>
          <a:p>
            <a:endParaRPr lang="en-US" dirty="0"/>
          </a:p>
          <a:p>
            <a:r>
              <a:rPr lang="en-US" dirty="0"/>
              <a:t> </a:t>
            </a:r>
          </a:p>
        </p:txBody>
      </p:sp>
      <p:pic>
        <p:nvPicPr>
          <p:cNvPr id="6" name="Image 5">
            <a:extLst>
              <a:ext uri="{FF2B5EF4-FFF2-40B4-BE49-F238E27FC236}">
                <a16:creationId xmlns:a16="http://schemas.microsoft.com/office/drawing/2014/main" id="{3989C1F5-83C5-9041-B2C3-A63CE7E0955B}"/>
              </a:ext>
            </a:extLst>
          </p:cNvPr>
          <p:cNvPicPr>
            <a:picLocks noChangeAspect="1"/>
          </p:cNvPicPr>
          <p:nvPr/>
        </p:nvPicPr>
        <p:blipFill>
          <a:blip r:embed="rId3"/>
          <a:stretch>
            <a:fillRect/>
          </a:stretch>
        </p:blipFill>
        <p:spPr>
          <a:xfrm>
            <a:off x="6459171" y="667816"/>
            <a:ext cx="1906326" cy="739068"/>
          </a:xfrm>
          <a:prstGeom prst="rect">
            <a:avLst/>
          </a:prstGeom>
        </p:spPr>
      </p:pic>
      <p:pic>
        <p:nvPicPr>
          <p:cNvPr id="7" name="Image 6">
            <a:extLst>
              <a:ext uri="{FF2B5EF4-FFF2-40B4-BE49-F238E27FC236}">
                <a16:creationId xmlns:a16="http://schemas.microsoft.com/office/drawing/2014/main" id="{5DE97733-DB90-2C4D-9FD5-4DB78617BD17}"/>
              </a:ext>
            </a:extLst>
          </p:cNvPr>
          <p:cNvPicPr>
            <a:picLocks noChangeAspect="1"/>
          </p:cNvPicPr>
          <p:nvPr/>
        </p:nvPicPr>
        <p:blipFill>
          <a:blip r:embed="rId4"/>
          <a:stretch>
            <a:fillRect/>
          </a:stretch>
        </p:blipFill>
        <p:spPr>
          <a:xfrm>
            <a:off x="5067970" y="4457825"/>
            <a:ext cx="3736982" cy="2286414"/>
          </a:xfrm>
          <a:prstGeom prst="rect">
            <a:avLst/>
          </a:prstGeom>
        </p:spPr>
      </p:pic>
      <p:pic>
        <p:nvPicPr>
          <p:cNvPr id="8" name="Image 7">
            <a:extLst>
              <a:ext uri="{FF2B5EF4-FFF2-40B4-BE49-F238E27FC236}">
                <a16:creationId xmlns:a16="http://schemas.microsoft.com/office/drawing/2014/main" id="{F260B83A-10C2-1B4E-B1A2-E6E5BEF265B6}"/>
              </a:ext>
            </a:extLst>
          </p:cNvPr>
          <p:cNvPicPr>
            <a:picLocks noChangeAspect="1"/>
          </p:cNvPicPr>
          <p:nvPr/>
        </p:nvPicPr>
        <p:blipFill>
          <a:blip r:embed="rId5"/>
          <a:stretch>
            <a:fillRect/>
          </a:stretch>
        </p:blipFill>
        <p:spPr>
          <a:xfrm>
            <a:off x="1049037" y="4392399"/>
            <a:ext cx="3937138" cy="2286414"/>
          </a:xfrm>
          <a:prstGeom prst="rect">
            <a:avLst/>
          </a:prstGeom>
        </p:spPr>
      </p:pic>
      <p:sp>
        <p:nvSpPr>
          <p:cNvPr id="11" name="Espace réservé du numéro de diapositive 10">
            <a:extLst>
              <a:ext uri="{FF2B5EF4-FFF2-40B4-BE49-F238E27FC236}">
                <a16:creationId xmlns:a16="http://schemas.microsoft.com/office/drawing/2014/main" id="{E48EC207-2969-F547-9CC7-3B352C2C5B8E}"/>
              </a:ext>
            </a:extLst>
          </p:cNvPr>
          <p:cNvSpPr>
            <a:spLocks noGrp="1"/>
          </p:cNvSpPr>
          <p:nvPr>
            <p:ph type="sldNum" sz="quarter" idx="12"/>
          </p:nvPr>
        </p:nvSpPr>
        <p:spPr/>
        <p:txBody>
          <a:bodyPr/>
          <a:lstStyle/>
          <a:p>
            <a:fld id="{D57F1E4F-1CFF-5643-939E-02111984F565}" type="slidenum">
              <a:rPr lang="en-US" smtClean="0"/>
              <a:t>6</a:t>
            </a:fld>
            <a:endParaRPr lang="en-US" dirty="0"/>
          </a:p>
        </p:txBody>
      </p:sp>
      <p:pic>
        <p:nvPicPr>
          <p:cNvPr id="10" name="Image 9">
            <a:extLst>
              <a:ext uri="{FF2B5EF4-FFF2-40B4-BE49-F238E27FC236}">
                <a16:creationId xmlns:a16="http://schemas.microsoft.com/office/drawing/2014/main" id="{87849726-3C34-EDFB-4BD1-1CAE7BCFEEA4}"/>
              </a:ext>
            </a:extLst>
          </p:cNvPr>
          <p:cNvPicPr>
            <a:picLocks noChangeAspect="1"/>
          </p:cNvPicPr>
          <p:nvPr/>
        </p:nvPicPr>
        <p:blipFill>
          <a:blip r:embed="rId6"/>
          <a:stretch>
            <a:fillRect/>
          </a:stretch>
        </p:blipFill>
        <p:spPr>
          <a:xfrm>
            <a:off x="8988216" y="104923"/>
            <a:ext cx="3110865" cy="2843343"/>
          </a:xfrm>
          <a:prstGeom prst="rect">
            <a:avLst/>
          </a:prstGeom>
        </p:spPr>
      </p:pic>
      <p:sp>
        <p:nvSpPr>
          <p:cNvPr id="12" name="ZoneTexte 11">
            <a:extLst>
              <a:ext uri="{FF2B5EF4-FFF2-40B4-BE49-F238E27FC236}">
                <a16:creationId xmlns:a16="http://schemas.microsoft.com/office/drawing/2014/main" id="{285070AD-88F4-1610-5809-9807581F23D7}"/>
              </a:ext>
            </a:extLst>
          </p:cNvPr>
          <p:cNvSpPr txBox="1"/>
          <p:nvPr/>
        </p:nvSpPr>
        <p:spPr>
          <a:xfrm>
            <a:off x="2962952" y="68067"/>
            <a:ext cx="5842000" cy="523220"/>
          </a:xfrm>
          <a:prstGeom prst="rect">
            <a:avLst/>
          </a:prstGeom>
          <a:noFill/>
        </p:spPr>
        <p:txBody>
          <a:bodyPr wrap="square" rtlCol="0">
            <a:spAutoFit/>
          </a:bodyPr>
          <a:lstStyle/>
          <a:p>
            <a:r>
              <a:rPr lang="en-GB" sz="2800" dirty="0"/>
              <a:t>        Why timing is useful and where</a:t>
            </a:r>
          </a:p>
        </p:txBody>
      </p:sp>
    </p:spTree>
    <p:extLst>
      <p:ext uri="{BB962C8B-B14F-4D97-AF65-F5344CB8AC3E}">
        <p14:creationId xmlns:p14="http://schemas.microsoft.com/office/powerpoint/2010/main" val="2730861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8AD977A-4432-4552-F775-12C5E214D3EB}"/>
              </a:ext>
            </a:extLst>
          </p:cNvPr>
          <p:cNvPicPr>
            <a:picLocks noChangeAspect="1"/>
          </p:cNvPicPr>
          <p:nvPr/>
        </p:nvPicPr>
        <p:blipFill>
          <a:blip r:embed="rId2"/>
          <a:stretch>
            <a:fillRect/>
          </a:stretch>
        </p:blipFill>
        <p:spPr>
          <a:xfrm>
            <a:off x="5464042" y="1713367"/>
            <a:ext cx="6055359" cy="1926771"/>
          </a:xfrm>
          <a:prstGeom prst="rect">
            <a:avLst/>
          </a:prstGeom>
        </p:spPr>
      </p:pic>
      <p:pic>
        <p:nvPicPr>
          <p:cNvPr id="5" name="Image 4">
            <a:extLst>
              <a:ext uri="{FF2B5EF4-FFF2-40B4-BE49-F238E27FC236}">
                <a16:creationId xmlns:a16="http://schemas.microsoft.com/office/drawing/2014/main" id="{E363DFD5-8DDD-1E25-5EAA-08CAB7FD6555}"/>
              </a:ext>
            </a:extLst>
          </p:cNvPr>
          <p:cNvPicPr>
            <a:picLocks noChangeAspect="1"/>
          </p:cNvPicPr>
          <p:nvPr/>
        </p:nvPicPr>
        <p:blipFill>
          <a:blip r:embed="rId3"/>
          <a:stretch>
            <a:fillRect/>
          </a:stretch>
        </p:blipFill>
        <p:spPr>
          <a:xfrm>
            <a:off x="5464043" y="3952017"/>
            <a:ext cx="6055359" cy="2299062"/>
          </a:xfrm>
          <a:prstGeom prst="rect">
            <a:avLst/>
          </a:prstGeom>
        </p:spPr>
      </p:pic>
      <p:sp>
        <p:nvSpPr>
          <p:cNvPr id="6" name="ZoneTexte 5">
            <a:extLst>
              <a:ext uri="{FF2B5EF4-FFF2-40B4-BE49-F238E27FC236}">
                <a16:creationId xmlns:a16="http://schemas.microsoft.com/office/drawing/2014/main" id="{2B857FD8-CDBB-D6D2-AB72-47D65BCA6940}"/>
              </a:ext>
            </a:extLst>
          </p:cNvPr>
          <p:cNvSpPr txBox="1"/>
          <p:nvPr/>
        </p:nvSpPr>
        <p:spPr>
          <a:xfrm>
            <a:off x="1126703" y="713442"/>
            <a:ext cx="10469024" cy="646331"/>
          </a:xfrm>
          <a:prstGeom prst="rect">
            <a:avLst/>
          </a:prstGeom>
          <a:noFill/>
        </p:spPr>
        <p:txBody>
          <a:bodyPr wrap="square" rtlCol="0">
            <a:spAutoFit/>
          </a:bodyPr>
          <a:lstStyle/>
          <a:p>
            <a:r>
              <a:rPr lang="en-US" dirty="0"/>
              <a:t>Time information improves significantly  close-by hadronic showers separation for better PFA application</a:t>
            </a:r>
          </a:p>
          <a:p>
            <a:r>
              <a:rPr lang="en-US" dirty="0"/>
              <a:t>( 10 GeV neutral particle from 30 GeV charged particle) using techniques similar to ARBOR’s ones.</a:t>
            </a:r>
          </a:p>
        </p:txBody>
      </p:sp>
      <p:sp>
        <p:nvSpPr>
          <p:cNvPr id="7" name="ZoneTexte 6">
            <a:extLst>
              <a:ext uri="{FF2B5EF4-FFF2-40B4-BE49-F238E27FC236}">
                <a16:creationId xmlns:a16="http://schemas.microsoft.com/office/drawing/2014/main" id="{CD3E6CCA-BE11-1D5B-2247-6E356D9CEB06}"/>
              </a:ext>
            </a:extLst>
          </p:cNvPr>
          <p:cNvSpPr txBox="1"/>
          <p:nvPr/>
        </p:nvSpPr>
        <p:spPr>
          <a:xfrm>
            <a:off x="9123289" y="5568719"/>
            <a:ext cx="2730140" cy="307777"/>
          </a:xfrm>
          <a:prstGeom prst="rect">
            <a:avLst/>
          </a:prstGeom>
          <a:noFill/>
        </p:spPr>
        <p:txBody>
          <a:bodyPr wrap="square" rtlCol="0">
            <a:spAutoFit/>
          </a:bodyPr>
          <a:lstStyle/>
          <a:p>
            <a:r>
              <a:rPr lang="en-US" sz="1400" dirty="0"/>
              <a:t>Master work of C </a:t>
            </a:r>
            <a:r>
              <a:rPr lang="en-US" sz="1400" dirty="0" err="1"/>
              <a:t>Devanne</a:t>
            </a:r>
            <a:endParaRPr lang="en-US" sz="1400" dirty="0"/>
          </a:p>
        </p:txBody>
      </p:sp>
      <p:sp>
        <p:nvSpPr>
          <p:cNvPr id="4" name="Espace réservé du numéro de diapositive 3">
            <a:extLst>
              <a:ext uri="{FF2B5EF4-FFF2-40B4-BE49-F238E27FC236}">
                <a16:creationId xmlns:a16="http://schemas.microsoft.com/office/drawing/2014/main" id="{52C9E8C5-D6BF-053C-1682-DFD2E5604568}"/>
              </a:ext>
            </a:extLst>
          </p:cNvPr>
          <p:cNvSpPr>
            <a:spLocks noGrp="1"/>
          </p:cNvSpPr>
          <p:nvPr>
            <p:ph type="sldNum" sz="quarter" idx="12"/>
          </p:nvPr>
        </p:nvSpPr>
        <p:spPr/>
        <p:txBody>
          <a:bodyPr/>
          <a:lstStyle/>
          <a:p>
            <a:fld id="{D57F1E4F-1CFF-5643-939E-02111984F565}" type="slidenum">
              <a:rPr lang="en-US" smtClean="0"/>
              <a:t>7</a:t>
            </a:fld>
            <a:endParaRPr lang="en-US" dirty="0"/>
          </a:p>
        </p:txBody>
      </p:sp>
      <p:pic>
        <p:nvPicPr>
          <p:cNvPr id="9" name="Image 8" descr="Capture d’écran 2016-05-30 à 21.23.42.png">
            <a:extLst>
              <a:ext uri="{FF2B5EF4-FFF2-40B4-BE49-F238E27FC236}">
                <a16:creationId xmlns:a16="http://schemas.microsoft.com/office/drawing/2014/main" id="{D444A139-D03A-FEC7-F696-FC57ED4824F0}"/>
              </a:ext>
            </a:extLst>
          </p:cNvPr>
          <p:cNvPicPr>
            <a:picLocks noChangeAspect="1"/>
          </p:cNvPicPr>
          <p:nvPr/>
        </p:nvPicPr>
        <p:blipFill>
          <a:blip r:embed="rId4"/>
          <a:stretch>
            <a:fillRect/>
          </a:stretch>
        </p:blipFill>
        <p:spPr>
          <a:xfrm>
            <a:off x="957279" y="4356631"/>
            <a:ext cx="3816791" cy="2299062"/>
          </a:xfrm>
          <a:prstGeom prst="rect">
            <a:avLst/>
          </a:prstGeom>
        </p:spPr>
      </p:pic>
      <p:sp>
        <p:nvSpPr>
          <p:cNvPr id="10" name="ZoneTexte 9">
            <a:extLst>
              <a:ext uri="{FF2B5EF4-FFF2-40B4-BE49-F238E27FC236}">
                <a16:creationId xmlns:a16="http://schemas.microsoft.com/office/drawing/2014/main" id="{7E999D88-FB98-27A2-A80E-26D1DAE5E6C9}"/>
              </a:ext>
            </a:extLst>
          </p:cNvPr>
          <p:cNvSpPr txBox="1"/>
          <p:nvPr/>
        </p:nvSpPr>
        <p:spPr>
          <a:xfrm>
            <a:off x="2962952" y="68067"/>
            <a:ext cx="5842000" cy="523220"/>
          </a:xfrm>
          <a:prstGeom prst="rect">
            <a:avLst/>
          </a:prstGeom>
          <a:noFill/>
        </p:spPr>
        <p:txBody>
          <a:bodyPr wrap="square" rtlCol="0">
            <a:spAutoFit/>
          </a:bodyPr>
          <a:lstStyle/>
          <a:p>
            <a:r>
              <a:rPr lang="en-GB" sz="2800" dirty="0"/>
              <a:t>        Why timing is useful and where</a:t>
            </a:r>
          </a:p>
        </p:txBody>
      </p:sp>
      <p:pic>
        <p:nvPicPr>
          <p:cNvPr id="3" name="Image 2" descr="Capture d’écran 2014-12-31 à 16.40.33.png">
            <a:extLst>
              <a:ext uri="{FF2B5EF4-FFF2-40B4-BE49-F238E27FC236}">
                <a16:creationId xmlns:a16="http://schemas.microsoft.com/office/drawing/2014/main" id="{9AAA0C37-512C-D7BB-0ABE-2B02D72A94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6703" y="1411191"/>
            <a:ext cx="3192378" cy="2790428"/>
          </a:xfrm>
          <a:prstGeom prst="rect">
            <a:avLst/>
          </a:prstGeom>
        </p:spPr>
      </p:pic>
    </p:spTree>
    <p:extLst>
      <p:ext uri="{BB962C8B-B14F-4D97-AF65-F5344CB8AC3E}">
        <p14:creationId xmlns:p14="http://schemas.microsoft.com/office/powerpoint/2010/main" val="142275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5C4463F-F131-2441-853E-CD16298A6456}"/>
              </a:ext>
            </a:extLst>
          </p:cNvPr>
          <p:cNvSpPr txBox="1"/>
          <p:nvPr/>
        </p:nvSpPr>
        <p:spPr>
          <a:xfrm>
            <a:off x="389646" y="462207"/>
            <a:ext cx="4637314" cy="369332"/>
          </a:xfrm>
          <a:prstGeom prst="rect">
            <a:avLst/>
          </a:prstGeom>
          <a:noFill/>
        </p:spPr>
        <p:txBody>
          <a:bodyPr wrap="square" rtlCol="0">
            <a:spAutoFit/>
          </a:bodyPr>
          <a:lstStyle/>
          <a:p>
            <a:r>
              <a:rPr lang="en-US" b="1" dirty="0"/>
              <a:t>      Longitudinal Granularity</a:t>
            </a:r>
          </a:p>
        </p:txBody>
      </p:sp>
      <p:pic>
        <p:nvPicPr>
          <p:cNvPr id="8" name="Image 7">
            <a:extLst>
              <a:ext uri="{FF2B5EF4-FFF2-40B4-BE49-F238E27FC236}">
                <a16:creationId xmlns:a16="http://schemas.microsoft.com/office/drawing/2014/main" id="{361160F9-E526-F143-9217-09B320B691C6}"/>
              </a:ext>
            </a:extLst>
          </p:cNvPr>
          <p:cNvPicPr>
            <a:picLocks noChangeAspect="1"/>
          </p:cNvPicPr>
          <p:nvPr/>
        </p:nvPicPr>
        <p:blipFill>
          <a:blip r:embed="rId2"/>
          <a:stretch>
            <a:fillRect/>
          </a:stretch>
        </p:blipFill>
        <p:spPr>
          <a:xfrm>
            <a:off x="742043" y="1820078"/>
            <a:ext cx="6768256" cy="3866077"/>
          </a:xfrm>
          <a:prstGeom prst="rect">
            <a:avLst/>
          </a:prstGeom>
        </p:spPr>
      </p:pic>
      <p:sp>
        <p:nvSpPr>
          <p:cNvPr id="10" name="ZoneTexte 9">
            <a:extLst>
              <a:ext uri="{FF2B5EF4-FFF2-40B4-BE49-F238E27FC236}">
                <a16:creationId xmlns:a16="http://schemas.microsoft.com/office/drawing/2014/main" id="{A060635C-6040-6A4C-9785-FFE3BEF2E08F}"/>
              </a:ext>
            </a:extLst>
          </p:cNvPr>
          <p:cNvSpPr txBox="1"/>
          <p:nvPr/>
        </p:nvSpPr>
        <p:spPr>
          <a:xfrm>
            <a:off x="903040" y="5796090"/>
            <a:ext cx="8420525" cy="738664"/>
          </a:xfrm>
          <a:prstGeom prst="rect">
            <a:avLst/>
          </a:prstGeom>
          <a:noFill/>
        </p:spPr>
        <p:txBody>
          <a:bodyPr wrap="square">
            <a:spAutoFit/>
          </a:bodyPr>
          <a:lstStyle/>
          <a:p>
            <a:r>
              <a:rPr lang="en-US" sz="1400" dirty="0">
                <a:effectLst/>
                <a:latin typeface="Helvetica" pitchFamily="2" charset="0"/>
              </a:rPr>
              <a:t>Signal Time = L1/c + L2/kc,</a:t>
            </a:r>
          </a:p>
          <a:p>
            <a:r>
              <a:rPr lang="en-US" sz="1400" dirty="0">
                <a:effectLst/>
                <a:latin typeface="Helvetica" pitchFamily="2" charset="0"/>
              </a:rPr>
              <a:t>c = velocity of particle</a:t>
            </a:r>
          </a:p>
          <a:p>
            <a:r>
              <a:rPr lang="en-US" sz="1400" dirty="0">
                <a:effectLst/>
                <a:latin typeface="Helvetica" pitchFamily="2" charset="0"/>
              </a:rPr>
              <a:t>kc = velocity of light in fiber (k~0.6)</a:t>
            </a:r>
          </a:p>
        </p:txBody>
      </p:sp>
      <p:sp>
        <p:nvSpPr>
          <p:cNvPr id="12" name="ZoneTexte 11">
            <a:extLst>
              <a:ext uri="{FF2B5EF4-FFF2-40B4-BE49-F238E27FC236}">
                <a16:creationId xmlns:a16="http://schemas.microsoft.com/office/drawing/2014/main" id="{9936C4F9-A963-AA4A-9FD2-8EBEED94EA9F}"/>
              </a:ext>
            </a:extLst>
          </p:cNvPr>
          <p:cNvSpPr txBox="1"/>
          <p:nvPr/>
        </p:nvSpPr>
        <p:spPr>
          <a:xfrm>
            <a:off x="742043" y="786813"/>
            <a:ext cx="11617036" cy="923330"/>
          </a:xfrm>
          <a:prstGeom prst="rect">
            <a:avLst/>
          </a:prstGeom>
          <a:noFill/>
        </p:spPr>
        <p:txBody>
          <a:bodyPr wrap="square" rtlCol="0">
            <a:spAutoFit/>
          </a:bodyPr>
          <a:lstStyle/>
          <a:p>
            <a:r>
              <a:rPr lang="en-US" dirty="0"/>
              <a:t>With good time resolution, longitudinal segmentation could be replaced by the signal arrival time measurement and then, Neural Network techniques can be used to extract position information based on the signal shape collected by the fibers and read out by </a:t>
            </a:r>
            <a:r>
              <a:rPr lang="en-US" dirty="0" err="1"/>
              <a:t>Photodetectors+Fast</a:t>
            </a:r>
            <a:r>
              <a:rPr lang="en-US" dirty="0"/>
              <a:t> timing electronics.</a:t>
            </a:r>
          </a:p>
        </p:txBody>
      </p:sp>
      <p:pic>
        <p:nvPicPr>
          <p:cNvPr id="15" name="Image 14">
            <a:extLst>
              <a:ext uri="{FF2B5EF4-FFF2-40B4-BE49-F238E27FC236}">
                <a16:creationId xmlns:a16="http://schemas.microsoft.com/office/drawing/2014/main" id="{E0AE35AF-A443-2043-B4E6-542CE5D38739}"/>
              </a:ext>
            </a:extLst>
          </p:cNvPr>
          <p:cNvPicPr>
            <a:picLocks noChangeAspect="1"/>
          </p:cNvPicPr>
          <p:nvPr/>
        </p:nvPicPr>
        <p:blipFill>
          <a:blip r:embed="rId3"/>
          <a:stretch>
            <a:fillRect/>
          </a:stretch>
        </p:blipFill>
        <p:spPr>
          <a:xfrm>
            <a:off x="7962174" y="4018586"/>
            <a:ext cx="3487783" cy="2369151"/>
          </a:xfrm>
          <a:prstGeom prst="rect">
            <a:avLst/>
          </a:prstGeom>
        </p:spPr>
      </p:pic>
      <p:pic>
        <p:nvPicPr>
          <p:cNvPr id="18" name="Image 17">
            <a:extLst>
              <a:ext uri="{FF2B5EF4-FFF2-40B4-BE49-F238E27FC236}">
                <a16:creationId xmlns:a16="http://schemas.microsoft.com/office/drawing/2014/main" id="{57088CC5-464C-1C4B-AC5D-346C4EFC0F18}"/>
              </a:ext>
            </a:extLst>
          </p:cNvPr>
          <p:cNvPicPr>
            <a:picLocks noChangeAspect="1"/>
          </p:cNvPicPr>
          <p:nvPr/>
        </p:nvPicPr>
        <p:blipFill>
          <a:blip r:embed="rId4"/>
          <a:stretch>
            <a:fillRect/>
          </a:stretch>
        </p:blipFill>
        <p:spPr>
          <a:xfrm>
            <a:off x="7962174" y="1696841"/>
            <a:ext cx="3487783" cy="2232163"/>
          </a:xfrm>
          <a:prstGeom prst="rect">
            <a:avLst/>
          </a:prstGeom>
        </p:spPr>
      </p:pic>
      <p:sp>
        <p:nvSpPr>
          <p:cNvPr id="19" name="ZoneTexte 18">
            <a:extLst>
              <a:ext uri="{FF2B5EF4-FFF2-40B4-BE49-F238E27FC236}">
                <a16:creationId xmlns:a16="http://schemas.microsoft.com/office/drawing/2014/main" id="{11745844-3CD0-364E-A100-784C11EE61D0}"/>
              </a:ext>
            </a:extLst>
          </p:cNvPr>
          <p:cNvSpPr txBox="1"/>
          <p:nvPr/>
        </p:nvSpPr>
        <p:spPr>
          <a:xfrm>
            <a:off x="4845232" y="6327045"/>
            <a:ext cx="2167581" cy="369332"/>
          </a:xfrm>
          <a:prstGeom prst="rect">
            <a:avLst/>
          </a:prstGeom>
          <a:noFill/>
        </p:spPr>
        <p:txBody>
          <a:bodyPr wrap="none" rtlCol="0">
            <a:spAutoFit/>
          </a:bodyPr>
          <a:lstStyle/>
          <a:p>
            <a:r>
              <a:rPr lang="en-US" dirty="0"/>
              <a:t>Courtesy S. </a:t>
            </a:r>
            <a:r>
              <a:rPr lang="en-US" dirty="0" err="1"/>
              <a:t>Kunori</a:t>
            </a:r>
            <a:endParaRPr lang="en-US" dirty="0"/>
          </a:p>
        </p:txBody>
      </p:sp>
      <p:sp>
        <p:nvSpPr>
          <p:cNvPr id="5" name="Espace réservé du numéro de diapositive 4">
            <a:extLst>
              <a:ext uri="{FF2B5EF4-FFF2-40B4-BE49-F238E27FC236}">
                <a16:creationId xmlns:a16="http://schemas.microsoft.com/office/drawing/2014/main" id="{EBD72D17-E5C2-FF46-A7BA-73AFC6F1ABEC}"/>
              </a:ext>
            </a:extLst>
          </p:cNvPr>
          <p:cNvSpPr>
            <a:spLocks noGrp="1"/>
          </p:cNvSpPr>
          <p:nvPr>
            <p:ph type="sldNum" sz="quarter" idx="12"/>
          </p:nvPr>
        </p:nvSpPr>
        <p:spPr/>
        <p:txBody>
          <a:bodyPr/>
          <a:lstStyle/>
          <a:p>
            <a:fld id="{D57F1E4F-1CFF-5643-939E-02111984F565}" type="slidenum">
              <a:rPr lang="en-US" smtClean="0"/>
              <a:t>8</a:t>
            </a:fld>
            <a:endParaRPr lang="en-US" dirty="0"/>
          </a:p>
        </p:txBody>
      </p:sp>
      <p:sp>
        <p:nvSpPr>
          <p:cNvPr id="4" name="ZoneTexte 3">
            <a:extLst>
              <a:ext uri="{FF2B5EF4-FFF2-40B4-BE49-F238E27FC236}">
                <a16:creationId xmlns:a16="http://schemas.microsoft.com/office/drawing/2014/main" id="{9B64C3D1-6D02-2725-AE10-B37F3DEA72BA}"/>
              </a:ext>
            </a:extLst>
          </p:cNvPr>
          <p:cNvSpPr txBox="1"/>
          <p:nvPr/>
        </p:nvSpPr>
        <p:spPr>
          <a:xfrm>
            <a:off x="2962952" y="68067"/>
            <a:ext cx="5842000" cy="523220"/>
          </a:xfrm>
          <a:prstGeom prst="rect">
            <a:avLst/>
          </a:prstGeom>
          <a:noFill/>
        </p:spPr>
        <p:txBody>
          <a:bodyPr wrap="square" rtlCol="0">
            <a:spAutoFit/>
          </a:bodyPr>
          <a:lstStyle/>
          <a:p>
            <a:r>
              <a:rPr lang="en-GB" sz="2800" dirty="0"/>
              <a:t>        Why timing is useful and where</a:t>
            </a:r>
          </a:p>
        </p:txBody>
      </p:sp>
    </p:spTree>
    <p:extLst>
      <p:ext uri="{BB962C8B-B14F-4D97-AF65-F5344CB8AC3E}">
        <p14:creationId xmlns:p14="http://schemas.microsoft.com/office/powerpoint/2010/main" val="85076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035FAC6-C02B-3E4B-8706-A9779422BA50}"/>
              </a:ext>
            </a:extLst>
          </p:cNvPr>
          <p:cNvSpPr txBox="1"/>
          <p:nvPr/>
        </p:nvSpPr>
        <p:spPr>
          <a:xfrm>
            <a:off x="817817" y="475829"/>
            <a:ext cx="4637314" cy="369332"/>
          </a:xfrm>
          <a:prstGeom prst="rect">
            <a:avLst/>
          </a:prstGeom>
          <a:noFill/>
        </p:spPr>
        <p:txBody>
          <a:bodyPr wrap="square" rtlCol="0">
            <a:spAutoFit/>
          </a:bodyPr>
          <a:lstStyle/>
          <a:p>
            <a:r>
              <a:rPr lang="en-US" b="1" dirty="0"/>
              <a:t>      Energy Measurement</a:t>
            </a:r>
          </a:p>
        </p:txBody>
      </p:sp>
      <p:pic>
        <p:nvPicPr>
          <p:cNvPr id="4" name="Image 3">
            <a:extLst>
              <a:ext uri="{FF2B5EF4-FFF2-40B4-BE49-F238E27FC236}">
                <a16:creationId xmlns:a16="http://schemas.microsoft.com/office/drawing/2014/main" id="{A0BB410F-7070-F848-8BBA-E0657154CB9B}"/>
              </a:ext>
            </a:extLst>
          </p:cNvPr>
          <p:cNvPicPr>
            <a:picLocks noChangeAspect="1"/>
          </p:cNvPicPr>
          <p:nvPr/>
        </p:nvPicPr>
        <p:blipFill>
          <a:blip r:embed="rId2"/>
          <a:stretch>
            <a:fillRect/>
          </a:stretch>
        </p:blipFill>
        <p:spPr>
          <a:xfrm>
            <a:off x="1115968" y="1471105"/>
            <a:ext cx="5602696" cy="4763346"/>
          </a:xfrm>
          <a:prstGeom prst="rect">
            <a:avLst/>
          </a:prstGeom>
        </p:spPr>
      </p:pic>
      <p:pic>
        <p:nvPicPr>
          <p:cNvPr id="6" name="Image 5">
            <a:extLst>
              <a:ext uri="{FF2B5EF4-FFF2-40B4-BE49-F238E27FC236}">
                <a16:creationId xmlns:a16="http://schemas.microsoft.com/office/drawing/2014/main" id="{8EB75A25-373D-1C47-B702-6E34EFE1852D}"/>
              </a:ext>
            </a:extLst>
          </p:cNvPr>
          <p:cNvPicPr>
            <a:picLocks noChangeAspect="1"/>
          </p:cNvPicPr>
          <p:nvPr/>
        </p:nvPicPr>
        <p:blipFill>
          <a:blip r:embed="rId3"/>
          <a:stretch>
            <a:fillRect/>
          </a:stretch>
        </p:blipFill>
        <p:spPr>
          <a:xfrm>
            <a:off x="6810992" y="1491492"/>
            <a:ext cx="4048697" cy="4763347"/>
          </a:xfrm>
          <a:prstGeom prst="rect">
            <a:avLst/>
          </a:prstGeom>
        </p:spPr>
      </p:pic>
      <p:sp>
        <p:nvSpPr>
          <p:cNvPr id="3" name="ZoneTexte 2">
            <a:extLst>
              <a:ext uri="{FF2B5EF4-FFF2-40B4-BE49-F238E27FC236}">
                <a16:creationId xmlns:a16="http://schemas.microsoft.com/office/drawing/2014/main" id="{0E3D0CFB-11E6-294F-A96B-947B265B638C}"/>
              </a:ext>
            </a:extLst>
          </p:cNvPr>
          <p:cNvSpPr txBox="1"/>
          <p:nvPr/>
        </p:nvSpPr>
        <p:spPr>
          <a:xfrm>
            <a:off x="8136083" y="6382739"/>
            <a:ext cx="2410691" cy="369332"/>
          </a:xfrm>
          <a:prstGeom prst="rect">
            <a:avLst/>
          </a:prstGeom>
          <a:noFill/>
        </p:spPr>
        <p:txBody>
          <a:bodyPr wrap="square" rtlCol="0">
            <a:spAutoFit/>
          </a:bodyPr>
          <a:lstStyle/>
          <a:p>
            <a:r>
              <a:rPr lang="fr-FR" dirty="0"/>
              <a:t>arXiv:2107.10207v3</a:t>
            </a:r>
          </a:p>
        </p:txBody>
      </p:sp>
      <p:sp>
        <p:nvSpPr>
          <p:cNvPr id="7" name="ZoneTexte 6">
            <a:extLst>
              <a:ext uri="{FF2B5EF4-FFF2-40B4-BE49-F238E27FC236}">
                <a16:creationId xmlns:a16="http://schemas.microsoft.com/office/drawing/2014/main" id="{3CF1A5F1-2AA5-0A45-8483-EE553355A92D}"/>
              </a:ext>
            </a:extLst>
          </p:cNvPr>
          <p:cNvSpPr txBox="1"/>
          <p:nvPr/>
        </p:nvSpPr>
        <p:spPr>
          <a:xfrm>
            <a:off x="1115968" y="845161"/>
            <a:ext cx="6134099" cy="523220"/>
          </a:xfrm>
          <a:prstGeom prst="rect">
            <a:avLst/>
          </a:prstGeom>
          <a:noFill/>
        </p:spPr>
        <p:txBody>
          <a:bodyPr wrap="square" rtlCol="0">
            <a:spAutoFit/>
          </a:bodyPr>
          <a:lstStyle/>
          <a:p>
            <a:r>
              <a:rPr lang="en-US" sz="1400" dirty="0"/>
              <a:t>Simulation of electrons and hadrons in 3D calorimeter made of Uranium as absorber and 3 mm Silicon as active medium. </a:t>
            </a:r>
          </a:p>
        </p:txBody>
      </p:sp>
      <p:sp>
        <p:nvSpPr>
          <p:cNvPr id="8" name="ZoneTexte 7">
            <a:extLst>
              <a:ext uri="{FF2B5EF4-FFF2-40B4-BE49-F238E27FC236}">
                <a16:creationId xmlns:a16="http://schemas.microsoft.com/office/drawing/2014/main" id="{0EDD6152-6B6C-E448-BC49-383771988178}"/>
              </a:ext>
            </a:extLst>
          </p:cNvPr>
          <p:cNvSpPr txBox="1"/>
          <p:nvPr/>
        </p:nvSpPr>
        <p:spPr>
          <a:xfrm>
            <a:off x="7146683" y="754411"/>
            <a:ext cx="3929349" cy="646331"/>
          </a:xfrm>
          <a:prstGeom prst="rect">
            <a:avLst/>
          </a:prstGeom>
          <a:noFill/>
        </p:spPr>
        <p:txBody>
          <a:bodyPr wrap="square" rtlCol="0">
            <a:spAutoFit/>
          </a:bodyPr>
          <a:lstStyle/>
          <a:p>
            <a:r>
              <a:rPr lang="en-US" dirty="0"/>
              <a:t>Using GNN with time information improves energy reconstruction</a:t>
            </a:r>
          </a:p>
        </p:txBody>
      </p:sp>
      <p:sp>
        <p:nvSpPr>
          <p:cNvPr id="9" name="ZoneTexte 8">
            <a:extLst>
              <a:ext uri="{FF2B5EF4-FFF2-40B4-BE49-F238E27FC236}">
                <a16:creationId xmlns:a16="http://schemas.microsoft.com/office/drawing/2014/main" id="{D7A55F4D-109D-0A44-9F04-802725139E29}"/>
              </a:ext>
            </a:extLst>
          </p:cNvPr>
          <p:cNvSpPr txBox="1"/>
          <p:nvPr/>
        </p:nvSpPr>
        <p:spPr>
          <a:xfrm>
            <a:off x="10952018" y="2265218"/>
            <a:ext cx="1163782" cy="3323987"/>
          </a:xfrm>
          <a:prstGeom prst="rect">
            <a:avLst/>
          </a:prstGeom>
          <a:noFill/>
        </p:spPr>
        <p:txBody>
          <a:bodyPr wrap="square" rtlCol="0">
            <a:spAutoFit/>
          </a:bodyPr>
          <a:lstStyle/>
          <a:p>
            <a:r>
              <a:rPr lang="en-US" sz="1400" dirty="0" err="1"/>
              <a:t>Esum</a:t>
            </a:r>
            <a:r>
              <a:rPr lang="en-US" sz="1400" dirty="0"/>
              <a:t>: </a:t>
            </a:r>
            <a:r>
              <a:rPr lang="en-US" sz="1400" dirty="0" err="1"/>
              <a:t>standardd</a:t>
            </a:r>
            <a:endParaRPr lang="en-US" sz="1400" dirty="0"/>
          </a:p>
          <a:p>
            <a:endParaRPr lang="en-US" sz="1400" dirty="0"/>
          </a:p>
          <a:p>
            <a:r>
              <a:rPr lang="en-US" sz="1400" dirty="0" err="1"/>
              <a:t>EMcorr</a:t>
            </a:r>
            <a:endParaRPr lang="en-US" sz="1400" dirty="0"/>
          </a:p>
          <a:p>
            <a:endParaRPr lang="en-US" sz="1400" dirty="0"/>
          </a:p>
          <a:p>
            <a:r>
              <a:rPr lang="en-US" sz="1400" dirty="0"/>
              <a:t>DR-based</a:t>
            </a:r>
          </a:p>
          <a:p>
            <a:endParaRPr lang="en-US" sz="1400" dirty="0"/>
          </a:p>
          <a:p>
            <a:r>
              <a:rPr lang="en-US" sz="1400" dirty="0"/>
              <a:t>CNN</a:t>
            </a:r>
          </a:p>
          <a:p>
            <a:r>
              <a:rPr lang="en-US" sz="1400" dirty="0"/>
              <a:t>uses the shape in addition</a:t>
            </a:r>
          </a:p>
          <a:p>
            <a:endParaRPr lang="en-US" sz="1400" dirty="0"/>
          </a:p>
          <a:p>
            <a:r>
              <a:rPr lang="en-US" sz="1400" b="1" dirty="0"/>
              <a:t>GNN</a:t>
            </a:r>
          </a:p>
          <a:p>
            <a:r>
              <a:rPr lang="en-US" sz="1400" dirty="0"/>
              <a:t>uses shape and </a:t>
            </a:r>
            <a:r>
              <a:rPr lang="en-US" sz="1400" b="1" dirty="0">
                <a:solidFill>
                  <a:srgbClr val="FF0000"/>
                </a:solidFill>
              </a:rPr>
              <a:t>timing</a:t>
            </a:r>
          </a:p>
        </p:txBody>
      </p:sp>
      <p:sp>
        <p:nvSpPr>
          <p:cNvPr id="12" name="Espace réservé du numéro de diapositive 11">
            <a:extLst>
              <a:ext uri="{FF2B5EF4-FFF2-40B4-BE49-F238E27FC236}">
                <a16:creationId xmlns:a16="http://schemas.microsoft.com/office/drawing/2014/main" id="{A8867D89-2BC6-FF4E-99DF-27A26F1C5503}"/>
              </a:ext>
            </a:extLst>
          </p:cNvPr>
          <p:cNvSpPr>
            <a:spLocks noGrp="1"/>
          </p:cNvSpPr>
          <p:nvPr>
            <p:ph type="sldNum" sz="quarter" idx="12"/>
          </p:nvPr>
        </p:nvSpPr>
        <p:spPr/>
        <p:txBody>
          <a:bodyPr/>
          <a:lstStyle/>
          <a:p>
            <a:fld id="{D57F1E4F-1CFF-5643-939E-02111984F565}" type="slidenum">
              <a:rPr lang="en-US" smtClean="0"/>
              <a:t>9</a:t>
            </a:fld>
            <a:endParaRPr lang="en-US" dirty="0"/>
          </a:p>
        </p:txBody>
      </p:sp>
      <p:sp>
        <p:nvSpPr>
          <p:cNvPr id="10" name="ZoneTexte 9">
            <a:extLst>
              <a:ext uri="{FF2B5EF4-FFF2-40B4-BE49-F238E27FC236}">
                <a16:creationId xmlns:a16="http://schemas.microsoft.com/office/drawing/2014/main" id="{798CB595-23DF-AC83-E7A7-C587272D1CC8}"/>
              </a:ext>
            </a:extLst>
          </p:cNvPr>
          <p:cNvSpPr txBox="1"/>
          <p:nvPr/>
        </p:nvSpPr>
        <p:spPr>
          <a:xfrm>
            <a:off x="2962952" y="68067"/>
            <a:ext cx="5842000" cy="523220"/>
          </a:xfrm>
          <a:prstGeom prst="rect">
            <a:avLst/>
          </a:prstGeom>
          <a:noFill/>
        </p:spPr>
        <p:txBody>
          <a:bodyPr wrap="square" rtlCol="0">
            <a:spAutoFit/>
          </a:bodyPr>
          <a:lstStyle/>
          <a:p>
            <a:r>
              <a:rPr lang="en-GB" sz="2800" dirty="0"/>
              <a:t>        Why timing is useful and where</a:t>
            </a:r>
          </a:p>
        </p:txBody>
      </p:sp>
    </p:spTree>
    <p:extLst>
      <p:ext uri="{BB962C8B-B14F-4D97-AF65-F5344CB8AC3E}">
        <p14:creationId xmlns:p14="http://schemas.microsoft.com/office/powerpoint/2010/main" val="83321195"/>
      </p:ext>
    </p:extLst>
  </p:cSld>
  <p:clrMapOvr>
    <a:masterClrMapping/>
  </p:clrMapOvr>
</p:sld>
</file>

<file path=ppt/theme/theme1.xml><?xml version="1.0" encoding="utf-8"?>
<a:theme xmlns:a="http://schemas.openxmlformats.org/drawingml/2006/main" name="Cadrag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Cadrage</Template>
  <TotalTime>28430</TotalTime>
  <Words>2361</Words>
  <Application>Microsoft Macintosh PowerPoint</Application>
  <PresentationFormat>Grand écran</PresentationFormat>
  <Paragraphs>346</Paragraphs>
  <Slides>37</Slides>
  <Notes>0</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37</vt:i4>
      </vt:variant>
    </vt:vector>
  </HeadingPairs>
  <TitlesOfParts>
    <vt:vector size="49" baseType="lpstr">
      <vt:lpstr>Arial</vt:lpstr>
      <vt:lpstr>Arial Narrow</vt:lpstr>
      <vt:lpstr>Calibri</vt:lpstr>
      <vt:lpstr>Cambria Math</vt:lpstr>
      <vt:lpstr>Franklin Gothic Book</vt:lpstr>
      <vt:lpstr>Helvetica</vt:lpstr>
      <vt:lpstr>NexusSans</vt:lpstr>
      <vt:lpstr>Symbol</vt:lpstr>
      <vt:lpstr>Times New Roman</vt:lpstr>
      <vt:lpstr>Wingdings</vt:lpstr>
      <vt:lpstr>Cadrage</vt:lpstr>
      <vt:lpstr>Equation</vt:lpstr>
      <vt:lpstr>Timing Detectors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Toward 20ps resolution: narrow gap MRPC</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Timing Detectors for HEP</dc:title>
  <dc:creator>laktineh imad</dc:creator>
  <cp:lastModifiedBy>laktineh imad</cp:lastModifiedBy>
  <cp:revision>83</cp:revision>
  <dcterms:created xsi:type="dcterms:W3CDTF">2025-11-30T15:19:55Z</dcterms:created>
  <dcterms:modified xsi:type="dcterms:W3CDTF">2026-05-21T05:54:16Z</dcterms:modified>
</cp:coreProperties>
</file>