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  <p:sldMasterId id="2147483696" r:id="rId2"/>
    <p:sldMasterId id="2147483702" r:id="rId3"/>
  </p:sldMasterIdLst>
  <p:notesMasterIdLst>
    <p:notesMasterId r:id="rId28"/>
  </p:notesMasterIdLst>
  <p:sldIdLst>
    <p:sldId id="259" r:id="rId4"/>
    <p:sldId id="1196" r:id="rId5"/>
    <p:sldId id="308" r:id="rId6"/>
    <p:sldId id="995" r:id="rId7"/>
    <p:sldId id="1166" r:id="rId8"/>
    <p:sldId id="1164" r:id="rId9"/>
    <p:sldId id="1178" r:id="rId10"/>
    <p:sldId id="1179" r:id="rId11"/>
    <p:sldId id="1180" r:id="rId12"/>
    <p:sldId id="1181" r:id="rId13"/>
    <p:sldId id="1182" r:id="rId14"/>
    <p:sldId id="1183" r:id="rId15"/>
    <p:sldId id="1185" r:id="rId16"/>
    <p:sldId id="1186" r:id="rId17"/>
    <p:sldId id="1001" r:id="rId18"/>
    <p:sldId id="1187" r:id="rId19"/>
    <p:sldId id="1188" r:id="rId20"/>
    <p:sldId id="1192" r:id="rId21"/>
    <p:sldId id="1193" r:id="rId22"/>
    <p:sldId id="1194" r:id="rId23"/>
    <p:sldId id="1189" r:id="rId24"/>
    <p:sldId id="262" r:id="rId25"/>
    <p:sldId id="1195" r:id="rId26"/>
    <p:sldId id="1184" r:id="rId27"/>
  </p:sldIdLst>
  <p:sldSz cx="9144000" cy="5148263"/>
  <p:notesSz cx="6858000" cy="9144000"/>
  <p:defaultTextStyle>
    <a:defPPr>
      <a:defRPr lang="en-US"/>
    </a:defPPr>
    <a:lvl1pPr marL="0" algn="l" defTabSz="6859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91" algn="l" defTabSz="6859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983" algn="l" defTabSz="6859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974" algn="l" defTabSz="6859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966" algn="l" defTabSz="6859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957" algn="l" defTabSz="6859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949" algn="l" defTabSz="6859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940" algn="l" defTabSz="6859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932" algn="l" defTabSz="6859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0808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浅色样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ABFCF23-3B69-468F-B69F-88F6DE6A72F2}" styleName="中度样式 1 - 强调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4" autoAdjust="0"/>
    <p:restoredTop sz="94660"/>
  </p:normalViewPr>
  <p:slideViewPr>
    <p:cSldViewPr snapToGrid="0">
      <p:cViewPr varScale="1">
        <p:scale>
          <a:sx n="145" d="100"/>
          <a:sy n="145" d="100"/>
        </p:scale>
        <p:origin x="120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7EAE1B-D1B2-49C2-9AC3-2D6729306D8E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8975" y="1143000"/>
            <a:ext cx="54800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7986E3-0C64-411D-900D-C9DB2D7282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46614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A1DF17-A28C-4D46-829F-D8D110C09314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00565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A1DF17-A28C-4D46-829F-D8D110C09314}" type="slidenum">
              <a:rPr kumimoji="0" lang="zh-CN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11913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A1DF17-A28C-4D46-829F-D8D110C0931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A1DF17-A28C-4D46-829F-D8D110C0931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48099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2552"/>
            <a:ext cx="6858000" cy="1792358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4030"/>
            <a:ext cx="6858000" cy="1242971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53309-A0CE-4E06-8A9D-1378918EA65A}" type="datetime1">
              <a:rPr lang="en-US" altLang="zh-CN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Q. XU, The 7th CEPC IAC Meeting, Nov.1-5 2021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14028-2C42-48E4-958A-A39E3E99A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0965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C1756-716E-44BD-A133-E8FE2622F2EB}" type="datetime1">
              <a:rPr lang="en-US" altLang="zh-CN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Q. XU, The 7th CEPC IAC Meeting, Nov.1-5 2021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14028-2C42-48E4-958A-A39E3E99A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425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4097"/>
            <a:ext cx="1971675" cy="436291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4097"/>
            <a:ext cx="5800725" cy="436291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D947F-1D10-4F68-8DEA-023F4726AB97}" type="datetime1">
              <a:rPr lang="en-US" altLang="zh-CN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Q. XU, The 7th CEPC IAC Meeting, Nov.1-5 2021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14028-2C42-48E4-958A-A39E3E99A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6952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90981" y="1289805"/>
            <a:ext cx="7772400" cy="1103540"/>
          </a:xfrm>
        </p:spPr>
        <p:txBody>
          <a:bodyPr>
            <a:noAutofit/>
          </a:bodyPr>
          <a:lstStyle>
            <a:lvl1pPr>
              <a:defRPr lang="zh-CN" altLang="en-US" sz="4950" b="1" kern="1200" dirty="0">
                <a:solidFill>
                  <a:srgbClr val="33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25400" stA="30000" endPos="30000" dist="50800" dir="5400000" sy="-100000" algn="bl" rotWithShape="0"/>
                </a:effectLst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7349"/>
            <a:ext cx="6400800" cy="131566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A364D-C919-45E7-A57D-C4BE4049E83B}" type="datetime1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0" y="5067206"/>
            <a:ext cx="9144000" cy="8107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9" name="矩形 8"/>
          <p:cNvSpPr/>
          <p:nvPr userDrawn="1"/>
        </p:nvSpPr>
        <p:spPr>
          <a:xfrm>
            <a:off x="1857357" y="5067206"/>
            <a:ext cx="7286644" cy="81075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10" name="矩形 9"/>
          <p:cNvSpPr/>
          <p:nvPr userDrawn="1"/>
        </p:nvSpPr>
        <p:spPr>
          <a:xfrm>
            <a:off x="-1" y="0"/>
            <a:ext cx="9144000" cy="1621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11" name="矩形 10"/>
          <p:cNvSpPr/>
          <p:nvPr userDrawn="1"/>
        </p:nvSpPr>
        <p:spPr>
          <a:xfrm>
            <a:off x="6929454" y="-1"/>
            <a:ext cx="2214546" cy="16215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2800164" y="4771678"/>
            <a:ext cx="3554034" cy="27409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altLang="zh-CN"/>
              <a:t>CEPC Detector Ref-TDR Review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404942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965289"/>
            <a:ext cx="8229600" cy="3633589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spcAft>
                <a:spcPts val="750"/>
              </a:spcAft>
              <a:buClr>
                <a:srgbClr val="FFC000"/>
              </a:buClr>
              <a:buSzPct val="80000"/>
              <a:buFont typeface="Wingdings" pitchFamily="2" charset="2"/>
              <a:buChar char="n"/>
              <a:defRPr sz="2100" b="0" baseline="0">
                <a:solidFill>
                  <a:srgbClr val="0000FF"/>
                </a:solidFill>
                <a:latin typeface="+mn-lt"/>
                <a:ea typeface="微软雅黑" pitchFamily="34" charset="-122"/>
              </a:defRPr>
            </a:lvl1pPr>
            <a:lvl2pPr>
              <a:defRPr sz="1800" baseline="0">
                <a:latin typeface="Arial" panose="020B0604020202020204" pitchFamily="34" charset="0"/>
                <a:ea typeface="微软雅黑" pitchFamily="34" charset="-122"/>
              </a:defRPr>
            </a:lvl2pPr>
            <a:lvl3pPr>
              <a:defRPr baseline="0"/>
            </a:lvl3pPr>
            <a:lvl4pPr>
              <a:defRPr baseline="0"/>
            </a:lvl4pPr>
            <a:lvl5pPr>
              <a:defRPr baseline="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ED583-47F1-4C9E-913E-9C8F8159BAED}" type="datetime1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500034" y="107238"/>
            <a:ext cx="8072494" cy="544606"/>
          </a:xfrm>
        </p:spPr>
        <p:txBody>
          <a:bodyPr>
            <a:normAutofit/>
          </a:bodyPr>
          <a:lstStyle>
            <a:lvl1pPr algn="ctr">
              <a:defRPr sz="3000" b="1" baseline="0">
                <a:solidFill>
                  <a:srgbClr val="C00000"/>
                </a:solidFill>
                <a:effectLst/>
                <a:latin typeface="Arial Black" panose="020B0A04020102020204" pitchFamily="34" charset="0"/>
                <a:ea typeface="微软雅黑" pitchFamily="34" charset="-122"/>
                <a:cs typeface="Arial" panose="020B0604020202020204" pitchFamily="34" charset="0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15" name="矩形 14"/>
          <p:cNvSpPr/>
          <p:nvPr userDrawn="1"/>
        </p:nvSpPr>
        <p:spPr>
          <a:xfrm>
            <a:off x="0" y="5067206"/>
            <a:ext cx="9144000" cy="8107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16" name="矩形 15"/>
          <p:cNvSpPr/>
          <p:nvPr userDrawn="1"/>
        </p:nvSpPr>
        <p:spPr>
          <a:xfrm>
            <a:off x="1857357" y="5067206"/>
            <a:ext cx="7286644" cy="81075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18" name="矩形 17"/>
          <p:cNvSpPr/>
          <p:nvPr userDrawn="1"/>
        </p:nvSpPr>
        <p:spPr>
          <a:xfrm>
            <a:off x="-1" y="703796"/>
            <a:ext cx="9144000" cy="8107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23" name="矩形 22"/>
          <p:cNvSpPr/>
          <p:nvPr userDrawn="1"/>
        </p:nvSpPr>
        <p:spPr>
          <a:xfrm>
            <a:off x="0" y="0"/>
            <a:ext cx="214282" cy="68913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2689940" y="4794229"/>
            <a:ext cx="3780420" cy="266479"/>
          </a:xfrm>
        </p:spPr>
        <p:txBody>
          <a:bodyPr/>
          <a:lstStyle/>
          <a:p>
            <a:r>
              <a:rPr lang="en-US" altLang="zh-CN"/>
              <a:t>CEPC Detector Ref-TDR Review</a:t>
            </a:r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13200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67FF2-22DD-4CF8-BE9E-25F2457D970D}" type="datetime1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>
          <a:xfrm>
            <a:off x="2689940" y="4794229"/>
            <a:ext cx="3780420" cy="266479"/>
          </a:xfrm>
        </p:spPr>
        <p:txBody>
          <a:bodyPr/>
          <a:lstStyle/>
          <a:p>
            <a:r>
              <a:rPr lang="en-US" altLang="zh-CN"/>
              <a:t>CEPC Detector Ref-TDR Review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4127084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4030"/>
            <a:ext cx="6858000" cy="1242971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altLang="zh-CN"/>
              <a:t>Click to edit Master subtitle style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C1474-FB53-481B-9A68-D9081559E308}" type="datetime1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CEPC Detector Ref-TDR Review</a:t>
            </a: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552FA-C358-4F70-9CE8-3E41459FCE3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95122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A02FA-3565-479D-BDE5-3B4BF0B05CFF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01C47-8FDE-4777-807B-5B569B5E3EFE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矩形 17"/>
          <p:cNvSpPr/>
          <p:nvPr userDrawn="1"/>
        </p:nvSpPr>
        <p:spPr>
          <a:xfrm>
            <a:off x="-1" y="703796"/>
            <a:ext cx="9144000" cy="8107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8" name="矩形 22"/>
          <p:cNvSpPr/>
          <p:nvPr userDrawn="1"/>
        </p:nvSpPr>
        <p:spPr>
          <a:xfrm>
            <a:off x="0" y="0"/>
            <a:ext cx="214282" cy="68913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10" name="标题 1"/>
          <p:cNvSpPr>
            <a:spLocks noGrp="1"/>
          </p:cNvSpPr>
          <p:nvPr>
            <p:ph type="title"/>
          </p:nvPr>
        </p:nvSpPr>
        <p:spPr>
          <a:xfrm>
            <a:off x="500034" y="107238"/>
            <a:ext cx="8072494" cy="544606"/>
          </a:xfrm>
        </p:spPr>
        <p:txBody>
          <a:bodyPr>
            <a:normAutofit/>
          </a:bodyPr>
          <a:lstStyle>
            <a:lvl1pPr algn="l">
              <a:defRPr sz="3000" b="1" baseline="0">
                <a:solidFill>
                  <a:srgbClr val="C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11" name="内容占位符 2"/>
          <p:cNvSpPr>
            <a:spLocks noGrp="1"/>
          </p:cNvSpPr>
          <p:nvPr>
            <p:ph idx="13"/>
          </p:nvPr>
        </p:nvSpPr>
        <p:spPr>
          <a:xfrm>
            <a:off x="457200" y="965289"/>
            <a:ext cx="8229600" cy="3633589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spcAft>
                <a:spcPts val="750"/>
              </a:spcAft>
              <a:buClr>
                <a:srgbClr val="FFC000"/>
              </a:buClr>
              <a:buSzPct val="80000"/>
              <a:buFont typeface="Wingdings" panose="05000000000000000000" pitchFamily="2" charset="2"/>
              <a:buChar char="n"/>
              <a:defRPr sz="2100" b="0" baseline="0">
                <a:solidFill>
                  <a:srgbClr val="0000FF"/>
                </a:solidFill>
                <a:latin typeface="+mn-lt"/>
                <a:ea typeface="微软雅黑" panose="020B0503020204020204" pitchFamily="34" charset="-122"/>
              </a:defRPr>
            </a:lvl1pPr>
            <a:lvl2pPr>
              <a:defRPr sz="1800" baseline="0"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/>
            </a:lvl3pPr>
            <a:lvl4pPr>
              <a:defRPr baseline="0"/>
            </a:lvl4pPr>
            <a:lvl5pPr>
              <a:defRPr baseline="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12" name="日期占位符 3"/>
          <p:cNvSpPr txBox="1"/>
          <p:nvPr userDrawn="1"/>
        </p:nvSpPr>
        <p:spPr>
          <a:xfrm>
            <a:off x="457200" y="4771678"/>
            <a:ext cx="2133600" cy="274097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E3ED583-47F1-4C9E-913E-9C8F8159BAED}" type="datetime1">
              <a:rPr lang="zh-CN" altLang="en-US" sz="900" smtClean="0"/>
              <a:t>2026/7/29</a:t>
            </a:fld>
            <a:endParaRPr lang="zh-CN" altLang="en-US" sz="900"/>
          </a:p>
        </p:txBody>
      </p:sp>
      <p:sp>
        <p:nvSpPr>
          <p:cNvPr id="13" name="矩形 14"/>
          <p:cNvSpPr/>
          <p:nvPr userDrawn="1"/>
        </p:nvSpPr>
        <p:spPr>
          <a:xfrm>
            <a:off x="0" y="5067206"/>
            <a:ext cx="9144000" cy="8107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14" name="矩形 15"/>
          <p:cNvSpPr/>
          <p:nvPr userDrawn="1"/>
        </p:nvSpPr>
        <p:spPr>
          <a:xfrm>
            <a:off x="1857357" y="5067206"/>
            <a:ext cx="7286644" cy="81075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15" name="页脚占位符 4"/>
          <p:cNvSpPr txBox="1"/>
          <p:nvPr userDrawn="1"/>
        </p:nvSpPr>
        <p:spPr>
          <a:xfrm>
            <a:off x="2689940" y="4794229"/>
            <a:ext cx="3780420" cy="266479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900"/>
              <a:t>CEPC Detector Ref-TDR Review</a:t>
            </a:r>
            <a:endParaRPr lang="zh-CN" altLang="en-US" sz="900" dirty="0"/>
          </a:p>
        </p:txBody>
      </p:sp>
      <p:sp>
        <p:nvSpPr>
          <p:cNvPr id="16" name="灯片编号占位符 5"/>
          <p:cNvSpPr txBox="1"/>
          <p:nvPr userDrawn="1"/>
        </p:nvSpPr>
        <p:spPr>
          <a:xfrm>
            <a:off x="6553200" y="4771678"/>
            <a:ext cx="2133600" cy="274097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15E9139-A00B-4B2A-98A6-095DC08F1345}" type="slidenum">
              <a:rPr lang="zh-CN" altLang="en-US" sz="900" smtClean="0"/>
              <a:t>‹#›</a:t>
            </a:fld>
            <a:endParaRPr lang="zh-CN" altLang="en-US" sz="900"/>
          </a:p>
        </p:txBody>
      </p:sp>
    </p:spTree>
    <p:extLst>
      <p:ext uri="{BB962C8B-B14F-4D97-AF65-F5344CB8AC3E}">
        <p14:creationId xmlns:p14="http://schemas.microsoft.com/office/powerpoint/2010/main" val="13992132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842552"/>
            <a:ext cx="6858000" cy="1792358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143000" y="2704030"/>
            <a:ext cx="6858000" cy="1242971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BC819-1440-4004-9C8B-C6D0CB1C164D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B6469-9E0C-4C85-A2C6-7418BB828D4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28491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BC819-1440-4004-9C8B-C6D0CB1C164D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B6469-9E0C-4C85-A2C6-7418BB828D4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44576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283491"/>
            <a:ext cx="7886700" cy="2141534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23888" y="3445285"/>
            <a:ext cx="7886700" cy="1126182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BC819-1440-4004-9C8B-C6D0CB1C164D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B6469-9E0C-4C85-A2C6-7418BB828D4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41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9E756-83CB-4DE5-A04F-4B823DC6B840}" type="datetime1">
              <a:rPr lang="en-US" altLang="zh-CN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Q. XU, The 7th CEPC IAC Meeting, Nov.1-5 2021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14028-2C42-48E4-958A-A39E3E99A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0347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628650" y="1370486"/>
            <a:ext cx="3886200" cy="3266526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4629150" y="1370486"/>
            <a:ext cx="3886200" cy="3266526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BC819-1440-4004-9C8B-C6D0CB1C164D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B6469-9E0C-4C85-A2C6-7418BB828D4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12734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274098"/>
            <a:ext cx="7886700" cy="99509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29842" y="1262040"/>
            <a:ext cx="3868340" cy="61850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29842" y="1880546"/>
            <a:ext cx="3868340" cy="27660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0" y="1262040"/>
            <a:ext cx="3887391" cy="61850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4629150" y="1880546"/>
            <a:ext cx="3887391" cy="27660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BC819-1440-4004-9C8B-C6D0CB1C164D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B6469-9E0C-4C85-A2C6-7418BB828D4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45186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BC819-1440-4004-9C8B-C6D0CB1C164D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B6469-9E0C-4C85-A2C6-7418BB828D4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21766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BC819-1440-4004-9C8B-C6D0CB1C164D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B6469-9E0C-4C85-A2C6-7418BB828D4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34464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3218"/>
            <a:ext cx="2949178" cy="120126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3887391" y="741255"/>
            <a:ext cx="4629150" cy="365860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544479"/>
            <a:ext cx="2949178" cy="286133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BC819-1440-4004-9C8B-C6D0CB1C164D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B6469-9E0C-4C85-A2C6-7418BB828D4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58420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3218"/>
            <a:ext cx="2949178" cy="120126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741255"/>
            <a:ext cx="4629150" cy="3658604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544479"/>
            <a:ext cx="2949178" cy="286133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BC819-1440-4004-9C8B-C6D0CB1C164D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B6469-9E0C-4C85-A2C6-7418BB828D4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8914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BC819-1440-4004-9C8B-C6D0CB1C164D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B6469-9E0C-4C85-A2C6-7418BB828D4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5277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274097"/>
            <a:ext cx="1971675" cy="436291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628650" y="274097"/>
            <a:ext cx="5800725" cy="4362915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BC819-1440-4004-9C8B-C6D0CB1C164D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B6469-9E0C-4C85-A2C6-7418BB828D4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55785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9916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3491"/>
            <a:ext cx="7886700" cy="2141534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5285"/>
            <a:ext cx="7886700" cy="1126182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0AD05-21C6-4E1E-A539-A5E0F5B2A1D2}" type="datetime1">
              <a:rPr lang="en-US" altLang="zh-CN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Q. XU, The 7th CEPC IAC Meeting, Nov.1-5 2021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14028-2C42-48E4-958A-A39E3E99A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615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486"/>
            <a:ext cx="3886200" cy="326652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70486"/>
            <a:ext cx="3886200" cy="326652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D4C5F-96EA-49DC-A387-390ABB2DADF7}" type="datetime1">
              <a:rPr lang="en-US" altLang="zh-CN" smtClean="0"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Q. XU, The 7th CEPC IAC Meeting, Nov.1-5 2021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14028-2C42-48E4-958A-A39E3E99A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218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4098"/>
            <a:ext cx="7886700" cy="99509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2040"/>
            <a:ext cx="3868340" cy="61850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80546"/>
            <a:ext cx="3868340" cy="27660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2040"/>
            <a:ext cx="3887391" cy="61850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80546"/>
            <a:ext cx="3887391" cy="27660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61AD0-888A-4590-AE6F-E70C5DED27EE}" type="datetime1">
              <a:rPr lang="en-US" altLang="zh-CN" smtClean="0"/>
              <a:t>7/29/2026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Q. XU, The 7th CEPC IAC Meeting, Nov.1-5 2021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14028-2C42-48E4-958A-A39E3E99A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894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619A9-B361-4839-9C6C-8286831493F1}" type="datetime1">
              <a:rPr lang="en-US" altLang="zh-CN" smtClean="0"/>
              <a:t>7/29/2026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Q. XU, The 7th CEPC IAC Meeting, Nov.1-5 2021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14028-2C42-48E4-958A-A39E3E99A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906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2214A-3FA6-4AC6-827C-EBEFA6DA362D}" type="datetime1">
              <a:rPr lang="en-US" altLang="zh-CN" smtClean="0"/>
              <a:t>7/29/2026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Q. XU, The 7th CEPC IAC Meeting, Nov.1-5 2021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14028-2C42-48E4-958A-A39E3E99A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592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3218"/>
            <a:ext cx="2949178" cy="120126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1255"/>
            <a:ext cx="4629150" cy="365860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4479"/>
            <a:ext cx="2949178" cy="286133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FFDE2-30FF-4037-A80E-3E8D2D1E13AE}" type="datetime1">
              <a:rPr lang="en-US" altLang="zh-CN" smtClean="0"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Q. XU, The 7th CEPC IAC Meeting, Nov.1-5 2021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14028-2C42-48E4-958A-A39E3E99A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211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3218"/>
            <a:ext cx="2949178" cy="120126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1255"/>
            <a:ext cx="4629150" cy="3658604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4479"/>
            <a:ext cx="2949178" cy="286133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129C7-D891-4930-96B6-8B3A4EA538CB}" type="datetime1">
              <a:rPr lang="en-US" altLang="zh-CN" smtClean="0"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Q. XU, The 7th CEPC IAC Meeting, Nov.1-5 2021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14028-2C42-48E4-958A-A39E3E99A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514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4098"/>
            <a:ext cx="7886700" cy="9950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70486"/>
            <a:ext cx="7886700" cy="32665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71678"/>
            <a:ext cx="20574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71A2EA-EC32-4CDB-8DD5-297DE18D08B9}" type="datetime1">
              <a:rPr lang="en-US" altLang="zh-CN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71678"/>
            <a:ext cx="30861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Q. XU, The 7th CEPC IAC Meeting, Nov.1-5 2021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71678"/>
            <a:ext cx="20574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C14028-2C42-48E4-958A-A39E3E99A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349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6169"/>
            <a:ext cx="8229600" cy="8580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1262"/>
            <a:ext cx="8229600" cy="33976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71678"/>
            <a:ext cx="21336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97A9A-512A-4894-931E-4EFF37503AC0}" type="datetime1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71678"/>
            <a:ext cx="28956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CEPC Detector Ref-TDR Review</a:t>
            </a:r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71678"/>
            <a:ext cx="21336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5E9139-A00B-4B2A-98A6-095DC08F1345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993561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</p:sldLayoutIdLst>
  <p:hf hdr="0" ftr="0" dt="0"/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274098"/>
            <a:ext cx="7886700" cy="9950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370486"/>
            <a:ext cx="7886700" cy="32665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4771678"/>
            <a:ext cx="20574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EBC819-1440-4004-9C8B-C6D0CB1C164D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4771678"/>
            <a:ext cx="30861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4771678"/>
            <a:ext cx="20574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AB6469-9E0C-4C85-A2C6-7418BB828D4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5902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9.PNG"/><Relationship Id="rId7" Type="http://schemas.openxmlformats.org/officeDocument/2006/relationships/image" Target="../media/image42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1.png"/><Relationship Id="rId5" Type="http://schemas.microsoft.com/office/2007/relationships/hdphoto" Target="../media/hdphoto1.wdp"/><Relationship Id="rId4" Type="http://schemas.openxmlformats.org/officeDocument/2006/relationships/image" Target="../media/image40.png"/><Relationship Id="rId9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10" Type="http://schemas.openxmlformats.org/officeDocument/2006/relationships/image" Target="../media/image63.emf"/><Relationship Id="rId4" Type="http://schemas.openxmlformats.org/officeDocument/2006/relationships/image" Target="../media/image57.png"/><Relationship Id="rId9" Type="http://schemas.openxmlformats.org/officeDocument/2006/relationships/image" Target="../media/image62.e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/><Relationship Id="rId13" Type="http://schemas.openxmlformats.org/officeDocument/2006/relationships/image" Target="../media/image74.jpeg"/><Relationship Id="rId3" Type="http://schemas.openxmlformats.org/officeDocument/2006/relationships/image" Target="../media/image64.jpeg"/><Relationship Id="rId7" Type="http://schemas.openxmlformats.org/officeDocument/2006/relationships/image" Target="../media/image68.jpeg"/><Relationship Id="rId12" Type="http://schemas.openxmlformats.org/officeDocument/2006/relationships/image" Target="../media/image7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7.jpeg"/><Relationship Id="rId11" Type="http://schemas.openxmlformats.org/officeDocument/2006/relationships/image" Target="../media/image72.jpeg"/><Relationship Id="rId5" Type="http://schemas.openxmlformats.org/officeDocument/2006/relationships/image" Target="../media/image66.jpeg"/><Relationship Id="rId10" Type="http://schemas.openxmlformats.org/officeDocument/2006/relationships/image" Target="../media/image71.jpeg"/><Relationship Id="rId4" Type="http://schemas.openxmlformats.org/officeDocument/2006/relationships/image" Target="../media/image65.jpeg"/><Relationship Id="rId9" Type="http://schemas.openxmlformats.org/officeDocument/2006/relationships/image" Target="../media/image70.jpeg"/><Relationship Id="rId14" Type="http://schemas.openxmlformats.org/officeDocument/2006/relationships/image" Target="../media/image75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openxmlformats.org/officeDocument/2006/relationships/image" Target="../media/image86.jpeg"/><Relationship Id="rId3" Type="http://schemas.openxmlformats.org/officeDocument/2006/relationships/image" Target="../media/image76.jpeg"/><Relationship Id="rId7" Type="http://schemas.openxmlformats.org/officeDocument/2006/relationships/image" Target="../media/image80.png"/><Relationship Id="rId12" Type="http://schemas.openxmlformats.org/officeDocument/2006/relationships/image" Target="../media/image8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9.png"/><Relationship Id="rId11" Type="http://schemas.openxmlformats.org/officeDocument/2006/relationships/image" Target="../media/image84.jpeg"/><Relationship Id="rId5" Type="http://schemas.openxmlformats.org/officeDocument/2006/relationships/image" Target="../media/image78.png"/><Relationship Id="rId10" Type="http://schemas.openxmlformats.org/officeDocument/2006/relationships/image" Target="../media/image83.jpeg"/><Relationship Id="rId4" Type="http://schemas.openxmlformats.org/officeDocument/2006/relationships/image" Target="../media/image77.jpeg"/><Relationship Id="rId9" Type="http://schemas.openxmlformats.org/officeDocument/2006/relationships/image" Target="../media/image82.jpeg"/><Relationship Id="rId14" Type="http://schemas.openxmlformats.org/officeDocument/2006/relationships/image" Target="../media/image87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paolo.giacomelli@bo.infn.it" TargetMode="External"/><Relationship Id="rId2" Type="http://schemas.openxmlformats.org/officeDocument/2006/relationships/hyperlink" Target="mailto:lucio.rossi@mi.infn.it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3" descr="8d5d924e275b0c7f58feed1244176003">
            <a:extLst>
              <a:ext uri="{FF2B5EF4-FFF2-40B4-BE49-F238E27FC236}">
                <a16:creationId xmlns:a16="http://schemas.microsoft.com/office/drawing/2014/main" id="{52EE8B44-E523-43DB-B0AA-8983F5AEAC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8679" b="6192"/>
          <a:stretch/>
        </p:blipFill>
        <p:spPr>
          <a:xfrm>
            <a:off x="635" y="1"/>
            <a:ext cx="9137535" cy="1587672"/>
          </a:xfrm>
          <a:prstGeom prst="rect">
            <a:avLst/>
          </a:prstGeom>
        </p:spPr>
      </p:pic>
      <p:sp>
        <p:nvSpPr>
          <p:cNvPr id="6" name="标题 3"/>
          <p:cNvSpPr txBox="1">
            <a:spLocks/>
          </p:cNvSpPr>
          <p:nvPr/>
        </p:nvSpPr>
        <p:spPr>
          <a:xfrm>
            <a:off x="400470" y="1857998"/>
            <a:ext cx="8442029" cy="126470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35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  <a:defRPr/>
            </a:pP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</a:rPr>
              <a:t>Summary of “International Kick off workshop on FCC-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</a:rPr>
              <a:t>ee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</a:rPr>
              <a:t> detector solenoids” and</a:t>
            </a:r>
            <a:r>
              <a:rPr lang="zh-CN" alt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</a:rPr>
              <a:t> 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</a:rPr>
              <a:t>developing</a:t>
            </a:r>
            <a:r>
              <a:rPr lang="zh-CN" alt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</a:rPr>
              <a:t> 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</a:rPr>
              <a:t>progress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785816F2-AEF2-4FFE-A0DA-84B4490709A4}"/>
              </a:ext>
            </a:extLst>
          </p:cNvPr>
          <p:cNvSpPr txBox="1"/>
          <p:nvPr/>
        </p:nvSpPr>
        <p:spPr>
          <a:xfrm>
            <a:off x="1664137" y="3128483"/>
            <a:ext cx="58105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800" dirty="0">
                <a:latin typeface="Times New Roman" panose="02020603050405020304" pitchFamily="18" charset="0"/>
                <a:ea typeface="微软雅黑" panose="020B0503020204020204" pitchFamily="34" charset="-122"/>
              </a:rPr>
              <a:t>Feipeng</a:t>
            </a:r>
            <a:r>
              <a:rPr lang="zh-CN" altLang="en-US" sz="1800" dirty="0">
                <a:latin typeface="Times New Roman" panose="020206030504050203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1800" dirty="0">
                <a:latin typeface="Times New Roman" panose="02020603050405020304" pitchFamily="18" charset="0"/>
                <a:ea typeface="微软雅黑" panose="020B0503020204020204" pitchFamily="34" charset="-122"/>
              </a:rPr>
              <a:t>Ning</a:t>
            </a:r>
          </a:p>
          <a:p>
            <a:pPr algn="ctr"/>
            <a:r>
              <a:rPr lang="en-US" altLang="zh-CN" sz="1800" dirty="0">
                <a:latin typeface="Times New Roman" panose="02020603050405020304" pitchFamily="18" charset="0"/>
                <a:ea typeface="微软雅黑" panose="020B0503020204020204" pitchFamily="34" charset="-122"/>
              </a:rPr>
              <a:t>On behalf of Detector Magnet Team</a:t>
            </a:r>
          </a:p>
          <a:p>
            <a:pPr algn="ctr"/>
            <a:r>
              <a:rPr lang="en-US" altLang="zh-CN" sz="1800" dirty="0">
                <a:latin typeface="Times New Roman" panose="02020603050405020304" pitchFamily="18" charset="0"/>
                <a:ea typeface="微软雅黑" panose="020B0503020204020204" pitchFamily="34" charset="-122"/>
              </a:rPr>
              <a:t>2026-07-29</a:t>
            </a:r>
          </a:p>
        </p:txBody>
      </p: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B4846D3F-641A-4A76-991B-5213B1C30DC3}"/>
              </a:ext>
            </a:extLst>
          </p:cNvPr>
          <p:cNvGrpSpPr/>
          <p:nvPr/>
        </p:nvGrpSpPr>
        <p:grpSpPr>
          <a:xfrm>
            <a:off x="7211962" y="52424"/>
            <a:ext cx="1841539" cy="903286"/>
            <a:chOff x="10152941" y="-30145"/>
            <a:chExt cx="2039058" cy="1214118"/>
          </a:xfrm>
        </p:grpSpPr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9D063185-C7AC-4536-AC85-B78B726C4F78}"/>
                </a:ext>
              </a:extLst>
            </p:cNvPr>
            <p:cNvSpPr/>
            <p:nvPr/>
          </p:nvSpPr>
          <p:spPr>
            <a:xfrm>
              <a:off x="10152941" y="872932"/>
              <a:ext cx="2039058" cy="3110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  <a:buClr>
                  <a:srgbClr val="D15A3E"/>
                </a:buClr>
                <a:buSzPct val="100000"/>
              </a:pPr>
              <a:r>
                <a:rPr lang="en-US" altLang="zh-CN" sz="825" dirty="0">
                  <a:solidFill>
                    <a:schemeClr val="bg1"/>
                  </a:solidFill>
                  <a:latin typeface="Times New Roman" panose="02020603050405020304" pitchFamily="18" charset="0"/>
                  <a:ea typeface="Microsoft YaHei UI" panose="020B0503020204020204" pitchFamily="34" charset="-122"/>
                </a:rPr>
                <a:t>Institute of High Energy Physics, CAS</a:t>
              </a:r>
            </a:p>
          </p:txBody>
        </p:sp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id="{52805483-9D9C-4BCC-9DFC-CCF99C11E3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01492" y="-30145"/>
              <a:ext cx="1341954" cy="903077"/>
            </a:xfrm>
            <a:prstGeom prst="rect">
              <a:avLst/>
            </a:prstGeom>
          </p:spPr>
        </p:pic>
      </p:grpSp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0" y="0"/>
            <a:ext cx="965765" cy="624497"/>
          </a:xfrm>
          <a:prstGeom prst="rect">
            <a:avLst/>
          </a:prstGeom>
        </p:spPr>
      </p:pic>
      <p:sp>
        <p:nvSpPr>
          <p:cNvPr id="11" name="TextBox 8">
            <a:extLst>
              <a:ext uri="{FF2B5EF4-FFF2-40B4-BE49-F238E27FC236}">
                <a16:creationId xmlns:a16="http://schemas.microsoft.com/office/drawing/2014/main" id="{43635794-9D7A-4557-AA87-114A08B7C4F8}"/>
              </a:ext>
            </a:extLst>
          </p:cNvPr>
          <p:cNvSpPr txBox="1"/>
          <p:nvPr/>
        </p:nvSpPr>
        <p:spPr>
          <a:xfrm>
            <a:off x="5830" y="4848180"/>
            <a:ext cx="9138170" cy="30008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73929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994D05C2-9CD4-4AC9-A1BE-6A507FBFE3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757336"/>
            <a:ext cx="8229600" cy="3633589"/>
          </a:xfrm>
        </p:spPr>
        <p:txBody>
          <a:bodyPr/>
          <a:lstStyle/>
          <a:p>
            <a:r>
              <a:rPr lang="en-US" altLang="zh-CN" sz="1800" b="1" dirty="0">
                <a:latin typeface="Calibri" panose="020F0502020204030204" pitchFamily="34" charset="0"/>
              </a:rPr>
              <a:t>A L</a:t>
            </a:r>
            <a:r>
              <a:rPr lang="en-US" altLang="zh-CN" sz="1800" dirty="0">
                <a:latin typeface="Calibri" panose="020F0502020204030204" pitchFamily="34" charset="0"/>
              </a:rPr>
              <a:t>epton </a:t>
            </a:r>
            <a:r>
              <a:rPr lang="en-US" altLang="zh-CN" sz="1800" b="1" dirty="0" err="1">
                <a:latin typeface="Calibri" panose="020F0502020204030204" pitchFamily="34" charset="0"/>
              </a:rPr>
              <a:t>L</a:t>
            </a:r>
            <a:r>
              <a:rPr lang="en-US" altLang="zh-CN" sz="1800" dirty="0" err="1">
                <a:latin typeface="Calibri" panose="020F0502020204030204" pitchFamily="34" charset="0"/>
              </a:rPr>
              <a:t>epton</a:t>
            </a:r>
            <a:r>
              <a:rPr lang="en-US" altLang="zh-CN" sz="1800" dirty="0">
                <a:latin typeface="Calibri" panose="020F0502020204030204" pitchFamily="34" charset="0"/>
              </a:rPr>
              <a:t> collider </a:t>
            </a:r>
            <a:r>
              <a:rPr lang="en-US" altLang="zh-CN" sz="1800" b="1" dirty="0">
                <a:latin typeface="Calibri" panose="020F0502020204030204" pitchFamily="34" charset="0"/>
              </a:rPr>
              <a:t>E</a:t>
            </a:r>
            <a:r>
              <a:rPr lang="en-US" altLang="zh-CN" sz="1800" dirty="0">
                <a:latin typeface="Calibri" panose="020F0502020204030204" pitchFamily="34" charset="0"/>
              </a:rPr>
              <a:t>xperiment with </a:t>
            </a:r>
            <a:r>
              <a:rPr lang="en-US" altLang="zh-CN" sz="1800" b="1" dirty="0">
                <a:latin typeface="Calibri" panose="020F0502020204030204" pitchFamily="34" charset="0"/>
              </a:rPr>
              <a:t>G</a:t>
            </a:r>
            <a:r>
              <a:rPr lang="en-US" altLang="zh-CN" sz="1800" dirty="0">
                <a:latin typeface="Calibri" panose="020F0502020204030204" pitchFamily="34" charset="0"/>
              </a:rPr>
              <a:t>ranular </a:t>
            </a:r>
            <a:r>
              <a:rPr lang="en-US" altLang="zh-CN" sz="1800" b="1" dirty="0">
                <a:latin typeface="Calibri" panose="020F0502020204030204" pitchFamily="34" charset="0"/>
              </a:rPr>
              <a:t>R</a:t>
            </a:r>
            <a:r>
              <a:rPr lang="en-US" altLang="zh-CN" sz="1800" dirty="0">
                <a:latin typeface="Calibri" panose="020F0502020204030204" pitchFamily="34" charset="0"/>
              </a:rPr>
              <a:t>ead-</a:t>
            </a:r>
            <a:r>
              <a:rPr lang="en-US" altLang="zh-CN" sz="1800" b="1" dirty="0">
                <a:latin typeface="Calibri" panose="020F0502020204030204" pitchFamily="34" charset="0"/>
              </a:rPr>
              <a:t>O</a:t>
            </a:r>
            <a:r>
              <a:rPr lang="en-US" altLang="zh-CN" sz="1800" dirty="0">
                <a:latin typeface="Calibri" panose="020F0502020204030204" pitchFamily="34" charset="0"/>
              </a:rPr>
              <a:t>ut</a:t>
            </a:r>
            <a:endParaRPr lang="en-US" altLang="zh-CN" sz="1800" b="1" dirty="0">
              <a:solidFill>
                <a:srgbClr val="7E7E7E"/>
              </a:solidFill>
              <a:latin typeface="Calibri" panose="020F0502020204030204" pitchFamily="34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altLang="zh-CN" sz="1200" b="1" dirty="0">
                <a:solidFill>
                  <a:srgbClr val="7E7E7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Reported by Martin Aleksa (CERN)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altLang="zh-CN" sz="16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detector concept in its very beginnings</a:t>
            </a:r>
            <a:endParaRPr lang="zh-CN" altLang="en-US" sz="16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CFAA4FB3-35E4-46CB-9F16-63624317C1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ALLEGRO</a:t>
            </a: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E07FF78-5668-4C2F-A97A-EC2D9DDAE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10</a:t>
            </a:fld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E9AC79E1-0A9C-4035-AAB8-4A363AF144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93" y="1796781"/>
            <a:ext cx="3798667" cy="3178093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9C5FBB6D-070A-43D7-8C7C-7D08132CD3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3227" y="1657655"/>
            <a:ext cx="2915080" cy="3251071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1E44117D-87E9-4922-84AB-0A7A16118C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5997" y="895907"/>
            <a:ext cx="2318438" cy="191380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9B8CB178-600E-4672-BE9B-E04E2BB0FB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17063" y="2922648"/>
            <a:ext cx="2327372" cy="1736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312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69381FF1-60F8-4AEE-968F-757AA24698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28" y="833730"/>
            <a:ext cx="8229600" cy="3633589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en-US" altLang="ja-JP" sz="2000" b="1" i="0" kern="600" dirty="0">
                <a:solidFill>
                  <a:srgbClr val="CB6D04"/>
                </a:solidFill>
                <a:effectLst/>
                <a:latin typeface="Roboto Light" panose="02000000000000000000" pitchFamily="2" charset="0"/>
              </a:rPr>
              <a:t>International Linear Collider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altLang="zh-CN" sz="1400" b="0" i="0" u="none" strike="noStrike" kern="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Reported by </a:t>
            </a:r>
            <a:r>
              <a:rPr lang="en-US" altLang="zh-CN" sz="1400" b="0" i="0" kern="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Ties Behnke</a:t>
            </a:r>
            <a:endParaRPr lang="zh-CN" altLang="en-US" sz="1400" kern="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CDA9A609-7F5E-40EE-B187-B73DC1A940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ILD</a:t>
            </a: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3BED954-0675-4A9F-9A3F-4FBC13A55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11</a:t>
            </a:fld>
            <a:endParaRPr lang="zh-CN" altLang="en-US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5B0E91EE-4494-4B1A-8CBA-679580636B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79" y="3391876"/>
            <a:ext cx="2426565" cy="1649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コンテンツ プレースホルダー 5">
            <a:extLst>
              <a:ext uri="{FF2B5EF4-FFF2-40B4-BE49-F238E27FC236}">
                <a16:creationId xmlns:a16="http://schemas.microsoft.com/office/drawing/2014/main" id="{7C5571C2-7747-4158-A89F-A2E11E85939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9791179"/>
              </p:ext>
            </p:extLst>
          </p:nvPr>
        </p:nvGraphicFramePr>
        <p:xfrm>
          <a:off x="5829703" y="1260561"/>
          <a:ext cx="2742825" cy="3665745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9411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16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656">
                <a:tc>
                  <a:txBody>
                    <a:bodyPr/>
                    <a:lstStyle/>
                    <a:p>
                      <a:r>
                        <a:rPr kumimoji="1" lang="en-US" altLang="ja-JP" sz="1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Coil</a:t>
                      </a:r>
                      <a:r>
                        <a:rPr kumimoji="1" lang="en-US" altLang="ja-JP" sz="10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Inner Radius (mm)</a:t>
                      </a:r>
                      <a:endParaRPr kumimoji="1" lang="ja-JP" altLang="en-US" sz="1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3615</a:t>
                      </a:r>
                      <a:endParaRPr kumimoji="1" lang="ja-JP" altLang="en-US" sz="1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656">
                <a:tc>
                  <a:txBody>
                    <a:bodyPr/>
                    <a:lstStyle/>
                    <a:p>
                      <a:r>
                        <a:rPr kumimoji="1" lang="en-US" altLang="ja-JP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Coil Outer Radius (mm)</a:t>
                      </a:r>
                      <a:endParaRPr kumimoji="1" lang="ja-JP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3970</a:t>
                      </a:r>
                      <a:endParaRPr kumimoji="1" lang="ja-JP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656">
                <a:tc>
                  <a:txBody>
                    <a:bodyPr/>
                    <a:lstStyle/>
                    <a:p>
                      <a:r>
                        <a:rPr kumimoji="1" lang="en-US" altLang="ja-JP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Coil</a:t>
                      </a:r>
                      <a:r>
                        <a:rPr kumimoji="1" lang="ja-JP" altLang="en-US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1" lang="en-US" altLang="ja-JP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Length (mm)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7350</a:t>
                      </a:r>
                      <a:endParaRPr kumimoji="1" lang="ja-JP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656">
                <a:tc>
                  <a:txBody>
                    <a:bodyPr/>
                    <a:lstStyle/>
                    <a:p>
                      <a:r>
                        <a:rPr kumimoji="1" lang="en-US" altLang="ja-JP" sz="10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Cold Mass Weight (ton)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4656">
                <a:tc>
                  <a:txBody>
                    <a:bodyPr/>
                    <a:lstStyle/>
                    <a:p>
                      <a:r>
                        <a:rPr kumimoji="1" lang="en-US" altLang="ja-JP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Turn</a:t>
                      </a:r>
                      <a:r>
                        <a:rPr kumimoji="1" lang="en-US" altLang="ja-JP" sz="10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× Layer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309 X 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4656">
                <a:tc>
                  <a:txBody>
                    <a:bodyPr/>
                    <a:lstStyle/>
                    <a:p>
                      <a:r>
                        <a:rPr kumimoji="1" lang="en-US" altLang="ja-JP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Nominal Current</a:t>
                      </a:r>
                      <a:r>
                        <a:rPr kumimoji="1" lang="en-US" altLang="ja-JP" sz="10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(kA)</a:t>
                      </a:r>
                      <a:endParaRPr kumimoji="1" lang="ja-JP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22.4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4656">
                <a:tc>
                  <a:txBody>
                    <a:bodyPr/>
                    <a:lstStyle/>
                    <a:p>
                      <a:r>
                        <a:rPr kumimoji="1" lang="en-US" altLang="ja-JP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Current Density (A/mm</a:t>
                      </a:r>
                      <a:r>
                        <a:rPr kumimoji="1" lang="en-US" altLang="ja-JP" sz="1000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1" lang="en-US" altLang="ja-JP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kumimoji="1" lang="ja-JP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10.6</a:t>
                      </a:r>
                      <a:endParaRPr kumimoji="1" lang="ja-JP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4656">
                <a:tc>
                  <a:txBody>
                    <a:bodyPr/>
                    <a:lstStyle/>
                    <a:p>
                      <a:r>
                        <a:rPr kumimoji="1" lang="en-US" altLang="ja-JP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Central</a:t>
                      </a:r>
                      <a:r>
                        <a:rPr kumimoji="1" lang="en-US" altLang="ja-JP" sz="10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Field (T)</a:t>
                      </a:r>
                      <a:endParaRPr kumimoji="1" lang="ja-JP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4.0</a:t>
                      </a:r>
                      <a:endParaRPr kumimoji="1" lang="ja-JP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4656">
                <a:tc>
                  <a:txBody>
                    <a:bodyPr/>
                    <a:lstStyle/>
                    <a:p>
                      <a:r>
                        <a:rPr kumimoji="1" lang="en-US" altLang="ja-JP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Maximum</a:t>
                      </a:r>
                      <a:r>
                        <a:rPr kumimoji="1" lang="en-US" altLang="ja-JP" sz="10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Field (T)</a:t>
                      </a:r>
                      <a:endParaRPr kumimoji="1" lang="ja-JP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4.6</a:t>
                      </a:r>
                      <a:endParaRPr kumimoji="1" lang="ja-JP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4656">
                <a:tc>
                  <a:txBody>
                    <a:bodyPr/>
                    <a:lstStyle/>
                    <a:p>
                      <a:r>
                        <a:rPr kumimoji="1" lang="en-US" altLang="ja-JP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Inductance (H)</a:t>
                      </a:r>
                      <a:endParaRPr kumimoji="1" lang="ja-JP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9.2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34656">
                <a:tc>
                  <a:txBody>
                    <a:bodyPr/>
                    <a:lstStyle/>
                    <a:p>
                      <a:r>
                        <a:rPr kumimoji="1" lang="en-US" altLang="ja-JP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Stored Energy (GJ)</a:t>
                      </a:r>
                      <a:endParaRPr kumimoji="1" lang="ja-JP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2.3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0810">
                <a:tc>
                  <a:txBody>
                    <a:bodyPr/>
                    <a:lstStyle/>
                    <a:p>
                      <a:r>
                        <a:rPr kumimoji="1" lang="en-US" altLang="ja-JP" sz="1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S.</a:t>
                      </a:r>
                      <a:r>
                        <a:rPr kumimoji="1" lang="en-US" altLang="ja-JP" sz="100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Energy</a:t>
                      </a:r>
                      <a:r>
                        <a:rPr kumimoji="1" lang="en-US" altLang="ja-JP" sz="10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/ Cold Mass  (kJ/kg )</a:t>
                      </a:r>
                      <a:endParaRPr kumimoji="1" lang="ja-JP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5015">
                <a:tc>
                  <a:txBody>
                    <a:bodyPr/>
                    <a:lstStyle/>
                    <a:p>
                      <a:r>
                        <a:rPr kumimoji="1" lang="en-US" altLang="ja-JP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Support Shell</a:t>
                      </a:r>
                      <a:r>
                        <a:rPr kumimoji="1" lang="en-US" altLang="ja-JP" sz="10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Thickness (mm)</a:t>
                      </a:r>
                      <a:endParaRPr kumimoji="1" lang="ja-JP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34656">
                <a:tc>
                  <a:txBody>
                    <a:bodyPr/>
                    <a:lstStyle/>
                    <a:p>
                      <a:r>
                        <a:rPr kumimoji="1" lang="en-US" altLang="ja-JP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Cryostat I. R. (mm)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3440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3465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Cryostat O. R. (mm)</a:t>
                      </a:r>
                      <a:endParaRPr kumimoji="1" lang="ja-JP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4400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9" name="文本框 8">
            <a:extLst>
              <a:ext uri="{FF2B5EF4-FFF2-40B4-BE49-F238E27FC236}">
                <a16:creationId xmlns:a16="http://schemas.microsoft.com/office/drawing/2014/main" id="{F672C846-1B97-4763-9244-890DD3C06373}"/>
              </a:ext>
            </a:extLst>
          </p:cNvPr>
          <p:cNvSpPr txBox="1"/>
          <p:nvPr/>
        </p:nvSpPr>
        <p:spPr>
          <a:xfrm>
            <a:off x="2460169" y="1588298"/>
            <a:ext cx="3255261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kumimoji="1"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Solenoidal</a:t>
            </a:r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 magnet field of </a:t>
            </a:r>
            <a:r>
              <a:rPr kumimoji="1" lang="en-US" altLang="ja-JP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3.5 T and 4 T in maximum </a:t>
            </a:r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central field in a warm aperture </a:t>
            </a:r>
            <a:r>
              <a:rPr kumimoji="1" lang="en-US" altLang="ja-JP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6.88 m in diameter and 7.35 m length</a:t>
            </a:r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Anti-DID (Detector Integrated </a:t>
            </a:r>
            <a:r>
              <a:rPr kumimoji="1"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Dipole</a:t>
            </a: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) horizontal </a:t>
            </a:r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magnetic field of </a:t>
            </a:r>
            <a:r>
              <a:rPr kumimoji="1" lang="en-US" altLang="ja-JP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0.035 T in maximum in Z=0.3 m</a:t>
            </a:r>
          </a:p>
          <a:p>
            <a:r>
              <a:rPr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Conductor consists of a superconducting Rutherford cable, sheathed in a stabilizer and mechanically reinforces.</a:t>
            </a:r>
          </a:p>
          <a:p>
            <a:pPr lvl="1"/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It has the overall dimensions of </a:t>
            </a:r>
            <a:r>
              <a:rPr lang="en-US" altLang="ja-JP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74.3 X 22.8 </a:t>
            </a: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mm</a:t>
            </a:r>
            <a:r>
              <a:rPr lang="en-US" altLang="ja-JP" sz="12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. Length demand is 32 km, breakdowns </a:t>
            </a:r>
            <a:r>
              <a:rPr lang="en-US" altLang="ja-JP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2.6 km x 12 spools</a:t>
            </a: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/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Two solutions, CMS type, ATLAS CS type, has been considered.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07B2A260-9310-4E51-9265-86E65D4480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334" y="1480511"/>
            <a:ext cx="2292654" cy="2019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8786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6217047C-A378-4EFA-A00A-56D1DCF782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1569" y="841536"/>
            <a:ext cx="8178037" cy="3633589"/>
          </a:xfrm>
        </p:spPr>
        <p:txBody>
          <a:bodyPr/>
          <a:lstStyle/>
          <a:p>
            <a:r>
              <a:rPr lang="en-US" altLang="zh-CN" sz="1800" b="1" dirty="0">
                <a:solidFill>
                  <a:srgbClr val="3A7C22"/>
                </a:solidFill>
                <a:latin typeface="Arial" panose="020B0604020202020204" pitchFamily="34" charset="0"/>
              </a:rPr>
              <a:t>A</a:t>
            </a:r>
            <a:r>
              <a:rPr lang="en-US" altLang="zh-CN" sz="1800" dirty="0">
                <a:solidFill>
                  <a:srgbClr val="000000"/>
                </a:solidFill>
                <a:latin typeface="Arial" panose="020B0604020202020204" pitchFamily="34" charset="0"/>
              </a:rPr>
              <a:t>dvanced, </a:t>
            </a:r>
            <a:r>
              <a:rPr lang="en-US" altLang="zh-CN" sz="1800" b="1" dirty="0">
                <a:solidFill>
                  <a:srgbClr val="3A7C22"/>
                </a:solidFill>
                <a:latin typeface="Arial" panose="020B0604020202020204" pitchFamily="34" charset="0"/>
              </a:rPr>
              <a:t>L</a:t>
            </a:r>
            <a:r>
              <a:rPr lang="en-US" altLang="zh-CN" sz="1800" dirty="0">
                <a:solidFill>
                  <a:srgbClr val="000000"/>
                </a:solidFill>
                <a:latin typeface="Arial" panose="020B0604020202020204" pitchFamily="34" charset="0"/>
              </a:rPr>
              <a:t>ightweight and </a:t>
            </a:r>
            <a:r>
              <a:rPr lang="en-US" altLang="zh-CN" sz="1800" b="1" dirty="0">
                <a:solidFill>
                  <a:srgbClr val="3A7C22"/>
                </a:solidFill>
                <a:latin typeface="Arial" panose="020B0604020202020204" pitchFamily="34" charset="0"/>
              </a:rPr>
              <a:t>F</a:t>
            </a:r>
            <a:r>
              <a:rPr lang="en-US" altLang="zh-CN" sz="1800" dirty="0">
                <a:solidFill>
                  <a:srgbClr val="000000"/>
                </a:solidFill>
                <a:latin typeface="Arial" panose="020B0604020202020204" pitchFamily="34" charset="0"/>
              </a:rPr>
              <a:t>ine-grained </a:t>
            </a:r>
            <a:r>
              <a:rPr lang="en-US" altLang="zh-CN" sz="1800" b="1" dirty="0">
                <a:solidFill>
                  <a:srgbClr val="3A7C22"/>
                </a:solidFill>
                <a:latin typeface="Arial" panose="020B0604020202020204" pitchFamily="34" charset="0"/>
              </a:rPr>
              <a:t>A</a:t>
            </a:r>
            <a:r>
              <a:rPr lang="en-US" altLang="zh-CN" sz="1800" dirty="0">
                <a:solidFill>
                  <a:srgbClr val="000000"/>
                </a:solidFill>
                <a:latin typeface="Arial" panose="020B0604020202020204" pitchFamily="34" charset="0"/>
              </a:rPr>
              <a:t>pparatus</a:t>
            </a:r>
            <a:r>
              <a:rPr lang="en-US" altLang="zh-CN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zh-CN" altLang="en-US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en-US" altLang="zh-CN" sz="1800" b="0" i="0" u="none" strike="noStrike" baseline="0" dirty="0">
                <a:solidFill>
                  <a:srgbClr val="00B0F0"/>
                </a:solidFill>
                <a:latin typeface="Arial" panose="020B0604020202020204" pitchFamily="34" charset="0"/>
              </a:rPr>
              <a:t>The detector concept is still evolving </a:t>
            </a:r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94001F96-46E6-4A24-B572-5537FD774A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ALFA</a:t>
            </a: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776FD81-83CA-4763-B0A1-5F76D93F0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12</a:t>
            </a:fld>
            <a:endParaRPr lang="zh-CN" altLang="en-US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91D3709B-BAD7-40C1-B46E-D938601692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92" y="1707437"/>
            <a:ext cx="3203838" cy="2977841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DDE9926A-8444-4ADD-B535-7A0545BBCBFE}"/>
              </a:ext>
            </a:extLst>
          </p:cNvPr>
          <p:cNvSpPr txBox="1"/>
          <p:nvPr/>
        </p:nvSpPr>
        <p:spPr>
          <a:xfrm>
            <a:off x="3266430" y="1707437"/>
            <a:ext cx="2969365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/>
              <a:t>• High -performance all -MAPS Tracker </a:t>
            </a:r>
          </a:p>
          <a:p>
            <a:r>
              <a:rPr lang="en-US" altLang="zh-CN" sz="1200" dirty="0"/>
              <a:t>• ARC ( Array of RICH Cells) </a:t>
            </a:r>
          </a:p>
          <a:p>
            <a:pPr lvl="1"/>
            <a:r>
              <a:rPr lang="en-US" altLang="zh-CN" sz="1100" dirty="0"/>
              <a:t>Good particle ID over large momentum range </a:t>
            </a:r>
          </a:p>
          <a:p>
            <a:r>
              <a:rPr lang="en-US" altLang="zh-CN" sz="1200" dirty="0"/>
              <a:t>• ECAL based on </a:t>
            </a:r>
            <a:r>
              <a:rPr lang="en-US" altLang="zh-CN" sz="1200" dirty="0" err="1"/>
              <a:t>GRAiNITA</a:t>
            </a:r>
            <a:r>
              <a:rPr lang="en-US" altLang="zh-CN" sz="1200" dirty="0"/>
              <a:t> </a:t>
            </a:r>
          </a:p>
          <a:p>
            <a:pPr lvl="1"/>
            <a:r>
              <a:rPr lang="en-US" altLang="zh-CN" sz="1100" dirty="0"/>
              <a:t>Excellent energy (and position) resolution with a cost -effective technology </a:t>
            </a:r>
          </a:p>
          <a:p>
            <a:r>
              <a:rPr lang="en-US" altLang="zh-CN" sz="1200" dirty="0"/>
              <a:t>• Coil for 3T field </a:t>
            </a:r>
          </a:p>
          <a:p>
            <a:pPr lvl="1"/>
            <a:r>
              <a:rPr lang="en-US" altLang="zh-CN" sz="1100" dirty="0"/>
              <a:t>3T not guaranteed for the Z run </a:t>
            </a:r>
          </a:p>
          <a:p>
            <a:pPr lvl="1"/>
            <a:r>
              <a:rPr lang="en-US" altLang="zh-CN" sz="1100" dirty="0"/>
              <a:t>Coil dimensions are reasonable</a:t>
            </a:r>
          </a:p>
          <a:p>
            <a:r>
              <a:rPr lang="en-US" altLang="zh-CN" sz="1200" dirty="0"/>
              <a:t> • Dual Readout HCAL in iron </a:t>
            </a:r>
          </a:p>
          <a:p>
            <a:pPr lvl="1"/>
            <a:r>
              <a:rPr lang="en-US" altLang="zh-CN" sz="1100" dirty="0"/>
              <a:t>Best option for hadronic energy resolution </a:t>
            </a:r>
          </a:p>
          <a:p>
            <a:pPr lvl="1"/>
            <a:r>
              <a:rPr lang="en-US" altLang="zh-CN" sz="1100" dirty="0"/>
              <a:t>Iron absorber keeps the overall detector dimension relatively compact </a:t>
            </a:r>
          </a:p>
          <a:p>
            <a:r>
              <a:rPr lang="en-US" altLang="zh-CN" sz="1200" dirty="0"/>
              <a:t>• Muon tag </a:t>
            </a:r>
          </a:p>
          <a:p>
            <a:pPr lvl="1"/>
            <a:r>
              <a:rPr lang="en-US" altLang="zh-CN" sz="1100" dirty="0"/>
              <a:t>No compelling case for precise muon tracking </a:t>
            </a:r>
          </a:p>
          <a:p>
            <a:pPr lvl="1"/>
            <a:r>
              <a:rPr lang="en-US" altLang="zh-CN" sz="1100" dirty="0"/>
              <a:t>Simple and cost-effective </a:t>
            </a:r>
            <a:endParaRPr lang="zh-CN" altLang="en-US" sz="1100" dirty="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3F6632A9-7504-4974-812E-DE02534E4F4F}"/>
              </a:ext>
            </a:extLst>
          </p:cNvPr>
          <p:cNvSpPr txBox="1"/>
          <p:nvPr/>
        </p:nvSpPr>
        <p:spPr>
          <a:xfrm>
            <a:off x="6320158" y="1707437"/>
            <a:ext cx="276125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/>
              <a:t>The dimensions of the coil are </a:t>
            </a:r>
          </a:p>
          <a:p>
            <a:pPr lvl="1"/>
            <a:r>
              <a:rPr lang="en-US" altLang="zh-CN" sz="1200" dirty="0"/>
              <a:t>R = 2.8 m  </a:t>
            </a:r>
          </a:p>
          <a:p>
            <a:pPr lvl="1"/>
            <a:r>
              <a:rPr lang="en-US" altLang="zh-CN" sz="1200" dirty="0"/>
              <a:t>L = 5.6 m </a:t>
            </a:r>
            <a:endParaRPr lang="zh-CN" altLang="en-US" sz="1200" dirty="0"/>
          </a:p>
          <a:p>
            <a:r>
              <a:rPr lang="en-US" altLang="zh-CN" sz="1200" dirty="0"/>
              <a:t>•Nominal magnetic field: 3 T, with the possibility of operating at lower field if necessary or desirable.</a:t>
            </a:r>
            <a:endParaRPr lang="zh-CN" altLang="en-US" sz="1200" dirty="0"/>
          </a:p>
          <a:p>
            <a:r>
              <a:rPr lang="en-US" altLang="zh-CN" sz="1200" dirty="0"/>
              <a:t>•The hadron calorimeter is located outside the coil. Therefore, there is value in selecting a magnet technology that minimizes the coil mass for the required magnetic field strength.</a:t>
            </a:r>
          </a:p>
          <a:p>
            <a:r>
              <a:rPr lang="en-US" altLang="zh-CN" sz="1200" dirty="0"/>
              <a:t>•All other requirements on the magnetic field are driven by the FCC-</a:t>
            </a:r>
            <a:r>
              <a:rPr lang="en-US" altLang="zh-CN" sz="1200" dirty="0" err="1"/>
              <a:t>ee</a:t>
            </a:r>
            <a:r>
              <a:rPr lang="en-US" altLang="zh-CN" sz="1200" dirty="0"/>
              <a:t> physics and are not ALFA-specific</a:t>
            </a:r>
          </a:p>
        </p:txBody>
      </p:sp>
    </p:spTree>
    <p:extLst>
      <p:ext uri="{BB962C8B-B14F-4D97-AF65-F5344CB8AC3E}">
        <p14:creationId xmlns:p14="http://schemas.microsoft.com/office/powerpoint/2010/main" val="37357407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6217047C-A378-4EFA-A00A-56D1DCF782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28" y="838475"/>
            <a:ext cx="8229600" cy="3633589"/>
          </a:xfrm>
        </p:spPr>
        <p:txBody>
          <a:bodyPr>
            <a:normAutofit/>
          </a:bodyPr>
          <a:lstStyle/>
          <a:p>
            <a:pPr algn="l"/>
            <a:r>
              <a:rPr lang="en-US" altLang="zh-CN" sz="1600" dirty="0"/>
              <a:t>Reported by A. </a:t>
            </a:r>
            <a:r>
              <a:rPr lang="en-US" altLang="zh-CN" sz="1600" dirty="0" err="1"/>
              <a:t>Foussat</a:t>
            </a:r>
            <a:r>
              <a:rPr lang="en-US" altLang="zh-CN" sz="1600" dirty="0"/>
              <a:t>, C. Gargiulo, W. </a:t>
            </a:r>
            <a:r>
              <a:rPr lang="en-US" altLang="zh-CN" sz="1600" dirty="0" err="1"/>
              <a:t>Riegler</a:t>
            </a:r>
            <a:r>
              <a:rPr lang="en-US" altLang="zh-CN" sz="1600" dirty="0"/>
              <a:t>, A. </a:t>
            </a:r>
            <a:r>
              <a:rPr lang="en-US" altLang="zh-CN" sz="1600" dirty="0" err="1"/>
              <a:t>Tauro</a:t>
            </a:r>
            <a:endParaRPr lang="zh-CN" altLang="en-US" sz="1600" dirty="0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94001F96-46E6-4A24-B572-5537FD774A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ALICE 3</a:t>
            </a: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776FD81-83CA-4763-B0A1-5F76D93F0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13</a:t>
            </a:fld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81282990-76E7-43D9-AE5C-E6C5700B9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748" y="2517189"/>
            <a:ext cx="3845249" cy="252383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9E6AC906-37F8-489B-A23A-FE6F0F355B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748" y="4071877"/>
            <a:ext cx="790367" cy="953891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90274F58-A96E-48DB-B047-1E2A8D2AC2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7382" y="2327033"/>
            <a:ext cx="1967851" cy="2774062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6F806684-F0B1-478D-8FCC-622171FB07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12864" y="3006021"/>
            <a:ext cx="3738458" cy="1765657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BBE54034-B5DF-4CA3-B147-F79816E3D0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07024" y="951458"/>
            <a:ext cx="2703713" cy="1919760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473249AC-B014-4C72-9721-EB4546FCBC28}"/>
              </a:ext>
            </a:extLst>
          </p:cNvPr>
          <p:cNvSpPr txBox="1"/>
          <p:nvPr/>
        </p:nvSpPr>
        <p:spPr>
          <a:xfrm>
            <a:off x="228702" y="1138524"/>
            <a:ext cx="4159412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b="0" i="0" u="none" strike="noStrike" baseline="0" dirty="0">
                <a:solidFill>
                  <a:srgbClr val="0C377A"/>
                </a:solidFill>
                <a:latin typeface="Segoe UI Symbol" panose="020B0502040204020203" pitchFamily="34" charset="0"/>
              </a:rPr>
              <a:t>➠</a:t>
            </a:r>
            <a:r>
              <a:rPr lang="en-US" altLang="zh-CN" sz="1200" b="1" i="0" u="none" strike="noStrike" baseline="0" dirty="0">
                <a:solidFill>
                  <a:srgbClr val="0C377A"/>
                </a:solidFill>
                <a:latin typeface="Arial" panose="020B0604020202020204" pitchFamily="34" charset="0"/>
              </a:rPr>
              <a:t>ALICE 3: a novel detector for precision QCD</a:t>
            </a:r>
            <a:endParaRPr lang="en-US" altLang="zh-CN" sz="1200" b="0" i="0" u="none" strike="noStrike" baseline="0" dirty="0">
              <a:solidFill>
                <a:srgbClr val="0C377A"/>
              </a:solidFill>
              <a:latin typeface="Arial" panose="020B0604020202020204" pitchFamily="34" charset="0"/>
            </a:endParaRPr>
          </a:p>
          <a:p>
            <a:pPr lvl="1"/>
            <a:r>
              <a:rPr lang="en-US" altLang="zh-CN" sz="1100" b="0" i="0" u="none" strike="noStrike" baseline="0" dirty="0">
                <a:solidFill>
                  <a:srgbClr val="0C377A"/>
                </a:solidFill>
                <a:latin typeface="Arial" panose="020B0604020202020204" pitchFamily="34" charset="0"/>
              </a:rPr>
              <a:t>•Ultra-light </a:t>
            </a:r>
            <a:r>
              <a:rPr lang="en-US" altLang="zh-CN" sz="1100" b="1" i="0" u="none" strike="noStrike" baseline="0" dirty="0">
                <a:solidFill>
                  <a:srgbClr val="0C377A"/>
                </a:solidFill>
                <a:latin typeface="Arial" panose="020B0604020202020204" pitchFamily="34" charset="0"/>
              </a:rPr>
              <a:t>all-silicon tracker</a:t>
            </a:r>
            <a:endParaRPr lang="en-US" altLang="zh-CN" sz="1100" b="0" i="0" u="none" strike="noStrike" baseline="0" dirty="0">
              <a:solidFill>
                <a:srgbClr val="0C377A"/>
              </a:solidFill>
              <a:latin typeface="Arial" panose="020B0604020202020204" pitchFamily="34" charset="0"/>
            </a:endParaRPr>
          </a:p>
          <a:p>
            <a:pPr lvl="1"/>
            <a:r>
              <a:rPr lang="es-ES" altLang="zh-CN" sz="1100" b="0" i="0" u="none" strike="noStrike" baseline="0" dirty="0">
                <a:solidFill>
                  <a:srgbClr val="0C377A"/>
                </a:solidFill>
                <a:latin typeface="Arial" panose="020B0604020202020204" pitchFamily="34" charset="0"/>
              </a:rPr>
              <a:t>•Retractable </a:t>
            </a:r>
            <a:r>
              <a:rPr lang="es-ES" altLang="zh-CN" sz="1100" b="1" i="0" u="none" strike="noStrike" baseline="0" dirty="0">
                <a:solidFill>
                  <a:srgbClr val="0C377A"/>
                </a:solidFill>
                <a:latin typeface="Arial" panose="020B0604020202020204" pitchFamily="34" charset="0"/>
              </a:rPr>
              <a:t>vertex detector</a:t>
            </a:r>
            <a:r>
              <a:rPr lang="es-ES" altLang="zh-CN" sz="1100" b="0" i="0" u="none" strike="noStrike" baseline="0" dirty="0">
                <a:solidFill>
                  <a:srgbClr val="0C377A"/>
                </a:solidFill>
                <a:latin typeface="Arial" panose="020B0604020202020204" pitchFamily="34" charset="0"/>
              </a:rPr>
              <a:t>(R</a:t>
            </a:r>
            <a:r>
              <a:rPr lang="es-ES" altLang="zh-CN" sz="900" b="0" i="0" u="none" strike="noStrike" baseline="0" dirty="0">
                <a:solidFill>
                  <a:srgbClr val="0C377A"/>
                </a:solidFill>
                <a:latin typeface="Arial" panose="020B0604020202020204" pitchFamily="34" charset="0"/>
              </a:rPr>
              <a:t>min</a:t>
            </a:r>
            <a:r>
              <a:rPr lang="es-ES" altLang="zh-CN" sz="1100" b="0" i="0" u="none" strike="noStrike" baseline="0" dirty="0">
                <a:solidFill>
                  <a:srgbClr val="0C377A"/>
                </a:solidFill>
                <a:latin typeface="Arial" panose="020B0604020202020204" pitchFamily="34" charset="0"/>
              </a:rPr>
              <a:t>= 5 mm)</a:t>
            </a:r>
          </a:p>
          <a:p>
            <a:pPr lvl="1"/>
            <a:r>
              <a:rPr lang="en-US" altLang="zh-CN" sz="1100" b="0" i="0" u="none" strike="noStrike" baseline="0" dirty="0">
                <a:solidFill>
                  <a:srgbClr val="0C377A"/>
                </a:solidFill>
                <a:latin typeface="Arial" panose="020B0604020202020204" pitchFamily="34" charset="0"/>
              </a:rPr>
              <a:t>•Extensive </a:t>
            </a:r>
            <a:r>
              <a:rPr lang="en-US" altLang="zh-CN" sz="1100" b="1" i="0" u="none" strike="noStrike" baseline="0" dirty="0">
                <a:solidFill>
                  <a:srgbClr val="0C377A"/>
                </a:solidFill>
                <a:latin typeface="Arial" panose="020B0604020202020204" pitchFamily="34" charset="0"/>
              </a:rPr>
              <a:t>particle identification</a:t>
            </a:r>
            <a:endParaRPr lang="en-US" altLang="zh-CN" sz="1100" b="0" i="0" u="none" strike="noStrike" baseline="0" dirty="0">
              <a:solidFill>
                <a:srgbClr val="0C377A"/>
              </a:solidFill>
              <a:latin typeface="Arial" panose="020B0604020202020204" pitchFamily="34" charset="0"/>
            </a:endParaRPr>
          </a:p>
          <a:p>
            <a:pPr lvl="1"/>
            <a:r>
              <a:rPr lang="en-US" altLang="zh-CN" sz="1100" b="0" i="0" u="none" strike="noStrike" baseline="0" dirty="0">
                <a:solidFill>
                  <a:srgbClr val="0C377A"/>
                </a:solidFill>
                <a:latin typeface="Arial" panose="020B0604020202020204" pitchFamily="34" charset="0"/>
              </a:rPr>
              <a:t>•Large acceptance (|</a:t>
            </a:r>
            <a:r>
              <a:rPr lang="el-GR" altLang="zh-CN" sz="1100" b="0" i="0" u="none" strike="noStrike" baseline="0" dirty="0">
                <a:solidFill>
                  <a:srgbClr val="0C377A"/>
                </a:solidFill>
                <a:latin typeface="Arial" panose="020B0604020202020204" pitchFamily="34" charset="0"/>
              </a:rPr>
              <a:t>η| &lt; 2.5)</a:t>
            </a:r>
          </a:p>
          <a:p>
            <a:pPr lvl="1"/>
            <a:r>
              <a:rPr lang="fr-FR" altLang="zh-CN" sz="1100" b="0" i="0" u="none" strike="noStrike" baseline="0" dirty="0">
                <a:solidFill>
                  <a:srgbClr val="0C377A"/>
                </a:solidFill>
                <a:latin typeface="Arial" panose="020B0604020202020204" pitchFamily="34" charset="0"/>
              </a:rPr>
              <a:t>•</a:t>
            </a:r>
            <a:r>
              <a:rPr lang="fr-FR" altLang="zh-CN" sz="1100" b="1" i="0" u="none" strike="noStrike" baseline="0" dirty="0">
                <a:solidFill>
                  <a:srgbClr val="0C377A"/>
                </a:solidFill>
                <a:latin typeface="Arial" panose="020B0604020202020204" pitchFamily="34" charset="0"/>
              </a:rPr>
              <a:t>2 T superconducting solenoid magnet</a:t>
            </a:r>
            <a:endParaRPr lang="fr-FR" altLang="zh-CN" sz="1100" b="0" i="0" u="none" strike="noStrike" baseline="0" dirty="0">
              <a:solidFill>
                <a:srgbClr val="0C377A"/>
              </a:solidFill>
              <a:latin typeface="Arial" panose="020B0604020202020204" pitchFamily="34" charset="0"/>
            </a:endParaRPr>
          </a:p>
          <a:p>
            <a:pPr lvl="1"/>
            <a:r>
              <a:rPr lang="en-US" altLang="zh-CN" sz="1100" b="0" i="0" u="none" strike="noStrike" baseline="0" dirty="0">
                <a:solidFill>
                  <a:srgbClr val="0C377A"/>
                </a:solidFill>
                <a:latin typeface="Arial" panose="020B0604020202020204" pitchFamily="34" charset="0"/>
              </a:rPr>
              <a:t>•Continuous read-out and online reconstruction</a:t>
            </a:r>
          </a:p>
        </p:txBody>
      </p:sp>
    </p:spTree>
    <p:extLst>
      <p:ext uri="{BB962C8B-B14F-4D97-AF65-F5344CB8AC3E}">
        <p14:creationId xmlns:p14="http://schemas.microsoft.com/office/powerpoint/2010/main" val="14644115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58431540-2BD1-452D-B651-758F8E5D89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45149"/>
            <a:ext cx="8229600" cy="36335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12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The Electron –Ion Collider @ BNL</a:t>
            </a:r>
            <a:endParaRPr lang="en-US" altLang="zh-CN" sz="12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en-US" altLang="zh-CN" sz="1200" dirty="0">
                <a:solidFill>
                  <a:schemeClr val="tx1"/>
                </a:solidFill>
                <a:latin typeface="Arial" panose="020B0604020202020204" pitchFamily="34" charset="0"/>
              </a:rPr>
              <a:t>Reported by</a:t>
            </a:r>
            <a:r>
              <a:rPr lang="en-US" altLang="zh-CN" sz="1200" b="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altLang="zh-CN" sz="1200" b="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</a:rPr>
              <a:t>V.Calvelli</a:t>
            </a:r>
            <a:endParaRPr lang="zh-CN" altLang="en-US" sz="1600" dirty="0">
              <a:solidFill>
                <a:schemeClr val="tx1"/>
              </a:solidFill>
            </a:endParaRPr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1675CA44-60A8-46C1-9A6E-102956E99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MARCO</a:t>
            </a: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8EC1627-B71B-4F45-98D7-BD8A39E91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14</a:t>
            </a:fld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FAB497FF-B2A3-41D7-9E2F-4600B4F402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3691" y="845149"/>
            <a:ext cx="1902219" cy="750985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0E52FC1D-C6ED-42A9-911E-2DF0041CD3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630" y="1475740"/>
            <a:ext cx="2798008" cy="3443332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43E07696-C265-4E71-B441-3A1C7D9FF0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9471" y="1681422"/>
            <a:ext cx="2750065" cy="2797316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AC0D09E4-AEF9-4E3B-8D88-BE59C079A6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71327" y="1220641"/>
            <a:ext cx="2817848" cy="1292724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951D80F4-565A-4008-B9FA-B0A6AD9EA5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79536" y="2783592"/>
            <a:ext cx="3512014" cy="1780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9497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23">
            <a:extLst>
              <a:ext uri="{FF2B5EF4-FFF2-40B4-BE49-F238E27FC236}">
                <a16:creationId xmlns:a16="http://schemas.microsoft.com/office/drawing/2014/main" id="{3545BBB0-F5A1-4124-8C5A-A942C707EE66}"/>
              </a:ext>
            </a:extLst>
          </p:cNvPr>
          <p:cNvSpPr txBox="1"/>
          <p:nvPr/>
        </p:nvSpPr>
        <p:spPr>
          <a:xfrm>
            <a:off x="305526" y="80142"/>
            <a:ext cx="8767989" cy="549773"/>
          </a:xfrm>
          <a:prstGeom prst="rect">
            <a:avLst/>
          </a:prstGeom>
          <a:solidFill>
            <a:schemeClr val="bg1"/>
          </a:solidFill>
        </p:spPr>
        <p:txBody>
          <a:bodyPr vert="horz" lIns="68580" tIns="34290" rIns="68580" bIns="34290" rtlCol="0" anchor="ctr">
            <a:noAutofit/>
          </a:bodyPr>
          <a:lstStyle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4000"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defTabSz="685800">
              <a:lnSpc>
                <a:spcPct val="120000"/>
              </a:lnSpc>
              <a:buClr>
                <a:srgbClr val="FFC000"/>
              </a:buClr>
              <a:buSzPct val="80000"/>
            </a:pPr>
            <a:r>
              <a:rPr lang="en-US" altLang="zh-CN" sz="2000" b="1" dirty="0">
                <a:solidFill>
                  <a:srgbClr val="C00000"/>
                </a:solidFill>
                <a:latin typeface="Arial Black" panose="020B0A04020102020204" pitchFamily="34" charset="0"/>
                <a:ea typeface="微软雅黑" pitchFamily="34" charset="-122"/>
              </a:rPr>
              <a:t>Magnet Parameters</a:t>
            </a:r>
            <a:endParaRPr lang="en-US" altLang="zh-CN" sz="2400" b="1" dirty="0">
              <a:solidFill>
                <a:srgbClr val="C00000"/>
              </a:solidFill>
              <a:latin typeface="Arial Black" panose="020B0A04020102020204" pitchFamily="34" charset="0"/>
              <a:ea typeface="微软雅黑" pitchFamily="34" charset="-122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A07537-25B1-48D0-9AED-BBEC5D70429F}"/>
              </a:ext>
            </a:extLst>
          </p:cNvPr>
          <p:cNvSpPr txBox="1">
            <a:spLocks/>
          </p:cNvSpPr>
          <p:nvPr/>
        </p:nvSpPr>
        <p:spPr>
          <a:xfrm>
            <a:off x="6553200" y="4769645"/>
            <a:ext cx="21336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fld id="{F15E9139-A00B-4B2A-98A6-095DC08F1345}" type="slidenum">
              <a:rPr lang="zh-CN" altLang="en-US" sz="900">
                <a:solidFill>
                  <a:prstClr val="black">
                    <a:tint val="75000"/>
                  </a:prstClr>
                </a:solidFill>
                <a:latin typeface="Calibri"/>
                <a:ea typeface="宋体" panose="02010600030101010101" pitchFamily="2" charset="-122"/>
              </a:rPr>
              <a:pPr defTabSz="685800"/>
              <a:t>15</a:t>
            </a:fld>
            <a:endParaRPr lang="zh-CN" altLang="en-US" sz="900" dirty="0">
              <a:solidFill>
                <a:prstClr val="black">
                  <a:tint val="75000"/>
                </a:prstClr>
              </a:solidFill>
              <a:latin typeface="Calibri"/>
              <a:ea typeface="宋体" panose="02010600030101010101" pitchFamily="2" charset="-122"/>
            </a:endParaRPr>
          </a:p>
        </p:txBody>
      </p:sp>
      <p:graphicFrame>
        <p:nvGraphicFramePr>
          <p:cNvPr id="2" name="表格 2">
            <a:extLst>
              <a:ext uri="{FF2B5EF4-FFF2-40B4-BE49-F238E27FC236}">
                <a16:creationId xmlns:a16="http://schemas.microsoft.com/office/drawing/2014/main" id="{D68DC42A-65F1-45CB-B93E-BB7D6537CE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7859332"/>
              </p:ext>
            </p:extLst>
          </p:nvPr>
        </p:nvGraphicFramePr>
        <p:xfrm>
          <a:off x="220009" y="1015687"/>
          <a:ext cx="8703981" cy="3078483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171185">
                  <a:extLst>
                    <a:ext uri="{9D8B030D-6E8A-4147-A177-3AD203B41FA5}">
                      <a16:colId xmlns:a16="http://schemas.microsoft.com/office/drawing/2014/main" val="2753974679"/>
                    </a:ext>
                  </a:extLst>
                </a:gridCol>
                <a:gridCol w="836023">
                  <a:extLst>
                    <a:ext uri="{9D8B030D-6E8A-4147-A177-3AD203B41FA5}">
                      <a16:colId xmlns:a16="http://schemas.microsoft.com/office/drawing/2014/main" val="2940109253"/>
                    </a:ext>
                  </a:extLst>
                </a:gridCol>
                <a:gridCol w="894119">
                  <a:extLst>
                    <a:ext uri="{9D8B030D-6E8A-4147-A177-3AD203B41FA5}">
                      <a16:colId xmlns:a16="http://schemas.microsoft.com/office/drawing/2014/main" val="1038197561"/>
                    </a:ext>
                  </a:extLst>
                </a:gridCol>
                <a:gridCol w="1176344">
                  <a:extLst>
                    <a:ext uri="{9D8B030D-6E8A-4147-A177-3AD203B41FA5}">
                      <a16:colId xmlns:a16="http://schemas.microsoft.com/office/drawing/2014/main" val="1500457432"/>
                    </a:ext>
                  </a:extLst>
                </a:gridCol>
                <a:gridCol w="1084217">
                  <a:extLst>
                    <a:ext uri="{9D8B030D-6E8A-4147-A177-3AD203B41FA5}">
                      <a16:colId xmlns:a16="http://schemas.microsoft.com/office/drawing/2014/main" val="1026017613"/>
                    </a:ext>
                  </a:extLst>
                </a:gridCol>
                <a:gridCol w="1018903">
                  <a:extLst>
                    <a:ext uri="{9D8B030D-6E8A-4147-A177-3AD203B41FA5}">
                      <a16:colId xmlns:a16="http://schemas.microsoft.com/office/drawing/2014/main" val="475221112"/>
                    </a:ext>
                  </a:extLst>
                </a:gridCol>
                <a:gridCol w="907869">
                  <a:extLst>
                    <a:ext uri="{9D8B030D-6E8A-4147-A177-3AD203B41FA5}">
                      <a16:colId xmlns:a16="http://schemas.microsoft.com/office/drawing/2014/main" val="3385317294"/>
                    </a:ext>
                  </a:extLst>
                </a:gridCol>
                <a:gridCol w="796834">
                  <a:extLst>
                    <a:ext uri="{9D8B030D-6E8A-4147-A177-3AD203B41FA5}">
                      <a16:colId xmlns:a16="http://schemas.microsoft.com/office/drawing/2014/main" val="3991359266"/>
                    </a:ext>
                  </a:extLst>
                </a:gridCol>
                <a:gridCol w="818487">
                  <a:extLst>
                    <a:ext uri="{9D8B030D-6E8A-4147-A177-3AD203B41FA5}">
                      <a16:colId xmlns:a16="http://schemas.microsoft.com/office/drawing/2014/main" val="1001560028"/>
                    </a:ext>
                  </a:extLst>
                </a:gridCol>
              </a:tblGrid>
              <a:tr h="414039"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CLD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IDEA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ALLEGRO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ILD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ALFA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AGORA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ALICE 3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MARCO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995996"/>
                  </a:ext>
                </a:extLst>
              </a:tr>
              <a:tr h="459144">
                <a:tc>
                  <a:txBody>
                    <a:bodyPr/>
                    <a:lstStyle/>
                    <a:p>
                      <a:pPr algn="ctr"/>
                      <a:r>
                        <a:rPr lang="en-US" altLang="zh-CN" b="0" dirty="0">
                          <a:solidFill>
                            <a:srgbClr val="002060"/>
                          </a:solidFill>
                        </a:rPr>
                        <a:t>Central field</a:t>
                      </a:r>
                      <a:endParaRPr lang="zh-CN" altLang="en-US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2T(study 3T)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3T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2T(study 3T)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3.5T</a:t>
                      </a:r>
                      <a:r>
                        <a:rPr lang="en-US" altLang="zh-CN" sz="1350" b="0" u="none" strike="noStrike" kern="1200" baseline="0" dirty="0">
                          <a:solidFill>
                            <a:schemeClr val="tx1"/>
                          </a:solidFill>
                        </a:rPr>
                        <a:t>(max 4T) 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3T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3T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2T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2T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4624573"/>
                  </a:ext>
                </a:extLst>
              </a:tr>
              <a:tr h="489462">
                <a:tc>
                  <a:txBody>
                    <a:bodyPr/>
                    <a:lstStyle/>
                    <a:p>
                      <a:pPr algn="ctr"/>
                      <a:r>
                        <a:rPr lang="en-US" altLang="zh-CN" b="0" dirty="0">
                          <a:solidFill>
                            <a:srgbClr val="002060"/>
                          </a:solidFill>
                        </a:rPr>
                        <a:t>Warm Bore Diameter(m)</a:t>
                      </a:r>
                      <a:endParaRPr lang="zh-CN" altLang="en-US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7.438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5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5.8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6.88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5.6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7.07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2.8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2.84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2484819"/>
                  </a:ext>
                </a:extLst>
              </a:tr>
              <a:tr h="339570">
                <a:tc>
                  <a:txBody>
                    <a:bodyPr/>
                    <a:lstStyle/>
                    <a:p>
                      <a:pPr algn="ctr"/>
                      <a:r>
                        <a:rPr lang="en-US" altLang="zh-CN" b="0" dirty="0">
                          <a:solidFill>
                            <a:srgbClr val="002060"/>
                          </a:solidFill>
                        </a:rPr>
                        <a:t>Length(m)</a:t>
                      </a:r>
                      <a:endParaRPr lang="zh-CN" altLang="en-US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7.41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6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4.5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7.35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5.6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9.05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7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3.84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0029363"/>
                  </a:ext>
                </a:extLst>
              </a:tr>
              <a:tr h="557034">
                <a:tc>
                  <a:txBody>
                    <a:bodyPr/>
                    <a:lstStyle/>
                    <a:p>
                      <a:pPr algn="ctr"/>
                      <a:r>
                        <a:rPr lang="en-US" altLang="zh-CN" b="0" dirty="0">
                          <a:solidFill>
                            <a:srgbClr val="002060"/>
                          </a:solidFill>
                        </a:rPr>
                        <a:t>Characteristic</a:t>
                      </a:r>
                      <a:endParaRPr lang="zh-CN" altLang="en-US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/>
                        <a:t>Calorimeter inside the magnet</a:t>
                      </a:r>
                      <a:endParaRPr lang="zh-CN" alt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/>
                        <a:t>Magnet inside the calorimeter</a:t>
                      </a:r>
                      <a:endParaRPr lang="zh-CN" alt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/>
                        <a:t>Magnet sharing the cryostat with ECAL, between ECAL and HCAL</a:t>
                      </a:r>
                      <a:endParaRPr lang="zh-CN" alt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US" altLang="ja-JP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Detector Integrated Dipole</a:t>
                      </a:r>
                      <a:endParaRPr lang="zh-CN" altLang="en-US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US" altLang="zh-CN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between ECAL and HCAL</a:t>
                      </a:r>
                      <a:endParaRPr lang="zh-CN" altLang="en-US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Calorimeter inside the magnet</a:t>
                      </a:r>
                      <a:endParaRPr lang="zh-CN" altLang="en-US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7003543"/>
                  </a:ext>
                </a:extLst>
              </a:tr>
              <a:tr h="55703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350" b="0" u="none" strike="noStrike" kern="1200" baseline="0" dirty="0">
                          <a:solidFill>
                            <a:srgbClr val="002060"/>
                          </a:solidFill>
                        </a:rPr>
                        <a:t>Design Maturity </a:t>
                      </a:r>
                      <a:endParaRPr lang="zh-CN" altLang="en-US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Conceptual </a:t>
                      </a:r>
                      <a:endParaRPr lang="zh-CN" alt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Conceptual </a:t>
                      </a:r>
                      <a:endParaRPr lang="zh-CN" alt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0" u="none" strike="noStrike" kern="1200" baseline="0" dirty="0">
                          <a:solidFill>
                            <a:schemeClr val="tx1"/>
                          </a:solidFill>
                        </a:rPr>
                        <a:t>Early conceptual </a:t>
                      </a:r>
                      <a:endParaRPr lang="zh-CN" alt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Conceptual </a:t>
                      </a:r>
                      <a:endParaRPr lang="zh-CN" alt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design forming </a:t>
                      </a:r>
                      <a:endParaRPr lang="zh-CN" alt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/>
                        <a:t>TDR </a:t>
                      </a:r>
                      <a:r>
                        <a:rPr lang="en-US" altLang="zh-CN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complete </a:t>
                      </a:r>
                      <a:endParaRPr lang="zh-CN" altLang="en-US" sz="12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/>
                        <a:t>CDR 2026</a:t>
                      </a:r>
                      <a:endParaRPr lang="zh-CN" alt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/>
                        <a:t>TDR Oct 2023</a:t>
                      </a:r>
                      <a:endParaRPr lang="zh-CN" alt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9437597"/>
                  </a:ext>
                </a:extLst>
              </a:tr>
            </a:tbl>
          </a:graphicData>
        </a:graphic>
      </p:graphicFrame>
      <p:sp>
        <p:nvSpPr>
          <p:cNvPr id="6" name="文本框 5">
            <a:extLst>
              <a:ext uri="{FF2B5EF4-FFF2-40B4-BE49-F238E27FC236}">
                <a16:creationId xmlns:a16="http://schemas.microsoft.com/office/drawing/2014/main" id="{6EE88143-7CD4-4FD9-8268-81DE20CA9508}"/>
              </a:ext>
            </a:extLst>
          </p:cNvPr>
          <p:cNvSpPr txBox="1"/>
          <p:nvPr/>
        </p:nvSpPr>
        <p:spPr>
          <a:xfrm>
            <a:off x="411151" y="4190986"/>
            <a:ext cx="8094744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/>
              <a:t>For FCC-</a:t>
            </a:r>
            <a:r>
              <a:rPr lang="en-US" altLang="zh-CN" dirty="0" err="1"/>
              <a:t>ee</a:t>
            </a:r>
            <a:r>
              <a:rPr lang="en-US" altLang="zh-CN" dirty="0"/>
              <a:t> they are all changed to higher field (3T). These need higher strength superconducting conductors. The current conductor designs cannot meet the requirements.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97745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5837"/>
    </mc:Choice>
    <mc:Fallback xmlns="">
      <p:transition spd="slow" advTm="155837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矩形: 圆角 45">
            <a:extLst>
              <a:ext uri="{FF2B5EF4-FFF2-40B4-BE49-F238E27FC236}">
                <a16:creationId xmlns:a16="http://schemas.microsoft.com/office/drawing/2014/main" id="{3F03514C-C883-443B-AC21-A5C2102F19DB}"/>
              </a:ext>
            </a:extLst>
          </p:cNvPr>
          <p:cNvSpPr/>
          <p:nvPr/>
        </p:nvSpPr>
        <p:spPr>
          <a:xfrm>
            <a:off x="6102792" y="3054767"/>
            <a:ext cx="2273708" cy="1986257"/>
          </a:xfrm>
          <a:prstGeom prst="roundRect">
            <a:avLst>
              <a:gd name="adj" fmla="val 6967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5" name="矩形: 圆角 44">
            <a:extLst>
              <a:ext uri="{FF2B5EF4-FFF2-40B4-BE49-F238E27FC236}">
                <a16:creationId xmlns:a16="http://schemas.microsoft.com/office/drawing/2014/main" id="{CD5274B9-A836-436C-B3A6-2546357BA4DC}"/>
              </a:ext>
            </a:extLst>
          </p:cNvPr>
          <p:cNvSpPr/>
          <p:nvPr/>
        </p:nvSpPr>
        <p:spPr>
          <a:xfrm>
            <a:off x="3684845" y="3041806"/>
            <a:ext cx="2273708" cy="1999218"/>
          </a:xfrm>
          <a:prstGeom prst="roundRect">
            <a:avLst>
              <a:gd name="adj" fmla="val 6967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2" name="矩形: 圆角 41">
            <a:extLst>
              <a:ext uri="{FF2B5EF4-FFF2-40B4-BE49-F238E27FC236}">
                <a16:creationId xmlns:a16="http://schemas.microsoft.com/office/drawing/2014/main" id="{2193D308-164F-4469-8328-69FAD959736C}"/>
              </a:ext>
            </a:extLst>
          </p:cNvPr>
          <p:cNvSpPr/>
          <p:nvPr/>
        </p:nvSpPr>
        <p:spPr>
          <a:xfrm>
            <a:off x="270072" y="3054767"/>
            <a:ext cx="3208060" cy="1986257"/>
          </a:xfrm>
          <a:prstGeom prst="roundRect">
            <a:avLst>
              <a:gd name="adj" fmla="val 6967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1" name="矩形: 圆角 40">
            <a:extLst>
              <a:ext uri="{FF2B5EF4-FFF2-40B4-BE49-F238E27FC236}">
                <a16:creationId xmlns:a16="http://schemas.microsoft.com/office/drawing/2014/main" id="{74CE86FB-005B-4545-B96F-59AB832A1A2E}"/>
              </a:ext>
            </a:extLst>
          </p:cNvPr>
          <p:cNvSpPr/>
          <p:nvPr/>
        </p:nvSpPr>
        <p:spPr>
          <a:xfrm>
            <a:off x="6215302" y="1212382"/>
            <a:ext cx="2422790" cy="1762227"/>
          </a:xfrm>
          <a:prstGeom prst="roundRect">
            <a:avLst>
              <a:gd name="adj" fmla="val 6967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0" name="矩形: 圆角 39">
            <a:extLst>
              <a:ext uri="{FF2B5EF4-FFF2-40B4-BE49-F238E27FC236}">
                <a16:creationId xmlns:a16="http://schemas.microsoft.com/office/drawing/2014/main" id="{585BA8A4-2E13-4B7E-AA4A-F5AB6AAF77BE}"/>
              </a:ext>
            </a:extLst>
          </p:cNvPr>
          <p:cNvSpPr/>
          <p:nvPr/>
        </p:nvSpPr>
        <p:spPr>
          <a:xfrm>
            <a:off x="5067315" y="1210187"/>
            <a:ext cx="910017" cy="1762227"/>
          </a:xfrm>
          <a:prstGeom prst="roundRect">
            <a:avLst>
              <a:gd name="adj" fmla="val 6967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9" name="矩形: 圆角 38">
            <a:extLst>
              <a:ext uri="{FF2B5EF4-FFF2-40B4-BE49-F238E27FC236}">
                <a16:creationId xmlns:a16="http://schemas.microsoft.com/office/drawing/2014/main" id="{DFD50798-CB38-456D-AA83-9385E89CB0C6}"/>
              </a:ext>
            </a:extLst>
          </p:cNvPr>
          <p:cNvSpPr/>
          <p:nvPr/>
        </p:nvSpPr>
        <p:spPr>
          <a:xfrm>
            <a:off x="2608624" y="1202457"/>
            <a:ext cx="2273708" cy="1762227"/>
          </a:xfrm>
          <a:prstGeom prst="roundRect">
            <a:avLst>
              <a:gd name="adj" fmla="val 6967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6" name="内容占位符 5">
            <a:extLst>
              <a:ext uri="{FF2B5EF4-FFF2-40B4-BE49-F238E27FC236}">
                <a16:creationId xmlns:a16="http://schemas.microsoft.com/office/drawing/2014/main" id="{FA95B046-3F06-4017-8082-6AA5807773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1707" y="3705792"/>
            <a:ext cx="3084789" cy="888001"/>
          </a:xfrm>
        </p:spPr>
      </p:pic>
      <p:sp>
        <p:nvSpPr>
          <p:cNvPr id="3" name="标题 2">
            <a:extLst>
              <a:ext uri="{FF2B5EF4-FFF2-40B4-BE49-F238E27FC236}">
                <a16:creationId xmlns:a16="http://schemas.microsoft.com/office/drawing/2014/main" id="{32EA500B-8631-4CB0-81EF-54B0C948C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Conductors</a:t>
            </a: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7375B4B-92B3-41FA-BB8E-C50D94ED4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16</a:t>
            </a:fld>
            <a:endParaRPr lang="zh-CN" altLang="en-US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BECD374D-C331-49F2-8EC5-88FDCC9E64FF}"/>
              </a:ext>
            </a:extLst>
          </p:cNvPr>
          <p:cNvSpPr txBox="1"/>
          <p:nvPr/>
        </p:nvSpPr>
        <p:spPr>
          <a:xfrm>
            <a:off x="407141" y="809466"/>
            <a:ext cx="500583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altLang="zh-CN" sz="1600" b="1" dirty="0">
                <a:solidFill>
                  <a:srgbClr val="00B0F0"/>
                </a:solidFill>
              </a:rPr>
              <a:t>Aluminium-stabilized Nb-</a:t>
            </a:r>
            <a:r>
              <a:rPr lang="en-GB" altLang="zh-CN" sz="1600" b="1" dirty="0" err="1">
                <a:solidFill>
                  <a:srgbClr val="00B0F0"/>
                </a:solidFill>
              </a:rPr>
              <a:t>Ti</a:t>
            </a:r>
            <a:r>
              <a:rPr lang="en-GB" altLang="zh-CN" sz="1600" b="1" dirty="0">
                <a:solidFill>
                  <a:srgbClr val="00B0F0"/>
                </a:solidFill>
              </a:rPr>
              <a:t>/Cu </a:t>
            </a:r>
            <a:r>
              <a:rPr lang="en-US" altLang="zh-CN" sz="1600" b="1" dirty="0">
                <a:solidFill>
                  <a:srgbClr val="00B0F0"/>
                </a:solidFill>
              </a:rPr>
              <a:t>Rutherford Cable</a:t>
            </a:r>
            <a:r>
              <a:rPr lang="en-GB" altLang="zh-CN" sz="1600" b="1" dirty="0">
                <a:solidFill>
                  <a:srgbClr val="00B0F0"/>
                </a:solidFill>
              </a:rPr>
              <a:t> types</a:t>
            </a:r>
          </a:p>
        </p:txBody>
      </p:sp>
      <p:sp>
        <p:nvSpPr>
          <p:cNvPr id="10" name="文本框 73">
            <a:extLst>
              <a:ext uri="{FF2B5EF4-FFF2-40B4-BE49-F238E27FC236}">
                <a16:creationId xmlns:a16="http://schemas.microsoft.com/office/drawing/2014/main" id="{884BB62F-1787-420E-8E7D-C1F27A6D11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8861" y="2165870"/>
            <a:ext cx="435453" cy="24820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zh-CN" sz="1013" dirty="0"/>
              <a:t>CMS</a:t>
            </a:r>
            <a:endParaRPr lang="zh-CN" altLang="en-US" sz="1013" dirty="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51393145-AD4B-4E1B-9268-8C245B74B111}"/>
              </a:ext>
            </a:extLst>
          </p:cNvPr>
          <p:cNvSpPr txBox="1"/>
          <p:nvPr/>
        </p:nvSpPr>
        <p:spPr>
          <a:xfrm>
            <a:off x="1188700" y="3226391"/>
            <a:ext cx="1168590" cy="307777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altLang="zh-CN" sz="1400" dirty="0"/>
              <a:t>CLD and IDEA</a:t>
            </a:r>
            <a:endParaRPr lang="zh-CN" altLang="en-US" sz="1400" dirty="0"/>
          </a:p>
        </p:txBody>
      </p:sp>
      <p:grpSp>
        <p:nvGrpSpPr>
          <p:cNvPr id="22" name="组合 21">
            <a:extLst>
              <a:ext uri="{FF2B5EF4-FFF2-40B4-BE49-F238E27FC236}">
                <a16:creationId xmlns:a16="http://schemas.microsoft.com/office/drawing/2014/main" id="{CF97A3E3-7A32-499A-BA25-DD0E68E6DBEA}"/>
              </a:ext>
            </a:extLst>
          </p:cNvPr>
          <p:cNvGrpSpPr/>
          <p:nvPr/>
        </p:nvGrpSpPr>
        <p:grpSpPr>
          <a:xfrm>
            <a:off x="6364384" y="3164561"/>
            <a:ext cx="1602688" cy="1801491"/>
            <a:chOff x="4144368" y="2887218"/>
            <a:chExt cx="1602688" cy="1801491"/>
          </a:xfrm>
        </p:grpSpPr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2E08D5C9-BC56-4837-8DEB-E49F77BBAB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20096" y="2891969"/>
              <a:ext cx="1526960" cy="1796740"/>
            </a:xfrm>
            <a:prstGeom prst="rect">
              <a:avLst/>
            </a:prstGeom>
          </p:spPr>
        </p:pic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B6DFAE74-1343-432A-9AA8-3A4DF66D1ED1}"/>
                </a:ext>
              </a:extLst>
            </p:cNvPr>
            <p:cNvSpPr txBox="1"/>
            <p:nvPr/>
          </p:nvSpPr>
          <p:spPr>
            <a:xfrm>
              <a:off x="4144368" y="2887218"/>
              <a:ext cx="721929" cy="307777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zh-CN" sz="1400" dirty="0"/>
                <a:t>AGORA</a:t>
              </a:r>
              <a:endParaRPr lang="zh-CN" altLang="en-US" sz="1400" dirty="0"/>
            </a:p>
          </p:txBody>
        </p:sp>
      </p:grp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670A4EA9-B5C7-4901-9277-DC0215617362}"/>
              </a:ext>
            </a:extLst>
          </p:cNvPr>
          <p:cNvGrpSpPr/>
          <p:nvPr/>
        </p:nvGrpSpPr>
        <p:grpSpPr>
          <a:xfrm>
            <a:off x="3901787" y="3151647"/>
            <a:ext cx="1850406" cy="1814405"/>
            <a:chOff x="6216966" y="2574131"/>
            <a:chExt cx="2019478" cy="2082587"/>
          </a:xfrm>
        </p:grpSpPr>
        <p:pic>
          <p:nvPicPr>
            <p:cNvPr id="20" name="图片 19">
              <a:extLst>
                <a:ext uri="{FF2B5EF4-FFF2-40B4-BE49-F238E27FC236}">
                  <a16:creationId xmlns:a16="http://schemas.microsoft.com/office/drawing/2014/main" id="{ACC90893-B500-4048-9544-35736400A35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216966" y="2574131"/>
              <a:ext cx="2019478" cy="2082587"/>
            </a:xfrm>
            <a:prstGeom prst="rect">
              <a:avLst/>
            </a:prstGeom>
          </p:spPr>
        </p:pic>
        <p:sp>
          <p:nvSpPr>
            <p:cNvPr id="21" name="文本框 20">
              <a:extLst>
                <a:ext uri="{FF2B5EF4-FFF2-40B4-BE49-F238E27FC236}">
                  <a16:creationId xmlns:a16="http://schemas.microsoft.com/office/drawing/2014/main" id="{0F981DDE-1671-4306-88C8-86CB714C747B}"/>
                </a:ext>
              </a:extLst>
            </p:cNvPr>
            <p:cNvSpPr txBox="1"/>
            <p:nvPr/>
          </p:nvSpPr>
          <p:spPr>
            <a:xfrm>
              <a:off x="6280660" y="2684684"/>
              <a:ext cx="1508425" cy="307777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dirty="0"/>
                <a:t>ILD</a:t>
              </a:r>
              <a:endParaRPr lang="zh-CN" altLang="en-US" sz="1400" dirty="0"/>
            </a:p>
          </p:txBody>
        </p:sp>
      </p:grpSp>
      <p:pic>
        <p:nvPicPr>
          <p:cNvPr id="25" name="图片 24">
            <a:extLst>
              <a:ext uri="{FF2B5EF4-FFF2-40B4-BE49-F238E27FC236}">
                <a16:creationId xmlns:a16="http://schemas.microsoft.com/office/drawing/2014/main" id="{A4A6B0E7-1DBD-4B58-9253-C636D19D73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3081" y="1283818"/>
            <a:ext cx="1306826" cy="1306826"/>
          </a:xfrm>
          <a:prstGeom prst="rect">
            <a:avLst/>
          </a:prstGeom>
        </p:spPr>
      </p:pic>
      <p:sp>
        <p:nvSpPr>
          <p:cNvPr id="27" name="文本框 26">
            <a:extLst>
              <a:ext uri="{FF2B5EF4-FFF2-40B4-BE49-F238E27FC236}">
                <a16:creationId xmlns:a16="http://schemas.microsoft.com/office/drawing/2014/main" id="{6A3409B5-138B-4AFD-8DED-442239090BFB}"/>
              </a:ext>
            </a:extLst>
          </p:cNvPr>
          <p:cNvSpPr txBox="1"/>
          <p:nvPr/>
        </p:nvSpPr>
        <p:spPr>
          <a:xfrm>
            <a:off x="419310" y="2447791"/>
            <a:ext cx="2004331" cy="332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999"/>
              </a:lnSpc>
            </a:pPr>
            <a:r>
              <a:rPr lang="en-US" altLang="ja-JP" sz="1100" dirty="0"/>
              <a:t>High Strength Pure Aluminum</a:t>
            </a: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B5784FEE-8DFB-4994-B88B-E2C0D820C5D9}"/>
              </a:ext>
            </a:extLst>
          </p:cNvPr>
          <p:cNvSpPr txBox="1"/>
          <p:nvPr/>
        </p:nvSpPr>
        <p:spPr>
          <a:xfrm>
            <a:off x="1347080" y="2734029"/>
            <a:ext cx="466794" cy="307777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altLang="zh-CN" sz="1400" dirty="0"/>
              <a:t>CLD</a:t>
            </a:r>
            <a:endParaRPr lang="zh-CN" altLang="en-US" sz="1400" dirty="0"/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F4037D4A-73D0-48F6-8533-D214E5AEC2E7}"/>
              </a:ext>
            </a:extLst>
          </p:cNvPr>
          <p:cNvSpPr txBox="1"/>
          <p:nvPr/>
        </p:nvSpPr>
        <p:spPr>
          <a:xfrm>
            <a:off x="704000" y="2733444"/>
            <a:ext cx="530594" cy="307777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altLang="zh-CN" sz="1400" dirty="0"/>
              <a:t>IDEA</a:t>
            </a:r>
            <a:endParaRPr lang="zh-CN" altLang="en-US" sz="1400" dirty="0"/>
          </a:p>
        </p:txBody>
      </p:sp>
      <p:pic>
        <p:nvPicPr>
          <p:cNvPr id="31" name="图片 30">
            <a:extLst>
              <a:ext uri="{FF2B5EF4-FFF2-40B4-BE49-F238E27FC236}">
                <a16:creationId xmlns:a16="http://schemas.microsoft.com/office/drawing/2014/main" id="{8E28EEE1-0588-4CE4-B7E9-8D75B712037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32824" y="1252359"/>
            <a:ext cx="778998" cy="1330789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E9DFA71C-88DB-4FA5-907C-F443E14CB90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40142" y="1389421"/>
            <a:ext cx="2005043" cy="1209709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7CC58952-FE4F-4B33-9804-78824922D6B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64384" y="1260303"/>
            <a:ext cx="2076052" cy="1467944"/>
          </a:xfrm>
          <a:prstGeom prst="rect">
            <a:avLst/>
          </a:prstGeom>
        </p:spPr>
      </p:pic>
      <p:sp>
        <p:nvSpPr>
          <p:cNvPr id="36" name="文本框 35">
            <a:extLst>
              <a:ext uri="{FF2B5EF4-FFF2-40B4-BE49-F238E27FC236}">
                <a16:creationId xmlns:a16="http://schemas.microsoft.com/office/drawing/2014/main" id="{FDF154B9-B65C-45D3-B19E-1D73EFF0BD1D}"/>
              </a:ext>
            </a:extLst>
          </p:cNvPr>
          <p:cNvSpPr txBox="1"/>
          <p:nvPr/>
        </p:nvSpPr>
        <p:spPr>
          <a:xfrm>
            <a:off x="3535301" y="2614738"/>
            <a:ext cx="530594" cy="307777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altLang="zh-CN" sz="1400" dirty="0"/>
              <a:t>IDEA</a:t>
            </a:r>
            <a:endParaRPr lang="zh-CN" altLang="en-US" sz="1400" dirty="0"/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56C7E737-34DF-4DE6-94C6-13A4B4F9D83A}"/>
              </a:ext>
            </a:extLst>
          </p:cNvPr>
          <p:cNvSpPr txBox="1"/>
          <p:nvPr/>
        </p:nvSpPr>
        <p:spPr>
          <a:xfrm>
            <a:off x="5288926" y="2623937"/>
            <a:ext cx="466794" cy="307777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altLang="zh-CN" sz="1400" dirty="0"/>
              <a:t>CLD</a:t>
            </a:r>
            <a:endParaRPr lang="zh-CN" altLang="en-US" sz="1400" dirty="0"/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202786F6-B7C8-452B-BAE8-D0DBE73C3307}"/>
              </a:ext>
            </a:extLst>
          </p:cNvPr>
          <p:cNvSpPr txBox="1"/>
          <p:nvPr/>
        </p:nvSpPr>
        <p:spPr>
          <a:xfrm>
            <a:off x="7139933" y="2622456"/>
            <a:ext cx="854080" cy="307777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altLang="zh-CN" sz="1400" dirty="0"/>
              <a:t>ALLEGRO</a:t>
            </a:r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41492353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1C85895F-18F9-4B13-A26B-12B4C46A2D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HTS</a:t>
            </a:r>
            <a:endParaRPr lang="zh-CN" altLang="en-US" dirty="0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DD43704D-FA01-44AD-ABB2-112DED08B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Conductors</a:t>
            </a: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9715C7-1C1C-4BB8-9C07-39C13C1C7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17</a:t>
            </a:fld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4D978E50-61B0-467B-A418-C0E56C8140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917" y="1562099"/>
            <a:ext cx="1524000" cy="2024063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ABD64F87-B3D4-40B7-B07A-11D8306CB7E4}"/>
              </a:ext>
            </a:extLst>
          </p:cNvPr>
          <p:cNvSpPr txBox="1"/>
          <p:nvPr/>
        </p:nvSpPr>
        <p:spPr>
          <a:xfrm>
            <a:off x="457200" y="3918645"/>
            <a:ext cx="15960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800" b="1" dirty="0"/>
              <a:t>IDEA proposed</a:t>
            </a:r>
            <a:endParaRPr lang="zh-CN" altLang="en-US" sz="1800" b="1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1EC6C578-53AF-4F79-A500-A0F93468E6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6112" y="2246322"/>
            <a:ext cx="2867774" cy="936153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4393EEF7-19A5-4B88-B7CA-4E5E77DAF4DC}"/>
              </a:ext>
            </a:extLst>
          </p:cNvPr>
          <p:cNvSpPr txBox="1"/>
          <p:nvPr/>
        </p:nvSpPr>
        <p:spPr>
          <a:xfrm>
            <a:off x="2701695" y="3918645"/>
            <a:ext cx="16566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800" b="1" dirty="0"/>
              <a:t>CERN proposed</a:t>
            </a:r>
            <a:endParaRPr lang="zh-CN" altLang="en-US" sz="1800" b="1" dirty="0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6341FFBF-7466-4B29-9768-2CAA98537F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7617" y="1372225"/>
            <a:ext cx="2285047" cy="658613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E678E519-C443-4971-B186-5BDB3D65AD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2303" y="2059036"/>
            <a:ext cx="1538207" cy="757476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472AE7A7-D668-49E9-BA58-6AA2600FE4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36953" y="2201287"/>
            <a:ext cx="1351421" cy="61522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767E0F2B-EC9F-40AD-AEB4-9388E21FCD3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88484" y="2844710"/>
            <a:ext cx="2867775" cy="945843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8B490043-3153-4F35-A1EC-D14317A33771}"/>
              </a:ext>
            </a:extLst>
          </p:cNvPr>
          <p:cNvSpPr txBox="1"/>
          <p:nvPr/>
        </p:nvSpPr>
        <p:spPr>
          <a:xfrm>
            <a:off x="5943798" y="3963353"/>
            <a:ext cx="15059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800" b="1" dirty="0"/>
              <a:t>KEK proposed</a:t>
            </a:r>
            <a:endParaRPr lang="zh-CN" altLang="en-US" sz="1800" b="1" dirty="0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ADE99D43-BF44-4AA8-A241-C0C3E48EA04E}"/>
              </a:ext>
            </a:extLst>
          </p:cNvPr>
          <p:cNvSpPr txBox="1"/>
          <p:nvPr/>
        </p:nvSpPr>
        <p:spPr>
          <a:xfrm>
            <a:off x="404917" y="4427021"/>
            <a:ext cx="69498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00B0F0"/>
                </a:solidFill>
                <a:effectLst/>
                <a:latin typeface="等线" panose="02010600030101010101" pitchFamily="2" charset="-122"/>
                <a:cs typeface="Times New Roman" panose="02020603050405020304" pitchFamily="18" charset="0"/>
              </a:rPr>
              <a:t>IDEA is currently mainly promoting HTS solutions.</a:t>
            </a:r>
            <a:endParaRPr lang="zh-CN" altLang="en-US" sz="18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9751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内容占位符 5">
            <a:extLst>
              <a:ext uri="{FF2B5EF4-FFF2-40B4-BE49-F238E27FC236}">
                <a16:creationId xmlns:a16="http://schemas.microsoft.com/office/drawing/2014/main" id="{9D2CCD19-CDCD-433F-8421-73514CEE2D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65440" y="1355232"/>
            <a:ext cx="7002348" cy="3351989"/>
          </a:xfrm>
        </p:spPr>
      </p:pic>
      <p:sp>
        <p:nvSpPr>
          <p:cNvPr id="3" name="标题 2">
            <a:extLst>
              <a:ext uri="{FF2B5EF4-FFF2-40B4-BE49-F238E27FC236}">
                <a16:creationId xmlns:a16="http://schemas.microsoft.com/office/drawing/2014/main" id="{A70F8AE8-3A54-4128-A2AC-176F506BA8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Conductors</a:t>
            </a: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35C7C36-CCBC-4B6D-9047-CC7D4251C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18</a:t>
            </a:fld>
            <a:endParaRPr lang="zh-CN" altLang="en-US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34FC06A4-8F4E-4169-B2E2-30CB5C89A353}"/>
              </a:ext>
            </a:extLst>
          </p:cNvPr>
          <p:cNvSpPr txBox="1"/>
          <p:nvPr/>
        </p:nvSpPr>
        <p:spPr>
          <a:xfrm>
            <a:off x="457200" y="4743515"/>
            <a:ext cx="756339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1600" b="1" i="0" u="none" strike="noStrike" baseline="0" dirty="0">
                <a:solidFill>
                  <a:srgbClr val="FF0000"/>
                </a:solidFill>
                <a:latin typeface="CIDFont+F2"/>
              </a:rPr>
              <a:t>With support from experts of CERN TE, EN and EP departments, and experts from KEK.</a:t>
            </a:r>
            <a:endParaRPr lang="zh-CN" altLang="en-US" sz="1400" b="1" dirty="0">
              <a:solidFill>
                <a:srgbClr val="FF0000"/>
              </a:solidFill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2F112DF9-DC95-4C7D-8340-FB111E6835A0}"/>
              </a:ext>
            </a:extLst>
          </p:cNvPr>
          <p:cNvSpPr txBox="1"/>
          <p:nvPr/>
        </p:nvSpPr>
        <p:spPr>
          <a:xfrm>
            <a:off x="481149" y="777470"/>
            <a:ext cx="832576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b="1" dirty="0">
                <a:solidFill>
                  <a:srgbClr val="00B0F0"/>
                </a:solidFill>
                <a:effectLst/>
                <a:latin typeface="等线" panose="02010600030101010101" pitchFamily="2" charset="-122"/>
                <a:cs typeface="Times New Roman" panose="02020603050405020304" pitchFamily="18" charset="0"/>
              </a:rPr>
              <a:t>Due to the importance of aluminum-stabilized superconducting cables, CERN contracted with ICAS to start the R&amp;D of aluminum-stabilized superconducting cables. </a:t>
            </a:r>
            <a:endParaRPr lang="zh-CN" altLang="en-US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4116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内容占位符 5">
            <a:extLst>
              <a:ext uri="{FF2B5EF4-FFF2-40B4-BE49-F238E27FC236}">
                <a16:creationId xmlns:a16="http://schemas.microsoft.com/office/drawing/2014/main" id="{4AFD4DB9-82E1-4856-BA9D-A2AEB34B51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814773"/>
            <a:ext cx="7920746" cy="4140673"/>
          </a:xfrm>
        </p:spPr>
      </p:pic>
      <p:sp>
        <p:nvSpPr>
          <p:cNvPr id="3" name="标题 2">
            <a:extLst>
              <a:ext uri="{FF2B5EF4-FFF2-40B4-BE49-F238E27FC236}">
                <a16:creationId xmlns:a16="http://schemas.microsoft.com/office/drawing/2014/main" id="{DF532D68-77FA-4A74-9590-75D01A6CD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Conductors</a:t>
            </a: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B826075-033B-49D4-BFE0-5260217E7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7200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92FD6AE-AD95-41F9-A455-813D6487A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Outline 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5EE391D-4938-45B3-B4A5-6C7E824E91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sz="2400" dirty="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</a:rPr>
              <a:t>Summary of “International Kick off workshop on FCC-</a:t>
            </a:r>
            <a:r>
              <a:rPr lang="en-US" altLang="zh-CN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</a:rPr>
              <a:t>ee</a:t>
            </a:r>
            <a:r>
              <a:rPr lang="en-US" altLang="zh-CN" sz="2400" dirty="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</a:rPr>
              <a:t> detector solenoids”</a:t>
            </a:r>
          </a:p>
          <a:p>
            <a:r>
              <a:rPr lang="en-US" altLang="zh-CN" sz="2400" dirty="0">
                <a:latin typeface="Times New Roman" panose="02020603050405020304" pitchFamily="18" charset="0"/>
                <a:ea typeface="微软雅黑"/>
              </a:rPr>
              <a:t>Progress of Box type conductor</a:t>
            </a:r>
          </a:p>
          <a:p>
            <a:r>
              <a:rPr lang="en-US" altLang="zh-CN" sz="2400" dirty="0">
                <a:latin typeface="Times New Roman" panose="02020603050405020304" pitchFamily="18" charset="0"/>
                <a:ea typeface="微软雅黑"/>
              </a:rPr>
              <a:t>Summary </a:t>
            </a:r>
            <a:endParaRPr lang="zh-CN" altLang="en-US" dirty="0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897A324-2C61-4F7E-887E-465F26415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14028-2C42-48E4-958A-A39E3E99AC0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7168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: 圆角 10">
            <a:extLst>
              <a:ext uri="{FF2B5EF4-FFF2-40B4-BE49-F238E27FC236}">
                <a16:creationId xmlns:a16="http://schemas.microsoft.com/office/drawing/2014/main" id="{5D8D4F5A-D786-475D-BCD8-6F35B3DC27A6}"/>
              </a:ext>
            </a:extLst>
          </p:cNvPr>
          <p:cNvSpPr/>
          <p:nvPr/>
        </p:nvSpPr>
        <p:spPr>
          <a:xfrm>
            <a:off x="4898577" y="1597167"/>
            <a:ext cx="3971300" cy="2690854"/>
          </a:xfrm>
          <a:prstGeom prst="roundRect">
            <a:avLst>
              <a:gd name="adj" fmla="val 2777"/>
            </a:avLst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8" name="内容占位符 7">
            <a:extLst>
              <a:ext uri="{FF2B5EF4-FFF2-40B4-BE49-F238E27FC236}">
                <a16:creationId xmlns:a16="http://schemas.microsoft.com/office/drawing/2014/main" id="{BCD568B3-147E-4741-AE84-4C54EAB49E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54326" y="1806926"/>
            <a:ext cx="3859801" cy="2284524"/>
          </a:xfrm>
        </p:spPr>
      </p:pic>
      <p:sp>
        <p:nvSpPr>
          <p:cNvPr id="3" name="标题 2">
            <a:extLst>
              <a:ext uri="{FF2B5EF4-FFF2-40B4-BE49-F238E27FC236}">
                <a16:creationId xmlns:a16="http://schemas.microsoft.com/office/drawing/2014/main" id="{643FB862-379B-4EB3-9F4B-E83D79C9A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Conductors</a:t>
            </a: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7A6A658-2A78-45BF-996E-6204EE7AD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20</a:t>
            </a:fld>
            <a:endParaRPr lang="zh-CN" altLang="en-US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E3D60C89-6E63-4A3B-94A0-FF44E13006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123" y="1559984"/>
            <a:ext cx="4377239" cy="2778409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EDB9F0B3-18DF-41EB-9D66-DC937B60D765}"/>
              </a:ext>
            </a:extLst>
          </p:cNvPr>
          <p:cNvSpPr txBox="1"/>
          <p:nvPr/>
        </p:nvSpPr>
        <p:spPr>
          <a:xfrm>
            <a:off x="1358764" y="983418"/>
            <a:ext cx="1771639" cy="46166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altLang="zh-CN" sz="2400" dirty="0"/>
              <a:t>CERN &amp; ICAS</a:t>
            </a:r>
            <a:endParaRPr lang="zh-CN" altLang="en-US" sz="2400" dirty="0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4DFE7DE6-2F76-4CAF-A25D-E43154A25A2E}"/>
              </a:ext>
            </a:extLst>
          </p:cNvPr>
          <p:cNvSpPr txBox="1"/>
          <p:nvPr/>
        </p:nvSpPr>
        <p:spPr>
          <a:xfrm>
            <a:off x="6013598" y="983418"/>
            <a:ext cx="1606402" cy="46166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altLang="zh-CN" sz="2400" dirty="0"/>
              <a:t>IHEP &amp; Toly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5547475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: 圆角 26">
            <a:extLst>
              <a:ext uri="{FF2B5EF4-FFF2-40B4-BE49-F238E27FC236}">
                <a16:creationId xmlns:a16="http://schemas.microsoft.com/office/drawing/2014/main" id="{C8A4871C-5019-467A-A5C6-B9C49994EA1E}"/>
              </a:ext>
            </a:extLst>
          </p:cNvPr>
          <p:cNvSpPr/>
          <p:nvPr/>
        </p:nvSpPr>
        <p:spPr>
          <a:xfrm>
            <a:off x="234873" y="3029889"/>
            <a:ext cx="8555880" cy="1316978"/>
          </a:xfrm>
          <a:prstGeom prst="roundRect">
            <a:avLst>
              <a:gd name="adj" fmla="val 2777"/>
            </a:avLst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6" name="矩形: 圆角 25">
            <a:extLst>
              <a:ext uri="{FF2B5EF4-FFF2-40B4-BE49-F238E27FC236}">
                <a16:creationId xmlns:a16="http://schemas.microsoft.com/office/drawing/2014/main" id="{903577B7-097B-49C4-A8BF-961D38E4E5E4}"/>
              </a:ext>
            </a:extLst>
          </p:cNvPr>
          <p:cNvSpPr/>
          <p:nvPr/>
        </p:nvSpPr>
        <p:spPr>
          <a:xfrm>
            <a:off x="234873" y="801396"/>
            <a:ext cx="8555880" cy="2158958"/>
          </a:xfrm>
          <a:prstGeom prst="roundRect">
            <a:avLst>
              <a:gd name="adj" fmla="val 2777"/>
            </a:avLst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6" name="内容占位符 5">
            <a:extLst>
              <a:ext uri="{FF2B5EF4-FFF2-40B4-BE49-F238E27FC236}">
                <a16:creationId xmlns:a16="http://schemas.microsoft.com/office/drawing/2014/main" id="{5A4858E2-29F6-4889-920A-D0AB285EF4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18383" y="853057"/>
            <a:ext cx="1907677" cy="1026743"/>
          </a:xfrm>
        </p:spPr>
      </p:pic>
      <p:sp>
        <p:nvSpPr>
          <p:cNvPr id="3" name="标题 2">
            <a:extLst>
              <a:ext uri="{FF2B5EF4-FFF2-40B4-BE49-F238E27FC236}">
                <a16:creationId xmlns:a16="http://schemas.microsoft.com/office/drawing/2014/main" id="{6CF04861-919A-4314-A6F6-64DBF3A64C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Conductors </a:t>
            </a: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CC902A9-E7BC-4D1E-A985-AF77168D7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21</a:t>
            </a:fld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CDA1B77B-A1E7-41AE-91FC-A835E608E6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9777" y="1842129"/>
            <a:ext cx="2084888" cy="869632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C7C608D5-1333-4C14-86A9-D06B80EFC2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6193" y="839067"/>
            <a:ext cx="2690569" cy="208146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5BE640A-CCA2-4BF6-845B-C61DFD9A32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7461" y="853057"/>
            <a:ext cx="755544" cy="922843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462EB79B-A4BB-47DE-B000-23EF8720B7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26149" y="1268487"/>
            <a:ext cx="1198936" cy="1652046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DEE95A05-FF49-4770-801F-5DCA70938025}"/>
              </a:ext>
            </a:extLst>
          </p:cNvPr>
          <p:cNvSpPr txBox="1"/>
          <p:nvPr/>
        </p:nvSpPr>
        <p:spPr>
          <a:xfrm>
            <a:off x="234873" y="4430583"/>
            <a:ext cx="8219281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altLang="zh-CN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Multiple rounds of discussions were held on the cable details for these two projects, followed by quotations. The contracts are now awaiting signing.</a:t>
            </a:r>
            <a:endParaRPr lang="zh-CN" altLang="en-US" sz="1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71959A5D-5BA6-442B-BDD0-24B8A211DDB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3247" y="3167575"/>
            <a:ext cx="895350" cy="409575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id="{820C6D69-AA45-4ED9-A3A2-41E5DDC5A0B1}"/>
              </a:ext>
            </a:extLst>
          </p:cNvPr>
          <p:cNvSpPr txBox="1"/>
          <p:nvPr/>
        </p:nvSpPr>
        <p:spPr>
          <a:xfrm>
            <a:off x="179515" y="3577150"/>
            <a:ext cx="12314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b="1" i="0" u="none" strike="noStrike" baseline="0" dirty="0">
                <a:solidFill>
                  <a:srgbClr val="00A0E0"/>
                </a:solidFill>
                <a:latin typeface="Arial-BoldMT"/>
              </a:rPr>
              <a:t>(Baby)IAXO</a:t>
            </a:r>
            <a:endParaRPr lang="zh-CN" altLang="en-US" dirty="0"/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04DB1FE9-1D4D-4388-A4F4-3D9773D7B1E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29777" y="3118626"/>
            <a:ext cx="2376314" cy="1044138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AE1007E1-993E-429E-A9CB-9F9CE336FE1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24917" y="3072826"/>
            <a:ext cx="1487133" cy="1216439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14952C20-757C-422E-AFB5-1EF77ADFF92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34905" y="3088966"/>
            <a:ext cx="2161230" cy="118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0751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>
            <a:spLocks noGrp="1"/>
          </p:cNvSpPr>
          <p:nvPr>
            <p:ph idx="1"/>
          </p:nvPr>
        </p:nvSpPr>
        <p:spPr>
          <a:xfrm>
            <a:off x="212069" y="180779"/>
            <a:ext cx="8478303" cy="743444"/>
          </a:xfrm>
        </p:spPr>
        <p:txBody>
          <a:bodyPr>
            <a:normAutofit fontScale="97500"/>
          </a:bodyPr>
          <a:lstStyle/>
          <a:p>
            <a:pPr marL="0" indent="0" algn="ctr">
              <a:buNone/>
            </a:pPr>
            <a:r>
              <a:rPr lang="en-US" altLang="zh-CN" sz="3000" b="1" dirty="0">
                <a:solidFill>
                  <a:srgbClr val="C00000"/>
                </a:solidFill>
                <a:latin typeface="Arial Black" panose="020B0A04020102020204" pitchFamily="34" charset="0"/>
                <a:ea typeface="微软雅黑" panose="020B0503020204020204" charset="-122"/>
                <a:cs typeface="Arial" panose="020B0604020202020204" pitchFamily="34" charset="0"/>
              </a:rPr>
              <a:t>Progress of Box type conductor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953387" y="4808154"/>
            <a:ext cx="2133600" cy="273844"/>
          </a:xfrm>
        </p:spPr>
        <p:txBody>
          <a:bodyPr/>
          <a:lstStyle/>
          <a:p>
            <a:pPr defTabSz="685800"/>
            <a:fld id="{F15E9139-A00B-4B2A-98A6-095DC08F1345}" type="slidenum">
              <a:rPr lang="zh-CN" altLang="en-US">
                <a:solidFill>
                  <a:prstClr val="black">
                    <a:tint val="75000"/>
                  </a:prstClr>
                </a:solidFill>
                <a:latin typeface="等线"/>
                <a:ea typeface="等线" panose="02010600030101010101" pitchFamily="2" charset="-122"/>
              </a:rPr>
              <a:pPr defTabSz="685800"/>
              <a:t>22</a:t>
            </a:fld>
            <a:endParaRPr lang="zh-CN" altLang="en-US" dirty="0">
              <a:solidFill>
                <a:prstClr val="black">
                  <a:tint val="75000"/>
                </a:prstClr>
              </a:solidFill>
              <a:latin typeface="等线"/>
              <a:ea typeface="等线" panose="02010600030101010101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9497" y="831707"/>
            <a:ext cx="963725" cy="128496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369" y="831707"/>
            <a:ext cx="1154216" cy="1284968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9701" y="831707"/>
            <a:ext cx="755804" cy="1343652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404723" y="2114945"/>
            <a:ext cx="2177415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US" altLang="zh-CN" sz="1050" dirty="0">
                <a:solidFill>
                  <a:prstClr val="black"/>
                </a:solidFill>
                <a:latin typeface="等线"/>
                <a:ea typeface="等线" panose="02010600030101010101" pitchFamily="2" charset="-122"/>
              </a:rPr>
              <a:t>Split mold: continuous production, incomplete upper/lower cladding, excessive flash</a:t>
            </a:r>
            <a:r>
              <a:rPr lang="zh-CN" altLang="en-US" sz="1050" dirty="0">
                <a:solidFill>
                  <a:prstClr val="black"/>
                </a:solidFill>
                <a:latin typeface="等线"/>
                <a:ea typeface="等线" panose="02010600030101010101" pitchFamily="2" charset="-122"/>
              </a:rPr>
              <a:t>，</a:t>
            </a:r>
            <a:r>
              <a:rPr lang="en-US" altLang="zh-CN" sz="1050" b="1" dirty="0">
                <a:solidFill>
                  <a:srgbClr val="FF0000"/>
                </a:solidFill>
                <a:latin typeface="等线"/>
                <a:ea typeface="等线" panose="02010600030101010101" pitchFamily="2" charset="-122"/>
              </a:rPr>
              <a:t>2025.10</a:t>
            </a:r>
            <a:endParaRPr lang="zh-CN" altLang="en-US" sz="1050" b="1" dirty="0">
              <a:solidFill>
                <a:srgbClr val="FF0000"/>
              </a:solidFill>
              <a:latin typeface="等线"/>
              <a:ea typeface="等线" panose="02010600030101010101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593785" y="2129845"/>
            <a:ext cx="1620061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US" altLang="zh-CN" sz="1050" dirty="0">
                <a:solidFill>
                  <a:prstClr val="black"/>
                </a:solidFill>
                <a:latin typeface="等线"/>
                <a:ea typeface="等线" panose="02010600030101010101" pitchFamily="2" charset="-122"/>
              </a:rPr>
              <a:t>Improvement: Milled insert thickness by 2mm → still incomplete cladding on upper/lower surfaces</a:t>
            </a:r>
            <a:r>
              <a:rPr lang="en-US" altLang="zh-CN" sz="1050" b="1" dirty="0">
                <a:solidFill>
                  <a:srgbClr val="FF0000"/>
                </a:solidFill>
                <a:latin typeface="等线"/>
                <a:ea typeface="等线" panose="02010600030101010101" pitchFamily="2" charset="-122"/>
              </a:rPr>
              <a:t>2025.11</a:t>
            </a:r>
            <a:r>
              <a:rPr lang="zh-CN" altLang="en-US" sz="1050" dirty="0">
                <a:solidFill>
                  <a:prstClr val="black"/>
                </a:solidFill>
                <a:latin typeface="等线"/>
                <a:ea typeface="等线" panose="02010600030101010101" pitchFamily="2" charset="-122"/>
              </a:rPr>
              <a:t>；</a:t>
            </a:r>
            <a:endParaRPr lang="en-US" altLang="zh-CN" sz="1050" dirty="0">
              <a:solidFill>
                <a:prstClr val="black"/>
              </a:solidFill>
              <a:latin typeface="等线"/>
              <a:ea typeface="等线" panose="02010600030101010101" pitchFamily="2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4007078" y="2959337"/>
            <a:ext cx="1328261" cy="15927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US" altLang="zh-CN" sz="1050" dirty="0">
                <a:solidFill>
                  <a:prstClr val="black"/>
                </a:solidFill>
                <a:latin typeface="等线"/>
                <a:ea typeface="等线" panose="02010600030101010101" pitchFamily="2" charset="-122"/>
              </a:rPr>
              <a:t>Improvement: Mold modified.</a:t>
            </a:r>
          </a:p>
          <a:p>
            <a:pPr defTabSz="685800"/>
            <a:r>
              <a:rPr lang="en-US" altLang="zh-CN" sz="1050" dirty="0">
                <a:solidFill>
                  <a:prstClr val="black"/>
                </a:solidFill>
                <a:latin typeface="等线"/>
                <a:ea typeface="等线" panose="02010600030101010101" pitchFamily="2" charset="-122"/>
              </a:rPr>
              <a:t>cladding basically complete;</a:t>
            </a:r>
          </a:p>
          <a:p>
            <a:pPr defTabSz="685800"/>
            <a:r>
              <a:rPr lang="en-US" altLang="zh-CN" sz="1050" dirty="0">
                <a:solidFill>
                  <a:prstClr val="black"/>
                </a:solidFill>
                <a:latin typeface="等线"/>
                <a:ea typeface="等线" panose="02010600030101010101" pitchFamily="2" charset="-122"/>
              </a:rPr>
              <a:t>Excessive flash after 1m production</a:t>
            </a:r>
            <a:r>
              <a:rPr lang="zh-CN" altLang="en-US" sz="1050" dirty="0">
                <a:solidFill>
                  <a:prstClr val="black"/>
                </a:solidFill>
                <a:latin typeface="等线"/>
                <a:ea typeface="等线" panose="02010600030101010101" pitchFamily="2" charset="-122"/>
              </a:rPr>
              <a:t>；</a:t>
            </a:r>
            <a:endParaRPr lang="en-US" altLang="zh-CN" sz="1050" dirty="0">
              <a:solidFill>
                <a:prstClr val="black"/>
              </a:solidFill>
              <a:latin typeface="等线"/>
              <a:ea typeface="等线" panose="02010600030101010101" pitchFamily="2" charset="-122"/>
            </a:endParaRPr>
          </a:p>
          <a:p>
            <a:pPr defTabSz="685800"/>
            <a:r>
              <a:rPr lang="en-US" altLang="zh-CN" sz="1050" dirty="0">
                <a:solidFill>
                  <a:prstClr val="black"/>
                </a:solidFill>
                <a:latin typeface="等线"/>
                <a:ea typeface="等线" panose="02010600030101010101" pitchFamily="2" charset="-122"/>
              </a:rPr>
              <a:t>insert deformation</a:t>
            </a:r>
          </a:p>
          <a:p>
            <a:pPr defTabSz="685800"/>
            <a:r>
              <a:rPr lang="en-US" altLang="zh-CN" sz="1050" b="1" dirty="0">
                <a:solidFill>
                  <a:srgbClr val="FF0000"/>
                </a:solidFill>
                <a:latin typeface="等线"/>
                <a:ea typeface="等线" panose="02010600030101010101" pitchFamily="2" charset="-122"/>
              </a:rPr>
              <a:t>2025.11</a:t>
            </a:r>
          </a:p>
          <a:p>
            <a:pPr defTabSz="685800"/>
            <a:endParaRPr lang="zh-CN" altLang="en-US" dirty="0">
              <a:solidFill>
                <a:prstClr val="black"/>
              </a:solidFill>
              <a:latin typeface="等线"/>
              <a:ea typeface="等线" panose="02010600030101010101" pitchFamily="2" charset="-122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86" r="2132" b="13771"/>
          <a:stretch>
            <a:fillRect/>
          </a:stretch>
        </p:blipFill>
        <p:spPr>
          <a:xfrm>
            <a:off x="4114943" y="1564066"/>
            <a:ext cx="1039724" cy="1343653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16" r="3568" b="32360"/>
          <a:stretch>
            <a:fillRect/>
          </a:stretch>
        </p:blipFill>
        <p:spPr>
          <a:xfrm>
            <a:off x="4086969" y="738966"/>
            <a:ext cx="1153749" cy="740869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 flipH="1">
            <a:off x="5345341" y="2959337"/>
            <a:ext cx="1419701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US" altLang="zh-CN" sz="1050" dirty="0">
                <a:solidFill>
                  <a:prstClr val="black"/>
                </a:solidFill>
                <a:latin typeface="等线"/>
                <a:ea typeface="等线" panose="02010600030101010101" pitchFamily="2" charset="-122"/>
              </a:rPr>
              <a:t>Improvement: Mold modified.</a:t>
            </a:r>
          </a:p>
          <a:p>
            <a:pPr defTabSz="685800"/>
            <a:r>
              <a:rPr lang="en-US" altLang="zh-CN" sz="1050" dirty="0">
                <a:solidFill>
                  <a:prstClr val="black"/>
                </a:solidFill>
                <a:latin typeface="等线"/>
                <a:ea typeface="等线" panose="02010600030101010101" pitchFamily="2" charset="-122"/>
              </a:rPr>
              <a:t>Completed 5m dummy cable;</a:t>
            </a:r>
          </a:p>
          <a:p>
            <a:pPr defTabSz="685800"/>
            <a:r>
              <a:rPr lang="en-US" altLang="zh-CN" sz="1050" dirty="0">
                <a:solidFill>
                  <a:prstClr val="black"/>
                </a:solidFill>
                <a:latin typeface="等线"/>
                <a:ea typeface="等线" panose="02010600030101010101" pitchFamily="2" charset="-122"/>
              </a:rPr>
              <a:t>Obvious gaps still on upper/lower surfaces.</a:t>
            </a:r>
          </a:p>
          <a:p>
            <a:pPr defTabSz="685800"/>
            <a:r>
              <a:rPr lang="en-US" altLang="zh-CN" sz="1050" dirty="0">
                <a:solidFill>
                  <a:prstClr val="black"/>
                </a:solidFill>
                <a:latin typeface="等线"/>
                <a:ea typeface="等线" panose="02010600030101010101" pitchFamily="2" charset="-122"/>
              </a:rPr>
              <a:t>Al-Al bonding strength only 4.5MPa</a:t>
            </a:r>
          </a:p>
          <a:p>
            <a:pPr defTabSz="685800"/>
            <a:r>
              <a:rPr lang="en-US" altLang="zh-CN" sz="1050" b="1" dirty="0">
                <a:solidFill>
                  <a:srgbClr val="FF0000"/>
                </a:solidFill>
                <a:latin typeface="等线"/>
                <a:ea typeface="等线" panose="02010600030101010101" pitchFamily="2" charset="-122"/>
              </a:rPr>
              <a:t>2025.12</a:t>
            </a:r>
            <a:endParaRPr lang="zh-CN" altLang="en-US" sz="1050" b="1" dirty="0">
              <a:solidFill>
                <a:srgbClr val="FF0000"/>
              </a:solidFill>
              <a:latin typeface="等线"/>
              <a:ea typeface="等线" panose="02010600030101010101" pitchFamily="2" charset="-122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8189" y="760509"/>
            <a:ext cx="1131881" cy="1414850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70" t="17732" r="37032" b="13752"/>
          <a:stretch>
            <a:fillRect/>
          </a:stretch>
        </p:blipFill>
        <p:spPr>
          <a:xfrm rot="5400000">
            <a:off x="5646461" y="1985156"/>
            <a:ext cx="526893" cy="1236442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89" t="32993" r="9931" b="22627"/>
          <a:stretch>
            <a:fillRect/>
          </a:stretch>
        </p:blipFill>
        <p:spPr>
          <a:xfrm>
            <a:off x="6507541" y="738442"/>
            <a:ext cx="1674968" cy="1288003"/>
          </a:xfrm>
          <a:prstGeom prst="rect">
            <a:avLst/>
          </a:prstGeom>
        </p:spPr>
      </p:pic>
      <p:sp>
        <p:nvSpPr>
          <p:cNvPr id="27" name="文本框 26"/>
          <p:cNvSpPr txBox="1"/>
          <p:nvPr/>
        </p:nvSpPr>
        <p:spPr>
          <a:xfrm>
            <a:off x="6895192" y="1709897"/>
            <a:ext cx="88102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US" altLang="zh-CN" dirty="0">
                <a:solidFill>
                  <a:prstClr val="black"/>
                </a:solidFill>
                <a:latin typeface="等线"/>
                <a:ea typeface="等线" panose="02010600030101010101" pitchFamily="2" charset="-122"/>
              </a:rPr>
              <a:t>2025.12</a:t>
            </a:r>
            <a:endParaRPr lang="zh-CN" altLang="en-US" dirty="0">
              <a:solidFill>
                <a:prstClr val="black"/>
              </a:solidFill>
              <a:latin typeface="等线"/>
              <a:ea typeface="等线" panose="02010600030101010101" pitchFamily="2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6974403" y="1080029"/>
            <a:ext cx="88102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US" altLang="zh-CN" dirty="0">
                <a:solidFill>
                  <a:prstClr val="black"/>
                </a:solidFill>
                <a:latin typeface="等线"/>
                <a:ea typeface="等线" panose="02010600030101010101" pitchFamily="2" charset="-122"/>
              </a:rPr>
              <a:t>2026.1.4</a:t>
            </a:r>
            <a:endParaRPr lang="zh-CN" altLang="en-US" dirty="0">
              <a:solidFill>
                <a:prstClr val="black"/>
              </a:solidFill>
              <a:latin typeface="等线"/>
              <a:ea typeface="等线" panose="02010600030101010101" pitchFamily="2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 flipH="1">
            <a:off x="6623119" y="2026363"/>
            <a:ext cx="171973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US" altLang="zh-CN" sz="1050" dirty="0">
                <a:solidFill>
                  <a:prstClr val="black"/>
                </a:solidFill>
                <a:latin typeface="等线"/>
                <a:ea typeface="等线" panose="02010600030101010101" pitchFamily="2" charset="-122"/>
              </a:rPr>
              <a:t>Improvement: Mold gap adjusted → No significant improvement. </a:t>
            </a:r>
            <a:r>
              <a:rPr lang="en-US" altLang="zh-CN" sz="1050" b="1" dirty="0">
                <a:solidFill>
                  <a:srgbClr val="FF0000"/>
                </a:solidFill>
                <a:latin typeface="等线"/>
                <a:ea typeface="等线" panose="02010600030101010101" pitchFamily="2" charset="-122"/>
              </a:rPr>
              <a:t>2026.01</a:t>
            </a:r>
            <a:endParaRPr lang="zh-CN" altLang="en-US" sz="1050" b="1" dirty="0">
              <a:solidFill>
                <a:srgbClr val="FF0000"/>
              </a:solidFill>
              <a:latin typeface="等线"/>
              <a:ea typeface="等线" panose="02010600030101010101" pitchFamily="2" charset="-122"/>
            </a:endParaRPr>
          </a:p>
        </p:txBody>
      </p:sp>
      <p:sp>
        <p:nvSpPr>
          <p:cNvPr id="34" name="文本框 33"/>
          <p:cNvSpPr txBox="1"/>
          <p:nvPr/>
        </p:nvSpPr>
        <p:spPr>
          <a:xfrm flipH="1">
            <a:off x="6820763" y="4195206"/>
            <a:ext cx="1692593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US" altLang="zh-CN" sz="1050" dirty="0">
                <a:solidFill>
                  <a:prstClr val="black"/>
                </a:solidFill>
                <a:latin typeface="等线"/>
                <a:ea typeface="等线" panose="02010600030101010101" pitchFamily="2" charset="-122"/>
              </a:rPr>
              <a:t>Improvement: Replaced worn extrusion wheels + adjusted mold gap → No significant improvement.</a:t>
            </a:r>
          </a:p>
          <a:p>
            <a:pPr defTabSz="685800"/>
            <a:r>
              <a:rPr lang="en-US" altLang="zh-CN" sz="1050" b="1" dirty="0">
                <a:solidFill>
                  <a:srgbClr val="FF0000"/>
                </a:solidFill>
                <a:latin typeface="等线"/>
                <a:ea typeface="等线" panose="02010600030101010101" pitchFamily="2" charset="-122"/>
              </a:rPr>
              <a:t>2026.01.09</a:t>
            </a:r>
            <a:endParaRPr lang="zh-CN" altLang="en-US" sz="1050" b="1" dirty="0">
              <a:solidFill>
                <a:srgbClr val="FF0000"/>
              </a:solidFill>
              <a:latin typeface="等线"/>
              <a:ea typeface="等线" panose="02010600030101010101" pitchFamily="2" charset="-122"/>
            </a:endParaRPr>
          </a:p>
        </p:txBody>
      </p:sp>
      <p:pic>
        <p:nvPicPr>
          <p:cNvPr id="32" name="图片 31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21" r="3829" b="9586"/>
          <a:stretch>
            <a:fillRect/>
          </a:stretch>
        </p:blipFill>
        <p:spPr>
          <a:xfrm>
            <a:off x="6775029" y="2529852"/>
            <a:ext cx="1580987" cy="1600560"/>
          </a:xfrm>
          <a:prstGeom prst="rect">
            <a:avLst/>
          </a:prstGeom>
        </p:spPr>
      </p:pic>
      <p:sp>
        <p:nvSpPr>
          <p:cNvPr id="35" name="右箭头 34"/>
          <p:cNvSpPr/>
          <p:nvPr/>
        </p:nvSpPr>
        <p:spPr>
          <a:xfrm rot="10800000">
            <a:off x="3715602" y="4460120"/>
            <a:ext cx="2888375" cy="1489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zh-CN" altLang="en-US">
              <a:solidFill>
                <a:prstClr val="white"/>
              </a:solidFill>
              <a:latin typeface="等线"/>
              <a:ea typeface="等线" panose="02010600030101010101" pitchFamily="2" charset="-122"/>
            </a:endParaRPr>
          </a:p>
        </p:txBody>
      </p:sp>
      <p:pic>
        <p:nvPicPr>
          <p:cNvPr id="36" name="图片 35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5" t="29295" r="4738" b="14355"/>
          <a:stretch>
            <a:fillRect/>
          </a:stretch>
        </p:blipFill>
        <p:spPr>
          <a:xfrm>
            <a:off x="1766592" y="3142130"/>
            <a:ext cx="1213059" cy="1059368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26" r="-1816"/>
          <a:stretch>
            <a:fillRect/>
          </a:stretch>
        </p:blipFill>
        <p:spPr>
          <a:xfrm>
            <a:off x="3074846" y="3142130"/>
            <a:ext cx="817814" cy="1033004"/>
          </a:xfrm>
          <a:prstGeom prst="rect">
            <a:avLst/>
          </a:prstGeom>
        </p:spPr>
      </p:pic>
      <p:sp>
        <p:nvSpPr>
          <p:cNvPr id="38" name="文本框 37"/>
          <p:cNvSpPr txBox="1"/>
          <p:nvPr/>
        </p:nvSpPr>
        <p:spPr>
          <a:xfrm flipH="1">
            <a:off x="1800120" y="4171168"/>
            <a:ext cx="2174558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US" altLang="zh-CN" sz="1050" dirty="0">
                <a:solidFill>
                  <a:prstClr val="black"/>
                </a:solidFill>
                <a:latin typeface="等线"/>
                <a:ea typeface="等线" panose="02010600030101010101" pitchFamily="2" charset="-122"/>
              </a:rPr>
              <a:t>Improvement: Mold design updated.</a:t>
            </a:r>
          </a:p>
          <a:p>
            <a:pPr defTabSz="685800"/>
            <a:r>
              <a:rPr lang="en-US" altLang="zh-CN" sz="1050" dirty="0">
                <a:solidFill>
                  <a:prstClr val="black"/>
                </a:solidFill>
                <a:latin typeface="等线"/>
                <a:ea typeface="等线" panose="02010600030101010101" pitchFamily="2" charset="-122"/>
              </a:rPr>
              <a:t>Upper/lower cladding improved;</a:t>
            </a:r>
          </a:p>
          <a:p>
            <a:pPr defTabSz="685800"/>
            <a:r>
              <a:rPr lang="en-US" altLang="zh-CN" sz="1050" dirty="0">
                <a:solidFill>
                  <a:prstClr val="black"/>
                </a:solidFill>
                <a:latin typeface="等线"/>
                <a:ea typeface="等线" panose="02010600030101010101" pitchFamily="2" charset="-122"/>
              </a:rPr>
              <a:t>Core breakage reoccurred;</a:t>
            </a:r>
          </a:p>
          <a:p>
            <a:pPr defTabSz="685800"/>
            <a:r>
              <a:rPr lang="en-US" altLang="zh-CN" sz="1050" b="1" dirty="0">
                <a:solidFill>
                  <a:srgbClr val="FF0000"/>
                </a:solidFill>
                <a:latin typeface="等线"/>
                <a:ea typeface="等线" panose="02010600030101010101" pitchFamily="2" charset="-122"/>
              </a:rPr>
              <a:t>2026.3</a:t>
            </a:r>
            <a:endParaRPr lang="zh-CN" altLang="en-US" sz="1050" b="1" dirty="0">
              <a:solidFill>
                <a:srgbClr val="FF0000"/>
              </a:solidFill>
              <a:latin typeface="等线"/>
              <a:ea typeface="等线" panose="02010600030101010101" pitchFamily="2" charset="-122"/>
            </a:endParaRPr>
          </a:p>
        </p:txBody>
      </p:sp>
      <p:pic>
        <p:nvPicPr>
          <p:cNvPr id="39" name="图片 38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0" t="36433" r="44263"/>
          <a:stretch>
            <a:fillRect/>
          </a:stretch>
        </p:blipFill>
        <p:spPr>
          <a:xfrm>
            <a:off x="818584" y="2662040"/>
            <a:ext cx="556260" cy="1348264"/>
          </a:xfrm>
          <a:prstGeom prst="rect">
            <a:avLst/>
          </a:prstGeom>
        </p:spPr>
      </p:pic>
      <p:sp>
        <p:nvSpPr>
          <p:cNvPr id="40" name="文本框 39"/>
          <p:cNvSpPr txBox="1"/>
          <p:nvPr/>
        </p:nvSpPr>
        <p:spPr>
          <a:xfrm flipH="1">
            <a:off x="324475" y="4010111"/>
            <a:ext cx="1535497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US" altLang="zh-CN" sz="1050" dirty="0">
                <a:solidFill>
                  <a:prstClr val="black"/>
                </a:solidFill>
                <a:latin typeface="等线"/>
                <a:ea typeface="等线" panose="02010600030101010101" pitchFamily="2" charset="-122"/>
              </a:rPr>
              <a:t>Improvement: mold</a:t>
            </a:r>
          </a:p>
          <a:p>
            <a:pPr defTabSz="685800"/>
            <a:r>
              <a:rPr lang="en-US" altLang="zh-CN" sz="1050" dirty="0">
                <a:solidFill>
                  <a:prstClr val="black"/>
                </a:solidFill>
                <a:latin typeface="等线"/>
                <a:ea typeface="等线" panose="02010600030101010101" pitchFamily="2" charset="-122"/>
              </a:rPr>
              <a:t>replaced;</a:t>
            </a:r>
          </a:p>
          <a:p>
            <a:pPr defTabSz="685800"/>
            <a:r>
              <a:rPr lang="en-US" altLang="zh-CN" sz="1050" dirty="0">
                <a:solidFill>
                  <a:prstClr val="black"/>
                </a:solidFill>
                <a:latin typeface="等线"/>
                <a:ea typeface="等线" panose="02010600030101010101" pitchFamily="2" charset="-122"/>
              </a:rPr>
              <a:t>Continuous production achievable (6m);</a:t>
            </a:r>
          </a:p>
          <a:p>
            <a:pPr defTabSz="685800"/>
            <a:r>
              <a:rPr lang="en-US" altLang="zh-CN" sz="1050" dirty="0">
                <a:solidFill>
                  <a:prstClr val="black"/>
                </a:solidFill>
                <a:latin typeface="等线"/>
                <a:ea typeface="等线" panose="02010600030101010101" pitchFamily="2" charset="-122"/>
              </a:rPr>
              <a:t>Surface voids occurred.</a:t>
            </a:r>
          </a:p>
          <a:p>
            <a:pPr defTabSz="685800"/>
            <a:r>
              <a:rPr lang="en-US" altLang="zh-CN" sz="1050" b="1" dirty="0">
                <a:solidFill>
                  <a:srgbClr val="FF0000"/>
                </a:solidFill>
                <a:latin typeface="等线"/>
                <a:ea typeface="等线" panose="02010600030101010101" pitchFamily="2" charset="-122"/>
              </a:rPr>
              <a:t>2026.4</a:t>
            </a:r>
            <a:endParaRPr lang="zh-CN" altLang="en-US" sz="1050" b="1" dirty="0">
              <a:solidFill>
                <a:srgbClr val="FF0000"/>
              </a:solidFill>
              <a:latin typeface="等线"/>
              <a:ea typeface="等线" panose="02010600030101010101" pitchFamily="2" charset="-122"/>
            </a:endParaRP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28036226-A744-43A8-B2C4-4F1A5B726F45}"/>
              </a:ext>
            </a:extLst>
          </p:cNvPr>
          <p:cNvSpPr txBox="1"/>
          <p:nvPr/>
        </p:nvSpPr>
        <p:spPr>
          <a:xfrm>
            <a:off x="7087528" y="2630730"/>
            <a:ext cx="115906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100" b="1" dirty="0">
                <a:solidFill>
                  <a:srgbClr val="FFFF00"/>
                </a:solidFill>
              </a:rPr>
              <a:t>upper surface</a:t>
            </a: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FD5AC47F-BADD-4D07-A207-C570523886C0}"/>
              </a:ext>
            </a:extLst>
          </p:cNvPr>
          <p:cNvSpPr txBox="1"/>
          <p:nvPr/>
        </p:nvSpPr>
        <p:spPr>
          <a:xfrm>
            <a:off x="7137079" y="3732625"/>
            <a:ext cx="110951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100" b="1" dirty="0">
                <a:solidFill>
                  <a:srgbClr val="FFFF00"/>
                </a:solidFill>
              </a:rPr>
              <a:t>low</a:t>
            </a:r>
            <a:r>
              <a:rPr lang="zh-CN" altLang="en-US" sz="1100" b="1" dirty="0">
                <a:solidFill>
                  <a:srgbClr val="FFFF00"/>
                </a:solidFill>
              </a:rPr>
              <a:t>er surface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C45FDD66-93DA-437F-AA76-4D7B5BB7EDDC}"/>
              </a:ext>
            </a:extLst>
          </p:cNvPr>
          <p:cNvSpPr txBox="1"/>
          <p:nvPr/>
        </p:nvSpPr>
        <p:spPr>
          <a:xfrm>
            <a:off x="4204675" y="4661752"/>
            <a:ext cx="20152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>
                <a:solidFill>
                  <a:srgbClr val="FF0000"/>
                </a:solidFill>
              </a:rPr>
              <a:t>Zhao Ling’s talk</a:t>
            </a:r>
            <a:endParaRPr lang="zh-CN" altLang="en-US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5837"/>
    </mc:Choice>
    <mc:Fallback xmlns="">
      <p:transition spd="slow" advTm="155837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>
            <a:spLocks noGrp="1"/>
          </p:cNvSpPr>
          <p:nvPr>
            <p:ph idx="1"/>
          </p:nvPr>
        </p:nvSpPr>
        <p:spPr>
          <a:xfrm>
            <a:off x="366775" y="199173"/>
            <a:ext cx="8489878" cy="743444"/>
          </a:xfrm>
        </p:spPr>
        <p:txBody>
          <a:bodyPr>
            <a:normAutofit fontScale="97500"/>
          </a:bodyPr>
          <a:lstStyle/>
          <a:p>
            <a:pPr marL="0" indent="0" algn="ctr">
              <a:buNone/>
            </a:pPr>
            <a:r>
              <a:rPr lang="en-US" altLang="zh-CN" sz="3000" b="1" dirty="0">
                <a:solidFill>
                  <a:srgbClr val="C00000"/>
                </a:solidFill>
                <a:latin typeface="Arial Black" panose="020B0A04020102020204" pitchFamily="34" charset="0"/>
                <a:ea typeface="微软雅黑" panose="020B0503020204020204" charset="-122"/>
                <a:cs typeface="Arial" panose="020B0604020202020204" pitchFamily="34" charset="0"/>
              </a:rPr>
              <a:t>Progress of Box type conductor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953387" y="4808154"/>
            <a:ext cx="2133600" cy="273844"/>
          </a:xfrm>
        </p:spPr>
        <p:txBody>
          <a:bodyPr/>
          <a:lstStyle/>
          <a:p>
            <a:pPr defTabSz="685800"/>
            <a:fld id="{F15E9139-A00B-4B2A-98A6-095DC08F1345}" type="slidenum">
              <a:rPr lang="zh-CN" altLang="en-US">
                <a:solidFill>
                  <a:prstClr val="black">
                    <a:tint val="75000"/>
                  </a:prstClr>
                </a:solidFill>
                <a:latin typeface="等线"/>
                <a:ea typeface="等线" panose="02010600030101010101" pitchFamily="2" charset="-122"/>
              </a:rPr>
              <a:pPr defTabSz="685800"/>
              <a:t>23</a:t>
            </a:fld>
            <a:endParaRPr lang="zh-CN" altLang="en-US" dirty="0">
              <a:solidFill>
                <a:prstClr val="black">
                  <a:tint val="75000"/>
                </a:prstClr>
              </a:solidFill>
              <a:latin typeface="等线"/>
              <a:ea typeface="等线" panose="02010600030101010101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178289" y="2338555"/>
            <a:ext cx="340753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US" altLang="zh-CN" sz="1050" dirty="0">
                <a:solidFill>
                  <a:prstClr val="black"/>
                </a:solidFill>
                <a:latin typeface="等线"/>
                <a:ea typeface="等线" panose="02010600030101010101" pitchFamily="2" charset="-122"/>
              </a:rPr>
              <a:t>Used Cu Rutherford cable+ 6061 Alloy, optimized mold, Overflow material stopped the processing</a:t>
            </a:r>
            <a:r>
              <a:rPr lang="zh-CN" altLang="en-US" sz="1050" dirty="0">
                <a:solidFill>
                  <a:prstClr val="black"/>
                </a:solidFill>
                <a:latin typeface="等线"/>
                <a:ea typeface="等线" panose="02010600030101010101" pitchFamily="2" charset="-122"/>
              </a:rPr>
              <a:t> </a:t>
            </a:r>
            <a:r>
              <a:rPr lang="en-US" altLang="zh-CN" sz="1050" dirty="0">
                <a:solidFill>
                  <a:prstClr val="black"/>
                </a:solidFill>
                <a:latin typeface="等线"/>
                <a:ea typeface="等线" panose="02010600030101010101" pitchFamily="2" charset="-122"/>
              </a:rPr>
              <a:t>(3m)</a:t>
            </a:r>
            <a:r>
              <a:rPr lang="zh-CN" altLang="en-US" sz="1050" dirty="0">
                <a:solidFill>
                  <a:prstClr val="black"/>
                </a:solidFill>
                <a:latin typeface="等线"/>
                <a:ea typeface="等线" panose="02010600030101010101" pitchFamily="2" charset="-122"/>
              </a:rPr>
              <a:t>，</a:t>
            </a:r>
            <a:r>
              <a:rPr lang="en-US" altLang="zh-CN" sz="1050" b="1" dirty="0">
                <a:solidFill>
                  <a:srgbClr val="FF0000"/>
                </a:solidFill>
                <a:latin typeface="等线"/>
                <a:ea typeface="等线" panose="02010600030101010101" pitchFamily="2" charset="-122"/>
              </a:rPr>
              <a:t>2026.06.17</a:t>
            </a:r>
            <a:endParaRPr lang="zh-CN" altLang="en-US" sz="1050" b="1" dirty="0">
              <a:solidFill>
                <a:srgbClr val="FF0000"/>
              </a:solidFill>
              <a:latin typeface="等线"/>
              <a:ea typeface="等线" panose="02010600030101010101" pitchFamily="2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 flipH="1">
            <a:off x="5761456" y="2352965"/>
            <a:ext cx="323524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US" altLang="zh-CN" sz="1050" dirty="0">
                <a:solidFill>
                  <a:prstClr val="black"/>
                </a:solidFill>
                <a:latin typeface="等线"/>
                <a:ea typeface="等线" panose="02010600030101010101" pitchFamily="2" charset="-122"/>
              </a:rPr>
              <a:t>Used Cu Rutherford cable+ 6061 Alloy Improvement: Mold gap adjusted → No improvement. </a:t>
            </a:r>
            <a:r>
              <a:rPr lang="en-US" altLang="zh-CN" sz="1050" b="1" dirty="0">
                <a:solidFill>
                  <a:srgbClr val="FF0000"/>
                </a:solidFill>
                <a:latin typeface="等线"/>
                <a:ea typeface="等线" panose="02010600030101010101" pitchFamily="2" charset="-122"/>
              </a:rPr>
              <a:t>2026.06.26</a:t>
            </a:r>
            <a:endParaRPr lang="zh-CN" altLang="en-US" sz="1050" b="1" dirty="0">
              <a:solidFill>
                <a:srgbClr val="FF0000"/>
              </a:solidFill>
              <a:latin typeface="等线"/>
              <a:ea typeface="等线" panose="02010600030101010101" pitchFamily="2" charset="-122"/>
            </a:endParaRPr>
          </a:p>
        </p:txBody>
      </p:sp>
      <p:sp>
        <p:nvSpPr>
          <p:cNvPr id="34" name="文本框 33"/>
          <p:cNvSpPr txBox="1"/>
          <p:nvPr/>
        </p:nvSpPr>
        <p:spPr>
          <a:xfrm flipH="1">
            <a:off x="5585826" y="4554728"/>
            <a:ext cx="251187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US" altLang="zh-CN" sz="1050" dirty="0" err="1">
                <a:solidFill>
                  <a:prstClr val="black"/>
                </a:solidFill>
                <a:latin typeface="等线"/>
                <a:ea typeface="等线" panose="02010600030101010101" pitchFamily="2" charset="-122"/>
              </a:rPr>
              <a:t>NbTi</a:t>
            </a:r>
            <a:r>
              <a:rPr lang="en-US" altLang="zh-CN" sz="1050" dirty="0">
                <a:solidFill>
                  <a:prstClr val="black"/>
                </a:solidFill>
                <a:latin typeface="等线"/>
                <a:ea typeface="等线" panose="02010600030101010101" pitchFamily="2" charset="-122"/>
              </a:rPr>
              <a:t> Rutherford Cable + pure Al coating </a:t>
            </a:r>
            <a:r>
              <a:rPr lang="en-US" altLang="zh-CN" sz="1050" b="1" dirty="0">
                <a:solidFill>
                  <a:srgbClr val="FF0000"/>
                </a:solidFill>
                <a:latin typeface="等线"/>
                <a:ea typeface="等线" panose="02010600030101010101" pitchFamily="2" charset="-122"/>
              </a:rPr>
              <a:t>2026.07.22</a:t>
            </a:r>
            <a:endParaRPr lang="zh-CN" altLang="en-US" sz="1050" b="1" dirty="0">
              <a:solidFill>
                <a:srgbClr val="FF0000"/>
              </a:solidFill>
              <a:latin typeface="等线"/>
              <a:ea typeface="等线" panose="02010600030101010101" pitchFamily="2" charset="-122"/>
            </a:endParaRPr>
          </a:p>
        </p:txBody>
      </p:sp>
      <p:sp>
        <p:nvSpPr>
          <p:cNvPr id="35" name="右箭头 34"/>
          <p:cNvSpPr/>
          <p:nvPr/>
        </p:nvSpPr>
        <p:spPr>
          <a:xfrm rot="10800000">
            <a:off x="4523260" y="3539398"/>
            <a:ext cx="786933" cy="44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zh-CN" altLang="en-US">
              <a:solidFill>
                <a:prstClr val="white"/>
              </a:solidFill>
              <a:latin typeface="等线"/>
              <a:ea typeface="等线" panose="02010600030101010101" pitchFamily="2" charset="-122"/>
            </a:endParaRPr>
          </a:p>
        </p:txBody>
      </p:sp>
      <p:pic>
        <p:nvPicPr>
          <p:cNvPr id="28" name="图片 27">
            <a:extLst>
              <a:ext uri="{FF2B5EF4-FFF2-40B4-BE49-F238E27FC236}">
                <a16:creationId xmlns:a16="http://schemas.microsoft.com/office/drawing/2014/main" id="{0FA40882-6C7D-4BDB-8A59-E37BC67F24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255" y="939686"/>
            <a:ext cx="1030733" cy="1374848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1A5B61A8-A0FF-4D5D-B94B-FFBB46F782E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16088" y="1101433"/>
            <a:ext cx="1366808" cy="1024706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62259BEF-BC7A-4A97-8B45-1F573DD489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33419" y="933843"/>
            <a:ext cx="1366616" cy="618306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BEDE16A-BDE2-4A5C-B05A-A243A1F67C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11845" y="1609103"/>
            <a:ext cx="1413713" cy="708568"/>
          </a:xfrm>
          <a:prstGeom prst="rect">
            <a:avLst/>
          </a:prstGeom>
        </p:spPr>
      </p:pic>
      <p:sp>
        <p:nvSpPr>
          <p:cNvPr id="42" name="文本框 41">
            <a:extLst>
              <a:ext uri="{FF2B5EF4-FFF2-40B4-BE49-F238E27FC236}">
                <a16:creationId xmlns:a16="http://schemas.microsoft.com/office/drawing/2014/main" id="{AA14BF0A-6186-461E-9F5A-B89AA09B66E8}"/>
              </a:ext>
            </a:extLst>
          </p:cNvPr>
          <p:cNvSpPr txBox="1"/>
          <p:nvPr/>
        </p:nvSpPr>
        <p:spPr>
          <a:xfrm flipH="1">
            <a:off x="158025" y="2275932"/>
            <a:ext cx="199802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US" altLang="zh-CN" sz="1050" dirty="0">
                <a:solidFill>
                  <a:prstClr val="black"/>
                </a:solidFill>
                <a:latin typeface="等线"/>
                <a:ea typeface="等线" panose="02010600030101010101" pitchFamily="2" charset="-122"/>
              </a:rPr>
              <a:t>Improvement: shimming;</a:t>
            </a:r>
          </a:p>
          <a:p>
            <a:pPr defTabSz="685800"/>
            <a:r>
              <a:rPr lang="en-US" altLang="zh-CN" sz="1050" dirty="0">
                <a:solidFill>
                  <a:prstClr val="black"/>
                </a:solidFill>
                <a:latin typeface="等线"/>
                <a:ea typeface="等线" panose="02010600030101010101" pitchFamily="2" charset="-122"/>
              </a:rPr>
              <a:t>Optimized lower surface;</a:t>
            </a:r>
          </a:p>
          <a:p>
            <a:pPr defTabSz="685800"/>
            <a:r>
              <a:rPr lang="en-US" altLang="zh-CN" sz="1050" dirty="0">
                <a:solidFill>
                  <a:prstClr val="black"/>
                </a:solidFill>
                <a:latin typeface="等线"/>
                <a:ea typeface="等线" panose="02010600030101010101" pitchFamily="2" charset="-122"/>
              </a:rPr>
              <a:t>Upper surface no improvement.</a:t>
            </a:r>
          </a:p>
          <a:p>
            <a:pPr defTabSz="685800"/>
            <a:r>
              <a:rPr lang="en-US" altLang="zh-CN" sz="1050" b="1" dirty="0">
                <a:solidFill>
                  <a:srgbClr val="FF0000"/>
                </a:solidFill>
                <a:latin typeface="等线"/>
                <a:ea typeface="等线" panose="02010600030101010101" pitchFamily="2" charset="-122"/>
              </a:rPr>
              <a:t>2026.06.05</a:t>
            </a:r>
            <a:endParaRPr lang="zh-CN" altLang="en-US" sz="1050" b="1" dirty="0">
              <a:solidFill>
                <a:srgbClr val="FF0000"/>
              </a:solidFill>
              <a:latin typeface="等线"/>
              <a:ea typeface="等线" panose="02010600030101010101" pitchFamily="2" charset="-122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6E743FD2-69C9-4193-BB91-1C1C8FC342E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6775" y="932010"/>
            <a:ext cx="520184" cy="1384427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25E0FB9C-E91F-4365-9D31-99E79F8BCFB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8534" y="939818"/>
            <a:ext cx="598174" cy="1376619"/>
          </a:xfrm>
          <a:prstGeom prst="rect">
            <a:avLst/>
          </a:prstGeom>
        </p:spPr>
      </p:pic>
      <p:sp>
        <p:nvSpPr>
          <p:cNvPr id="43" name="文本框 42">
            <a:extLst>
              <a:ext uri="{FF2B5EF4-FFF2-40B4-BE49-F238E27FC236}">
                <a16:creationId xmlns:a16="http://schemas.microsoft.com/office/drawing/2014/main" id="{73EAFB61-86A6-45C8-BFD3-3781315F11C3}"/>
              </a:ext>
            </a:extLst>
          </p:cNvPr>
          <p:cNvSpPr txBox="1"/>
          <p:nvPr/>
        </p:nvSpPr>
        <p:spPr>
          <a:xfrm>
            <a:off x="314996" y="930908"/>
            <a:ext cx="65805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100" b="1" dirty="0">
                <a:solidFill>
                  <a:srgbClr val="FFFF00"/>
                </a:solidFill>
              </a:rPr>
              <a:t>upper surface</a:t>
            </a: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612F54EB-BE7A-40F2-8A66-55AE03D51120}"/>
              </a:ext>
            </a:extLst>
          </p:cNvPr>
          <p:cNvSpPr txBox="1"/>
          <p:nvPr/>
        </p:nvSpPr>
        <p:spPr>
          <a:xfrm>
            <a:off x="918633" y="930382"/>
            <a:ext cx="65805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100" b="1" dirty="0">
                <a:solidFill>
                  <a:srgbClr val="FFFF00"/>
                </a:solidFill>
              </a:rPr>
              <a:t>low</a:t>
            </a:r>
            <a:r>
              <a:rPr lang="zh-CN" altLang="en-US" sz="1100" b="1" dirty="0">
                <a:solidFill>
                  <a:srgbClr val="FFFF00"/>
                </a:solidFill>
              </a:rPr>
              <a:t>er surface</a:t>
            </a:r>
          </a:p>
        </p:txBody>
      </p:sp>
      <p:pic>
        <p:nvPicPr>
          <p:cNvPr id="45" name="图片 44">
            <a:extLst>
              <a:ext uri="{FF2B5EF4-FFF2-40B4-BE49-F238E27FC236}">
                <a16:creationId xmlns:a16="http://schemas.microsoft.com/office/drawing/2014/main" id="{25527427-0BDF-4DAC-839B-01731DEE2B6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3639" y="1026934"/>
            <a:ext cx="1634959" cy="1226220"/>
          </a:xfrm>
          <a:prstGeom prst="rect">
            <a:avLst/>
          </a:prstGeom>
        </p:spPr>
      </p:pic>
      <p:pic>
        <p:nvPicPr>
          <p:cNvPr id="46" name="图片 45">
            <a:extLst>
              <a:ext uri="{FF2B5EF4-FFF2-40B4-BE49-F238E27FC236}">
                <a16:creationId xmlns:a16="http://schemas.microsoft.com/office/drawing/2014/main" id="{9F290D54-81DF-4FEC-AC1C-D6A146CD40C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1742" y="1026934"/>
            <a:ext cx="1634959" cy="1226219"/>
          </a:xfrm>
          <a:prstGeom prst="rect">
            <a:avLst/>
          </a:prstGeom>
        </p:spPr>
      </p:pic>
      <p:pic>
        <p:nvPicPr>
          <p:cNvPr id="47" name="图片 46">
            <a:extLst>
              <a:ext uri="{FF2B5EF4-FFF2-40B4-BE49-F238E27FC236}">
                <a16:creationId xmlns:a16="http://schemas.microsoft.com/office/drawing/2014/main" id="{F5F794D5-567E-40A7-A3AD-07559543995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3" y="3389190"/>
            <a:ext cx="1438282" cy="1078290"/>
          </a:xfrm>
          <a:prstGeom prst="rect">
            <a:avLst/>
          </a:prstGeom>
        </p:spPr>
      </p:pic>
      <p:pic>
        <p:nvPicPr>
          <p:cNvPr id="48" name="图片 47">
            <a:extLst>
              <a:ext uri="{FF2B5EF4-FFF2-40B4-BE49-F238E27FC236}">
                <a16:creationId xmlns:a16="http://schemas.microsoft.com/office/drawing/2014/main" id="{438FBCAD-55E3-41D3-BF43-68CDE98B7D2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5541" y="3388822"/>
            <a:ext cx="2033745" cy="1078657"/>
          </a:xfrm>
          <a:prstGeom prst="rect">
            <a:avLst/>
          </a:prstGeom>
        </p:spPr>
      </p:pic>
      <p:pic>
        <p:nvPicPr>
          <p:cNvPr id="49" name="图片 48">
            <a:extLst>
              <a:ext uri="{FF2B5EF4-FFF2-40B4-BE49-F238E27FC236}">
                <a16:creationId xmlns:a16="http://schemas.microsoft.com/office/drawing/2014/main" id="{29E170D9-7976-49CF-B9CD-805CEE7743C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464" y="3168819"/>
            <a:ext cx="1621852" cy="1215914"/>
          </a:xfrm>
          <a:prstGeom prst="rect">
            <a:avLst/>
          </a:prstGeom>
        </p:spPr>
      </p:pic>
      <p:pic>
        <p:nvPicPr>
          <p:cNvPr id="50" name="图片 49">
            <a:extLst>
              <a:ext uri="{FF2B5EF4-FFF2-40B4-BE49-F238E27FC236}">
                <a16:creationId xmlns:a16="http://schemas.microsoft.com/office/drawing/2014/main" id="{C3276970-5C50-4BA7-81D6-EA37DD6CE5E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2770" y="3182228"/>
            <a:ext cx="1607134" cy="1204880"/>
          </a:xfrm>
          <a:prstGeom prst="rect">
            <a:avLst/>
          </a:prstGeom>
        </p:spPr>
      </p:pic>
      <p:sp>
        <p:nvSpPr>
          <p:cNvPr id="24" name="文本框 23">
            <a:extLst>
              <a:ext uri="{FF2B5EF4-FFF2-40B4-BE49-F238E27FC236}">
                <a16:creationId xmlns:a16="http://schemas.microsoft.com/office/drawing/2014/main" id="{30D76E38-4C4A-4220-9F31-DBDEB611BF62}"/>
              </a:ext>
            </a:extLst>
          </p:cNvPr>
          <p:cNvSpPr txBox="1"/>
          <p:nvPr/>
        </p:nvSpPr>
        <p:spPr>
          <a:xfrm>
            <a:off x="967666" y="2923176"/>
            <a:ext cx="35702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solidFill>
                  <a:srgbClr val="0070C0"/>
                </a:solidFill>
              </a:rPr>
              <a:t>Full-size Box type Superconducting Cable</a:t>
            </a:r>
            <a:endParaRPr lang="zh-CN" altLang="en-US" sz="1400" b="1" dirty="0">
              <a:solidFill>
                <a:srgbClr val="0070C0"/>
              </a:solidFill>
            </a:endParaRPr>
          </a:p>
        </p:txBody>
      </p:sp>
      <p:sp>
        <p:nvSpPr>
          <p:cNvPr id="26" name="箭头: 右 25">
            <a:extLst>
              <a:ext uri="{FF2B5EF4-FFF2-40B4-BE49-F238E27FC236}">
                <a16:creationId xmlns:a16="http://schemas.microsoft.com/office/drawing/2014/main" id="{6DC5D27E-1BBF-41F1-9AB4-D1E6798D7628}"/>
              </a:ext>
            </a:extLst>
          </p:cNvPr>
          <p:cNvSpPr/>
          <p:nvPr/>
        </p:nvSpPr>
        <p:spPr>
          <a:xfrm>
            <a:off x="1595852" y="1444626"/>
            <a:ext cx="457296" cy="4370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箭头: 右 50">
            <a:extLst>
              <a:ext uri="{FF2B5EF4-FFF2-40B4-BE49-F238E27FC236}">
                <a16:creationId xmlns:a16="http://schemas.microsoft.com/office/drawing/2014/main" id="{F29EC61C-833C-4914-A583-A416787BA82C}"/>
              </a:ext>
            </a:extLst>
          </p:cNvPr>
          <p:cNvSpPr/>
          <p:nvPr/>
        </p:nvSpPr>
        <p:spPr>
          <a:xfrm>
            <a:off x="5621609" y="1467038"/>
            <a:ext cx="279694" cy="30680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文本框 52">
            <a:extLst>
              <a:ext uri="{FF2B5EF4-FFF2-40B4-BE49-F238E27FC236}">
                <a16:creationId xmlns:a16="http://schemas.microsoft.com/office/drawing/2014/main" id="{59E9ABA1-9464-4A9B-A849-DDC67758172C}"/>
              </a:ext>
            </a:extLst>
          </p:cNvPr>
          <p:cNvSpPr txBox="1"/>
          <p:nvPr/>
        </p:nvSpPr>
        <p:spPr>
          <a:xfrm>
            <a:off x="644023" y="4762477"/>
            <a:ext cx="4572000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i="0" dirty="0">
                <a:effectLst/>
                <a:latin typeface="-apple-system"/>
              </a:rPr>
              <a:t>Solve the scale-up issue from short sample to long cable.</a:t>
            </a:r>
            <a:endParaRPr lang="zh-CN" altLang="en-US" dirty="0"/>
          </a:p>
        </p:txBody>
      </p:sp>
      <p:sp>
        <p:nvSpPr>
          <p:cNvPr id="55" name="文本框 54">
            <a:extLst>
              <a:ext uri="{FF2B5EF4-FFF2-40B4-BE49-F238E27FC236}">
                <a16:creationId xmlns:a16="http://schemas.microsoft.com/office/drawing/2014/main" id="{AAA97C1F-1D86-4C47-9C02-04DF609789DB}"/>
              </a:ext>
            </a:extLst>
          </p:cNvPr>
          <p:cNvSpPr txBox="1"/>
          <p:nvPr/>
        </p:nvSpPr>
        <p:spPr>
          <a:xfrm>
            <a:off x="4401709" y="1452329"/>
            <a:ext cx="111034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b="1" dirty="0">
                <a:solidFill>
                  <a:srgbClr val="FF0000"/>
                </a:solidFill>
                <a:latin typeface="等线"/>
                <a:ea typeface="等线" panose="02010600030101010101" pitchFamily="2" charset="-122"/>
              </a:rPr>
              <a:t>2026.06.17</a:t>
            </a:r>
            <a:endParaRPr lang="zh-CN" altLang="en-US" dirty="0"/>
          </a:p>
        </p:txBody>
      </p:sp>
      <p:sp>
        <p:nvSpPr>
          <p:cNvPr id="57" name="文本框 56">
            <a:extLst>
              <a:ext uri="{FF2B5EF4-FFF2-40B4-BE49-F238E27FC236}">
                <a16:creationId xmlns:a16="http://schemas.microsoft.com/office/drawing/2014/main" id="{549BDF29-7BBC-41E6-820C-5C109085F4CD}"/>
              </a:ext>
            </a:extLst>
          </p:cNvPr>
          <p:cNvSpPr txBox="1"/>
          <p:nvPr/>
        </p:nvSpPr>
        <p:spPr>
          <a:xfrm>
            <a:off x="6837998" y="991936"/>
            <a:ext cx="118218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b="1" dirty="0">
                <a:solidFill>
                  <a:srgbClr val="FF0000"/>
                </a:solidFill>
                <a:latin typeface="等线"/>
                <a:ea typeface="等线" panose="02010600030101010101" pitchFamily="2" charset="-122"/>
              </a:rPr>
              <a:t>2026.06.26</a:t>
            </a:r>
            <a:endParaRPr lang="zh-CN" altLang="en-US" dirty="0"/>
          </a:p>
        </p:txBody>
      </p:sp>
      <p:sp>
        <p:nvSpPr>
          <p:cNvPr id="58" name="箭头: 下 57">
            <a:extLst>
              <a:ext uri="{FF2B5EF4-FFF2-40B4-BE49-F238E27FC236}">
                <a16:creationId xmlns:a16="http://schemas.microsoft.com/office/drawing/2014/main" id="{47E817A6-A2AB-4ECA-9136-5CC410008796}"/>
              </a:ext>
            </a:extLst>
          </p:cNvPr>
          <p:cNvSpPr/>
          <p:nvPr/>
        </p:nvSpPr>
        <p:spPr>
          <a:xfrm>
            <a:off x="7320087" y="2949412"/>
            <a:ext cx="411480" cy="3271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164550AD-C2A1-442E-80BE-5F17D9883AF6}"/>
              </a:ext>
            </a:extLst>
          </p:cNvPr>
          <p:cNvSpPr txBox="1"/>
          <p:nvPr/>
        </p:nvSpPr>
        <p:spPr>
          <a:xfrm>
            <a:off x="327362" y="691854"/>
            <a:ext cx="126509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solidFill>
                  <a:schemeClr val="accent1"/>
                </a:solidFill>
              </a:rPr>
              <a:t>Dummy cable</a:t>
            </a:r>
            <a:endParaRPr lang="zh-CN" altLang="en-US" b="1" dirty="0">
              <a:solidFill>
                <a:schemeClr val="accent1"/>
              </a:solidFill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26547613-CCC7-49C7-906A-8E529E13B600}"/>
              </a:ext>
            </a:extLst>
          </p:cNvPr>
          <p:cNvSpPr txBox="1"/>
          <p:nvPr/>
        </p:nvSpPr>
        <p:spPr>
          <a:xfrm>
            <a:off x="4221313" y="684694"/>
            <a:ext cx="126509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solidFill>
                  <a:schemeClr val="accent1"/>
                </a:solidFill>
              </a:rPr>
              <a:t>Dummy cable</a:t>
            </a:r>
            <a:endParaRPr lang="zh-CN" altLang="en-US" b="1" dirty="0">
              <a:solidFill>
                <a:schemeClr val="accent1"/>
              </a:solidFill>
            </a:endParaRP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8310B84C-1444-4665-9F48-01555EFD6445}"/>
              </a:ext>
            </a:extLst>
          </p:cNvPr>
          <p:cNvSpPr txBox="1"/>
          <p:nvPr/>
        </p:nvSpPr>
        <p:spPr>
          <a:xfrm>
            <a:off x="6854156" y="712579"/>
            <a:ext cx="126509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solidFill>
                  <a:schemeClr val="accent1"/>
                </a:solidFill>
              </a:rPr>
              <a:t>Dummy cable</a:t>
            </a:r>
            <a:endParaRPr lang="zh-CN" altLang="en-US" b="1" dirty="0">
              <a:solidFill>
                <a:schemeClr val="accent1"/>
              </a:solidFill>
            </a:endParaRP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6427E77C-1E97-4577-B351-A2AA4092789F}"/>
              </a:ext>
            </a:extLst>
          </p:cNvPr>
          <p:cNvSpPr txBox="1"/>
          <p:nvPr/>
        </p:nvSpPr>
        <p:spPr>
          <a:xfrm>
            <a:off x="5540988" y="3104545"/>
            <a:ext cx="198483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solidFill>
                  <a:schemeClr val="accent1"/>
                </a:solidFill>
              </a:rPr>
              <a:t>Superconducting cable</a:t>
            </a:r>
            <a:endParaRPr lang="zh-CN" altLang="en-US" b="1" dirty="0">
              <a:solidFill>
                <a:schemeClr val="accent1"/>
              </a:solidFill>
            </a:endParaRPr>
          </a:p>
        </p:txBody>
      </p:sp>
      <p:sp>
        <p:nvSpPr>
          <p:cNvPr id="38" name="文本框 37"/>
          <p:cNvSpPr txBox="1"/>
          <p:nvPr/>
        </p:nvSpPr>
        <p:spPr>
          <a:xfrm flipH="1">
            <a:off x="774939" y="4216253"/>
            <a:ext cx="407589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US" altLang="zh-CN" sz="1050" dirty="0">
                <a:solidFill>
                  <a:prstClr val="black"/>
                </a:solidFill>
                <a:latin typeface="等线"/>
                <a:ea typeface="等线" panose="02010600030101010101" pitchFamily="2" charset="-122"/>
              </a:rPr>
              <a:t>Improvement: Mold design updated.</a:t>
            </a:r>
          </a:p>
          <a:p>
            <a:pPr defTabSz="685800"/>
            <a:r>
              <a:rPr lang="en-US" altLang="zh-CN" sz="1200" b="1" i="0" dirty="0">
                <a:solidFill>
                  <a:srgbClr val="FF0000"/>
                </a:solidFill>
                <a:effectLst/>
                <a:latin typeface="PingFang SC"/>
              </a:rPr>
              <a:t>No gap and the surface quality is good. </a:t>
            </a:r>
          </a:p>
          <a:p>
            <a:pPr defTabSz="685800"/>
            <a:r>
              <a:rPr lang="en-US" altLang="zh-CN" sz="1050" dirty="0">
                <a:solidFill>
                  <a:prstClr val="black"/>
                </a:solidFill>
                <a:latin typeface="等线"/>
                <a:ea typeface="等线" panose="02010600030101010101" pitchFamily="2" charset="-122"/>
              </a:rPr>
              <a:t>Overflow material stopped the processing</a:t>
            </a:r>
            <a:r>
              <a:rPr lang="zh-CN" altLang="en-US" sz="1050" dirty="0">
                <a:solidFill>
                  <a:prstClr val="black"/>
                </a:solidFill>
                <a:latin typeface="等线"/>
                <a:ea typeface="等线" panose="02010600030101010101" pitchFamily="2" charset="-122"/>
              </a:rPr>
              <a:t> </a:t>
            </a:r>
            <a:r>
              <a:rPr lang="en-US" altLang="zh-CN" sz="1050" dirty="0">
                <a:solidFill>
                  <a:prstClr val="black"/>
                </a:solidFill>
                <a:latin typeface="等线"/>
                <a:ea typeface="等线" panose="02010600030101010101" pitchFamily="2" charset="-122"/>
              </a:rPr>
              <a:t>(1.5m)</a:t>
            </a:r>
            <a:r>
              <a:rPr lang="zh-CN" altLang="en-US" sz="1050" dirty="0">
                <a:solidFill>
                  <a:prstClr val="black"/>
                </a:solidFill>
                <a:latin typeface="等线"/>
                <a:ea typeface="等线" panose="02010600030101010101" pitchFamily="2" charset="-122"/>
              </a:rPr>
              <a:t>， </a:t>
            </a:r>
            <a:r>
              <a:rPr lang="en-US" altLang="zh-CN" sz="1050" b="1" dirty="0">
                <a:solidFill>
                  <a:srgbClr val="FF0000"/>
                </a:solidFill>
                <a:latin typeface="等线"/>
                <a:ea typeface="等线" panose="02010600030101010101" pitchFamily="2" charset="-122"/>
              </a:rPr>
              <a:t>2026.07.24</a:t>
            </a:r>
            <a:endParaRPr lang="zh-CN" altLang="en-US" sz="1050" b="1" dirty="0">
              <a:solidFill>
                <a:srgbClr val="FF0000"/>
              </a:solidFill>
              <a:latin typeface="等线"/>
              <a:ea typeface="等线" panose="02010600030101010101" pitchFamily="2" charset="-122"/>
            </a:endParaRP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490A30C8-FD2B-4D1F-A1F3-7D4CE721A14A}"/>
              </a:ext>
            </a:extLst>
          </p:cNvPr>
          <p:cNvSpPr txBox="1"/>
          <p:nvPr/>
        </p:nvSpPr>
        <p:spPr>
          <a:xfrm>
            <a:off x="2128019" y="3151430"/>
            <a:ext cx="118218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b="1" dirty="0">
                <a:solidFill>
                  <a:srgbClr val="FF0000"/>
                </a:solidFill>
                <a:latin typeface="等线"/>
                <a:ea typeface="等线" panose="02010600030101010101" pitchFamily="2" charset="-122"/>
              </a:rPr>
              <a:t>2026.07.24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44707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5837"/>
    </mc:Choice>
    <mc:Fallback xmlns="">
      <p:transition spd="slow" advTm="155837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94D5E2A1-21D8-4764-977D-01DC47BE51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CN" dirty="0"/>
              <a:t>Kick-off workshop of </a:t>
            </a:r>
            <a:r>
              <a:rPr lang="en-US" altLang="zh-CN" dirty="0" err="1"/>
              <a:t>Fcc-ee</a:t>
            </a:r>
            <a:r>
              <a:rPr lang="en-US" altLang="zh-CN" dirty="0"/>
              <a:t> solenoid</a:t>
            </a:r>
          </a:p>
          <a:p>
            <a:pPr lvl="1"/>
            <a:r>
              <a:rPr lang="en-US" altLang="zh-CN" dirty="0"/>
              <a:t>6 detector magnets for </a:t>
            </a:r>
            <a:r>
              <a:rPr lang="en-US" altLang="zh-CN" dirty="0" err="1"/>
              <a:t>Fcc-ee</a:t>
            </a:r>
            <a:r>
              <a:rPr lang="en-US" altLang="zh-CN" dirty="0"/>
              <a:t> and 2 another magnets are reported.</a:t>
            </a:r>
          </a:p>
          <a:p>
            <a:pPr lvl="1"/>
            <a:r>
              <a:rPr lang="en-US" altLang="zh-CN" dirty="0"/>
              <a:t>Due to the importance of aluminum-stabilized superconducting cables, CERN has partnered with ICAS (an Italian company,</a:t>
            </a:r>
            <a:r>
              <a:rPr lang="en-US" altLang="zh-CN" b="0" i="0" dirty="0">
                <a:effectLst/>
                <a:latin typeface="-apple-system"/>
              </a:rPr>
              <a:t> Innovation and Consulting on Applied Superconductivity</a:t>
            </a:r>
            <a:r>
              <a:rPr lang="en-US" altLang="zh-CN" dirty="0"/>
              <a:t>) to start the R&amp;D of aluminum-stabilized superconducting cables.</a:t>
            </a:r>
          </a:p>
          <a:p>
            <a:r>
              <a:rPr lang="en-US" altLang="zh-CN" dirty="0"/>
              <a:t>Box type conductor developing progress</a:t>
            </a:r>
          </a:p>
          <a:p>
            <a:pPr lvl="1"/>
            <a:r>
              <a:rPr lang="en-US" altLang="zh-CN" dirty="0"/>
              <a:t>The development of Box-type cables has been continuously advancing, with significant recent progress. The challenge of scaling from short sample to long cable is currently being addressed.</a:t>
            </a:r>
          </a:p>
          <a:p>
            <a:pPr lvl="1"/>
            <a:r>
              <a:rPr lang="en-US" altLang="zh-CN" dirty="0"/>
              <a:t>The performance testing of the cables is also being conducted simultaneously.</a:t>
            </a:r>
            <a:endParaRPr lang="zh-CN" altLang="en-US" dirty="0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323B19D7-CE03-47D2-A7C9-4D2D3D0258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sz="3200" b="1" dirty="0">
                <a:solidFill>
                  <a:srgbClr val="C00000"/>
                </a:solidFill>
                <a:latin typeface="Arial Black" panose="020B0A040201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Summary </a:t>
            </a: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5DA8D9F-0B67-4A5A-A18F-8ACC772B5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46947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5E1F5EC-53C3-4719-821B-2089C20D5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14028-2C42-48E4-958A-A39E3E99AC05}" type="slidenum">
              <a:rPr lang="en-US" smtClean="0"/>
              <a:t>3</a:t>
            </a:fld>
            <a:endParaRPr lang="en-US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6653D345-C2AA-4A14-B696-7EC0C6931905}"/>
              </a:ext>
            </a:extLst>
          </p:cNvPr>
          <p:cNvSpPr txBox="1"/>
          <p:nvPr/>
        </p:nvSpPr>
        <p:spPr>
          <a:xfrm>
            <a:off x="201640" y="2250607"/>
            <a:ext cx="570935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 dirty="0"/>
              <a:t>The workshop </a:t>
            </a:r>
            <a:r>
              <a:rPr lang="en-US" altLang="zh-CN" sz="1400" dirty="0"/>
              <a:t>took</a:t>
            </a:r>
            <a:r>
              <a:rPr lang="zh-CN" altLang="en-US" sz="1400" dirty="0"/>
              <a:t> place in Milan, Italy from 2 to 3 July 2026, at the Laboratorio Acceleratori e Superconduttività Applicata (LASA) of the Istituto Nazionale di Fisica Nucleare (INFN) and Università degli Studi di Milano.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AA4EE08D-8CBD-44CD-AF58-539435419CA0}"/>
              </a:ext>
            </a:extLst>
          </p:cNvPr>
          <p:cNvSpPr txBox="1"/>
          <p:nvPr/>
        </p:nvSpPr>
        <p:spPr>
          <a:xfrm>
            <a:off x="426037" y="3443267"/>
            <a:ext cx="352530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it-IT" altLang="zh-CN" sz="1400" b="0" i="1" dirty="0">
                <a:solidFill>
                  <a:srgbClr val="000000"/>
                </a:solidFill>
                <a:effectLst/>
                <a:latin typeface="Aptos"/>
              </a:rPr>
              <a:t>Prof. Lucio Rossi (Chair)</a:t>
            </a:r>
            <a:endParaRPr lang="it-IT" altLang="zh-CN" sz="1400" b="0" i="0" dirty="0">
              <a:solidFill>
                <a:srgbClr val="000000"/>
              </a:solidFill>
              <a:effectLst/>
              <a:latin typeface="Aptos"/>
            </a:endParaRPr>
          </a:p>
          <a:p>
            <a:pPr algn="l" rtl="0"/>
            <a:r>
              <a:rPr lang="it-IT" altLang="zh-CN" sz="1400" b="0" i="0" dirty="0">
                <a:solidFill>
                  <a:srgbClr val="000000"/>
                </a:solidFill>
                <a:effectLst/>
                <a:latin typeface="Aptos"/>
              </a:rPr>
              <a:t>Email: </a:t>
            </a:r>
            <a:r>
              <a:rPr lang="it-IT" altLang="zh-CN" sz="1400" b="0" i="1" u="none" strike="noStrike" dirty="0">
                <a:solidFill>
                  <a:srgbClr val="0079BD"/>
                </a:solidFill>
                <a:effectLst/>
                <a:latin typeface="Aptos"/>
                <a:hlinkClick r:id="rId2" tooltip="mailto:lucio.rossi@mi.infn.it"/>
              </a:rPr>
              <a:t>lucio.rossi@mi.infn.it</a:t>
            </a:r>
            <a:endParaRPr lang="it-IT" altLang="zh-CN" sz="1400" b="0" i="0" dirty="0">
              <a:solidFill>
                <a:srgbClr val="000000"/>
              </a:solidFill>
              <a:effectLst/>
              <a:latin typeface="Aptos"/>
            </a:endParaRPr>
          </a:p>
          <a:p>
            <a:pPr algn="l" rtl="0"/>
            <a:r>
              <a:rPr lang="it-IT" altLang="zh-CN" sz="1400" b="0" i="1" dirty="0">
                <a:solidFill>
                  <a:srgbClr val="000000"/>
                </a:solidFill>
                <a:effectLst/>
                <a:latin typeface="Aptos"/>
              </a:rPr>
              <a:t>Prof. Paolo Giacomelli (Chair)</a:t>
            </a:r>
            <a:endParaRPr lang="it-IT" altLang="zh-CN" sz="1400" b="0" i="0" dirty="0">
              <a:solidFill>
                <a:srgbClr val="000000"/>
              </a:solidFill>
              <a:effectLst/>
              <a:latin typeface="Aptos"/>
            </a:endParaRPr>
          </a:p>
          <a:p>
            <a:pPr algn="l" rtl="0"/>
            <a:r>
              <a:rPr lang="it-IT" altLang="zh-CN" sz="1400" b="0" i="0" dirty="0">
                <a:solidFill>
                  <a:srgbClr val="000000"/>
                </a:solidFill>
                <a:effectLst/>
                <a:latin typeface="Aptos"/>
              </a:rPr>
              <a:t>Email: </a:t>
            </a:r>
            <a:r>
              <a:rPr lang="it-IT" altLang="zh-CN" sz="1400" b="0" i="1" u="none" strike="noStrike" dirty="0">
                <a:solidFill>
                  <a:srgbClr val="0079BD"/>
                </a:solidFill>
                <a:effectLst/>
                <a:latin typeface="Aptos"/>
                <a:hlinkClick r:id="rId3" tooltip="mailto:paolo.giacomelli@bo.infn.it"/>
              </a:rPr>
              <a:t>paolo.giacomelli@bo.infn.it</a:t>
            </a:r>
            <a:endParaRPr lang="it-IT" altLang="zh-CN" sz="1400" b="0" i="0" dirty="0">
              <a:solidFill>
                <a:srgbClr val="000000"/>
              </a:solidFill>
              <a:effectLst/>
              <a:latin typeface="Aptos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A324A21A-B384-4866-86BC-1F739298B188}"/>
              </a:ext>
            </a:extLst>
          </p:cNvPr>
          <p:cNvSpPr txBox="1"/>
          <p:nvPr/>
        </p:nvSpPr>
        <p:spPr>
          <a:xfrm>
            <a:off x="201640" y="3104713"/>
            <a:ext cx="457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dirty="0">
                <a:solidFill>
                  <a:srgbClr val="0070C0"/>
                </a:solidFill>
              </a:rPr>
              <a:t>https://indico.cern.ch/event/1671000/</a:t>
            </a: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614C1764-99B2-4C3C-9A90-D3BD0658B118}"/>
              </a:ext>
            </a:extLst>
          </p:cNvPr>
          <p:cNvSpPr txBox="1"/>
          <p:nvPr/>
        </p:nvSpPr>
        <p:spPr>
          <a:xfrm>
            <a:off x="4104142" y="3666405"/>
            <a:ext cx="1338996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altLang="zh-CN" b="0" i="0" dirty="0">
                <a:solidFill>
                  <a:srgbClr val="24425A"/>
                </a:solidFill>
                <a:effectLst/>
                <a:latin typeface="Liberation Sans"/>
              </a:rPr>
              <a:t>2–3 Jul 2026</a:t>
            </a:r>
          </a:p>
          <a:p>
            <a:pPr algn="l"/>
            <a:r>
              <a:rPr lang="it-IT" altLang="zh-CN" b="0" i="0" dirty="0">
                <a:solidFill>
                  <a:srgbClr val="24425A"/>
                </a:solidFill>
                <a:effectLst/>
                <a:latin typeface="Liberation Sans"/>
              </a:rPr>
              <a:t>Milano LASA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56B1B18A-AC3B-490A-8F1B-F3D5EDFDC7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4956" y="555657"/>
            <a:ext cx="3027711" cy="403694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B702E50A-A6F2-4AA2-97BD-7D0911002D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1640" y="555657"/>
            <a:ext cx="5761336" cy="1608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1132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3DC345-25CC-4CC2-9842-82A048B1B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F15E9139-A00B-4B2A-98A6-095DC08F1345}" type="slidenum">
              <a:rPr lang="zh-CN" altLang="en-US">
                <a:solidFill>
                  <a:prstClr val="black">
                    <a:tint val="75000"/>
                  </a:prstClr>
                </a:solidFill>
                <a:latin typeface="Calibri"/>
                <a:ea typeface="宋体" panose="02010600030101010101" pitchFamily="2" charset="-122"/>
              </a:rPr>
              <a:pPr defTabSz="685800"/>
              <a:t>4</a:t>
            </a:fld>
            <a:endParaRPr lang="zh-CN" altLang="en-US" dirty="0">
              <a:solidFill>
                <a:prstClr val="black">
                  <a:tint val="75000"/>
                </a:prstClr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B553BF0F-36F9-42F8-BB40-173935DB14BB}"/>
              </a:ext>
            </a:extLst>
          </p:cNvPr>
          <p:cNvSpPr txBox="1"/>
          <p:nvPr/>
        </p:nvSpPr>
        <p:spPr>
          <a:xfrm>
            <a:off x="300543" y="118491"/>
            <a:ext cx="62526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b="1" i="0" dirty="0">
                <a:solidFill>
                  <a:srgbClr val="333333"/>
                </a:solidFill>
                <a:effectLst/>
                <a:latin typeface="Roboto Light" panose="020B0604020202020204" pitchFamily="2" charset="0"/>
              </a:rPr>
              <a:t>42 participants, </a:t>
            </a:r>
            <a:r>
              <a:rPr lang="en-US" altLang="zh-CN" sz="2800" b="1" dirty="0">
                <a:solidFill>
                  <a:srgbClr val="333333"/>
                </a:solidFill>
                <a:latin typeface="Roboto Light" panose="020B0604020202020204" pitchFamily="2" charset="0"/>
              </a:rPr>
              <a:t>23 oral reports</a:t>
            </a:r>
            <a:endParaRPr lang="zh-CN" altLang="en-US" sz="2800" dirty="0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5DA86D71-EAA6-4949-AD3B-7208D59873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906" y="795909"/>
            <a:ext cx="4163405" cy="4233863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186E6C75-E9FE-488E-9195-24CBE96560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6378" y="795909"/>
            <a:ext cx="4120117" cy="4233863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5FD52E14-78BB-4445-9305-A364BD4D1D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5127" y="2096931"/>
            <a:ext cx="533823" cy="921275"/>
          </a:xfrm>
          <a:prstGeom prst="rect">
            <a:avLst/>
          </a:prstGeom>
        </p:spPr>
      </p:pic>
      <p:sp>
        <p:nvSpPr>
          <p:cNvPr id="7" name="矩形: 圆角 6">
            <a:extLst>
              <a:ext uri="{FF2B5EF4-FFF2-40B4-BE49-F238E27FC236}">
                <a16:creationId xmlns:a16="http://schemas.microsoft.com/office/drawing/2014/main" id="{C71A9254-1349-473F-86E9-69BFB2189DD1}"/>
              </a:ext>
            </a:extLst>
          </p:cNvPr>
          <p:cNvSpPr/>
          <p:nvPr/>
        </p:nvSpPr>
        <p:spPr>
          <a:xfrm>
            <a:off x="4716377" y="2055024"/>
            <a:ext cx="4120117" cy="274097"/>
          </a:xfrm>
          <a:prstGeom prst="round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EE32B33C-E11E-4DC4-89D1-C60C87715120}"/>
              </a:ext>
            </a:extLst>
          </p:cNvPr>
          <p:cNvSpPr/>
          <p:nvPr/>
        </p:nvSpPr>
        <p:spPr>
          <a:xfrm>
            <a:off x="4716376" y="3405349"/>
            <a:ext cx="4120117" cy="274097"/>
          </a:xfrm>
          <a:prstGeom prst="round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0643795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23">
            <a:extLst>
              <a:ext uri="{FF2B5EF4-FFF2-40B4-BE49-F238E27FC236}">
                <a16:creationId xmlns:a16="http://schemas.microsoft.com/office/drawing/2014/main" id="{3545BBB0-F5A1-4124-8C5A-A942C707EE66}"/>
              </a:ext>
            </a:extLst>
          </p:cNvPr>
          <p:cNvSpPr txBox="1"/>
          <p:nvPr/>
        </p:nvSpPr>
        <p:spPr>
          <a:xfrm>
            <a:off x="305526" y="80142"/>
            <a:ext cx="8767989" cy="549773"/>
          </a:xfrm>
          <a:prstGeom prst="rect">
            <a:avLst/>
          </a:prstGeom>
          <a:solidFill>
            <a:schemeClr val="bg1"/>
          </a:solidFill>
        </p:spPr>
        <p:txBody>
          <a:bodyPr vert="horz" lIns="68580" tIns="34290" rIns="68580" bIns="34290" rtlCol="0" anchor="ctr">
            <a:noAutofit/>
          </a:bodyPr>
          <a:lstStyle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4000"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altLang="zh-CN" sz="3200" dirty="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</a:rPr>
              <a:t>FCC-</a:t>
            </a:r>
            <a:r>
              <a:rPr lang="en-US" altLang="zh-CN" sz="3200" dirty="0" err="1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</a:rPr>
              <a:t>ee</a:t>
            </a:r>
            <a:r>
              <a:rPr lang="en-US" altLang="zh-CN" sz="3200" dirty="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</a:rPr>
              <a:t> Detectors</a:t>
            </a:r>
            <a:endParaRPr lang="en-US" altLang="zh-CN" sz="3000" b="1" dirty="0">
              <a:solidFill>
                <a:srgbClr val="C00000"/>
              </a:solidFill>
              <a:latin typeface="Arial Black" panose="020B0A040201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7DBF02-64E4-4F58-A23F-3791063FB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53387" y="4808154"/>
            <a:ext cx="2133600" cy="273844"/>
          </a:xfrm>
        </p:spPr>
        <p:txBody>
          <a:bodyPr/>
          <a:lstStyle/>
          <a:p>
            <a:fld id="{F15E9139-A00B-4B2A-98A6-095DC08F1345}" type="slidenum">
              <a:rPr lang="zh-CN" altLang="en-US" smtClean="0"/>
              <a:pPr/>
              <a:t>5</a:t>
            </a:fld>
            <a:endParaRPr lang="zh-CN" altLang="en-US" dirty="0"/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A6E823C9-AF4E-402A-82F8-7C6186122A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77" y="822803"/>
            <a:ext cx="9040245" cy="3656729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4F7F7AC4-F68F-473C-8DF4-8D29569FC223}"/>
              </a:ext>
            </a:extLst>
          </p:cNvPr>
          <p:cNvSpPr txBox="1"/>
          <p:nvPr/>
        </p:nvSpPr>
        <p:spPr>
          <a:xfrm>
            <a:off x="305526" y="4479532"/>
            <a:ext cx="83396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0" i="0" dirty="0">
                <a:effectLst/>
                <a:latin typeface="-apple-system"/>
              </a:rPr>
              <a:t>The FCC-</a:t>
            </a:r>
            <a:r>
              <a:rPr lang="en-US" altLang="zh-CN" sz="1400" b="0" i="0" dirty="0" err="1">
                <a:effectLst/>
                <a:latin typeface="-apple-system"/>
              </a:rPr>
              <a:t>ee</a:t>
            </a:r>
            <a:r>
              <a:rPr lang="en-US" altLang="zh-CN" sz="1400" b="0" i="0" dirty="0">
                <a:effectLst/>
                <a:latin typeface="-apple-system"/>
              </a:rPr>
              <a:t> has a total of 6 detector proposals, and the previous 2T superconducting magnets are all moving toward 3T magnet designs.</a:t>
            </a:r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913621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5837"/>
    </mc:Choice>
    <mc:Fallback xmlns="">
      <p:transition spd="slow" advTm="155837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7B273B0-72A9-4DA2-9462-B8750DCE8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sz="3100" b="1" dirty="0">
                <a:solidFill>
                  <a:srgbClr val="C00000"/>
                </a:solidFill>
              </a:rPr>
              <a:t>Other detector magnets</a:t>
            </a:r>
            <a:endParaRPr lang="en-US" altLang="zh-CN" sz="3200" b="1" dirty="0">
              <a:solidFill>
                <a:srgbClr val="C00000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3DC345-25CC-4CC2-9842-82A048B1B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F15E9139-A00B-4B2A-98A6-095DC08F1345}" type="slidenum">
              <a:rPr lang="zh-CN" altLang="en-US">
                <a:solidFill>
                  <a:prstClr val="black">
                    <a:tint val="75000"/>
                  </a:prstClr>
                </a:solidFill>
                <a:latin typeface="Calibri"/>
                <a:ea typeface="宋体" panose="02010600030101010101" pitchFamily="2" charset="-122"/>
              </a:rPr>
              <a:pPr defTabSz="685800"/>
              <a:t>6</a:t>
            </a:fld>
            <a:endParaRPr lang="zh-CN" altLang="en-US" dirty="0">
              <a:solidFill>
                <a:prstClr val="black">
                  <a:tint val="75000"/>
                </a:prstClr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44510B38-45B0-4133-BCA3-C014907FAA85}"/>
              </a:ext>
            </a:extLst>
          </p:cNvPr>
          <p:cNvSpPr txBox="1"/>
          <p:nvPr/>
        </p:nvSpPr>
        <p:spPr>
          <a:xfrm>
            <a:off x="646876" y="883340"/>
            <a:ext cx="10817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 i="0" u="none" strike="noStrike" baseline="0" dirty="0">
                <a:solidFill>
                  <a:srgbClr val="0C377A"/>
                </a:solidFill>
                <a:latin typeface="Arial" panose="020B0604020202020204" pitchFamily="34" charset="0"/>
              </a:rPr>
              <a:t>ALICE 3</a:t>
            </a:r>
            <a:endParaRPr lang="zh-CN" altLang="en-US" sz="1600" dirty="0"/>
          </a:p>
        </p:txBody>
      </p:sp>
      <p:grpSp>
        <p:nvGrpSpPr>
          <p:cNvPr id="12" name="Group 16">
            <a:extLst>
              <a:ext uri="{FF2B5EF4-FFF2-40B4-BE49-F238E27FC236}">
                <a16:creationId xmlns:a16="http://schemas.microsoft.com/office/drawing/2014/main" id="{6AF60E0A-B1FA-4E1E-B1E4-BC8B47E67AAD}"/>
              </a:ext>
            </a:extLst>
          </p:cNvPr>
          <p:cNvGrpSpPr/>
          <p:nvPr/>
        </p:nvGrpSpPr>
        <p:grpSpPr>
          <a:xfrm>
            <a:off x="140383" y="1707856"/>
            <a:ext cx="2863515" cy="1662014"/>
            <a:chOff x="717630" y="858239"/>
            <a:chExt cx="3451892" cy="2133620"/>
          </a:xfrm>
        </p:grpSpPr>
        <p:pic>
          <p:nvPicPr>
            <p:cNvPr id="13" name="Picture 10">
              <a:extLst>
                <a:ext uri="{FF2B5EF4-FFF2-40B4-BE49-F238E27FC236}">
                  <a16:creationId xmlns:a16="http://schemas.microsoft.com/office/drawing/2014/main" id="{5CEAE05F-92C2-4C6E-8D43-FFABC21D7B8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53430" y="858239"/>
              <a:ext cx="3416092" cy="2130409"/>
            </a:xfrm>
            <a:prstGeom prst="rect">
              <a:avLst/>
            </a:prstGeom>
          </p:spPr>
        </p:pic>
        <p:sp>
          <p:nvSpPr>
            <p:cNvPr id="14" name="Rectangle 14">
              <a:extLst>
                <a:ext uri="{FF2B5EF4-FFF2-40B4-BE49-F238E27FC236}">
                  <a16:creationId xmlns:a16="http://schemas.microsoft.com/office/drawing/2014/main" id="{E938C7C4-3F6D-4957-BF30-068C6960C862}"/>
                </a:ext>
              </a:extLst>
            </p:cNvPr>
            <p:cNvSpPr/>
            <p:nvPr/>
          </p:nvSpPr>
          <p:spPr>
            <a:xfrm>
              <a:off x="717630" y="2257060"/>
              <a:ext cx="1221129" cy="734799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FR"/>
            </a:p>
          </p:txBody>
        </p:sp>
        <p:sp>
          <p:nvSpPr>
            <p:cNvPr id="15" name="Rectangle 15">
              <a:extLst>
                <a:ext uri="{FF2B5EF4-FFF2-40B4-BE49-F238E27FC236}">
                  <a16:creationId xmlns:a16="http://schemas.microsoft.com/office/drawing/2014/main" id="{7C97836A-BF52-4C97-99FB-00EAEE88F07B}"/>
                </a:ext>
              </a:extLst>
            </p:cNvPr>
            <p:cNvSpPr/>
            <p:nvPr/>
          </p:nvSpPr>
          <p:spPr>
            <a:xfrm>
              <a:off x="1099132" y="2110821"/>
              <a:ext cx="370853" cy="734799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FR"/>
            </a:p>
          </p:txBody>
        </p:sp>
      </p:grpSp>
      <p:sp>
        <p:nvSpPr>
          <p:cNvPr id="16" name="TextBox 4">
            <a:extLst>
              <a:ext uri="{FF2B5EF4-FFF2-40B4-BE49-F238E27FC236}">
                <a16:creationId xmlns:a16="http://schemas.microsoft.com/office/drawing/2014/main" id="{04F37691-5277-47CB-9D88-CC073B824AA6}"/>
              </a:ext>
            </a:extLst>
          </p:cNvPr>
          <p:cNvSpPr txBox="1"/>
          <p:nvPr/>
        </p:nvSpPr>
        <p:spPr>
          <a:xfrm>
            <a:off x="596305" y="3372371"/>
            <a:ext cx="16273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FR" sz="1000" dirty="0">
                <a:latin typeface="Arial" panose="020B0604020202020204" pitchFamily="34" charset="0"/>
                <a:cs typeface="Arial" panose="020B0604020202020204" pitchFamily="34" charset="0"/>
              </a:rPr>
              <a:t>2 T, r = 1.4 m, l = 7 m</a:t>
            </a:r>
          </a:p>
          <a:p>
            <a:pPr algn="ctr"/>
            <a:r>
              <a:rPr lang="en-FR" sz="1000" dirty="0">
                <a:latin typeface="Arial" panose="020B0604020202020204" pitchFamily="34" charset="0"/>
                <a:cs typeface="Arial" panose="020B0604020202020204" pitchFamily="34" charset="0"/>
              </a:rPr>
              <a:t>CNPEM, CEA and CERN</a:t>
            </a:r>
          </a:p>
          <a:p>
            <a:pPr algn="ctr"/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~30 tons</a:t>
            </a:r>
            <a:endParaRPr lang="en-FR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FR" sz="1000" dirty="0">
                <a:latin typeface="Arial" panose="020B0604020202020204" pitchFamily="34" charset="0"/>
                <a:cs typeface="Arial" panose="020B0604020202020204" pitchFamily="34" charset="0"/>
              </a:rPr>
              <a:t>E = 79 MJ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4E51CA40-1AEE-48BB-A862-B240F7F2BAF1}"/>
              </a:ext>
            </a:extLst>
          </p:cNvPr>
          <p:cNvSpPr txBox="1"/>
          <p:nvPr/>
        </p:nvSpPr>
        <p:spPr>
          <a:xfrm>
            <a:off x="346638" y="4082758"/>
            <a:ext cx="245100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b="1" i="0" u="none" strike="noStrike" baseline="0" dirty="0">
                <a:solidFill>
                  <a:srgbClr val="0C377A"/>
                </a:solidFill>
                <a:latin typeface="Arial" panose="020B0604020202020204" pitchFamily="34" charset="0"/>
              </a:rPr>
              <a:t>Brazilian Center for Research in Energy and Materials (CNPEM) </a:t>
            </a:r>
            <a:r>
              <a:rPr lang="en-US" altLang="zh-CN" sz="1200" b="0" i="0" u="none" strike="noStrike" baseline="0" dirty="0">
                <a:solidFill>
                  <a:srgbClr val="0C377A"/>
                </a:solidFill>
                <a:latin typeface="Arial" panose="020B0604020202020204" pitchFamily="34" charset="0"/>
              </a:rPr>
              <a:t>leading magnet design &amp; construction</a:t>
            </a: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2B17D5E1-F454-48E7-BECF-8826FFD3AF32}"/>
              </a:ext>
            </a:extLst>
          </p:cNvPr>
          <p:cNvSpPr txBox="1"/>
          <p:nvPr/>
        </p:nvSpPr>
        <p:spPr>
          <a:xfrm>
            <a:off x="3450794" y="1370048"/>
            <a:ext cx="264351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The Electron - Ion Collider @ BNL</a:t>
            </a:r>
            <a:endParaRPr lang="zh-CN" altLang="en-US" sz="1200" dirty="0"/>
          </a:p>
        </p:txBody>
      </p:sp>
      <p:pic>
        <p:nvPicPr>
          <p:cNvPr id="25" name="图片 24">
            <a:extLst>
              <a:ext uri="{FF2B5EF4-FFF2-40B4-BE49-F238E27FC236}">
                <a16:creationId xmlns:a16="http://schemas.microsoft.com/office/drawing/2014/main" id="{EDAE0E05-6F72-4289-B68A-6EBD1E6161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7609" y="811666"/>
            <a:ext cx="1451768" cy="586540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AE5CD703-27D6-4381-A211-DD6854093B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9060" y="3558187"/>
            <a:ext cx="2786977" cy="889762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21B114F9-C4FF-462F-8BF9-DECC81D3E3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80570" y="4502980"/>
            <a:ext cx="2965788" cy="390443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AA614A40-9713-48E8-9C3E-95E18C909A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87412" y="1619362"/>
            <a:ext cx="2252161" cy="1883795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3927CDB3-E6E8-4BD5-AFA2-AB708313E788}"/>
              </a:ext>
            </a:extLst>
          </p:cNvPr>
          <p:cNvSpPr txBox="1"/>
          <p:nvPr/>
        </p:nvSpPr>
        <p:spPr>
          <a:xfrm>
            <a:off x="6477711" y="1104936"/>
            <a:ext cx="2441322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800" dirty="0">
                <a:solidFill>
                  <a:srgbClr val="0070C0"/>
                </a:solidFill>
              </a:rPr>
              <a:t>Other reports: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/>
              <a:t>MDI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/>
              <a:t>Cryogenic requirements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/>
              <a:t>Superconducting materials</a:t>
            </a:r>
          </a:p>
          <a:p>
            <a:pPr marL="628741" lvl="1" indent="-285750">
              <a:buFont typeface="Wingdings" panose="05000000000000000000" pitchFamily="2" charset="2"/>
              <a:buChar char="Ø"/>
            </a:pPr>
            <a:r>
              <a:rPr lang="en-US" altLang="zh-CN" dirty="0"/>
              <a:t>REBCO</a:t>
            </a:r>
          </a:p>
          <a:p>
            <a:pPr marL="628741" lvl="1" indent="-285750">
              <a:buFont typeface="Wingdings" panose="05000000000000000000" pitchFamily="2" charset="2"/>
              <a:buChar char="Ø"/>
            </a:pPr>
            <a:r>
              <a:rPr lang="en-US" altLang="zh-CN" dirty="0"/>
              <a:t>IBS</a:t>
            </a:r>
          </a:p>
          <a:p>
            <a:pPr marL="628741" lvl="1" indent="-285750">
              <a:buFont typeface="Wingdings" panose="05000000000000000000" pitchFamily="2" charset="2"/>
              <a:buChar char="Ø"/>
            </a:pPr>
            <a:r>
              <a:rPr lang="en-US" altLang="zh-CN" dirty="0"/>
              <a:t>MgB2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15175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2DC3B476-1BE0-442D-B3D9-D5BCD1FA73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D850379B-6378-42E2-B1A2-CADFF54F75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6654325-3B73-44ED-8B27-F62BA3844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7</a:t>
            </a:fld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C1DAC540-4481-43E2-9FF3-D2B26F1C31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2980"/>
            <a:ext cx="9144000" cy="4965843"/>
          </a:xfrm>
          <a:prstGeom prst="rect">
            <a:avLst/>
          </a:prstGeom>
        </p:spPr>
      </p:pic>
      <p:sp>
        <p:nvSpPr>
          <p:cNvPr id="7" name="矩形: 圆角 6">
            <a:extLst>
              <a:ext uri="{FF2B5EF4-FFF2-40B4-BE49-F238E27FC236}">
                <a16:creationId xmlns:a16="http://schemas.microsoft.com/office/drawing/2014/main" id="{834C3D69-9E7A-4979-920B-B3DAD505095C}"/>
              </a:ext>
            </a:extLst>
          </p:cNvPr>
          <p:cNvSpPr/>
          <p:nvPr/>
        </p:nvSpPr>
        <p:spPr>
          <a:xfrm>
            <a:off x="4434496" y="3643850"/>
            <a:ext cx="3966984" cy="72877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701512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C1F13FED-0BC6-4345-A3DA-4006A06FFA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z="1400" b="1" dirty="0">
                <a:solidFill>
                  <a:srgbClr val="000000"/>
                </a:solidFill>
                <a:latin typeface="Arial" panose="020B0604020202020204" pitchFamily="34" charset="0"/>
              </a:rPr>
              <a:t>CLIC-Like Detector (CLD) </a:t>
            </a:r>
            <a:r>
              <a:rPr lang="en-US" altLang="zh-CN" sz="14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Concept </a:t>
            </a:r>
          </a:p>
          <a:p>
            <a:pPr marL="0" indent="0">
              <a:buNone/>
            </a:pPr>
            <a:r>
              <a:rPr lang="en-US" altLang="zh-CN" sz="11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Reported by Jinlong Zhang @ Argonne National Laboratory</a:t>
            </a:r>
            <a:endParaRPr lang="zh-CN" altLang="en-US" sz="1400" dirty="0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CA631749-8099-404F-BDAC-4C6B01118E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CLD</a:t>
            </a: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95FAE32-68E8-432C-BF23-26F22B867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8</a:t>
            </a:fld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EE5EBA66-7A1F-4E30-B410-E72F4E74BE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877" y="1922899"/>
            <a:ext cx="5654282" cy="2573519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69961143-40A4-478D-9EE2-B2EE3885B465}"/>
              </a:ext>
            </a:extLst>
          </p:cNvPr>
          <p:cNvSpPr txBox="1"/>
          <p:nvPr/>
        </p:nvSpPr>
        <p:spPr>
          <a:xfrm>
            <a:off x="4905448" y="941123"/>
            <a:ext cx="4121675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zh-CN" altLang="en-US" sz="11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altLang="zh-CN" sz="16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Superconducting Solenoid with 2 Tesla Field</a:t>
            </a:r>
          </a:p>
          <a:p>
            <a:r>
              <a:rPr lang="en-US" altLang="zh-CN" sz="1200" b="0" i="0" u="none" strike="noStrike" baseline="0" dirty="0">
                <a:solidFill>
                  <a:srgbClr val="585858"/>
                </a:solidFill>
                <a:latin typeface="Arial" panose="020B0604020202020204" pitchFamily="34" charset="0"/>
              </a:rPr>
              <a:t>Material budget of the solenoid corresponds to about 0.7</a:t>
            </a:r>
            <a:r>
              <a:rPr lang="el-GR" altLang="zh-CN" sz="1200" b="0" i="0" u="none" strike="noStrike" baseline="0" dirty="0">
                <a:solidFill>
                  <a:srgbClr val="585858"/>
                </a:solidFill>
                <a:latin typeface="Arial" panose="020B0604020202020204" pitchFamily="34" charset="0"/>
              </a:rPr>
              <a:t>λ</a:t>
            </a:r>
            <a:endParaRPr lang="en-US" altLang="zh-CN" sz="800" b="0" i="0" u="none" strike="noStrike" baseline="0" dirty="0">
              <a:solidFill>
                <a:srgbClr val="585858"/>
              </a:solidFill>
              <a:latin typeface="Arial" panose="020B0604020202020204" pitchFamily="34" charset="0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9B2CE253-3C45-4965-B8F5-C52474E074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2055" y="3576284"/>
            <a:ext cx="4363345" cy="1043266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81AFA57E-D261-4155-AE5C-B5EF90D89D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7721" y="1646929"/>
            <a:ext cx="2284997" cy="1891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4869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63A14279-CEEE-46EB-8435-61C8CA7EE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IDEA</a:t>
            </a: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C1724CD-B062-4607-B263-B45696D13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9</a:t>
            </a:fld>
            <a:endParaRPr lang="zh-CN" altLang="en-US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FDF34767-BC58-4715-BD36-18D4BE20B24A}"/>
              </a:ext>
            </a:extLst>
          </p:cNvPr>
          <p:cNvSpPr txBox="1"/>
          <p:nvPr/>
        </p:nvSpPr>
        <p:spPr>
          <a:xfrm>
            <a:off x="377106" y="741964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b="1" i="0" u="none" strike="noStrike" baseline="0" dirty="0">
                <a:solidFill>
                  <a:srgbClr val="0096FF"/>
                </a:solidFill>
                <a:latin typeface="AAAAA D+ Arial MT"/>
              </a:rPr>
              <a:t>I</a:t>
            </a:r>
            <a:r>
              <a:rPr lang="en-US" altLang="zh-CN" sz="1400" b="1" i="0" u="none" strike="noStrike" baseline="0" dirty="0">
                <a:solidFill>
                  <a:srgbClr val="000000"/>
                </a:solidFill>
                <a:latin typeface="AAAAA D+ Arial MT"/>
              </a:rPr>
              <a:t>nnovative </a:t>
            </a:r>
            <a:r>
              <a:rPr lang="en-US" altLang="zh-CN" sz="1400" b="1" i="0" u="none" strike="noStrike" baseline="0" dirty="0">
                <a:solidFill>
                  <a:srgbClr val="0096FF"/>
                </a:solidFill>
                <a:latin typeface="AAAAA D+ Arial MT"/>
              </a:rPr>
              <a:t>D</a:t>
            </a:r>
            <a:r>
              <a:rPr lang="en-US" altLang="zh-CN" sz="1400" b="1" i="0" u="none" strike="noStrike" baseline="0" dirty="0">
                <a:solidFill>
                  <a:srgbClr val="000000"/>
                </a:solidFill>
                <a:latin typeface="AAAAA D+ Arial MT"/>
              </a:rPr>
              <a:t>etector for </a:t>
            </a:r>
            <a:r>
              <a:rPr lang="en-US" altLang="zh-CN" sz="1400" b="1" i="0" u="none" strike="noStrike" baseline="0" dirty="0" err="1">
                <a:solidFill>
                  <a:srgbClr val="0096FF"/>
                </a:solidFill>
                <a:latin typeface="AAAAA D+ Arial MT"/>
              </a:rPr>
              <a:t>E</a:t>
            </a:r>
            <a:r>
              <a:rPr lang="en-US" altLang="zh-CN" sz="1400" b="1" i="0" u="none" strike="noStrike" baseline="0" dirty="0" err="1">
                <a:solidFill>
                  <a:srgbClr val="000000"/>
                </a:solidFill>
                <a:latin typeface="AAAAA D+ Arial MT"/>
              </a:rPr>
              <a:t>+e</a:t>
            </a:r>
            <a:r>
              <a:rPr lang="en-US" altLang="zh-CN" sz="1400" b="1" i="0" u="none" strike="noStrike" baseline="0" dirty="0">
                <a:solidFill>
                  <a:srgbClr val="000000"/>
                </a:solidFill>
                <a:latin typeface="AAAAA D+ Arial MT"/>
              </a:rPr>
              <a:t>- </a:t>
            </a:r>
            <a:r>
              <a:rPr lang="en-US" altLang="zh-CN" sz="1400" b="1" i="0" u="none" strike="noStrike" baseline="0" dirty="0">
                <a:solidFill>
                  <a:srgbClr val="0096FF"/>
                </a:solidFill>
                <a:latin typeface="AAAAA D+ Arial MT"/>
              </a:rPr>
              <a:t>A</a:t>
            </a:r>
            <a:r>
              <a:rPr lang="en-US" altLang="zh-CN" sz="1400" b="1" i="0" u="none" strike="noStrike" baseline="0" dirty="0">
                <a:solidFill>
                  <a:srgbClr val="000000"/>
                </a:solidFill>
                <a:latin typeface="AAAAA D+ Arial MT"/>
              </a:rPr>
              <a:t>ccelerator (</a:t>
            </a:r>
            <a:r>
              <a:rPr lang="en-US" altLang="zh-CN" sz="1400" b="1" i="0" u="none" strike="noStrike" baseline="0" dirty="0">
                <a:solidFill>
                  <a:srgbClr val="0096FF"/>
                </a:solidFill>
                <a:latin typeface="AAAAA D+ Arial MT"/>
              </a:rPr>
              <a:t>IDEA</a:t>
            </a:r>
            <a:r>
              <a:rPr lang="en-US" altLang="zh-CN" sz="1400" b="1" i="0" u="none" strike="noStrike" baseline="0" dirty="0">
                <a:solidFill>
                  <a:srgbClr val="000000"/>
                </a:solidFill>
                <a:latin typeface="AAAAA D+ Arial MT"/>
              </a:rPr>
              <a:t>) </a:t>
            </a:r>
          </a:p>
          <a:p>
            <a:r>
              <a:rPr lang="en-US" altLang="zh-CN" sz="1200" b="1" dirty="0">
                <a:solidFill>
                  <a:srgbClr val="0032CD"/>
                </a:solidFill>
                <a:latin typeface="Segoe UI" panose="020B0502040204020203" pitchFamily="34" charset="0"/>
              </a:rPr>
              <a:t>Reported by Paolo </a:t>
            </a:r>
            <a:r>
              <a:rPr lang="en-US" altLang="zh-CN" sz="1200" b="1" dirty="0" err="1">
                <a:solidFill>
                  <a:srgbClr val="0032CD"/>
                </a:solidFill>
                <a:latin typeface="Segoe UI" panose="020B0502040204020203" pitchFamily="34" charset="0"/>
              </a:rPr>
              <a:t>Giacomelli</a:t>
            </a:r>
            <a:r>
              <a:rPr lang="en-US" altLang="zh-CN" sz="1200" b="1" dirty="0">
                <a:solidFill>
                  <a:srgbClr val="0032CD"/>
                </a:solidFill>
                <a:latin typeface="Segoe UI" panose="020B0502040204020203" pitchFamily="34" charset="0"/>
              </a:rPr>
              <a:t> and </a:t>
            </a:r>
            <a:r>
              <a:rPr lang="en-US" altLang="zh-CN" sz="1800" b="0" i="0" u="none" strike="noStrike" baseline="0" dirty="0">
                <a:solidFill>
                  <a:srgbClr val="000000"/>
                </a:solidFill>
                <a:latin typeface="Segoe UI" panose="020B0502040204020203" pitchFamily="34" charset="0"/>
              </a:rPr>
              <a:t> </a:t>
            </a:r>
            <a:r>
              <a:rPr lang="en-US" altLang="zh-CN" sz="1200" b="1" dirty="0">
                <a:solidFill>
                  <a:srgbClr val="0032CD"/>
                </a:solidFill>
                <a:latin typeface="Segoe UI" panose="020B0502040204020203" pitchFamily="34" charset="0"/>
              </a:rPr>
              <a:t>S. </a:t>
            </a:r>
            <a:r>
              <a:rPr lang="en-US" altLang="zh-CN" sz="1200" b="1" dirty="0" err="1">
                <a:solidFill>
                  <a:srgbClr val="0032CD"/>
                </a:solidFill>
                <a:latin typeface="Segoe UI" panose="020B0502040204020203" pitchFamily="34" charset="0"/>
              </a:rPr>
              <a:t>Mariotto</a:t>
            </a:r>
            <a:r>
              <a:rPr lang="en-US" altLang="zh-CN" sz="1200" b="1" dirty="0">
                <a:solidFill>
                  <a:srgbClr val="0032CD"/>
                </a:solidFill>
                <a:latin typeface="Segoe UI" panose="020B0502040204020203" pitchFamily="34" charset="0"/>
              </a:rPr>
              <a:t>, INFN</a:t>
            </a:r>
            <a:endParaRPr lang="zh-CN" altLang="en-US" sz="1200" b="1" dirty="0">
              <a:solidFill>
                <a:srgbClr val="0032CD"/>
              </a:solidFill>
              <a:latin typeface="Segoe UI" panose="020B0502040204020203" pitchFamily="34" charset="0"/>
            </a:endParaRPr>
          </a:p>
        </p:txBody>
      </p:sp>
      <p:pic>
        <p:nvPicPr>
          <p:cNvPr id="12" name="内容占位符 11">
            <a:extLst>
              <a:ext uri="{FF2B5EF4-FFF2-40B4-BE49-F238E27FC236}">
                <a16:creationId xmlns:a16="http://schemas.microsoft.com/office/drawing/2014/main" id="{74EFB7A7-7D4E-4D13-941C-8D12872B9E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746" y="1416859"/>
            <a:ext cx="5299515" cy="2967879"/>
          </a:xfr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88153EE2-9FB5-4E2B-9057-83D138763F63}"/>
              </a:ext>
            </a:extLst>
          </p:cNvPr>
          <p:cNvSpPr txBox="1"/>
          <p:nvPr/>
        </p:nvSpPr>
        <p:spPr>
          <a:xfrm>
            <a:off x="5252793" y="908428"/>
            <a:ext cx="3604206" cy="23775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/>
              <a:t>It was </a:t>
            </a:r>
            <a:r>
              <a:rPr lang="en-US" altLang="zh-CN" dirty="0">
                <a:solidFill>
                  <a:srgbClr val="00B0F0"/>
                </a:solidFill>
              </a:rPr>
              <a:t>originally optimised for a 2 T </a:t>
            </a:r>
            <a:r>
              <a:rPr lang="en-US" altLang="zh-CN" dirty="0"/>
              <a:t>field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/>
              <a:t>A bit more than a year ago we decided to use a </a:t>
            </a:r>
            <a:r>
              <a:rPr lang="en-US" altLang="zh-CN" dirty="0">
                <a:solidFill>
                  <a:srgbClr val="00B0F0"/>
                </a:solidFill>
              </a:rPr>
              <a:t>HTS solenoid </a:t>
            </a:r>
            <a:r>
              <a:rPr lang="en-US" altLang="zh-CN" dirty="0"/>
              <a:t>providing a field up to </a:t>
            </a:r>
            <a:r>
              <a:rPr lang="en-US" altLang="zh-CN" dirty="0">
                <a:solidFill>
                  <a:srgbClr val="00B0F0"/>
                </a:solidFill>
              </a:rPr>
              <a:t>3 T</a:t>
            </a:r>
            <a:r>
              <a:rPr lang="en-US" altLang="zh-CN" dirty="0"/>
              <a:t>, but still operating at 2T at the Z0 peak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/>
              <a:t>If we decide to operate at 3 T at every </a:t>
            </a:r>
            <a:r>
              <a:rPr lang="en-US" altLang="zh-CN" dirty="0" err="1"/>
              <a:t>c.m</a:t>
            </a:r>
            <a:r>
              <a:rPr lang="en-US" altLang="zh-CN" dirty="0"/>
              <a:t> point we will have to </a:t>
            </a:r>
            <a:r>
              <a:rPr lang="en-US" altLang="zh-CN" dirty="0" err="1">
                <a:solidFill>
                  <a:srgbClr val="00B0F0"/>
                </a:solidFill>
              </a:rPr>
              <a:t>optimise</a:t>
            </a:r>
            <a:r>
              <a:rPr lang="en-US" altLang="zh-CN" dirty="0">
                <a:solidFill>
                  <a:srgbClr val="00B0F0"/>
                </a:solidFill>
              </a:rPr>
              <a:t> differently the dimensions </a:t>
            </a:r>
            <a:r>
              <a:rPr lang="en-US" altLang="zh-CN" dirty="0"/>
              <a:t>if the detector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/>
              <a:t>We would almost certainly want to reduce the outer radius of the drift chamber, and consequently bring the outer wrapper close to the IP</a:t>
            </a:r>
          </a:p>
        </p:txBody>
      </p:sp>
      <p:sp>
        <p:nvSpPr>
          <p:cNvPr id="15" name="矩形: 圆角 14">
            <a:extLst>
              <a:ext uri="{FF2B5EF4-FFF2-40B4-BE49-F238E27FC236}">
                <a16:creationId xmlns:a16="http://schemas.microsoft.com/office/drawing/2014/main" id="{F0BED6D4-DB5F-472B-AB35-095CBF9DFF9A}"/>
              </a:ext>
            </a:extLst>
          </p:cNvPr>
          <p:cNvSpPr/>
          <p:nvPr/>
        </p:nvSpPr>
        <p:spPr>
          <a:xfrm>
            <a:off x="66746" y="3357251"/>
            <a:ext cx="1655769" cy="309842"/>
          </a:xfrm>
          <a:prstGeom prst="roundRect">
            <a:avLst/>
          </a:prstGeom>
          <a:noFill/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1D7DA3CF-538D-436A-93E2-7168397666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8468" y="3460718"/>
            <a:ext cx="2552855" cy="1491208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78C8E31B-72A6-41D4-86F2-2F9FC6EFB379}"/>
              </a:ext>
            </a:extLst>
          </p:cNvPr>
          <p:cNvSpPr txBox="1"/>
          <p:nvPr/>
        </p:nvSpPr>
        <p:spPr>
          <a:xfrm>
            <a:off x="5942571" y="3240076"/>
            <a:ext cx="107895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00B0F0"/>
                </a:solidFill>
              </a:rPr>
              <a:t>HTS magnet:</a:t>
            </a:r>
            <a:endParaRPr lang="zh-CN" altLang="en-US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394287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28251</TotalTime>
  <Words>1554</Words>
  <Application>Microsoft Office PowerPoint</Application>
  <PresentationFormat>自定义</PresentationFormat>
  <Paragraphs>293</Paragraphs>
  <Slides>24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19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24</vt:i4>
      </vt:variant>
    </vt:vector>
  </HeadingPairs>
  <TitlesOfParts>
    <vt:vector size="46" baseType="lpstr">
      <vt:lpstr>AAAAA D+ Arial MT</vt:lpstr>
      <vt:lpstr>-apple-system</vt:lpstr>
      <vt:lpstr>Aptos</vt:lpstr>
      <vt:lpstr>Arial-BoldMT</vt:lpstr>
      <vt:lpstr>CIDFont+F2</vt:lpstr>
      <vt:lpstr>Liberation Sans</vt:lpstr>
      <vt:lpstr>PingFang SC</vt:lpstr>
      <vt:lpstr>等线</vt:lpstr>
      <vt:lpstr>等线 Light</vt:lpstr>
      <vt:lpstr>微软雅黑</vt:lpstr>
      <vt:lpstr>Arial</vt:lpstr>
      <vt:lpstr>Arial Black</vt:lpstr>
      <vt:lpstr>Calibri</vt:lpstr>
      <vt:lpstr>Calibri Light</vt:lpstr>
      <vt:lpstr>Roboto Light</vt:lpstr>
      <vt:lpstr>Segoe UI</vt:lpstr>
      <vt:lpstr>Segoe UI Symbol</vt:lpstr>
      <vt:lpstr>Times New Roman</vt:lpstr>
      <vt:lpstr>Wingdings</vt:lpstr>
      <vt:lpstr>Thème Office</vt:lpstr>
      <vt:lpstr>Office 主题</vt:lpstr>
      <vt:lpstr>Office 主题​​</vt:lpstr>
      <vt:lpstr>PowerPoint 演示文稿</vt:lpstr>
      <vt:lpstr>Outline </vt:lpstr>
      <vt:lpstr>PowerPoint 演示文稿</vt:lpstr>
      <vt:lpstr>PowerPoint 演示文稿</vt:lpstr>
      <vt:lpstr>PowerPoint 演示文稿</vt:lpstr>
      <vt:lpstr>Other detector magnets</vt:lpstr>
      <vt:lpstr>PowerPoint 演示文稿</vt:lpstr>
      <vt:lpstr>CLD</vt:lpstr>
      <vt:lpstr>IDEA</vt:lpstr>
      <vt:lpstr>ALLEGRO</vt:lpstr>
      <vt:lpstr>ILD</vt:lpstr>
      <vt:lpstr>ALFA</vt:lpstr>
      <vt:lpstr>ALICE 3</vt:lpstr>
      <vt:lpstr>MARCO</vt:lpstr>
      <vt:lpstr>PowerPoint 演示文稿</vt:lpstr>
      <vt:lpstr>Conductors</vt:lpstr>
      <vt:lpstr>Conductors</vt:lpstr>
      <vt:lpstr>Conductors</vt:lpstr>
      <vt:lpstr>Conductors</vt:lpstr>
      <vt:lpstr>Conductors</vt:lpstr>
      <vt:lpstr>Conductors </vt:lpstr>
      <vt:lpstr>PowerPoint 演示文稿</vt:lpstr>
      <vt:lpstr>PowerPoint 演示文稿</vt:lpstr>
      <vt:lpstr>Summary </vt:lpstr>
    </vt:vector>
  </TitlesOfParts>
  <Company>CEA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</dc:title>
  <dc:creator>VEDRINE Pierre</dc:creator>
  <cp:lastModifiedBy>Feipeng Ning</cp:lastModifiedBy>
  <cp:revision>1457</cp:revision>
  <dcterms:created xsi:type="dcterms:W3CDTF">2021-03-22T16:16:06Z</dcterms:created>
  <dcterms:modified xsi:type="dcterms:W3CDTF">2026-07-29T06:18:18Z</dcterms:modified>
</cp:coreProperties>
</file>