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29" r:id="rId5"/>
    <p:sldId id="328" r:id="rId6"/>
    <p:sldId id="340" r:id="rId7"/>
    <p:sldId id="324" r:id="rId8"/>
    <p:sldId id="34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19" userDrawn="1">
          <p15:clr>
            <a:srgbClr val="A4A3A4"/>
          </p15:clr>
        </p15:guide>
        <p15:guide id="2" pos="37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5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419"/>
        <p:guide pos="37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最开始的</a:t>
            </a:r>
            <a:r>
              <a:rPr lang="en-US" altLang="zh-CN"/>
              <a:t>token</a:t>
            </a:r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最开始的</a:t>
            </a:r>
            <a:r>
              <a:rPr lang="en-US" altLang="zh-CN"/>
              <a:t>token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背景副本"/>
          <p:cNvPicPr>
            <a:picLocks noChangeAspect="1" noChangeArrowheads="1"/>
          </p:cNvPicPr>
          <p:nvPr/>
        </p:nvPicPr>
        <p:blipFill>
          <a:blip r:embed="rId2" cstate="print"/>
          <a:srcRect l="7502" t="7797"/>
          <a:stretch>
            <a:fillRect/>
          </a:stretch>
        </p:blipFill>
        <p:spPr bwMode="auto">
          <a:xfrm>
            <a:off x="0" y="0"/>
            <a:ext cx="12240683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5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1963" y="1714489"/>
            <a:ext cx="10363200" cy="2090735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200" b="1">
                <a:solidFill>
                  <a:srgbClr val="0000FF"/>
                </a:solidFill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0000FF"/>
                </a:solidFill>
              </a:defRPr>
            </a:lvl1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4451"/>
            <a:ext cx="2743200" cy="60817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4451"/>
            <a:ext cx="8026400" cy="60817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71438"/>
            <a:ext cx="12192000" cy="836612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125538"/>
            <a:ext cx="5384800" cy="532765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125539"/>
            <a:ext cx="5384800" cy="258762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65564"/>
            <a:ext cx="5384800" cy="25876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</a:ln>
          <a:effectLst>
            <a:outerShdw dist="1796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/>
          <a:lstStyle>
            <a:lvl1pPr>
              <a:defRPr lang="zh-CN" altLang="en-US" sz="3200" b="1" baseline="0" dirty="0">
                <a:solidFill>
                  <a:schemeClr val="bg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052737"/>
            <a:ext cx="11521280" cy="5587325"/>
          </a:xfrm>
        </p:spPr>
        <p:txBody>
          <a:bodyPr/>
          <a:lstStyle>
            <a:lvl1pPr algn="l">
              <a:buClr>
                <a:srgbClr val="00B0F0"/>
              </a:buClr>
              <a:buSzPct val="80000"/>
              <a:buFont typeface="Wingdings" panose="05000000000000000000" pitchFamily="2" charset="2"/>
              <a:buChar char="n"/>
              <a:defRPr b="0">
                <a:solidFill>
                  <a:schemeClr val="tx1"/>
                </a:solidFill>
                <a:latin typeface="+mn-ea"/>
                <a:ea typeface="+mn-ea"/>
              </a:defRPr>
            </a:lvl1pPr>
            <a:lvl2pPr algn="l">
              <a:buClr>
                <a:srgbClr val="00B050"/>
              </a:buClr>
              <a:buSzPct val="80000"/>
              <a:defRPr b="0" baseline="0">
                <a:solidFill>
                  <a:srgbClr val="0000FF"/>
                </a:solidFill>
                <a:latin typeface="+mn-ea"/>
                <a:ea typeface="+mn-ea"/>
              </a:defRPr>
            </a:lvl2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</a:ln>
          <a:effectLst>
            <a:outerShdw dist="1796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/>
          <a:lstStyle>
            <a:lvl1pPr>
              <a:defRPr lang="zh-CN" altLang="en-US" sz="32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052736"/>
            <a:ext cx="5544616" cy="5587326"/>
          </a:xfrm>
        </p:spPr>
        <p:txBody>
          <a:bodyPr/>
          <a:lstStyle>
            <a:lvl1pPr>
              <a:defRPr sz="2000"/>
            </a:lvl1pPr>
            <a:lvl2pPr>
              <a:buSzPct val="80000"/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2024" y="1052736"/>
            <a:ext cx="5544616" cy="558732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71462"/>
            <a:ext cx="10972800" cy="1143000"/>
          </a:xfrm>
          <a:noFill/>
          <a:ln w="9525">
            <a:noFill/>
            <a:miter lim="800000"/>
          </a:ln>
          <a:effectLst>
            <a:outerShdw dist="1796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/>
          <a:lstStyle>
            <a:lvl1pPr>
              <a:defRPr lang="zh-CN" altLang="en-US" sz="32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052736"/>
            <a:ext cx="561662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360" y="1692498"/>
            <a:ext cx="5616624" cy="49475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017" y="1052736"/>
            <a:ext cx="561662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0017" y="1692498"/>
            <a:ext cx="5616624" cy="49475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dirty="0"/>
              <a:t>单击图标添加图片</a:t>
            </a:r>
            <a:endParaRPr lang="zh-CN" alt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J:\资料\PPT----汇总\PPT模版\PPT背景副本-窄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12191999" cy="687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57213" y="44450"/>
            <a:ext cx="10725187" cy="955658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1796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52737"/>
            <a:ext cx="10972800" cy="47688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11691" y="6640062"/>
            <a:ext cx="5674816" cy="2179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 smtClean="0"/>
            </a:lvl1pPr>
          </a:lstStyle>
          <a:p>
            <a:endParaRPr lang="zh-CN" alt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9349" y="6597351"/>
            <a:ext cx="1152128" cy="26064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600" smtClean="0"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baseline="0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anose="020B0604020202020204" pitchFamily="34" charset="0"/>
          <a:ea typeface="华文中宋" panose="02010600040101010101" pitchFamily="2" charset="-122"/>
        </a:defRPr>
      </a:lvl9pPr>
    </p:titleStyle>
    <p:bodyStyle>
      <a:lvl1pPr marL="342900" indent="-342900" algn="just" rtl="0" eaLnBrk="1" fontAlgn="base" hangingPunct="1">
        <a:lnSpc>
          <a:spcPct val="120000"/>
        </a:lnSpc>
        <a:spcBef>
          <a:spcPct val="20000"/>
        </a:spcBef>
        <a:spcAft>
          <a:spcPct val="20000"/>
        </a:spcAft>
        <a:buClr>
          <a:srgbClr val="00B0F0"/>
        </a:buClr>
        <a:buSzPct val="90000"/>
        <a:buFont typeface="Wingdings" panose="05000000000000000000" pitchFamily="2" charset="2"/>
        <a:buChar char="n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33CC33"/>
        </a:buClr>
        <a:buSzPct val="80000"/>
        <a:buFont typeface="Wingdings" panose="05000000000000000000" pitchFamily="2" charset="2"/>
        <a:buChar char="l"/>
        <a:defRPr sz="1800" b="0">
          <a:solidFill>
            <a:srgbClr val="0000FF"/>
          </a:solidFill>
          <a:latin typeface="+mn-lt"/>
          <a:ea typeface="+mn-ea"/>
        </a:defRPr>
      </a:lvl2pPr>
      <a:lvl3pPr marL="1143000" indent="-228600" algn="just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just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76630" y="1525905"/>
            <a:ext cx="10363200" cy="2393950"/>
          </a:xfrm>
        </p:spPr>
        <p:txBody>
          <a:bodyPr/>
          <a:p>
            <a:r>
              <a:rPr lang="en-US" sz="2400"/>
              <a:t>7.9</a:t>
            </a:r>
            <a:r>
              <a:rPr lang="zh-CN" altLang="en-US" sz="2400"/>
              <a:t>组会汇报</a:t>
            </a:r>
            <a:br>
              <a:rPr lang="zh-CN" altLang="en-US" sz="2400"/>
            </a:br>
            <a:br>
              <a:rPr lang="zh-CN" altLang="en-US" sz="2400"/>
            </a:br>
            <a:r>
              <a:rPr lang="zh-CN" altLang="en-US" sz="3600"/>
              <a:t>芯片</a:t>
            </a:r>
            <a:r>
              <a:rPr lang="zh-CN" altLang="en-US" sz="3600">
                <a:sym typeface="+mn-ea"/>
              </a:rPr>
              <a:t>像素时间精度指标的</a:t>
            </a:r>
            <a:r>
              <a:rPr lang="zh-CN" altLang="en-US" sz="3600"/>
              <a:t>考虑</a:t>
            </a:r>
            <a:br>
              <a:rPr lang="zh-CN" altLang="en-US" sz="4400"/>
            </a:br>
            <a:endParaRPr lang="zh-CN" altLang="en-US" sz="44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4427855"/>
            <a:ext cx="8534400" cy="876300"/>
          </a:xfrm>
        </p:spPr>
        <p:txBody>
          <a:bodyPr/>
          <a:p>
            <a:r>
              <a:rPr lang="zh-CN" altLang="en-US" sz="2400">
                <a:sym typeface="+mn-ea"/>
              </a:rPr>
              <a:t>郁晗</a:t>
            </a:r>
            <a:r>
              <a:rPr lang="en-US" altLang="zh-CN" sz="2400">
                <a:sym typeface="+mn-ea"/>
              </a:rPr>
              <a:t> </a:t>
            </a:r>
            <a:endParaRPr lang="en-US" altLang="zh-CN" sz="2400">
              <a:sym typeface="+mn-ea"/>
            </a:endParaRPr>
          </a:p>
          <a:p>
            <a:endParaRPr lang="en-US" altLang="zh-CN" sz="2400"/>
          </a:p>
        </p:txBody>
      </p:sp>
      <p:sp>
        <p:nvSpPr>
          <p:cNvPr id="4" name="副标题 2"/>
          <p:cNvSpPr>
            <a:spLocks noGrp="1"/>
          </p:cNvSpPr>
          <p:nvPr/>
        </p:nvSpPr>
        <p:spPr>
          <a:xfrm>
            <a:off x="1828800" y="3825875"/>
            <a:ext cx="8534400" cy="6165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defRPr sz="2000" b="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just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CC33"/>
              </a:buClr>
              <a:buSzPct val="80000"/>
              <a:buFont typeface="Wingdings" panose="05000000000000000000" pitchFamily="2" charset="2"/>
              <a:buChar char="l"/>
              <a:defRPr sz="1800" b="0">
                <a:solidFill>
                  <a:srgbClr val="0000FF"/>
                </a:solidFill>
                <a:latin typeface="+mn-lt"/>
                <a:ea typeface="+mn-ea"/>
              </a:defRPr>
            </a:lvl2pPr>
            <a:lvl3pPr marL="11430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3pPr>
            <a:lvl4pPr marL="16002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4pPr>
            <a:lvl5pPr marL="20574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5pPr>
            <a:lvl6pPr marL="25146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6pPr>
            <a:lvl7pPr marL="29718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7pPr>
            <a:lvl8pPr marL="34290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8pPr>
            <a:lvl9pPr marL="3886200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9pPr>
          </a:lstStyle>
          <a:p>
            <a:r>
              <a:rPr lang="zh-CN" altLang="en-US" sz="2400">
                <a:sym typeface="+mn-ea"/>
              </a:rPr>
              <a:t>高能物理研究所</a:t>
            </a:r>
            <a:r>
              <a:rPr lang="en-US" altLang="zh-CN" sz="2400">
                <a:sym typeface="+mn-ea"/>
              </a:rPr>
              <a:t> </a:t>
            </a:r>
            <a:endParaRPr lang="en-US" altLang="zh-CN" sz="2400">
              <a:sym typeface="+mn-ea"/>
            </a:endParaRPr>
          </a:p>
          <a:p>
            <a:endParaRPr lang="en-US" altLang="zh-CN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1" name="标题 90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时间指标分析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3940" y="1358900"/>
            <a:ext cx="8851265" cy="2907030"/>
          </a:xfrm>
          <a:prstGeom prst="rect">
            <a:avLst/>
          </a:prstGeom>
        </p:spPr>
      </p:pic>
      <p:sp>
        <p:nvSpPr>
          <p:cNvPr id="35" name="文本框 34"/>
          <p:cNvSpPr txBox="1"/>
          <p:nvPr/>
        </p:nvSpPr>
        <p:spPr>
          <a:xfrm>
            <a:off x="90170" y="3417570"/>
            <a:ext cx="208407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b="1">
                <a:sym typeface="+mn-ea"/>
              </a:rPr>
              <a:t>  </a:t>
            </a:r>
            <a:endParaRPr lang="zh-CN" altLang="en-US" b="1">
              <a:sym typeface="+mn-ea"/>
            </a:endParaRPr>
          </a:p>
          <a:p>
            <a:r>
              <a:rPr lang="en-US" altLang="zh-CN" sz="1200" b="1">
                <a:sym typeface="+mn-ea"/>
              </a:rPr>
              <a:t>  </a:t>
            </a:r>
            <a:r>
              <a:rPr lang="zh-CN" altLang="en-US" sz="1200" b="1">
                <a:sym typeface="+mn-ea"/>
              </a:rPr>
              <a:t>从两方面考虑：</a:t>
            </a:r>
            <a:endParaRPr lang="zh-CN" altLang="en-US" sz="1200" b="1">
              <a:sym typeface="+mn-ea"/>
            </a:endParaRPr>
          </a:p>
          <a:p>
            <a:endParaRPr lang="zh-CN" altLang="en-US" b="1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>
                <a:sym typeface="+mn-ea"/>
              </a:rPr>
              <a:t>像素内延迟分析</a:t>
            </a:r>
            <a:endParaRPr lang="zh-CN" altLang="en-US" b="1">
              <a:sym typeface="+mn-ea"/>
            </a:endParaRPr>
          </a:p>
          <a:p>
            <a:endParaRPr lang="zh-CN" altLang="en-US" b="1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>
                <a:sym typeface="+mn-ea"/>
              </a:rPr>
              <a:t>像素间延迟分析</a:t>
            </a:r>
            <a:endParaRPr lang="zh-CN" altLang="en-US" b="1">
              <a:sym typeface="+mn-ea"/>
            </a:endParaRPr>
          </a:p>
          <a:p>
            <a:endParaRPr lang="en-US" altLang="zh-CN" b="1"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313940" y="5222875"/>
            <a:ext cx="470916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b="1">
                <a:sym typeface="+mn-ea"/>
              </a:rPr>
              <a:t>对于单个像素内，从像素被击中到发出</a:t>
            </a:r>
            <a:r>
              <a:rPr lang="en-US" altLang="zh-CN" sz="1400" b="1">
                <a:sym typeface="+mn-ea"/>
              </a:rPr>
              <a:t>Token out</a:t>
            </a:r>
            <a:r>
              <a:rPr lang="zh-CN" altLang="en-US" sz="1400" b="1">
                <a:sym typeface="+mn-ea"/>
              </a:rPr>
              <a:t>：</a:t>
            </a:r>
            <a:r>
              <a:rPr lang="en-US" altLang="zh-CN" sz="1400" b="1">
                <a:sym typeface="+mn-ea"/>
              </a:rPr>
              <a:t> </a:t>
            </a:r>
            <a:endParaRPr lang="en-US" altLang="zh-CN" sz="1400" b="1">
              <a:sym typeface="+mn-ea"/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7107555" y="4122420"/>
            <a:ext cx="326580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/>
              <a:t>TJ-Monopix</a:t>
            </a:r>
            <a:r>
              <a:rPr lang="zh-CN" altLang="en-US" sz="1400" b="1"/>
              <a:t>像素内数字逻辑原理图</a:t>
            </a:r>
            <a:endParaRPr lang="zh-CN" altLang="en-US" sz="1400" b="1"/>
          </a:p>
        </p:txBody>
      </p:sp>
      <p:sp>
        <p:nvSpPr>
          <p:cNvPr id="48" name="文本框 47"/>
          <p:cNvSpPr txBox="1"/>
          <p:nvPr/>
        </p:nvSpPr>
        <p:spPr>
          <a:xfrm>
            <a:off x="2858135" y="5682615"/>
            <a:ext cx="7598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2800" b="1" baseline="-25000">
                <a:solidFill>
                  <a:srgbClr val="FF0000"/>
                </a:solidFill>
                <a:sym typeface="+mn-ea"/>
              </a:rPr>
              <a:t>Preamp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  + T</a:t>
            </a:r>
            <a:r>
              <a:rPr lang="en-US" altLang="zh-CN" sz="2800" b="1" baseline="-25000">
                <a:solidFill>
                  <a:srgbClr val="FF0000"/>
                </a:solidFill>
                <a:sym typeface="+mn-ea"/>
              </a:rPr>
              <a:t>Discriminator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 + T</a:t>
            </a:r>
            <a:r>
              <a:rPr lang="en-US" altLang="zh-CN" sz="2800" b="1" baseline="-25000">
                <a:solidFill>
                  <a:srgbClr val="FF0000"/>
                </a:solidFill>
                <a:sym typeface="+mn-ea"/>
              </a:rPr>
              <a:t>TE/LE+2*latch+or</a:t>
            </a:r>
            <a:r>
              <a:rPr lang="en-US" altLang="zh-CN" sz="1400" b="1" baseline="-2500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 </a:t>
            </a:r>
            <a:endParaRPr lang="en-US" altLang="zh-CN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307975" y="1729105"/>
            <a:ext cx="2084070" cy="8604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时间精度指标：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100ns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r>
              <a:rPr lang="en-US" altLang="zh-CN" sz="1400" b="1">
                <a:solidFill>
                  <a:schemeClr val="tx1"/>
                </a:solidFill>
                <a:sym typeface="+mn-ea"/>
              </a:rPr>
              <a:t>  (</a:t>
            </a:r>
            <a:r>
              <a:rPr lang="zh-CN" altLang="en-US" sz="1400" b="1">
                <a:solidFill>
                  <a:schemeClr val="tx1"/>
                </a:solidFill>
                <a:sym typeface="+mn-ea"/>
              </a:rPr>
              <a:t>击中到读出</a:t>
            </a:r>
            <a:r>
              <a:rPr lang="en-US" altLang="zh-CN" sz="1400" b="1">
                <a:solidFill>
                  <a:schemeClr val="tx1"/>
                </a:solidFill>
                <a:sym typeface="+mn-ea"/>
              </a:rPr>
              <a:t>)</a:t>
            </a:r>
            <a:endParaRPr lang="en-US" altLang="zh-CN" sz="1400" b="1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2176780" y="1185545"/>
            <a:ext cx="34290" cy="5310505"/>
          </a:xfrm>
          <a:prstGeom prst="line">
            <a:avLst/>
          </a:prstGeom>
          <a:ln w="28575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2313940" y="1185545"/>
            <a:ext cx="228155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>
                <a:sym typeface="+mn-ea"/>
              </a:rPr>
              <a:t>像素内延迟分析</a:t>
            </a:r>
            <a:endParaRPr lang="zh-CN" altLang="en-US" b="1">
              <a:sym typeface="+mn-ea"/>
            </a:endParaRPr>
          </a:p>
        </p:txBody>
      </p:sp>
      <p:sp>
        <p:nvSpPr>
          <p:cNvPr id="199" name="文本框 198"/>
          <p:cNvSpPr txBox="1"/>
          <p:nvPr/>
        </p:nvSpPr>
        <p:spPr>
          <a:xfrm>
            <a:off x="3944620" y="6293485"/>
            <a:ext cx="24669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b="1">
                <a:solidFill>
                  <a:srgbClr val="FF0000"/>
                </a:solidFill>
                <a:sym typeface="+mn-ea"/>
              </a:rPr>
              <a:t>△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14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  ~  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75ns</a:t>
            </a:r>
            <a:endParaRPr lang="en-US" altLang="zh-CN" sz="1400" b="1">
              <a:solidFill>
                <a:srgbClr val="FF0000"/>
              </a:solidFill>
              <a:sym typeface="+mn-ea"/>
            </a:endParaRPr>
          </a:p>
        </p:txBody>
      </p:sp>
      <p:pic>
        <p:nvPicPr>
          <p:cNvPr id="54" name="图片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160" y="4265930"/>
            <a:ext cx="3982085" cy="572770"/>
          </a:xfrm>
          <a:prstGeom prst="rect">
            <a:avLst/>
          </a:prstGeom>
        </p:spPr>
      </p:pic>
      <p:cxnSp>
        <p:nvCxnSpPr>
          <p:cNvPr id="207" name="直接连接符 206"/>
          <p:cNvCxnSpPr/>
          <p:nvPr/>
        </p:nvCxnSpPr>
        <p:spPr>
          <a:xfrm>
            <a:off x="4103370" y="4122420"/>
            <a:ext cx="0" cy="727710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>
            <a:off x="4598035" y="4122420"/>
            <a:ext cx="0" cy="727710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8" name="文本框 57"/>
          <p:cNvSpPr txBox="1"/>
          <p:nvPr/>
        </p:nvSpPr>
        <p:spPr>
          <a:xfrm>
            <a:off x="4116705" y="4605020"/>
            <a:ext cx="962660" cy="245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000" b="1">
                <a:solidFill>
                  <a:srgbClr val="7030A0"/>
                </a:solidFill>
                <a:sym typeface="+mn-ea"/>
              </a:rPr>
              <a:t>75ns</a:t>
            </a:r>
            <a:endParaRPr lang="en-US" altLang="zh-CN" sz="1000" b="1">
              <a:solidFill>
                <a:srgbClr val="7030A0"/>
              </a:solidFill>
              <a:sym typeface="+mn-ea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6750685" y="5161280"/>
            <a:ext cx="1524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b="1" baseline="-25000">
                <a:solidFill>
                  <a:srgbClr val="FF0000"/>
                </a:solidFill>
                <a:sym typeface="+mn-ea"/>
              </a:rPr>
              <a:t>Pixel matrix</a:t>
            </a:r>
            <a:endParaRPr lang="en-US" altLang="zh-CN" b="1" baseline="-25000">
              <a:solidFill>
                <a:srgbClr val="FF0000"/>
              </a:solidFill>
              <a:sym typeface="+mn-ea"/>
            </a:endParaRPr>
          </a:p>
        </p:txBody>
      </p:sp>
      <p:sp>
        <p:nvSpPr>
          <p:cNvPr id="164" name="文本框 163"/>
          <p:cNvSpPr txBox="1"/>
          <p:nvPr/>
        </p:nvSpPr>
        <p:spPr>
          <a:xfrm>
            <a:off x="7783195" y="6327140"/>
            <a:ext cx="164274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>
                <a:sym typeface="+mn-ea"/>
              </a:rPr>
              <a:t>很小，可忽略或修正</a:t>
            </a:r>
            <a:endParaRPr lang="zh-CN" altLang="en-US" sz="1200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9" name="图片 2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98795" y="2668905"/>
            <a:ext cx="5372735" cy="236093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45820" y="109728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45820" y="182943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845820" y="256159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845820" y="352679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845820" y="426402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845820" y="500126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2654300" y="157162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1265555" y="157670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265555" y="159258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Fastor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54300" y="159258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2651760" y="230568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1263015" y="231076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1263015" y="2326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651760" y="2326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V="1">
            <a:off x="2654300" y="400367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1265555" y="400875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265555" y="40246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654300" y="40246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V="1">
            <a:off x="2654300" y="474345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1265555" y="474853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1265555" y="47644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654300" y="47644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42" name="直接箭头连接符 41"/>
          <p:cNvCxnSpPr/>
          <p:nvPr/>
        </p:nvCxnSpPr>
        <p:spPr>
          <a:xfrm flipV="1">
            <a:off x="2654300" y="548957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H="1">
            <a:off x="1265555" y="549465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1265555" y="55105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2654300" y="55105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508125" y="2973705"/>
            <a:ext cx="20764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</p:txBody>
      </p:sp>
      <p:sp>
        <p:nvSpPr>
          <p:cNvPr id="64" name="文本框 63"/>
          <p:cNvSpPr txBox="1"/>
          <p:nvPr/>
        </p:nvSpPr>
        <p:spPr>
          <a:xfrm>
            <a:off x="1684655" y="124587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Pix1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1684655" y="195834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Pix2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1684655" y="266890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Pix3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1715770" y="366712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1715770" y="5130165"/>
            <a:ext cx="53149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058545" y="6080760"/>
            <a:ext cx="1012825" cy="292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000">
                <a:solidFill>
                  <a:schemeClr val="tx1"/>
                </a:solidFill>
              </a:rPr>
              <a:t>EoC Circuit</a:t>
            </a:r>
            <a:endParaRPr lang="en-US" altLang="zh-CN" sz="1000">
              <a:solidFill>
                <a:schemeClr val="tx1"/>
              </a:solidFill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962660" y="2014220"/>
            <a:ext cx="95885" cy="1016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25525" y="195199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 b="1">
                <a:solidFill>
                  <a:schemeClr val="tx1"/>
                </a:solidFill>
              </a:rPr>
              <a:t>击中</a:t>
            </a:r>
            <a:endParaRPr lang="zh-CN" altLang="en-US" sz="800" b="1">
              <a:solidFill>
                <a:schemeClr val="tx1"/>
              </a:solidFill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329565" y="2055495"/>
            <a:ext cx="51625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 flipH="1">
            <a:off x="1052195" y="6435725"/>
            <a:ext cx="101981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flipV="1">
            <a:off x="1050925" y="6308725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2073275" y="6308725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2074545" y="6222365"/>
            <a:ext cx="290639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V="1">
            <a:off x="2368550" y="1352550"/>
            <a:ext cx="2612390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1" name="文本框 80"/>
          <p:cNvSpPr txBox="1"/>
          <p:nvPr/>
        </p:nvSpPr>
        <p:spPr>
          <a:xfrm>
            <a:off x="1508125" y="5620385"/>
            <a:ext cx="2076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</p:txBody>
      </p:sp>
      <p:cxnSp>
        <p:nvCxnSpPr>
          <p:cNvPr id="82" name="直接连接符 81"/>
          <p:cNvCxnSpPr/>
          <p:nvPr/>
        </p:nvCxnSpPr>
        <p:spPr>
          <a:xfrm>
            <a:off x="255270" y="6209665"/>
            <a:ext cx="80327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4" name="文本框 83"/>
          <p:cNvSpPr txBox="1"/>
          <p:nvPr/>
        </p:nvSpPr>
        <p:spPr>
          <a:xfrm>
            <a:off x="-22225" y="4149725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</a:t>
            </a:r>
            <a:endParaRPr lang="en-US" altLang="zh-CN" sz="1000" b="1" baseline="-25000">
              <a:solidFill>
                <a:srgbClr val="7030A0"/>
              </a:solidFill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4338320" y="4143375"/>
            <a:ext cx="5715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F0"/>
                </a:solidFill>
              </a:rPr>
              <a:t>T</a:t>
            </a:r>
            <a:r>
              <a:rPr lang="en-US" altLang="zh-CN" sz="1000" b="1" baseline="-25000">
                <a:solidFill>
                  <a:srgbClr val="00B0F0"/>
                </a:solidFill>
              </a:rPr>
              <a:t>read</a:t>
            </a:r>
            <a:endParaRPr lang="en-US" altLang="zh-CN" sz="1000" b="1" baseline="-25000">
              <a:solidFill>
                <a:srgbClr val="00B0F0"/>
              </a:solidFill>
            </a:endParaRPr>
          </a:p>
        </p:txBody>
      </p:sp>
      <p:cxnSp>
        <p:nvCxnSpPr>
          <p:cNvPr id="87" name="直接箭头连接符 86"/>
          <p:cNvCxnSpPr/>
          <p:nvPr/>
        </p:nvCxnSpPr>
        <p:spPr>
          <a:xfrm>
            <a:off x="624205" y="2067560"/>
            <a:ext cx="0" cy="41325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 flipV="1">
            <a:off x="4338320" y="1329690"/>
            <a:ext cx="0" cy="486981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1" name="标题 90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时间指标分析</a:t>
            </a:r>
          </a:p>
        </p:txBody>
      </p:sp>
      <p:sp>
        <p:nvSpPr>
          <p:cNvPr id="105" name="文本框 104"/>
          <p:cNvSpPr txBox="1"/>
          <p:nvPr/>
        </p:nvSpPr>
        <p:spPr>
          <a:xfrm>
            <a:off x="1350645" y="6400800"/>
            <a:ext cx="84772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000" b="1">
                <a:solidFill>
                  <a:schemeClr val="tx1"/>
                </a:solidFill>
              </a:rPr>
              <a:t>T</a:t>
            </a:r>
            <a:r>
              <a:rPr lang="en-US" altLang="zh-CN" sz="1000" b="1" baseline="-25000">
                <a:solidFill>
                  <a:schemeClr val="tx1"/>
                </a:solidFill>
              </a:rPr>
              <a:t>EOC</a:t>
            </a:r>
            <a:endParaRPr lang="en-US" altLang="zh-CN" sz="1000" b="1" baseline="-25000">
              <a:solidFill>
                <a:schemeClr val="tx1"/>
              </a:solidFill>
            </a:endParaRPr>
          </a:p>
        </p:txBody>
      </p:sp>
      <p:sp>
        <p:nvSpPr>
          <p:cNvPr id="165" name="文本框 164"/>
          <p:cNvSpPr txBox="1"/>
          <p:nvPr/>
        </p:nvSpPr>
        <p:spPr>
          <a:xfrm>
            <a:off x="1715770" y="440182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cxnSp>
        <p:nvCxnSpPr>
          <p:cNvPr id="166" name="直接箭头连接符 165"/>
          <p:cNvCxnSpPr/>
          <p:nvPr/>
        </p:nvCxnSpPr>
        <p:spPr>
          <a:xfrm flipV="1">
            <a:off x="1906270" y="157226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7" name="文本框 166"/>
          <p:cNvSpPr txBox="1"/>
          <p:nvPr/>
        </p:nvSpPr>
        <p:spPr>
          <a:xfrm>
            <a:off x="1906270" y="159321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77" name="直接箭头连接符 176"/>
          <p:cNvCxnSpPr/>
          <p:nvPr/>
        </p:nvCxnSpPr>
        <p:spPr>
          <a:xfrm flipV="1">
            <a:off x="1903730" y="230632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9" name="直接箭头连接符 178"/>
          <p:cNvCxnSpPr/>
          <p:nvPr/>
        </p:nvCxnSpPr>
        <p:spPr>
          <a:xfrm flipV="1">
            <a:off x="1906270" y="400431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0" name="文本框 179"/>
          <p:cNvSpPr txBox="1"/>
          <p:nvPr/>
        </p:nvSpPr>
        <p:spPr>
          <a:xfrm>
            <a:off x="1906270" y="402145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1" name="直接箭头连接符 180"/>
          <p:cNvCxnSpPr/>
          <p:nvPr/>
        </p:nvCxnSpPr>
        <p:spPr>
          <a:xfrm flipV="1">
            <a:off x="1906270" y="474408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2" name="文本框 181"/>
          <p:cNvSpPr txBox="1"/>
          <p:nvPr/>
        </p:nvSpPr>
        <p:spPr>
          <a:xfrm>
            <a:off x="1906270" y="47650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3" name="直接箭头连接符 182"/>
          <p:cNvCxnSpPr/>
          <p:nvPr/>
        </p:nvCxnSpPr>
        <p:spPr>
          <a:xfrm flipV="1">
            <a:off x="1906270" y="549021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4" name="文本框 183"/>
          <p:cNvSpPr txBox="1"/>
          <p:nvPr/>
        </p:nvSpPr>
        <p:spPr>
          <a:xfrm>
            <a:off x="1906270" y="55111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sp>
        <p:nvSpPr>
          <p:cNvPr id="185" name="文本框 184"/>
          <p:cNvSpPr txBox="1"/>
          <p:nvPr/>
        </p:nvSpPr>
        <p:spPr>
          <a:xfrm>
            <a:off x="1906270" y="23006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sp>
        <p:nvSpPr>
          <p:cNvPr id="186" name="文本框 185"/>
          <p:cNvSpPr txBox="1"/>
          <p:nvPr/>
        </p:nvSpPr>
        <p:spPr>
          <a:xfrm>
            <a:off x="5351780" y="1175385"/>
            <a:ext cx="32327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sym typeface="+mn-ea"/>
              </a:rPr>
              <a:t>像素间延迟分析（像素外）</a:t>
            </a:r>
            <a:endParaRPr lang="en-US" altLang="zh-CN" b="1">
              <a:sym typeface="+mn-ea"/>
            </a:endParaRPr>
          </a:p>
        </p:txBody>
      </p:sp>
      <p:cxnSp>
        <p:nvCxnSpPr>
          <p:cNvPr id="188" name="直接箭头连接符 187"/>
          <p:cNvCxnSpPr/>
          <p:nvPr/>
        </p:nvCxnSpPr>
        <p:spPr>
          <a:xfrm flipV="1">
            <a:off x="1508125" y="4735195"/>
            <a:ext cx="3656965" cy="177800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1" name="直接箭头连接符 190"/>
          <p:cNvCxnSpPr/>
          <p:nvPr/>
        </p:nvCxnSpPr>
        <p:spPr>
          <a:xfrm flipV="1">
            <a:off x="3116580" y="1329690"/>
            <a:ext cx="0" cy="487045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2" name="文本框 191"/>
          <p:cNvSpPr txBox="1"/>
          <p:nvPr/>
        </p:nvSpPr>
        <p:spPr>
          <a:xfrm>
            <a:off x="3213735" y="4080510"/>
            <a:ext cx="66992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>
                <a:solidFill>
                  <a:srgbClr val="00B050"/>
                </a:solidFill>
              </a:rPr>
              <a:t>T</a:t>
            </a:r>
            <a:r>
              <a:rPr lang="en-US" altLang="zh-CN" sz="1000" baseline="-25000">
                <a:solidFill>
                  <a:srgbClr val="00B050"/>
                </a:solidFill>
              </a:rPr>
              <a:t>Freeze</a:t>
            </a:r>
            <a:endParaRPr lang="en-US" altLang="zh-CN" sz="1000" baseline="-25000">
              <a:solidFill>
                <a:srgbClr val="00B050"/>
              </a:solidFill>
            </a:endParaRPr>
          </a:p>
        </p:txBody>
      </p:sp>
      <p:cxnSp>
        <p:nvCxnSpPr>
          <p:cNvPr id="193" name="直接箭头连接符 192"/>
          <p:cNvCxnSpPr/>
          <p:nvPr/>
        </p:nvCxnSpPr>
        <p:spPr>
          <a:xfrm flipH="1">
            <a:off x="3670935" y="1349375"/>
            <a:ext cx="6985" cy="7042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4" name="直接连接符 193"/>
          <p:cNvCxnSpPr/>
          <p:nvPr/>
        </p:nvCxnSpPr>
        <p:spPr>
          <a:xfrm flipV="1">
            <a:off x="3006090" y="2053590"/>
            <a:ext cx="1121410" cy="0"/>
          </a:xfrm>
          <a:prstGeom prst="line">
            <a:avLst/>
          </a:prstGeom>
          <a:ln w="12700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6" name="文本框 195"/>
          <p:cNvSpPr txBox="1"/>
          <p:nvPr/>
        </p:nvSpPr>
        <p:spPr>
          <a:xfrm>
            <a:off x="3724275" y="1761490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fastor1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199" name="文本框 198"/>
          <p:cNvSpPr txBox="1"/>
          <p:nvPr/>
        </p:nvSpPr>
        <p:spPr>
          <a:xfrm>
            <a:off x="5675630" y="5950585"/>
            <a:ext cx="24669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olidFill>
                  <a:schemeClr val="tx1"/>
                </a:solidFill>
                <a:sym typeface="+mn-ea"/>
              </a:rPr>
              <a:t>T</a:t>
            </a:r>
            <a:r>
              <a:rPr lang="en-US" altLang="zh-CN" sz="1400" b="1" baseline="-25000">
                <a:solidFill>
                  <a:schemeClr val="tx1"/>
                </a:solidFill>
                <a:sym typeface="+mn-ea"/>
              </a:rPr>
              <a:t>EOC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  ~  0-T</a:t>
            </a:r>
            <a:r>
              <a:rPr lang="en-US" altLang="zh-CN" sz="1400" b="1" baseline="-25000">
                <a:solidFill>
                  <a:srgbClr val="FF0000"/>
                </a:solidFill>
                <a:sym typeface="+mn-ea"/>
              </a:rPr>
              <a:t>clk  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ns</a:t>
            </a:r>
            <a:endParaRPr lang="en-US" altLang="zh-CN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200" name="文本框 199"/>
          <p:cNvSpPr txBox="1"/>
          <p:nvPr/>
        </p:nvSpPr>
        <p:spPr>
          <a:xfrm>
            <a:off x="5598795" y="5273675"/>
            <a:ext cx="47091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ym typeface="+mn-ea"/>
              </a:rPr>
              <a:t>EOC</a:t>
            </a:r>
            <a:r>
              <a:rPr lang="zh-CN" altLang="en-US" sz="1400" b="1">
                <a:sym typeface="+mn-ea"/>
              </a:rPr>
              <a:t>内，时钟上升沿时检测到</a:t>
            </a:r>
            <a:r>
              <a:rPr lang="en-US" altLang="zh-CN" sz="1400" b="1">
                <a:sym typeface="+mn-ea"/>
              </a:rPr>
              <a:t> Fastor </a:t>
            </a:r>
            <a:r>
              <a:rPr lang="zh-CN" altLang="en-US" sz="1400" b="1">
                <a:sym typeface="+mn-ea"/>
              </a:rPr>
              <a:t>拉高，产生</a:t>
            </a:r>
            <a:r>
              <a:rPr lang="en-US" altLang="zh-CN" sz="1400" b="1">
                <a:sym typeface="+mn-ea"/>
              </a:rPr>
              <a:t> Freeze </a:t>
            </a:r>
            <a:r>
              <a:rPr lang="zh-CN" altLang="en-US" sz="1400" b="1">
                <a:sym typeface="+mn-ea"/>
              </a:rPr>
              <a:t>，一定时间后产生</a:t>
            </a:r>
            <a:r>
              <a:rPr lang="en-US" altLang="zh-CN" sz="1400" b="1">
                <a:sym typeface="+mn-ea"/>
              </a:rPr>
              <a:t> Read</a:t>
            </a:r>
            <a:endParaRPr lang="en-US" altLang="zh-CN" sz="1400" b="1">
              <a:sym typeface="+mn-ea"/>
            </a:endParaRPr>
          </a:p>
        </p:txBody>
      </p:sp>
      <p:sp>
        <p:nvSpPr>
          <p:cNvPr id="203" name="文本框 202"/>
          <p:cNvSpPr txBox="1"/>
          <p:nvPr/>
        </p:nvSpPr>
        <p:spPr>
          <a:xfrm>
            <a:off x="2247265" y="6327775"/>
            <a:ext cx="188023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 b="1">
                <a:sym typeface="+mn-ea"/>
              </a:rPr>
              <a:t>像素间时间延迟示意图</a:t>
            </a:r>
            <a:endParaRPr lang="zh-CN" altLang="en-US" sz="1200" b="1">
              <a:sym typeface="+mn-ea"/>
            </a:endParaRPr>
          </a:p>
        </p:txBody>
      </p:sp>
      <p:sp>
        <p:nvSpPr>
          <p:cNvPr id="204" name="文本框 203"/>
          <p:cNvSpPr txBox="1"/>
          <p:nvPr/>
        </p:nvSpPr>
        <p:spPr>
          <a:xfrm>
            <a:off x="5283200" y="1568450"/>
            <a:ext cx="68103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b="1">
                <a:sym typeface="+mn-ea"/>
              </a:rPr>
              <a:t>对于整个像素列，从单个像素发出</a:t>
            </a:r>
            <a:r>
              <a:rPr lang="en-US" altLang="zh-CN" sz="1400" b="1">
                <a:sym typeface="+mn-ea"/>
              </a:rPr>
              <a:t> Fastor </a:t>
            </a:r>
            <a:r>
              <a:rPr lang="zh-CN" altLang="en-US" sz="1400" b="1">
                <a:sym typeface="+mn-ea"/>
              </a:rPr>
              <a:t>到</a:t>
            </a:r>
            <a:r>
              <a:rPr lang="en-US" altLang="zh-CN" sz="1400" b="1">
                <a:sym typeface="+mn-ea"/>
              </a:rPr>
              <a:t> EOC </a:t>
            </a:r>
            <a:r>
              <a:rPr lang="zh-CN" altLang="en-US" sz="1400" b="1">
                <a:sym typeface="+mn-ea"/>
              </a:rPr>
              <a:t>发出</a:t>
            </a:r>
            <a:r>
              <a:rPr lang="en-US" altLang="zh-CN" sz="1400" b="1">
                <a:sym typeface="+mn-ea"/>
              </a:rPr>
              <a:t> READ </a:t>
            </a:r>
            <a:r>
              <a:rPr lang="zh-CN" altLang="en-US" sz="1400" b="1">
                <a:sym typeface="+mn-ea"/>
              </a:rPr>
              <a:t>：</a:t>
            </a:r>
            <a:r>
              <a:rPr lang="en-US" altLang="zh-CN" sz="1400" b="1">
                <a:sym typeface="+mn-ea"/>
              </a:rPr>
              <a:t> </a:t>
            </a:r>
            <a:endParaRPr lang="en-US" altLang="zh-CN" sz="1400" b="1">
              <a:sym typeface="+mn-ea"/>
            </a:endParaRPr>
          </a:p>
        </p:txBody>
      </p:sp>
      <p:sp>
        <p:nvSpPr>
          <p:cNvPr id="205" name="文本框 204"/>
          <p:cNvSpPr txBox="1"/>
          <p:nvPr/>
        </p:nvSpPr>
        <p:spPr>
          <a:xfrm>
            <a:off x="5283200" y="2006600"/>
            <a:ext cx="81178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Fastor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EOC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Freeze 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Read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</a:t>
            </a:r>
            <a:endParaRPr lang="en-US" altLang="zh-CN" sz="2400" b="1">
              <a:solidFill>
                <a:srgbClr val="FF0000"/>
              </a:solidFill>
              <a:sym typeface="+mn-ea"/>
            </a:endParaRPr>
          </a:p>
          <a:p>
            <a:endParaRPr lang="en-US" altLang="zh-CN" sz="2400" b="1">
              <a:solidFill>
                <a:srgbClr val="FF0000"/>
              </a:solidFill>
              <a:sym typeface="+mn-ea"/>
            </a:endParaRPr>
          </a:p>
        </p:txBody>
      </p:sp>
      <p:cxnSp>
        <p:nvCxnSpPr>
          <p:cNvPr id="206" name="直接连接符 205"/>
          <p:cNvCxnSpPr/>
          <p:nvPr/>
        </p:nvCxnSpPr>
        <p:spPr>
          <a:xfrm>
            <a:off x="8191500" y="3602990"/>
            <a:ext cx="0" cy="1574800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7" name="直接连接符 206"/>
          <p:cNvCxnSpPr/>
          <p:nvPr/>
        </p:nvCxnSpPr>
        <p:spPr>
          <a:xfrm>
            <a:off x="7781290" y="3580765"/>
            <a:ext cx="0" cy="1597025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8" name="文本框 207"/>
          <p:cNvSpPr txBox="1"/>
          <p:nvPr/>
        </p:nvSpPr>
        <p:spPr>
          <a:xfrm>
            <a:off x="7730490" y="5001260"/>
            <a:ext cx="623570" cy="213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800" b="1" baseline="-250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 b="1" baseline="-25000">
              <a:solidFill>
                <a:srgbClr val="7030A0"/>
              </a:solidFill>
              <a:sym typeface="+mn-ea"/>
            </a:endParaRPr>
          </a:p>
        </p:txBody>
      </p:sp>
      <p:cxnSp>
        <p:nvCxnSpPr>
          <p:cNvPr id="209" name="直接连接符 208"/>
          <p:cNvCxnSpPr/>
          <p:nvPr/>
        </p:nvCxnSpPr>
        <p:spPr>
          <a:xfrm>
            <a:off x="8351520" y="3602990"/>
            <a:ext cx="2540" cy="1564640"/>
          </a:xfrm>
          <a:prstGeom prst="line">
            <a:avLst/>
          </a:prstGeom>
          <a:ln w="12700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0" name="文本框 209"/>
          <p:cNvSpPr txBox="1"/>
          <p:nvPr/>
        </p:nvSpPr>
        <p:spPr>
          <a:xfrm>
            <a:off x="8063230" y="5135245"/>
            <a:ext cx="521335" cy="2990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800" b="1">
                <a:solidFill>
                  <a:schemeClr val="tx1"/>
                </a:solidFill>
              </a:rPr>
              <a:t>T</a:t>
            </a:r>
            <a:r>
              <a:rPr lang="en-US" altLang="zh-CN" sz="800" b="1" baseline="-25000">
                <a:solidFill>
                  <a:schemeClr val="tx1"/>
                </a:solidFill>
              </a:rPr>
              <a:t>EOC</a:t>
            </a:r>
            <a:endParaRPr lang="en-US" altLang="zh-CN" sz="800" b="1" baseline="-25000">
              <a:solidFill>
                <a:schemeClr val="tx1"/>
              </a:solidFill>
            </a:endParaRPr>
          </a:p>
        </p:txBody>
      </p:sp>
      <p:cxnSp>
        <p:nvCxnSpPr>
          <p:cNvPr id="211" name="直接连接符 210"/>
          <p:cNvCxnSpPr/>
          <p:nvPr/>
        </p:nvCxnSpPr>
        <p:spPr>
          <a:xfrm>
            <a:off x="8191500" y="4280535"/>
            <a:ext cx="3175" cy="114300"/>
          </a:xfrm>
          <a:prstGeom prst="line">
            <a:avLst/>
          </a:prstGeom>
          <a:ln w="22225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2" name="文本框 211"/>
          <p:cNvSpPr txBox="1"/>
          <p:nvPr/>
        </p:nvSpPr>
        <p:spPr>
          <a:xfrm>
            <a:off x="7962900" y="3429000"/>
            <a:ext cx="52133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900" b="1" baseline="-25000">
                <a:solidFill>
                  <a:srgbClr val="FF0000"/>
                </a:solidFill>
              </a:rPr>
              <a:t>arrive</a:t>
            </a:r>
            <a:endParaRPr lang="en-US" altLang="zh-CN" sz="900" b="1" baseline="-25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1" name="标题 90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时间指标分析</a:t>
            </a:r>
          </a:p>
        </p:txBody>
      </p:sp>
      <p:cxnSp>
        <p:nvCxnSpPr>
          <p:cNvPr id="134" name="直接连接符 133"/>
          <p:cNvCxnSpPr/>
          <p:nvPr/>
        </p:nvCxnSpPr>
        <p:spPr>
          <a:xfrm>
            <a:off x="5008245" y="4586605"/>
            <a:ext cx="7200000" cy="0"/>
          </a:xfrm>
          <a:prstGeom prst="line">
            <a:avLst/>
          </a:prstGeom>
          <a:ln w="12700"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5" name="直接连接符 134"/>
          <p:cNvCxnSpPr/>
          <p:nvPr/>
        </p:nvCxnSpPr>
        <p:spPr>
          <a:xfrm>
            <a:off x="4951095" y="2200910"/>
            <a:ext cx="4481195" cy="0"/>
          </a:xfrm>
          <a:prstGeom prst="line">
            <a:avLst/>
          </a:prstGeom>
          <a:ln w="12700"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0" name="矩形 149"/>
          <p:cNvSpPr/>
          <p:nvPr/>
        </p:nvSpPr>
        <p:spPr>
          <a:xfrm>
            <a:off x="4951095" y="1997075"/>
            <a:ext cx="1421765" cy="2038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1" name="矩形 150"/>
          <p:cNvSpPr/>
          <p:nvPr/>
        </p:nvSpPr>
        <p:spPr>
          <a:xfrm>
            <a:off x="8460740" y="1997075"/>
            <a:ext cx="1332865" cy="20383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2" name="矩形 151"/>
          <p:cNvSpPr/>
          <p:nvPr/>
        </p:nvSpPr>
        <p:spPr>
          <a:xfrm>
            <a:off x="6372860" y="1997075"/>
            <a:ext cx="788035" cy="203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6" name="文本框 155"/>
          <p:cNvSpPr txBox="1"/>
          <p:nvPr/>
        </p:nvSpPr>
        <p:spPr>
          <a:xfrm>
            <a:off x="5308600" y="1955800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6598285" y="1955800"/>
            <a:ext cx="52387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000" b="1">
                <a:solidFill>
                  <a:schemeClr val="tx1"/>
                </a:solidFill>
              </a:rPr>
              <a:t>T</a:t>
            </a:r>
            <a:r>
              <a:rPr lang="en-US" altLang="zh-CN" sz="1000" b="1" baseline="-25000">
                <a:solidFill>
                  <a:schemeClr val="tx1"/>
                </a:solidFill>
              </a:rPr>
              <a:t>EoC</a:t>
            </a:r>
            <a:endParaRPr lang="en-US" altLang="zh-CN" sz="1000" b="1" baseline="-25000">
              <a:solidFill>
                <a:schemeClr val="tx1"/>
              </a:solidFill>
            </a:endParaRPr>
          </a:p>
        </p:txBody>
      </p:sp>
      <p:sp>
        <p:nvSpPr>
          <p:cNvPr id="158" name="文本框 157"/>
          <p:cNvSpPr txBox="1"/>
          <p:nvPr/>
        </p:nvSpPr>
        <p:spPr>
          <a:xfrm>
            <a:off x="8773160" y="1955800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F0"/>
                </a:solidFill>
              </a:rPr>
              <a:t>T</a:t>
            </a:r>
            <a:r>
              <a:rPr lang="en-US" altLang="zh-CN" sz="1000" b="1" baseline="-25000">
                <a:solidFill>
                  <a:srgbClr val="00B0F0"/>
                </a:solidFill>
              </a:rPr>
              <a:t>read</a:t>
            </a:r>
            <a:endParaRPr lang="en-US" altLang="zh-CN" sz="1000" b="1" baseline="-25000">
              <a:solidFill>
                <a:srgbClr val="00B0F0"/>
              </a:solidFill>
            </a:endParaRPr>
          </a:p>
        </p:txBody>
      </p:sp>
      <p:sp>
        <p:nvSpPr>
          <p:cNvPr id="159" name="矩形 158"/>
          <p:cNvSpPr/>
          <p:nvPr/>
        </p:nvSpPr>
        <p:spPr>
          <a:xfrm>
            <a:off x="6263005" y="4377055"/>
            <a:ext cx="1877695" cy="203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0" name="文本框 159"/>
          <p:cNvSpPr txBox="1"/>
          <p:nvPr/>
        </p:nvSpPr>
        <p:spPr>
          <a:xfrm>
            <a:off x="6847840" y="4354195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chemeClr val="tx1"/>
                </a:solidFill>
              </a:rPr>
              <a:t>T</a:t>
            </a:r>
            <a:r>
              <a:rPr lang="en-US" altLang="zh-CN" sz="1000" b="1" baseline="-25000">
                <a:solidFill>
                  <a:schemeClr val="tx1"/>
                </a:solidFill>
              </a:rPr>
              <a:t>EOC</a:t>
            </a:r>
            <a:endParaRPr lang="en-US" altLang="zh-CN" sz="1000" b="1" baseline="-25000">
              <a:solidFill>
                <a:schemeClr val="tx1"/>
              </a:solidFill>
            </a:endParaRPr>
          </a:p>
        </p:txBody>
      </p:sp>
      <p:sp>
        <p:nvSpPr>
          <p:cNvPr id="168" name="矩形 167"/>
          <p:cNvSpPr/>
          <p:nvPr/>
        </p:nvSpPr>
        <p:spPr>
          <a:xfrm>
            <a:off x="9794240" y="1995170"/>
            <a:ext cx="1299845" cy="20383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9" name="文本框 168"/>
          <p:cNvSpPr txBox="1"/>
          <p:nvPr/>
        </p:nvSpPr>
        <p:spPr>
          <a:xfrm>
            <a:off x="10172065" y="1953895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50"/>
                </a:solidFill>
              </a:rPr>
              <a:t>T</a:t>
            </a:r>
            <a:r>
              <a:rPr lang="en-US" altLang="zh-CN" sz="1000" b="1" baseline="-25000">
                <a:solidFill>
                  <a:srgbClr val="00B050"/>
                </a:solidFill>
              </a:rPr>
              <a:t>Freeze</a:t>
            </a:r>
            <a:endParaRPr lang="en-US" altLang="zh-CN" sz="1000" b="1" baseline="-25000">
              <a:solidFill>
                <a:srgbClr val="00B05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22160" y="2399030"/>
            <a:ext cx="39230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   </a:t>
            </a:r>
            <a:r>
              <a:rPr lang="en-US" altLang="zh-CN" sz="1000" b="1">
                <a:solidFill>
                  <a:srgbClr val="FF0000"/>
                </a:solidFill>
              </a:rPr>
              <a:t>:     Pix </a:t>
            </a:r>
            <a:r>
              <a:rPr lang="zh-CN" altLang="en-US" sz="1000" b="1">
                <a:solidFill>
                  <a:srgbClr val="FF0000"/>
                </a:solidFill>
              </a:rPr>
              <a:t>被击中后产生</a:t>
            </a:r>
            <a:r>
              <a:rPr lang="en-US" altLang="zh-CN" sz="1000" b="1">
                <a:solidFill>
                  <a:srgbClr val="FF0000"/>
                </a:solidFill>
              </a:rPr>
              <a:t> token </a:t>
            </a:r>
            <a:r>
              <a:rPr lang="zh-CN" altLang="en-US" sz="1000" b="1">
                <a:solidFill>
                  <a:srgbClr val="FF0000"/>
                </a:solidFill>
              </a:rPr>
              <a:t>传到</a:t>
            </a:r>
            <a:r>
              <a:rPr lang="en-US" altLang="zh-CN" sz="1000" b="1">
                <a:solidFill>
                  <a:srgbClr val="FF0000"/>
                </a:solidFill>
              </a:rPr>
              <a:t> EOC </a:t>
            </a:r>
            <a:r>
              <a:rPr lang="zh-CN" altLang="en-US" sz="1000" b="1">
                <a:solidFill>
                  <a:srgbClr val="FF0000"/>
                </a:solidFill>
              </a:rPr>
              <a:t>的时间</a:t>
            </a:r>
            <a:endParaRPr lang="zh-CN" altLang="en-US" sz="1000" b="1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126605" y="2684780"/>
            <a:ext cx="401447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F0"/>
                </a:solidFill>
              </a:rPr>
              <a:t>T</a:t>
            </a:r>
            <a:r>
              <a:rPr lang="en-US" altLang="zh-CN" sz="1000" b="1" baseline="-25000">
                <a:solidFill>
                  <a:srgbClr val="00B0F0"/>
                </a:solidFill>
              </a:rPr>
              <a:t>read</a:t>
            </a:r>
            <a:r>
              <a:rPr lang="en-US" altLang="zh-CN" sz="1000" b="1">
                <a:solidFill>
                  <a:srgbClr val="00B0F0"/>
                </a:solidFill>
              </a:rPr>
              <a:t>   </a:t>
            </a:r>
            <a:r>
              <a:rPr lang="zh-CN" altLang="en-US" sz="1000" b="1">
                <a:solidFill>
                  <a:srgbClr val="00B0F0"/>
                </a:solidFill>
              </a:rPr>
              <a:t>：</a:t>
            </a:r>
            <a:r>
              <a:rPr lang="en-US" altLang="zh-CN" sz="1000" b="1">
                <a:solidFill>
                  <a:srgbClr val="00B0F0"/>
                </a:solidFill>
              </a:rPr>
              <a:t>   EOC </a:t>
            </a:r>
            <a:r>
              <a:rPr lang="zh-CN" altLang="en-US" sz="1000" b="1">
                <a:solidFill>
                  <a:srgbClr val="00B0F0"/>
                </a:solidFill>
              </a:rPr>
              <a:t>从产生</a:t>
            </a:r>
            <a:r>
              <a:rPr lang="en-US" altLang="zh-CN" sz="1000" b="1">
                <a:solidFill>
                  <a:srgbClr val="00B0F0"/>
                </a:solidFill>
              </a:rPr>
              <a:t> Read  </a:t>
            </a:r>
            <a:r>
              <a:rPr lang="zh-CN" altLang="en-US" sz="1000" b="1">
                <a:solidFill>
                  <a:srgbClr val="00B0F0"/>
                </a:solidFill>
              </a:rPr>
              <a:t>传到顶端的时间</a:t>
            </a:r>
            <a:endParaRPr lang="zh-CN" altLang="en-US" sz="1000" b="1">
              <a:solidFill>
                <a:srgbClr val="00B0F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126605" y="3007995"/>
            <a:ext cx="341693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000" b="1">
                <a:solidFill>
                  <a:srgbClr val="00B050"/>
                </a:solidFill>
              </a:rPr>
              <a:t>T</a:t>
            </a:r>
            <a:r>
              <a:rPr lang="en-US" altLang="zh-CN" sz="1000" b="1" baseline="-25000">
                <a:solidFill>
                  <a:srgbClr val="00B050"/>
                </a:solidFill>
              </a:rPr>
              <a:t>Freeze</a:t>
            </a:r>
            <a:r>
              <a:rPr lang="en-US" altLang="zh-CN" sz="1000" b="1">
                <a:solidFill>
                  <a:srgbClr val="00B050"/>
                </a:solidFill>
              </a:rPr>
              <a:t> </a:t>
            </a:r>
            <a:r>
              <a:rPr lang="zh-CN" altLang="en-US" sz="1000" b="1">
                <a:solidFill>
                  <a:srgbClr val="00B050"/>
                </a:solidFill>
              </a:rPr>
              <a:t>：</a:t>
            </a:r>
            <a:r>
              <a:rPr lang="en-US" altLang="zh-CN" sz="1000" b="1">
                <a:solidFill>
                  <a:srgbClr val="00B050"/>
                </a:solidFill>
              </a:rPr>
              <a:t>   EoC </a:t>
            </a:r>
            <a:r>
              <a:rPr lang="zh-CN" altLang="en-US" sz="1000" b="1">
                <a:solidFill>
                  <a:srgbClr val="00B050"/>
                </a:solidFill>
              </a:rPr>
              <a:t>从产生</a:t>
            </a:r>
            <a:r>
              <a:rPr lang="en-US" altLang="zh-CN" sz="1000" b="1">
                <a:solidFill>
                  <a:srgbClr val="00B050"/>
                </a:solidFill>
              </a:rPr>
              <a:t> Freeze </a:t>
            </a:r>
            <a:r>
              <a:rPr lang="zh-CN" sz="1000" b="1">
                <a:solidFill>
                  <a:srgbClr val="00B050"/>
                </a:solidFill>
              </a:rPr>
              <a:t>传到顶端的</a:t>
            </a:r>
            <a:r>
              <a:rPr lang="zh-CN" altLang="en-US" sz="1000" b="1">
                <a:solidFill>
                  <a:srgbClr val="00B050"/>
                </a:solidFill>
              </a:rPr>
              <a:t>时间</a:t>
            </a:r>
            <a:endParaRPr lang="zh-CN" altLang="en-US" sz="1000" b="1">
              <a:solidFill>
                <a:srgbClr val="00B05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845820" y="107251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845820" y="180467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845820" y="253682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845820" y="350202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845820" y="423926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845820" y="497649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51" name="直接箭头连接符 50"/>
          <p:cNvCxnSpPr/>
          <p:nvPr/>
        </p:nvCxnSpPr>
        <p:spPr>
          <a:xfrm flipV="1">
            <a:off x="2654300" y="154686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 flipH="1">
            <a:off x="1265555" y="155194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1265555" y="156781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2654300" y="156781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55" name="直接箭头连接符 54"/>
          <p:cNvCxnSpPr/>
          <p:nvPr/>
        </p:nvCxnSpPr>
        <p:spPr>
          <a:xfrm flipV="1">
            <a:off x="2651760" y="228092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 flipH="1">
            <a:off x="1263015" y="228600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1263015" y="230187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2651760" y="230187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59" name="直接箭头连接符 58"/>
          <p:cNvCxnSpPr/>
          <p:nvPr/>
        </p:nvCxnSpPr>
        <p:spPr>
          <a:xfrm flipV="1">
            <a:off x="2654300" y="397891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H="1">
            <a:off x="1265555" y="398399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1" name="文本框 60"/>
          <p:cNvSpPr txBox="1"/>
          <p:nvPr/>
        </p:nvSpPr>
        <p:spPr>
          <a:xfrm>
            <a:off x="1265555" y="39998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2654300" y="39998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63" name="直接箭头连接符 62"/>
          <p:cNvCxnSpPr/>
          <p:nvPr/>
        </p:nvCxnSpPr>
        <p:spPr>
          <a:xfrm flipV="1">
            <a:off x="2654300" y="471868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 flipH="1">
            <a:off x="1265555" y="472376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6" name="文本框 75"/>
          <p:cNvSpPr txBox="1"/>
          <p:nvPr/>
        </p:nvSpPr>
        <p:spPr>
          <a:xfrm>
            <a:off x="1265555" y="4739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2654300" y="4739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 flipV="1">
            <a:off x="2654300" y="546481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/>
          <p:nvPr/>
        </p:nvCxnSpPr>
        <p:spPr>
          <a:xfrm flipH="1">
            <a:off x="1265555" y="546989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3" name="文本框 92"/>
          <p:cNvSpPr txBox="1"/>
          <p:nvPr/>
        </p:nvSpPr>
        <p:spPr>
          <a:xfrm>
            <a:off x="1265555" y="54857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2654300" y="54857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1508125" y="2948940"/>
            <a:ext cx="20764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</p:txBody>
      </p:sp>
      <p:sp>
        <p:nvSpPr>
          <p:cNvPr id="96" name="文本框 95"/>
          <p:cNvSpPr txBox="1"/>
          <p:nvPr/>
        </p:nvSpPr>
        <p:spPr>
          <a:xfrm>
            <a:off x="1684655" y="122110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Pix1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97" name="文本框 96"/>
          <p:cNvSpPr txBox="1"/>
          <p:nvPr/>
        </p:nvSpPr>
        <p:spPr>
          <a:xfrm>
            <a:off x="1684655" y="193357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Pix2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1684655" y="264414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Pix3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1715770" y="364236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715770" y="5105400"/>
            <a:ext cx="53149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1058545" y="6055995"/>
            <a:ext cx="1012825" cy="292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000">
                <a:solidFill>
                  <a:schemeClr val="tx1"/>
                </a:solidFill>
              </a:rPr>
              <a:t>EoC Circuit</a:t>
            </a:r>
            <a:endParaRPr lang="en-US" altLang="zh-CN" sz="1000">
              <a:solidFill>
                <a:schemeClr val="tx1"/>
              </a:solidFill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962660" y="1989455"/>
            <a:ext cx="95885" cy="1016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3" name="文本框 102"/>
          <p:cNvSpPr txBox="1"/>
          <p:nvPr/>
        </p:nvSpPr>
        <p:spPr>
          <a:xfrm>
            <a:off x="1025525" y="192722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 b="1">
                <a:solidFill>
                  <a:schemeClr val="tx1"/>
                </a:solidFill>
              </a:rPr>
              <a:t>击中</a:t>
            </a:r>
            <a:endParaRPr lang="zh-CN" altLang="en-US" sz="800" b="1">
              <a:solidFill>
                <a:schemeClr val="tx1"/>
              </a:solidFill>
            </a:endParaRPr>
          </a:p>
        </p:txBody>
      </p:sp>
      <p:cxnSp>
        <p:nvCxnSpPr>
          <p:cNvPr id="104" name="直接连接符 103"/>
          <p:cNvCxnSpPr/>
          <p:nvPr/>
        </p:nvCxnSpPr>
        <p:spPr>
          <a:xfrm>
            <a:off x="329565" y="2030730"/>
            <a:ext cx="51625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/>
          <p:nvPr/>
        </p:nvCxnSpPr>
        <p:spPr>
          <a:xfrm flipH="1">
            <a:off x="1052195" y="6410960"/>
            <a:ext cx="101981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7" name="直接连接符 106"/>
          <p:cNvCxnSpPr/>
          <p:nvPr/>
        </p:nvCxnSpPr>
        <p:spPr>
          <a:xfrm flipV="1">
            <a:off x="1050925" y="6283960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8" name="直接连接符 107"/>
          <p:cNvCxnSpPr/>
          <p:nvPr/>
        </p:nvCxnSpPr>
        <p:spPr>
          <a:xfrm flipV="1">
            <a:off x="2073275" y="6283960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9" name="直接连接符 108"/>
          <p:cNvCxnSpPr/>
          <p:nvPr/>
        </p:nvCxnSpPr>
        <p:spPr>
          <a:xfrm>
            <a:off x="2074545" y="6197600"/>
            <a:ext cx="2576195" cy="25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0" name="直接连接符 109"/>
          <p:cNvCxnSpPr/>
          <p:nvPr/>
        </p:nvCxnSpPr>
        <p:spPr>
          <a:xfrm flipV="1">
            <a:off x="2368550" y="1324610"/>
            <a:ext cx="2261870" cy="3175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1" name="文本框 110"/>
          <p:cNvSpPr txBox="1"/>
          <p:nvPr/>
        </p:nvSpPr>
        <p:spPr>
          <a:xfrm>
            <a:off x="1508125" y="5595620"/>
            <a:ext cx="2076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</p:txBody>
      </p:sp>
      <p:cxnSp>
        <p:nvCxnSpPr>
          <p:cNvPr id="112" name="直接连接符 111"/>
          <p:cNvCxnSpPr/>
          <p:nvPr/>
        </p:nvCxnSpPr>
        <p:spPr>
          <a:xfrm>
            <a:off x="255270" y="6184900"/>
            <a:ext cx="80327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3" name="文本框 112"/>
          <p:cNvSpPr txBox="1"/>
          <p:nvPr/>
        </p:nvSpPr>
        <p:spPr>
          <a:xfrm>
            <a:off x="-22225" y="4124960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114" name="文本框 113"/>
          <p:cNvSpPr txBox="1"/>
          <p:nvPr/>
        </p:nvSpPr>
        <p:spPr>
          <a:xfrm>
            <a:off x="4338320" y="4118610"/>
            <a:ext cx="5715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F0"/>
                </a:solidFill>
              </a:rPr>
              <a:t>T</a:t>
            </a:r>
            <a:r>
              <a:rPr lang="en-US" altLang="zh-CN" sz="1000" b="1" baseline="-25000">
                <a:solidFill>
                  <a:srgbClr val="00B0F0"/>
                </a:solidFill>
              </a:rPr>
              <a:t>read</a:t>
            </a:r>
            <a:endParaRPr lang="en-US" altLang="zh-CN" sz="1000" b="1" baseline="-25000">
              <a:solidFill>
                <a:srgbClr val="00B0F0"/>
              </a:solidFill>
            </a:endParaRPr>
          </a:p>
        </p:txBody>
      </p:sp>
      <p:cxnSp>
        <p:nvCxnSpPr>
          <p:cNvPr id="115" name="直接箭头连接符 114"/>
          <p:cNvCxnSpPr/>
          <p:nvPr/>
        </p:nvCxnSpPr>
        <p:spPr>
          <a:xfrm>
            <a:off x="624205" y="2042795"/>
            <a:ext cx="0" cy="41325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6" name="直接箭头连接符 115"/>
          <p:cNvCxnSpPr/>
          <p:nvPr/>
        </p:nvCxnSpPr>
        <p:spPr>
          <a:xfrm flipV="1">
            <a:off x="4338320" y="1304925"/>
            <a:ext cx="0" cy="486981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7" name="文本框 116"/>
          <p:cNvSpPr txBox="1"/>
          <p:nvPr/>
        </p:nvSpPr>
        <p:spPr>
          <a:xfrm>
            <a:off x="1350645" y="6376035"/>
            <a:ext cx="84772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000" b="1">
                <a:solidFill>
                  <a:schemeClr val="tx1"/>
                </a:solidFill>
              </a:rPr>
              <a:t>T</a:t>
            </a:r>
            <a:r>
              <a:rPr lang="en-US" altLang="zh-CN" sz="1000" b="1" baseline="-25000">
                <a:solidFill>
                  <a:schemeClr val="tx1"/>
                </a:solidFill>
              </a:rPr>
              <a:t>EOC</a:t>
            </a:r>
            <a:endParaRPr lang="en-US" altLang="zh-CN" sz="1000" b="1" baseline="-25000">
              <a:solidFill>
                <a:schemeClr val="tx1"/>
              </a:solidFill>
            </a:endParaRPr>
          </a:p>
        </p:txBody>
      </p:sp>
      <p:sp>
        <p:nvSpPr>
          <p:cNvPr id="165" name="文本框 164"/>
          <p:cNvSpPr txBox="1"/>
          <p:nvPr/>
        </p:nvSpPr>
        <p:spPr>
          <a:xfrm>
            <a:off x="1715770" y="437705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cxnSp>
        <p:nvCxnSpPr>
          <p:cNvPr id="166" name="直接箭头连接符 165"/>
          <p:cNvCxnSpPr/>
          <p:nvPr/>
        </p:nvCxnSpPr>
        <p:spPr>
          <a:xfrm flipV="1">
            <a:off x="1906270" y="154749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7" name="文本框 166"/>
          <p:cNvSpPr txBox="1"/>
          <p:nvPr/>
        </p:nvSpPr>
        <p:spPr>
          <a:xfrm>
            <a:off x="1906270" y="156845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77" name="直接箭头连接符 176"/>
          <p:cNvCxnSpPr/>
          <p:nvPr/>
        </p:nvCxnSpPr>
        <p:spPr>
          <a:xfrm flipV="1">
            <a:off x="1903730" y="228155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9" name="直接箭头连接符 178"/>
          <p:cNvCxnSpPr/>
          <p:nvPr/>
        </p:nvCxnSpPr>
        <p:spPr>
          <a:xfrm flipV="1">
            <a:off x="1906270" y="397954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0" name="文本框 179"/>
          <p:cNvSpPr txBox="1"/>
          <p:nvPr/>
        </p:nvSpPr>
        <p:spPr>
          <a:xfrm>
            <a:off x="1906270" y="399669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1" name="直接箭头连接符 180"/>
          <p:cNvCxnSpPr/>
          <p:nvPr/>
        </p:nvCxnSpPr>
        <p:spPr>
          <a:xfrm flipV="1">
            <a:off x="1906270" y="471932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2" name="文本框 181"/>
          <p:cNvSpPr txBox="1"/>
          <p:nvPr/>
        </p:nvSpPr>
        <p:spPr>
          <a:xfrm>
            <a:off x="1906270" y="474027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3" name="直接箭头连接符 182"/>
          <p:cNvCxnSpPr/>
          <p:nvPr/>
        </p:nvCxnSpPr>
        <p:spPr>
          <a:xfrm flipV="1">
            <a:off x="1906270" y="546544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4" name="文本框 183"/>
          <p:cNvSpPr txBox="1"/>
          <p:nvPr/>
        </p:nvSpPr>
        <p:spPr>
          <a:xfrm>
            <a:off x="1906270" y="548640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sp>
        <p:nvSpPr>
          <p:cNvPr id="185" name="文本框 184"/>
          <p:cNvSpPr txBox="1"/>
          <p:nvPr/>
        </p:nvSpPr>
        <p:spPr>
          <a:xfrm>
            <a:off x="1906270" y="22758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91" name="直接箭头连接符 190"/>
          <p:cNvCxnSpPr/>
          <p:nvPr/>
        </p:nvCxnSpPr>
        <p:spPr>
          <a:xfrm flipV="1">
            <a:off x="3116580" y="1304925"/>
            <a:ext cx="0" cy="487045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2" name="文本框 191"/>
          <p:cNvSpPr txBox="1"/>
          <p:nvPr/>
        </p:nvSpPr>
        <p:spPr>
          <a:xfrm>
            <a:off x="3213735" y="4055745"/>
            <a:ext cx="66992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>
                <a:solidFill>
                  <a:srgbClr val="00B050"/>
                </a:solidFill>
              </a:rPr>
              <a:t>T</a:t>
            </a:r>
            <a:r>
              <a:rPr lang="en-US" altLang="zh-CN" sz="1000" baseline="-25000">
                <a:solidFill>
                  <a:srgbClr val="00B050"/>
                </a:solidFill>
              </a:rPr>
              <a:t>Freeze</a:t>
            </a:r>
            <a:endParaRPr lang="en-US" altLang="zh-CN" sz="1000" baseline="-25000">
              <a:solidFill>
                <a:srgbClr val="00B050"/>
              </a:solidFill>
            </a:endParaRPr>
          </a:p>
        </p:txBody>
      </p:sp>
      <p:cxnSp>
        <p:nvCxnSpPr>
          <p:cNvPr id="193" name="直接箭头连接符 192"/>
          <p:cNvCxnSpPr/>
          <p:nvPr/>
        </p:nvCxnSpPr>
        <p:spPr>
          <a:xfrm flipH="1">
            <a:off x="3670935" y="1324610"/>
            <a:ext cx="6985" cy="7042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4" name="直接连接符 193"/>
          <p:cNvCxnSpPr/>
          <p:nvPr/>
        </p:nvCxnSpPr>
        <p:spPr>
          <a:xfrm flipV="1">
            <a:off x="3006090" y="2028825"/>
            <a:ext cx="1121410" cy="0"/>
          </a:xfrm>
          <a:prstGeom prst="line">
            <a:avLst/>
          </a:prstGeom>
          <a:ln w="12700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6" name="文本框 195"/>
          <p:cNvSpPr txBox="1"/>
          <p:nvPr/>
        </p:nvSpPr>
        <p:spPr>
          <a:xfrm>
            <a:off x="3724275" y="1736725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fastor1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203" name="文本框 202"/>
          <p:cNvSpPr txBox="1"/>
          <p:nvPr/>
        </p:nvSpPr>
        <p:spPr>
          <a:xfrm>
            <a:off x="2247265" y="6303010"/>
            <a:ext cx="188023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 b="1">
                <a:sym typeface="+mn-ea"/>
              </a:rPr>
              <a:t>像素间时间延迟示意图</a:t>
            </a:r>
            <a:endParaRPr lang="zh-CN" altLang="en-US" sz="1200" b="1">
              <a:sym typeface="+mn-ea"/>
            </a:endParaRPr>
          </a:p>
        </p:txBody>
      </p:sp>
      <p:cxnSp>
        <p:nvCxnSpPr>
          <p:cNvPr id="118" name="直接连接符 117"/>
          <p:cNvCxnSpPr/>
          <p:nvPr/>
        </p:nvCxnSpPr>
        <p:spPr>
          <a:xfrm>
            <a:off x="4767580" y="1165860"/>
            <a:ext cx="34290" cy="5310505"/>
          </a:xfrm>
          <a:prstGeom prst="line">
            <a:avLst/>
          </a:prstGeom>
          <a:ln w="28575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20" name="文本框 119"/>
          <p:cNvSpPr txBox="1"/>
          <p:nvPr/>
        </p:nvSpPr>
        <p:spPr>
          <a:xfrm>
            <a:off x="5124450" y="5964555"/>
            <a:ext cx="2681605" cy="4464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时间精度指标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:100ns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r>
              <a:rPr lang="en-US" altLang="zh-CN" sz="1400" b="1">
                <a:solidFill>
                  <a:schemeClr val="tx1"/>
                </a:solidFill>
                <a:sym typeface="+mn-ea"/>
              </a:rPr>
              <a:t>  </a:t>
            </a:r>
            <a:endParaRPr lang="en-US" altLang="zh-CN" sz="1400" b="1">
              <a:solidFill>
                <a:schemeClr val="tx1"/>
              </a:solidFill>
              <a:sym typeface="+mn-ea"/>
            </a:endParaRPr>
          </a:p>
        </p:txBody>
      </p:sp>
      <p:sp>
        <p:nvSpPr>
          <p:cNvPr id="199" name="文本框 198"/>
          <p:cNvSpPr txBox="1"/>
          <p:nvPr/>
        </p:nvSpPr>
        <p:spPr>
          <a:xfrm>
            <a:off x="5307965" y="5464810"/>
            <a:ext cx="24669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14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  ~  75ns</a:t>
            </a:r>
            <a:endParaRPr lang="en-US" altLang="zh-CN" sz="1400" b="1">
              <a:solidFill>
                <a:srgbClr val="FF0000"/>
              </a:solidFill>
              <a:sym typeface="+mn-ea"/>
            </a:endParaRPr>
          </a:p>
        </p:txBody>
      </p:sp>
      <p:cxnSp>
        <p:nvCxnSpPr>
          <p:cNvPr id="188" name="直接箭头连接符 187"/>
          <p:cNvCxnSpPr/>
          <p:nvPr/>
        </p:nvCxnSpPr>
        <p:spPr>
          <a:xfrm>
            <a:off x="7774940" y="5917565"/>
            <a:ext cx="633095" cy="63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22" name="文本框 121"/>
          <p:cNvSpPr txBox="1"/>
          <p:nvPr/>
        </p:nvSpPr>
        <p:spPr>
          <a:xfrm>
            <a:off x="8065770" y="3322320"/>
            <a:ext cx="82042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 b="1">
                <a:sym typeface="+mn-ea"/>
              </a:rPr>
              <a:t>可修正！</a:t>
            </a:r>
            <a:endParaRPr lang="zh-CN" altLang="en-US" sz="1600" b="1">
              <a:sym typeface="+mn-ea"/>
            </a:endParaRPr>
          </a:p>
        </p:txBody>
      </p:sp>
      <p:sp>
        <p:nvSpPr>
          <p:cNvPr id="123" name="文本框 122"/>
          <p:cNvSpPr txBox="1"/>
          <p:nvPr/>
        </p:nvSpPr>
        <p:spPr>
          <a:xfrm>
            <a:off x="8796655" y="5711190"/>
            <a:ext cx="267906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600" b="1">
                <a:solidFill>
                  <a:srgbClr val="FF0000"/>
                </a:solidFill>
              </a:rPr>
              <a:t>T</a:t>
            </a:r>
            <a:r>
              <a:rPr lang="en-US" altLang="zh-CN" sz="1600" b="1" baseline="-25000">
                <a:solidFill>
                  <a:srgbClr val="FF0000"/>
                </a:solidFill>
              </a:rPr>
              <a:t>EOC</a:t>
            </a:r>
            <a:r>
              <a:rPr lang="zh-CN" altLang="en-US" sz="1600" b="1" baseline="-25000">
                <a:solidFill>
                  <a:srgbClr val="FF0000"/>
                </a:solidFill>
              </a:rPr>
              <a:t>（</a:t>
            </a:r>
            <a:r>
              <a:rPr lang="en-US" altLang="zh-CN" sz="1600" b="1" baseline="-25000">
                <a:solidFill>
                  <a:srgbClr val="FF0000"/>
                </a:solidFill>
              </a:rPr>
              <a:t>clk</a:t>
            </a:r>
            <a:r>
              <a:rPr lang="zh-CN" altLang="en-US" sz="1600" b="1" baseline="-25000">
                <a:solidFill>
                  <a:srgbClr val="FF0000"/>
                </a:solidFill>
              </a:rPr>
              <a:t>）</a:t>
            </a:r>
            <a:r>
              <a:rPr lang="en-US" altLang="zh-CN" sz="1600" b="1">
                <a:solidFill>
                  <a:srgbClr val="FF0000"/>
                </a:solidFill>
              </a:rPr>
              <a:t> &lt;   66.14ns</a:t>
            </a:r>
            <a:endParaRPr lang="zh-CN" altLang="en-US" sz="1600" b="1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7160895" y="1995170"/>
            <a:ext cx="1299845" cy="2038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6" name="文本框 125"/>
          <p:cNvSpPr txBox="1"/>
          <p:nvPr/>
        </p:nvSpPr>
        <p:spPr>
          <a:xfrm>
            <a:off x="7412355" y="1969135"/>
            <a:ext cx="1384300" cy="2298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9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900" b="1">
                <a:solidFill>
                  <a:srgbClr val="FF0000"/>
                </a:solidFill>
                <a:sym typeface="+mn-ea"/>
              </a:rPr>
              <a:t> </a:t>
            </a:r>
            <a:endParaRPr lang="en-US" altLang="zh-CN" sz="900" b="1">
              <a:solidFill>
                <a:srgbClr val="FF0000"/>
              </a:solidFill>
              <a:sym typeface="+mn-ea"/>
            </a:endParaRPr>
          </a:p>
        </p:txBody>
      </p:sp>
      <p:cxnSp>
        <p:nvCxnSpPr>
          <p:cNvPr id="128" name="直接连接符 127"/>
          <p:cNvCxnSpPr/>
          <p:nvPr/>
        </p:nvCxnSpPr>
        <p:spPr>
          <a:xfrm>
            <a:off x="4951095" y="2200910"/>
            <a:ext cx="7200000" cy="0"/>
          </a:xfrm>
          <a:prstGeom prst="line">
            <a:avLst/>
          </a:prstGeom>
          <a:ln w="12700"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0" name="矩形 129"/>
          <p:cNvSpPr/>
          <p:nvPr/>
        </p:nvSpPr>
        <p:spPr>
          <a:xfrm>
            <a:off x="4963160" y="4377055"/>
            <a:ext cx="1299845" cy="2038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1" name="文本框 140"/>
          <p:cNvSpPr txBox="1"/>
          <p:nvPr/>
        </p:nvSpPr>
        <p:spPr>
          <a:xfrm>
            <a:off x="5213985" y="4351020"/>
            <a:ext cx="1384300" cy="2298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9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900" b="1">
                <a:solidFill>
                  <a:srgbClr val="FF0000"/>
                </a:solidFill>
                <a:sym typeface="+mn-ea"/>
              </a:rPr>
              <a:t> </a:t>
            </a:r>
            <a:endParaRPr lang="en-US" altLang="zh-CN" sz="900" b="1">
              <a:solidFill>
                <a:srgbClr val="FF0000"/>
              </a:solidFill>
              <a:sym typeface="+mn-ea"/>
            </a:endParaRPr>
          </a:p>
        </p:txBody>
      </p:sp>
      <p:cxnSp>
        <p:nvCxnSpPr>
          <p:cNvPr id="155" name="直接箭头连接符 154"/>
          <p:cNvCxnSpPr/>
          <p:nvPr/>
        </p:nvCxnSpPr>
        <p:spPr>
          <a:xfrm>
            <a:off x="6282690" y="2555875"/>
            <a:ext cx="13335" cy="1250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6" name="文本框 185"/>
          <p:cNvSpPr txBox="1"/>
          <p:nvPr/>
        </p:nvSpPr>
        <p:spPr>
          <a:xfrm>
            <a:off x="4963160" y="1178560"/>
            <a:ext cx="32327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sym typeface="+mn-ea"/>
              </a:rPr>
              <a:t>考虑后续修正</a:t>
            </a:r>
            <a:endParaRPr lang="en-US" altLang="zh-CN" b="1">
              <a:sym typeface="+mn-ea"/>
            </a:endParaRPr>
          </a:p>
        </p:txBody>
      </p:sp>
      <p:sp>
        <p:nvSpPr>
          <p:cNvPr id="164" name="文本框 163"/>
          <p:cNvSpPr txBox="1"/>
          <p:nvPr/>
        </p:nvSpPr>
        <p:spPr>
          <a:xfrm>
            <a:off x="7122160" y="3703320"/>
            <a:ext cx="335788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>
                <a:sym typeface="+mn-ea"/>
              </a:rPr>
              <a:t>已知像素位置，可以计算部分时间延迟</a:t>
            </a:r>
            <a:endParaRPr lang="zh-CN" altLang="en-US" sz="1200">
              <a:sym typeface="+mn-ea"/>
            </a:endParaRPr>
          </a:p>
        </p:txBody>
      </p:sp>
      <p:sp>
        <p:nvSpPr>
          <p:cNvPr id="200" name="文本框 199"/>
          <p:cNvSpPr txBox="1"/>
          <p:nvPr/>
        </p:nvSpPr>
        <p:spPr>
          <a:xfrm>
            <a:off x="5213985" y="4976495"/>
            <a:ext cx="470916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ym typeface="+mn-ea"/>
              </a:rPr>
              <a:t>20MHz</a:t>
            </a:r>
            <a:r>
              <a:rPr lang="zh-CN" altLang="en-US" sz="1400" b="1">
                <a:sym typeface="+mn-ea"/>
              </a:rPr>
              <a:t>，</a:t>
            </a:r>
            <a:r>
              <a:rPr lang="en-US" altLang="zh-CN" sz="1400" b="1">
                <a:sym typeface="+mn-ea"/>
              </a:rPr>
              <a:t>T</a:t>
            </a:r>
            <a:r>
              <a:rPr lang="en-US" altLang="zh-CN" sz="1400" b="1" baseline="-25000">
                <a:sym typeface="+mn-ea"/>
              </a:rPr>
              <a:t>clk</a:t>
            </a:r>
            <a:r>
              <a:rPr lang="en-US" altLang="zh-CN" sz="1400" b="1">
                <a:sym typeface="+mn-ea"/>
              </a:rPr>
              <a:t> = 50 ns</a:t>
            </a:r>
            <a:endParaRPr lang="en-US" altLang="zh-CN" sz="1400" b="1">
              <a:sym typeface="+mn-ea"/>
            </a:endParaRPr>
          </a:p>
        </p:txBody>
      </p:sp>
      <p:cxnSp>
        <p:nvCxnSpPr>
          <p:cNvPr id="189" name="直接箭头连接符 188"/>
          <p:cNvCxnSpPr/>
          <p:nvPr/>
        </p:nvCxnSpPr>
        <p:spPr>
          <a:xfrm>
            <a:off x="7774940" y="5383530"/>
            <a:ext cx="633095" cy="63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0" name="文本框 189"/>
          <p:cNvSpPr txBox="1"/>
          <p:nvPr/>
        </p:nvSpPr>
        <p:spPr>
          <a:xfrm>
            <a:off x="8796655" y="5153025"/>
            <a:ext cx="2105660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600" b="1">
                <a:solidFill>
                  <a:srgbClr val="FF0000"/>
                </a:solidFill>
              </a:rPr>
              <a:t>T     =   90.14ns</a:t>
            </a:r>
            <a:endParaRPr lang="zh-CN" altLang="en-US"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总结</a:t>
            </a:r>
            <a:endParaRPr lang="zh-CN" altLang="en-US"/>
          </a:p>
        </p:txBody>
      </p:sp>
      <p:sp>
        <p:nvSpPr>
          <p:cNvPr id="5" name="内容占位符 4"/>
          <p:cNvSpPr/>
          <p:nvPr>
            <p:ph idx="1"/>
          </p:nvPr>
        </p:nvSpPr>
        <p:spPr>
          <a:xfrm>
            <a:off x="335280" y="1052830"/>
            <a:ext cx="11521440" cy="3629025"/>
          </a:xfrm>
        </p:spPr>
        <p:txBody>
          <a:bodyPr/>
          <a:p>
            <a:pPr marL="0" indent="0">
              <a:buNone/>
            </a:pPr>
            <a:r>
              <a:rPr lang="zh-CN" altLang="en-US" sz="1800"/>
              <a:t>总结：</a:t>
            </a:r>
            <a:endParaRPr lang="zh-CN" altLang="en-US" sz="1800"/>
          </a:p>
          <a:p>
            <a:pPr marL="0" indent="0">
              <a:buNone/>
            </a:pPr>
            <a:r>
              <a:rPr lang="zh-CN" altLang="en-US" sz="1800"/>
              <a:t> </a:t>
            </a:r>
            <a:r>
              <a:rPr lang="en-US" altLang="zh-CN" sz="1800"/>
              <a:t>        100ns</a:t>
            </a:r>
            <a:r>
              <a:rPr lang="zh-CN" altLang="en-US" sz="1800"/>
              <a:t>的时间精度指标，涉及到像素</a:t>
            </a:r>
            <a:r>
              <a:rPr lang="zh-CN" altLang="en-US" sz="1800">
                <a:solidFill>
                  <a:schemeClr val="tx1"/>
                </a:solidFill>
              </a:rPr>
              <a:t>内的</a:t>
            </a:r>
            <a:r>
              <a:rPr lang="en-US" altLang="zh-CN" sz="1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18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1800">
                <a:solidFill>
                  <a:schemeClr val="tx1"/>
                </a:solidFill>
              </a:rPr>
              <a:t> </a:t>
            </a:r>
            <a:r>
              <a:rPr lang="zh-CN" altLang="en-US" sz="1800">
                <a:solidFill>
                  <a:schemeClr val="tx1"/>
                </a:solidFill>
              </a:rPr>
              <a:t>与像素间的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T</a:t>
            </a:r>
            <a:r>
              <a:rPr lang="en-US" altLang="zh-CN" sz="1800" b="1" baseline="-25000">
                <a:solidFill>
                  <a:schemeClr val="tx1"/>
                </a:solidFill>
                <a:sym typeface="+mn-ea"/>
              </a:rPr>
              <a:t>fastor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、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 sz="1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1800" b="1" baseline="-25000">
                <a:solidFill>
                  <a:srgbClr val="FF0000"/>
                </a:solidFill>
                <a:sym typeface="+mn-ea"/>
              </a:rPr>
              <a:t>EOC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、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T</a:t>
            </a:r>
            <a:r>
              <a:rPr lang="en-US" altLang="zh-CN" sz="1800" b="1" baseline="-25000">
                <a:solidFill>
                  <a:schemeClr val="tx1"/>
                </a:solidFill>
                <a:sym typeface="+mn-ea"/>
              </a:rPr>
              <a:t>Freeze 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、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T</a:t>
            </a:r>
            <a:r>
              <a:rPr lang="en-US" altLang="zh-CN" sz="1800" b="1" baseline="-25000">
                <a:solidFill>
                  <a:schemeClr val="tx1"/>
                </a:solidFill>
                <a:sym typeface="+mn-ea"/>
              </a:rPr>
              <a:t>fastor1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、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T</a:t>
            </a:r>
            <a:r>
              <a:rPr lang="en-US" altLang="zh-CN" sz="1800" b="1" baseline="-25000">
                <a:solidFill>
                  <a:schemeClr val="tx1"/>
                </a:solidFill>
                <a:sym typeface="+mn-ea"/>
              </a:rPr>
              <a:t>Read  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，其中一些延迟时间已经</a:t>
            </a:r>
            <a:r>
              <a:rPr lang="zh-CN" altLang="en-US" sz="1800" b="1">
                <a:solidFill>
                  <a:srgbClr val="FF0000"/>
                </a:solidFill>
                <a:sym typeface="+mn-ea"/>
              </a:rPr>
              <a:t>几乎固定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或者可以</a:t>
            </a:r>
            <a:r>
              <a:rPr lang="zh-CN" altLang="en-US" sz="1800" b="1">
                <a:solidFill>
                  <a:srgbClr val="FF0000"/>
                </a:solidFill>
                <a:sym typeface="+mn-ea"/>
              </a:rPr>
              <a:t>通过击中位置进行计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算，所以实际上存在影响的时间为</a:t>
            </a:r>
            <a:r>
              <a:rPr lang="zh-CN" altLang="en-US" sz="1800" b="1">
                <a:solidFill>
                  <a:srgbClr val="FF0000"/>
                </a:solidFill>
                <a:sym typeface="+mn-ea"/>
              </a:rPr>
              <a:t>△</a:t>
            </a:r>
            <a:r>
              <a:rPr lang="en-US" altLang="zh-CN" sz="1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1800" b="1" baseline="-25000">
                <a:solidFill>
                  <a:srgbClr val="FF0000"/>
                </a:solidFill>
                <a:sym typeface="+mn-ea"/>
              </a:rPr>
              <a:t>Pixel matrix</a:t>
            </a:r>
            <a:r>
              <a:rPr lang="en-US" altLang="zh-CN" sz="1800" b="1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和</a:t>
            </a:r>
            <a:r>
              <a:rPr lang="en-US" altLang="zh-CN" sz="1800" b="1">
                <a:solidFill>
                  <a:srgbClr val="FF0000"/>
                </a:solidFill>
                <a:sym typeface="+mn-ea"/>
              </a:rPr>
              <a:t> T</a:t>
            </a:r>
            <a:r>
              <a:rPr lang="en-US" altLang="zh-CN" sz="1800" b="1" baseline="-25000">
                <a:solidFill>
                  <a:srgbClr val="FF0000"/>
                </a:solidFill>
                <a:sym typeface="+mn-ea"/>
              </a:rPr>
              <a:t>EOC</a:t>
            </a:r>
            <a:r>
              <a:rPr lang="en-US" altLang="zh-CN" sz="1800" b="1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1800" b="1">
                <a:solidFill>
                  <a:schemeClr val="tx1"/>
                </a:solidFill>
                <a:sym typeface="+mn-ea"/>
              </a:rPr>
              <a:t>，需要合理把控这部分时间延迟。</a:t>
            </a:r>
            <a:endParaRPr lang="zh-CN" altLang="en-US" sz="1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sz="1800">
              <a:solidFill>
                <a:schemeClr val="tx1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0320" y="2807335"/>
            <a:ext cx="9193530" cy="30187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矩形 8"/>
          <p:cNvSpPr/>
          <p:nvPr/>
        </p:nvSpPr>
        <p:spPr>
          <a:xfrm>
            <a:off x="845820" y="109728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45820" y="182943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845820" y="254127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845820" y="352679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845820" y="4264025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845820" y="5001260"/>
            <a:ext cx="2160000" cy="471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2654300" y="157162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1265555" y="329565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265555" y="159258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54300" y="159258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2651760" y="230568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1263015" y="231076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1263015" y="2326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651760" y="23266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V="1">
            <a:off x="2654300" y="400367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1265555" y="400875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265555" y="40246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654300" y="40246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V="1">
            <a:off x="2654300" y="4743450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1265555" y="4748530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1265555" y="47644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654300" y="47644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cxnSp>
        <p:nvCxnSpPr>
          <p:cNvPr id="42" name="直接箭头连接符 41"/>
          <p:cNvCxnSpPr/>
          <p:nvPr/>
        </p:nvCxnSpPr>
        <p:spPr>
          <a:xfrm flipV="1">
            <a:off x="2654300" y="5489575"/>
            <a:ext cx="0" cy="23114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H="1">
            <a:off x="1265555" y="5494655"/>
            <a:ext cx="0" cy="23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1265555" y="55105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Token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2654300" y="551053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F0"/>
                </a:solidFill>
              </a:rPr>
              <a:t>Read</a:t>
            </a:r>
            <a:endParaRPr lang="en-US" altLang="zh-CN" sz="800">
              <a:solidFill>
                <a:srgbClr val="00B0F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508125" y="2973705"/>
            <a:ext cx="20764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  <a:p>
            <a:r>
              <a:rPr lang="en-US" altLang="zh-CN" sz="1000" b="1"/>
              <a:t>.</a:t>
            </a:r>
            <a:endParaRPr lang="en-US" altLang="zh-CN" sz="1000" b="1"/>
          </a:p>
        </p:txBody>
      </p:sp>
      <p:sp>
        <p:nvSpPr>
          <p:cNvPr id="64" name="文本框 63"/>
          <p:cNvSpPr txBox="1"/>
          <p:nvPr/>
        </p:nvSpPr>
        <p:spPr>
          <a:xfrm>
            <a:off x="1684655" y="124587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Pix1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1684655" y="195834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Pix2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1684655" y="266890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Pix3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1715770" y="3667125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1715770" y="5130165"/>
            <a:ext cx="53149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058545" y="6080760"/>
            <a:ext cx="1012825" cy="292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000">
                <a:solidFill>
                  <a:schemeClr val="tx1"/>
                </a:solidFill>
              </a:rPr>
              <a:t>EoC Circuit</a:t>
            </a:r>
            <a:endParaRPr lang="en-US" altLang="zh-CN" sz="1000">
              <a:solidFill>
                <a:schemeClr val="tx1"/>
              </a:solidFill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962660" y="3733165"/>
            <a:ext cx="95885" cy="1016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25525" y="3670935"/>
            <a:ext cx="69024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 b="1">
                <a:solidFill>
                  <a:schemeClr val="tx1"/>
                </a:solidFill>
              </a:rPr>
              <a:t>先击中</a:t>
            </a:r>
            <a:endParaRPr lang="zh-CN" altLang="en-US" sz="800" b="1">
              <a:solidFill>
                <a:schemeClr val="tx1"/>
              </a:solidFill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329565" y="3774440"/>
            <a:ext cx="51625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 flipH="1">
            <a:off x="1052195" y="6435725"/>
            <a:ext cx="101981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flipV="1">
            <a:off x="1050925" y="6308725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2073275" y="6308725"/>
            <a:ext cx="1270" cy="29464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2074545" y="6222365"/>
            <a:ext cx="290639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V="1">
            <a:off x="2368550" y="1352550"/>
            <a:ext cx="2612390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1" name="文本框 80"/>
          <p:cNvSpPr txBox="1"/>
          <p:nvPr/>
        </p:nvSpPr>
        <p:spPr>
          <a:xfrm>
            <a:off x="1508125" y="5620385"/>
            <a:ext cx="2076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  <a:p>
            <a:r>
              <a:rPr lang="en-US" altLang="zh-CN" sz="800" b="1"/>
              <a:t>.</a:t>
            </a:r>
            <a:endParaRPr lang="en-US" altLang="zh-CN" sz="800" b="1"/>
          </a:p>
        </p:txBody>
      </p:sp>
      <p:cxnSp>
        <p:nvCxnSpPr>
          <p:cNvPr id="82" name="直接连接符 81"/>
          <p:cNvCxnSpPr/>
          <p:nvPr/>
        </p:nvCxnSpPr>
        <p:spPr>
          <a:xfrm>
            <a:off x="255270" y="6209665"/>
            <a:ext cx="803275" cy="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4" name="文本框 83"/>
          <p:cNvSpPr txBox="1"/>
          <p:nvPr/>
        </p:nvSpPr>
        <p:spPr>
          <a:xfrm>
            <a:off x="-22225" y="4149725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token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4338320" y="4143375"/>
            <a:ext cx="5715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00B0F0"/>
                </a:solidFill>
              </a:rPr>
              <a:t>T</a:t>
            </a:r>
            <a:r>
              <a:rPr lang="en-US" altLang="zh-CN" sz="1000" b="1" baseline="-25000">
                <a:solidFill>
                  <a:srgbClr val="00B0F0"/>
                </a:solidFill>
              </a:rPr>
              <a:t>read</a:t>
            </a:r>
            <a:endParaRPr lang="en-US" altLang="zh-CN" sz="1000" b="1" baseline="-25000">
              <a:solidFill>
                <a:srgbClr val="00B0F0"/>
              </a:solidFill>
            </a:endParaRPr>
          </a:p>
        </p:txBody>
      </p:sp>
      <p:cxnSp>
        <p:nvCxnSpPr>
          <p:cNvPr id="87" name="直接箭头连接符 86"/>
          <p:cNvCxnSpPr/>
          <p:nvPr/>
        </p:nvCxnSpPr>
        <p:spPr>
          <a:xfrm flipH="1">
            <a:off x="624205" y="3775075"/>
            <a:ext cx="1270" cy="24250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 flipV="1">
            <a:off x="4338320" y="1329690"/>
            <a:ext cx="0" cy="486981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1" name="标题 90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BACKUP</a:t>
            </a:r>
            <a:endParaRPr lang="en-US" altLang="zh-CN"/>
          </a:p>
        </p:txBody>
      </p:sp>
      <p:sp>
        <p:nvSpPr>
          <p:cNvPr id="105" name="文本框 104"/>
          <p:cNvSpPr txBox="1"/>
          <p:nvPr/>
        </p:nvSpPr>
        <p:spPr>
          <a:xfrm>
            <a:off x="1350645" y="6400800"/>
            <a:ext cx="84772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1000" b="1">
                <a:solidFill>
                  <a:schemeClr val="tx1"/>
                </a:solidFill>
              </a:rPr>
              <a:t>T</a:t>
            </a:r>
            <a:r>
              <a:rPr lang="en-US" altLang="zh-CN" sz="1000" b="1" baseline="-25000">
                <a:solidFill>
                  <a:schemeClr val="tx1"/>
                </a:solidFill>
              </a:rPr>
              <a:t>EOC</a:t>
            </a:r>
            <a:endParaRPr lang="en-US" altLang="zh-CN" sz="1000" b="1" baseline="-25000">
              <a:solidFill>
                <a:schemeClr val="tx1"/>
              </a:solidFill>
            </a:endParaRPr>
          </a:p>
        </p:txBody>
      </p:sp>
      <p:sp>
        <p:nvSpPr>
          <p:cNvPr id="165" name="文本框 164"/>
          <p:cNvSpPr txBox="1"/>
          <p:nvPr/>
        </p:nvSpPr>
        <p:spPr>
          <a:xfrm>
            <a:off x="1715770" y="4401820"/>
            <a:ext cx="4826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 b="1">
                <a:solidFill>
                  <a:schemeClr val="tx1"/>
                </a:solidFill>
              </a:rPr>
              <a:t>Pix..</a:t>
            </a:r>
            <a:endParaRPr lang="en-US" altLang="zh-CN" sz="800" b="1">
              <a:solidFill>
                <a:schemeClr val="tx1"/>
              </a:solidFill>
            </a:endParaRPr>
          </a:p>
        </p:txBody>
      </p:sp>
      <p:cxnSp>
        <p:nvCxnSpPr>
          <p:cNvPr id="166" name="直接箭头连接符 165"/>
          <p:cNvCxnSpPr/>
          <p:nvPr/>
        </p:nvCxnSpPr>
        <p:spPr>
          <a:xfrm flipV="1">
            <a:off x="1906270" y="157226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7" name="文本框 166"/>
          <p:cNvSpPr txBox="1"/>
          <p:nvPr/>
        </p:nvSpPr>
        <p:spPr>
          <a:xfrm>
            <a:off x="1906270" y="159321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77" name="直接箭头连接符 176"/>
          <p:cNvCxnSpPr/>
          <p:nvPr/>
        </p:nvCxnSpPr>
        <p:spPr>
          <a:xfrm flipV="1">
            <a:off x="1903730" y="230632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9" name="直接箭头连接符 178"/>
          <p:cNvCxnSpPr/>
          <p:nvPr/>
        </p:nvCxnSpPr>
        <p:spPr>
          <a:xfrm flipV="1">
            <a:off x="1906270" y="400431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0" name="文本框 179"/>
          <p:cNvSpPr txBox="1"/>
          <p:nvPr/>
        </p:nvSpPr>
        <p:spPr>
          <a:xfrm>
            <a:off x="1906270" y="402145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1" name="直接箭头连接符 180"/>
          <p:cNvCxnSpPr/>
          <p:nvPr/>
        </p:nvCxnSpPr>
        <p:spPr>
          <a:xfrm flipV="1">
            <a:off x="1906270" y="4744085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2" name="文本框 181"/>
          <p:cNvSpPr txBox="1"/>
          <p:nvPr/>
        </p:nvSpPr>
        <p:spPr>
          <a:xfrm>
            <a:off x="1906270" y="4765040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cxnSp>
        <p:nvCxnSpPr>
          <p:cNvPr id="183" name="直接箭头连接符 182"/>
          <p:cNvCxnSpPr/>
          <p:nvPr/>
        </p:nvCxnSpPr>
        <p:spPr>
          <a:xfrm flipV="1">
            <a:off x="1906270" y="5490210"/>
            <a:ext cx="0" cy="2311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4" name="文本框 183"/>
          <p:cNvSpPr txBox="1"/>
          <p:nvPr/>
        </p:nvSpPr>
        <p:spPr>
          <a:xfrm>
            <a:off x="1906270" y="551116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sp>
        <p:nvSpPr>
          <p:cNvPr id="185" name="文本框 184"/>
          <p:cNvSpPr txBox="1"/>
          <p:nvPr/>
        </p:nvSpPr>
        <p:spPr>
          <a:xfrm>
            <a:off x="1906270" y="2300605"/>
            <a:ext cx="52578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00B050"/>
                </a:solidFill>
              </a:rPr>
              <a:t>Freeze</a:t>
            </a:r>
            <a:endParaRPr lang="en-US" altLang="zh-CN" sz="800">
              <a:solidFill>
                <a:srgbClr val="00B050"/>
              </a:solidFill>
            </a:endParaRPr>
          </a:p>
        </p:txBody>
      </p:sp>
      <p:sp>
        <p:nvSpPr>
          <p:cNvPr id="186" name="文本框 185"/>
          <p:cNvSpPr txBox="1"/>
          <p:nvPr/>
        </p:nvSpPr>
        <p:spPr>
          <a:xfrm>
            <a:off x="5351780" y="1175385"/>
            <a:ext cx="32327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sym typeface="+mn-ea"/>
              </a:rPr>
              <a:t>像素间延迟分析（像素外）</a:t>
            </a:r>
            <a:endParaRPr lang="en-US" altLang="zh-CN" b="1">
              <a:sym typeface="+mn-ea"/>
            </a:endParaRPr>
          </a:p>
        </p:txBody>
      </p:sp>
      <p:cxnSp>
        <p:nvCxnSpPr>
          <p:cNvPr id="188" name="直接箭头连接符 187"/>
          <p:cNvCxnSpPr/>
          <p:nvPr/>
        </p:nvCxnSpPr>
        <p:spPr>
          <a:xfrm flipV="1">
            <a:off x="1508125" y="4735195"/>
            <a:ext cx="3656965" cy="177800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1" name="直接箭头连接符 190"/>
          <p:cNvCxnSpPr/>
          <p:nvPr/>
        </p:nvCxnSpPr>
        <p:spPr>
          <a:xfrm flipV="1">
            <a:off x="3116580" y="1329690"/>
            <a:ext cx="0" cy="487045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2" name="文本框 191"/>
          <p:cNvSpPr txBox="1"/>
          <p:nvPr/>
        </p:nvSpPr>
        <p:spPr>
          <a:xfrm>
            <a:off x="3213735" y="4080510"/>
            <a:ext cx="66992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>
                <a:solidFill>
                  <a:srgbClr val="00B050"/>
                </a:solidFill>
              </a:rPr>
              <a:t>T</a:t>
            </a:r>
            <a:r>
              <a:rPr lang="en-US" altLang="zh-CN" sz="1000" baseline="-25000">
                <a:solidFill>
                  <a:srgbClr val="00B050"/>
                </a:solidFill>
              </a:rPr>
              <a:t>Freeze</a:t>
            </a:r>
            <a:endParaRPr lang="en-US" altLang="zh-CN" sz="1000" baseline="-25000">
              <a:solidFill>
                <a:srgbClr val="00B050"/>
              </a:solidFill>
            </a:endParaRPr>
          </a:p>
        </p:txBody>
      </p:sp>
      <p:cxnSp>
        <p:nvCxnSpPr>
          <p:cNvPr id="193" name="直接箭头连接符 192"/>
          <p:cNvCxnSpPr/>
          <p:nvPr/>
        </p:nvCxnSpPr>
        <p:spPr>
          <a:xfrm flipH="1">
            <a:off x="3635375" y="1349375"/>
            <a:ext cx="0" cy="24104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4" name="直接连接符 193"/>
          <p:cNvCxnSpPr/>
          <p:nvPr/>
        </p:nvCxnSpPr>
        <p:spPr>
          <a:xfrm flipV="1">
            <a:off x="2966720" y="3775075"/>
            <a:ext cx="1121410" cy="0"/>
          </a:xfrm>
          <a:prstGeom prst="line">
            <a:avLst/>
          </a:prstGeom>
          <a:ln w="12700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6" name="文本框 195"/>
          <p:cNvSpPr txBox="1"/>
          <p:nvPr/>
        </p:nvSpPr>
        <p:spPr>
          <a:xfrm>
            <a:off x="3724275" y="1761490"/>
            <a:ext cx="7073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 b="1">
                <a:solidFill>
                  <a:srgbClr val="FF0000"/>
                </a:solidFill>
              </a:rPr>
              <a:t>T</a:t>
            </a:r>
            <a:r>
              <a:rPr lang="en-US" altLang="zh-CN" sz="1000" b="1" baseline="-25000">
                <a:solidFill>
                  <a:srgbClr val="FF0000"/>
                </a:solidFill>
              </a:rPr>
              <a:t>token1</a:t>
            </a:r>
            <a:endParaRPr lang="en-US" altLang="zh-CN" sz="1000" b="1" baseline="-25000">
              <a:solidFill>
                <a:srgbClr val="FF0000"/>
              </a:solidFill>
            </a:endParaRPr>
          </a:p>
        </p:txBody>
      </p:sp>
      <p:sp>
        <p:nvSpPr>
          <p:cNvPr id="199" name="文本框 198"/>
          <p:cNvSpPr txBox="1"/>
          <p:nvPr/>
        </p:nvSpPr>
        <p:spPr>
          <a:xfrm>
            <a:off x="5675630" y="5950585"/>
            <a:ext cx="24669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olidFill>
                  <a:schemeClr val="tx1"/>
                </a:solidFill>
                <a:sym typeface="+mn-ea"/>
              </a:rPr>
              <a:t>T</a:t>
            </a:r>
            <a:r>
              <a:rPr lang="en-US" altLang="zh-CN" sz="1400" b="1" baseline="-25000">
                <a:solidFill>
                  <a:schemeClr val="tx1"/>
                </a:solidFill>
                <a:sym typeface="+mn-ea"/>
              </a:rPr>
              <a:t>EOC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  ~  </a:t>
            </a:r>
            <a:r>
              <a:rPr lang="en-US" altLang="zh-CN" sz="1400" b="1">
                <a:solidFill>
                  <a:srgbClr val="7030A0"/>
                </a:solidFill>
                <a:sym typeface="+mn-ea"/>
              </a:rPr>
              <a:t>0-T</a:t>
            </a:r>
            <a:r>
              <a:rPr lang="en-US" altLang="zh-CN" sz="1400" b="1" baseline="-25000">
                <a:solidFill>
                  <a:srgbClr val="7030A0"/>
                </a:solidFill>
                <a:sym typeface="+mn-ea"/>
              </a:rPr>
              <a:t>clock </a:t>
            </a:r>
            <a:r>
              <a:rPr lang="en-US" altLang="zh-CN" sz="1400" b="1" baseline="-2500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ns</a:t>
            </a:r>
            <a:endParaRPr lang="en-US" altLang="zh-CN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200" name="文本框 199"/>
          <p:cNvSpPr txBox="1"/>
          <p:nvPr/>
        </p:nvSpPr>
        <p:spPr>
          <a:xfrm>
            <a:off x="5598795" y="5273675"/>
            <a:ext cx="47091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>
                <a:sym typeface="+mn-ea"/>
              </a:rPr>
              <a:t>EOC</a:t>
            </a:r>
            <a:r>
              <a:rPr lang="zh-CN" altLang="en-US" sz="1400" b="1">
                <a:sym typeface="+mn-ea"/>
              </a:rPr>
              <a:t>内，时钟上升沿时检测到</a:t>
            </a:r>
            <a:r>
              <a:rPr lang="en-US" altLang="zh-CN" sz="1400" b="1">
                <a:sym typeface="+mn-ea"/>
              </a:rPr>
              <a:t> Token_out </a:t>
            </a:r>
            <a:r>
              <a:rPr lang="zh-CN" altLang="en-US" sz="1400" b="1">
                <a:sym typeface="+mn-ea"/>
              </a:rPr>
              <a:t>拉高，产生</a:t>
            </a:r>
            <a:r>
              <a:rPr lang="en-US" altLang="zh-CN" sz="1400" b="1">
                <a:sym typeface="+mn-ea"/>
              </a:rPr>
              <a:t> Freeze </a:t>
            </a:r>
            <a:r>
              <a:rPr lang="zh-CN" altLang="en-US" sz="1400" b="1">
                <a:sym typeface="+mn-ea"/>
              </a:rPr>
              <a:t>，一定时间后产生</a:t>
            </a:r>
            <a:r>
              <a:rPr lang="en-US" altLang="zh-CN" sz="1400" b="1">
                <a:sym typeface="+mn-ea"/>
              </a:rPr>
              <a:t> Read</a:t>
            </a:r>
            <a:endParaRPr lang="en-US" altLang="zh-CN" sz="1400" b="1">
              <a:sym typeface="+mn-ea"/>
            </a:endParaRPr>
          </a:p>
        </p:txBody>
      </p:sp>
      <p:sp>
        <p:nvSpPr>
          <p:cNvPr id="203" name="文本框 202"/>
          <p:cNvSpPr txBox="1"/>
          <p:nvPr/>
        </p:nvSpPr>
        <p:spPr>
          <a:xfrm>
            <a:off x="2247265" y="6327775"/>
            <a:ext cx="188023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 b="1">
                <a:sym typeface="+mn-ea"/>
              </a:rPr>
              <a:t>像素间时间延迟示意图</a:t>
            </a:r>
            <a:endParaRPr lang="zh-CN" altLang="en-US" sz="1200" b="1">
              <a:sym typeface="+mn-ea"/>
            </a:endParaRPr>
          </a:p>
        </p:txBody>
      </p:sp>
      <p:sp>
        <p:nvSpPr>
          <p:cNvPr id="204" name="文本框 203"/>
          <p:cNvSpPr txBox="1"/>
          <p:nvPr/>
        </p:nvSpPr>
        <p:spPr>
          <a:xfrm>
            <a:off x="5283200" y="1568450"/>
            <a:ext cx="68103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b="1">
                <a:sym typeface="+mn-ea"/>
              </a:rPr>
              <a:t>对于整个像素列，从单个像素发出</a:t>
            </a:r>
            <a:r>
              <a:rPr lang="en-US" altLang="zh-CN" sz="1400" b="1">
                <a:sym typeface="+mn-ea"/>
              </a:rPr>
              <a:t> Token out </a:t>
            </a:r>
            <a:r>
              <a:rPr lang="zh-CN" altLang="en-US" sz="1400" b="1">
                <a:sym typeface="+mn-ea"/>
              </a:rPr>
              <a:t>到</a:t>
            </a:r>
            <a:r>
              <a:rPr lang="en-US" altLang="zh-CN" sz="1400" b="1">
                <a:sym typeface="+mn-ea"/>
              </a:rPr>
              <a:t> EOC </a:t>
            </a:r>
            <a:r>
              <a:rPr lang="zh-CN" altLang="en-US" sz="1400" b="1">
                <a:sym typeface="+mn-ea"/>
              </a:rPr>
              <a:t>发出</a:t>
            </a:r>
            <a:r>
              <a:rPr lang="en-US" altLang="zh-CN" sz="1400" b="1">
                <a:sym typeface="+mn-ea"/>
              </a:rPr>
              <a:t> READ </a:t>
            </a:r>
            <a:r>
              <a:rPr lang="zh-CN" altLang="en-US" sz="1400" b="1">
                <a:sym typeface="+mn-ea"/>
              </a:rPr>
              <a:t>：</a:t>
            </a:r>
            <a:r>
              <a:rPr lang="en-US" altLang="zh-CN" sz="1400" b="1">
                <a:sym typeface="+mn-ea"/>
              </a:rPr>
              <a:t> </a:t>
            </a:r>
            <a:endParaRPr lang="en-US" altLang="zh-CN" sz="1400" b="1">
              <a:sym typeface="+mn-ea"/>
            </a:endParaRPr>
          </a:p>
        </p:txBody>
      </p:sp>
      <p:sp>
        <p:nvSpPr>
          <p:cNvPr id="205" name="文本框 204"/>
          <p:cNvSpPr txBox="1"/>
          <p:nvPr/>
        </p:nvSpPr>
        <p:spPr>
          <a:xfrm>
            <a:off x="5283200" y="2006600"/>
            <a:ext cx="81178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token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EOC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Freeze 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+ </a:t>
            </a:r>
            <a:r>
              <a:rPr lang="en-US" altLang="zh-CN" sz="2400" b="1">
                <a:solidFill>
                  <a:srgbClr val="7030A0"/>
                </a:solidFill>
                <a:sym typeface="+mn-ea"/>
              </a:rPr>
              <a:t>T</a:t>
            </a:r>
            <a:r>
              <a:rPr lang="en-US" altLang="zh-CN" sz="2400" b="1" baseline="-25000">
                <a:solidFill>
                  <a:srgbClr val="7030A0"/>
                </a:solidFill>
                <a:sym typeface="+mn-ea"/>
              </a:rPr>
              <a:t>token1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 + T</a:t>
            </a:r>
            <a:r>
              <a:rPr lang="en-US" altLang="zh-CN" sz="2400" b="1" baseline="-25000">
                <a:solidFill>
                  <a:srgbClr val="FF0000"/>
                </a:solidFill>
                <a:sym typeface="+mn-ea"/>
              </a:rPr>
              <a:t>Read</a:t>
            </a:r>
            <a:endParaRPr lang="en-US" altLang="zh-CN" sz="2400" b="1">
              <a:solidFill>
                <a:srgbClr val="FF0000"/>
              </a:solidFill>
              <a:sym typeface="+mn-ea"/>
            </a:endParaRPr>
          </a:p>
          <a:p>
            <a:endParaRPr lang="en-US" altLang="zh-CN" sz="2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962660" y="1308100"/>
            <a:ext cx="95885" cy="1016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25525" y="1245870"/>
            <a:ext cx="65849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 b="1">
                <a:solidFill>
                  <a:schemeClr val="tx1"/>
                </a:solidFill>
              </a:rPr>
              <a:t>后击中</a:t>
            </a:r>
            <a:endParaRPr lang="zh-CN" altLang="en-US" sz="800" b="1">
              <a:solidFill>
                <a:schemeClr val="tx1"/>
              </a:solidFill>
            </a:endParaRPr>
          </a:p>
        </p:txBody>
      </p:sp>
      <p:pic>
        <p:nvPicPr>
          <p:cNvPr id="218" name="图片 2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1780" y="2541270"/>
            <a:ext cx="5864860" cy="259397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8191500" y="3602990"/>
            <a:ext cx="0" cy="1574800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7781290" y="3580765"/>
            <a:ext cx="0" cy="1597025"/>
          </a:xfrm>
          <a:prstGeom prst="line">
            <a:avLst/>
          </a:prstGeom>
          <a:ln w="12700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730490" y="5001260"/>
            <a:ext cx="623570" cy="213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b="1">
                <a:solidFill>
                  <a:srgbClr val="FF0000"/>
                </a:solidFill>
                <a:sym typeface="+mn-ea"/>
              </a:rPr>
              <a:t>T</a:t>
            </a:r>
            <a:r>
              <a:rPr lang="en-US" altLang="zh-CN" sz="800" b="1" baseline="-25000">
                <a:solidFill>
                  <a:srgbClr val="FF0000"/>
                </a:solidFill>
                <a:sym typeface="+mn-ea"/>
              </a:rPr>
              <a:t>Fastor</a:t>
            </a:r>
            <a:endParaRPr lang="en-US" altLang="zh-CN" sz="800" b="1" baseline="-25000">
              <a:solidFill>
                <a:srgbClr val="7030A0"/>
              </a:solidFill>
              <a:sym typeface="+mn-ea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8351520" y="3602990"/>
            <a:ext cx="2540" cy="1564640"/>
          </a:xfrm>
          <a:prstGeom prst="line">
            <a:avLst/>
          </a:prstGeom>
          <a:ln w="12700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063230" y="5135245"/>
            <a:ext cx="521335" cy="2990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800" b="1">
                <a:solidFill>
                  <a:schemeClr val="tx1"/>
                </a:solidFill>
              </a:rPr>
              <a:t>T</a:t>
            </a:r>
            <a:r>
              <a:rPr lang="en-US" altLang="zh-CN" sz="800" b="1" baseline="-25000">
                <a:solidFill>
                  <a:schemeClr val="tx1"/>
                </a:solidFill>
              </a:rPr>
              <a:t>EOC</a:t>
            </a:r>
            <a:endParaRPr lang="en-US" altLang="zh-CN" sz="800" b="1" baseline="-25000">
              <a:solidFill>
                <a:schemeClr val="tx1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8191500" y="4272280"/>
            <a:ext cx="3175" cy="114300"/>
          </a:xfrm>
          <a:prstGeom prst="line">
            <a:avLst/>
          </a:prstGeom>
          <a:ln w="22225" cmpd="sng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781290" y="3383280"/>
            <a:ext cx="521335" cy="294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900" b="1" baseline="-25000">
                <a:solidFill>
                  <a:schemeClr val="tx1"/>
                </a:solidFill>
              </a:rPr>
              <a:t>arrive</a:t>
            </a:r>
            <a:endParaRPr lang="en-US" altLang="zh-CN" sz="900" b="1" baseline="-25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IHE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IHE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E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E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E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E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E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E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1573</Words>
  <Application>WPS 演示</Application>
  <PresentationFormat>宽屏</PresentationFormat>
  <Paragraphs>321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华文中宋</vt:lpstr>
      <vt:lpstr>Verdana</vt:lpstr>
      <vt:lpstr>微软雅黑</vt:lpstr>
      <vt:lpstr>Arial Unicode MS</vt:lpstr>
      <vt:lpstr>Calibri</vt:lpstr>
      <vt:lpstr>IHEP</vt:lpstr>
      <vt:lpstr>7.9组会汇报  芯片像素内时间精度指标的考虑 </vt:lpstr>
      <vt:lpstr>时间指标分析</vt:lpstr>
      <vt:lpstr>时间指标分析</vt:lpstr>
      <vt:lpstr>时间指标分析</vt:lpstr>
      <vt:lpstr>总结</vt:lpstr>
      <vt:lpstr>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hhh YYY</dc:creator>
  <cp:lastModifiedBy>凹凸奥</cp:lastModifiedBy>
  <cp:revision>69</cp:revision>
  <dcterms:created xsi:type="dcterms:W3CDTF">2023-08-09T12:44:00Z</dcterms:created>
  <dcterms:modified xsi:type="dcterms:W3CDTF">2026-07-09T07:26:08Z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DACC2595B4174224A394672ECEA0E06A_13</vt:lpwstr>
  </property>
</Properties>
</file>