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65" r:id="rId2"/>
  </p:sldMasterIdLst>
  <p:notesMasterIdLst>
    <p:notesMasterId r:id="rId8"/>
  </p:notesMasterIdLst>
  <p:sldIdLst>
    <p:sldId id="256" r:id="rId3"/>
    <p:sldId id="257" r:id="rId4"/>
    <p:sldId id="258" r:id="rId5"/>
    <p:sldId id="262" r:id="rId6"/>
    <p:sldId id="263" r:id="rId7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9399" autoAdjust="0"/>
  </p:normalViewPr>
  <p:slideViewPr>
    <p:cSldViewPr snapToGrid="0" showGuides="1">
      <p:cViewPr varScale="1">
        <p:scale>
          <a:sx n="76" d="100"/>
          <a:sy n="76" d="100"/>
        </p:scale>
        <p:origin x="89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9E302-2C03-4909-A678-FDFF151B6D3C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AC467-2B6A-4517-AA6B-2EC428374D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8396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高能所图标-单色.tif"/>
          <p:cNvPicPr>
            <a:picLocks noChangeAspect="1"/>
          </p:cNvPicPr>
          <p:nvPr/>
        </p:nvPicPr>
        <p:blipFill>
          <a:blip r:embed="rId2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2349501"/>
            <a:ext cx="7440084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1"/>
            <a:ext cx="12192000" cy="2159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39251" y="1"/>
            <a:ext cx="2952749" cy="2159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5490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57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0926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5176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1285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1933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11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2"/>
            <a:ext cx="10972800" cy="4840303"/>
          </a:xfrm>
        </p:spPr>
        <p:txBody>
          <a:bodyPr/>
          <a:lstStyle>
            <a:lvl1pPr>
              <a:buClr>
                <a:srgbClr val="E38700"/>
              </a:buClr>
              <a:buSzPct val="80000"/>
              <a:buFont typeface="Wingdings" panose="05000000000000000000" pitchFamily="2" charset="2"/>
              <a:buChar char="n"/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870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817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8659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518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6587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180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025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4831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D997B5FA-0921-464F-AAE1-844C04324D75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573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70BF5-8568-4370-8A90-8BCFCD973452}" type="datetimeFigureOut">
              <a:rPr lang="zh-CN" altLang="en-US" smtClean="0"/>
              <a:t>2026/7/9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373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790F39-5582-4274-9815-9AA99F111B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998" y="2130427"/>
            <a:ext cx="10946004" cy="1470025"/>
          </a:xfrm>
        </p:spPr>
        <p:txBody>
          <a:bodyPr/>
          <a:lstStyle/>
          <a:p>
            <a:r>
              <a:rPr lang="en-US" altLang="zh-CN" dirty="0"/>
              <a:t>Ladder</a:t>
            </a:r>
            <a:r>
              <a:rPr lang="zh-CN" altLang="en-US" dirty="0"/>
              <a:t>装配相关进展与计划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A043000-1FD5-42BB-A7DE-91479369EF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乔锐</a:t>
            </a:r>
          </a:p>
        </p:txBody>
      </p:sp>
    </p:spTree>
    <p:extLst>
      <p:ext uri="{BB962C8B-B14F-4D97-AF65-F5344CB8AC3E}">
        <p14:creationId xmlns:p14="http://schemas.microsoft.com/office/powerpoint/2010/main" val="4229061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EA517052-C906-4971-97CA-F4A3CB24EC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23" b="47512"/>
          <a:stretch/>
        </p:blipFill>
        <p:spPr>
          <a:xfrm>
            <a:off x="1929468" y="1078162"/>
            <a:ext cx="8597178" cy="1711354"/>
          </a:xfrm>
        </p:spPr>
      </p:pic>
      <p:sp>
        <p:nvSpPr>
          <p:cNvPr id="3" name="标题 2">
            <a:extLst>
              <a:ext uri="{FF2B5EF4-FFF2-40B4-BE49-F238E27FC236}">
                <a16:creationId xmlns:a16="http://schemas.microsoft.com/office/drawing/2014/main" id="{4B1A87C1-075F-49AA-BF65-17D9A0D33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26</a:t>
            </a:r>
            <a:r>
              <a:rPr lang="zh-CN" altLang="en-US" dirty="0"/>
              <a:t>年</a:t>
            </a:r>
            <a:r>
              <a:rPr lang="en-US" altLang="zh-CN" dirty="0"/>
              <a:t>8</a:t>
            </a:r>
            <a:r>
              <a:rPr lang="zh-CN" altLang="en-US" dirty="0"/>
              <a:t>月重核束流实验重要时间节点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A043281-2EDD-44AE-956A-225548F4AB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990298"/>
              </p:ext>
            </p:extLst>
          </p:nvPr>
        </p:nvGraphicFramePr>
        <p:xfrm>
          <a:off x="2281806" y="3429000"/>
          <a:ext cx="8724550" cy="26530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67405">
                  <a:extLst>
                    <a:ext uri="{9D8B030D-6E8A-4147-A177-3AD203B41FA5}">
                      <a16:colId xmlns:a16="http://schemas.microsoft.com/office/drawing/2014/main" val="3690738297"/>
                    </a:ext>
                  </a:extLst>
                </a:gridCol>
                <a:gridCol w="7357145">
                  <a:extLst>
                    <a:ext uri="{9D8B030D-6E8A-4147-A177-3AD203B41FA5}">
                      <a16:colId xmlns:a16="http://schemas.microsoft.com/office/drawing/2014/main" val="223980160"/>
                    </a:ext>
                  </a:extLst>
                </a:gridCol>
              </a:tblGrid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日期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>
                          <a:effectLst/>
                        </a:rPr>
                        <a:t>任务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4433165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 dirty="0">
                          <a:effectLst/>
                        </a:rPr>
                        <a:t>8.13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>
                          <a:effectLst/>
                        </a:rPr>
                        <a:t>第一批试验人员到达欧洲核子中心，完成相关手续办理。（瑞士）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3277735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8.14-8.16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>
                          <a:effectLst/>
                        </a:rPr>
                        <a:t>束流平台调试、安检，探测器调试。（法国）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1245314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8.17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第二批试验人员到达欧洲核子中心，完成相关手续办理。（瑞士）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7265075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8.17-8.19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探测器调试。（法国）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2361545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8.20-8.26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00" dirty="0">
                          <a:effectLst/>
                        </a:rPr>
                        <a:t>SPS</a:t>
                      </a:r>
                      <a:r>
                        <a:rPr lang="zh-CN" sz="1400" kern="100" dirty="0">
                          <a:effectLst/>
                        </a:rPr>
                        <a:t>束流试验。（法国）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3467745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8.27-8.28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探测器拆卸、探测器打包、辐射防护、安全检查。（法国）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9335730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8.29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大部分试验人员返程。（瑞士）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2670107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8.29-8.31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探测器内部转运、发回北京。（法国）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7717498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9.1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留守试验人员返程。（瑞士）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0792054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9.2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到达北京。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5208076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752BA602-05D5-4EC0-9A24-D36F3EF98358}"/>
              </a:ext>
            </a:extLst>
          </p:cNvPr>
          <p:cNvSpPr/>
          <p:nvPr/>
        </p:nvSpPr>
        <p:spPr>
          <a:xfrm>
            <a:off x="2223083" y="2223083"/>
            <a:ext cx="2751589" cy="56643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EA91C6A-9455-4C45-8226-82CAE1E0D749}"/>
              </a:ext>
            </a:extLst>
          </p:cNvPr>
          <p:cNvSpPr/>
          <p:nvPr/>
        </p:nvSpPr>
        <p:spPr>
          <a:xfrm>
            <a:off x="2223083" y="3651220"/>
            <a:ext cx="4286774" cy="21610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C29C347-EEB3-489D-A967-BA3ACC09B46F}"/>
              </a:ext>
            </a:extLst>
          </p:cNvPr>
          <p:cNvSpPr/>
          <p:nvPr/>
        </p:nvSpPr>
        <p:spPr>
          <a:xfrm>
            <a:off x="2223083" y="4162948"/>
            <a:ext cx="4286774" cy="21610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49EB2DB-2F00-4470-8591-CAE0E50C6785}"/>
              </a:ext>
            </a:extLst>
          </p:cNvPr>
          <p:cNvSpPr/>
          <p:nvPr/>
        </p:nvSpPr>
        <p:spPr>
          <a:xfrm>
            <a:off x="2223083" y="5132878"/>
            <a:ext cx="4286774" cy="21610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95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C48FB1AE-CA1F-4E79-A9C7-AF192F45F5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206744"/>
              </p:ext>
            </p:extLst>
          </p:nvPr>
        </p:nvGraphicFramePr>
        <p:xfrm>
          <a:off x="609600" y="1285875"/>
          <a:ext cx="10763325" cy="4915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9475">
                  <a:extLst>
                    <a:ext uri="{9D8B030D-6E8A-4147-A177-3AD203B41FA5}">
                      <a16:colId xmlns:a16="http://schemas.microsoft.com/office/drawing/2014/main" val="3945984434"/>
                    </a:ext>
                  </a:extLst>
                </a:gridCol>
                <a:gridCol w="4496499">
                  <a:extLst>
                    <a:ext uri="{9D8B030D-6E8A-4147-A177-3AD203B41FA5}">
                      <a16:colId xmlns:a16="http://schemas.microsoft.com/office/drawing/2014/main" val="4182566642"/>
                    </a:ext>
                  </a:extLst>
                </a:gridCol>
                <a:gridCol w="5257351">
                  <a:extLst>
                    <a:ext uri="{9D8B030D-6E8A-4147-A177-3AD203B41FA5}">
                      <a16:colId xmlns:a16="http://schemas.microsoft.com/office/drawing/2014/main" val="2381619840"/>
                    </a:ext>
                  </a:extLst>
                </a:gridCol>
              </a:tblGrid>
              <a:tr h="991197">
                <a:tc>
                  <a:txBody>
                    <a:bodyPr/>
                    <a:lstStyle/>
                    <a:p>
                      <a:r>
                        <a:rPr lang="zh-CN" altLang="en-US" dirty="0"/>
                        <a:t>分类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本周进展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未来计划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942023"/>
                  </a:ext>
                </a:extLst>
              </a:tr>
              <a:tr h="1195882">
                <a:tc>
                  <a:txBody>
                    <a:bodyPr/>
                    <a:lstStyle/>
                    <a:p>
                      <a:r>
                        <a:rPr lang="en-US" altLang="zh-CN" dirty="0"/>
                        <a:t>PID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霍嘉采购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块</a:t>
                      </a:r>
                      <a:r>
                        <a:rPr lang="en-US" altLang="zh-CN" dirty="0"/>
                        <a:t>PID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0402</a:t>
                      </a:r>
                      <a:r>
                        <a:rPr lang="zh-CN" altLang="en-US" dirty="0"/>
                        <a:t>封装元器件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霍嘉电装剩余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块</a:t>
                      </a:r>
                      <a:r>
                        <a:rPr lang="en-US" altLang="zh-CN" dirty="0"/>
                        <a:t>PID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板，按照程龙的规范约束电装。</a:t>
                      </a:r>
                      <a:endParaRPr lang="en-US" altLang="zh-CN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程龙键合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块</a:t>
                      </a:r>
                      <a:r>
                        <a:rPr lang="en-US" altLang="zh-CN" dirty="0"/>
                        <a:t>PID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81617"/>
                  </a:ext>
                </a:extLst>
              </a:tr>
              <a:tr h="1012822">
                <a:tc>
                  <a:txBody>
                    <a:bodyPr/>
                    <a:lstStyle/>
                    <a:p>
                      <a:r>
                        <a:rPr lang="en-US" altLang="zh-CN" dirty="0"/>
                        <a:t>Ladder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dirty="0"/>
                        <a:t>267pF</a:t>
                      </a:r>
                      <a:r>
                        <a:rPr lang="zh-CN" altLang="en-US" dirty="0"/>
                        <a:t>硅电容到货、但取不下来</a:t>
                      </a:r>
                      <a:endParaRPr lang="en-US" altLang="zh-CN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en-US" dirty="0"/>
                        <a:t>王聪聪完成</a:t>
                      </a:r>
                      <a:r>
                        <a:rPr lang="en-US" altLang="zh-CN" dirty="0"/>
                        <a:t>LP</a:t>
                      </a:r>
                      <a:r>
                        <a:rPr lang="zh-CN" altLang="en-US" dirty="0"/>
                        <a:t>的硅微条贴片</a:t>
                      </a:r>
                      <a:endParaRPr lang="en-US" altLang="zh-CN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en-US" dirty="0"/>
                        <a:t>王昊洋完成</a:t>
                      </a:r>
                      <a:r>
                        <a:rPr lang="en-US" altLang="zh-CN" dirty="0"/>
                        <a:t>LZ</a:t>
                      </a:r>
                      <a:r>
                        <a:rPr lang="zh-CN" altLang="en-US" dirty="0"/>
                        <a:t>的最后</a:t>
                      </a:r>
                      <a:r>
                        <a:rPr lang="en-US" altLang="zh-CN" dirty="0"/>
                        <a:t>2</a:t>
                      </a:r>
                      <a:r>
                        <a:rPr lang="zh-CN" altLang="en-US" dirty="0"/>
                        <a:t>片</a:t>
                      </a: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贴片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张子良电装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</a:t>
                      </a:r>
                      <a:endParaRPr lang="en-US" altLang="zh-CN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王昊洋完成</a:t>
                      </a:r>
                      <a:r>
                        <a:rPr lang="en-US" altLang="zh-CN" dirty="0"/>
                        <a:t>LZ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板的硅电容贴片；</a:t>
                      </a:r>
                      <a:r>
                        <a:rPr lang="en-US" altLang="zh-CN" dirty="0"/>
                        <a:t>TZ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板的</a:t>
                      </a: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和硅电容贴片；</a:t>
                      </a:r>
                      <a:r>
                        <a:rPr lang="en-US" altLang="zh-CN" dirty="0"/>
                        <a:t>TP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板贴片</a:t>
                      </a:r>
                      <a:endParaRPr lang="en-US" altLang="zh-CN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王聪聪完成</a:t>
                      </a:r>
                      <a:r>
                        <a:rPr lang="en-US" altLang="zh-CN" dirty="0"/>
                        <a:t>TP</a:t>
                      </a:r>
                      <a:r>
                        <a:rPr lang="zh-CN" altLang="en-US" dirty="0"/>
                        <a:t>的硅微条贴片、</a:t>
                      </a:r>
                      <a:r>
                        <a:rPr lang="en-US" altLang="zh-CN" dirty="0"/>
                        <a:t>LP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板贴片</a:t>
                      </a:r>
                      <a:endParaRPr lang="en-US" altLang="zh-CN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程龙完成</a:t>
                      </a:r>
                      <a:r>
                        <a:rPr lang="en-US" altLang="zh-CN" dirty="0"/>
                        <a:t>TP</a:t>
                      </a:r>
                      <a:r>
                        <a:rPr lang="zh-CN" altLang="en-US" dirty="0"/>
                        <a:t>和</a:t>
                      </a:r>
                      <a:r>
                        <a:rPr lang="en-US" altLang="zh-CN" dirty="0"/>
                        <a:t>LP</a:t>
                      </a:r>
                      <a:r>
                        <a:rPr lang="zh-CN" altLang="en-US" dirty="0"/>
                        <a:t>的键合。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板键合。</a:t>
                      </a:r>
                      <a:endParaRPr lang="en-US" altLang="zh-CN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唐远平测试</a:t>
                      </a:r>
                      <a:r>
                        <a:rPr lang="en-US" altLang="zh-CN" dirty="0"/>
                        <a:t>LP</a:t>
                      </a:r>
                      <a:r>
                        <a:rPr lang="zh-CN" altLang="en-US" dirty="0"/>
                        <a:t>和</a:t>
                      </a:r>
                      <a:r>
                        <a:rPr lang="en-US" altLang="zh-CN" dirty="0"/>
                        <a:t>TP</a:t>
                      </a:r>
                      <a:r>
                        <a:rPr lang="zh-CN" altLang="en-US" dirty="0"/>
                        <a:t>的宇宙线。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116443"/>
                  </a:ext>
                </a:extLst>
              </a:tr>
              <a:tr h="991197">
                <a:tc>
                  <a:txBody>
                    <a:bodyPr/>
                    <a:lstStyle/>
                    <a:p>
                      <a:r>
                        <a:rPr lang="zh-CN" altLang="en-US" dirty="0"/>
                        <a:t>结构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鲁兵设计实验工装</a:t>
                      </a:r>
                      <a:endParaRPr lang="en-US" altLang="zh-CN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鲁兵投产束流</a:t>
                      </a:r>
                      <a:r>
                        <a:rPr lang="en-US" altLang="zh-CN" dirty="0"/>
                        <a:t>Ladder</a:t>
                      </a:r>
                      <a:r>
                        <a:rPr lang="zh-CN" altLang="en-US" dirty="0"/>
                        <a:t>包装盒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鲁兵投产实验工装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024569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4A2206D3-76BC-4F24-A614-B19C09D49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26</a:t>
            </a:r>
            <a:r>
              <a:rPr lang="zh-CN" altLang="en-US" dirty="0"/>
              <a:t>年</a:t>
            </a:r>
            <a:r>
              <a:rPr lang="en-US" altLang="zh-CN" dirty="0"/>
              <a:t>8</a:t>
            </a:r>
            <a:r>
              <a:rPr lang="zh-CN" altLang="en-US" dirty="0"/>
              <a:t>月重核束流实验的进展（与装配相关）</a:t>
            </a:r>
          </a:p>
        </p:txBody>
      </p:sp>
    </p:spTree>
    <p:extLst>
      <p:ext uri="{BB962C8B-B14F-4D97-AF65-F5344CB8AC3E}">
        <p14:creationId xmlns:p14="http://schemas.microsoft.com/office/powerpoint/2010/main" val="3349516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D7414BF4-D6A9-4159-92EE-3AADC688FA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208814"/>
              </p:ext>
            </p:extLst>
          </p:nvPr>
        </p:nvGraphicFramePr>
        <p:xfrm>
          <a:off x="90434" y="1145198"/>
          <a:ext cx="11977633" cy="4079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8001">
                  <a:extLst>
                    <a:ext uri="{9D8B030D-6E8A-4147-A177-3AD203B41FA5}">
                      <a16:colId xmlns:a16="http://schemas.microsoft.com/office/drawing/2014/main" val="2178391801"/>
                    </a:ext>
                  </a:extLst>
                </a:gridCol>
                <a:gridCol w="1219952">
                  <a:extLst>
                    <a:ext uri="{9D8B030D-6E8A-4147-A177-3AD203B41FA5}">
                      <a16:colId xmlns:a16="http://schemas.microsoft.com/office/drawing/2014/main" val="2656888265"/>
                    </a:ext>
                  </a:extLst>
                </a:gridCol>
                <a:gridCol w="2032420">
                  <a:extLst>
                    <a:ext uri="{9D8B030D-6E8A-4147-A177-3AD203B41FA5}">
                      <a16:colId xmlns:a16="http://schemas.microsoft.com/office/drawing/2014/main" val="1562391675"/>
                    </a:ext>
                  </a:extLst>
                </a:gridCol>
                <a:gridCol w="2032420">
                  <a:extLst>
                    <a:ext uri="{9D8B030D-6E8A-4147-A177-3AD203B41FA5}">
                      <a16:colId xmlns:a16="http://schemas.microsoft.com/office/drawing/2014/main" val="13271931"/>
                    </a:ext>
                  </a:extLst>
                </a:gridCol>
                <a:gridCol w="2032420">
                  <a:extLst>
                    <a:ext uri="{9D8B030D-6E8A-4147-A177-3AD203B41FA5}">
                      <a16:colId xmlns:a16="http://schemas.microsoft.com/office/drawing/2014/main" val="692953052"/>
                    </a:ext>
                  </a:extLst>
                </a:gridCol>
                <a:gridCol w="2032420">
                  <a:extLst>
                    <a:ext uri="{9D8B030D-6E8A-4147-A177-3AD203B41FA5}">
                      <a16:colId xmlns:a16="http://schemas.microsoft.com/office/drawing/2014/main" val="21684539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流程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负责人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侧面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(LZ)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顶面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(TZ)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侧面</a:t>
                      </a:r>
                      <a:r>
                        <a:rPr lang="en-US" altLang="zh-CN" dirty="0"/>
                        <a:t>P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(LP)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顶面</a:t>
                      </a:r>
                      <a:r>
                        <a:rPr lang="en-US" altLang="zh-CN" dirty="0"/>
                        <a:t>P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(TP)</a:t>
                      </a: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9109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板电装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张子良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✅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⏳</a:t>
                      </a:r>
                      <a:r>
                        <a:rPr lang="zh-CN" altLang="en-US" dirty="0"/>
                        <a:t>今天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✅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✅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637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板贴</a:t>
                      </a: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和硅电容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王昊洋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⏱️</a:t>
                      </a:r>
                      <a:r>
                        <a:rPr lang="zh-CN" altLang="en-US" dirty="0"/>
                        <a:t>等硅电容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✅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✅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695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板键合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金梁程龙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✅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⏱️</a:t>
                      </a:r>
                      <a:r>
                        <a:rPr lang="zh-CN" altLang="en-US" dirty="0"/>
                        <a:t>与</a:t>
                      </a:r>
                      <a:r>
                        <a:rPr lang="en-US" altLang="zh-CN" dirty="0"/>
                        <a:t>LZ</a:t>
                      </a:r>
                      <a:r>
                        <a:rPr lang="zh-CN" altLang="en-US" dirty="0"/>
                        <a:t>一起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951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板电测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班渭博</a:t>
                      </a:r>
                    </a:p>
                  </a:txBody>
                  <a:tcPr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✅</a:t>
                      </a:r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FFFF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488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硅微条贴片</a:t>
                      </a:r>
                    </a:p>
                  </a:txBody>
                  <a:tcPr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王聪聪</a:t>
                      </a:r>
                    </a:p>
                  </a:txBody>
                  <a:tcPr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✅</a:t>
                      </a:r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⏱️</a:t>
                      </a:r>
                      <a:r>
                        <a:rPr lang="zh-CN" altLang="en-US" dirty="0"/>
                        <a:t>等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20</a:t>
                      </a:r>
                      <a:r>
                        <a:rPr lang="zh-CN" altLang="en-US" dirty="0"/>
                        <a:t>日</a:t>
                      </a:r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🎯</a:t>
                      </a:r>
                      <a:r>
                        <a:rPr lang="en-US" altLang="zh-CN" dirty="0"/>
                        <a:t>7.9</a:t>
                      </a:r>
                      <a:r>
                        <a:rPr lang="zh-CN" altLang="en-US" dirty="0"/>
                        <a:t>完成</a:t>
                      </a:r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⏳</a:t>
                      </a:r>
                      <a:r>
                        <a:rPr lang="zh-CN" altLang="en-US" dirty="0"/>
                        <a:t>今天</a:t>
                      </a:r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6482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Zflex</a:t>
                      </a:r>
                      <a:r>
                        <a:rPr lang="zh-CN" altLang="en-US" dirty="0"/>
                        <a:t>贴片</a:t>
                      </a:r>
                      <a:endParaRPr lang="en-US" altLang="zh-CN" dirty="0"/>
                    </a:p>
                  </a:txBody>
                  <a:tcPr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王聪聪</a:t>
                      </a:r>
                    </a:p>
                  </a:txBody>
                  <a:tcPr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✅</a:t>
                      </a:r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N/A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N/A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900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键合硅微条；</a:t>
                      </a:r>
                      <a:r>
                        <a:rPr lang="en-US" altLang="zh-CN" dirty="0"/>
                        <a:t>IV</a:t>
                      </a:r>
                      <a:r>
                        <a:rPr lang="zh-CN" altLang="en-US" dirty="0"/>
                        <a:t>测试</a:t>
                      </a:r>
                    </a:p>
                  </a:txBody>
                  <a:tcPr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金梁程龙</a:t>
                      </a:r>
                    </a:p>
                  </a:txBody>
                  <a:tcPr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✅</a:t>
                      </a:r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⏳</a:t>
                      </a:r>
                      <a:r>
                        <a:rPr lang="zh-CN" altLang="en-US" dirty="0"/>
                        <a:t>今天</a:t>
                      </a:r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>
                    <a:solidFill>
                      <a:srgbClr val="FF00F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386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贴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板到</a:t>
                      </a:r>
                      <a:r>
                        <a:rPr lang="en-US" altLang="zh-CN" dirty="0"/>
                        <a:t>Ladder</a:t>
                      </a:r>
                      <a:endParaRPr lang="zh-CN" altLang="en-US" dirty="0"/>
                    </a:p>
                  </a:txBody>
                  <a:tcPr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王聪聪</a:t>
                      </a:r>
                    </a:p>
                  </a:txBody>
                  <a:tcPr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✅</a:t>
                      </a:r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⏱️</a:t>
                      </a:r>
                      <a:r>
                        <a:rPr lang="zh-CN" altLang="en-US" dirty="0"/>
                        <a:t>等硅</a:t>
                      </a:r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⏱️</a:t>
                      </a:r>
                      <a:r>
                        <a:rPr lang="zh-CN" altLang="en-US" dirty="0"/>
                        <a:t>等硅</a:t>
                      </a:r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⏱️</a:t>
                      </a:r>
                      <a:r>
                        <a:rPr lang="zh-CN" altLang="en-US" dirty="0"/>
                        <a:t>等硅</a:t>
                      </a:r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853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键合硅微条到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</a:t>
                      </a:r>
                    </a:p>
                  </a:txBody>
                  <a:tcPr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金梁程龙</a:t>
                      </a:r>
                    </a:p>
                  </a:txBody>
                  <a:tcPr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⏱️</a:t>
                      </a:r>
                      <a:r>
                        <a:rPr lang="zh-CN" altLang="en-US" dirty="0"/>
                        <a:t>等</a:t>
                      </a:r>
                      <a:r>
                        <a:rPr lang="en-US" altLang="zh-CN" dirty="0"/>
                        <a:t>SFE</a:t>
                      </a:r>
                      <a:endParaRPr lang="zh-CN" altLang="en-US" dirty="0"/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843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宇宙线测试</a:t>
                      </a:r>
                    </a:p>
                  </a:txBody>
                  <a:tcPr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唐远平</a:t>
                      </a:r>
                    </a:p>
                  </a:txBody>
                  <a:tcPr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solidFill>
                      <a:srgbClr val="00FFFF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123569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22B3704D-3970-48BA-9F7A-377F55BDB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重核束流实验的进度</a:t>
            </a:r>
          </a:p>
        </p:txBody>
      </p:sp>
      <p:graphicFrame>
        <p:nvGraphicFramePr>
          <p:cNvPr id="5" name="表格 8">
            <a:extLst>
              <a:ext uri="{FF2B5EF4-FFF2-40B4-BE49-F238E27FC236}">
                <a16:creationId xmlns:a16="http://schemas.microsoft.com/office/drawing/2014/main" id="{6F927D62-272D-4FFE-91EA-B5CE7958A2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540716"/>
              </p:ext>
            </p:extLst>
          </p:nvPr>
        </p:nvGraphicFramePr>
        <p:xfrm>
          <a:off x="12514332" y="3449320"/>
          <a:ext cx="2997202" cy="3408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8601">
                  <a:extLst>
                    <a:ext uri="{9D8B030D-6E8A-4147-A177-3AD203B41FA5}">
                      <a16:colId xmlns:a16="http://schemas.microsoft.com/office/drawing/2014/main" val="3237316807"/>
                    </a:ext>
                  </a:extLst>
                </a:gridCol>
                <a:gridCol w="1498601">
                  <a:extLst>
                    <a:ext uri="{9D8B030D-6E8A-4147-A177-3AD203B41FA5}">
                      <a16:colId xmlns:a16="http://schemas.microsoft.com/office/drawing/2014/main" val="21420670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Emoji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说明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331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之前完成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097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今天完成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5398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⏳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正在进行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001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/>
                        <a:t>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明天开启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230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⏸️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任务暂停，等条件合适再开启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205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⏱️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等待前置条件再开启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42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2564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7E1D43D0-6917-4B2A-89A1-0629008A61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3204153"/>
              </p:ext>
            </p:extLst>
          </p:nvPr>
        </p:nvGraphicFramePr>
        <p:xfrm>
          <a:off x="5215095" y="1024519"/>
          <a:ext cx="6387399" cy="5120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6140">
                  <a:extLst>
                    <a:ext uri="{9D8B030D-6E8A-4147-A177-3AD203B41FA5}">
                      <a16:colId xmlns:a16="http://schemas.microsoft.com/office/drawing/2014/main" val="2518795712"/>
                    </a:ext>
                  </a:extLst>
                </a:gridCol>
                <a:gridCol w="924449">
                  <a:extLst>
                    <a:ext uri="{9D8B030D-6E8A-4147-A177-3AD203B41FA5}">
                      <a16:colId xmlns:a16="http://schemas.microsoft.com/office/drawing/2014/main" val="2079658085"/>
                    </a:ext>
                  </a:extLst>
                </a:gridCol>
                <a:gridCol w="4186810">
                  <a:extLst>
                    <a:ext uri="{9D8B030D-6E8A-4147-A177-3AD203B41FA5}">
                      <a16:colId xmlns:a16="http://schemas.microsoft.com/office/drawing/2014/main" val="622125543"/>
                    </a:ext>
                  </a:extLst>
                </a:gridCol>
              </a:tblGrid>
              <a:tr h="355500">
                <a:tc rowSpan="3">
                  <a:txBody>
                    <a:bodyPr/>
                    <a:lstStyle/>
                    <a:p>
                      <a:r>
                        <a:rPr lang="en-US" altLang="zh-CN" dirty="0"/>
                        <a:t>7.10(</a:t>
                      </a:r>
                      <a:r>
                        <a:rPr lang="zh-CN" altLang="en-US" dirty="0"/>
                        <a:t>周五</a:t>
                      </a:r>
                      <a:r>
                        <a:rPr lang="en-US" altLang="zh-CN" dirty="0"/>
                        <a:t>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程龙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LP: </a:t>
                      </a:r>
                      <a:r>
                        <a:rPr lang="zh-CN" altLang="en-US" dirty="0"/>
                        <a:t>键合硅微条及</a:t>
                      </a:r>
                      <a:r>
                        <a:rPr lang="en-US" altLang="zh-CN" dirty="0"/>
                        <a:t>IV</a:t>
                      </a:r>
                      <a:r>
                        <a:rPr lang="zh-CN" altLang="en-US" dirty="0"/>
                        <a:t>测试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867984"/>
                  </a:ext>
                </a:extLst>
              </a:tr>
              <a:tr h="35550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聪聪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TP: </a:t>
                      </a:r>
                      <a:r>
                        <a:rPr lang="zh-CN" altLang="en-US" dirty="0"/>
                        <a:t>贴硅微条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479021"/>
                  </a:ext>
                </a:extLst>
              </a:tr>
              <a:tr h="35550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昊洋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LZ: SFE</a:t>
                      </a:r>
                      <a:r>
                        <a:rPr lang="zh-CN" altLang="en-US" dirty="0"/>
                        <a:t>贴硅电容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949013"/>
                  </a:ext>
                </a:extLst>
              </a:tr>
              <a:tr h="3555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7.13(</a:t>
                      </a:r>
                      <a:r>
                        <a:rPr lang="zh-CN" altLang="en-US" dirty="0"/>
                        <a:t>周一</a:t>
                      </a:r>
                      <a:r>
                        <a:rPr lang="en-US" altLang="zh-CN" dirty="0"/>
                        <a:t>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程龙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TP: </a:t>
                      </a:r>
                      <a:r>
                        <a:rPr lang="zh-CN" altLang="en-US" dirty="0"/>
                        <a:t>键合硅微条及</a:t>
                      </a:r>
                      <a:r>
                        <a:rPr lang="en-US" altLang="zh-CN" dirty="0"/>
                        <a:t>IV</a:t>
                      </a:r>
                      <a:r>
                        <a:rPr lang="zh-CN" altLang="en-US" dirty="0"/>
                        <a:t>测试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149409"/>
                  </a:ext>
                </a:extLst>
              </a:tr>
              <a:tr h="35550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聪聪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/>
                        <a:t>LP: </a:t>
                      </a:r>
                      <a:r>
                        <a:rPr lang="zh-CN" altLang="en-US" dirty="0"/>
                        <a:t>贴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到</a:t>
                      </a:r>
                      <a:r>
                        <a:rPr lang="en-US" altLang="zh-CN" dirty="0"/>
                        <a:t>Ladder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577298"/>
                  </a:ext>
                </a:extLst>
              </a:tr>
              <a:tr h="355500">
                <a:tc rowSpan="2">
                  <a:txBody>
                    <a:bodyPr/>
                    <a:lstStyle/>
                    <a:p>
                      <a:r>
                        <a:rPr lang="en-US" altLang="zh-CN" dirty="0"/>
                        <a:t>7.14(</a:t>
                      </a:r>
                      <a:r>
                        <a:rPr lang="zh-CN" altLang="en-US" dirty="0"/>
                        <a:t>周二</a:t>
                      </a:r>
                      <a:r>
                        <a:rPr lang="en-US" altLang="zh-CN" dirty="0"/>
                        <a:t>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程龙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&amp;</a:t>
                      </a:r>
                      <a:r>
                        <a:rPr lang="zh-CN" altLang="en-US" dirty="0"/>
                        <a:t>远平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LP: </a:t>
                      </a:r>
                      <a:r>
                        <a:rPr lang="zh-CN" altLang="en-US" dirty="0"/>
                        <a:t>键合硅微条到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；电测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LZ: SFE</a:t>
                      </a:r>
                      <a:r>
                        <a:rPr lang="zh-CN" altLang="en-US" dirty="0"/>
                        <a:t>板键合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181776"/>
                  </a:ext>
                </a:extLst>
              </a:tr>
              <a:tr h="35550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昊洋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TP: </a:t>
                      </a:r>
                      <a:r>
                        <a:rPr lang="zh-CN" altLang="en-US" dirty="0"/>
                        <a:t>贴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到</a:t>
                      </a:r>
                      <a:r>
                        <a:rPr lang="en-US" altLang="zh-CN" dirty="0"/>
                        <a:t>Ladder</a:t>
                      </a:r>
                    </a:p>
                    <a:p>
                      <a:r>
                        <a:rPr lang="en-US" altLang="zh-CN" dirty="0"/>
                        <a:t>TZ: SFE</a:t>
                      </a:r>
                      <a:r>
                        <a:rPr lang="zh-CN" altLang="en-US" dirty="0"/>
                        <a:t>贴硅电容和</a:t>
                      </a:r>
                      <a:r>
                        <a:rPr lang="en-US" altLang="zh-CN" dirty="0"/>
                        <a:t>ASIC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3696016"/>
                  </a:ext>
                </a:extLst>
              </a:tr>
              <a:tr h="355500">
                <a:tc rowSpan="2">
                  <a:txBody>
                    <a:bodyPr/>
                    <a:lstStyle/>
                    <a:p>
                      <a:r>
                        <a:rPr lang="en-US" altLang="zh-CN" dirty="0"/>
                        <a:t>7.15(</a:t>
                      </a:r>
                      <a:r>
                        <a:rPr lang="zh-CN" altLang="en-US" dirty="0"/>
                        <a:t>周三</a:t>
                      </a:r>
                      <a:r>
                        <a:rPr lang="en-US" altLang="zh-CN" dirty="0"/>
                        <a:t>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程龙</a:t>
                      </a:r>
                      <a:endParaRPr lang="en-US" altLang="zh-C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TP: </a:t>
                      </a:r>
                      <a:r>
                        <a:rPr lang="zh-CN" altLang="en-US" dirty="0"/>
                        <a:t>键合硅微条到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、</a:t>
                      </a:r>
                      <a:r>
                        <a:rPr lang="en-US" altLang="zh-CN" dirty="0"/>
                        <a:t>ASIC</a:t>
                      </a:r>
                    </a:p>
                    <a:p>
                      <a:r>
                        <a:rPr lang="en-US" altLang="zh-CN" dirty="0"/>
                        <a:t>TZ: SFE</a:t>
                      </a:r>
                      <a:r>
                        <a:rPr lang="zh-CN" altLang="en-US" dirty="0"/>
                        <a:t>板键合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8773321"/>
                  </a:ext>
                </a:extLst>
              </a:tr>
              <a:tr h="355500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远平</a:t>
                      </a:r>
                      <a:endParaRPr lang="en-US" altLang="zh-C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LP&amp;LZ: </a:t>
                      </a:r>
                      <a:r>
                        <a:rPr lang="zh-CN" altLang="en-US" dirty="0"/>
                        <a:t>电测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530310"/>
                  </a:ext>
                </a:extLst>
              </a:tr>
              <a:tr h="355500">
                <a:tc>
                  <a:txBody>
                    <a:bodyPr/>
                    <a:lstStyle/>
                    <a:p>
                      <a:r>
                        <a:rPr lang="en-US" altLang="zh-CN" dirty="0"/>
                        <a:t>7.16(</a:t>
                      </a:r>
                      <a:r>
                        <a:rPr lang="zh-CN" altLang="en-US" dirty="0"/>
                        <a:t>周四</a:t>
                      </a:r>
                      <a:r>
                        <a:rPr lang="en-US" altLang="zh-CN" dirty="0"/>
                        <a:t>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远平</a:t>
                      </a:r>
                      <a:r>
                        <a:rPr lang="en-US" altLang="zh-CN" dirty="0"/>
                        <a:t>&amp;</a:t>
                      </a:r>
                      <a:r>
                        <a:rPr lang="zh-CN" altLang="en-US" dirty="0"/>
                        <a:t>渭博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TP</a:t>
                      </a:r>
                      <a:r>
                        <a:rPr lang="zh-CN" altLang="en-US" dirty="0"/>
                        <a:t>：电测</a:t>
                      </a:r>
                      <a:endParaRPr lang="en-US" altLang="zh-CN" dirty="0"/>
                    </a:p>
                    <a:p>
                      <a:r>
                        <a:rPr lang="en-US" altLang="zh-CN" dirty="0"/>
                        <a:t>TZ</a:t>
                      </a:r>
                      <a:r>
                        <a:rPr lang="zh-CN" altLang="en-US" dirty="0"/>
                        <a:t>：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板电测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5344333"/>
                  </a:ext>
                </a:extLst>
              </a:tr>
              <a:tr h="355500">
                <a:tc>
                  <a:txBody>
                    <a:bodyPr/>
                    <a:lstStyle/>
                    <a:p>
                      <a:r>
                        <a:rPr lang="en-US" altLang="zh-CN" dirty="0"/>
                        <a:t>7.17(</a:t>
                      </a:r>
                      <a:r>
                        <a:rPr lang="zh-CN" altLang="en-US" dirty="0"/>
                        <a:t>周五</a:t>
                      </a:r>
                      <a:r>
                        <a:rPr lang="en-US" altLang="zh-CN" dirty="0"/>
                        <a:t>)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727197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3E9F26B7-7B44-4F1C-B43A-F6B9958B6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下周计划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ACE42BFF-33AC-4D61-B3E0-95DE3BC492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11546"/>
            <a:ext cx="4086225" cy="543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4343"/>
      </p:ext>
    </p:extLst>
  </p:cSld>
  <p:clrMapOvr>
    <a:masterClrMapping/>
  </p:clrMapOvr>
</p:sld>
</file>

<file path=ppt/theme/theme1.xml><?xml version="1.0" encoding="utf-8"?>
<a:theme xmlns:a="http://schemas.openxmlformats.org/drawingml/2006/main" name="IHE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002060"/>
            </a:solidFill>
            <a:ea typeface="黑体" panose="0201060906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HEP" id="{1B0B717B-B345-4556-8931-A4D9E266528D}" vid="{B471213F-AC63-4C40-9683-2EC057EFCA7F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842</TotalTime>
  <Words>668</Words>
  <Application>Microsoft Office PowerPoint</Application>
  <PresentationFormat>宽屏</PresentationFormat>
  <Paragraphs>143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等线</vt:lpstr>
      <vt:lpstr>微软雅黑</vt:lpstr>
      <vt:lpstr>Arial</vt:lpstr>
      <vt:lpstr>Calibri</vt:lpstr>
      <vt:lpstr>Calibri Light</vt:lpstr>
      <vt:lpstr>Times New Roman</vt:lpstr>
      <vt:lpstr>Wingdings</vt:lpstr>
      <vt:lpstr>IHEP</vt:lpstr>
      <vt:lpstr>自定义设计方案</vt:lpstr>
      <vt:lpstr>Ladder装配相关进展与计划</vt:lpstr>
      <vt:lpstr>26年8月重核束流实验重要时间节点</vt:lpstr>
      <vt:lpstr>26年8月重核束流实验的进展（与装配相关）</vt:lpstr>
      <vt:lpstr>重核束流实验的进度</vt:lpstr>
      <vt:lpstr>下周计划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Ladder装配相关</dc:title>
  <dc:creator>Yuodaa</dc:creator>
  <cp:lastModifiedBy>乔锐0708</cp:lastModifiedBy>
  <cp:revision>85</cp:revision>
  <dcterms:created xsi:type="dcterms:W3CDTF">2023-08-09T12:44:00Z</dcterms:created>
  <dcterms:modified xsi:type="dcterms:W3CDTF">2026-07-09T16:04:56Z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