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60FF9A-1EF6-4C8E-B769-E6F01A8B7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25A39E8-08DC-4CA5-A1A1-39A94B5F9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AAFC81-3204-4112-9D5F-19F09AD3B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C996-FA34-42F0-A68A-8F08896D8849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C5687B-B5F0-4C1D-942C-D94A6A08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FE2A37-7407-467A-A0D6-264433B8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0D7-5362-4033-99F1-987F35E44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38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A4F5FD-0B89-4869-AF5D-F2FEC71E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414F86-4685-4A3D-97F2-45BC50B11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6911B1-3EA6-4816-887F-3B5B689C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C996-FA34-42F0-A68A-8F08896D8849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1FA938-6D54-477E-835A-8351CBEF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E0E424-40F9-4DA6-8145-8ED8285A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0D7-5362-4033-99F1-987F35E44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9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EDD7983-3DC3-4E06-B0AB-B45B57494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BB12D9-9FB9-4D21-95BA-D0FD54092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2DC4B3-5853-4A86-AD7A-B4D32D84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C996-FA34-42F0-A68A-8F08896D8849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62D61A-CF0B-4DDD-B094-40A6F95D9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66F820-3241-4FA2-91B6-ACD83D49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0D7-5362-4033-99F1-987F35E44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53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FCB367-9C8A-45C2-BC11-1D8BA6E5D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E402B6-C874-4ACB-8241-5BB09B0B7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FC3DD1-C2F0-4A1C-8CEE-08430B17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C996-FA34-42F0-A68A-8F08896D8849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783E4A-131E-4716-989E-5E81614D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A1163-9764-4041-AFC7-F0AB2FE2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0D7-5362-4033-99F1-987F35E44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21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F7477F-C802-4119-964A-BDEE6772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242F85-EC14-434A-98DD-132EF865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96405D-6C8E-4B8C-8267-7700D363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C996-FA34-42F0-A68A-8F08896D8849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AC817A-B2AC-494B-9EAE-38FD1851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B6ADE1-7587-4EAF-BE6A-629EB347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0D7-5362-4033-99F1-987F35E44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75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DE78B3-74A9-41AE-A428-92716ADB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C31285-6E58-4493-8F4D-18C481DBC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99572E-1787-4BC4-9EB6-2C1BE8476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C87F51-25C9-419E-A6FC-C0BB5B53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C996-FA34-42F0-A68A-8F08896D8849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884C75-7F57-44E1-9805-5D1F2C22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20B6B9-19FD-4C3A-8AC5-D0AA4463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0D7-5362-4033-99F1-987F35E44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09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8EA356-0E30-4742-964E-443E3D57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CA477B-D075-4B1C-BA24-F2A81532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5B5FBD-D8D6-4B22-BA2F-80C1F2696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F201DF-BA4E-4EB3-ACAB-092AF0A32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101548-146D-4CAF-B93E-D9A606651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8C196-0054-445E-994A-77BD82F23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C996-FA34-42F0-A68A-8F08896D8849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7AA132-46F6-4F74-98DC-F82076FAA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A38B98B-B75F-4486-A04F-CDA352A9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0D7-5362-4033-99F1-987F35E44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32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B36EC-3B8B-41D6-A753-19B56C5A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7844C8-F369-4322-BDD9-3880EE18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C996-FA34-42F0-A68A-8F08896D8849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CB24F8-1D5A-4DAF-8B68-B18EEDECC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54A3E7-6DEA-4C3C-8B6F-2A001D8C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0D7-5362-4033-99F1-987F35E44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3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56DA161-4F73-4D65-A2D4-8E3F1683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C996-FA34-42F0-A68A-8F08896D8849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16B663-1BEF-432E-B21D-1F346F1CF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99707E-922D-47E5-96CB-98A5A272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0D7-5362-4033-99F1-987F35E44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37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9CEB80-791F-4D42-AFA9-4EF3F2AA6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E45ACC-0CCC-4ABE-B203-858C0EA80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73EA15-D4D3-4EF1-833C-5DA853D0F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5C3801-00CD-47A7-AE51-FB97AA28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C996-FA34-42F0-A68A-8F08896D8849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39E901-4610-4BE0-AD10-A5DB7C38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032D10-D4C7-4BC6-933C-50CC17AA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0D7-5362-4033-99F1-987F35E44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07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03F26B-DE70-409A-B514-D1FE5444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8E41799-8FDC-4D99-9B17-E528DB3DE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10067F-0A06-47CE-8EB9-8E6EED002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1D44A9-F186-451F-AB7E-9A945D8C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C996-FA34-42F0-A68A-8F08896D8849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7ABDFD-04DC-4118-B692-ABC8A465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65CBD5-3280-47D0-B5BA-4B861A6B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340D7-5362-4033-99F1-987F35E44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1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CBBCF63-54C7-4FD7-AF61-FD14B06C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1A5D5C-F06E-4EB4-ABA1-7FD719529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05AB9-5C13-4EE1-826D-DC4CA8C3B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BC996-FA34-42F0-A68A-8F08896D8849}" type="datetimeFigureOut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392581-719D-4A8D-B0B7-6DFCEAF7B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BE9FBD-F663-4A1A-81DA-B94502DDB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340D7-5362-4033-99F1-987F35E443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1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676347"/>
            <a:ext cx="12192000" cy="31690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610" y="2701925"/>
            <a:ext cx="121373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Z</a:t>
            </a:r>
            <a:r>
              <a:rPr lang="zh-CN" altLang="en-US" sz="40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型高密走线板定位靶标设计方案</a:t>
            </a:r>
            <a:endParaRPr lang="en-US" altLang="zh-CN" sz="4000" b="1" spc="600" dirty="0">
              <a:solidFill>
                <a:schemeClr val="bg1"/>
              </a:solidFill>
              <a:latin typeface="+mj-ea"/>
              <a:ea typeface="+mj-ea"/>
              <a:cs typeface="Times New Roman" panose="02020603050405020304" charset="0"/>
            </a:endParaRPr>
          </a:p>
          <a:p>
            <a:pPr algn="ctr"/>
            <a:endParaRPr lang="en-US" altLang="zh-CN" sz="4000" b="1" spc="600" dirty="0">
              <a:solidFill>
                <a:schemeClr val="bg1"/>
              </a:solidFill>
              <a:latin typeface="+mj-ea"/>
              <a:ea typeface="+mj-ea"/>
              <a:cs typeface="Times New Roman" panose="02020603050405020304" charset="0"/>
            </a:endParaRPr>
          </a:p>
          <a:p>
            <a:pPr algn="ctr"/>
            <a:r>
              <a:rPr lang="zh-CN" altLang="en-US" sz="24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乔锐 唐远平</a:t>
            </a:r>
            <a:endParaRPr lang="zh-CN" altLang="en-US" sz="2400" b="1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13247" y="5373370"/>
            <a:ext cx="3002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2026</a:t>
            </a:r>
            <a:r>
              <a:rPr lang="zh-CN" altLang="en-US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年</a:t>
            </a: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7</a:t>
            </a:r>
            <a:r>
              <a:rPr lang="zh-CN" altLang="en-US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月</a:t>
            </a: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10</a:t>
            </a:r>
            <a:r>
              <a:rPr lang="zh-CN" altLang="en-US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日</a:t>
            </a:r>
            <a:endParaRPr lang="en-US" altLang="zh-CN" sz="2800" b="1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A5E54E9-9C7C-4542-AD6F-52C8E297B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937240"/>
            <a:ext cx="3841279" cy="4144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1467465" y="6375571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1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755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pc="600" dirty="0">
                <a:cs typeface="Times New Roman" panose="02020603050405020304" charset="0"/>
                <a:sym typeface="+mn-ea"/>
              </a:rPr>
              <a:t>三号厅键合机图案特征识别需求</a:t>
            </a:r>
            <a:endParaRPr lang="zh-CN" altLang="en-US" dirty="0">
              <a:sym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9717234-8BAF-4D02-BCA7-0000BE23460C}"/>
              </a:ext>
            </a:extLst>
          </p:cNvPr>
          <p:cNvSpPr txBox="1"/>
          <p:nvPr/>
        </p:nvSpPr>
        <p:spPr>
          <a:xfrm>
            <a:off x="3356957" y="1195198"/>
            <a:ext cx="4340087" cy="505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图案搜索区域大小约</a:t>
            </a:r>
            <a:r>
              <a:rPr lang="en-US" altLang="zh-C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1.5mm*1.5mm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D30E9F1-4113-41D7-BD09-014F019DB0FD}"/>
              </a:ext>
            </a:extLst>
          </p:cNvPr>
          <p:cNvSpPr txBox="1"/>
          <p:nvPr/>
        </p:nvSpPr>
        <p:spPr>
          <a:xfrm>
            <a:off x="1101540" y="5233065"/>
            <a:ext cx="225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键合机图案识别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B2EDD09-23D6-4F60-A449-A199A52E699C}"/>
              </a:ext>
            </a:extLst>
          </p:cNvPr>
          <p:cNvCxnSpPr>
            <a:cxnSpLocks/>
          </p:cNvCxnSpPr>
          <p:nvPr/>
        </p:nvCxnSpPr>
        <p:spPr>
          <a:xfrm flipH="1">
            <a:off x="3021497" y="1493932"/>
            <a:ext cx="564197" cy="313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3036888-0BAF-40B0-B575-BC0C5CD6833D}"/>
              </a:ext>
            </a:extLst>
          </p:cNvPr>
          <p:cNvCxnSpPr>
            <a:cxnSpLocks/>
          </p:cNvCxnSpPr>
          <p:nvPr/>
        </p:nvCxnSpPr>
        <p:spPr>
          <a:xfrm flipV="1">
            <a:off x="1470991" y="2928844"/>
            <a:ext cx="437324" cy="12291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D6389EE0-3AB0-412F-8E63-31D06AC30891}"/>
              </a:ext>
            </a:extLst>
          </p:cNvPr>
          <p:cNvSpPr txBox="1"/>
          <p:nvPr/>
        </p:nvSpPr>
        <p:spPr>
          <a:xfrm>
            <a:off x="882626" y="4114674"/>
            <a:ext cx="4340087" cy="505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特征识别区域大小约</a:t>
            </a:r>
            <a:r>
              <a:rPr lang="el-GR" altLang="zh-C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180μ</a:t>
            </a:r>
            <a:r>
              <a:rPr lang="en-US" altLang="zh-C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m*180</a:t>
            </a:r>
            <a:r>
              <a:rPr lang="el-GR" altLang="zh-C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468CADA-03C5-4B9F-B003-472274BF30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9" t="40542" r="32479" b="31537"/>
          <a:stretch/>
        </p:blipFill>
        <p:spPr>
          <a:xfrm>
            <a:off x="8032504" y="937240"/>
            <a:ext cx="3716393" cy="3788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箭头: 右 20">
            <a:extLst>
              <a:ext uri="{FF2B5EF4-FFF2-40B4-BE49-F238E27FC236}">
                <a16:creationId xmlns:a16="http://schemas.microsoft.com/office/drawing/2014/main" id="{A8E7397A-F1A2-47EA-B3F2-ABC9D116CF1D}"/>
              </a:ext>
            </a:extLst>
          </p:cNvPr>
          <p:cNvSpPr/>
          <p:nvPr/>
        </p:nvSpPr>
        <p:spPr>
          <a:xfrm>
            <a:off x="4338131" y="1893642"/>
            <a:ext cx="3523334" cy="280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72DC37A-DDEF-436E-B48C-C8A1676961F0}"/>
              </a:ext>
            </a:extLst>
          </p:cNvPr>
          <p:cNvSpPr txBox="1"/>
          <p:nvPr/>
        </p:nvSpPr>
        <p:spPr>
          <a:xfrm>
            <a:off x="7493573" y="4863733"/>
            <a:ext cx="479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硅片靶标在键合机识别区域的对比情况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BB1021A-9115-4E5C-8D7F-5790D5372590}"/>
              </a:ext>
            </a:extLst>
          </p:cNvPr>
          <p:cNvSpPr txBox="1"/>
          <p:nvPr/>
        </p:nvSpPr>
        <p:spPr>
          <a:xfrm>
            <a:off x="9056236" y="1167172"/>
            <a:ext cx="2174982" cy="96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十字靶标矩形长</a:t>
            </a:r>
            <a:r>
              <a:rPr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l-GR" altLang="zh-CN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，宽</a:t>
            </a:r>
            <a:r>
              <a:rPr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altLang="zh-CN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altLang="zh-CN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CN" alt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6B7116CE-A6A5-4A2E-95A5-5B169605E68D}"/>
              </a:ext>
            </a:extLst>
          </p:cNvPr>
          <p:cNvSpPr/>
          <p:nvPr/>
        </p:nvSpPr>
        <p:spPr>
          <a:xfrm rot="7810187">
            <a:off x="5464942" y="4373305"/>
            <a:ext cx="2839205" cy="280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8337A3A-8F3D-4DF8-A753-F98B44093F0E}"/>
              </a:ext>
            </a:extLst>
          </p:cNvPr>
          <p:cNvSpPr txBox="1"/>
          <p:nvPr/>
        </p:nvSpPr>
        <p:spPr>
          <a:xfrm>
            <a:off x="1262033" y="5813848"/>
            <a:ext cx="9667934" cy="50526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为保证靶标特征尺寸达到键合机识别标准，计划组合的矩形尺寸长</a:t>
            </a:r>
            <a:r>
              <a:rPr lang="en-US" altLang="zh-C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200um</a:t>
            </a:r>
            <a:r>
              <a:rPr lang="zh-CN" alt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，宽</a:t>
            </a:r>
            <a:r>
              <a:rPr lang="en-US" altLang="zh-CN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60um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9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>
            <a:extLst>
              <a:ext uri="{FF2B5EF4-FFF2-40B4-BE49-F238E27FC236}">
                <a16:creationId xmlns:a16="http://schemas.microsoft.com/office/drawing/2014/main" id="{61AD6326-1005-4D52-ABF8-D836FB2CA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857" y="895558"/>
            <a:ext cx="3436999" cy="45969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1467465" y="6375571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2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755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定位靶标设计图案</a:t>
            </a:r>
            <a:r>
              <a:rPr lang="en-US" altLang="zh-CN" spc="600" dirty="0">
                <a:cs typeface="Times New Roman" panose="02020603050405020304" charset="0"/>
              </a:rPr>
              <a:t>1</a:t>
            </a:r>
            <a:endParaRPr lang="zh-CN" altLang="en-US" dirty="0"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E7BA00-00B7-4C03-A62A-6F4F9A6EE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87" y="1159199"/>
            <a:ext cx="5580963" cy="40010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CF24A77-5294-45A5-A325-10DB1B315908}"/>
              </a:ext>
            </a:extLst>
          </p:cNvPr>
          <p:cNvSpPr txBox="1"/>
          <p:nvPr/>
        </p:nvSpPr>
        <p:spPr>
          <a:xfrm>
            <a:off x="1570644" y="5698801"/>
            <a:ext cx="37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侧边焊盘（靠近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ASIC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端）设计图案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AAEEC6D-4B58-4297-A385-8405A8494498}"/>
              </a:ext>
            </a:extLst>
          </p:cNvPr>
          <p:cNvSpPr txBox="1"/>
          <p:nvPr/>
        </p:nvSpPr>
        <p:spPr>
          <a:xfrm>
            <a:off x="8139824" y="5658705"/>
            <a:ext cx="212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顶部焊盘设计图案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BEE55F9-D1F7-4E96-803B-DAB99E16DF00}"/>
              </a:ext>
            </a:extLst>
          </p:cNvPr>
          <p:cNvCxnSpPr>
            <a:cxnSpLocks/>
          </p:cNvCxnSpPr>
          <p:nvPr/>
        </p:nvCxnSpPr>
        <p:spPr>
          <a:xfrm flipH="1">
            <a:off x="2007704" y="4740965"/>
            <a:ext cx="1659835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610F26D8-33CF-4150-A293-5206C406F1DD}"/>
              </a:ext>
            </a:extLst>
          </p:cNvPr>
          <p:cNvCxnSpPr>
            <a:cxnSpLocks/>
          </p:cNvCxnSpPr>
          <p:nvPr/>
        </p:nvCxnSpPr>
        <p:spPr>
          <a:xfrm>
            <a:off x="2007704" y="4204252"/>
            <a:ext cx="0" cy="53671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00089BB-B97A-453A-9124-704713B06AC3}"/>
              </a:ext>
            </a:extLst>
          </p:cNvPr>
          <p:cNvSpPr txBox="1"/>
          <p:nvPr/>
        </p:nvSpPr>
        <p:spPr>
          <a:xfrm>
            <a:off x="2269434" y="4603445"/>
            <a:ext cx="113637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200um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F50E3D1-ED61-48CA-91F7-6CC90ECF850C}"/>
              </a:ext>
            </a:extLst>
          </p:cNvPr>
          <p:cNvSpPr txBox="1"/>
          <p:nvPr/>
        </p:nvSpPr>
        <p:spPr>
          <a:xfrm>
            <a:off x="1348592" y="4214131"/>
            <a:ext cx="74351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60um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8B712D3-BDEA-46E6-A1FE-04E86414E377}"/>
              </a:ext>
            </a:extLst>
          </p:cNvPr>
          <p:cNvCxnSpPr>
            <a:cxnSpLocks/>
          </p:cNvCxnSpPr>
          <p:nvPr/>
        </p:nvCxnSpPr>
        <p:spPr>
          <a:xfrm flipH="1">
            <a:off x="3074505" y="3839817"/>
            <a:ext cx="2282386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E8FB9601-5B9E-4FDA-A3B6-906D67BDAA1B}"/>
              </a:ext>
            </a:extLst>
          </p:cNvPr>
          <p:cNvSpPr txBox="1"/>
          <p:nvPr/>
        </p:nvSpPr>
        <p:spPr>
          <a:xfrm>
            <a:off x="3463767" y="3407242"/>
            <a:ext cx="113637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265um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3BCE0AF-2EA4-49C4-933C-409F4BFA3C49}"/>
              </a:ext>
            </a:extLst>
          </p:cNvPr>
          <p:cNvCxnSpPr>
            <a:cxnSpLocks/>
          </p:cNvCxnSpPr>
          <p:nvPr/>
        </p:nvCxnSpPr>
        <p:spPr>
          <a:xfrm flipV="1">
            <a:off x="10434082" y="3634836"/>
            <a:ext cx="0" cy="142668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6382FAFF-00AC-4CEC-B68E-DF8135E40E4F}"/>
              </a:ext>
            </a:extLst>
          </p:cNvPr>
          <p:cNvCxnSpPr>
            <a:cxnSpLocks/>
          </p:cNvCxnSpPr>
          <p:nvPr/>
        </p:nvCxnSpPr>
        <p:spPr>
          <a:xfrm>
            <a:off x="9988826" y="3634836"/>
            <a:ext cx="43082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3CC81F62-B4B8-4938-8B76-7DADF828F246}"/>
              </a:ext>
            </a:extLst>
          </p:cNvPr>
          <p:cNvSpPr txBox="1"/>
          <p:nvPr/>
        </p:nvSpPr>
        <p:spPr>
          <a:xfrm>
            <a:off x="10210766" y="3966071"/>
            <a:ext cx="113637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200um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C4ADCE1-AECE-4E13-8EE4-9E177567A875}"/>
              </a:ext>
            </a:extLst>
          </p:cNvPr>
          <p:cNvSpPr txBox="1"/>
          <p:nvPr/>
        </p:nvSpPr>
        <p:spPr>
          <a:xfrm>
            <a:off x="9839009" y="3037218"/>
            <a:ext cx="74351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60um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FA9A7733-A586-4FD3-826A-9A76C512B8BC}"/>
              </a:ext>
            </a:extLst>
          </p:cNvPr>
          <p:cNvCxnSpPr>
            <a:cxnSpLocks/>
          </p:cNvCxnSpPr>
          <p:nvPr/>
        </p:nvCxnSpPr>
        <p:spPr>
          <a:xfrm>
            <a:off x="9452050" y="1321904"/>
            <a:ext cx="0" cy="278931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F7250CF0-314E-4779-8E31-1C47514F310D}"/>
              </a:ext>
            </a:extLst>
          </p:cNvPr>
          <p:cNvSpPr txBox="1"/>
          <p:nvPr/>
        </p:nvSpPr>
        <p:spPr>
          <a:xfrm>
            <a:off x="9283279" y="1966388"/>
            <a:ext cx="113637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395um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67465" y="6375571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3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755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定位靶标设计图案</a:t>
            </a:r>
            <a:r>
              <a:rPr lang="en-US" altLang="zh-CN" spc="600" dirty="0">
                <a:cs typeface="Times New Roman" panose="02020603050405020304" charset="0"/>
              </a:rPr>
              <a:t>2</a:t>
            </a:r>
            <a:endParaRPr lang="zh-CN" altLang="en-US" dirty="0">
              <a:sym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F24A77-5294-45A5-A325-10DB1B315908}"/>
              </a:ext>
            </a:extLst>
          </p:cNvPr>
          <p:cNvSpPr txBox="1"/>
          <p:nvPr/>
        </p:nvSpPr>
        <p:spPr>
          <a:xfrm>
            <a:off x="1570644" y="5698801"/>
            <a:ext cx="37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侧边焊盘（靠近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ASIC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端）设计图案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AAEEC6D-4B58-4297-A385-8405A8494498}"/>
              </a:ext>
            </a:extLst>
          </p:cNvPr>
          <p:cNvSpPr txBox="1"/>
          <p:nvPr/>
        </p:nvSpPr>
        <p:spPr>
          <a:xfrm>
            <a:off x="8139824" y="5658705"/>
            <a:ext cx="212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顶部焊盘设计图案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E271F0-E529-47FB-938E-8B90B6467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737" y="1571366"/>
            <a:ext cx="4182059" cy="3715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975C5CF-506A-470D-937A-4F626F2F3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109" y="1256997"/>
            <a:ext cx="3296110" cy="43440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039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67465" y="6375571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4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755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定位靶标设计图案</a:t>
            </a:r>
            <a:r>
              <a:rPr lang="en-US" altLang="zh-CN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3</a:t>
            </a:r>
            <a:endParaRPr lang="zh-CN" altLang="en-US" dirty="0">
              <a:sym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F24A77-5294-45A5-A325-10DB1B315908}"/>
              </a:ext>
            </a:extLst>
          </p:cNvPr>
          <p:cNvSpPr txBox="1"/>
          <p:nvPr/>
        </p:nvSpPr>
        <p:spPr>
          <a:xfrm>
            <a:off x="1570644" y="5698801"/>
            <a:ext cx="37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侧边焊盘（靠近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ASIC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端）设计图案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AAEEC6D-4B58-4297-A385-8405A8494498}"/>
              </a:ext>
            </a:extLst>
          </p:cNvPr>
          <p:cNvSpPr txBox="1"/>
          <p:nvPr/>
        </p:nvSpPr>
        <p:spPr>
          <a:xfrm>
            <a:off x="8139824" y="5658705"/>
            <a:ext cx="212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顶部焊盘设计图案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70AC19-F87A-486A-B6EC-F28E2551D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31" y="1766399"/>
            <a:ext cx="5525271" cy="36771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015752E-9DC9-494D-B5C2-6E468C2D2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725" y="1727818"/>
            <a:ext cx="3633606" cy="37543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0344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165</Words>
  <Application>Microsoft Office PowerPoint</Application>
  <PresentationFormat>宽屏</PresentationFormat>
  <Paragraphs>30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Win11</dc:creator>
  <cp:lastModifiedBy>Win11</cp:lastModifiedBy>
  <cp:revision>5</cp:revision>
  <dcterms:created xsi:type="dcterms:W3CDTF">2026-07-09T12:13:24Z</dcterms:created>
  <dcterms:modified xsi:type="dcterms:W3CDTF">2026-07-09T13:05:48Z</dcterms:modified>
</cp:coreProperties>
</file>