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57"/>
  </p:notesMasterIdLst>
  <p:sldIdLst>
    <p:sldId id="319" r:id="rId2"/>
    <p:sldId id="335" r:id="rId3"/>
    <p:sldId id="332" r:id="rId4"/>
    <p:sldId id="333" r:id="rId5"/>
    <p:sldId id="336" r:id="rId6"/>
    <p:sldId id="334" r:id="rId7"/>
    <p:sldId id="337" r:id="rId8"/>
    <p:sldId id="338" r:id="rId9"/>
    <p:sldId id="339" r:id="rId10"/>
    <p:sldId id="340" r:id="rId11"/>
    <p:sldId id="341" r:id="rId12"/>
    <p:sldId id="342" r:id="rId13"/>
    <p:sldId id="343" r:id="rId14"/>
    <p:sldId id="344" r:id="rId15"/>
    <p:sldId id="345" r:id="rId16"/>
    <p:sldId id="346" r:id="rId17"/>
    <p:sldId id="349" r:id="rId18"/>
    <p:sldId id="347" r:id="rId19"/>
    <p:sldId id="350" r:id="rId20"/>
    <p:sldId id="351" r:id="rId21"/>
    <p:sldId id="352" r:id="rId22"/>
    <p:sldId id="355" r:id="rId23"/>
    <p:sldId id="356" r:id="rId24"/>
    <p:sldId id="357" r:id="rId25"/>
    <p:sldId id="353" r:id="rId26"/>
    <p:sldId id="358" r:id="rId27"/>
    <p:sldId id="359" r:id="rId28"/>
    <p:sldId id="360" r:id="rId29"/>
    <p:sldId id="361" r:id="rId30"/>
    <p:sldId id="362" r:id="rId31"/>
    <p:sldId id="365" r:id="rId32"/>
    <p:sldId id="367" r:id="rId33"/>
    <p:sldId id="368" r:id="rId34"/>
    <p:sldId id="366" r:id="rId35"/>
    <p:sldId id="369" r:id="rId36"/>
    <p:sldId id="370" r:id="rId37"/>
    <p:sldId id="371" r:id="rId38"/>
    <p:sldId id="372" r:id="rId39"/>
    <p:sldId id="373" r:id="rId40"/>
    <p:sldId id="374" r:id="rId41"/>
    <p:sldId id="375" r:id="rId42"/>
    <p:sldId id="376" r:id="rId43"/>
    <p:sldId id="377" r:id="rId44"/>
    <p:sldId id="378" r:id="rId45"/>
    <p:sldId id="379" r:id="rId46"/>
    <p:sldId id="380" r:id="rId47"/>
    <p:sldId id="381" r:id="rId48"/>
    <p:sldId id="383" r:id="rId49"/>
    <p:sldId id="384" r:id="rId50"/>
    <p:sldId id="385" r:id="rId51"/>
    <p:sldId id="386" r:id="rId52"/>
    <p:sldId id="387" r:id="rId53"/>
    <p:sldId id="389" r:id="rId54"/>
    <p:sldId id="388" r:id="rId55"/>
    <p:sldId id="326" r:id="rId5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990099"/>
    <a:srgbClr val="008F00"/>
    <a:srgbClr val="00DFD5"/>
    <a:srgbClr val="732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主题样式 1 - 强调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主题样式 1 - 强调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主题样式 2 - 强调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主题样式 2 - 强调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浅色样式 1 - 强调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浅色样式 1 - 强调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浅色样式 1 - 强调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浅色样式 1 - 强调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2DE63D5-997A-4646-A377-4702673A728D}" styleName="浅色样式 2 - 强调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74" autoAdjust="0"/>
    <p:restoredTop sz="93733" autoAdjust="0"/>
  </p:normalViewPr>
  <p:slideViewPr>
    <p:cSldViewPr snapToGrid="0">
      <p:cViewPr>
        <p:scale>
          <a:sx n="74" d="100"/>
          <a:sy n="74" d="100"/>
        </p:scale>
        <p:origin x="1872" y="1032"/>
      </p:cViewPr>
      <p:guideLst>
        <p:guide orient="horz" pos="2160"/>
        <p:guide pos="2880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95" d="100"/>
          <a:sy n="95" d="100"/>
        </p:scale>
        <p:origin x="345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9B426F-86AF-49EE-A5CD-CC9680113331}" type="datetimeFigureOut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96FF24-23DA-4DD5-8788-3EBEC0E74D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0076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170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8227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3292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9495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8651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453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976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01958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90285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17558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7190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3673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0203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7513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31149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51921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84141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54510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09184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1521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41257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06626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8668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6291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2093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4874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0096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0636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6936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78605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37634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40195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4836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41407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745163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281173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911029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7909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753507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290149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094268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309000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31333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36869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15761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448079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591541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833081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84899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5845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788533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09653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421631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6FF24-23DA-4DD5-8788-3EBEC0E74D14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627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F0525-21C6-5644-8766-E3ECEC8C607C}" type="datetime1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80F50D6-6BDB-B9D9-1BA0-E51DFFA42675}"/>
              </a:ext>
            </a:extLst>
          </p:cNvPr>
          <p:cNvSpPr txBox="1"/>
          <p:nvPr userDrawn="1"/>
        </p:nvSpPr>
        <p:spPr>
          <a:xfrm>
            <a:off x="138831" y="145834"/>
            <a:ext cx="8870087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什么是物理学？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010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008A8-5834-B24C-9470-9D172FCFFB2C}" type="datetime1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735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9180C-BBDF-FB49-BA43-341A973C1154}" type="datetime1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2063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018DF-B88D-6946-8306-BA2969B131DB}" type="datetime1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779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973F2-64A5-DD4E-8298-8C679F66D206}" type="datetime1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225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9D631-282C-B140-956B-47EA1BB8C480}" type="datetime1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3872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1F06-902B-1B4A-92A1-139BB5F8E96B}" type="datetime1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7459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B0762-AAF8-0F45-892D-0DA6259AD1DC}" type="datetime1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98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0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A223A-2BCA-E849-835D-B88BE139ACA4}" type="datetime1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7671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E26E2-FB78-634F-B907-A4ACE40B19DB}" type="datetime1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834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3D837-7725-3E43-8A75-0543F013F159}" type="datetime1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553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91AA0-54E1-6A49-BCAE-DE425B31384E}" type="datetime1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656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jpeg"/><Relationship Id="rId26" Type="http://schemas.openxmlformats.org/officeDocument/2006/relationships/image" Target="../media/image42.jpeg"/><Relationship Id="rId3" Type="http://schemas.openxmlformats.org/officeDocument/2006/relationships/image" Target="../media/image19.png"/><Relationship Id="rId21" Type="http://schemas.openxmlformats.org/officeDocument/2006/relationships/image" Target="../media/image37.jpeg"/><Relationship Id="rId7" Type="http://schemas.openxmlformats.org/officeDocument/2006/relationships/image" Target="../media/image23.jpe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5" Type="http://schemas.openxmlformats.org/officeDocument/2006/relationships/image" Target="../media/image41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2.png"/><Relationship Id="rId20" Type="http://schemas.openxmlformats.org/officeDocument/2006/relationships/image" Target="../media/image36.jpeg"/><Relationship Id="rId29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image" Target="../media/image27.png"/><Relationship Id="rId24" Type="http://schemas.openxmlformats.org/officeDocument/2006/relationships/image" Target="../media/image40.jpe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23" Type="http://schemas.openxmlformats.org/officeDocument/2006/relationships/image" Target="../media/image39.jpeg"/><Relationship Id="rId28" Type="http://schemas.openxmlformats.org/officeDocument/2006/relationships/image" Target="../media/image44.jpeg"/><Relationship Id="rId10" Type="http://schemas.openxmlformats.org/officeDocument/2006/relationships/image" Target="../media/image26.jpeg"/><Relationship Id="rId19" Type="http://schemas.openxmlformats.org/officeDocument/2006/relationships/image" Target="../media/image35.jpeg"/><Relationship Id="rId31" Type="http://schemas.openxmlformats.org/officeDocument/2006/relationships/image" Target="../media/image47.png"/><Relationship Id="rId4" Type="http://schemas.openxmlformats.org/officeDocument/2006/relationships/image" Target="../media/image20.png"/><Relationship Id="rId9" Type="http://schemas.openxmlformats.org/officeDocument/2006/relationships/image" Target="../media/image25.jpeg"/><Relationship Id="rId14" Type="http://schemas.openxmlformats.org/officeDocument/2006/relationships/image" Target="../media/image30.jpeg"/><Relationship Id="rId22" Type="http://schemas.openxmlformats.org/officeDocument/2006/relationships/image" Target="../media/image38.jpeg"/><Relationship Id="rId27" Type="http://schemas.openxmlformats.org/officeDocument/2006/relationships/image" Target="../media/image43.jpeg"/><Relationship Id="rId30" Type="http://schemas.openxmlformats.org/officeDocument/2006/relationships/image" Target="../media/image4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gif"/><Relationship Id="rId4" Type="http://schemas.openxmlformats.org/officeDocument/2006/relationships/hyperlink" Target="http://jp.f35.mail.yahoo.co.jp/ym/ShowLetter/ringanimation2M.gif?box=Inbox&amp;MsgId=2406_9445966_98224_1696_384623_0_1738_499387_3403004772&amp;bodyPart=1.4&amp;filename=ringanimation2M.gif&amp;tnef=&amp;YY=43275&amp;order=down&amp;sort=date&amp;pos=0&amp;view=a&amp;head=b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7" Type="http://schemas.openxmlformats.org/officeDocument/2006/relationships/image" Target="../media/image6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hyperlink" Target="http://www.google.com.hk/url?sa=i&amp;rct=j&amp;q=BESIII%20detector&amp;source=images&amp;cd=&amp;cad=rja&amp;docid=-SU6YDcB-V8MGM&amp;tbnid=QTclmd3BeDLAXM:&amp;ved=0CAUQjRw&amp;url=http://www.livescience.com/37546-new-particle-four-quarks.html&amp;ei=6ymIUuCjJJKjiQeQ6oCQAw&amp;psig=AFQjCNE3ywbCaiFwevNx2qKRFKVdkzBunA&amp;ust=1384741704550052" TargetMode="External"/><Relationship Id="rId4" Type="http://schemas.openxmlformats.org/officeDocument/2006/relationships/image" Target="../media/image5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png"/><Relationship Id="rId4" Type="http://schemas.openxmlformats.org/officeDocument/2006/relationships/image" Target="../media/image106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11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6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14.png"/><Relationship Id="rId7" Type="http://schemas.openxmlformats.org/officeDocument/2006/relationships/image" Target="../media/image11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Relationship Id="rId9" Type="http://schemas.openxmlformats.org/officeDocument/2006/relationships/image" Target="../media/image106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11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em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e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12F6222-3287-435C-05C0-E6AA0ABC8A07}"/>
              </a:ext>
            </a:extLst>
          </p:cNvPr>
          <p:cNvGrpSpPr/>
          <p:nvPr/>
        </p:nvGrpSpPr>
        <p:grpSpPr>
          <a:xfrm rot="10800000">
            <a:off x="-3" y="1838281"/>
            <a:ext cx="9144000" cy="4982123"/>
            <a:chOff x="0" y="0"/>
            <a:chExt cx="9144000" cy="4982123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3AF74DEA-96F5-95B8-4915-9D1D8CACB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4901975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C982A519-5DE6-B535-BA58-EB02B046A912}"/>
                </a:ext>
              </a:extLst>
            </p:cNvPr>
            <p:cNvSpPr/>
            <p:nvPr/>
          </p:nvSpPr>
          <p:spPr>
            <a:xfrm>
              <a:off x="0" y="62903"/>
              <a:ext cx="9144000" cy="4919220"/>
            </a:xfrm>
            <a:prstGeom prst="rect">
              <a:avLst/>
            </a:prstGeom>
            <a:gradFill>
              <a:gsLst>
                <a:gs pos="40000">
                  <a:srgbClr val="FFFFFF">
                    <a:alpha val="40000"/>
                  </a:srgbClr>
                </a:gs>
                <a:gs pos="20000">
                  <a:schemeClr val="bg1">
                    <a:alpha val="0"/>
                  </a:schemeClr>
                </a:gs>
                <a:gs pos="79000">
                  <a:srgbClr val="FFFFFF">
                    <a:alpha val="94338"/>
                  </a:srgbClr>
                </a:gs>
                <a:gs pos="65000">
                  <a:schemeClr val="bg1">
                    <a:alpha val="7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" y="214829"/>
            <a:ext cx="3305591" cy="1220126"/>
            <a:chOff x="3159709" y="327053"/>
            <a:chExt cx="4407454" cy="1626834"/>
          </a:xfrm>
        </p:grpSpPr>
        <p:grpSp>
          <p:nvGrpSpPr>
            <p:cNvPr id="4" name="组合 3"/>
            <p:cNvGrpSpPr/>
            <p:nvPr/>
          </p:nvGrpSpPr>
          <p:grpSpPr>
            <a:xfrm>
              <a:off x="3159709" y="327053"/>
              <a:ext cx="2019683" cy="1626834"/>
              <a:chOff x="3353012" y="210279"/>
              <a:chExt cx="2516326" cy="2230233"/>
            </a:xfrm>
          </p:grpSpPr>
          <p:pic>
            <p:nvPicPr>
              <p:cNvPr id="5" name="Picture 2" descr="C:\Users\Administrator\Desktop\微立体创业计划\001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-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53012" y="285261"/>
                <a:ext cx="1967244" cy="1966978"/>
              </a:xfrm>
              <a:prstGeom prst="rect">
                <a:avLst/>
              </a:prstGeom>
              <a:noFill/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" name="Picture 3" descr="C:\Users\Administrator\Desktop\微立体创业计划\002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38803" y="210279"/>
                <a:ext cx="2230535" cy="2230233"/>
              </a:xfrm>
              <a:prstGeom prst="rect">
                <a:avLst/>
              </a:prstGeom>
              <a:noFill/>
              <a:effectLst>
                <a:outerShdw blurRad="292100" dist="177800" dir="2460000" sx="99000" sy="99000" algn="l" rotWithShape="0">
                  <a:prstClr val="black">
                    <a:alpha val="39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71296" y="624837"/>
                <a:ext cx="1365548" cy="1365548"/>
              </a:xfrm>
              <a:prstGeom prst="rect">
                <a:avLst/>
              </a:prstGeom>
            </p:spPr>
          </p:pic>
        </p:grp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8777" y="629451"/>
              <a:ext cx="2158386" cy="939666"/>
            </a:xfrm>
            <a:prstGeom prst="rect">
              <a:avLst/>
            </a:prstGeom>
          </p:spPr>
        </p:pic>
      </p:grpSp>
      <p:sp>
        <p:nvSpPr>
          <p:cNvPr id="9" name="矩形 8"/>
          <p:cNvSpPr/>
          <p:nvPr/>
        </p:nvSpPr>
        <p:spPr>
          <a:xfrm>
            <a:off x="0" y="1719450"/>
            <a:ext cx="9144000" cy="2088737"/>
          </a:xfrm>
          <a:prstGeom prst="rect">
            <a:avLst/>
          </a:prstGeom>
          <a:solidFill>
            <a:srgbClr val="732858"/>
          </a:solidFill>
          <a:ln>
            <a:noFill/>
            <a:headEnd type="none" w="med" len="med"/>
            <a:tailEnd type="none" w="med" len="med"/>
          </a:ln>
          <a:effectLst>
            <a:softEdge rad="3175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8560" tIns="34280" rIns="68560" bIns="34280" rtlCol="0" anchor="ctr"/>
          <a:lstStyle/>
          <a:p>
            <a:pPr algn="ctr" defTabSz="685800">
              <a:defRPr/>
            </a:pPr>
            <a:endParaRPr lang="zh-CN" altLang="en-US" sz="135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5" y="2020049"/>
            <a:ext cx="9143999" cy="1623501"/>
          </a:xfrm>
          <a:prstGeom prst="rect">
            <a:avLst/>
          </a:prstGeom>
          <a:noFill/>
        </p:spPr>
        <p:txBody>
          <a:bodyPr wrap="square" lIns="68560" tIns="34280" rIns="68560" bIns="34280" rtlCol="0">
            <a:spAutoFit/>
          </a:bodyPr>
          <a:lstStyle/>
          <a:p>
            <a:pPr algn="ctr">
              <a:defRPr/>
            </a:pPr>
            <a:r>
              <a:rPr lang="en-US" altLang="zh-CN" sz="5400" dirty="0">
                <a:solidFill>
                  <a:srgbClr val="FFFF00"/>
                </a:solidFill>
              </a:rPr>
              <a:t>Physics Analysis</a:t>
            </a:r>
            <a:br>
              <a:rPr lang="en-US" altLang="zh-CN" sz="5400" dirty="0">
                <a:solidFill>
                  <a:srgbClr val="FFFF00"/>
                </a:solidFill>
              </a:rPr>
            </a:br>
            <a:r>
              <a:rPr lang="en-US" altLang="zh-CN" sz="1100" dirty="0">
                <a:solidFill>
                  <a:srgbClr val="FFFF00"/>
                </a:solidFill>
              </a:rPr>
              <a:t> </a:t>
            </a:r>
            <a:br>
              <a:rPr lang="en-US" altLang="zh-CN" sz="5400" dirty="0">
                <a:solidFill>
                  <a:srgbClr val="FFFF00"/>
                </a:solidFill>
              </a:rPr>
            </a:br>
            <a:r>
              <a:rPr lang="en-US" altLang="zh-CN" sz="3600" dirty="0">
                <a:solidFill>
                  <a:schemeClr val="bg1"/>
                </a:solidFill>
              </a:rPr>
              <a:t>(Introduction to the High Energy Experiment)</a:t>
            </a:r>
            <a:endParaRPr lang="en-US" altLang="zh-CN" sz="2400" b="1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" name="TextBox 5"/>
          <p:cNvSpPr txBox="1"/>
          <p:nvPr/>
        </p:nvSpPr>
        <p:spPr>
          <a:xfrm>
            <a:off x="-5" y="4599353"/>
            <a:ext cx="9143999" cy="646331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rgbClr val="FF0000">
                <a:alpha val="40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altLang="zh-CN" sz="2000" dirty="0">
                <a:solidFill>
                  <a:srgbClr val="FF0000"/>
                </a:solidFill>
                <a:highlight>
                  <a:srgbClr val="FFFF00"/>
                </a:highlight>
                <a:latin typeface="微软雅黑" pitchFamily="34" charset="-122"/>
                <a:ea typeface="微软雅黑" pitchFamily="34" charset="-122"/>
              </a:rPr>
              <a:t>Ming-Gang Zhao</a:t>
            </a:r>
          </a:p>
          <a:p>
            <a:pPr algn="ctr" defTabSz="685800">
              <a:defRPr/>
            </a:pPr>
            <a:r>
              <a:rPr lang="en-US" altLang="zh-CN" sz="1600" dirty="0">
                <a:solidFill>
                  <a:srgbClr val="FF0000"/>
                </a:solidFill>
                <a:highlight>
                  <a:srgbClr val="FFFF00"/>
                </a:highlight>
                <a:latin typeface="微软雅黑" pitchFamily="34" charset="-122"/>
                <a:ea typeface="微软雅黑" pitchFamily="34" charset="-122"/>
              </a:rPr>
              <a:t>Nankai University, Tianjin, China</a:t>
            </a:r>
            <a:endParaRPr lang="zh-CN" altLang="en-US" sz="1600" dirty="0">
              <a:solidFill>
                <a:srgbClr val="FF0000"/>
              </a:solidFill>
              <a:highlight>
                <a:srgbClr val="FFFF00"/>
              </a:highligh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8866" y="389094"/>
            <a:ext cx="1790700" cy="809625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-9" y="5455209"/>
            <a:ext cx="9144000" cy="738664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rgbClr val="FF0000">
                <a:alpha val="4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zh-CN" altLang="en-US" sz="2100" b="1" dirty="0">
                <a:solidFill>
                  <a:srgbClr val="FF0000"/>
                </a:solidFill>
                <a:highlight>
                  <a:srgbClr val="FFFF00"/>
                </a:highlight>
                <a:latin typeface="FangSong" panose="02010609060101010101" pitchFamily="49" charset="-122"/>
                <a:ea typeface="FangSong" panose="02010609060101010101" pitchFamily="49" charset="-122"/>
                <a:cs typeface="Calibri" charset="0"/>
              </a:rPr>
              <a:t>第八届北京谱仪十一科学研讨会</a:t>
            </a:r>
            <a:endParaRPr lang="en-US" altLang="zh-CN" sz="2100" b="1" dirty="0">
              <a:solidFill>
                <a:srgbClr val="FF0000"/>
              </a:solidFill>
              <a:highlight>
                <a:srgbClr val="FFFF00"/>
              </a:highlight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  <a:p>
            <a:pPr algn="ctr"/>
            <a:r>
              <a:rPr lang="zh-CN" altLang="en-US" sz="2100" b="1" dirty="0">
                <a:solidFill>
                  <a:srgbClr val="FF0000"/>
                </a:solidFill>
                <a:highlight>
                  <a:srgbClr val="FFFF00"/>
                </a:highlight>
                <a:latin typeface="FangSong" panose="02010609060101010101" pitchFamily="49" charset="-122"/>
                <a:ea typeface="FangSong" panose="02010609060101010101" pitchFamily="49" charset="-122"/>
                <a:cs typeface="Calibri" charset="0"/>
              </a:rPr>
              <a:t>山东理工大学</a:t>
            </a:r>
          </a:p>
        </p:txBody>
      </p:sp>
    </p:spTree>
    <p:extLst>
      <p:ext uri="{BB962C8B-B14F-4D97-AF65-F5344CB8AC3E}">
        <p14:creationId xmlns:p14="http://schemas.microsoft.com/office/powerpoint/2010/main" val="2569695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什么是物理学？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2</a:t>
            </a:fld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F6BF828-8F01-9C63-E06A-D2ADFE10B0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8" y="980728"/>
            <a:ext cx="9116697" cy="3172268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890C9CA0-03AB-2FE5-EF39-BAC0606E41CE}"/>
              </a:ext>
            </a:extLst>
          </p:cNvPr>
          <p:cNvGrpSpPr/>
          <p:nvPr/>
        </p:nvGrpSpPr>
        <p:grpSpPr>
          <a:xfrm>
            <a:off x="4841560" y="2869104"/>
            <a:ext cx="3700116" cy="1193319"/>
            <a:chOff x="4841560" y="2869102"/>
            <a:chExt cx="3700116" cy="1193319"/>
          </a:xfrm>
        </p:grpSpPr>
        <p:sp>
          <p:nvSpPr>
            <p:cNvPr id="5" name="矩形: 圆角 5">
              <a:extLst>
                <a:ext uri="{FF2B5EF4-FFF2-40B4-BE49-F238E27FC236}">
                  <a16:creationId xmlns:a16="http://schemas.microsoft.com/office/drawing/2014/main" id="{F12E0BBF-C1DF-D191-FB40-5F9B52578092}"/>
                </a:ext>
              </a:extLst>
            </p:cNvPr>
            <p:cNvSpPr/>
            <p:nvPr/>
          </p:nvSpPr>
          <p:spPr>
            <a:xfrm>
              <a:off x="6741476" y="2869102"/>
              <a:ext cx="1800200" cy="289973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: 圆角 11">
              <a:extLst>
                <a:ext uri="{FF2B5EF4-FFF2-40B4-BE49-F238E27FC236}">
                  <a16:creationId xmlns:a16="http://schemas.microsoft.com/office/drawing/2014/main" id="{080D268B-E788-D5F2-FCEF-38329F3BF07E}"/>
                </a:ext>
              </a:extLst>
            </p:cNvPr>
            <p:cNvSpPr/>
            <p:nvPr/>
          </p:nvSpPr>
          <p:spPr>
            <a:xfrm>
              <a:off x="4841560" y="3772448"/>
              <a:ext cx="3186824" cy="289973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Reconstructed source content">
            <a:extLst>
              <a:ext uri="{FF2B5EF4-FFF2-40B4-BE49-F238E27FC236}">
                <a16:creationId xmlns:a16="http://schemas.microsoft.com/office/drawing/2014/main" id="{00C7F3D2-627B-A52E-6EA2-A6FC1E16F482}"/>
              </a:ext>
            </a:extLst>
          </p:cNvPr>
          <p:cNvGrpSpPr/>
          <p:nvPr/>
        </p:nvGrpSpPr>
        <p:grpSpPr>
          <a:xfrm>
            <a:off x="271517" y="4766369"/>
            <a:ext cx="8432800" cy="818490"/>
            <a:chOff x="355600" y="5562600"/>
            <a:chExt cx="8432800" cy="818490"/>
          </a:xfrm>
        </p:grpSpPr>
        <p:sp>
          <p:nvSpPr>
            <p:cNvPr id="8" name="Text">
              <a:extLst>
                <a:ext uri="{FF2B5EF4-FFF2-40B4-BE49-F238E27FC236}">
                  <a16:creationId xmlns:a16="http://schemas.microsoft.com/office/drawing/2014/main" id="{B9A9D4D5-4188-8F14-B0E2-CB037B3805BC}"/>
                </a:ext>
              </a:extLst>
            </p:cNvPr>
            <p:cNvSpPr txBox="1"/>
            <p:nvPr/>
          </p:nvSpPr>
          <p:spPr>
            <a:xfrm>
              <a:off x="355600" y="5562600"/>
              <a:ext cx="8432800" cy="3175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 anchor="t">
              <a:noAutofit/>
            </a:bodyPr>
            <a:lstStyle/>
            <a:p>
              <a:pPr algn="ctr">
                <a:lnSpc>
                  <a:spcPts val="2250"/>
                </a:lnSpc>
              </a:pPr>
              <a:r>
                <a:rPr lang="zh-CN" altLang="en-US" sz="2400" b="1" dirty="0">
                  <a:solidFill>
                    <a:srgbClr val="743481"/>
                  </a:solidFill>
                  <a:latin typeface="Cambria Math" panose="02040503050406030204" pitchFamily="18" charset="0"/>
                  <a:ea typeface="微软雅黑"/>
                  <a:cs typeface="Arial"/>
                </a:rPr>
                <a:t>knowledge of nature</a:t>
              </a:r>
            </a:p>
          </p:txBody>
        </p:sp>
        <p:sp>
          <p:nvSpPr>
            <p:cNvPr id="9" name="Text">
              <a:extLst>
                <a:ext uri="{FF2B5EF4-FFF2-40B4-BE49-F238E27FC236}">
                  <a16:creationId xmlns:a16="http://schemas.microsoft.com/office/drawing/2014/main" id="{9EB588CC-5A55-BC08-B53C-C118B9A9C933}"/>
                </a:ext>
              </a:extLst>
            </p:cNvPr>
            <p:cNvSpPr txBox="1"/>
            <p:nvPr/>
          </p:nvSpPr>
          <p:spPr>
            <a:xfrm>
              <a:off x="355600" y="6063590"/>
              <a:ext cx="8432800" cy="3175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 anchor="t">
              <a:noAutofit/>
            </a:bodyPr>
            <a:lstStyle/>
            <a:p>
              <a:pPr algn="ctr">
                <a:lnSpc>
                  <a:spcPts val="2250"/>
                </a:lnSpc>
              </a:pPr>
              <a:r>
                <a:rPr lang="zh-CN" altLang="en-US" sz="2400" b="1" dirty="0">
                  <a:solidFill>
                    <a:srgbClr val="743481"/>
                  </a:solidFill>
                  <a:latin typeface="Cambria Math" panose="02040503050406030204" pitchFamily="18" charset="0"/>
                  <a:ea typeface="微软雅黑"/>
                  <a:cs typeface="Arial"/>
                </a:rPr>
                <a:t>understand how the universe behaves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891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什么是“粒子”物理学？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2" name="TextBox 39">
            <a:extLst>
              <a:ext uri="{FF2B5EF4-FFF2-40B4-BE49-F238E27FC236}">
                <a16:creationId xmlns:a16="http://schemas.microsoft.com/office/drawing/2014/main" id="{AC71C167-52D5-9E25-D6D8-46AD549D6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32856"/>
            <a:ext cx="9144000" cy="1523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kumimoji="0" lang="zh-CN" altLang="en-US" sz="4400" dirty="0">
                <a:solidFill>
                  <a:srgbClr val="FF0000"/>
                </a:solidFill>
                <a:latin typeface="华文楷体" charset="-122"/>
                <a:ea typeface="华文楷体" charset="-122"/>
              </a:rPr>
              <a:t>世界由什么组成？</a:t>
            </a:r>
            <a:endParaRPr kumimoji="0" lang="en-US" altLang="zh-CN" sz="4400" dirty="0">
              <a:solidFill>
                <a:srgbClr val="FF0000"/>
              </a:solidFill>
              <a:latin typeface="华文楷体" charset="-122"/>
              <a:ea typeface="华文楷体" charset="-122"/>
            </a:endParaRPr>
          </a:p>
          <a:p>
            <a:pPr algn="ctr">
              <a:spcAft>
                <a:spcPts val="600"/>
              </a:spcAft>
            </a:pPr>
            <a:r>
              <a:rPr kumimoji="0" lang="zh-CN" altLang="en-US" sz="4400" dirty="0">
                <a:solidFill>
                  <a:srgbClr val="FF0000"/>
                </a:solidFill>
                <a:latin typeface="华文楷体" charset="-122"/>
                <a:ea typeface="华文楷体" charset="-122"/>
              </a:rPr>
              <a:t>世界如何组成？</a:t>
            </a:r>
            <a:endParaRPr kumimoji="0" lang="en-US" altLang="zh-CN" sz="4400" dirty="0">
              <a:solidFill>
                <a:srgbClr val="FF0000"/>
              </a:solidFill>
              <a:latin typeface="华文楷体" charset="-122"/>
              <a:ea typeface="华文楷体" charset="-122"/>
            </a:endParaRPr>
          </a:p>
        </p:txBody>
      </p:sp>
      <p:sp>
        <p:nvSpPr>
          <p:cNvPr id="11" name="TextBox 39">
            <a:extLst>
              <a:ext uri="{FF2B5EF4-FFF2-40B4-BE49-F238E27FC236}">
                <a16:creationId xmlns:a16="http://schemas.microsoft.com/office/drawing/2014/main" id="{457AC6EE-F5D7-05D2-282E-14C5FB209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8" y="3635501"/>
            <a:ext cx="9144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kumimoji="0" lang="zh-CN" altLang="en-US" sz="4400" dirty="0">
                <a:solidFill>
                  <a:srgbClr val="FF0000"/>
                </a:solidFill>
                <a:latin typeface="华文楷体" charset="-122"/>
                <a:ea typeface="华文楷体" charset="-122"/>
              </a:rPr>
              <a:t>世界如何演化？</a:t>
            </a:r>
            <a:endParaRPr kumimoji="0" lang="en-US" altLang="zh-CN" sz="4400" dirty="0">
              <a:solidFill>
                <a:srgbClr val="FF0000"/>
              </a:solidFill>
              <a:latin typeface="华文楷体" charset="-122"/>
              <a:ea typeface="华文楷体" charset="-122"/>
            </a:endParaRPr>
          </a:p>
        </p:txBody>
      </p:sp>
      <p:sp>
        <p:nvSpPr>
          <p:cNvPr id="12" name="TextBox 39">
            <a:extLst>
              <a:ext uri="{FF2B5EF4-FFF2-40B4-BE49-F238E27FC236}">
                <a16:creationId xmlns:a16="http://schemas.microsoft.com/office/drawing/2014/main" id="{228EAA15-3E83-6DA0-4374-F6D15F9BB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3" y="4523671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kumimoji="0" lang="zh-CN" altLang="en-US" sz="3200" dirty="0">
                <a:solidFill>
                  <a:srgbClr val="0070C0"/>
                </a:solidFill>
                <a:latin typeface="华文楷体" charset="-122"/>
                <a:ea typeface="华文楷体" charset="-122"/>
              </a:rPr>
              <a:t>产生 </a:t>
            </a:r>
            <a:r>
              <a:rPr kumimoji="0" lang="en-US" altLang="zh-CN" sz="3200" dirty="0">
                <a:solidFill>
                  <a:srgbClr val="0070C0"/>
                </a:solidFill>
                <a:latin typeface="华文楷体" charset="-122"/>
                <a:ea typeface="华文楷体" charset="-122"/>
              </a:rPr>
              <a:t>&amp; </a:t>
            </a:r>
            <a:r>
              <a:rPr kumimoji="0" lang="zh-CN" altLang="en-US" sz="3200" dirty="0">
                <a:solidFill>
                  <a:srgbClr val="0070C0"/>
                </a:solidFill>
                <a:latin typeface="华文楷体" charset="-122"/>
                <a:ea typeface="华文楷体" charset="-122"/>
              </a:rPr>
              <a:t>消失（衰变、湮灭）</a:t>
            </a:r>
            <a:endParaRPr kumimoji="0" lang="en-US" altLang="zh-CN" sz="3200" dirty="0">
              <a:solidFill>
                <a:srgbClr val="0070C0"/>
              </a:solidFill>
              <a:latin typeface="华文楷体" charset="-122"/>
              <a:ea typeface="华文楷体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7E2485C-C739-774D-F797-EC09A17A9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6" y="760890"/>
            <a:ext cx="9145666" cy="609711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82AA75DF-EA13-EEA9-3E25-D374619C6DE1}"/>
              </a:ext>
            </a:extLst>
          </p:cNvPr>
          <p:cNvSpPr txBox="1"/>
          <p:nvPr/>
        </p:nvSpPr>
        <p:spPr>
          <a:xfrm>
            <a:off x="8265" y="5902974"/>
            <a:ext cx="91268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粒子物理(高能物理)：研究物质、能量、空间和时间的科学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8ECD9FC0-80EC-F985-D5DA-70BEC2291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920" y="688097"/>
            <a:ext cx="9143999" cy="616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660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9">
            <a:extLst>
              <a:ext uri="{FF2B5EF4-FFF2-40B4-BE49-F238E27FC236}">
                <a16:creationId xmlns:a16="http://schemas.microsoft.com/office/drawing/2014/main" id="{50630311-D706-69BE-AC87-60A94A50AE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32856"/>
            <a:ext cx="91440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/>
            <a:r>
              <a:rPr kumimoji="0" lang="zh-CN" altLang="en-US" sz="4400" dirty="0">
                <a:solidFill>
                  <a:srgbClr val="FF0000"/>
                </a:solidFill>
                <a:latin typeface="华文楷体" charset="-122"/>
                <a:ea typeface="华文楷体" charset="-122"/>
              </a:rPr>
              <a:t>物理规律的时空平移不变性；</a:t>
            </a:r>
            <a:endParaRPr kumimoji="0" lang="en-US" altLang="zh-CN" sz="4400" dirty="0">
              <a:solidFill>
                <a:srgbClr val="FF0000"/>
              </a:solidFill>
              <a:latin typeface="华文楷体" charset="-122"/>
              <a:ea typeface="华文楷体" charset="-122"/>
            </a:endParaRPr>
          </a:p>
          <a:p>
            <a:pPr algn="ctr"/>
            <a:r>
              <a:rPr kumimoji="0" lang="zh-CN" altLang="en-US" sz="4400" dirty="0">
                <a:solidFill>
                  <a:srgbClr val="FF0000"/>
                </a:solidFill>
                <a:latin typeface="华文楷体" charset="-122"/>
                <a:ea typeface="华文楷体" charset="-122"/>
              </a:rPr>
              <a:t>宇宙的热大爆炸产生理论；</a:t>
            </a:r>
            <a:endParaRPr kumimoji="0" lang="en-US" altLang="zh-CN" sz="4400" dirty="0">
              <a:solidFill>
                <a:srgbClr val="FF0000"/>
              </a:solidFill>
              <a:latin typeface="华文楷体" charset="-122"/>
              <a:ea typeface="华文楷体" charset="-122"/>
            </a:endParaRPr>
          </a:p>
          <a:p>
            <a:pPr algn="ctr"/>
            <a:r>
              <a:rPr kumimoji="0" lang="zh-CN" altLang="en-US" sz="4400" dirty="0">
                <a:solidFill>
                  <a:srgbClr val="FF0000"/>
                </a:solidFill>
                <a:latin typeface="华文楷体" charset="-122"/>
                <a:ea typeface="华文楷体" charset="-122"/>
              </a:rPr>
              <a:t>物理真空；</a:t>
            </a:r>
            <a:endParaRPr kumimoji="0" lang="en-US" altLang="zh-CN" sz="4400" dirty="0">
              <a:solidFill>
                <a:srgbClr val="FF0000"/>
              </a:solidFill>
              <a:latin typeface="华文楷体" charset="-122"/>
              <a:ea typeface="华文楷体" charset="-122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3" name="Picture 3" descr="D:\lp2003\big-bang.gif">
            <a:extLst>
              <a:ext uri="{FF2B5EF4-FFF2-40B4-BE49-F238E27FC236}">
                <a16:creationId xmlns:a16="http://schemas.microsoft.com/office/drawing/2014/main" id="{568BF627-5227-92FC-B97A-1DAC63054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9" y="-18132"/>
            <a:ext cx="9144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554CEE7-CBCD-231B-509F-95E8B083CF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2149747"/>
            <a:ext cx="9144000" cy="113523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7D9F7E2-CAA3-3902-03D4-CA228E81F1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5662391"/>
            <a:ext cx="9144000" cy="77764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F61E371-0AD2-A875-2240-CE1E0EE17E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8" y="3407264"/>
            <a:ext cx="9145589" cy="225398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3FACA51-986F-6857-DFF2-A22755693A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0" y="812329"/>
            <a:ext cx="9144000" cy="134187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如何研究？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114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如何研究？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B242F9AB-158E-1F55-39CE-DC6149A45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541" y="63005"/>
            <a:ext cx="2695833" cy="223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80B7965-BA87-0EAA-F800-44B5D1B842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7" y="827779"/>
            <a:ext cx="5931935" cy="299798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AD5BD79-79D6-A697-A3D8-8C03BF27DB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9310" y="3558928"/>
            <a:ext cx="6024901" cy="329907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B83BFA0-CF43-C2C2-F7B2-CC32E5E11D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6581" y="2400343"/>
            <a:ext cx="5457421" cy="439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02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6"/>
            <a:ext cx="6105558" cy="492443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kumimoji="1" lang="zh-CN" altLang="en-US" sz="26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Calibri" charset="0"/>
              </a:rPr>
              <a:t>研究成果</a:t>
            </a: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595B3D7-7DD4-AB0E-2E3F-71C83027E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4696" y="2376424"/>
            <a:ext cx="4752528" cy="3127298"/>
          </a:xfrm>
          <a:prstGeom prst="rect">
            <a:avLst/>
          </a:prstGeom>
        </p:spPr>
      </p:pic>
      <p:grpSp>
        <p:nvGrpSpPr>
          <p:cNvPr id="3" name="组 18">
            <a:extLst>
              <a:ext uri="{FF2B5EF4-FFF2-40B4-BE49-F238E27FC236}">
                <a16:creationId xmlns:a16="http://schemas.microsoft.com/office/drawing/2014/main" id="{97ED4CC1-DAA0-08B0-3DCE-0FB5488BA317}"/>
              </a:ext>
            </a:extLst>
          </p:cNvPr>
          <p:cNvGrpSpPr/>
          <p:nvPr/>
        </p:nvGrpSpPr>
        <p:grpSpPr>
          <a:xfrm>
            <a:off x="1403648" y="4077072"/>
            <a:ext cx="1653332" cy="2780928"/>
            <a:chOff x="1403648" y="4077072"/>
            <a:chExt cx="1653332" cy="2780928"/>
          </a:xfrm>
        </p:grpSpPr>
        <p:grpSp>
          <p:nvGrpSpPr>
            <p:cNvPr id="5" name="グループ化 115">
              <a:extLst>
                <a:ext uri="{FF2B5EF4-FFF2-40B4-BE49-F238E27FC236}">
                  <a16:creationId xmlns:a16="http://schemas.microsoft.com/office/drawing/2014/main" id="{B00E60C7-9D7F-892B-7E87-2FA2A273CE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03648" y="5300663"/>
              <a:ext cx="809625" cy="1557337"/>
              <a:chOff x="1547643" y="5301220"/>
              <a:chExt cx="809779" cy="1556780"/>
            </a:xfrm>
          </p:grpSpPr>
          <p:pic>
            <p:nvPicPr>
              <p:cNvPr id="8" name="Picture 6">
                <a:extLst>
                  <a:ext uri="{FF2B5EF4-FFF2-40B4-BE49-F238E27FC236}">
                    <a16:creationId xmlns:a16="http://schemas.microsoft.com/office/drawing/2014/main" id="{C9E00E95-C52A-670D-2DD4-321270D2A4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96788" y="5643578"/>
                <a:ext cx="760634" cy="12144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テキスト ボックス 61">
                <a:extLst>
                  <a:ext uri="{FF2B5EF4-FFF2-40B4-BE49-F238E27FC236}">
                    <a16:creationId xmlns:a16="http://schemas.microsoft.com/office/drawing/2014/main" id="{5FDAA731-D82B-C205-5AB4-44CA5E6B89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47643" y="5301220"/>
                <a:ext cx="646454" cy="369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en-US" altLang="ja-JP" sz="1800" dirty="0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1906</a:t>
                </a:r>
                <a:endParaRPr lang="ja-JP" altLang="en-US" sz="1800" dirty="0">
                  <a:solidFill>
                    <a:srgbClr val="000000"/>
                  </a:solidFill>
                  <a:latin typeface="Gill Sans MT" charset="0"/>
                  <a:ea typeface="HGｺﾞｼｯｸE" charset="-128"/>
                </a:endParaRPr>
              </a:p>
            </p:txBody>
          </p:sp>
        </p:grpSp>
        <p:sp>
          <p:nvSpPr>
            <p:cNvPr id="6" name="円/楕円 66">
              <a:extLst>
                <a:ext uri="{FF2B5EF4-FFF2-40B4-BE49-F238E27FC236}">
                  <a16:creationId xmlns:a16="http://schemas.microsoft.com/office/drawing/2014/main" id="{D6F8DAA8-1695-C4D2-8215-A66A70469BF8}"/>
                </a:ext>
              </a:extLst>
            </p:cNvPr>
            <p:cNvSpPr/>
            <p:nvPr/>
          </p:nvSpPr>
          <p:spPr>
            <a:xfrm flipH="1">
              <a:off x="2699792" y="4077072"/>
              <a:ext cx="357188" cy="43815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ja-JP" altLang="en-US" dirty="0">
                <a:solidFill>
                  <a:srgbClr val="FF0000"/>
                </a:solidFill>
                <a:latin typeface="Calibri" charset="0"/>
                <a:ea typeface="MS PGothic" charset="0"/>
                <a:cs typeface="MS PGothic" charset="0"/>
              </a:endParaRPr>
            </a:p>
          </p:txBody>
        </p:sp>
        <p:cxnSp>
          <p:nvCxnSpPr>
            <p:cNvPr id="7" name="直線コネクタ 94">
              <a:extLst>
                <a:ext uri="{FF2B5EF4-FFF2-40B4-BE49-F238E27FC236}">
                  <a16:creationId xmlns:a16="http://schemas.microsoft.com/office/drawing/2014/main" id="{482837BB-33C7-F723-6EB4-DE7D76FDF6F6}"/>
                </a:ext>
              </a:extLst>
            </p:cNvPr>
            <p:cNvCxnSpPr/>
            <p:nvPr/>
          </p:nvCxnSpPr>
          <p:spPr>
            <a:xfrm flipH="1">
              <a:off x="2168714" y="4464566"/>
              <a:ext cx="583387" cy="116520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 19">
            <a:extLst>
              <a:ext uri="{FF2B5EF4-FFF2-40B4-BE49-F238E27FC236}">
                <a16:creationId xmlns:a16="http://schemas.microsoft.com/office/drawing/2014/main" id="{FA56726E-88D9-902D-EA67-4FBB1C196F44}"/>
              </a:ext>
            </a:extLst>
          </p:cNvPr>
          <p:cNvGrpSpPr/>
          <p:nvPr/>
        </p:nvGrpSpPr>
        <p:grpSpPr>
          <a:xfrm>
            <a:off x="2150751" y="4515222"/>
            <a:ext cx="995626" cy="2329638"/>
            <a:chOff x="2150751" y="4515222"/>
            <a:chExt cx="995626" cy="2329638"/>
          </a:xfrm>
        </p:grpSpPr>
        <p:grpSp>
          <p:nvGrpSpPr>
            <p:cNvPr id="11" name="グループ化 116">
              <a:extLst>
                <a:ext uri="{FF2B5EF4-FFF2-40B4-BE49-F238E27FC236}">
                  <a16:creationId xmlns:a16="http://schemas.microsoft.com/office/drawing/2014/main" id="{FBA61C98-A74E-881C-CE71-53568C43C1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50751" y="5665574"/>
              <a:ext cx="995626" cy="1179286"/>
              <a:chOff x="2150446" y="5665256"/>
              <a:chExt cx="995424" cy="1179615"/>
            </a:xfrm>
          </p:grpSpPr>
          <p:pic>
            <p:nvPicPr>
              <p:cNvPr id="13" name="Picture 7">
                <a:extLst>
                  <a:ext uri="{FF2B5EF4-FFF2-40B4-BE49-F238E27FC236}">
                    <a16:creationId xmlns:a16="http://schemas.microsoft.com/office/drawing/2014/main" id="{34084845-0D30-CF32-ED1D-3229DE47CF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11405" y="5701887"/>
                <a:ext cx="734465" cy="11429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テキスト ボックス 63">
                <a:extLst>
                  <a:ext uri="{FF2B5EF4-FFF2-40B4-BE49-F238E27FC236}">
                    <a16:creationId xmlns:a16="http://schemas.microsoft.com/office/drawing/2014/main" id="{42542C35-5FC1-8979-279B-E01404423A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50446" y="5665256"/>
                <a:ext cx="646419" cy="369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en-US" altLang="ja-JP" sz="1800" dirty="0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193</a:t>
                </a:r>
                <a:r>
                  <a:rPr lang="en-US" altLang="ja-JP" sz="1800" dirty="0">
                    <a:solidFill>
                      <a:srgbClr val="FFFFFF"/>
                    </a:solidFill>
                    <a:latin typeface="Gill Sans MT" charset="0"/>
                    <a:ea typeface="HGｺﾞｼｯｸE" charset="-128"/>
                  </a:rPr>
                  <a:t>6</a:t>
                </a:r>
                <a:endParaRPr lang="ja-JP" altLang="en-US" sz="1800" dirty="0">
                  <a:solidFill>
                    <a:srgbClr val="FFFFFF"/>
                  </a:solidFill>
                  <a:latin typeface="Gill Sans MT" charset="0"/>
                  <a:ea typeface="HGｺﾞｼｯｸE" charset="-128"/>
                </a:endParaRPr>
              </a:p>
            </p:txBody>
          </p:sp>
        </p:grpSp>
        <p:cxnSp>
          <p:nvCxnSpPr>
            <p:cNvPr id="12" name="直線コネクタ 97">
              <a:extLst>
                <a:ext uri="{FF2B5EF4-FFF2-40B4-BE49-F238E27FC236}">
                  <a16:creationId xmlns:a16="http://schemas.microsoft.com/office/drawing/2014/main" id="{652A4AF7-7A77-E878-032B-40A8BA4AB460}"/>
                </a:ext>
              </a:extLst>
            </p:cNvPr>
            <p:cNvCxnSpPr>
              <a:stCxn id="6" idx="4"/>
            </p:cNvCxnSpPr>
            <p:nvPr/>
          </p:nvCxnSpPr>
          <p:spPr>
            <a:xfrm flipH="1">
              <a:off x="2438785" y="4515222"/>
              <a:ext cx="439601" cy="114602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 16383">
            <a:extLst>
              <a:ext uri="{FF2B5EF4-FFF2-40B4-BE49-F238E27FC236}">
                <a16:creationId xmlns:a16="http://schemas.microsoft.com/office/drawing/2014/main" id="{4E2015C9-39D2-8118-963C-D058ACDDA28F}"/>
              </a:ext>
            </a:extLst>
          </p:cNvPr>
          <p:cNvGrpSpPr/>
          <p:nvPr/>
        </p:nvGrpSpPr>
        <p:grpSpPr>
          <a:xfrm>
            <a:off x="3330469" y="4725146"/>
            <a:ext cx="1745589" cy="2138385"/>
            <a:chOff x="3330467" y="4725144"/>
            <a:chExt cx="1745589" cy="2138385"/>
          </a:xfrm>
        </p:grpSpPr>
        <p:grpSp>
          <p:nvGrpSpPr>
            <p:cNvPr id="17" name="グループ化 117">
              <a:extLst>
                <a:ext uri="{FF2B5EF4-FFF2-40B4-BE49-F238E27FC236}">
                  <a16:creationId xmlns:a16="http://schemas.microsoft.com/office/drawing/2014/main" id="{44679C7E-2A92-D478-0445-9A595E8013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30467" y="5472246"/>
              <a:ext cx="1395547" cy="1391283"/>
              <a:chOff x="3883020" y="5350797"/>
              <a:chExt cx="1395411" cy="1391574"/>
            </a:xfrm>
          </p:grpSpPr>
          <p:pic>
            <p:nvPicPr>
              <p:cNvPr id="19" name="Picture 8">
                <a:extLst>
                  <a:ext uri="{FF2B5EF4-FFF2-40B4-BE49-F238E27FC236}">
                    <a16:creationId xmlns:a16="http://schemas.microsoft.com/office/drawing/2014/main" id="{9628C5E5-C3DE-A77B-54D5-0AC4A880F1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3020" y="5668978"/>
                <a:ext cx="1395411" cy="10733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テキスト ボックス 65">
                <a:extLst>
                  <a:ext uri="{FF2B5EF4-FFF2-40B4-BE49-F238E27FC236}">
                    <a16:creationId xmlns:a16="http://schemas.microsoft.com/office/drawing/2014/main" id="{1C8526EF-B528-7B9C-305D-6A80A28F85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82803" y="5350797"/>
                <a:ext cx="646268" cy="3694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en-US" altLang="ja-JP" sz="1800" dirty="0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1957</a:t>
                </a:r>
                <a:endParaRPr lang="ja-JP" altLang="en-US" sz="1800" dirty="0">
                  <a:solidFill>
                    <a:srgbClr val="000000"/>
                  </a:solidFill>
                  <a:latin typeface="Gill Sans MT" charset="0"/>
                  <a:ea typeface="HGｺﾞｼｯｸE" charset="-128"/>
                </a:endParaRPr>
              </a:p>
            </p:txBody>
          </p:sp>
        </p:grpSp>
        <p:cxnSp>
          <p:nvCxnSpPr>
            <p:cNvPr id="18" name="直線コネクタ 100">
              <a:extLst>
                <a:ext uri="{FF2B5EF4-FFF2-40B4-BE49-F238E27FC236}">
                  <a16:creationId xmlns:a16="http://schemas.microsoft.com/office/drawing/2014/main" id="{89A774E0-C6A0-A820-6517-03350E2F630B}"/>
                </a:ext>
              </a:extLst>
            </p:cNvPr>
            <p:cNvCxnSpPr/>
            <p:nvPr/>
          </p:nvCxnSpPr>
          <p:spPr>
            <a:xfrm flipH="1">
              <a:off x="4716016" y="4725144"/>
              <a:ext cx="360040" cy="108012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 16388">
            <a:extLst>
              <a:ext uri="{FF2B5EF4-FFF2-40B4-BE49-F238E27FC236}">
                <a16:creationId xmlns:a16="http://schemas.microsoft.com/office/drawing/2014/main" id="{21A6AAFD-977E-BBD5-B59F-EEF6803B6E17}"/>
              </a:ext>
            </a:extLst>
          </p:cNvPr>
          <p:cNvGrpSpPr/>
          <p:nvPr/>
        </p:nvGrpSpPr>
        <p:grpSpPr>
          <a:xfrm>
            <a:off x="5220074" y="2565400"/>
            <a:ext cx="3781053" cy="1435100"/>
            <a:chOff x="5220072" y="2565400"/>
            <a:chExt cx="3781053" cy="1435100"/>
          </a:xfrm>
        </p:grpSpPr>
        <p:grpSp>
          <p:nvGrpSpPr>
            <p:cNvPr id="22" name="グループ化 118">
              <a:extLst>
                <a:ext uri="{FF2B5EF4-FFF2-40B4-BE49-F238E27FC236}">
                  <a16:creationId xmlns:a16="http://schemas.microsoft.com/office/drawing/2014/main" id="{7BD78851-37CF-57DF-679B-3894B8A7DB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32588" y="2565400"/>
              <a:ext cx="2268537" cy="1435100"/>
              <a:chOff x="6732254" y="2565483"/>
              <a:chExt cx="2268902" cy="1435021"/>
            </a:xfrm>
          </p:grpSpPr>
          <p:pic>
            <p:nvPicPr>
              <p:cNvPr id="24" name="Picture 1">
                <a:extLst>
                  <a:ext uri="{FF2B5EF4-FFF2-40B4-BE49-F238E27FC236}">
                    <a16:creationId xmlns:a16="http://schemas.microsoft.com/office/drawing/2014/main" id="{D1ED985A-FFB9-5B27-282F-DD96C2B62E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8016" y="2869516"/>
                <a:ext cx="2143140" cy="1130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テキスト ボックス 35">
                <a:extLst>
                  <a:ext uri="{FF2B5EF4-FFF2-40B4-BE49-F238E27FC236}">
                    <a16:creationId xmlns:a16="http://schemas.microsoft.com/office/drawing/2014/main" id="{3020533E-DA0B-8FC2-F055-A03E3924FA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32254" y="2565483"/>
                <a:ext cx="646435" cy="369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en-US" altLang="ja-JP" sz="1800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1965</a:t>
                </a:r>
                <a:endParaRPr lang="ja-JP" altLang="en-US" sz="1800">
                  <a:solidFill>
                    <a:srgbClr val="000000"/>
                  </a:solidFill>
                  <a:latin typeface="Gill Sans MT" charset="0"/>
                  <a:ea typeface="HGｺﾞｼｯｸE" charset="-128"/>
                </a:endParaRPr>
              </a:p>
            </p:txBody>
          </p:sp>
        </p:grpSp>
        <p:cxnSp>
          <p:nvCxnSpPr>
            <p:cNvPr id="23" name="直線コネクタ 69">
              <a:extLst>
                <a:ext uri="{FF2B5EF4-FFF2-40B4-BE49-F238E27FC236}">
                  <a16:creationId xmlns:a16="http://schemas.microsoft.com/office/drawing/2014/main" id="{991DF6CE-7C53-4995-DE98-BBE9F82579D0}"/>
                </a:ext>
              </a:extLst>
            </p:cNvPr>
            <p:cNvCxnSpPr/>
            <p:nvPr/>
          </p:nvCxnSpPr>
          <p:spPr>
            <a:xfrm flipV="1">
              <a:off x="5220072" y="3226488"/>
              <a:ext cx="1696720" cy="13050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 16392">
            <a:extLst>
              <a:ext uri="{FF2B5EF4-FFF2-40B4-BE49-F238E27FC236}">
                <a16:creationId xmlns:a16="http://schemas.microsoft.com/office/drawing/2014/main" id="{F63DCF10-11F0-1DE6-FF22-D5B0A98326C5}"/>
              </a:ext>
            </a:extLst>
          </p:cNvPr>
          <p:cNvGrpSpPr/>
          <p:nvPr/>
        </p:nvGrpSpPr>
        <p:grpSpPr>
          <a:xfrm>
            <a:off x="-13512" y="785815"/>
            <a:ext cx="2408908" cy="3280965"/>
            <a:chOff x="0" y="785813"/>
            <a:chExt cx="2408908" cy="3280965"/>
          </a:xfrm>
        </p:grpSpPr>
        <p:grpSp>
          <p:nvGrpSpPr>
            <p:cNvPr id="27" name="グループ化 119">
              <a:extLst>
                <a:ext uri="{FF2B5EF4-FFF2-40B4-BE49-F238E27FC236}">
                  <a16:creationId xmlns:a16="http://schemas.microsoft.com/office/drawing/2014/main" id="{A40B74E9-FBC7-32CC-469D-DFE93C42C8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785813"/>
              <a:ext cx="1003300" cy="1671637"/>
              <a:chOff x="373911" y="1785926"/>
              <a:chExt cx="1003718" cy="1671640"/>
            </a:xfrm>
          </p:grpSpPr>
          <p:pic>
            <p:nvPicPr>
              <p:cNvPr id="31" name="Picture 2">
                <a:extLst>
                  <a:ext uri="{FF2B5EF4-FFF2-40B4-BE49-F238E27FC236}">
                    <a16:creationId xmlns:a16="http://schemas.microsoft.com/office/drawing/2014/main" id="{8FAF4EDE-3056-9F9B-27B4-B214B495CB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8597" y="2071678"/>
                <a:ext cx="949032" cy="1385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" name="テキスト ボックス 34">
                <a:extLst>
                  <a:ext uri="{FF2B5EF4-FFF2-40B4-BE49-F238E27FC236}">
                    <a16:creationId xmlns:a16="http://schemas.microsoft.com/office/drawing/2014/main" id="{BBCFF27C-C254-A3BC-448B-452D23CDA8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3911" y="1785926"/>
                <a:ext cx="646600" cy="369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en-US" altLang="ja-JP" sz="1800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1969</a:t>
                </a:r>
                <a:endParaRPr lang="ja-JP" altLang="en-US" sz="1800">
                  <a:solidFill>
                    <a:srgbClr val="000000"/>
                  </a:solidFill>
                  <a:latin typeface="Gill Sans MT" charset="0"/>
                  <a:ea typeface="HGｺﾞｼｯｸE" charset="-128"/>
                </a:endParaRPr>
              </a:p>
            </p:txBody>
          </p:sp>
        </p:grpSp>
        <p:grpSp>
          <p:nvGrpSpPr>
            <p:cNvPr id="28" name="组 16391">
              <a:extLst>
                <a:ext uri="{FF2B5EF4-FFF2-40B4-BE49-F238E27FC236}">
                  <a16:creationId xmlns:a16="http://schemas.microsoft.com/office/drawing/2014/main" id="{C1FA80F2-8810-D547-DB14-59B91A1BA52A}"/>
                </a:ext>
              </a:extLst>
            </p:cNvPr>
            <p:cNvGrpSpPr/>
            <p:nvPr/>
          </p:nvGrpSpPr>
          <p:grpSpPr>
            <a:xfrm>
              <a:off x="913104" y="1761919"/>
              <a:ext cx="1495804" cy="2304859"/>
              <a:chOff x="913104" y="1761919"/>
              <a:chExt cx="1495804" cy="2304859"/>
            </a:xfrm>
          </p:grpSpPr>
          <p:sp>
            <p:nvSpPr>
              <p:cNvPr id="29" name="円/楕円 56">
                <a:extLst>
                  <a:ext uri="{FF2B5EF4-FFF2-40B4-BE49-F238E27FC236}">
                    <a16:creationId xmlns:a16="http://schemas.microsoft.com/office/drawing/2014/main" id="{0398FC04-4787-3B8E-2B3F-D3634CF4DED4}"/>
                  </a:ext>
                </a:extLst>
              </p:cNvPr>
              <p:cNvSpPr/>
              <p:nvPr/>
            </p:nvSpPr>
            <p:spPr>
              <a:xfrm flipH="1">
                <a:off x="2051720" y="2525795"/>
                <a:ext cx="357188" cy="1540983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ja-JP" altLang="en-US">
                  <a:solidFill>
                    <a:srgbClr val="FFFFFF"/>
                  </a:solidFill>
                  <a:latin typeface="Calibri" pitchFamily="34" charset="0"/>
                  <a:ea typeface="MS PGothic" pitchFamily="34" charset="-128"/>
                </a:endParaRPr>
              </a:p>
            </p:txBody>
          </p:sp>
          <p:cxnSp>
            <p:nvCxnSpPr>
              <p:cNvPr id="30" name="直線コネクタ 78">
                <a:extLst>
                  <a:ext uri="{FF2B5EF4-FFF2-40B4-BE49-F238E27FC236}">
                    <a16:creationId xmlns:a16="http://schemas.microsoft.com/office/drawing/2014/main" id="{263B195E-D783-D642-F849-7F9696306AD2}"/>
                  </a:ext>
                </a:extLst>
              </p:cNvPr>
              <p:cNvCxnSpPr>
                <a:stCxn id="29" idx="0"/>
              </p:cNvCxnSpPr>
              <p:nvPr/>
            </p:nvCxnSpPr>
            <p:spPr>
              <a:xfrm flipH="1" flipV="1">
                <a:off x="913104" y="1761919"/>
                <a:ext cx="1317210" cy="76387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3" name="组 16395">
            <a:extLst>
              <a:ext uri="{FF2B5EF4-FFF2-40B4-BE49-F238E27FC236}">
                <a16:creationId xmlns:a16="http://schemas.microsoft.com/office/drawing/2014/main" id="{F755C8E2-1D85-AB68-82C8-603303911FE7}"/>
              </a:ext>
            </a:extLst>
          </p:cNvPr>
          <p:cNvGrpSpPr/>
          <p:nvPr/>
        </p:nvGrpSpPr>
        <p:grpSpPr>
          <a:xfrm>
            <a:off x="66080" y="2506408"/>
            <a:ext cx="3889320" cy="2494379"/>
            <a:chOff x="66080" y="2506406"/>
            <a:chExt cx="3889320" cy="2494379"/>
          </a:xfrm>
        </p:grpSpPr>
        <p:grpSp>
          <p:nvGrpSpPr>
            <p:cNvPr id="34" name="グループ化 120">
              <a:extLst>
                <a:ext uri="{FF2B5EF4-FFF2-40B4-BE49-F238E27FC236}">
                  <a16:creationId xmlns:a16="http://schemas.microsoft.com/office/drawing/2014/main" id="{E4C3DB95-CE42-C995-731E-A823B914E0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6080" y="3571875"/>
              <a:ext cx="1625600" cy="1428910"/>
              <a:chOff x="445349" y="3429000"/>
              <a:chExt cx="1697759" cy="1428920"/>
            </a:xfrm>
          </p:grpSpPr>
          <p:sp>
            <p:nvSpPr>
              <p:cNvPr id="38" name="Text Box 14">
                <a:extLst>
                  <a:ext uri="{FF2B5EF4-FFF2-40B4-BE49-F238E27FC236}">
                    <a16:creationId xmlns:a16="http://schemas.microsoft.com/office/drawing/2014/main" id="{E4804593-7130-03C5-CD3A-3A44FE597E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4658" y="4611697"/>
                <a:ext cx="862013" cy="2460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en-US" altLang="ja-JP" sz="1000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Burt Richter</a:t>
                </a:r>
              </a:p>
            </p:txBody>
          </p:sp>
          <p:sp>
            <p:nvSpPr>
              <p:cNvPr id="39" name="Text Box 15">
                <a:extLst>
                  <a:ext uri="{FF2B5EF4-FFF2-40B4-BE49-F238E27FC236}">
                    <a16:creationId xmlns:a16="http://schemas.microsoft.com/office/drawing/2014/main" id="{C1C23AE9-BD7E-BD86-281D-0BD0C53C40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00158" y="4611697"/>
                <a:ext cx="686740" cy="246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en-US" altLang="ja-JP" sz="1000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Sam Ting</a:t>
                </a:r>
              </a:p>
            </p:txBody>
          </p:sp>
          <p:pic>
            <p:nvPicPr>
              <p:cNvPr id="40" name="Picture 40" descr="richter">
                <a:extLst>
                  <a:ext uri="{FF2B5EF4-FFF2-40B4-BE49-F238E27FC236}">
                    <a16:creationId xmlns:a16="http://schemas.microsoft.com/office/drawing/2014/main" id="{0B7C3355-94D2-ED2C-2CA4-3B7073BF3F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7208" y="3713172"/>
                <a:ext cx="706438" cy="914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" name="Picture 41" descr="ting">
                <a:extLst>
                  <a:ext uri="{FF2B5EF4-FFF2-40B4-BE49-F238E27FC236}">
                    <a16:creationId xmlns:a16="http://schemas.microsoft.com/office/drawing/2014/main" id="{98CB0F13-7645-BDF7-785F-A054EA89DB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36671" y="3713172"/>
                <a:ext cx="706437" cy="914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" name="テキスト ボックス 36">
                <a:extLst>
                  <a:ext uri="{FF2B5EF4-FFF2-40B4-BE49-F238E27FC236}">
                    <a16:creationId xmlns:a16="http://schemas.microsoft.com/office/drawing/2014/main" id="{96F4A1A7-7FB7-6545-9FB5-72681BE1B64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349" y="3429000"/>
                <a:ext cx="697627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en-US" altLang="ja-JP" sz="1800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1976</a:t>
                </a:r>
                <a:endParaRPr lang="ja-JP" altLang="en-US" sz="1800">
                  <a:solidFill>
                    <a:srgbClr val="000000"/>
                  </a:solidFill>
                  <a:latin typeface="Gill Sans MT" charset="0"/>
                  <a:ea typeface="HGｺﾞｼｯｸE" charset="-128"/>
                </a:endParaRPr>
              </a:p>
            </p:txBody>
          </p:sp>
        </p:grpSp>
        <p:grpSp>
          <p:nvGrpSpPr>
            <p:cNvPr id="35" name="组 16394">
              <a:extLst>
                <a:ext uri="{FF2B5EF4-FFF2-40B4-BE49-F238E27FC236}">
                  <a16:creationId xmlns:a16="http://schemas.microsoft.com/office/drawing/2014/main" id="{E1D27891-8999-CB2E-96CB-E678CF191B8E}"/>
                </a:ext>
              </a:extLst>
            </p:cNvPr>
            <p:cNvGrpSpPr/>
            <p:nvPr/>
          </p:nvGrpSpPr>
          <p:grpSpPr>
            <a:xfrm>
              <a:off x="1691680" y="2506406"/>
              <a:ext cx="2263720" cy="1354642"/>
              <a:chOff x="1691680" y="2506406"/>
              <a:chExt cx="2263720" cy="1354642"/>
            </a:xfrm>
          </p:grpSpPr>
          <p:sp>
            <p:nvSpPr>
              <p:cNvPr id="36" name="円/楕円 50">
                <a:extLst>
                  <a:ext uri="{FF2B5EF4-FFF2-40B4-BE49-F238E27FC236}">
                    <a16:creationId xmlns:a16="http://schemas.microsoft.com/office/drawing/2014/main" id="{271953A4-EE46-7D81-5058-CCCA7B9FC9A3}"/>
                  </a:ext>
                </a:extLst>
              </p:cNvPr>
              <p:cNvSpPr/>
              <p:nvPr/>
            </p:nvSpPr>
            <p:spPr>
              <a:xfrm flipH="1">
                <a:off x="3562494" y="2506406"/>
                <a:ext cx="392906" cy="481965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ja-JP" altLang="en-US">
                  <a:solidFill>
                    <a:srgbClr val="FFFFFF"/>
                  </a:solidFill>
                  <a:latin typeface="Calibri" pitchFamily="34" charset="0"/>
                  <a:ea typeface="MS PGothic" pitchFamily="34" charset="-128"/>
                </a:endParaRPr>
              </a:p>
            </p:txBody>
          </p:sp>
          <p:cxnSp>
            <p:nvCxnSpPr>
              <p:cNvPr id="37" name="直線コネクタ 81">
                <a:extLst>
                  <a:ext uri="{FF2B5EF4-FFF2-40B4-BE49-F238E27FC236}">
                    <a16:creationId xmlns:a16="http://schemas.microsoft.com/office/drawing/2014/main" id="{03F7A750-38D9-4B96-C2E3-6B29649937C0}"/>
                  </a:ext>
                </a:extLst>
              </p:cNvPr>
              <p:cNvCxnSpPr>
                <a:stCxn id="36" idx="6"/>
              </p:cNvCxnSpPr>
              <p:nvPr/>
            </p:nvCxnSpPr>
            <p:spPr>
              <a:xfrm flipH="1">
                <a:off x="1691680" y="2747389"/>
                <a:ext cx="1870814" cy="1113659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3" name="组 16400">
            <a:extLst>
              <a:ext uri="{FF2B5EF4-FFF2-40B4-BE49-F238E27FC236}">
                <a16:creationId xmlns:a16="http://schemas.microsoft.com/office/drawing/2014/main" id="{C6AB46D1-29BC-6B22-B420-FE25D791E0DE}"/>
              </a:ext>
            </a:extLst>
          </p:cNvPr>
          <p:cNvGrpSpPr/>
          <p:nvPr/>
        </p:nvGrpSpPr>
        <p:grpSpPr>
          <a:xfrm>
            <a:off x="899592" y="765177"/>
            <a:ext cx="5209848" cy="4765567"/>
            <a:chOff x="933103" y="765175"/>
            <a:chExt cx="5209848" cy="4765567"/>
          </a:xfrm>
        </p:grpSpPr>
        <p:grpSp>
          <p:nvGrpSpPr>
            <p:cNvPr id="44" name="グループ化 121">
              <a:extLst>
                <a:ext uri="{FF2B5EF4-FFF2-40B4-BE49-F238E27FC236}">
                  <a16:creationId xmlns:a16="http://schemas.microsoft.com/office/drawing/2014/main" id="{FA5D29C6-1CDE-E8A8-EC99-71BFE3757A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3103" y="765175"/>
              <a:ext cx="2762345" cy="1534478"/>
              <a:chOff x="933076" y="765274"/>
              <a:chExt cx="2762345" cy="1534369"/>
            </a:xfrm>
          </p:grpSpPr>
          <p:pic>
            <p:nvPicPr>
              <p:cNvPr id="48" name="Picture 21">
                <a:extLst>
                  <a:ext uri="{FF2B5EF4-FFF2-40B4-BE49-F238E27FC236}">
                    <a16:creationId xmlns:a16="http://schemas.microsoft.com/office/drawing/2014/main" id="{0FD512D6-A456-2AE5-9801-0966FB91CF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5986" y="1125529"/>
                <a:ext cx="693738" cy="901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9" name="Picture 22">
                <a:extLst>
                  <a:ext uri="{FF2B5EF4-FFF2-40B4-BE49-F238E27FC236}">
                    <a16:creationId xmlns:a16="http://schemas.microsoft.com/office/drawing/2014/main" id="{E3C211AF-E125-4BF5-E721-3142DDDFA9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24036" y="1125529"/>
                <a:ext cx="712788" cy="914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0" name="Picture 23">
                <a:extLst>
                  <a:ext uri="{FF2B5EF4-FFF2-40B4-BE49-F238E27FC236}">
                    <a16:creationId xmlns:a16="http://schemas.microsoft.com/office/drawing/2014/main" id="{431D5872-5B4C-CDAF-589E-96C3B4774D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71773" y="1125529"/>
                <a:ext cx="706438" cy="914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" name="Text Box 24">
                <a:extLst>
                  <a:ext uri="{FF2B5EF4-FFF2-40B4-BE49-F238E27FC236}">
                    <a16:creationId xmlns:a16="http://schemas.microsoft.com/office/drawing/2014/main" id="{C7D5AA12-579C-0583-C2F4-C25555E599D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33076" y="2039929"/>
                <a:ext cx="1088760" cy="2462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en-US" altLang="ja-JP" sz="1000" dirty="0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Sheldon Glashow</a:t>
                </a:r>
              </a:p>
            </p:txBody>
          </p:sp>
          <p:sp>
            <p:nvSpPr>
              <p:cNvPr id="52" name="Text Box 25">
                <a:extLst>
                  <a:ext uri="{FF2B5EF4-FFF2-40B4-BE49-F238E27FC236}">
                    <a16:creationId xmlns:a16="http://schemas.microsoft.com/office/drawing/2014/main" id="{ADB3792F-A09E-F0E6-A328-F8B21E3C3B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28794" y="2046278"/>
                <a:ext cx="845103" cy="2462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en-US" altLang="ja-JP" sz="1000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Abdus Salam</a:t>
                </a:r>
              </a:p>
            </p:txBody>
          </p:sp>
          <p:sp>
            <p:nvSpPr>
              <p:cNvPr id="53" name="Text Box 26">
                <a:extLst>
                  <a:ext uri="{FF2B5EF4-FFF2-40B4-BE49-F238E27FC236}">
                    <a16:creationId xmlns:a16="http://schemas.microsoft.com/office/drawing/2014/main" id="{320FAEE5-3305-5D3F-EB64-0EFFCE706F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13073" y="2053439"/>
                <a:ext cx="1082348" cy="2462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en-US" altLang="ja-JP" sz="1000" dirty="0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Steven Weinberg</a:t>
                </a:r>
              </a:p>
            </p:txBody>
          </p:sp>
          <p:sp>
            <p:nvSpPr>
              <p:cNvPr id="54" name="テキスト ボックス 42">
                <a:extLst>
                  <a:ext uri="{FF2B5EF4-FFF2-40B4-BE49-F238E27FC236}">
                    <a16:creationId xmlns:a16="http://schemas.microsoft.com/office/drawing/2014/main" id="{E7E16C6E-67ED-388A-6919-E77EBFF90DC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19645" y="765274"/>
                <a:ext cx="646331" cy="369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en-US" altLang="ja-JP" sz="1800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1979</a:t>
                </a:r>
                <a:endParaRPr lang="ja-JP" altLang="en-US" sz="1800">
                  <a:solidFill>
                    <a:srgbClr val="000000"/>
                  </a:solidFill>
                  <a:latin typeface="Gill Sans MT" charset="0"/>
                  <a:ea typeface="HGｺﾞｼｯｸE" charset="-128"/>
                </a:endParaRPr>
              </a:p>
            </p:txBody>
          </p:sp>
        </p:grpSp>
        <p:grpSp>
          <p:nvGrpSpPr>
            <p:cNvPr id="45" name="组 16399">
              <a:extLst>
                <a:ext uri="{FF2B5EF4-FFF2-40B4-BE49-F238E27FC236}">
                  <a16:creationId xmlns:a16="http://schemas.microsoft.com/office/drawing/2014/main" id="{DB9C7111-B321-F6F5-29E9-56CD939F816B}"/>
                </a:ext>
              </a:extLst>
            </p:cNvPr>
            <p:cNvGrpSpPr/>
            <p:nvPr/>
          </p:nvGrpSpPr>
          <p:grpSpPr>
            <a:xfrm>
              <a:off x="3470200" y="2002352"/>
              <a:ext cx="2672751" cy="3528390"/>
              <a:chOff x="3470200" y="2002352"/>
              <a:chExt cx="2672751" cy="3528390"/>
            </a:xfrm>
          </p:grpSpPr>
          <p:sp>
            <p:nvSpPr>
              <p:cNvPr id="46" name="円/楕円 57">
                <a:extLst>
                  <a:ext uri="{FF2B5EF4-FFF2-40B4-BE49-F238E27FC236}">
                    <a16:creationId xmlns:a16="http://schemas.microsoft.com/office/drawing/2014/main" id="{34E9DB5F-ED34-2F0F-2697-0CC6706A17D5}"/>
                  </a:ext>
                </a:extLst>
              </p:cNvPr>
              <p:cNvSpPr/>
              <p:nvPr/>
            </p:nvSpPr>
            <p:spPr>
              <a:xfrm>
                <a:off x="4868269" y="3209159"/>
                <a:ext cx="1274682" cy="2321583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ja-JP" altLang="en-US">
                  <a:solidFill>
                    <a:srgbClr val="FFFFFF"/>
                  </a:solidFill>
                  <a:latin typeface="Calibri" pitchFamily="34" charset="0"/>
                  <a:ea typeface="MS PGothic" pitchFamily="34" charset="-128"/>
                </a:endParaRPr>
              </a:p>
            </p:txBody>
          </p:sp>
          <p:cxnSp>
            <p:nvCxnSpPr>
              <p:cNvPr id="47" name="直線コネクタ 75">
                <a:extLst>
                  <a:ext uri="{FF2B5EF4-FFF2-40B4-BE49-F238E27FC236}">
                    <a16:creationId xmlns:a16="http://schemas.microsoft.com/office/drawing/2014/main" id="{802A6AA7-7FD3-6713-2F69-5BE898AAFEC1}"/>
                  </a:ext>
                </a:extLst>
              </p:cNvPr>
              <p:cNvCxnSpPr/>
              <p:nvPr/>
            </p:nvCxnSpPr>
            <p:spPr>
              <a:xfrm flipH="1" flipV="1">
                <a:off x="3470200" y="2002352"/>
                <a:ext cx="1423343" cy="193070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5" name="组 16404">
            <a:extLst>
              <a:ext uri="{FF2B5EF4-FFF2-40B4-BE49-F238E27FC236}">
                <a16:creationId xmlns:a16="http://schemas.microsoft.com/office/drawing/2014/main" id="{E3D9A262-CA95-F9F4-1548-16B963142A1D}"/>
              </a:ext>
            </a:extLst>
          </p:cNvPr>
          <p:cNvGrpSpPr/>
          <p:nvPr/>
        </p:nvGrpSpPr>
        <p:grpSpPr>
          <a:xfrm>
            <a:off x="4788026" y="4797152"/>
            <a:ext cx="1755775" cy="2074722"/>
            <a:chOff x="4788024" y="4797152"/>
            <a:chExt cx="1755775" cy="2074722"/>
          </a:xfrm>
        </p:grpSpPr>
        <p:grpSp>
          <p:nvGrpSpPr>
            <p:cNvPr id="56" name="グループ化 122">
              <a:extLst>
                <a:ext uri="{FF2B5EF4-FFF2-40B4-BE49-F238E27FC236}">
                  <a16:creationId xmlns:a16="http://schemas.microsoft.com/office/drawing/2014/main" id="{5E479882-4727-4063-F0A4-D179660AEE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88024" y="5654261"/>
              <a:ext cx="1755775" cy="1217613"/>
              <a:chOff x="5172957" y="5572140"/>
              <a:chExt cx="1756497" cy="1217821"/>
            </a:xfrm>
          </p:grpSpPr>
          <p:pic>
            <p:nvPicPr>
              <p:cNvPr id="58" name="Picture 4">
                <a:extLst>
                  <a:ext uri="{FF2B5EF4-FFF2-40B4-BE49-F238E27FC236}">
                    <a16:creationId xmlns:a16="http://schemas.microsoft.com/office/drawing/2014/main" id="{D5EA253A-8D46-6559-D68E-CEFF8CF7EC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24211" y="5643578"/>
                <a:ext cx="1405243" cy="11463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9" name="テキスト ボックス 44">
                <a:extLst>
                  <a:ext uri="{FF2B5EF4-FFF2-40B4-BE49-F238E27FC236}">
                    <a16:creationId xmlns:a16="http://schemas.microsoft.com/office/drawing/2014/main" id="{CAC8E32A-532A-5F50-6C5D-840118C360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72957" y="5572140"/>
                <a:ext cx="653011" cy="3693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en-US" altLang="ja-JP" sz="1800">
                    <a:solidFill>
                      <a:srgbClr val="000000"/>
                    </a:solidFill>
                    <a:latin typeface="Calibri" charset="0"/>
                    <a:ea typeface="MS PGothic" charset="-128"/>
                  </a:rPr>
                  <a:t>19</a:t>
                </a:r>
                <a:r>
                  <a:rPr lang="en-US" altLang="ja-JP" sz="1800">
                    <a:solidFill>
                      <a:srgbClr val="FFFFFF"/>
                    </a:solidFill>
                    <a:latin typeface="Calibri" charset="0"/>
                    <a:ea typeface="MS PGothic" charset="-128"/>
                  </a:rPr>
                  <a:t>80</a:t>
                </a:r>
                <a:endParaRPr lang="ja-JP" altLang="en-US" sz="1800">
                  <a:solidFill>
                    <a:srgbClr val="FFFFFF"/>
                  </a:solidFill>
                  <a:latin typeface="Calibri" charset="0"/>
                  <a:ea typeface="MS PGothic" charset="-128"/>
                </a:endParaRPr>
              </a:p>
            </p:txBody>
          </p:sp>
        </p:grpSp>
        <p:cxnSp>
          <p:nvCxnSpPr>
            <p:cNvPr id="57" name="直線コネクタ 103">
              <a:extLst>
                <a:ext uri="{FF2B5EF4-FFF2-40B4-BE49-F238E27FC236}">
                  <a16:creationId xmlns:a16="http://schemas.microsoft.com/office/drawing/2014/main" id="{041DD22F-6498-1B77-1943-4398BF392E11}"/>
                </a:ext>
              </a:extLst>
            </p:cNvPr>
            <p:cNvCxnSpPr/>
            <p:nvPr/>
          </p:nvCxnSpPr>
          <p:spPr>
            <a:xfrm>
              <a:off x="5724128" y="4797152"/>
              <a:ext cx="762942" cy="90173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 16407">
            <a:extLst>
              <a:ext uri="{FF2B5EF4-FFF2-40B4-BE49-F238E27FC236}">
                <a16:creationId xmlns:a16="http://schemas.microsoft.com/office/drawing/2014/main" id="{EEC68B08-B760-D559-BC51-E4586857589F}"/>
              </a:ext>
            </a:extLst>
          </p:cNvPr>
          <p:cNvGrpSpPr/>
          <p:nvPr/>
        </p:nvGrpSpPr>
        <p:grpSpPr>
          <a:xfrm>
            <a:off x="4972576" y="3950712"/>
            <a:ext cx="3826198" cy="1591079"/>
            <a:chOff x="4972576" y="3950710"/>
            <a:chExt cx="3826198" cy="1591079"/>
          </a:xfrm>
        </p:grpSpPr>
        <p:grpSp>
          <p:nvGrpSpPr>
            <p:cNvPr id="61" name="グループ化 123">
              <a:extLst>
                <a:ext uri="{FF2B5EF4-FFF2-40B4-BE49-F238E27FC236}">
                  <a16:creationId xmlns:a16="http://schemas.microsoft.com/office/drawing/2014/main" id="{176293C4-D586-A26A-5051-DC41ED3BCF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695747" y="4014010"/>
              <a:ext cx="2103027" cy="1500348"/>
              <a:chOff x="6938994" y="4000504"/>
              <a:chExt cx="2103028" cy="1500358"/>
            </a:xfrm>
          </p:grpSpPr>
          <p:pic>
            <p:nvPicPr>
              <p:cNvPr id="65" name="Picture 8">
                <a:extLst>
                  <a:ext uri="{FF2B5EF4-FFF2-40B4-BE49-F238E27FC236}">
                    <a16:creationId xmlns:a16="http://schemas.microsoft.com/office/drawing/2014/main" id="{9945C4A7-B9CD-8BE2-7C6B-7A3599D5E1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3144" y="4298964"/>
                <a:ext cx="687388" cy="895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6" name="Picture 17">
                <a:extLst>
                  <a:ext uri="{FF2B5EF4-FFF2-40B4-BE49-F238E27FC236}">
                    <a16:creationId xmlns:a16="http://schemas.microsoft.com/office/drawing/2014/main" id="{1B4F9CF9-39E6-F7F6-8BBE-E40FF6341B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01019" y="4279914"/>
                <a:ext cx="708025" cy="914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7" name="Text Box 19">
                <a:extLst>
                  <a:ext uri="{FF2B5EF4-FFF2-40B4-BE49-F238E27FC236}">
                    <a16:creationId xmlns:a16="http://schemas.microsoft.com/office/drawing/2014/main" id="{61B41F25-61C4-D023-1AF0-20D795CE66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38994" y="5254639"/>
                <a:ext cx="869149" cy="246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en-US" altLang="ja-JP" sz="1000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Carlo Rubbia</a:t>
                </a:r>
              </a:p>
            </p:txBody>
          </p:sp>
          <p:sp>
            <p:nvSpPr>
              <p:cNvPr id="68" name="Text Box 20">
                <a:extLst>
                  <a:ext uri="{FF2B5EF4-FFF2-40B4-BE49-F238E27FC236}">
                    <a16:creationId xmlns:a16="http://schemas.microsoft.com/office/drawing/2014/main" id="{47108F89-8E7C-BF25-0E75-04C559A94A8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804182" y="5254639"/>
                <a:ext cx="1237840" cy="246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en-US" altLang="ja-JP" sz="1000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Simon van der Meer</a:t>
                </a:r>
              </a:p>
            </p:txBody>
          </p:sp>
          <p:sp>
            <p:nvSpPr>
              <p:cNvPr id="69" name="テキスト ボックス 41">
                <a:extLst>
                  <a:ext uri="{FF2B5EF4-FFF2-40B4-BE49-F238E27FC236}">
                    <a16:creationId xmlns:a16="http://schemas.microsoft.com/office/drawing/2014/main" id="{A2716C42-A54C-9951-2E70-65EAFD2880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46207" y="4000504"/>
                <a:ext cx="646331" cy="3693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en-US" altLang="ja-JP" sz="1800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1984</a:t>
                </a:r>
                <a:endParaRPr lang="ja-JP" altLang="en-US" sz="1800">
                  <a:solidFill>
                    <a:srgbClr val="000000"/>
                  </a:solidFill>
                  <a:latin typeface="Gill Sans MT" charset="0"/>
                  <a:ea typeface="HGｺﾞｼｯｸE" charset="-128"/>
                </a:endParaRPr>
              </a:p>
            </p:txBody>
          </p:sp>
        </p:grpSp>
        <p:grpSp>
          <p:nvGrpSpPr>
            <p:cNvPr id="62" name="组 16406">
              <a:extLst>
                <a:ext uri="{FF2B5EF4-FFF2-40B4-BE49-F238E27FC236}">
                  <a16:creationId xmlns:a16="http://schemas.microsoft.com/office/drawing/2014/main" id="{546BBA6B-69DE-2590-8B1C-BD6E8BCE4E49}"/>
                </a:ext>
              </a:extLst>
            </p:cNvPr>
            <p:cNvGrpSpPr/>
            <p:nvPr/>
          </p:nvGrpSpPr>
          <p:grpSpPr>
            <a:xfrm>
              <a:off x="4972576" y="3950710"/>
              <a:ext cx="1882254" cy="1591079"/>
              <a:chOff x="4972576" y="3950710"/>
              <a:chExt cx="1882254" cy="1591079"/>
            </a:xfrm>
          </p:grpSpPr>
          <p:sp>
            <p:nvSpPr>
              <p:cNvPr id="63" name="円/楕円 49">
                <a:extLst>
                  <a:ext uri="{FF2B5EF4-FFF2-40B4-BE49-F238E27FC236}">
                    <a16:creationId xmlns:a16="http://schemas.microsoft.com/office/drawing/2014/main" id="{1BA52B95-FE5D-1D60-AED4-215C0F6491C5}"/>
                  </a:ext>
                </a:extLst>
              </p:cNvPr>
              <p:cNvSpPr/>
              <p:nvPr/>
            </p:nvSpPr>
            <p:spPr>
              <a:xfrm>
                <a:off x="4972576" y="3950710"/>
                <a:ext cx="1011535" cy="1591079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ja-JP" altLang="en-US">
                  <a:solidFill>
                    <a:srgbClr val="FFFFFF"/>
                  </a:solidFill>
                  <a:latin typeface="Calibri" pitchFamily="34" charset="0"/>
                  <a:ea typeface="MS PGothic" pitchFamily="34" charset="-128"/>
                </a:endParaRPr>
              </a:p>
            </p:txBody>
          </p:sp>
          <p:cxnSp>
            <p:nvCxnSpPr>
              <p:cNvPr id="64" name="直線コネクタ 86">
                <a:extLst>
                  <a:ext uri="{FF2B5EF4-FFF2-40B4-BE49-F238E27FC236}">
                    <a16:creationId xmlns:a16="http://schemas.microsoft.com/office/drawing/2014/main" id="{E948036A-10B2-DAA0-3D61-7FE376AAF632}"/>
                  </a:ext>
                </a:extLst>
              </p:cNvPr>
              <p:cNvCxnSpPr/>
              <p:nvPr/>
            </p:nvCxnSpPr>
            <p:spPr>
              <a:xfrm flipV="1">
                <a:off x="5967176" y="4479528"/>
                <a:ext cx="887654" cy="1016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0" name="グループ化 99">
            <a:extLst>
              <a:ext uri="{FF2B5EF4-FFF2-40B4-BE49-F238E27FC236}">
                <a16:creationId xmlns:a16="http://schemas.microsoft.com/office/drawing/2014/main" id="{B667F449-1222-EA77-6F68-35782C1B5A9B}"/>
              </a:ext>
            </a:extLst>
          </p:cNvPr>
          <p:cNvGrpSpPr>
            <a:grpSpLocks/>
          </p:cNvGrpSpPr>
          <p:nvPr/>
        </p:nvGrpSpPr>
        <p:grpSpPr bwMode="auto">
          <a:xfrm>
            <a:off x="-23000" y="2420939"/>
            <a:ext cx="3957586" cy="2079218"/>
            <a:chOff x="251490" y="2420881"/>
            <a:chExt cx="3956893" cy="2079286"/>
          </a:xfrm>
        </p:grpSpPr>
        <p:sp>
          <p:nvSpPr>
            <p:cNvPr id="71" name="円/楕円 90">
              <a:extLst>
                <a:ext uri="{FF2B5EF4-FFF2-40B4-BE49-F238E27FC236}">
                  <a16:creationId xmlns:a16="http://schemas.microsoft.com/office/drawing/2014/main" id="{E6F836C1-7A27-54B8-57D8-E8DD287D4388}"/>
                </a:ext>
              </a:extLst>
            </p:cNvPr>
            <p:cNvSpPr/>
            <p:nvPr/>
          </p:nvSpPr>
          <p:spPr>
            <a:xfrm flipH="1">
              <a:off x="3851258" y="4090579"/>
              <a:ext cx="357125" cy="40958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ja-JP" altLang="en-US">
                <a:solidFill>
                  <a:srgbClr val="FFFFFF"/>
                </a:solidFill>
                <a:latin typeface="Calibri" pitchFamily="34" charset="0"/>
                <a:ea typeface="MS PGothic" pitchFamily="34" charset="-128"/>
              </a:endParaRPr>
            </a:p>
          </p:txBody>
        </p:sp>
        <p:grpSp>
          <p:nvGrpSpPr>
            <p:cNvPr id="72" name="グループ化 98">
              <a:extLst>
                <a:ext uri="{FF2B5EF4-FFF2-40B4-BE49-F238E27FC236}">
                  <a16:creationId xmlns:a16="http://schemas.microsoft.com/office/drawing/2014/main" id="{5FEDE334-FCE2-410D-361F-878D172DB0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1490" y="2420881"/>
              <a:ext cx="3652067" cy="1729681"/>
              <a:chOff x="251490" y="2420881"/>
              <a:chExt cx="3652067" cy="1729681"/>
            </a:xfrm>
          </p:grpSpPr>
          <p:pic>
            <p:nvPicPr>
              <p:cNvPr id="73" name="Picture 1">
                <a:extLst>
                  <a:ext uri="{FF2B5EF4-FFF2-40B4-BE49-F238E27FC236}">
                    <a16:creationId xmlns:a16="http://schemas.microsoft.com/office/drawing/2014/main" id="{AC4BB9BA-19DB-28D6-6E12-2F48F4F652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158" y="2714620"/>
                <a:ext cx="1865678" cy="9565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4" name="テキスト ボックス 89">
                <a:extLst>
                  <a:ext uri="{FF2B5EF4-FFF2-40B4-BE49-F238E27FC236}">
                    <a16:creationId xmlns:a16="http://schemas.microsoft.com/office/drawing/2014/main" id="{7B104C80-FEBC-6F2B-0DCF-064E6A28DE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1490" y="2420881"/>
                <a:ext cx="646218" cy="3693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en-US" altLang="ja-JP" sz="1800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1988</a:t>
                </a:r>
                <a:endParaRPr lang="ja-JP" altLang="en-US" sz="1800">
                  <a:solidFill>
                    <a:srgbClr val="000000"/>
                  </a:solidFill>
                  <a:latin typeface="Gill Sans MT" charset="0"/>
                  <a:ea typeface="HGｺﾞｼｯｸE" charset="-128"/>
                </a:endParaRPr>
              </a:p>
            </p:txBody>
          </p:sp>
          <p:cxnSp>
            <p:nvCxnSpPr>
              <p:cNvPr id="75" name="直線コネクタ 92">
                <a:extLst>
                  <a:ext uri="{FF2B5EF4-FFF2-40B4-BE49-F238E27FC236}">
                    <a16:creationId xmlns:a16="http://schemas.microsoft.com/office/drawing/2014/main" id="{C00E803F-5868-0348-DECC-D75A0A60DCAD}"/>
                  </a:ext>
                </a:extLst>
              </p:cNvPr>
              <p:cNvCxnSpPr>
                <a:cxnSpLocks/>
                <a:stCxn id="71" idx="7"/>
              </p:cNvCxnSpPr>
              <p:nvPr/>
            </p:nvCxnSpPr>
            <p:spPr>
              <a:xfrm flipH="1" flipV="1">
                <a:off x="2289563" y="2714620"/>
                <a:ext cx="1613994" cy="1435942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6" name="组 231">
            <a:extLst>
              <a:ext uri="{FF2B5EF4-FFF2-40B4-BE49-F238E27FC236}">
                <a16:creationId xmlns:a16="http://schemas.microsoft.com/office/drawing/2014/main" id="{E2284F95-85B9-AF57-99FD-D08FEE2C1EED}"/>
              </a:ext>
            </a:extLst>
          </p:cNvPr>
          <p:cNvGrpSpPr/>
          <p:nvPr/>
        </p:nvGrpSpPr>
        <p:grpSpPr>
          <a:xfrm>
            <a:off x="-81072" y="4070970"/>
            <a:ext cx="4878160" cy="2724438"/>
            <a:chOff x="-81072" y="4070970"/>
            <a:chExt cx="4878160" cy="2724438"/>
          </a:xfrm>
        </p:grpSpPr>
        <p:grpSp>
          <p:nvGrpSpPr>
            <p:cNvPr id="77" name="グループ化 124">
              <a:extLst>
                <a:ext uri="{FF2B5EF4-FFF2-40B4-BE49-F238E27FC236}">
                  <a16:creationId xmlns:a16="http://schemas.microsoft.com/office/drawing/2014/main" id="{505E1B2D-71D7-C72E-E481-891E5BF71E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81072" y="5344433"/>
              <a:ext cx="1500188" cy="1450975"/>
              <a:chOff x="-32" y="4786322"/>
              <a:chExt cx="1500198" cy="1450729"/>
            </a:xfrm>
          </p:grpSpPr>
          <p:pic>
            <p:nvPicPr>
              <p:cNvPr id="84" name="Picture 3">
                <a:extLst>
                  <a:ext uri="{FF2B5EF4-FFF2-40B4-BE49-F238E27FC236}">
                    <a16:creationId xmlns:a16="http://schemas.microsoft.com/office/drawing/2014/main" id="{A49DCDED-A870-AC8B-4747-9C54703066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2844" y="5077737"/>
                <a:ext cx="1357322" cy="11593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5" name="テキスト ボックス 40">
                <a:extLst>
                  <a:ext uri="{FF2B5EF4-FFF2-40B4-BE49-F238E27FC236}">
                    <a16:creationId xmlns:a16="http://schemas.microsoft.com/office/drawing/2014/main" id="{0A748976-9C11-F0D3-FB7C-94F63432F3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32" y="4786322"/>
                <a:ext cx="646335" cy="3692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en-US" altLang="ja-JP" sz="1800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1995</a:t>
                </a:r>
                <a:endParaRPr lang="ja-JP" altLang="en-US" sz="1800">
                  <a:solidFill>
                    <a:srgbClr val="000000"/>
                  </a:solidFill>
                  <a:latin typeface="Gill Sans MT" charset="0"/>
                  <a:ea typeface="HGｺﾞｼｯｸE" charset="-128"/>
                </a:endParaRPr>
              </a:p>
            </p:txBody>
          </p:sp>
        </p:grpSp>
        <p:grpSp>
          <p:nvGrpSpPr>
            <p:cNvPr id="78" name="组 223">
              <a:extLst>
                <a:ext uri="{FF2B5EF4-FFF2-40B4-BE49-F238E27FC236}">
                  <a16:creationId xmlns:a16="http://schemas.microsoft.com/office/drawing/2014/main" id="{9B9CEB12-B174-8F09-A694-5EA4C5A393E3}"/>
                </a:ext>
              </a:extLst>
            </p:cNvPr>
            <p:cNvGrpSpPr/>
            <p:nvPr/>
          </p:nvGrpSpPr>
          <p:grpSpPr>
            <a:xfrm>
              <a:off x="539552" y="4070970"/>
              <a:ext cx="4257536" cy="1590278"/>
              <a:chOff x="539552" y="4070970"/>
              <a:chExt cx="4257536" cy="1590278"/>
            </a:xfrm>
          </p:grpSpPr>
          <p:sp>
            <p:nvSpPr>
              <p:cNvPr id="79" name="円/楕円 52">
                <a:extLst>
                  <a:ext uri="{FF2B5EF4-FFF2-40B4-BE49-F238E27FC236}">
                    <a16:creationId xmlns:a16="http://schemas.microsoft.com/office/drawing/2014/main" id="{A703D44D-5656-2A3B-22E2-BA0325AC1294}"/>
                  </a:ext>
                </a:extLst>
              </p:cNvPr>
              <p:cNvSpPr/>
              <p:nvPr/>
            </p:nvSpPr>
            <p:spPr>
              <a:xfrm flipH="1">
                <a:off x="4439901" y="4070970"/>
                <a:ext cx="357187" cy="43815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ja-JP" altLang="en-US">
                  <a:solidFill>
                    <a:srgbClr val="FFFFFF"/>
                  </a:solidFill>
                  <a:latin typeface="Calibri" pitchFamily="34" charset="0"/>
                  <a:ea typeface="MS PGothic" pitchFamily="34" charset="-128"/>
                </a:endParaRPr>
              </a:p>
            </p:txBody>
          </p:sp>
          <p:cxnSp>
            <p:nvCxnSpPr>
              <p:cNvPr id="80" name="直線コネクタ 84">
                <a:extLst>
                  <a:ext uri="{FF2B5EF4-FFF2-40B4-BE49-F238E27FC236}">
                    <a16:creationId xmlns:a16="http://schemas.microsoft.com/office/drawing/2014/main" id="{CB9532FF-2724-39DE-240E-3AD657105E73}"/>
                  </a:ext>
                </a:extLst>
              </p:cNvPr>
              <p:cNvCxnSpPr>
                <a:stCxn id="79" idx="6"/>
              </p:cNvCxnSpPr>
              <p:nvPr/>
            </p:nvCxnSpPr>
            <p:spPr>
              <a:xfrm flipH="1">
                <a:off x="539552" y="4290045"/>
                <a:ext cx="3900349" cy="1371203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1" name="グループ化 118">
                <a:extLst>
                  <a:ext uri="{FF2B5EF4-FFF2-40B4-BE49-F238E27FC236}">
                    <a16:creationId xmlns:a16="http://schemas.microsoft.com/office/drawing/2014/main" id="{707570C9-AAE8-3F52-106D-BC64F5925D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45153" y="4836035"/>
                <a:ext cx="1711825" cy="825211"/>
                <a:chOff x="1344766" y="4836418"/>
                <a:chExt cx="1711897" cy="825327"/>
              </a:xfrm>
            </p:grpSpPr>
            <p:cxnSp>
              <p:nvCxnSpPr>
                <p:cNvPr id="82" name="直線コネクタ 114">
                  <a:extLst>
                    <a:ext uri="{FF2B5EF4-FFF2-40B4-BE49-F238E27FC236}">
                      <a16:creationId xmlns:a16="http://schemas.microsoft.com/office/drawing/2014/main" id="{A008B359-F16C-3953-2A75-1F018968CDEE}"/>
                    </a:ext>
                  </a:extLst>
                </p:cNvPr>
                <p:cNvCxnSpPr>
                  <a:stCxn id="83" idx="6"/>
                </p:cNvCxnSpPr>
                <p:nvPr/>
              </p:nvCxnSpPr>
              <p:spPr>
                <a:xfrm flipH="1">
                  <a:off x="1344766" y="5055525"/>
                  <a:ext cx="1354695" cy="60622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3" name="円/楕円 117">
                  <a:extLst>
                    <a:ext uri="{FF2B5EF4-FFF2-40B4-BE49-F238E27FC236}">
                      <a16:creationId xmlns:a16="http://schemas.microsoft.com/office/drawing/2014/main" id="{DD31F12F-6245-1621-BC2E-4CF41774E12D}"/>
                    </a:ext>
                  </a:extLst>
                </p:cNvPr>
                <p:cNvSpPr/>
                <p:nvPr/>
              </p:nvSpPr>
              <p:spPr>
                <a:xfrm flipH="1">
                  <a:off x="2699461" y="4836418"/>
                  <a:ext cx="357202" cy="438212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kumimoji="1" lang="ja-JP" altLang="en-US" dirty="0">
                    <a:solidFill>
                      <a:srgbClr val="FFFFFF"/>
                    </a:solidFill>
                    <a:latin typeface="Calibri" charset="0"/>
                    <a:ea typeface="MS PGothic" charset="0"/>
                    <a:cs typeface="MS PGothic" charset="0"/>
                  </a:endParaRPr>
                </a:p>
              </p:txBody>
            </p:sp>
          </p:grpSp>
        </p:grpSp>
      </p:grpSp>
      <p:grpSp>
        <p:nvGrpSpPr>
          <p:cNvPr id="86" name="组 250">
            <a:extLst>
              <a:ext uri="{FF2B5EF4-FFF2-40B4-BE49-F238E27FC236}">
                <a16:creationId xmlns:a16="http://schemas.microsoft.com/office/drawing/2014/main" id="{185D7FE6-C1D8-5AAA-317E-26ACBA79DFA7}"/>
              </a:ext>
            </a:extLst>
          </p:cNvPr>
          <p:cNvGrpSpPr/>
          <p:nvPr/>
        </p:nvGrpSpPr>
        <p:grpSpPr>
          <a:xfrm>
            <a:off x="3446900" y="865190"/>
            <a:ext cx="1701164" cy="2683959"/>
            <a:chOff x="3446900" y="865188"/>
            <a:chExt cx="1701164" cy="2683959"/>
          </a:xfrm>
        </p:grpSpPr>
        <p:grpSp>
          <p:nvGrpSpPr>
            <p:cNvPr id="87" name="グループ化 125">
              <a:extLst>
                <a:ext uri="{FF2B5EF4-FFF2-40B4-BE49-F238E27FC236}">
                  <a16:creationId xmlns:a16="http://schemas.microsoft.com/office/drawing/2014/main" id="{693A79F9-B7F8-047E-8CB8-7D7A086AE0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46900" y="865188"/>
              <a:ext cx="1701164" cy="1437263"/>
              <a:chOff x="3658350" y="865170"/>
              <a:chExt cx="1701176" cy="1437273"/>
            </a:xfrm>
          </p:grpSpPr>
          <p:pic>
            <p:nvPicPr>
              <p:cNvPr id="89" name="Picture 34" descr="thooft">
                <a:extLst>
                  <a:ext uri="{FF2B5EF4-FFF2-40B4-BE49-F238E27FC236}">
                    <a16:creationId xmlns:a16="http://schemas.microsoft.com/office/drawing/2014/main" id="{E45F3E88-1E3E-2AA8-462D-AC3110A833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34177" y="1149342"/>
                <a:ext cx="706438" cy="914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0" name="Picture 36" descr="veltman">
                <a:extLst>
                  <a:ext uri="{FF2B5EF4-FFF2-40B4-BE49-F238E27FC236}">
                    <a16:creationId xmlns:a16="http://schemas.microsoft.com/office/drawing/2014/main" id="{2C8607F9-B6DC-3552-AF1B-0F401C8388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31104" y="1171567"/>
                <a:ext cx="688975" cy="892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1" name="Text Box 37">
                <a:extLst>
                  <a:ext uri="{FF2B5EF4-FFF2-40B4-BE49-F238E27FC236}">
                    <a16:creationId xmlns:a16="http://schemas.microsoft.com/office/drawing/2014/main" id="{47CFF3DC-3FAB-DED1-F7EE-2F5B93C59A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50578" y="2056380"/>
                <a:ext cx="1004888" cy="2460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ja-JP" altLang="zh-CN" sz="1000" dirty="0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Gerard 't Hooft</a:t>
                </a:r>
                <a:endParaRPr lang="en-US" altLang="ja-JP" sz="1000" dirty="0">
                  <a:solidFill>
                    <a:srgbClr val="000000"/>
                  </a:solidFill>
                  <a:latin typeface="Gill Sans MT" charset="0"/>
                  <a:ea typeface="HGｺﾞｼｯｸE" charset="-128"/>
                </a:endParaRPr>
              </a:p>
            </p:txBody>
          </p:sp>
          <p:sp>
            <p:nvSpPr>
              <p:cNvPr id="92" name="Text Box 38">
                <a:extLst>
                  <a:ext uri="{FF2B5EF4-FFF2-40B4-BE49-F238E27FC236}">
                    <a16:creationId xmlns:a16="http://schemas.microsoft.com/office/drawing/2014/main" id="{A81E6F09-C708-CD04-5EBC-305B41BF52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38751" y="908702"/>
                <a:ext cx="1120775" cy="2460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ja-JP" altLang="zh-CN" sz="1000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Martinus Veltman</a:t>
                </a:r>
                <a:endParaRPr lang="en-US" altLang="ja-JP" sz="1000">
                  <a:solidFill>
                    <a:srgbClr val="000000"/>
                  </a:solidFill>
                  <a:latin typeface="Gill Sans MT" charset="0"/>
                  <a:ea typeface="HGｺﾞｼｯｸE" charset="-128"/>
                </a:endParaRPr>
              </a:p>
            </p:txBody>
          </p:sp>
          <p:sp>
            <p:nvSpPr>
              <p:cNvPr id="93" name="テキスト ボックス 38">
                <a:extLst>
                  <a:ext uri="{FF2B5EF4-FFF2-40B4-BE49-F238E27FC236}">
                    <a16:creationId xmlns:a16="http://schemas.microsoft.com/office/drawing/2014/main" id="{75AD5BB7-6327-7CC3-DBF7-F9BE7CD065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58350" y="865170"/>
                <a:ext cx="646336" cy="3693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en-US" altLang="ja-JP" sz="1800" dirty="0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1999</a:t>
                </a:r>
                <a:endParaRPr lang="ja-JP" altLang="en-US" sz="1800" dirty="0">
                  <a:solidFill>
                    <a:srgbClr val="000000"/>
                  </a:solidFill>
                  <a:latin typeface="Gill Sans MT" charset="0"/>
                  <a:ea typeface="HGｺﾞｼｯｸE" charset="-128"/>
                </a:endParaRPr>
              </a:p>
            </p:txBody>
          </p:sp>
        </p:grpSp>
        <p:cxnSp>
          <p:nvCxnSpPr>
            <p:cNvPr id="88" name="直線コネクタ 72">
              <a:extLst>
                <a:ext uri="{FF2B5EF4-FFF2-40B4-BE49-F238E27FC236}">
                  <a16:creationId xmlns:a16="http://schemas.microsoft.com/office/drawing/2014/main" id="{2236EDB4-C393-5936-5126-E8DCD92CCAA3}"/>
                </a:ext>
              </a:extLst>
            </p:cNvPr>
            <p:cNvCxnSpPr>
              <a:stCxn id="46" idx="1"/>
            </p:cNvCxnSpPr>
            <p:nvPr/>
          </p:nvCxnSpPr>
          <p:spPr>
            <a:xfrm flipH="1" flipV="1">
              <a:off x="4331529" y="2087869"/>
              <a:ext cx="689902" cy="146127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组 253">
            <a:extLst>
              <a:ext uri="{FF2B5EF4-FFF2-40B4-BE49-F238E27FC236}">
                <a16:creationId xmlns:a16="http://schemas.microsoft.com/office/drawing/2014/main" id="{863AD658-2FBD-C7AA-7996-F7497DE4FF35}"/>
              </a:ext>
            </a:extLst>
          </p:cNvPr>
          <p:cNvGrpSpPr/>
          <p:nvPr/>
        </p:nvGrpSpPr>
        <p:grpSpPr>
          <a:xfrm>
            <a:off x="3004670" y="-76830"/>
            <a:ext cx="3665087" cy="4977033"/>
            <a:chOff x="3004670" y="-76830"/>
            <a:chExt cx="3665087" cy="4977033"/>
          </a:xfrm>
        </p:grpSpPr>
        <p:cxnSp>
          <p:nvCxnSpPr>
            <p:cNvPr id="95" name="直線コネクタ 120">
              <a:extLst>
                <a:ext uri="{FF2B5EF4-FFF2-40B4-BE49-F238E27FC236}">
                  <a16:creationId xmlns:a16="http://schemas.microsoft.com/office/drawing/2014/main" id="{8A4414C3-B997-160F-B234-D043B85B4197}"/>
                </a:ext>
              </a:extLst>
            </p:cNvPr>
            <p:cNvCxnSpPr>
              <a:cxnSpLocks/>
              <a:stCxn id="83" idx="1"/>
            </p:cNvCxnSpPr>
            <p:nvPr/>
          </p:nvCxnSpPr>
          <p:spPr bwMode="auto">
            <a:xfrm flipV="1">
              <a:off x="3004670" y="805007"/>
              <a:ext cx="2284353" cy="409519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6" name="组 251">
              <a:extLst>
                <a:ext uri="{FF2B5EF4-FFF2-40B4-BE49-F238E27FC236}">
                  <a16:creationId xmlns:a16="http://schemas.microsoft.com/office/drawing/2014/main" id="{A1090241-1E79-BDA0-02F4-EBEFAE563A5D}"/>
                </a:ext>
              </a:extLst>
            </p:cNvPr>
            <p:cNvGrpSpPr/>
            <p:nvPr/>
          </p:nvGrpSpPr>
          <p:grpSpPr>
            <a:xfrm>
              <a:off x="5089568" y="-76830"/>
              <a:ext cx="1580189" cy="1129502"/>
              <a:chOff x="5089568" y="-76830"/>
              <a:chExt cx="1580189" cy="1129502"/>
            </a:xfrm>
          </p:grpSpPr>
          <p:pic>
            <p:nvPicPr>
              <p:cNvPr id="97" name="Picture 21" descr="p01f">
                <a:extLst>
                  <a:ext uri="{FF2B5EF4-FFF2-40B4-BE49-F238E27FC236}">
                    <a16:creationId xmlns:a16="http://schemas.microsoft.com/office/drawing/2014/main" id="{B37EE30E-6FC6-67D5-0B92-936DB85F86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34268" y="0"/>
                <a:ext cx="879678" cy="10526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8" name="テキスト ボックス 38">
                <a:extLst>
                  <a:ext uri="{FF2B5EF4-FFF2-40B4-BE49-F238E27FC236}">
                    <a16:creationId xmlns:a16="http://schemas.microsoft.com/office/drawing/2014/main" id="{E0B0060D-C2F3-171E-A57F-B0E6D7C2CD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89568" y="-76830"/>
                <a:ext cx="646331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en-US" altLang="ja-JP" sz="1800" dirty="0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2002</a:t>
                </a:r>
                <a:endParaRPr lang="ja-JP" altLang="en-US" sz="1800" dirty="0">
                  <a:solidFill>
                    <a:srgbClr val="000000"/>
                  </a:solidFill>
                  <a:latin typeface="Gill Sans MT" charset="0"/>
                  <a:ea typeface="HGｺﾞｼｯｸE" charset="-128"/>
                </a:endParaRPr>
              </a:p>
            </p:txBody>
          </p:sp>
          <p:pic>
            <p:nvPicPr>
              <p:cNvPr id="99" name="図 108" descr="D2121002-raydavis-w.jpg">
                <a:extLst>
                  <a:ext uri="{FF2B5EF4-FFF2-40B4-BE49-F238E27FC236}">
                    <a16:creationId xmlns:a16="http://schemas.microsoft.com/office/drawing/2014/main" id="{98695900-7CE1-A365-CB40-2CFC643FD4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98244" y="13510"/>
                <a:ext cx="671513" cy="1031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00" name="组 21">
            <a:extLst>
              <a:ext uri="{FF2B5EF4-FFF2-40B4-BE49-F238E27FC236}">
                <a16:creationId xmlns:a16="http://schemas.microsoft.com/office/drawing/2014/main" id="{4F5ED873-BF6E-1209-F681-6A2E1E0CD7B4}"/>
              </a:ext>
            </a:extLst>
          </p:cNvPr>
          <p:cNvGrpSpPr/>
          <p:nvPr/>
        </p:nvGrpSpPr>
        <p:grpSpPr>
          <a:xfrm>
            <a:off x="4973549" y="1146177"/>
            <a:ext cx="2557981" cy="1562745"/>
            <a:chOff x="4973547" y="1146175"/>
            <a:chExt cx="2557981" cy="1562745"/>
          </a:xfrm>
        </p:grpSpPr>
        <p:grpSp>
          <p:nvGrpSpPr>
            <p:cNvPr id="101" name="グループ化 126">
              <a:extLst>
                <a:ext uri="{FF2B5EF4-FFF2-40B4-BE49-F238E27FC236}">
                  <a16:creationId xmlns:a16="http://schemas.microsoft.com/office/drawing/2014/main" id="{1A52F36C-FA7B-54B2-30D2-49E9DD1513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73547" y="1146175"/>
              <a:ext cx="2557981" cy="1129416"/>
              <a:chOff x="5705691" y="1146167"/>
              <a:chExt cx="2557981" cy="1129416"/>
            </a:xfrm>
          </p:grpSpPr>
          <p:pic>
            <p:nvPicPr>
              <p:cNvPr id="103" name="Picture 28" descr="gross">
                <a:extLst>
                  <a:ext uri="{FF2B5EF4-FFF2-40B4-BE49-F238E27FC236}">
                    <a16:creationId xmlns:a16="http://schemas.microsoft.com/office/drawing/2014/main" id="{EE5B593A-ECB8-E74F-5C64-390B1D5A76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47" y="1146167"/>
                <a:ext cx="706438" cy="914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4" name="Text Box 29">
                <a:extLst>
                  <a:ext uri="{FF2B5EF4-FFF2-40B4-BE49-F238E27FC236}">
                    <a16:creationId xmlns:a16="http://schemas.microsoft.com/office/drawing/2014/main" id="{7D612A28-E23F-6DDC-1648-2873621794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05691" y="2017291"/>
                <a:ext cx="837089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en-US" altLang="ja-JP" sz="1000" dirty="0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David Gross</a:t>
                </a:r>
              </a:p>
            </p:txBody>
          </p:sp>
          <p:pic>
            <p:nvPicPr>
              <p:cNvPr id="105" name="Picture 30" descr="politzer">
                <a:extLst>
                  <a:ext uri="{FF2B5EF4-FFF2-40B4-BE49-F238E27FC236}">
                    <a16:creationId xmlns:a16="http://schemas.microsoft.com/office/drawing/2014/main" id="{939BA66C-AD92-3545-32C3-A4D9C88340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1647" y="1146167"/>
                <a:ext cx="722313" cy="914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6" name="Text Box 31">
                <a:extLst>
                  <a:ext uri="{FF2B5EF4-FFF2-40B4-BE49-F238E27FC236}">
                    <a16:creationId xmlns:a16="http://schemas.microsoft.com/office/drawing/2014/main" id="{9720BDB1-2753-233E-DE61-87000833AE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38315" y="2017291"/>
                <a:ext cx="92365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en-US" altLang="ja-JP" sz="1000" dirty="0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David </a:t>
                </a:r>
                <a:r>
                  <a:rPr lang="en-US" altLang="ja-JP" sz="1000" dirty="0" err="1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Politzer</a:t>
                </a:r>
                <a:endParaRPr lang="en-US" altLang="ja-JP" sz="1000" dirty="0">
                  <a:solidFill>
                    <a:srgbClr val="000000"/>
                  </a:solidFill>
                  <a:latin typeface="Gill Sans MT" charset="0"/>
                  <a:ea typeface="HGｺﾞｼｯｸE" charset="-128"/>
                </a:endParaRPr>
              </a:p>
            </p:txBody>
          </p:sp>
          <p:sp>
            <p:nvSpPr>
              <p:cNvPr id="107" name="Text Box 32">
                <a:extLst>
                  <a:ext uri="{FF2B5EF4-FFF2-40B4-BE49-F238E27FC236}">
                    <a16:creationId xmlns:a16="http://schemas.microsoft.com/office/drawing/2014/main" id="{CE50DD14-5A46-92E0-DED6-F0AEA4379D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30403" y="2029362"/>
                <a:ext cx="933269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en-US" altLang="ja-JP" sz="1000" dirty="0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Frank </a:t>
                </a:r>
                <a:r>
                  <a:rPr lang="en-US" altLang="ja-JP" sz="1000" dirty="0" err="1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Wilczek</a:t>
                </a:r>
                <a:endParaRPr lang="en-US" altLang="ja-JP" sz="1000" dirty="0">
                  <a:solidFill>
                    <a:srgbClr val="000000"/>
                  </a:solidFill>
                  <a:latin typeface="Gill Sans MT" charset="0"/>
                  <a:ea typeface="HGｺﾞｼｯｸE" charset="-128"/>
                </a:endParaRPr>
              </a:p>
            </p:txBody>
          </p:sp>
          <p:pic>
            <p:nvPicPr>
              <p:cNvPr id="108" name="Picture 33" descr="wilczek">
                <a:extLst>
                  <a:ext uri="{FF2B5EF4-FFF2-40B4-BE49-F238E27FC236}">
                    <a16:creationId xmlns:a16="http://schemas.microsoft.com/office/drawing/2014/main" id="{DE46D243-A9AD-8A11-AA6F-AE941FE2A0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7147" y="1146167"/>
                <a:ext cx="706438" cy="914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9" name="テキスト ボックス 37">
                <a:extLst>
                  <a:ext uri="{FF2B5EF4-FFF2-40B4-BE49-F238E27FC236}">
                    <a16:creationId xmlns:a16="http://schemas.microsoft.com/office/drawing/2014/main" id="{B5AE7F23-4F6D-9738-4A1C-F23518F6C61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36253" y="1195487"/>
                <a:ext cx="646331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en-US" altLang="ja-JP" sz="1800" dirty="0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2004</a:t>
                </a:r>
                <a:endParaRPr lang="ja-JP" altLang="en-US" sz="1800" dirty="0">
                  <a:solidFill>
                    <a:srgbClr val="000000"/>
                  </a:solidFill>
                  <a:latin typeface="Gill Sans MT" charset="0"/>
                  <a:ea typeface="HGｺﾞｼｯｸE" charset="-128"/>
                </a:endParaRPr>
              </a:p>
            </p:txBody>
          </p:sp>
        </p:grpSp>
        <p:cxnSp>
          <p:nvCxnSpPr>
            <p:cNvPr id="102" name="直線コネクタ 68">
              <a:extLst>
                <a:ext uri="{FF2B5EF4-FFF2-40B4-BE49-F238E27FC236}">
                  <a16:creationId xmlns:a16="http://schemas.microsoft.com/office/drawing/2014/main" id="{F29DA3BC-C80B-4328-AB96-B739C3BBC4DD}"/>
                </a:ext>
              </a:extLst>
            </p:cNvPr>
            <p:cNvCxnSpPr/>
            <p:nvPr/>
          </p:nvCxnSpPr>
          <p:spPr>
            <a:xfrm flipV="1">
              <a:off x="5220072" y="2047338"/>
              <a:ext cx="675096" cy="66158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组 25">
            <a:extLst>
              <a:ext uri="{FF2B5EF4-FFF2-40B4-BE49-F238E27FC236}">
                <a16:creationId xmlns:a16="http://schemas.microsoft.com/office/drawing/2014/main" id="{72699EAD-2D8D-9373-5781-4183C8130A6C}"/>
              </a:ext>
            </a:extLst>
          </p:cNvPr>
          <p:cNvGrpSpPr/>
          <p:nvPr/>
        </p:nvGrpSpPr>
        <p:grpSpPr>
          <a:xfrm>
            <a:off x="5220072" y="0"/>
            <a:ext cx="3847728" cy="2852936"/>
            <a:chOff x="5220072" y="0"/>
            <a:chExt cx="3847728" cy="2852936"/>
          </a:xfrm>
        </p:grpSpPr>
        <p:cxnSp>
          <p:nvCxnSpPr>
            <p:cNvPr id="111" name="直線コネクタ 95">
              <a:extLst>
                <a:ext uri="{FF2B5EF4-FFF2-40B4-BE49-F238E27FC236}">
                  <a16:creationId xmlns:a16="http://schemas.microsoft.com/office/drawing/2014/main" id="{29C46D57-0D46-8526-1A54-169805F4BEA9}"/>
                </a:ext>
              </a:extLst>
            </p:cNvPr>
            <p:cNvCxnSpPr/>
            <p:nvPr/>
          </p:nvCxnSpPr>
          <p:spPr>
            <a:xfrm flipV="1">
              <a:off x="5220072" y="967218"/>
              <a:ext cx="3019888" cy="188571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2" name="组 23">
              <a:extLst>
                <a:ext uri="{FF2B5EF4-FFF2-40B4-BE49-F238E27FC236}">
                  <a16:creationId xmlns:a16="http://schemas.microsoft.com/office/drawing/2014/main" id="{51756C3D-D155-8893-5062-1B6F59E910BD}"/>
                </a:ext>
              </a:extLst>
            </p:cNvPr>
            <p:cNvGrpSpPr/>
            <p:nvPr/>
          </p:nvGrpSpPr>
          <p:grpSpPr>
            <a:xfrm>
              <a:off x="8177213" y="0"/>
              <a:ext cx="890587" cy="1282270"/>
              <a:chOff x="8177213" y="0"/>
              <a:chExt cx="890587" cy="1282270"/>
            </a:xfrm>
          </p:grpSpPr>
          <p:pic>
            <p:nvPicPr>
              <p:cNvPr id="113" name="Picture 40" descr="200px-Hideki_yukawa">
                <a:extLst>
                  <a:ext uri="{FF2B5EF4-FFF2-40B4-BE49-F238E27FC236}">
                    <a16:creationId xmlns:a16="http://schemas.microsoft.com/office/drawing/2014/main" id="{5D0A1ACB-B45B-BF7D-2DD8-5DF1466D26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7213" y="0"/>
                <a:ext cx="890587" cy="1019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4" name="テキスト ボックス 37">
                <a:extLst>
                  <a:ext uri="{FF2B5EF4-FFF2-40B4-BE49-F238E27FC236}">
                    <a16:creationId xmlns:a16="http://schemas.microsoft.com/office/drawing/2014/main" id="{944AC0B3-1DB0-ABC9-49E0-ED7647C21B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48663" y="912383"/>
                <a:ext cx="646112" cy="369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en-US" altLang="ja-JP" sz="1800" dirty="0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rPr>
                  <a:t>1949</a:t>
                </a:r>
                <a:endParaRPr lang="ja-JP" altLang="en-US" sz="1800" dirty="0">
                  <a:solidFill>
                    <a:srgbClr val="000000"/>
                  </a:solidFill>
                  <a:latin typeface="Gill Sans MT" charset="0"/>
                  <a:ea typeface="HGｺﾞｼｯｸE" charset="-128"/>
                </a:endParaRPr>
              </a:p>
            </p:txBody>
          </p:sp>
        </p:grpSp>
      </p:grpSp>
      <p:grpSp>
        <p:nvGrpSpPr>
          <p:cNvPr id="115" name="组 45">
            <a:extLst>
              <a:ext uri="{FF2B5EF4-FFF2-40B4-BE49-F238E27FC236}">
                <a16:creationId xmlns:a16="http://schemas.microsoft.com/office/drawing/2014/main" id="{7E1C6554-2359-4569-0A64-0E0074C6D22E}"/>
              </a:ext>
            </a:extLst>
          </p:cNvPr>
          <p:cNvGrpSpPr/>
          <p:nvPr/>
        </p:nvGrpSpPr>
        <p:grpSpPr>
          <a:xfrm>
            <a:off x="5934992" y="2"/>
            <a:ext cx="2210384" cy="3131747"/>
            <a:chOff x="5934992" y="0"/>
            <a:chExt cx="2210384" cy="3131747"/>
          </a:xfrm>
        </p:grpSpPr>
        <p:grpSp>
          <p:nvGrpSpPr>
            <p:cNvPr id="116" name="组 308">
              <a:extLst>
                <a:ext uri="{FF2B5EF4-FFF2-40B4-BE49-F238E27FC236}">
                  <a16:creationId xmlns:a16="http://schemas.microsoft.com/office/drawing/2014/main" id="{89DE903E-7932-36C6-D909-D354A887156A}"/>
                </a:ext>
              </a:extLst>
            </p:cNvPr>
            <p:cNvGrpSpPr/>
            <p:nvPr/>
          </p:nvGrpSpPr>
          <p:grpSpPr>
            <a:xfrm>
              <a:off x="6516216" y="0"/>
              <a:ext cx="1629160" cy="2492896"/>
              <a:chOff x="6543240" y="0"/>
              <a:chExt cx="1629160" cy="2492896"/>
            </a:xfrm>
          </p:grpSpPr>
          <p:grpSp>
            <p:nvGrpSpPr>
              <p:cNvPr id="118" name="组合 3">
                <a:extLst>
                  <a:ext uri="{FF2B5EF4-FFF2-40B4-BE49-F238E27FC236}">
                    <a16:creationId xmlns:a16="http://schemas.microsoft.com/office/drawing/2014/main" id="{711B3BC6-5E3C-38A3-DA77-1C9A39281104}"/>
                  </a:ext>
                </a:extLst>
              </p:cNvPr>
              <p:cNvGrpSpPr/>
              <p:nvPr/>
            </p:nvGrpSpPr>
            <p:grpSpPr>
              <a:xfrm>
                <a:off x="6543240" y="0"/>
                <a:ext cx="1629160" cy="2492896"/>
                <a:chOff x="6543240" y="0"/>
                <a:chExt cx="1629160" cy="2492896"/>
              </a:xfrm>
            </p:grpSpPr>
            <p:pic>
              <p:nvPicPr>
                <p:cNvPr id="120" name="Picture 2" descr="François Englert">
                  <a:extLst>
                    <a:ext uri="{FF2B5EF4-FFF2-40B4-BE49-F238E27FC236}">
                      <a16:creationId xmlns:a16="http://schemas.microsoft.com/office/drawing/2014/main" id="{1F0D211F-C580-9538-4B6F-BAE23B297F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11900" y="0"/>
                  <a:ext cx="730250" cy="10318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1" name="Picture 4" descr="Peter W. Higgs">
                  <a:extLst>
                    <a:ext uri="{FF2B5EF4-FFF2-40B4-BE49-F238E27FC236}">
                      <a16:creationId xmlns:a16="http://schemas.microsoft.com/office/drawing/2014/main" id="{ACDB24BF-CBB6-5868-1B16-2EEDCFF14DD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150" y="0"/>
                  <a:ext cx="730250" cy="10318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122" name="直線コネクタ 95">
                  <a:extLst>
                    <a:ext uri="{FF2B5EF4-FFF2-40B4-BE49-F238E27FC236}">
                      <a16:creationId xmlns:a16="http://schemas.microsoft.com/office/drawing/2014/main" id="{DF331EB3-8486-8C20-D42D-40C3FD8BE104}"/>
                    </a:ext>
                  </a:extLst>
                </p:cNvPr>
                <p:cNvCxnSpPr/>
                <p:nvPr/>
              </p:nvCxnSpPr>
              <p:spPr>
                <a:xfrm flipV="1">
                  <a:off x="6543240" y="1055690"/>
                  <a:ext cx="917960" cy="1437206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9" name="テキスト ボックス 38">
                <a:extLst>
                  <a:ext uri="{FF2B5EF4-FFF2-40B4-BE49-F238E27FC236}">
                    <a16:creationId xmlns:a16="http://schemas.microsoft.com/office/drawing/2014/main" id="{780F92C3-70B6-8D08-A61D-50EAFEAD60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32240" y="692696"/>
                <a:ext cx="646331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r>
                  <a:rPr lang="en-US" altLang="ja-JP" sz="1800" dirty="0">
                    <a:solidFill>
                      <a:schemeClr val="bg1"/>
                    </a:solidFill>
                    <a:latin typeface="Gill Sans MT" charset="0"/>
                    <a:ea typeface="HGｺﾞｼｯｸE" charset="-128"/>
                  </a:rPr>
                  <a:t>2013</a:t>
                </a:r>
                <a:endParaRPr lang="ja-JP" altLang="en-US" sz="1800" dirty="0">
                  <a:solidFill>
                    <a:schemeClr val="bg1"/>
                  </a:solidFill>
                  <a:latin typeface="Gill Sans MT" charset="0"/>
                  <a:ea typeface="HGｺﾞｼｯｸE" charset="-128"/>
                </a:endParaRPr>
              </a:p>
            </p:txBody>
          </p:sp>
        </p:grpSp>
        <p:sp>
          <p:nvSpPr>
            <p:cNvPr id="117" name="円/楕円 59">
              <a:extLst>
                <a:ext uri="{FF2B5EF4-FFF2-40B4-BE49-F238E27FC236}">
                  <a16:creationId xmlns:a16="http://schemas.microsoft.com/office/drawing/2014/main" id="{E71E7550-7FBF-B700-FA8B-C69BF83D97DD}"/>
                </a:ext>
              </a:extLst>
            </p:cNvPr>
            <p:cNvSpPr/>
            <p:nvPr/>
          </p:nvSpPr>
          <p:spPr>
            <a:xfrm flipH="1">
              <a:off x="5934992" y="2490251"/>
              <a:ext cx="842232" cy="64149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ja-JP" altLang="en-US">
                <a:solidFill>
                  <a:srgbClr val="FFFFFF"/>
                </a:solidFill>
                <a:latin typeface="Calibri" pitchFamily="34" charset="0"/>
                <a:ea typeface="MS PGothic" pitchFamily="34" charset="-128"/>
              </a:endParaRPr>
            </a:p>
          </p:txBody>
        </p:sp>
      </p:grpSp>
      <p:grpSp>
        <p:nvGrpSpPr>
          <p:cNvPr id="123" name="组 50">
            <a:extLst>
              <a:ext uri="{FF2B5EF4-FFF2-40B4-BE49-F238E27FC236}">
                <a16:creationId xmlns:a16="http://schemas.microsoft.com/office/drawing/2014/main" id="{E522F760-389E-CD4A-AFC6-D5445BD5B08F}"/>
              </a:ext>
            </a:extLst>
          </p:cNvPr>
          <p:cNvGrpSpPr/>
          <p:nvPr/>
        </p:nvGrpSpPr>
        <p:grpSpPr>
          <a:xfrm>
            <a:off x="2686280" y="1344986"/>
            <a:ext cx="6462760" cy="4061394"/>
            <a:chOff x="2759664" y="1596706"/>
            <a:chExt cx="6462760" cy="4061394"/>
          </a:xfrm>
        </p:grpSpPr>
        <p:grpSp>
          <p:nvGrpSpPr>
            <p:cNvPr id="124" name="组 319">
              <a:extLst>
                <a:ext uri="{FF2B5EF4-FFF2-40B4-BE49-F238E27FC236}">
                  <a16:creationId xmlns:a16="http://schemas.microsoft.com/office/drawing/2014/main" id="{1BDC0855-270C-F81C-D64F-8419EA8DB9D8}"/>
                </a:ext>
              </a:extLst>
            </p:cNvPr>
            <p:cNvGrpSpPr/>
            <p:nvPr/>
          </p:nvGrpSpPr>
          <p:grpSpPr>
            <a:xfrm>
              <a:off x="3812191" y="1596706"/>
              <a:ext cx="5410233" cy="3459087"/>
              <a:chOff x="3829726" y="1596706"/>
              <a:chExt cx="5410233" cy="3459087"/>
            </a:xfrm>
          </p:grpSpPr>
          <p:grpSp>
            <p:nvGrpSpPr>
              <p:cNvPr id="126" name="组 320">
                <a:extLst>
                  <a:ext uri="{FF2B5EF4-FFF2-40B4-BE49-F238E27FC236}">
                    <a16:creationId xmlns:a16="http://schemas.microsoft.com/office/drawing/2014/main" id="{C011377E-FE75-065F-B846-6976EA6092CB}"/>
                  </a:ext>
                </a:extLst>
              </p:cNvPr>
              <p:cNvGrpSpPr/>
              <p:nvPr/>
            </p:nvGrpSpPr>
            <p:grpSpPr>
              <a:xfrm>
                <a:off x="3829726" y="1596706"/>
                <a:ext cx="5410233" cy="3459087"/>
                <a:chOff x="3829726" y="1596706"/>
                <a:chExt cx="5410233" cy="3459087"/>
              </a:xfrm>
            </p:grpSpPr>
            <p:pic>
              <p:nvPicPr>
                <p:cNvPr id="129" name="图片 128">
                  <a:extLst>
                    <a:ext uri="{FF2B5EF4-FFF2-40B4-BE49-F238E27FC236}">
                      <a16:creationId xmlns:a16="http://schemas.microsoft.com/office/drawing/2014/main" id="{1E230000-1B43-8473-AC06-F055F3367A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245534" y="1921050"/>
                  <a:ext cx="971849" cy="1008112"/>
                </a:xfrm>
                <a:prstGeom prst="rect">
                  <a:avLst/>
                </a:prstGeom>
              </p:spPr>
            </p:pic>
            <p:pic>
              <p:nvPicPr>
                <p:cNvPr id="130" name="图片 129">
                  <a:extLst>
                    <a:ext uri="{FF2B5EF4-FFF2-40B4-BE49-F238E27FC236}">
                      <a16:creationId xmlns:a16="http://schemas.microsoft.com/office/drawing/2014/main" id="{0F4292DE-9A0C-894C-ABAA-B9948AF995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597712" y="1925508"/>
                  <a:ext cx="730200" cy="1008112"/>
                </a:xfrm>
                <a:prstGeom prst="rect">
                  <a:avLst/>
                </a:prstGeom>
              </p:spPr>
            </p:pic>
            <p:cxnSp>
              <p:nvCxnSpPr>
                <p:cNvPr id="131" name="直線コネクタ 95">
                  <a:extLst>
                    <a:ext uri="{FF2B5EF4-FFF2-40B4-BE49-F238E27FC236}">
                      <a16:creationId xmlns:a16="http://schemas.microsoft.com/office/drawing/2014/main" id="{A8166A61-700D-AB9C-B4A4-EAB5DD97A647}"/>
                    </a:ext>
                  </a:extLst>
                </p:cNvPr>
                <p:cNvCxnSpPr>
                  <a:stCxn id="125" idx="1"/>
                </p:cNvCxnSpPr>
                <p:nvPr/>
              </p:nvCxnSpPr>
              <p:spPr>
                <a:xfrm flipV="1">
                  <a:off x="3829726" y="2636912"/>
                  <a:ext cx="3725649" cy="2418881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2" name="テキスト ボックス 38">
                  <a:extLst>
                    <a:ext uri="{FF2B5EF4-FFF2-40B4-BE49-F238E27FC236}">
                      <a16:creationId xmlns:a16="http://schemas.microsoft.com/office/drawing/2014/main" id="{0382DB15-517D-4258-5EC1-AA3B790BE84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593628" y="1596706"/>
                  <a:ext cx="646331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Arial" charset="0"/>
                      <a:ea typeface="宋体" charset="0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Arial" charset="0"/>
                      <a:ea typeface="宋体" charset="0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Arial" charset="0"/>
                      <a:ea typeface="宋体" charset="0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Arial" charset="0"/>
                      <a:ea typeface="宋体" charset="0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Arial" charset="0"/>
                      <a:ea typeface="宋体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charset="0"/>
                      <a:ea typeface="宋体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charset="0"/>
                      <a:ea typeface="宋体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charset="0"/>
                      <a:ea typeface="宋体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charset="0"/>
                      <a:ea typeface="宋体" charset="0"/>
                    </a:defRPr>
                  </a:lvl9pPr>
                </a:lstStyle>
                <a:p>
                  <a:r>
                    <a:rPr lang="en-US" altLang="ja-JP" sz="1800" dirty="0">
                      <a:latin typeface="Gill Sans MT" charset="0"/>
                      <a:ea typeface="HGｺﾞｼｯｸE" charset="-128"/>
                    </a:rPr>
                    <a:t>201</a:t>
                  </a:r>
                  <a:r>
                    <a:rPr lang="en-US" altLang="zh-CN" sz="1800" dirty="0">
                      <a:latin typeface="Gill Sans MT" charset="0"/>
                      <a:ea typeface="HGｺﾞｼｯｸE" charset="-128"/>
                    </a:rPr>
                    <a:t>5</a:t>
                  </a:r>
                  <a:endParaRPr lang="ja-JP" altLang="en-US" sz="1800" dirty="0">
                    <a:latin typeface="Gill Sans MT" charset="0"/>
                    <a:ea typeface="HGｺﾞｼｯｸE" charset="-128"/>
                  </a:endParaRPr>
                </a:p>
              </p:txBody>
            </p:sp>
          </p:grpSp>
          <p:sp>
            <p:nvSpPr>
              <p:cNvPr id="127" name="矩形 126">
                <a:extLst>
                  <a:ext uri="{FF2B5EF4-FFF2-40B4-BE49-F238E27FC236}">
                    <a16:creationId xmlns:a16="http://schemas.microsoft.com/office/drawing/2014/main" id="{18032D93-E188-40C3-135C-DEDAA9E1C092}"/>
                  </a:ext>
                </a:extLst>
              </p:cNvPr>
              <p:cNvSpPr/>
              <p:nvPr/>
            </p:nvSpPr>
            <p:spPr>
              <a:xfrm>
                <a:off x="7534768" y="1664496"/>
                <a:ext cx="102476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200" dirty="0" err="1"/>
                  <a:t>Takaaki</a:t>
                </a:r>
                <a:r>
                  <a:rPr lang="en-US" altLang="zh-CN" sz="1200" dirty="0"/>
                  <a:t> </a:t>
                </a:r>
                <a:r>
                  <a:rPr lang="en-US" altLang="zh-CN" sz="1200" dirty="0" err="1"/>
                  <a:t>Kajita</a:t>
                </a:r>
                <a:endParaRPr lang="zh-CN" altLang="en-US" sz="1200" dirty="0"/>
              </a:p>
            </p:txBody>
          </p:sp>
          <p:sp>
            <p:nvSpPr>
              <p:cNvPr id="128" name="矩形 127">
                <a:extLst>
                  <a:ext uri="{FF2B5EF4-FFF2-40B4-BE49-F238E27FC236}">
                    <a16:creationId xmlns:a16="http://schemas.microsoft.com/office/drawing/2014/main" id="{BD74FE1C-3C0D-6277-35B7-5FBB7F182AFE}"/>
                  </a:ext>
                </a:extLst>
              </p:cNvPr>
              <p:cNvSpPr/>
              <p:nvPr/>
            </p:nvSpPr>
            <p:spPr>
              <a:xfrm>
                <a:off x="7704540" y="2883576"/>
                <a:ext cx="1322798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1100" dirty="0"/>
                  <a:t>Arthur B. McDonald</a:t>
                </a:r>
                <a:endParaRPr lang="zh-CN" altLang="en-US" sz="1100" dirty="0"/>
              </a:p>
            </p:txBody>
          </p:sp>
        </p:grpSp>
        <p:sp>
          <p:nvSpPr>
            <p:cNvPr id="125" name="円/楕円 59">
              <a:extLst>
                <a:ext uri="{FF2B5EF4-FFF2-40B4-BE49-F238E27FC236}">
                  <a16:creationId xmlns:a16="http://schemas.microsoft.com/office/drawing/2014/main" id="{DC52ACD3-4370-79BF-046E-40CDFADEAC98}"/>
                </a:ext>
              </a:extLst>
            </p:cNvPr>
            <p:cNvSpPr/>
            <p:nvPr/>
          </p:nvSpPr>
          <p:spPr>
            <a:xfrm flipH="1">
              <a:off x="2759664" y="4952454"/>
              <a:ext cx="1233112" cy="70564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ja-JP" altLang="en-US">
                <a:solidFill>
                  <a:srgbClr val="FFFFFF"/>
                </a:solidFill>
                <a:latin typeface="Calibri" pitchFamily="34" charset="0"/>
                <a:ea typeface="MS PGothic" pitchFamily="34" charset="-128"/>
              </a:endParaRPr>
            </a:p>
          </p:txBody>
        </p:sp>
      </p:grpSp>
      <p:grpSp>
        <p:nvGrpSpPr>
          <p:cNvPr id="133" name="组 332">
            <a:extLst>
              <a:ext uri="{FF2B5EF4-FFF2-40B4-BE49-F238E27FC236}">
                <a16:creationId xmlns:a16="http://schemas.microsoft.com/office/drawing/2014/main" id="{5F2BCD89-1001-3C27-0F70-40CDCD1A87BE}"/>
              </a:ext>
            </a:extLst>
          </p:cNvPr>
          <p:cNvGrpSpPr/>
          <p:nvPr/>
        </p:nvGrpSpPr>
        <p:grpSpPr>
          <a:xfrm>
            <a:off x="62520" y="0"/>
            <a:ext cx="9054456" cy="6874234"/>
            <a:chOff x="314040" y="0"/>
            <a:chExt cx="9054456" cy="6874234"/>
          </a:xfrm>
        </p:grpSpPr>
        <p:grpSp>
          <p:nvGrpSpPr>
            <p:cNvPr id="134" name="グループ化 116">
              <a:extLst>
                <a:ext uri="{FF2B5EF4-FFF2-40B4-BE49-F238E27FC236}">
                  <a16:creationId xmlns:a16="http://schemas.microsoft.com/office/drawing/2014/main" id="{5898058F-486D-11A7-75ED-34E37082BE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040" y="0"/>
              <a:ext cx="8317234" cy="6874234"/>
              <a:chOff x="314165" y="0"/>
              <a:chExt cx="8317307" cy="6874516"/>
            </a:xfrm>
          </p:grpSpPr>
          <p:sp>
            <p:nvSpPr>
              <p:cNvPr id="136" name="正方形/長方形 104">
                <a:extLst>
                  <a:ext uri="{FF2B5EF4-FFF2-40B4-BE49-F238E27FC236}">
                    <a16:creationId xmlns:a16="http://schemas.microsoft.com/office/drawing/2014/main" id="{79A4C6FC-8FC8-46BC-0BCD-3F3412A7C403}"/>
                  </a:ext>
                </a:extLst>
              </p:cNvPr>
              <p:cNvSpPr/>
              <p:nvPr/>
            </p:nvSpPr>
            <p:spPr>
              <a:xfrm>
                <a:off x="314165" y="5661082"/>
                <a:ext cx="1295411" cy="1152572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ja-JP" altLang="en-US">
                  <a:solidFill>
                    <a:srgbClr val="FFFFFF"/>
                  </a:solidFill>
                  <a:latin typeface="Calibri" pitchFamily="34" charset="0"/>
                  <a:ea typeface="MS PGothic" pitchFamily="34" charset="-128"/>
                </a:endParaRPr>
              </a:p>
            </p:txBody>
          </p:sp>
          <p:sp>
            <p:nvSpPr>
              <p:cNvPr id="137" name="正方形/長方形 105">
                <a:extLst>
                  <a:ext uri="{FF2B5EF4-FFF2-40B4-BE49-F238E27FC236}">
                    <a16:creationId xmlns:a16="http://schemas.microsoft.com/office/drawing/2014/main" id="{42CF2222-4178-0425-B09C-B543D54BBE7A}"/>
                  </a:ext>
                </a:extLst>
              </p:cNvPr>
              <p:cNvSpPr/>
              <p:nvPr/>
            </p:nvSpPr>
            <p:spPr>
              <a:xfrm>
                <a:off x="1713972" y="5649979"/>
                <a:ext cx="720731" cy="1208301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ja-JP" altLang="en-US">
                  <a:solidFill>
                    <a:srgbClr val="FFFFFF"/>
                  </a:solidFill>
                  <a:latin typeface="Calibri" pitchFamily="34" charset="0"/>
                  <a:ea typeface="MS PGothic" pitchFamily="34" charset="-128"/>
                </a:endParaRPr>
              </a:p>
            </p:txBody>
          </p:sp>
          <p:sp>
            <p:nvSpPr>
              <p:cNvPr id="138" name="正方形/長方形 106">
                <a:extLst>
                  <a:ext uri="{FF2B5EF4-FFF2-40B4-BE49-F238E27FC236}">
                    <a16:creationId xmlns:a16="http://schemas.microsoft.com/office/drawing/2014/main" id="{A67DFD14-0786-85C7-DF3F-491B20B93625}"/>
                  </a:ext>
                </a:extLst>
              </p:cNvPr>
              <p:cNvSpPr/>
              <p:nvPr/>
            </p:nvSpPr>
            <p:spPr>
              <a:xfrm>
                <a:off x="2686972" y="5654710"/>
                <a:ext cx="719143" cy="1219806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ja-JP" altLang="en-US">
                  <a:solidFill>
                    <a:srgbClr val="FFFFFF"/>
                  </a:solidFill>
                  <a:latin typeface="Calibri" pitchFamily="34" charset="0"/>
                  <a:ea typeface="MS PGothic" pitchFamily="34" charset="-128"/>
                </a:endParaRPr>
              </a:p>
            </p:txBody>
          </p:sp>
          <p:sp>
            <p:nvSpPr>
              <p:cNvPr id="139" name="正方形/長方形 107">
                <a:extLst>
                  <a:ext uri="{FF2B5EF4-FFF2-40B4-BE49-F238E27FC236}">
                    <a16:creationId xmlns:a16="http://schemas.microsoft.com/office/drawing/2014/main" id="{9167FEC8-865E-8CE7-3338-16D67CDFECEC}"/>
                  </a:ext>
                </a:extLst>
              </p:cNvPr>
              <p:cNvSpPr/>
              <p:nvPr/>
            </p:nvSpPr>
            <p:spPr>
              <a:xfrm>
                <a:off x="5368282" y="5725282"/>
                <a:ext cx="1439876" cy="1133363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ja-JP" altLang="en-US">
                  <a:solidFill>
                    <a:srgbClr val="FFFFFF"/>
                  </a:solidFill>
                  <a:latin typeface="Calibri" pitchFamily="34" charset="0"/>
                  <a:ea typeface="MS PGothic" pitchFamily="34" charset="-128"/>
                </a:endParaRPr>
              </a:p>
            </p:txBody>
          </p:sp>
          <p:sp>
            <p:nvSpPr>
              <p:cNvPr id="140" name="正方形/長方形 109">
                <a:extLst>
                  <a:ext uri="{FF2B5EF4-FFF2-40B4-BE49-F238E27FC236}">
                    <a16:creationId xmlns:a16="http://schemas.microsoft.com/office/drawing/2014/main" id="{99C00ADF-89F1-4C57-20FF-70DEA930F096}"/>
                  </a:ext>
                </a:extLst>
              </p:cNvPr>
              <p:cNvSpPr/>
              <p:nvPr/>
            </p:nvSpPr>
            <p:spPr>
              <a:xfrm>
                <a:off x="7118572" y="4292775"/>
                <a:ext cx="1512900" cy="936663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ja-JP" altLang="en-US">
                  <a:solidFill>
                    <a:srgbClr val="FFFFFF"/>
                  </a:solidFill>
                  <a:latin typeface="Calibri" pitchFamily="34" charset="0"/>
                  <a:ea typeface="MS PGothic" pitchFamily="34" charset="-128"/>
                </a:endParaRPr>
              </a:p>
            </p:txBody>
          </p:sp>
          <p:sp>
            <p:nvSpPr>
              <p:cNvPr id="141" name="正方形/長方形 111">
                <a:extLst>
                  <a:ext uri="{FF2B5EF4-FFF2-40B4-BE49-F238E27FC236}">
                    <a16:creationId xmlns:a16="http://schemas.microsoft.com/office/drawing/2014/main" id="{490FCBB9-77F8-2881-9C4B-259BB30F7BE0}"/>
                  </a:ext>
                </a:extLst>
              </p:cNvPr>
              <p:cNvSpPr/>
              <p:nvPr/>
            </p:nvSpPr>
            <p:spPr>
              <a:xfrm>
                <a:off x="5418582" y="0"/>
                <a:ext cx="1511313" cy="1052556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ja-JP" altLang="en-US">
                  <a:solidFill>
                    <a:srgbClr val="FFFFFF"/>
                  </a:solidFill>
                  <a:latin typeface="Calibri" pitchFamily="34" charset="0"/>
                  <a:ea typeface="MS PGothic" pitchFamily="34" charset="-128"/>
                </a:endParaRPr>
              </a:p>
            </p:txBody>
          </p:sp>
          <p:sp>
            <p:nvSpPr>
              <p:cNvPr id="142" name="正方形/長方形 112">
                <a:extLst>
                  <a:ext uri="{FF2B5EF4-FFF2-40B4-BE49-F238E27FC236}">
                    <a16:creationId xmlns:a16="http://schemas.microsoft.com/office/drawing/2014/main" id="{7F74E2A6-9645-5EEC-BD6F-DAC714A0749F}"/>
                  </a:ext>
                </a:extLst>
              </p:cNvPr>
              <p:cNvSpPr/>
              <p:nvPr/>
            </p:nvSpPr>
            <p:spPr>
              <a:xfrm>
                <a:off x="539877" y="3860957"/>
                <a:ext cx="1439876" cy="936663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ja-JP" altLang="en-US">
                  <a:solidFill>
                    <a:srgbClr val="FFFFFF"/>
                  </a:solidFill>
                  <a:latin typeface="Calibri" pitchFamily="34" charset="0"/>
                  <a:ea typeface="MS PGothic" pitchFamily="34" charset="-128"/>
                </a:endParaRPr>
              </a:p>
            </p:txBody>
          </p:sp>
          <p:sp>
            <p:nvSpPr>
              <p:cNvPr id="143" name="正方形/長方形 115">
                <a:extLst>
                  <a:ext uri="{FF2B5EF4-FFF2-40B4-BE49-F238E27FC236}">
                    <a16:creationId xmlns:a16="http://schemas.microsoft.com/office/drawing/2014/main" id="{252F3A7F-3114-B077-67F7-F6FB7AB1CF6E}"/>
                  </a:ext>
                </a:extLst>
              </p:cNvPr>
              <p:cNvSpPr/>
              <p:nvPr/>
            </p:nvSpPr>
            <p:spPr>
              <a:xfrm>
                <a:off x="323975" y="2708385"/>
                <a:ext cx="1943117" cy="936663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ja-JP" altLang="en-US">
                  <a:solidFill>
                    <a:srgbClr val="FFFFFF"/>
                  </a:solidFill>
                  <a:latin typeface="Calibri" pitchFamily="34" charset="0"/>
                  <a:ea typeface="MS PGothic" pitchFamily="34" charset="-128"/>
                </a:endParaRPr>
              </a:p>
            </p:txBody>
          </p:sp>
        </p:grpSp>
        <p:sp>
          <p:nvSpPr>
            <p:cNvPr id="135" name="正方形/長方形 109">
              <a:extLst>
                <a:ext uri="{FF2B5EF4-FFF2-40B4-BE49-F238E27FC236}">
                  <a16:creationId xmlns:a16="http://schemas.microsoft.com/office/drawing/2014/main" id="{2C807DDE-849D-F58D-8947-8FDE51735479}"/>
                </a:ext>
              </a:extLst>
            </p:cNvPr>
            <p:cNvSpPr/>
            <p:nvPr/>
          </p:nvSpPr>
          <p:spPr bwMode="auto">
            <a:xfrm>
              <a:off x="7748824" y="1655820"/>
              <a:ext cx="1619672" cy="100811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ja-JP" altLang="en-US">
                <a:solidFill>
                  <a:srgbClr val="FFFFFF"/>
                </a:solidFill>
                <a:latin typeface="Calibri" pitchFamily="34" charset="0"/>
                <a:ea typeface="MS PGothic" pitchFamily="34" charset="-128"/>
              </a:endParaRPr>
            </a:p>
          </p:txBody>
        </p:sp>
      </p:grpSp>
      <p:grpSp>
        <p:nvGrpSpPr>
          <p:cNvPr id="144" name="组 20">
            <a:extLst>
              <a:ext uri="{FF2B5EF4-FFF2-40B4-BE49-F238E27FC236}">
                <a16:creationId xmlns:a16="http://schemas.microsoft.com/office/drawing/2014/main" id="{57DF08C1-DCFA-82BE-BEC3-45742E262B54}"/>
              </a:ext>
            </a:extLst>
          </p:cNvPr>
          <p:cNvGrpSpPr/>
          <p:nvPr/>
        </p:nvGrpSpPr>
        <p:grpSpPr>
          <a:xfrm>
            <a:off x="4313931" y="2474386"/>
            <a:ext cx="4687194" cy="4383614"/>
            <a:chOff x="4313931" y="2474386"/>
            <a:chExt cx="4687194" cy="4383614"/>
          </a:xfrm>
        </p:grpSpPr>
        <p:grpSp>
          <p:nvGrpSpPr>
            <p:cNvPr id="145" name="组 42">
              <a:extLst>
                <a:ext uri="{FF2B5EF4-FFF2-40B4-BE49-F238E27FC236}">
                  <a16:creationId xmlns:a16="http://schemas.microsoft.com/office/drawing/2014/main" id="{8F2338DC-3B89-FDB5-AA64-7731DDD388D4}"/>
                </a:ext>
              </a:extLst>
            </p:cNvPr>
            <p:cNvGrpSpPr/>
            <p:nvPr/>
          </p:nvGrpSpPr>
          <p:grpSpPr>
            <a:xfrm>
              <a:off x="4313931" y="2474386"/>
              <a:ext cx="4687194" cy="4383614"/>
              <a:chOff x="4313931" y="2474386"/>
              <a:chExt cx="4687194" cy="4383614"/>
            </a:xfrm>
          </p:grpSpPr>
          <p:grpSp>
            <p:nvGrpSpPr>
              <p:cNvPr id="147" name="グループ化 127">
                <a:extLst>
                  <a:ext uri="{FF2B5EF4-FFF2-40B4-BE49-F238E27FC236}">
                    <a16:creationId xmlns:a16="http://schemas.microsoft.com/office/drawing/2014/main" id="{F5815F7D-424C-6A29-AF68-B6CA6E5531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862763" y="5364163"/>
                <a:ext cx="2138362" cy="1493837"/>
                <a:chOff x="6862884" y="5364397"/>
                <a:chExt cx="2138272" cy="1493627"/>
              </a:xfrm>
            </p:grpSpPr>
            <p:pic>
              <p:nvPicPr>
                <p:cNvPr id="151" name="Picture 5">
                  <a:extLst>
                    <a:ext uri="{FF2B5EF4-FFF2-40B4-BE49-F238E27FC236}">
                      <a16:creationId xmlns:a16="http://schemas.microsoft.com/office/drawing/2014/main" id="{E9386BB7-7C94-69D9-2665-FBA4986F98D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9454" y="5647140"/>
                  <a:ext cx="2071702" cy="12108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2" name="テキスト ボックス 46">
                  <a:extLst>
                    <a:ext uri="{FF2B5EF4-FFF2-40B4-BE49-F238E27FC236}">
                      <a16:creationId xmlns:a16="http://schemas.microsoft.com/office/drawing/2014/main" id="{EAD3A0CF-68D9-3C4D-3FD1-973D095B574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862884" y="5364397"/>
                  <a:ext cx="646304" cy="3692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Arial" charset="0"/>
                      <a:ea typeface="宋体" charset="0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Arial" charset="0"/>
                      <a:ea typeface="宋体" charset="0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Arial" charset="0"/>
                      <a:ea typeface="宋体" charset="0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Arial" charset="0"/>
                      <a:ea typeface="宋体" charset="0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Arial" charset="0"/>
                      <a:ea typeface="宋体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charset="0"/>
                      <a:ea typeface="宋体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charset="0"/>
                      <a:ea typeface="宋体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charset="0"/>
                      <a:ea typeface="宋体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charset="0"/>
                      <a:ea typeface="宋体" charset="0"/>
                    </a:defRPr>
                  </a:lvl9pPr>
                </a:lstStyle>
                <a:p>
                  <a:r>
                    <a:rPr lang="en-US" altLang="ja-JP" sz="1800">
                      <a:solidFill>
                        <a:srgbClr val="000000"/>
                      </a:solidFill>
                      <a:latin typeface="Gill Sans MT" charset="0"/>
                      <a:ea typeface="HGｺﾞｼｯｸE" charset="-128"/>
                    </a:rPr>
                    <a:t>2008</a:t>
                  </a:r>
                  <a:endParaRPr lang="ja-JP" altLang="en-US" sz="1800">
                    <a:solidFill>
                      <a:srgbClr val="000000"/>
                    </a:solidFill>
                    <a:latin typeface="Gill Sans MT" charset="0"/>
                    <a:ea typeface="HGｺﾞｼｯｸE" charset="-128"/>
                  </a:endParaRPr>
                </a:p>
              </p:txBody>
            </p:sp>
          </p:grpSp>
          <p:grpSp>
            <p:nvGrpSpPr>
              <p:cNvPr id="148" name="组 40">
                <a:extLst>
                  <a:ext uri="{FF2B5EF4-FFF2-40B4-BE49-F238E27FC236}">
                    <a16:creationId xmlns:a16="http://schemas.microsoft.com/office/drawing/2014/main" id="{412C5E76-56D8-92F0-068A-1B9A3A8969DD}"/>
                  </a:ext>
                </a:extLst>
              </p:cNvPr>
              <p:cNvGrpSpPr/>
              <p:nvPr/>
            </p:nvGrpSpPr>
            <p:grpSpPr>
              <a:xfrm>
                <a:off x="4313931" y="2474386"/>
                <a:ext cx="3858469" cy="3186862"/>
                <a:chOff x="4313931" y="2474386"/>
                <a:chExt cx="3858469" cy="3186862"/>
              </a:xfrm>
            </p:grpSpPr>
            <p:sp>
              <p:nvSpPr>
                <p:cNvPr id="149" name="円/楕円 58">
                  <a:extLst>
                    <a:ext uri="{FF2B5EF4-FFF2-40B4-BE49-F238E27FC236}">
                      <a16:creationId xmlns:a16="http://schemas.microsoft.com/office/drawing/2014/main" id="{AD93A7E0-149C-5D85-B6A7-8AD05AA0C850}"/>
                    </a:ext>
                  </a:extLst>
                </p:cNvPr>
                <p:cNvSpPr/>
                <p:nvPr/>
              </p:nvSpPr>
              <p:spPr>
                <a:xfrm>
                  <a:off x="4313931" y="2474386"/>
                  <a:ext cx="605076" cy="1335881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kumimoji="1" lang="ja-JP" altLang="en-US">
                    <a:solidFill>
                      <a:srgbClr val="FFFFFF"/>
                    </a:solidFill>
                    <a:latin typeface="Calibri" pitchFamily="34" charset="0"/>
                    <a:ea typeface="MS PGothic" pitchFamily="34" charset="-128"/>
                  </a:endParaRPr>
                </a:p>
              </p:txBody>
            </p:sp>
            <p:cxnSp>
              <p:nvCxnSpPr>
                <p:cNvPr id="150" name="直線コネクタ 88">
                  <a:extLst>
                    <a:ext uri="{FF2B5EF4-FFF2-40B4-BE49-F238E27FC236}">
                      <a16:creationId xmlns:a16="http://schemas.microsoft.com/office/drawing/2014/main" id="{905BD66C-5292-6C5D-C8D0-7B4336046719}"/>
                    </a:ext>
                  </a:extLst>
                </p:cNvPr>
                <p:cNvCxnSpPr>
                  <a:stCxn id="149" idx="5"/>
                </p:cNvCxnSpPr>
                <p:nvPr/>
              </p:nvCxnSpPr>
              <p:spPr>
                <a:xfrm>
                  <a:off x="4830396" y="3614632"/>
                  <a:ext cx="3342004" cy="2046616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46" name="直線コネクタ 88">
              <a:extLst>
                <a:ext uri="{FF2B5EF4-FFF2-40B4-BE49-F238E27FC236}">
                  <a16:creationId xmlns:a16="http://schemas.microsoft.com/office/drawing/2014/main" id="{B3E6FA8A-B051-B1F8-D352-03B118EC995B}"/>
                </a:ext>
              </a:extLst>
            </p:cNvPr>
            <p:cNvCxnSpPr/>
            <p:nvPr/>
          </p:nvCxnSpPr>
          <p:spPr>
            <a:xfrm>
              <a:off x="6516216" y="3095980"/>
              <a:ext cx="432048" cy="266429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3" name="矩形 152">
            <a:extLst>
              <a:ext uri="{FF2B5EF4-FFF2-40B4-BE49-F238E27FC236}">
                <a16:creationId xmlns:a16="http://schemas.microsoft.com/office/drawing/2014/main" id="{EA7A838B-D655-B00C-D43A-E7B675B2CC1E}"/>
              </a:ext>
            </a:extLst>
          </p:cNvPr>
          <p:cNvSpPr/>
          <p:nvPr/>
        </p:nvSpPr>
        <p:spPr>
          <a:xfrm>
            <a:off x="5941279" y="658743"/>
            <a:ext cx="77457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100" b="1" dirty="0">
                <a:solidFill>
                  <a:schemeClr val="bg1"/>
                </a:solidFill>
              </a:rPr>
              <a:t>Raymond </a:t>
            </a:r>
          </a:p>
          <a:p>
            <a:pPr algn="ctr"/>
            <a:r>
              <a:rPr lang="en-US" altLang="zh-CN" sz="1100" b="1" dirty="0">
                <a:solidFill>
                  <a:schemeClr val="bg1"/>
                </a:solidFill>
              </a:rPr>
              <a:t>Davis</a:t>
            </a:r>
            <a:endParaRPr lang="zh-CN" altLang="en-US" sz="1100" b="1" dirty="0">
              <a:solidFill>
                <a:schemeClr val="bg1"/>
              </a:solidFill>
            </a:endParaRPr>
          </a:p>
        </p:txBody>
      </p:sp>
      <p:sp>
        <p:nvSpPr>
          <p:cNvPr id="154" name="矩形 153">
            <a:extLst>
              <a:ext uri="{FF2B5EF4-FFF2-40B4-BE49-F238E27FC236}">
                <a16:creationId xmlns:a16="http://schemas.microsoft.com/office/drawing/2014/main" id="{CE709C5B-B45F-979C-511F-30952AA2890C}"/>
              </a:ext>
            </a:extLst>
          </p:cNvPr>
          <p:cNvSpPr/>
          <p:nvPr/>
        </p:nvSpPr>
        <p:spPr>
          <a:xfrm>
            <a:off x="5126130" y="649571"/>
            <a:ext cx="8860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>
                <a:solidFill>
                  <a:srgbClr val="FFFFFF"/>
                </a:solidFill>
              </a:rPr>
              <a:t>Masatoshi </a:t>
            </a:r>
          </a:p>
          <a:p>
            <a:pPr algn="ctr"/>
            <a:r>
              <a:rPr lang="en-US" altLang="zh-CN" sz="1200" dirty="0" err="1">
                <a:solidFill>
                  <a:srgbClr val="FFFFFF"/>
                </a:solidFill>
              </a:rPr>
              <a:t>Koshiba</a:t>
            </a:r>
            <a:endParaRPr lang="zh-CN" altLang="en-US" sz="1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492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研究成果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7</a:t>
            </a:fld>
            <a:endParaRPr lang="zh-CN" altLang="en-US"/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BDBC3345-4822-E954-91CD-5068907442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3320845"/>
              </p:ext>
            </p:extLst>
          </p:nvPr>
        </p:nvGraphicFramePr>
        <p:xfrm>
          <a:off x="700112" y="889186"/>
          <a:ext cx="8017549" cy="548640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3776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54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01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5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5373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年代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贡献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炸药奖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贡献者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373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1906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盖革计数管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H. Geiger, E. Rutherford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5373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1911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威尔逊云室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1927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C. Wilson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373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1928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盖革米勒计数器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W. Muller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373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1929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符合方法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1954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W. Bothe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5373">
                <a:tc>
                  <a:txBody>
                    <a:bodyPr/>
                    <a:lstStyle/>
                    <a:p>
                      <a:pPr algn="ctr"/>
                      <a:r>
                        <a:rPr lang="zh-CN" altLang="zh-CN" dirty="0"/>
                        <a:t>1</a:t>
                      </a:r>
                      <a:r>
                        <a:rPr lang="en-US" altLang="zh-CN" dirty="0"/>
                        <a:t>925-1932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威尔逊云室的改进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1948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P. </a:t>
                      </a:r>
                      <a:r>
                        <a:rPr lang="en-US" altLang="zh-CN" dirty="0" err="1"/>
                        <a:t>Blackett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5373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1930’-1950’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核乳胶，核碎裂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M. </a:t>
                      </a:r>
                      <a:r>
                        <a:rPr lang="en-US" altLang="zh-CN" dirty="0" err="1"/>
                        <a:t>Blau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5373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1930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回旋加速器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1939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E. Lawrence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5373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1932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高压倍加器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1951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J. Cockcroft, E. Walton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5373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1940-1950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闪烁体，光电放大器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5373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1952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气泡室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1960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D. Glaser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5373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1954-1962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氢气泡室及相关数据分析技术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1968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L. Alvarez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5373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1959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火花室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福井崇时</a:t>
                      </a:r>
                      <a:r>
                        <a:rPr lang="en-US" altLang="zh-CN" dirty="0"/>
                        <a:t>, </a:t>
                      </a:r>
                      <a:r>
                        <a:rPr lang="zh-CN" altLang="en-US" baseline="0" dirty="0"/>
                        <a:t>宫本重德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5373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1968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多丝正比室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1992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C. </a:t>
                      </a:r>
                      <a:r>
                        <a:rPr lang="en-US" altLang="zh-CN" dirty="0" err="1"/>
                        <a:t>Charpak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5373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1981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随机冷却方法，强反质子束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1984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V. D. </a:t>
                      </a:r>
                      <a:r>
                        <a:rPr lang="en-US" altLang="zh-CN" dirty="0" err="1"/>
                        <a:t>Meers</a:t>
                      </a:r>
                      <a:endParaRPr lang="zh-CN" altLang="en-US" dirty="0">
                        <a:latin typeface="华文楷体"/>
                        <a:ea typeface="华文楷体"/>
                        <a:cs typeface="华文楷体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4064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高能物理实验：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原理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6E483B60-C23D-E545-AC41-1AB4CFE257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5259"/>
            <a:ext cx="9167724" cy="5159585"/>
          </a:xfrm>
          <a:prstGeom prst="rect">
            <a:avLst/>
          </a:prstGeom>
        </p:spPr>
      </p:pic>
      <p:sp>
        <p:nvSpPr>
          <p:cNvPr id="12" name="Text Box 5">
            <a:extLst>
              <a:ext uri="{FF2B5EF4-FFF2-40B4-BE49-F238E27FC236}">
                <a16:creationId xmlns:a16="http://schemas.microsoft.com/office/drawing/2014/main" id="{4C95D5C1-77E3-0ACE-510B-EA162EEFC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350" y="5461611"/>
            <a:ext cx="3238500" cy="493085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2600">
                <a:solidFill>
                  <a:schemeClr val="tx1"/>
                </a:solidFill>
                <a:latin typeface="Arial"/>
                <a:ea typeface="微软雅黑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400">
                <a:solidFill>
                  <a:schemeClr val="tx1"/>
                </a:solidFill>
                <a:latin typeface="Arial"/>
                <a:ea typeface="微软雅黑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200">
                <a:solidFill>
                  <a:schemeClr val="tx1"/>
                </a:solidFill>
                <a:latin typeface="Arial"/>
                <a:ea typeface="微软雅黑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Arial"/>
                <a:ea typeface="微软雅黑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/>
                <a:ea typeface="微软雅黑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/>
                <a:ea typeface="微软雅黑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/>
                <a:ea typeface="微软雅黑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/>
                <a:ea typeface="微软雅黑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/>
                <a:ea typeface="微软雅黑"/>
              </a:defRPr>
            </a:lvl9pPr>
          </a:lstStyle>
          <a:p>
            <a:pPr eaLnBrk="1" hangingPunct="1"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kumimoji="0" lang="en-US" altLang="zh-CN" dirty="0">
                <a:solidFill>
                  <a:srgbClr val="FF0000"/>
                </a:solidFill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kumimoji="0" lang="zh-CN" altLang="en-US" dirty="0">
                <a:solidFill>
                  <a:srgbClr val="FF0000"/>
                </a:solidFill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中高能</a:t>
            </a:r>
            <a:r>
              <a:rPr kumimoji="0" lang="en-US" altLang="zh-CN" dirty="0">
                <a:solidFill>
                  <a:srgbClr val="FF0000"/>
                </a:solidFill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)</a:t>
            </a:r>
            <a:r>
              <a:rPr kumimoji="0" lang="zh-CN" altLang="en-US" dirty="0">
                <a:solidFill>
                  <a:srgbClr val="FF0000"/>
                </a:solidFill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粒子源</a:t>
            </a:r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F3748971-DFF3-4FBD-18B9-26A04AA48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444" y="3706899"/>
            <a:ext cx="1447800" cy="462307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2600">
                <a:solidFill>
                  <a:schemeClr val="tx1"/>
                </a:solidFill>
                <a:latin typeface="Arial"/>
                <a:ea typeface="微软雅黑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400">
                <a:solidFill>
                  <a:schemeClr val="tx1"/>
                </a:solidFill>
                <a:latin typeface="Arial"/>
                <a:ea typeface="微软雅黑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200">
                <a:solidFill>
                  <a:schemeClr val="tx1"/>
                </a:solidFill>
                <a:latin typeface="Arial"/>
                <a:ea typeface="微软雅黑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Arial"/>
                <a:ea typeface="微软雅黑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/>
                <a:ea typeface="微软雅黑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/>
                <a:ea typeface="微软雅黑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/>
                <a:ea typeface="微软雅黑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/>
                <a:ea typeface="微软雅黑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/>
                <a:ea typeface="微软雅黑"/>
              </a:defRPr>
            </a:lvl9pPr>
          </a:lstStyle>
          <a:p>
            <a:pPr eaLnBrk="1" hangingPunct="1">
              <a:spcBef>
                <a:spcPct val="50000"/>
              </a:spcBef>
              <a:buFont typeface="Wingdings 2" panose="05020102010507070707" pitchFamily="18" charset="2"/>
              <a:buNone/>
            </a:pPr>
            <a:r>
              <a:rPr kumimoji="0" lang="zh-CN" altLang="en-US" sz="2400" dirty="0">
                <a:solidFill>
                  <a:srgbClr val="FF0000"/>
                </a:solidFill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探测器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B967670-598F-F07A-C391-7C539ECDBBB7}"/>
              </a:ext>
            </a:extLst>
          </p:cNvPr>
          <p:cNvSpPr/>
          <p:nvPr/>
        </p:nvSpPr>
        <p:spPr>
          <a:xfrm>
            <a:off x="0" y="3706897"/>
            <a:ext cx="9144000" cy="27828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en-US">
              <a:solidFill>
                <a:srgbClr val="FFFF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E62C4CA-F3EA-F367-C796-AB8216E19122}"/>
              </a:ext>
            </a:extLst>
          </p:cNvPr>
          <p:cNvSpPr/>
          <p:nvPr/>
        </p:nvSpPr>
        <p:spPr>
          <a:xfrm>
            <a:off x="0" y="924009"/>
            <a:ext cx="9144000" cy="27828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kumimoji="1" lang="zh-CN" altLang="en-US">
              <a:solidFill>
                <a:srgbClr val="FFFF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008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高能物理实验：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粒子源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8107B22-CCCF-7C17-1058-A7ED90A0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6297" y="4470543"/>
            <a:ext cx="4890976" cy="238745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951158F-B327-22FF-FA22-FE020F1C4E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6922" y="807356"/>
            <a:ext cx="2754776" cy="354883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9A4F4CD-4014-7BA4-A391-512E1664B7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1499" y="785054"/>
            <a:ext cx="2425770" cy="2075056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526E5D3C-76F8-7FD7-3415-AFD8A7855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297" y="780597"/>
            <a:ext cx="4890976" cy="366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BF5070B9-865D-9736-23C2-929C99CE5B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519" y="925125"/>
            <a:ext cx="5152793" cy="5613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zh-CN" altLang="en-US" sz="2800" b="1" dirty="0">
                <a:latin typeface="FangSong" panose="02010609060101010101" pitchFamily="49" charset="-122"/>
                <a:ea typeface="FangSong" panose="02010609060101010101" pitchFamily="49" charset="-122"/>
              </a:rPr>
              <a:t>放射源</a:t>
            </a:r>
          </a:p>
          <a:p>
            <a:pPr>
              <a:lnSpc>
                <a:spcPct val="80000"/>
              </a:lnSpc>
            </a:pPr>
            <a:r>
              <a:rPr lang="zh-CN" altLang="en-US" sz="2800" b="1" dirty="0">
                <a:latin typeface="FangSong" panose="02010609060101010101" pitchFamily="49" charset="-122"/>
                <a:ea typeface="FangSong" panose="02010609060101010101" pitchFamily="49" charset="-122"/>
              </a:rPr>
              <a:t>反应堆</a:t>
            </a:r>
            <a:r>
              <a:rPr lang="zh-CN" altLang="en-US" sz="1800" b="1" dirty="0">
                <a:latin typeface="FangSong" panose="02010609060101010101" pitchFamily="49" charset="-122"/>
                <a:ea typeface="FangSong" panose="02010609060101010101" pitchFamily="49" charset="-122"/>
              </a:rPr>
              <a:t>（</a:t>
            </a:r>
            <a:r>
              <a:rPr lang="en-US" altLang="zh-CN" sz="1800" b="1" dirty="0">
                <a:latin typeface="FangSong" panose="02010609060101010101" pitchFamily="49" charset="-122"/>
                <a:ea typeface="FangSong" panose="02010609060101010101" pitchFamily="49" charset="-122"/>
              </a:rPr>
              <a:t>1942</a:t>
            </a:r>
            <a:r>
              <a:rPr lang="zh-CN" altLang="en-US" sz="1800" b="1" dirty="0">
                <a:latin typeface="FangSong" panose="02010609060101010101" pitchFamily="49" charset="-122"/>
                <a:ea typeface="FangSong" panose="02010609060101010101" pitchFamily="49" charset="-122"/>
              </a:rPr>
              <a:t>，</a:t>
            </a:r>
            <a:r>
              <a:rPr lang="en-US" altLang="zh-CN" sz="1800" b="1" dirty="0">
                <a:latin typeface="FangSong" panose="02010609060101010101" pitchFamily="49" charset="-122"/>
                <a:ea typeface="FangSong" panose="02010609060101010101" pitchFamily="49" charset="-122"/>
              </a:rPr>
              <a:t>SRS@1954</a:t>
            </a:r>
            <a:r>
              <a:rPr lang="zh-CN" altLang="en-US" sz="1800" b="1" dirty="0">
                <a:latin typeface="FangSong" panose="02010609060101010101" pitchFamily="49" charset="-122"/>
                <a:ea typeface="FangSong" panose="02010609060101010101" pitchFamily="49" charset="-122"/>
              </a:rPr>
              <a:t>）</a:t>
            </a:r>
            <a:endParaRPr lang="en-US" altLang="zh-CN" sz="2800" b="1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2800" b="1" dirty="0">
                <a:latin typeface="FangSong" panose="02010609060101010101" pitchFamily="49" charset="-122"/>
                <a:ea typeface="FangSong" panose="02010609060101010101" pitchFamily="49" charset="-122"/>
              </a:rPr>
              <a:t>宇宙线</a:t>
            </a:r>
          </a:p>
          <a:p>
            <a:pPr lvl="1">
              <a:lnSpc>
                <a:spcPct val="80000"/>
              </a:lnSpc>
            </a:pP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可获超高能量粒子</a:t>
            </a:r>
          </a:p>
          <a:p>
            <a:pPr lvl="1">
              <a:lnSpc>
                <a:spcPct val="80000"/>
              </a:lnSpc>
            </a:pP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统计量低</a:t>
            </a:r>
          </a:p>
          <a:p>
            <a:pPr lvl="1">
              <a:lnSpc>
                <a:spcPct val="8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随机性强</a:t>
            </a:r>
          </a:p>
          <a:p>
            <a:pPr>
              <a:lnSpc>
                <a:spcPct val="80000"/>
              </a:lnSpc>
            </a:pPr>
            <a:r>
              <a:rPr lang="zh-CN" altLang="en-US" sz="2800" b="1" dirty="0">
                <a:latin typeface="FangSong" panose="02010609060101010101" pitchFamily="49" charset="-122"/>
                <a:ea typeface="FangSong" panose="02010609060101010101" pitchFamily="49" charset="-122"/>
              </a:rPr>
              <a:t>粒子加速器</a:t>
            </a:r>
            <a:r>
              <a:rPr lang="zh-CN" altLang="en-US" sz="1800" b="1" dirty="0">
                <a:latin typeface="FangSong" panose="02010609060101010101" pitchFamily="49" charset="-122"/>
                <a:ea typeface="FangSong" panose="02010609060101010101" pitchFamily="49" charset="-122"/>
              </a:rPr>
              <a:t>（</a:t>
            </a:r>
            <a:r>
              <a:rPr lang="en-US" altLang="zh-CN" sz="1800" b="1" dirty="0">
                <a:latin typeface="FangSong" panose="02010609060101010101" pitchFamily="49" charset="-122"/>
                <a:ea typeface="FangSong" panose="02010609060101010101" pitchFamily="49" charset="-122"/>
              </a:rPr>
              <a:t>1932</a:t>
            </a:r>
            <a:r>
              <a:rPr lang="zh-CN" altLang="en-US" sz="1800" b="1" dirty="0">
                <a:latin typeface="FangSong" panose="02010609060101010101" pitchFamily="49" charset="-122"/>
                <a:ea typeface="FangSong" panose="02010609060101010101" pitchFamily="49" charset="-122"/>
              </a:rPr>
              <a:t>，</a:t>
            </a:r>
            <a:r>
              <a:rPr lang="en-US" altLang="zh-CN" sz="1800" b="1" dirty="0">
                <a:latin typeface="FangSong" panose="02010609060101010101" pitchFamily="49" charset="-122"/>
                <a:ea typeface="FangSong" panose="02010609060101010101" pitchFamily="49" charset="-122"/>
              </a:rPr>
              <a:t>cosmo</a:t>
            </a:r>
            <a:r>
              <a:rPr lang="en-US" altLang="zh-CN" sz="1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tron@1952</a:t>
            </a:r>
            <a:r>
              <a:rPr lang="zh-CN" altLang="en-US" sz="1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）</a:t>
            </a:r>
            <a:endParaRPr lang="zh-CN" altLang="en-US" sz="2800" b="1" dirty="0">
              <a:solidFill>
                <a:schemeClr val="bg1"/>
              </a:solidFill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lvl="1">
              <a:lnSpc>
                <a:spcPct val="80000"/>
              </a:lnSpc>
            </a:pP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能量较宇宙线低</a:t>
            </a:r>
          </a:p>
          <a:p>
            <a:pPr lvl="1">
              <a:lnSpc>
                <a:spcPct val="8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能量可调节</a:t>
            </a:r>
          </a:p>
          <a:p>
            <a:pPr lvl="1">
              <a:lnSpc>
                <a:spcPct val="8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统计量高</a:t>
            </a:r>
          </a:p>
          <a:p>
            <a:pPr lvl="1">
              <a:lnSpc>
                <a:spcPct val="8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可控制与可重复性强</a:t>
            </a:r>
            <a:endParaRPr lang="en-US" altLang="zh-CN" sz="2400" b="1" dirty="0">
              <a:solidFill>
                <a:srgbClr val="FF0000"/>
              </a:solidFill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lvl="1">
              <a:lnSpc>
                <a:spcPct val="80000"/>
              </a:lnSpc>
            </a:pP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直线加速器</a:t>
            </a:r>
            <a:endParaRPr lang="en-US" altLang="zh-CN" sz="2400" b="1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lvl="1">
              <a:lnSpc>
                <a:spcPct val="80000"/>
              </a:lnSpc>
            </a:pP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回旋加速器</a:t>
            </a:r>
            <a:endParaRPr lang="en-US" altLang="zh-CN" sz="2400" b="1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lvl="1">
              <a:lnSpc>
                <a:spcPct val="80000"/>
              </a:lnSpc>
            </a:pP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同步回旋加速器</a:t>
            </a:r>
          </a:p>
        </p:txBody>
      </p:sp>
    </p:spTree>
    <p:extLst>
      <p:ext uri="{BB962C8B-B14F-4D97-AF65-F5344CB8AC3E}">
        <p14:creationId xmlns:p14="http://schemas.microsoft.com/office/powerpoint/2010/main" val="356675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高能物理实验：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反应方式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F4C2A6D4-B0F7-5E0E-A803-27A13999CC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5" y="1412859"/>
            <a:ext cx="4304612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zh-CN" altLang="en-US" b="1" dirty="0">
                <a:latin typeface="FangSong" panose="02010609060101010101" pitchFamily="49" charset="-122"/>
                <a:ea typeface="FangSong" panose="02010609060101010101" pitchFamily="49" charset="-122"/>
              </a:rPr>
              <a:t>固定靶</a:t>
            </a:r>
          </a:p>
          <a:p>
            <a:pPr lvl="1"/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高能粒子束</a:t>
            </a:r>
            <a:r>
              <a:rPr lang="en-US" altLang="zh-CN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(m</a:t>
            </a:r>
            <a:r>
              <a:rPr lang="en-US" altLang="zh-CN" sz="2400" b="1" baseline="-25000" dirty="0">
                <a:latin typeface="FangSong" panose="02010609060101010101" pitchFamily="49" charset="-122"/>
                <a:ea typeface="FangSong" panose="02010609060101010101" pitchFamily="49" charset="-122"/>
              </a:rPr>
              <a:t>1</a:t>
            </a:r>
            <a:r>
              <a:rPr lang="en-US" altLang="zh-CN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)</a:t>
            </a: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轰击静止的粒子</a:t>
            </a:r>
            <a:r>
              <a:rPr lang="en-US" altLang="zh-CN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(m</a:t>
            </a:r>
            <a:r>
              <a:rPr lang="en-US" altLang="zh-CN" sz="2400" b="1" baseline="-25000" dirty="0">
                <a:latin typeface="FangSong" panose="02010609060101010101" pitchFamily="49" charset="-122"/>
                <a:ea typeface="FangSong" panose="02010609060101010101" pitchFamily="49" charset="-122"/>
              </a:rPr>
              <a:t>2</a:t>
            </a:r>
            <a:r>
              <a:rPr lang="en-US" altLang="zh-CN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)</a:t>
            </a: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靶</a:t>
            </a:r>
          </a:p>
          <a:p>
            <a:pPr lvl="1">
              <a:buFontTx/>
              <a:buNone/>
            </a:pPr>
            <a:endParaRPr lang="zh-CN" altLang="en-US" b="1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endParaRPr lang="en-US" altLang="zh-CN" b="1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r>
              <a:rPr lang="zh-CN" altLang="en-US" b="1" dirty="0">
                <a:latin typeface="FangSong" panose="02010609060101010101" pitchFamily="49" charset="-122"/>
                <a:ea typeface="FangSong" panose="02010609060101010101" pitchFamily="49" charset="-122"/>
              </a:rPr>
              <a:t>移动靶</a:t>
            </a:r>
            <a:r>
              <a:rPr lang="en-US" altLang="zh-CN" b="1" dirty="0">
                <a:latin typeface="FangSong" panose="02010609060101010101" pitchFamily="49" charset="-122"/>
                <a:ea typeface="FangSong" panose="02010609060101010101" pitchFamily="49" charset="-122"/>
              </a:rPr>
              <a:t> (</a:t>
            </a:r>
            <a:r>
              <a:rPr lang="zh-CN" altLang="en-US" b="1" dirty="0">
                <a:latin typeface="FangSong" panose="02010609060101010101" pitchFamily="49" charset="-122"/>
                <a:ea typeface="FangSong" panose="02010609060101010101" pitchFamily="49" charset="-122"/>
              </a:rPr>
              <a:t>对撞机</a:t>
            </a:r>
            <a:r>
              <a:rPr lang="en-US" altLang="zh-CN" b="1" dirty="0">
                <a:latin typeface="FangSong" panose="02010609060101010101" pitchFamily="49" charset="-122"/>
                <a:ea typeface="FangSong" panose="02010609060101010101" pitchFamily="49" charset="-122"/>
              </a:rPr>
              <a:t>)</a:t>
            </a:r>
            <a:endParaRPr lang="zh-CN" altLang="en-US" b="1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lvl="1"/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两束高能粒子对头碰撞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569CC249-6D4F-E16A-2212-A4F2B08B7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2" y="775214"/>
            <a:ext cx="3124200" cy="212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75D56EB6-C89D-AA2F-FF51-8593CA48E0BC}"/>
              </a:ext>
            </a:extLst>
          </p:cNvPr>
          <p:cNvGrpSpPr/>
          <p:nvPr/>
        </p:nvGrpSpPr>
        <p:grpSpPr>
          <a:xfrm>
            <a:off x="4111087" y="2146814"/>
            <a:ext cx="1752600" cy="722079"/>
            <a:chOff x="4415885" y="2438400"/>
            <a:chExt cx="1752600" cy="722079"/>
          </a:xfrm>
        </p:grpSpPr>
        <p:sp>
          <p:nvSpPr>
            <p:cNvPr id="6" name="Line 8">
              <a:extLst>
                <a:ext uri="{FF2B5EF4-FFF2-40B4-BE49-F238E27FC236}">
                  <a16:creationId xmlns:a16="http://schemas.microsoft.com/office/drawing/2014/main" id="{151B26C3-2F5A-3EA5-8E1C-0B812DBF88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76800" y="2438400"/>
              <a:ext cx="1066800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lIns="92075" tIns="46038" rIns="92075" bIns="46038"/>
            <a:lstStyle/>
            <a:p>
              <a:endParaRPr lang="zh-CN" altLang="en-US" b="1">
                <a:latin typeface="FangSong" panose="02010609060101010101" pitchFamily="49" charset="-122"/>
                <a:ea typeface="FangSong" panose="02010609060101010101" pitchFamily="49" charset="-122"/>
              </a:endParaRPr>
            </a:p>
          </p:txBody>
        </p:sp>
        <p:sp>
          <p:nvSpPr>
            <p:cNvPr id="7" name="Text Box 9">
              <a:extLst>
                <a:ext uri="{FF2B5EF4-FFF2-40B4-BE49-F238E27FC236}">
                  <a16:creationId xmlns:a16="http://schemas.microsoft.com/office/drawing/2014/main" id="{4DAD6592-6BD0-F2F3-884A-1E03EF9F0F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5885" y="2698172"/>
              <a:ext cx="1752600" cy="462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Wingdings 2" panose="05020102010507070707" pitchFamily="18" charset="2"/>
                <a:buNone/>
              </a:pPr>
              <a:r>
                <a:rPr kumimoji="0" lang="zh-CN" altLang="en-US" sz="2400" b="1" dirty="0">
                  <a:solidFill>
                    <a:srgbClr val="0070C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高能粒子源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33B5CBFD-21D6-0432-19C3-0C57FA3CD517}"/>
              </a:ext>
            </a:extLst>
          </p:cNvPr>
          <p:cNvGrpSpPr/>
          <p:nvPr/>
        </p:nvGrpSpPr>
        <p:grpSpPr>
          <a:xfrm>
            <a:off x="4149833" y="2951106"/>
            <a:ext cx="4500457" cy="3435350"/>
            <a:chOff x="4454631" y="3314700"/>
            <a:chExt cx="4500457" cy="3435350"/>
          </a:xfrm>
        </p:grpSpPr>
        <p:grpSp>
          <p:nvGrpSpPr>
            <p:cNvPr id="9" name="Group 4">
              <a:extLst>
                <a:ext uri="{FF2B5EF4-FFF2-40B4-BE49-F238E27FC236}">
                  <a16:creationId xmlns:a16="http://schemas.microsoft.com/office/drawing/2014/main" id="{FE2DCA8E-8625-0A18-442A-9BA694F242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89500" y="3314700"/>
              <a:ext cx="4065588" cy="3435350"/>
              <a:chOff x="3216" y="2256"/>
              <a:chExt cx="1564" cy="1872"/>
            </a:xfrm>
          </p:grpSpPr>
          <p:pic>
            <p:nvPicPr>
              <p:cNvPr id="11" name="Picture 5" descr="ringanimation2M">
                <a:hlinkClick r:id="rId4"/>
                <a:extLst>
                  <a:ext uri="{FF2B5EF4-FFF2-40B4-BE49-F238E27FC236}">
                    <a16:creationId xmlns:a16="http://schemas.microsoft.com/office/drawing/2014/main" id="{42AD0D62-A0A0-C5E2-ECFD-754E637D36CB}"/>
                  </a:ext>
                </a:extLst>
              </p:cNvPr>
              <p:cNvPicPr>
                <a:picLocks noChangeAspect="1" noChangeArrowheads="1" noCrop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" y="2256"/>
                <a:ext cx="1564" cy="18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Text Box 6">
                <a:extLst>
                  <a:ext uri="{FF2B5EF4-FFF2-40B4-BE49-F238E27FC236}">
                    <a16:creationId xmlns:a16="http://schemas.microsoft.com/office/drawing/2014/main" id="{849C4584-4798-D573-8596-C863C7F5146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68" y="3556"/>
                <a:ext cx="306" cy="2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kumimoji="1" sz="28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kumimoji="0" lang="en-US" altLang="ja-JP" sz="2000" b="1">
                    <a:latin typeface="FangSong" panose="02010609060101010101" pitchFamily="49" charset="-122"/>
                    <a:ea typeface="FangSong" panose="02010609060101010101" pitchFamily="49" charset="-122"/>
                  </a:rPr>
                  <a:t>e</a:t>
                </a:r>
                <a:r>
                  <a:rPr kumimoji="0" lang="en-US" altLang="ja-JP" sz="2000" b="1" baseline="30000">
                    <a:latin typeface="FangSong" panose="02010609060101010101" pitchFamily="49" charset="-122"/>
                    <a:ea typeface="FangSong" panose="02010609060101010101" pitchFamily="49" charset="-122"/>
                  </a:rPr>
                  <a:t>+</a:t>
                </a:r>
                <a:r>
                  <a:rPr kumimoji="0" lang="en-US" altLang="ja-JP" sz="2000" b="1">
                    <a:latin typeface="FangSong" panose="02010609060101010101" pitchFamily="49" charset="-122"/>
                    <a:ea typeface="FangSong" panose="02010609060101010101" pitchFamily="49" charset="-122"/>
                  </a:rPr>
                  <a:t> </a:t>
                </a:r>
                <a:r>
                  <a:rPr kumimoji="0" lang="zh-CN" altLang="en-US" sz="2000" b="1">
                    <a:latin typeface="FangSong" panose="02010609060101010101" pitchFamily="49" charset="-122"/>
                    <a:ea typeface="FangSong" panose="02010609060101010101" pitchFamily="49" charset="-122"/>
                  </a:rPr>
                  <a:t>源</a:t>
                </a:r>
                <a:endParaRPr kumimoji="0" lang="ja-JP" altLang="en-US" sz="2000" b="1">
                  <a:latin typeface="FangSong" panose="02010609060101010101" pitchFamily="49" charset="-122"/>
                  <a:ea typeface="FangSong" panose="02010609060101010101" pitchFamily="49" charset="-122"/>
                </a:endParaRPr>
              </a:p>
            </p:txBody>
          </p:sp>
        </p:grp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E1C768B2-A3F3-B28C-EC32-5B2E15E492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4631" y="5032375"/>
              <a:ext cx="17526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Wingdings 2" panose="05020102010507070707" pitchFamily="18" charset="2"/>
                <a:buNone/>
              </a:pPr>
              <a:r>
                <a:rPr kumimoji="0" lang="zh-CN" altLang="en-US" sz="2400" b="1" dirty="0">
                  <a:solidFill>
                    <a:srgbClr val="0070C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高能粒子源</a:t>
              </a:r>
            </a:p>
          </p:txBody>
        </p:sp>
      </p:grpSp>
      <p:pic>
        <p:nvPicPr>
          <p:cNvPr id="13" name="图片 2">
            <a:extLst>
              <a:ext uri="{FF2B5EF4-FFF2-40B4-BE49-F238E27FC236}">
                <a16:creationId xmlns:a16="http://schemas.microsoft.com/office/drawing/2014/main" id="{E2ACAC3F-B5B7-327F-10AE-573A8EC5A84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345" y="4995724"/>
            <a:ext cx="19240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3">
            <a:extLst>
              <a:ext uri="{FF2B5EF4-FFF2-40B4-BE49-F238E27FC236}">
                <a16:creationId xmlns:a16="http://schemas.microsoft.com/office/drawing/2014/main" id="{9B74095A-B440-E779-8D29-78B6E2F2FC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60" y="2867009"/>
            <a:ext cx="199548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4822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高能物理实验：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探测器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0F58DB5E-8006-9CC2-0C9E-215FD3652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7" y="767016"/>
            <a:ext cx="4306481" cy="3001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8" descr="http://www.sinet.ad.jp/case/belle/belle_rolled_in_hires_big.jpg">
            <a:extLst>
              <a:ext uri="{FF2B5EF4-FFF2-40B4-BE49-F238E27FC236}">
                <a16:creationId xmlns:a16="http://schemas.microsoft.com/office/drawing/2014/main" id="{C2C1CD28-6FEE-2DA9-7FCE-FEDB40DD2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477" y="770914"/>
            <a:ext cx="4477361" cy="2995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http://i.livescience.com/images/i/000/053/927/i02/BESIII.jpg?1371650194">
            <a:hlinkClick r:id="rId5" invalidUrl="http://www.google.com.hk/url?sa=i&amp;rct=j&amp;q=BESIII detector&amp;source=images&amp;cd=&amp;cad=rja&amp;docid=-SU6YDcB-V8MGM&amp;tbnid=QTclmd3BeDLAXM:&amp;ved=0CAUQjRw&amp;url=http://www.livescience.com/37546-new-particle-four-quarks.html&amp;ei=6ymIUuCjJJKjiQeQ6oCQAw&amp;psig=AFQjCNE3ywbCaiFwevNx2qKRFKVdkzBunA&amp;ust=1384741704550052"/>
            <a:extLst>
              <a:ext uri="{FF2B5EF4-FFF2-40B4-BE49-F238E27FC236}">
                <a16:creationId xmlns:a16="http://schemas.microsoft.com/office/drawing/2014/main" id="{52637DFB-45B6-AC21-953F-946E88BE3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518" y="3800576"/>
            <a:ext cx="4600426" cy="30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0EE52CC-DD6D-ABB1-8044-4A33F65DE1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4" y="3811427"/>
            <a:ext cx="4306481" cy="3054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76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3923B8E-C0F4-9EBE-C04F-7DE43E55A130}"/>
              </a:ext>
            </a:extLst>
          </p:cNvPr>
          <p:cNvSpPr/>
          <p:nvPr/>
        </p:nvSpPr>
        <p:spPr>
          <a:xfrm>
            <a:off x="0" y="2276497"/>
            <a:ext cx="9144000" cy="2088737"/>
          </a:xfrm>
          <a:prstGeom prst="rect">
            <a:avLst/>
          </a:prstGeom>
          <a:solidFill>
            <a:srgbClr val="732858"/>
          </a:solidFill>
          <a:ln>
            <a:noFill/>
            <a:headEnd type="none" w="med" len="med"/>
            <a:tailEnd type="none" w="med" len="med"/>
          </a:ln>
          <a:effectLst>
            <a:softEdge rad="3175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8560" tIns="34280" rIns="68560" bIns="34280" rtlCol="0" anchor="ctr"/>
          <a:lstStyle/>
          <a:p>
            <a:pPr algn="ctr" defTabSz="685800">
              <a:defRPr/>
            </a:pPr>
            <a:r>
              <a:rPr lang="zh-CN" altLang="en-US" sz="4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从探测器到数据</a:t>
            </a:r>
            <a:endParaRPr lang="en-US" altLang="zh-CN" sz="48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algn="ctr" defTabSz="685800">
              <a:defRPr/>
            </a:pPr>
            <a:r>
              <a:rPr kumimoji="1" lang="en-US" altLang="zh-CN" sz="4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Calibri" charset="0"/>
              </a:rPr>
              <a:t>From</a:t>
            </a:r>
            <a:r>
              <a:rPr kumimoji="1" lang="zh-CN" altLang="en-US" sz="4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Calibri" charset="0"/>
              </a:rPr>
              <a:t> </a:t>
            </a:r>
            <a:r>
              <a:rPr kumimoji="1" lang="en-US" altLang="zh-CN" sz="4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Calibri" charset="0"/>
              </a:rPr>
              <a:t>Detector</a:t>
            </a:r>
            <a:r>
              <a:rPr kumimoji="1" lang="zh-CN" altLang="en-US" sz="4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Calibri" charset="0"/>
              </a:rPr>
              <a:t> </a:t>
            </a:r>
            <a:r>
              <a:rPr kumimoji="1" lang="en-US" altLang="zh-CN" sz="4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Calibri" charset="0"/>
              </a:rPr>
              <a:t>to</a:t>
            </a:r>
            <a:r>
              <a:rPr kumimoji="1" lang="zh-CN" altLang="en-US" sz="4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Calibri" charset="0"/>
              </a:rPr>
              <a:t> </a:t>
            </a:r>
            <a:r>
              <a:rPr kumimoji="1" lang="en-US" altLang="zh-CN" sz="4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Calibri" charset="0"/>
              </a:rPr>
              <a:t>Data</a:t>
            </a:r>
            <a:endParaRPr kumimoji="1" lang="zh-CN" altLang="en-US" sz="4800" b="1" dirty="0">
              <a:solidFill>
                <a:schemeClr val="bg1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185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探测器</a:t>
            </a:r>
            <a:r>
              <a:rPr lang="en-US" altLang="zh-CN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to</a:t>
            </a:r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数据：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原理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2" name="TextBox 30">
            <a:extLst>
              <a:ext uri="{FF2B5EF4-FFF2-40B4-BE49-F238E27FC236}">
                <a16:creationId xmlns:a16="http://schemas.microsoft.com/office/drawing/2014/main" id="{7965A757-7DEC-2BA2-7DDC-76FB3197C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38" y="980730"/>
            <a:ext cx="82280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  <a:buFont typeface="Arial" charset="0"/>
              <a:buChar char="•"/>
            </a:pPr>
            <a:r>
              <a:rPr kumimoji="0" lang="zh-CN" altLang="en-US" b="1" dirty="0">
                <a:latin typeface="FangSong" panose="02010609060101010101" pitchFamily="49" charset="-122"/>
                <a:ea typeface="FangSong" panose="02010609060101010101" pitchFamily="49" charset="-122"/>
              </a:rPr>
              <a:t>探测原理：</a:t>
            </a:r>
            <a:r>
              <a:rPr kumimoji="0" lang="zh-CN" altLang="en-US" b="1" dirty="0">
                <a:solidFill>
                  <a:srgbClr val="FF00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通过物质与粒子的相互作用</a:t>
            </a:r>
            <a:endParaRPr kumimoji="0" lang="en-US" altLang="zh-CN" b="1" dirty="0">
              <a:solidFill>
                <a:srgbClr val="FF0000"/>
              </a:solidFill>
              <a:latin typeface="FangSong" panose="02010609060101010101" pitchFamily="49" charset="-122"/>
              <a:ea typeface="FangSong" panose="02010609060101010101" pitchFamily="49" charset="-122"/>
            </a:endParaRPr>
          </a:p>
        </p:txBody>
      </p:sp>
      <p:sp>
        <p:nvSpPr>
          <p:cNvPr id="3" name="TextBox 37">
            <a:extLst>
              <a:ext uri="{FF2B5EF4-FFF2-40B4-BE49-F238E27FC236}">
                <a16:creationId xmlns:a16="http://schemas.microsoft.com/office/drawing/2014/main" id="{21C26DAF-3201-BA8E-3254-7852BDB74A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8" y="1442147"/>
            <a:ext cx="8342312" cy="232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  <a:buFontTx/>
              <a:buAutoNum type="arabicPeriod"/>
            </a:pPr>
            <a:r>
              <a:rPr kumimoji="0" lang="zh-CN" altLang="en-US" sz="2000" b="1" dirty="0">
                <a:latin typeface="FangSong" panose="02010609060101010101" pitchFamily="49" charset="-122"/>
                <a:ea typeface="FangSong" panose="02010609060101010101" pitchFamily="49" charset="-122"/>
              </a:rPr>
              <a:t>把中性粒子或射线转化为带电粒子；</a:t>
            </a:r>
            <a:endParaRPr kumimoji="0" lang="en-US" altLang="zh-CN" sz="2000" b="1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>
              <a:spcAft>
                <a:spcPts val="600"/>
              </a:spcAft>
              <a:buFontTx/>
              <a:buAutoNum type="arabicPeriod"/>
            </a:pPr>
            <a:r>
              <a:rPr kumimoji="0" lang="zh-CN" altLang="en-US" sz="2000" b="1" dirty="0">
                <a:latin typeface="FangSong" panose="02010609060101010101" pitchFamily="49" charset="-122"/>
                <a:ea typeface="FangSong" panose="02010609060101010101" pitchFamily="49" charset="-122"/>
              </a:rPr>
              <a:t>将带电粒子通过电磁相互作用转化为电子、离子、可见光、声子；</a:t>
            </a:r>
            <a:endParaRPr kumimoji="0" lang="en-US" altLang="zh-CN" sz="2000" b="1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>
              <a:spcAft>
                <a:spcPts val="600"/>
              </a:spcAft>
              <a:buFontTx/>
              <a:buAutoNum type="arabicPeriod"/>
            </a:pPr>
            <a:r>
              <a:rPr kumimoji="0" lang="zh-CN" altLang="en-US" sz="2000" b="1" dirty="0">
                <a:latin typeface="FangSong" panose="02010609060101010101" pitchFamily="49" charset="-122"/>
                <a:ea typeface="FangSong" panose="02010609060101010101" pitchFamily="49" charset="-122"/>
              </a:rPr>
              <a:t>利用宏观方法，将转化过来的上述粒子进行高效收集、放大、接收；</a:t>
            </a:r>
            <a:endParaRPr kumimoji="0" lang="en-US" altLang="zh-CN" sz="2000" b="1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>
              <a:spcAft>
                <a:spcPts val="600"/>
              </a:spcAft>
              <a:buFontTx/>
              <a:buAutoNum type="arabicPeriod"/>
            </a:pPr>
            <a:r>
              <a:rPr kumimoji="0" lang="zh-CN" altLang="en-US" sz="2000" b="1" dirty="0">
                <a:latin typeface="FangSong" panose="02010609060101010101" pitchFamily="49" charset="-122"/>
                <a:ea typeface="FangSong" panose="02010609060101010101" pitchFamily="49" charset="-122"/>
              </a:rPr>
              <a:t>将接收的东西转化为“电信号”</a:t>
            </a:r>
            <a:r>
              <a:rPr kumimoji="0" lang="en-US" altLang="zh-CN" sz="2000" b="1" dirty="0">
                <a:latin typeface="FangSong" panose="02010609060101010101" pitchFamily="49" charset="-122"/>
                <a:ea typeface="FangSong" panose="02010609060101010101" pitchFamily="49" charset="-122"/>
              </a:rPr>
              <a:t>(</a:t>
            </a:r>
            <a:r>
              <a:rPr kumimoji="0" lang="zh-CN" altLang="en-US" sz="2000" b="1" dirty="0">
                <a:latin typeface="FangSong" panose="02010609060101010101" pitchFamily="49" charset="-122"/>
                <a:ea typeface="FangSong" panose="02010609060101010101" pitchFamily="49" charset="-122"/>
              </a:rPr>
              <a:t>电压信号或电流信号</a:t>
            </a:r>
            <a:r>
              <a:rPr kumimoji="0" lang="en-US" altLang="zh-CN" sz="2000" b="1" dirty="0">
                <a:latin typeface="FangSong" panose="02010609060101010101" pitchFamily="49" charset="-122"/>
                <a:ea typeface="FangSong" panose="02010609060101010101" pitchFamily="49" charset="-122"/>
              </a:rPr>
              <a:t>)</a:t>
            </a:r>
            <a:r>
              <a:rPr kumimoji="0" lang="zh-CN" altLang="en-US" sz="2000" b="1" dirty="0">
                <a:latin typeface="FangSong" panose="02010609060101010101" pitchFamily="49" charset="-122"/>
                <a:ea typeface="FangSong" panose="02010609060101010101" pitchFamily="49" charset="-122"/>
              </a:rPr>
              <a:t>；</a:t>
            </a:r>
            <a:endParaRPr kumimoji="0" lang="en-US" altLang="zh-CN" sz="2000" b="1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>
              <a:spcAft>
                <a:spcPts val="600"/>
              </a:spcAft>
              <a:buFontTx/>
              <a:buAutoNum type="arabicPeriod"/>
            </a:pPr>
            <a:r>
              <a:rPr kumimoji="0" lang="zh-CN" altLang="en-US" sz="2000" b="1" dirty="0">
                <a:latin typeface="FangSong" panose="02010609060101010101" pitchFamily="49" charset="-122"/>
                <a:ea typeface="FangSong" panose="02010609060101010101" pitchFamily="49" charset="-122"/>
              </a:rPr>
              <a:t>电信号的处理：放大，成形，延迟以及数字化后输出到电脑；</a:t>
            </a:r>
            <a:endParaRPr kumimoji="0" lang="en-US" altLang="zh-CN" sz="2000" b="1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>
              <a:spcAft>
                <a:spcPts val="600"/>
              </a:spcAft>
              <a:buFontTx/>
              <a:buAutoNum type="arabicPeriod"/>
            </a:pPr>
            <a:r>
              <a:rPr kumimoji="0" lang="zh-CN" altLang="en-US" sz="2000" b="1" dirty="0">
                <a:latin typeface="FangSong" panose="02010609060101010101" pitchFamily="49" charset="-122"/>
                <a:ea typeface="FangSong" panose="02010609060101010101" pitchFamily="49" charset="-122"/>
              </a:rPr>
              <a:t>数字化信息的加工，得到要测量的物理量；</a:t>
            </a:r>
            <a:endParaRPr kumimoji="0" lang="en-US" altLang="zh-CN" sz="2000" b="1" dirty="0">
              <a:latin typeface="FangSong" panose="02010609060101010101" pitchFamily="49" charset="-122"/>
              <a:ea typeface="FangSong" panose="02010609060101010101" pitchFamily="49" charset="-122"/>
            </a:endParaRPr>
          </a:p>
        </p:txBody>
      </p:sp>
      <p:sp>
        <p:nvSpPr>
          <p:cNvPr id="5" name="TextBox 30">
            <a:extLst>
              <a:ext uri="{FF2B5EF4-FFF2-40B4-BE49-F238E27FC236}">
                <a16:creationId xmlns:a16="http://schemas.microsoft.com/office/drawing/2014/main" id="{4FD364E2-9439-9128-7C93-C3376C61E2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3861050"/>
            <a:ext cx="822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  <a:buFont typeface="Arial" charset="0"/>
              <a:buChar char="•"/>
            </a:pPr>
            <a:r>
              <a:rPr kumimoji="0" lang="zh-CN" altLang="en-US" b="1" dirty="0">
                <a:latin typeface="FangSong" panose="02010609060101010101" pitchFamily="49" charset="-122"/>
                <a:ea typeface="FangSong" panose="02010609060101010101" pitchFamily="49" charset="-122"/>
              </a:rPr>
              <a:t>可测量的主要粒子（以</a:t>
            </a:r>
            <a:r>
              <a:rPr kumimoji="0" lang="en-US" altLang="zh-CN" b="1" dirty="0">
                <a:latin typeface="FangSong" panose="02010609060101010101" pitchFamily="49" charset="-122"/>
                <a:ea typeface="FangSong" panose="02010609060101010101" pitchFamily="49" charset="-122"/>
              </a:rPr>
              <a:t>BESIII</a:t>
            </a:r>
            <a:r>
              <a:rPr kumimoji="0" lang="zh-CN" altLang="en-US" b="1" dirty="0">
                <a:latin typeface="FangSong" panose="02010609060101010101" pitchFamily="49" charset="-122"/>
                <a:ea typeface="FangSong" panose="02010609060101010101" pitchFamily="49" charset="-122"/>
              </a:rPr>
              <a:t>为例）</a:t>
            </a:r>
            <a:endParaRPr kumimoji="0" lang="en-US" altLang="zh-CN" b="1" dirty="0">
              <a:latin typeface="FangSong" panose="02010609060101010101" pitchFamily="49" charset="-122"/>
              <a:ea typeface="FangSong" panose="02010609060101010101" pitchFamily="49" charset="-122"/>
            </a:endParaRPr>
          </a:p>
        </p:txBody>
      </p:sp>
      <p:sp>
        <p:nvSpPr>
          <p:cNvPr id="6" name="TextBox 37">
            <a:extLst>
              <a:ext uri="{FF2B5EF4-FFF2-40B4-BE49-F238E27FC236}">
                <a16:creationId xmlns:a16="http://schemas.microsoft.com/office/drawing/2014/main" id="{79D58988-1A1B-8394-7D15-3CB5F743E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77" y="4369281"/>
            <a:ext cx="4110038" cy="2139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  <a:buFontTx/>
              <a:buAutoNum type="arabicPeriod"/>
            </a:pPr>
            <a:r>
              <a:rPr kumimoji="0" lang="en-US" altLang="zh-CN" sz="1800" dirty="0">
                <a:latin typeface="Times New Roman" panose="02020603050405020304" pitchFamily="18" charset="0"/>
                <a:ea typeface="FangSong" panose="02010609060101010101" pitchFamily="49" charset="-122"/>
                <a:cs typeface="Times New Roman" panose="02020603050405020304" pitchFamily="18" charset="0"/>
              </a:rPr>
              <a:t>Photon</a:t>
            </a:r>
          </a:p>
          <a:p>
            <a:pPr>
              <a:spcAft>
                <a:spcPts val="600"/>
              </a:spcAft>
              <a:buFontTx/>
              <a:buAutoNum type="arabicPeriod"/>
            </a:pPr>
            <a:r>
              <a:rPr kumimoji="0" lang="en-US" altLang="zh-CN" sz="1800" dirty="0">
                <a:latin typeface="Times New Roman" panose="02020603050405020304" pitchFamily="18" charset="0"/>
                <a:ea typeface="FangSong" panose="02010609060101010101" pitchFamily="49" charset="-122"/>
                <a:cs typeface="Times New Roman" panose="02020603050405020304" pitchFamily="18" charset="0"/>
              </a:rPr>
              <a:t>Electron</a:t>
            </a:r>
          </a:p>
          <a:p>
            <a:pPr>
              <a:spcAft>
                <a:spcPts val="600"/>
              </a:spcAft>
              <a:buFontTx/>
              <a:buAutoNum type="arabicPeriod"/>
            </a:pPr>
            <a:r>
              <a:rPr kumimoji="0" lang="en-US" altLang="zh-CN" sz="1800" dirty="0">
                <a:latin typeface="Times New Roman" panose="02020603050405020304" pitchFamily="18" charset="0"/>
                <a:ea typeface="FangSong" panose="02010609060101010101" pitchFamily="49" charset="-122"/>
                <a:cs typeface="Times New Roman" panose="02020603050405020304" pitchFamily="18" charset="0"/>
              </a:rPr>
              <a:t>Muon</a:t>
            </a:r>
          </a:p>
          <a:p>
            <a:pPr>
              <a:spcAft>
                <a:spcPts val="600"/>
              </a:spcAft>
              <a:buFontTx/>
              <a:buAutoNum type="arabicPeriod"/>
            </a:pPr>
            <a:r>
              <a:rPr kumimoji="0" lang="en-US" altLang="zh-CN" sz="1800" dirty="0">
                <a:latin typeface="Times New Roman" panose="02020603050405020304" pitchFamily="18" charset="0"/>
                <a:ea typeface="FangSong" panose="02010609060101010101" pitchFamily="49" charset="-122"/>
                <a:cs typeface="Times New Roman" panose="02020603050405020304" pitchFamily="18" charset="0"/>
              </a:rPr>
              <a:t>Pion</a:t>
            </a:r>
          </a:p>
          <a:p>
            <a:pPr>
              <a:spcAft>
                <a:spcPts val="600"/>
              </a:spcAft>
              <a:buFontTx/>
              <a:buAutoNum type="arabicPeriod"/>
            </a:pPr>
            <a:r>
              <a:rPr kumimoji="0" lang="en-US" altLang="zh-CN" sz="1800" dirty="0">
                <a:latin typeface="Times New Roman" panose="02020603050405020304" pitchFamily="18" charset="0"/>
                <a:ea typeface="FangSong" panose="02010609060101010101" pitchFamily="49" charset="-122"/>
                <a:cs typeface="Times New Roman" panose="02020603050405020304" pitchFamily="18" charset="0"/>
              </a:rPr>
              <a:t>Kaon</a:t>
            </a:r>
          </a:p>
          <a:p>
            <a:pPr>
              <a:spcAft>
                <a:spcPts val="600"/>
              </a:spcAft>
              <a:buFontTx/>
              <a:buAutoNum type="arabicPeriod"/>
            </a:pPr>
            <a:r>
              <a:rPr kumimoji="0" lang="en-US" altLang="zh-CN" sz="1800" dirty="0">
                <a:latin typeface="Times New Roman" panose="02020603050405020304" pitchFamily="18" charset="0"/>
                <a:ea typeface="FangSong" panose="02010609060101010101" pitchFamily="49" charset="-122"/>
                <a:cs typeface="Times New Roman" panose="02020603050405020304" pitchFamily="18" charset="0"/>
              </a:rPr>
              <a:t>Proton</a:t>
            </a:r>
          </a:p>
        </p:txBody>
      </p:sp>
      <p:sp>
        <p:nvSpPr>
          <p:cNvPr id="7" name="矩形 1">
            <a:extLst>
              <a:ext uri="{FF2B5EF4-FFF2-40B4-BE49-F238E27FC236}">
                <a16:creationId xmlns:a16="http://schemas.microsoft.com/office/drawing/2014/main" id="{85A9D748-1F6C-842E-6FFA-49C4432088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0312" y="4779965"/>
            <a:ext cx="6716903" cy="1169551"/>
          </a:xfrm>
          <a:prstGeom prst="rect">
            <a:avLst/>
          </a:prstGeom>
          <a:noFill/>
          <a:ln w="38100" cmpd="sng">
            <a:solidFill>
              <a:srgbClr val="033EF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黑体"/>
              </a:rPr>
              <a:t>虽然粒子种类很多，但归根到底</a:t>
            </a:r>
            <a:r>
              <a:rPr lang="zh-CN" altLang="en-US" sz="2000" b="1" dirty="0">
                <a:solidFill>
                  <a:srgbClr val="FF0000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黑体"/>
              </a:rPr>
              <a:t>只有几种是稳定的</a:t>
            </a:r>
            <a:r>
              <a:rPr lang="zh-CN" altLang="en-US" sz="2000" b="1" dirty="0">
                <a:solidFill>
                  <a:srgbClr val="000000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黑体"/>
              </a:rPr>
              <a:t>；</a:t>
            </a:r>
            <a:endParaRPr lang="en-US" altLang="zh-CN" sz="2000" b="1" dirty="0">
              <a:solidFill>
                <a:srgbClr val="000000"/>
              </a:solidFill>
              <a:latin typeface="FangSong" panose="02010609060101010101" pitchFamily="49" charset="-122"/>
              <a:ea typeface="FangSong" panose="02010609060101010101" pitchFamily="49" charset="-122"/>
              <a:cs typeface="黑体"/>
            </a:endParaRPr>
          </a:p>
          <a:p>
            <a:pPr>
              <a:spcAft>
                <a:spcPts val="600"/>
              </a:spcAft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黑体"/>
              </a:rPr>
              <a:t>虽然相互作用很复杂，但均可转化为</a:t>
            </a:r>
            <a:r>
              <a:rPr lang="zh-CN" altLang="en-US" sz="2000" b="1" dirty="0">
                <a:solidFill>
                  <a:srgbClr val="FF0000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黑体"/>
              </a:rPr>
              <a:t>电磁相互作用</a:t>
            </a:r>
            <a:r>
              <a:rPr lang="zh-CN" altLang="en-US" sz="2000" b="1" dirty="0">
                <a:solidFill>
                  <a:srgbClr val="000000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黑体"/>
              </a:rPr>
              <a:t>研究；</a:t>
            </a:r>
            <a:endParaRPr lang="en-US" altLang="zh-CN" sz="2000" b="1" dirty="0">
              <a:solidFill>
                <a:srgbClr val="000000"/>
              </a:solidFill>
              <a:latin typeface="FangSong" panose="02010609060101010101" pitchFamily="49" charset="-122"/>
              <a:ea typeface="FangSong" panose="02010609060101010101" pitchFamily="49" charset="-122"/>
              <a:cs typeface="黑体"/>
            </a:endParaRPr>
          </a:p>
          <a:p>
            <a:pPr>
              <a:spcAft>
                <a:spcPts val="600"/>
              </a:spcAft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黑体"/>
              </a:rPr>
              <a:t>虽然粒子特性很多，但可通过测量</a:t>
            </a:r>
            <a:r>
              <a:rPr lang="zh-CN" altLang="en-US" sz="2000" b="1" dirty="0">
                <a:solidFill>
                  <a:srgbClr val="FF0000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黑体"/>
              </a:rPr>
              <a:t>几个基本量</a:t>
            </a:r>
            <a:r>
              <a:rPr lang="zh-CN" altLang="en-US" sz="2000" b="1" dirty="0">
                <a:solidFill>
                  <a:srgbClr val="000000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黑体"/>
              </a:rPr>
              <a:t>得到；</a:t>
            </a:r>
            <a:endParaRPr lang="en-US" altLang="zh-CN" sz="2000" b="1" dirty="0">
              <a:solidFill>
                <a:srgbClr val="000000"/>
              </a:solidFill>
              <a:latin typeface="FangSong" panose="02010609060101010101" pitchFamily="49" charset="-122"/>
              <a:ea typeface="FangSong" panose="02010609060101010101" pitchFamily="49" charset="-122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397797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探测器</a:t>
            </a:r>
            <a:r>
              <a:rPr lang="en-US" altLang="zh-CN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to</a:t>
            </a:r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数据：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Trigger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 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and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 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DAQ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133" name="图片 132">
            <a:extLst>
              <a:ext uri="{FF2B5EF4-FFF2-40B4-BE49-F238E27FC236}">
                <a16:creationId xmlns:a16="http://schemas.microsoft.com/office/drawing/2014/main" id="{3F9AD7D7-1216-3E68-C5BE-495C0DBED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03" y="1083319"/>
            <a:ext cx="8953453" cy="506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456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探测器</a:t>
            </a:r>
            <a:r>
              <a:rPr lang="en-US" altLang="zh-CN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to</a:t>
            </a:r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数据：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触发系统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F4A36847-A908-C15C-744F-F0A8334AC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066800"/>
            <a:ext cx="8666488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35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初始“交叉”率：</a:t>
            </a:r>
            <a:r>
              <a:rPr kumimoji="1"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~125 MHz (BEPCII/BESIII)</a:t>
            </a:r>
          </a:p>
          <a:p>
            <a:pPr>
              <a:lnSpc>
                <a:spcPts val="35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DAQ</a:t>
            </a:r>
            <a:r>
              <a:rPr kumimoji="1"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记录率：</a:t>
            </a:r>
            <a:r>
              <a:rPr kumimoji="1"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~3000 Hz</a:t>
            </a:r>
            <a:r>
              <a:rPr kumimoji="1"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 </a:t>
            </a:r>
            <a:r>
              <a:rPr kumimoji="1"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(</a:t>
            </a:r>
            <a:r>
              <a:rPr kumimoji="1"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必须多级触发</a:t>
            </a:r>
            <a:r>
              <a:rPr kumimoji="1"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)</a:t>
            </a:r>
          </a:p>
          <a:p>
            <a:pPr>
              <a:lnSpc>
                <a:spcPts val="35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L0 trigger</a:t>
            </a:r>
            <a:r>
              <a:rPr kumimoji="1"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：</a:t>
            </a:r>
            <a:r>
              <a:rPr kumimoji="1"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hardware trigger</a:t>
            </a:r>
            <a:r>
              <a:rPr kumimoji="1"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 </a:t>
            </a:r>
            <a:r>
              <a:rPr kumimoji="1"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(sub-detectors individually)</a:t>
            </a:r>
            <a:endParaRPr kumimoji="1" lang="zh-CN" altLang="en-US" sz="2800" dirty="0">
              <a:latin typeface="华文楷体" panose="02010600040101010101" pitchFamily="2" charset="-122"/>
              <a:ea typeface="华文楷体" panose="02010600040101010101" pitchFamily="2" charset="-122"/>
              <a:cs typeface="MS PGothic" panose="020B0600070205080204" pitchFamily="34" charset="-128"/>
            </a:endParaRPr>
          </a:p>
          <a:p>
            <a:pPr>
              <a:lnSpc>
                <a:spcPts val="35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L1 trigger</a:t>
            </a:r>
            <a:r>
              <a:rPr kumimoji="1"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：</a:t>
            </a:r>
            <a:r>
              <a:rPr kumimoji="1"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hardware trigger</a:t>
            </a:r>
            <a:r>
              <a:rPr kumimoji="1"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 </a:t>
            </a:r>
            <a:r>
              <a:rPr kumimoji="1"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(</a:t>
            </a:r>
            <a:r>
              <a:rPr kumimoji="1"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sub-detectors cooperatively)</a:t>
            </a:r>
            <a:endParaRPr kumimoji="1" lang="zh-CN" altLang="en-US" sz="2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lvl="1">
              <a:lnSpc>
                <a:spcPts val="3500"/>
              </a:lnSpc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kumimoji="1"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~125 MHz → ~4000 Hz</a:t>
            </a:r>
            <a:endParaRPr kumimoji="1"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  <a:cs typeface="MS PGothic" panose="020B0600070205080204" pitchFamily="34" charset="-128"/>
            </a:endParaRPr>
          </a:p>
          <a:p>
            <a:pPr>
              <a:lnSpc>
                <a:spcPts val="35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L2 trigger</a:t>
            </a:r>
            <a:r>
              <a:rPr kumimoji="1"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：</a:t>
            </a:r>
            <a:r>
              <a:rPr kumimoji="1"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software trigger</a:t>
            </a:r>
            <a:r>
              <a:rPr kumimoji="1"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（快重建）</a:t>
            </a:r>
            <a:endParaRPr kumimoji="1" lang="en-US" altLang="zh-CN" sz="2800" dirty="0">
              <a:latin typeface="华文楷体" panose="02010600040101010101" pitchFamily="2" charset="-122"/>
              <a:ea typeface="华文楷体" panose="02010600040101010101" pitchFamily="2" charset="-122"/>
              <a:cs typeface="MS PGothic" panose="020B0600070205080204" pitchFamily="34" charset="-128"/>
            </a:endParaRPr>
          </a:p>
          <a:p>
            <a:pPr lvl="1">
              <a:lnSpc>
                <a:spcPts val="3500"/>
              </a:lnSpc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kumimoji="1"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~4000 Hz → ~</a:t>
            </a:r>
            <a:r>
              <a:rPr kumimoji="1" lang="en-US" altLang="zh-CN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3000</a:t>
            </a:r>
            <a:r>
              <a:rPr kumimoji="1"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 Hz</a:t>
            </a:r>
            <a:endParaRPr kumimoji="1"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ts val="35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L3 trigger</a:t>
            </a:r>
            <a:r>
              <a:rPr kumimoji="1"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：</a:t>
            </a:r>
            <a:r>
              <a:rPr kumimoji="1"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software trigger</a:t>
            </a:r>
            <a:r>
              <a:rPr kumimoji="1"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（全重建，</a:t>
            </a:r>
            <a:r>
              <a:rPr kumimoji="1" lang="en-US" altLang="zh-CN" sz="2000" dirty="0" err="1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absent@BESIII</a:t>
            </a:r>
            <a:r>
              <a:rPr kumimoji="1"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63451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探测器</a:t>
            </a:r>
            <a:r>
              <a:rPr lang="en-US" altLang="zh-CN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to</a:t>
            </a:r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数据：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数据采集系统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42403D08-9991-1B39-6C99-2926D43DB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356" y="1140372"/>
            <a:ext cx="8507288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数据存储速度是限制</a:t>
            </a:r>
            <a:r>
              <a:rPr kumimoji="1"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trigger</a:t>
            </a:r>
            <a:r>
              <a:rPr kumimoji="1"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的关键因素；</a:t>
            </a:r>
            <a:endParaRPr kumimoji="1" lang="en-US" altLang="zh-CN" sz="2600" dirty="0">
              <a:latin typeface="华文楷体" panose="02010600040101010101" pitchFamily="2" charset="-122"/>
              <a:ea typeface="华文楷体" panose="02010600040101010101" pitchFamily="2" charset="-122"/>
              <a:cs typeface="MS PGothic" panose="020B0600070205080204" pitchFamily="34" charset="-128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BESIII</a:t>
            </a:r>
            <a:r>
              <a:rPr kumimoji="1"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海量数据，决定了需要巨大的数据存储系统；</a:t>
            </a:r>
            <a:endParaRPr kumimoji="1" lang="en-US" altLang="zh-CN" sz="2600" dirty="0">
              <a:latin typeface="华文楷体" panose="02010600040101010101" pitchFamily="2" charset="-122"/>
              <a:ea typeface="华文楷体" panose="02010600040101010101" pitchFamily="2" charset="-122"/>
              <a:cs typeface="MS PGothic" panose="020B0600070205080204" pitchFamily="34" charset="-128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若按照原始数据</a:t>
            </a:r>
            <a:r>
              <a:rPr kumimoji="1"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12Kbytes/</a:t>
            </a:r>
            <a:r>
              <a:rPr kumimoji="1"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事例估计，结合</a:t>
            </a:r>
            <a:r>
              <a:rPr kumimoji="1"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BESIII</a:t>
            </a:r>
            <a:r>
              <a:rPr kumimoji="1"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每年获取的数据量</a:t>
            </a:r>
            <a:r>
              <a:rPr kumimoji="1"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(</a:t>
            </a:r>
            <a:r>
              <a:rPr kumimoji="1"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如事例</a:t>
            </a:r>
            <a:r>
              <a:rPr kumimoji="1"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)</a:t>
            </a:r>
            <a:r>
              <a:rPr kumimoji="1"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，则一年内的总数据量： </a:t>
            </a:r>
            <a:r>
              <a:rPr kumimoji="1"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bytes</a:t>
            </a:r>
            <a:r>
              <a:rPr kumimoji="1"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，即</a:t>
            </a:r>
            <a:r>
              <a:rPr kumimoji="1"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120 TB</a:t>
            </a:r>
            <a:r>
              <a:rPr kumimoji="1"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；</a:t>
            </a:r>
            <a:endParaRPr kumimoji="1" lang="en-US" altLang="zh-CN" sz="2600" dirty="0">
              <a:latin typeface="华文楷体" panose="02010600040101010101" pitchFamily="2" charset="-122"/>
              <a:ea typeface="华文楷体" panose="02010600040101010101" pitchFamily="2" charset="-122"/>
              <a:cs typeface="MS PGothic" panose="020B0600070205080204" pitchFamily="34" charset="-128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假设这些数据每年重建三次，则有</a:t>
            </a:r>
            <a:r>
              <a:rPr kumimoji="1"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REC(</a:t>
            </a:r>
            <a:r>
              <a:rPr kumimoji="1"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约</a:t>
            </a:r>
            <a:r>
              <a:rPr kumimoji="1"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24Kbytes/</a:t>
            </a:r>
            <a:r>
              <a:rPr kumimoji="1"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事例</a:t>
            </a:r>
            <a:r>
              <a:rPr kumimoji="1"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)</a:t>
            </a:r>
            <a:r>
              <a:rPr kumimoji="1"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和</a:t>
            </a:r>
            <a:r>
              <a:rPr kumimoji="1"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DST(</a:t>
            </a:r>
            <a:r>
              <a:rPr kumimoji="1"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约</a:t>
            </a:r>
            <a:r>
              <a:rPr kumimoji="1"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2Kbytes/</a:t>
            </a:r>
            <a:r>
              <a:rPr kumimoji="1"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事例</a:t>
            </a:r>
            <a:r>
              <a:rPr kumimoji="1"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)</a:t>
            </a:r>
            <a:r>
              <a:rPr kumimoji="1"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的总量为</a:t>
            </a:r>
            <a:r>
              <a:rPr kumimoji="1"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720 T</a:t>
            </a:r>
            <a:r>
              <a:rPr kumimoji="1"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和</a:t>
            </a:r>
            <a:r>
              <a:rPr kumimoji="1"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60 TB</a:t>
            </a:r>
            <a:r>
              <a:rPr kumimoji="1" lang="zh-CN" altLang="en-US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；</a:t>
            </a:r>
            <a:endParaRPr kumimoji="1" lang="en-US" altLang="zh-CN" sz="2600" dirty="0">
              <a:latin typeface="华文楷体" panose="02010600040101010101" pitchFamily="2" charset="-122"/>
              <a:ea typeface="华文楷体" panose="02010600040101010101" pitchFamily="2" charset="-122"/>
              <a:cs typeface="MS PGothic" panose="020B0600070205080204" pitchFamily="34" charset="-128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en-US" altLang="zh-CN" sz="2600" dirty="0">
                <a:latin typeface="华文楷体" panose="02010600040101010101" pitchFamily="2" charset="-122"/>
                <a:ea typeface="华文楷体" panose="02010600040101010101" pitchFamily="2" charset="-122"/>
                <a:cs typeface="MS PGothic" panose="020B0600070205080204" pitchFamily="34" charset="-128"/>
              </a:rPr>
              <a:t>Grid / Google Cloud</a:t>
            </a:r>
          </a:p>
        </p:txBody>
      </p:sp>
    </p:spTree>
    <p:extLst>
      <p:ext uri="{BB962C8B-B14F-4D97-AF65-F5344CB8AC3E}">
        <p14:creationId xmlns:p14="http://schemas.microsoft.com/office/powerpoint/2010/main" val="21303421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3923B8E-C0F4-9EBE-C04F-7DE43E55A130}"/>
              </a:ext>
            </a:extLst>
          </p:cNvPr>
          <p:cNvSpPr/>
          <p:nvPr/>
        </p:nvSpPr>
        <p:spPr>
          <a:xfrm>
            <a:off x="0" y="2276497"/>
            <a:ext cx="9144000" cy="2088737"/>
          </a:xfrm>
          <a:prstGeom prst="rect">
            <a:avLst/>
          </a:prstGeom>
          <a:solidFill>
            <a:srgbClr val="732858"/>
          </a:solidFill>
          <a:ln>
            <a:noFill/>
            <a:headEnd type="none" w="med" len="med"/>
            <a:tailEnd type="none" w="med" len="med"/>
          </a:ln>
          <a:effectLst>
            <a:softEdge rad="3175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8560" tIns="34280" rIns="68560" bIns="34280" rtlCol="0" anchor="ctr"/>
          <a:lstStyle/>
          <a:p>
            <a:pPr algn="ctr" defTabSz="685800">
              <a:defRPr/>
            </a:pPr>
            <a:r>
              <a:rPr lang="zh-CN" altLang="en-US" sz="4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从数据到物理</a:t>
            </a:r>
            <a:endParaRPr lang="en-US" altLang="zh-CN" sz="48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algn="ctr" defTabSz="685800">
              <a:defRPr/>
            </a:pPr>
            <a:r>
              <a:rPr kumimoji="1" lang="en-US" altLang="zh-CN" sz="4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Calibri" charset="0"/>
              </a:rPr>
              <a:t>From</a:t>
            </a:r>
            <a:r>
              <a:rPr kumimoji="1" lang="zh-CN" altLang="en-US" sz="4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Calibri" charset="0"/>
              </a:rPr>
              <a:t> </a:t>
            </a:r>
            <a:r>
              <a:rPr kumimoji="1" lang="en-US" altLang="zh-CN" sz="4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Calibri" charset="0"/>
              </a:rPr>
              <a:t>Data</a:t>
            </a:r>
            <a:r>
              <a:rPr kumimoji="1" lang="zh-CN" altLang="en-US" sz="4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Calibri" charset="0"/>
              </a:rPr>
              <a:t> </a:t>
            </a:r>
            <a:r>
              <a:rPr kumimoji="1" lang="en-US" altLang="zh-CN" sz="4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Calibri" charset="0"/>
              </a:rPr>
              <a:t>to</a:t>
            </a:r>
            <a:r>
              <a:rPr kumimoji="1" lang="zh-CN" altLang="en-US" sz="4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Calibri" charset="0"/>
              </a:rPr>
              <a:t> </a:t>
            </a:r>
            <a:r>
              <a:rPr kumimoji="1" lang="en-US" altLang="zh-CN" sz="4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Calibri" charset="0"/>
              </a:rPr>
              <a:t>Physics</a:t>
            </a:r>
            <a:endParaRPr kumimoji="1" lang="zh-CN" altLang="en-US" sz="4800" b="1" dirty="0">
              <a:solidFill>
                <a:schemeClr val="bg1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928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数据</a:t>
            </a:r>
            <a:r>
              <a:rPr lang="en-US" altLang="zh-CN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to</a:t>
            </a:r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物理：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离线数据处理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2" name="内容占位符 2">
            <a:extLst>
              <a:ext uri="{FF2B5EF4-FFF2-40B4-BE49-F238E27FC236}">
                <a16:creationId xmlns:a16="http://schemas.microsoft.com/office/drawing/2014/main" id="{AE4E585C-9CA5-D3CE-45D9-0196E3A73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982" y="918015"/>
            <a:ext cx="8229600" cy="4684001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离线数据校准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（Alignment）</a:t>
            </a:r>
          </a:p>
          <a:p>
            <a:pPr marL="0" indent="0">
              <a:buNone/>
              <a:defRPr/>
            </a:pP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defRPr/>
            </a:pP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defRPr/>
            </a:pP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defRPr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离线数据刻度（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Calibration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defRPr/>
            </a:pP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>
              <a:buNone/>
              <a:defRPr/>
            </a:pP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>
              <a:buNone/>
              <a:defRPr/>
            </a:pP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defRPr/>
            </a:pP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defRPr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离线数据重建（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Reconstruction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22EC249-8801-E3CF-6415-970ABFF72D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871" y="3285181"/>
            <a:ext cx="7410670" cy="169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3038" indent="-173038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探测器和电子学的响应</a:t>
            </a:r>
            <a:r>
              <a:rPr lang="en-US" altLang="zh-C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,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随时间环境</a:t>
            </a:r>
            <a:r>
              <a:rPr lang="en-US" altLang="zh-C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(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例如气压、温度等</a:t>
            </a:r>
            <a:r>
              <a:rPr lang="en-US" altLang="zh-C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)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变化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探测器不同部位的响应是不均匀的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入射粒子</a:t>
            </a:r>
            <a:r>
              <a:rPr lang="en-US" altLang="zh-C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,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入射角度不同</a:t>
            </a:r>
            <a:r>
              <a:rPr lang="en-US" altLang="zh-C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,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探测器的响应也会发生变化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电子学的工作模式</a:t>
            </a:r>
            <a:endParaRPr lang="zh-CN" altLang="en-US" sz="1800" dirty="0">
              <a:latin typeface="FangSong" panose="02010609060101010101" pitchFamily="49" charset="-122"/>
              <a:ea typeface="FangSong" panose="02010609060101010101" pitchFamily="49" charset="-122"/>
              <a:sym typeface="Wingdings" charset="2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探测器建造和安装时的几何精度限制</a:t>
            </a:r>
          </a:p>
        </p:txBody>
      </p:sp>
      <p:sp>
        <p:nvSpPr>
          <p:cNvPr id="5" name="矩形 8">
            <a:extLst>
              <a:ext uri="{FF2B5EF4-FFF2-40B4-BE49-F238E27FC236}">
                <a16:creationId xmlns:a16="http://schemas.microsoft.com/office/drawing/2014/main" id="{A97D20E2-650B-D76A-783F-4E86A8B88F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871" y="1416367"/>
            <a:ext cx="813752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3038" indent="-173038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初始定位值取探测器安装前的测量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在磁场情况下</a:t>
            </a:r>
            <a:r>
              <a:rPr lang="en-US" altLang="zh-C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,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测量方式会发生变化</a:t>
            </a:r>
            <a:r>
              <a:rPr lang="en-US" altLang="zh-C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(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漂移距离测量要考虑洛仑兹力</a:t>
            </a:r>
            <a:r>
              <a:rPr lang="en-US" altLang="zh-C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)</a:t>
            </a:r>
            <a:endParaRPr lang="zh-CN" altLang="en-US" sz="18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利用对撞产生的带电径迹和宇宙线事例进一步实现精确定位</a:t>
            </a:r>
            <a:r>
              <a:rPr lang="en-US" altLang="zh-C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(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对</a:t>
            </a:r>
            <a:r>
              <a:rPr lang="en-US" altLang="zh-C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DC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非常重要</a:t>
            </a:r>
            <a:r>
              <a:rPr lang="en-US" altLang="zh-C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)</a:t>
            </a:r>
            <a:endParaRPr lang="zh-CN" altLang="en-US" sz="18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利用真实物理事例去发现偏差和检验结果</a:t>
            </a:r>
          </a:p>
        </p:txBody>
      </p:sp>
      <p:sp>
        <p:nvSpPr>
          <p:cNvPr id="6" name="矩形 2">
            <a:extLst>
              <a:ext uri="{FF2B5EF4-FFF2-40B4-BE49-F238E27FC236}">
                <a16:creationId xmlns:a16="http://schemas.microsoft.com/office/drawing/2014/main" id="{A44FD01F-30F7-396D-1791-E79BEE0F64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969" y="5601200"/>
            <a:ext cx="792003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3038" indent="-173038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电子学信息映射为物理信息（位置、能损、动量、能量、时间、电荷、等等）</a:t>
            </a:r>
            <a:endParaRPr lang="en-US" altLang="zh-CN" sz="18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非常耗时，必要时要反复重做</a:t>
            </a:r>
          </a:p>
        </p:txBody>
      </p:sp>
    </p:spTree>
    <p:extLst>
      <p:ext uri="{BB962C8B-B14F-4D97-AF65-F5344CB8AC3E}">
        <p14:creationId xmlns:p14="http://schemas.microsoft.com/office/powerpoint/2010/main" val="376287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数据</a:t>
            </a:r>
            <a:r>
              <a:rPr lang="en-US" altLang="zh-CN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to</a:t>
            </a:r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物理：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离线数据分析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28" name="圆角矩形 6">
            <a:extLst>
              <a:ext uri="{FF2B5EF4-FFF2-40B4-BE49-F238E27FC236}">
                <a16:creationId xmlns:a16="http://schemas.microsoft.com/office/drawing/2014/main" id="{F26FC2F8-550A-2985-E834-79D7B7D78D9A}"/>
              </a:ext>
            </a:extLst>
          </p:cNvPr>
          <p:cNvSpPr/>
          <p:nvPr/>
        </p:nvSpPr>
        <p:spPr bwMode="auto">
          <a:xfrm>
            <a:off x="533400" y="1498600"/>
            <a:ext cx="3810000" cy="635000"/>
          </a:xfrm>
          <a:prstGeom prst="roundRect">
            <a:avLst/>
          </a:prstGeom>
          <a:noFill/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45718" rIns="0" bIns="45718" anchor="ctr"/>
          <a:lstStyle/>
          <a:p>
            <a:pPr defTabSz="914363">
              <a:lnSpc>
                <a:spcPct val="90000"/>
              </a:lnSpc>
              <a:defRPr b="0">
                <a:solidFill>
                  <a:srgbClr val="743481"/>
                </a:solidFill>
                <a:latin typeface="Arial"/>
                <a:ea typeface="微软雅黑"/>
              </a:defRPr>
            </a:pPr>
            <a:r>
              <a:rPr lang="en-US" sz="2800" b="1" spc="-150" dirty="0">
                <a:ln w="3175">
                  <a:noFill/>
                </a:ln>
                <a:solidFill>
                  <a:srgbClr val="74348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" charset="0"/>
              </a:rPr>
              <a:t>第一步：物理动机</a:t>
            </a:r>
          </a:p>
        </p:txBody>
      </p:sp>
      <p:sp>
        <p:nvSpPr>
          <p:cNvPr id="29" name="圆角矩形 6">
            <a:extLst>
              <a:ext uri="{FF2B5EF4-FFF2-40B4-BE49-F238E27FC236}">
                <a16:creationId xmlns:a16="http://schemas.microsoft.com/office/drawing/2014/main" id="{1E70F3AE-4047-1003-65A0-A429F61795FA}"/>
              </a:ext>
            </a:extLst>
          </p:cNvPr>
          <p:cNvSpPr/>
          <p:nvPr/>
        </p:nvSpPr>
        <p:spPr bwMode="auto">
          <a:xfrm>
            <a:off x="4800602" y="1504731"/>
            <a:ext cx="3810000" cy="635000"/>
          </a:xfrm>
          <a:prstGeom prst="roundRect">
            <a:avLst/>
          </a:prstGeom>
          <a:noFill/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45718" rIns="0" bIns="45718" anchor="ctr"/>
          <a:lstStyle/>
          <a:p>
            <a:pPr defTabSz="914363">
              <a:lnSpc>
                <a:spcPct val="90000"/>
              </a:lnSpc>
              <a:defRPr b="0">
                <a:solidFill>
                  <a:srgbClr val="743481"/>
                </a:solidFill>
                <a:latin typeface="Arial"/>
                <a:ea typeface="微软雅黑"/>
              </a:defRPr>
            </a:pPr>
            <a:r>
              <a:rPr lang="en-US" sz="2800" b="1" spc="-150" dirty="0">
                <a:ln w="3175">
                  <a:noFill/>
                </a:ln>
                <a:solidFill>
                  <a:srgbClr val="74348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" charset="0"/>
              </a:rPr>
              <a:t>第二步：蒙卡模拟</a:t>
            </a:r>
          </a:p>
        </p:txBody>
      </p:sp>
      <p:sp>
        <p:nvSpPr>
          <p:cNvPr id="30" name="圆角矩形 6">
            <a:extLst>
              <a:ext uri="{FF2B5EF4-FFF2-40B4-BE49-F238E27FC236}">
                <a16:creationId xmlns:a16="http://schemas.microsoft.com/office/drawing/2014/main" id="{F672DDD6-F93D-A491-B7EF-47CB72365BCB}"/>
              </a:ext>
            </a:extLst>
          </p:cNvPr>
          <p:cNvSpPr/>
          <p:nvPr/>
        </p:nvSpPr>
        <p:spPr bwMode="auto">
          <a:xfrm>
            <a:off x="533400" y="2565400"/>
            <a:ext cx="3810000" cy="635000"/>
          </a:xfrm>
          <a:prstGeom prst="roundRect">
            <a:avLst/>
          </a:prstGeom>
          <a:noFill/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45718" rIns="0" bIns="45718" anchor="ctr"/>
          <a:lstStyle/>
          <a:p>
            <a:pPr defTabSz="914363">
              <a:lnSpc>
                <a:spcPct val="90000"/>
              </a:lnSpc>
              <a:defRPr b="0">
                <a:solidFill>
                  <a:srgbClr val="743481"/>
                </a:solidFill>
                <a:latin typeface="Arial"/>
                <a:ea typeface="微软雅黑"/>
              </a:defRPr>
            </a:pPr>
            <a:r>
              <a:rPr lang="en-US" sz="2800" b="1" spc="-150" dirty="0" err="1">
                <a:ln w="3175">
                  <a:noFill/>
                </a:ln>
                <a:solidFill>
                  <a:srgbClr val="74348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" charset="0"/>
              </a:rPr>
              <a:t>第三步：代码撰写</a:t>
            </a:r>
            <a:endParaRPr lang="en-US" sz="2800" b="1" spc="-150" dirty="0">
              <a:ln w="3175">
                <a:noFill/>
              </a:ln>
              <a:solidFill>
                <a:srgbClr val="743481"/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" charset="0"/>
            </a:endParaRPr>
          </a:p>
        </p:txBody>
      </p:sp>
      <p:sp>
        <p:nvSpPr>
          <p:cNvPr id="31" name="圆角矩形 6">
            <a:extLst>
              <a:ext uri="{FF2B5EF4-FFF2-40B4-BE49-F238E27FC236}">
                <a16:creationId xmlns:a16="http://schemas.microsoft.com/office/drawing/2014/main" id="{4DD1E7B0-D601-8CFC-C456-DED76A8B9440}"/>
              </a:ext>
            </a:extLst>
          </p:cNvPr>
          <p:cNvSpPr/>
          <p:nvPr/>
        </p:nvSpPr>
        <p:spPr bwMode="auto">
          <a:xfrm>
            <a:off x="4800602" y="2571531"/>
            <a:ext cx="3810000" cy="635000"/>
          </a:xfrm>
          <a:prstGeom prst="roundRect">
            <a:avLst/>
          </a:prstGeom>
          <a:noFill/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45718" rIns="0" bIns="45718" anchor="ctr"/>
          <a:lstStyle/>
          <a:p>
            <a:pPr defTabSz="914363">
              <a:lnSpc>
                <a:spcPct val="90000"/>
              </a:lnSpc>
              <a:defRPr b="0">
                <a:solidFill>
                  <a:srgbClr val="743481"/>
                </a:solidFill>
                <a:latin typeface="Arial"/>
                <a:ea typeface="微软雅黑"/>
              </a:defRPr>
            </a:pPr>
            <a:r>
              <a:rPr lang="en-US" sz="2800" b="1" spc="-150" dirty="0" err="1">
                <a:ln w="3175">
                  <a:noFill/>
                </a:ln>
                <a:solidFill>
                  <a:srgbClr val="74348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" charset="0"/>
              </a:rPr>
              <a:t>第四步：代码调试</a:t>
            </a:r>
            <a:endParaRPr lang="en-US" sz="2800" b="1" spc="-150" dirty="0">
              <a:ln w="3175">
                <a:noFill/>
              </a:ln>
              <a:solidFill>
                <a:srgbClr val="743481"/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" charset="0"/>
            </a:endParaRPr>
          </a:p>
        </p:txBody>
      </p:sp>
      <p:sp>
        <p:nvSpPr>
          <p:cNvPr id="32" name="圆角矩形 31">
            <a:extLst>
              <a:ext uri="{FF2B5EF4-FFF2-40B4-BE49-F238E27FC236}">
                <a16:creationId xmlns:a16="http://schemas.microsoft.com/office/drawing/2014/main" id="{F8C19FF3-6412-DBFF-FC35-F465EFA28870}"/>
              </a:ext>
            </a:extLst>
          </p:cNvPr>
          <p:cNvSpPr/>
          <p:nvPr/>
        </p:nvSpPr>
        <p:spPr bwMode="auto">
          <a:xfrm>
            <a:off x="533400" y="3632200"/>
            <a:ext cx="3810000" cy="635000"/>
          </a:xfrm>
          <a:prstGeom prst="roundRect">
            <a:avLst/>
          </a:prstGeom>
          <a:noFill/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45718" rIns="0" bIns="45718" anchor="ctr"/>
          <a:lstStyle/>
          <a:p>
            <a:pPr defTabSz="914363">
              <a:lnSpc>
                <a:spcPct val="90000"/>
              </a:lnSpc>
              <a:defRPr b="0">
                <a:solidFill>
                  <a:srgbClr val="743481"/>
                </a:solidFill>
                <a:latin typeface="Arial"/>
                <a:ea typeface="微软雅黑"/>
              </a:defRPr>
            </a:pPr>
            <a:r>
              <a:rPr lang="en-US" sz="2800" b="1" spc="-150" dirty="0">
                <a:ln w="3175">
                  <a:noFill/>
                </a:ln>
                <a:solidFill>
                  <a:srgbClr val="74348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" charset="0"/>
              </a:rPr>
              <a:t>第五步：初步分析</a:t>
            </a:r>
          </a:p>
        </p:txBody>
      </p:sp>
      <p:sp>
        <p:nvSpPr>
          <p:cNvPr id="33" name="圆角矩形 6">
            <a:extLst>
              <a:ext uri="{FF2B5EF4-FFF2-40B4-BE49-F238E27FC236}">
                <a16:creationId xmlns:a16="http://schemas.microsoft.com/office/drawing/2014/main" id="{C40364AE-FB41-D38D-3A38-D48BDC0E4847}"/>
              </a:ext>
            </a:extLst>
          </p:cNvPr>
          <p:cNvSpPr/>
          <p:nvPr/>
        </p:nvSpPr>
        <p:spPr bwMode="auto">
          <a:xfrm>
            <a:off x="4800602" y="3638331"/>
            <a:ext cx="3810000" cy="635000"/>
          </a:xfrm>
          <a:prstGeom prst="roundRect">
            <a:avLst/>
          </a:prstGeom>
          <a:noFill/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45718" rIns="0" bIns="45718" anchor="ctr"/>
          <a:lstStyle/>
          <a:p>
            <a:pPr defTabSz="914363">
              <a:lnSpc>
                <a:spcPct val="90000"/>
              </a:lnSpc>
              <a:defRPr b="0">
                <a:solidFill>
                  <a:srgbClr val="743481"/>
                </a:solidFill>
                <a:latin typeface="Arial"/>
                <a:ea typeface="微软雅黑"/>
              </a:defRPr>
            </a:pPr>
            <a:r>
              <a:rPr lang="en-US" sz="2800" b="1" spc="-150" dirty="0">
                <a:ln w="3175">
                  <a:noFill/>
                </a:ln>
                <a:solidFill>
                  <a:srgbClr val="74348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" charset="0"/>
              </a:rPr>
              <a:t>第六步：深入分析</a:t>
            </a:r>
          </a:p>
        </p:txBody>
      </p:sp>
      <p:sp>
        <p:nvSpPr>
          <p:cNvPr id="34" name="圆角矩形 6">
            <a:extLst>
              <a:ext uri="{FF2B5EF4-FFF2-40B4-BE49-F238E27FC236}">
                <a16:creationId xmlns:a16="http://schemas.microsoft.com/office/drawing/2014/main" id="{9DAA29E3-2ABE-26DC-E595-6D6057CF6AB3}"/>
              </a:ext>
            </a:extLst>
          </p:cNvPr>
          <p:cNvSpPr/>
          <p:nvPr/>
        </p:nvSpPr>
        <p:spPr bwMode="auto">
          <a:xfrm>
            <a:off x="533400" y="4699000"/>
            <a:ext cx="3810000" cy="635000"/>
          </a:xfrm>
          <a:prstGeom prst="roundRect">
            <a:avLst/>
          </a:prstGeom>
          <a:noFill/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45718" rIns="0" bIns="45718" anchor="ctr"/>
          <a:lstStyle/>
          <a:p>
            <a:pPr defTabSz="914363">
              <a:lnSpc>
                <a:spcPct val="90000"/>
              </a:lnSpc>
              <a:defRPr b="0">
                <a:solidFill>
                  <a:srgbClr val="743481"/>
                </a:solidFill>
                <a:latin typeface="Arial"/>
                <a:ea typeface="微软雅黑"/>
              </a:defRPr>
            </a:pPr>
            <a:r>
              <a:rPr lang="en-US" sz="2800" b="1" spc="-150" dirty="0">
                <a:ln w="3175">
                  <a:noFill/>
                </a:ln>
                <a:solidFill>
                  <a:srgbClr val="74348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" charset="0"/>
              </a:rPr>
              <a:t>第七步：输入输出检查</a:t>
            </a:r>
          </a:p>
        </p:txBody>
      </p:sp>
      <p:sp>
        <p:nvSpPr>
          <p:cNvPr id="35" name="圆角矩形 6">
            <a:extLst>
              <a:ext uri="{FF2B5EF4-FFF2-40B4-BE49-F238E27FC236}">
                <a16:creationId xmlns:a16="http://schemas.microsoft.com/office/drawing/2014/main" id="{91ED9546-B924-389F-153A-6B1E6A42AD59}"/>
              </a:ext>
            </a:extLst>
          </p:cNvPr>
          <p:cNvSpPr/>
          <p:nvPr/>
        </p:nvSpPr>
        <p:spPr bwMode="auto">
          <a:xfrm>
            <a:off x="4800602" y="4705131"/>
            <a:ext cx="3810000" cy="635000"/>
          </a:xfrm>
          <a:prstGeom prst="roundRect">
            <a:avLst/>
          </a:prstGeom>
          <a:noFill/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45718" rIns="0" bIns="45718" anchor="ctr"/>
          <a:lstStyle/>
          <a:p>
            <a:pPr defTabSz="914363">
              <a:lnSpc>
                <a:spcPct val="90000"/>
              </a:lnSpc>
              <a:defRPr b="0">
                <a:solidFill>
                  <a:srgbClr val="743481"/>
                </a:solidFill>
                <a:latin typeface="Arial"/>
                <a:ea typeface="微软雅黑"/>
              </a:defRPr>
            </a:pPr>
            <a:r>
              <a:rPr lang="en-US" sz="2800" b="1" spc="-150" dirty="0">
                <a:ln w="3175">
                  <a:noFill/>
                </a:ln>
                <a:solidFill>
                  <a:srgbClr val="74348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" charset="0"/>
              </a:rPr>
              <a:t>第八步：系统误差</a:t>
            </a:r>
          </a:p>
        </p:txBody>
      </p:sp>
    </p:spTree>
    <p:extLst>
      <p:ext uri="{BB962C8B-B14F-4D97-AF65-F5344CB8AC3E}">
        <p14:creationId xmlns:p14="http://schemas.microsoft.com/office/powerpoint/2010/main" val="1299103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第一步：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物理动机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2" name="内容占位符 2">
            <a:extLst>
              <a:ext uri="{FF2B5EF4-FFF2-40B4-BE49-F238E27FC236}">
                <a16:creationId xmlns:a16="http://schemas.microsoft.com/office/drawing/2014/main" id="{D1703775-3C20-EB4A-8927-65922B262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832" y="1313795"/>
            <a:ext cx="7704339" cy="4803227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zh-CN" altLang="en-US" b="1" dirty="0">
                <a:latin typeface="FangSong" panose="02010609060101010101" pitchFamily="49" charset="-122"/>
                <a:ea typeface="FangSong" panose="02010609060101010101" pitchFamily="49" charset="-122"/>
              </a:rPr>
              <a:t>为啥做这个工作？</a:t>
            </a:r>
            <a:endParaRPr lang="en-US" altLang="zh-CN" b="1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marL="811213" indent="-446088">
              <a:buFont typeface="+mj-lt"/>
              <a:buAutoNum type="arabicPeriod"/>
              <a:defRPr/>
            </a:pPr>
            <a:r>
              <a:rPr lang="zh-CN" altLang="en-US" b="1" dirty="0">
                <a:latin typeface="FangSong" panose="02010609060101010101" pitchFamily="49" charset="-122"/>
                <a:ea typeface="FangSong" panose="02010609060101010101" pitchFamily="49" charset="-122"/>
              </a:rPr>
              <a:t>理论家的报告</a:t>
            </a:r>
            <a:r>
              <a:rPr lang="en-US" altLang="zh-CN" b="1" dirty="0">
                <a:latin typeface="FangSong" panose="02010609060101010101" pitchFamily="49" charset="-122"/>
                <a:ea typeface="FangSong" panose="02010609060101010101" pitchFamily="49" charset="-122"/>
              </a:rPr>
              <a:t>/</a:t>
            </a:r>
            <a:r>
              <a:rPr lang="zh-CN" altLang="en-US" b="1" dirty="0">
                <a:latin typeface="FangSong" panose="02010609060101010101" pitchFamily="49" charset="-122"/>
                <a:ea typeface="FangSong" panose="02010609060101010101" pitchFamily="49" charset="-122"/>
              </a:rPr>
              <a:t>文章</a:t>
            </a:r>
            <a:r>
              <a:rPr lang="en-US" altLang="zh-CN" b="1" dirty="0">
                <a:latin typeface="FangSong" panose="02010609060101010101" pitchFamily="49" charset="-122"/>
                <a:ea typeface="FangSong" panose="02010609060101010101" pitchFamily="49" charset="-122"/>
              </a:rPr>
              <a:t>/</a:t>
            </a:r>
            <a:r>
              <a:rPr lang="zh-CN" altLang="en-US" b="1" dirty="0">
                <a:latin typeface="FangSong" panose="02010609060101010101" pitchFamily="49" charset="-122"/>
                <a:ea typeface="FangSong" panose="02010609060101010101" pitchFamily="49" charset="-122"/>
              </a:rPr>
              <a:t>讨论里得到灵感</a:t>
            </a:r>
            <a:endParaRPr lang="en-US" altLang="zh-CN" b="1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marL="811213" indent="-446088">
              <a:buFont typeface="+mj-lt"/>
              <a:buAutoNum type="arabicPeriod"/>
              <a:defRPr/>
            </a:pPr>
            <a:r>
              <a:rPr lang="zh-CN" altLang="en-US" b="1" dirty="0">
                <a:latin typeface="FangSong" panose="02010609060101010101" pitchFamily="49" charset="-122"/>
                <a:ea typeface="FangSong" panose="02010609060101010101" pitchFamily="49" charset="-122"/>
              </a:rPr>
              <a:t>异想天开地觉得某个工作可以试试</a:t>
            </a:r>
            <a:endParaRPr lang="en-US" altLang="zh-CN" b="1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marL="811213" indent="-446088">
              <a:buFont typeface="+mj-lt"/>
              <a:buAutoNum type="arabicPeriod"/>
              <a:defRPr/>
            </a:pPr>
            <a:r>
              <a:rPr lang="en-US" altLang="en-US" b="1" dirty="0" err="1">
                <a:latin typeface="FangSong" panose="02010609060101010101" pitchFamily="49" charset="-122"/>
                <a:ea typeface="FangSong" panose="02010609060101010101" pitchFamily="49" charset="-122"/>
              </a:rPr>
              <a:t>来自导师的建议</a:t>
            </a:r>
            <a:endParaRPr lang="en-US" altLang="en-US" b="1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marL="811213" indent="-446088">
              <a:buFont typeface="+mj-lt"/>
              <a:buAutoNum type="arabicPeriod"/>
              <a:defRPr/>
            </a:pPr>
            <a:r>
              <a:rPr lang="zh-CN" altLang="en-US" b="1" dirty="0">
                <a:latin typeface="FangSong" panose="02010609060101010101" pitchFamily="49" charset="-122"/>
                <a:ea typeface="FangSong" panose="02010609060101010101" pitchFamily="49" charset="-122"/>
              </a:rPr>
              <a:t>看到别人做类似的工作</a:t>
            </a:r>
            <a:endParaRPr lang="en-US" altLang="zh-CN" b="1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marL="811213" indent="-446088">
              <a:buFont typeface="+mj-lt"/>
              <a:buAutoNum type="arabicPeriod"/>
              <a:defRPr/>
            </a:pPr>
            <a:r>
              <a:rPr lang="zh-CN" altLang="en-US" b="1" dirty="0">
                <a:latin typeface="FangSong" panose="02010609060101010101" pitchFamily="49" charset="-122"/>
                <a:ea typeface="FangSong" panose="02010609060101010101" pitchFamily="49" charset="-122"/>
              </a:rPr>
              <a:t>看到别的实验组发表类似的工作</a:t>
            </a:r>
            <a:endParaRPr lang="en-US" altLang="zh-CN" b="1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marL="811213" indent="-446088">
              <a:buFont typeface="+mj-lt"/>
              <a:buAutoNum type="arabicPeriod"/>
              <a:defRPr/>
            </a:pPr>
            <a:r>
              <a:rPr lang="en-US" altLang="en-US" b="1" dirty="0" err="1">
                <a:latin typeface="FangSong" panose="02010609060101010101" pitchFamily="49" charset="-122"/>
                <a:ea typeface="FangSong" panose="02010609060101010101" pitchFamily="49" charset="-122"/>
              </a:rPr>
              <a:t>浏览</a:t>
            </a:r>
            <a:r>
              <a:rPr lang="en-US" altLang="en-US" sz="2400" b="1" dirty="0" err="1">
                <a:latin typeface="FangSong" panose="02010609060101010101" pitchFamily="49" charset="-122"/>
                <a:ea typeface="FangSong" panose="02010609060101010101" pitchFamily="49" charset="-122"/>
              </a:rPr>
              <a:t>PDG</a:t>
            </a:r>
            <a:r>
              <a:rPr lang="zh-CN" altLang="en-US" b="1" dirty="0">
                <a:latin typeface="FangSong" panose="02010609060101010101" pitchFamily="49" charset="-122"/>
                <a:ea typeface="FangSong" panose="02010609060101010101" pitchFamily="49" charset="-122"/>
              </a:rPr>
              <a:t>、黄皮书、白皮书等</a:t>
            </a:r>
            <a:r>
              <a:rPr lang="en-US" altLang="en-US" b="1" dirty="0" err="1">
                <a:latin typeface="FangSong" panose="02010609060101010101" pitchFamily="49" charset="-122"/>
                <a:ea typeface="FangSong" panose="02010609060101010101" pitchFamily="49" charset="-122"/>
              </a:rPr>
              <a:t>想到的</a:t>
            </a:r>
            <a:endParaRPr lang="en-US" altLang="zh-CN" b="1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marL="811213" indent="-446088">
              <a:buFont typeface="+mj-lt"/>
              <a:buAutoNum type="arabicPeriod"/>
              <a:defRPr/>
            </a:pPr>
            <a:r>
              <a:rPr lang="en-US" altLang="en-US" b="1" dirty="0">
                <a:latin typeface="FangSong" panose="02010609060101010101" pitchFamily="49" charset="-122"/>
                <a:ea typeface="FangSong" panose="02010609060101010101" pitchFamily="49" charset="-122"/>
              </a:rPr>
              <a:t>。。。</a:t>
            </a:r>
          </a:p>
          <a:p>
            <a:pPr marL="365125" indent="0">
              <a:buNone/>
              <a:defRPr/>
            </a:pP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365125" indent="0">
              <a:buNone/>
              <a:defRPr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下面，以</a:t>
            </a:r>
            <a:r>
              <a:rPr lang="en-US" altLang="zh-CN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BAM-00042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为例，进行说明</a:t>
            </a:r>
            <a:endParaRPr lang="en-US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A0E2087-4E44-1093-7405-B173DA986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4" y="836712"/>
            <a:ext cx="9144000" cy="452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07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第二步：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蒙特卡洛模拟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-01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2" name="内容占位符 2">
            <a:extLst>
              <a:ext uri="{FF2B5EF4-FFF2-40B4-BE49-F238E27FC236}">
                <a16:creationId xmlns:a16="http://schemas.microsoft.com/office/drawing/2014/main" id="{D8C8A194-1044-98C5-5DFE-87F6A06D5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638" y="1197101"/>
            <a:ext cx="8229600" cy="5112221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zh-CN" altLang="en-US" b="1" dirty="0">
                <a:latin typeface="FangSong" panose="02010609060101010101" pitchFamily="49" charset="-122"/>
                <a:ea typeface="FangSong" panose="02010609060101010101" pitchFamily="49" charset="-122"/>
              </a:rPr>
              <a:t>首先必须明确：</a:t>
            </a:r>
            <a:endParaRPr lang="en-US" altLang="zh-CN" b="1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marL="879475" indent="-514350">
              <a:buFont typeface="+mj-lt"/>
              <a:buAutoNum type="arabicPeriod"/>
              <a:defRPr/>
            </a:pPr>
            <a:r>
              <a:rPr lang="zh-CN" altLang="en-US" b="1" dirty="0">
                <a:latin typeface="FangSong" panose="02010609060101010101" pitchFamily="49" charset="-122"/>
                <a:ea typeface="FangSong" panose="02010609060101010101" pitchFamily="49" charset="-122"/>
              </a:rPr>
              <a:t>信号道是啥？</a:t>
            </a:r>
            <a:endParaRPr lang="en-US" altLang="zh-CN" b="1" dirty="0">
              <a:solidFill>
                <a:srgbClr val="033EFB"/>
              </a:solidFill>
              <a:latin typeface="FangSong" panose="02010609060101010101" pitchFamily="49" charset="-122"/>
              <a:ea typeface="FangSong" panose="02010609060101010101" pitchFamily="49" charset="-122"/>
              <a:cs typeface="Times New Roman"/>
            </a:endParaRPr>
          </a:p>
          <a:p>
            <a:pPr marL="879475" indent="-514350">
              <a:buFont typeface="+mj-lt"/>
              <a:buAutoNum type="arabicPeriod"/>
              <a:defRPr/>
            </a:pPr>
            <a:r>
              <a:rPr lang="zh-CN" altLang="en-US" b="1" dirty="0">
                <a:latin typeface="FangSong" panose="02010609060101010101" pitchFamily="49" charset="-122"/>
                <a:ea typeface="FangSong" panose="02010609060101010101" pitchFamily="49" charset="-122"/>
              </a:rPr>
              <a:t>本底道有啥？</a:t>
            </a:r>
            <a:endParaRPr lang="en-US" altLang="zh-CN" b="1" dirty="0">
              <a:solidFill>
                <a:srgbClr val="033EFB"/>
              </a:solidFill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marL="879475" indent="-514350">
              <a:buFont typeface="+mj-lt"/>
              <a:buAutoNum type="arabicPeriod"/>
              <a:defRPr/>
            </a:pPr>
            <a:r>
              <a:rPr lang="en-US" altLang="en-US" b="1" dirty="0" err="1">
                <a:latin typeface="FangSong" panose="02010609060101010101" pitchFamily="49" charset="-122"/>
                <a:ea typeface="FangSong" panose="02010609060101010101" pitchFamily="49" charset="-122"/>
              </a:rPr>
              <a:t>BOSS版本</a:t>
            </a:r>
            <a:r>
              <a:rPr lang="en-US" altLang="en-US" b="1" dirty="0">
                <a:latin typeface="FangSong" panose="02010609060101010101" pitchFamily="49" charset="-122"/>
                <a:ea typeface="FangSong" panose="02010609060101010101" pitchFamily="49" charset="-122"/>
              </a:rPr>
              <a:t>? </a:t>
            </a:r>
            <a:endParaRPr lang="en-US" altLang="en-US" b="1" dirty="0">
              <a:solidFill>
                <a:srgbClr val="033EFB"/>
              </a:solidFill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marL="879475" indent="-514350">
              <a:buFont typeface="+mj-lt"/>
              <a:buAutoNum type="arabicPeriod"/>
              <a:defRPr/>
            </a:pPr>
            <a:r>
              <a:rPr lang="en-US" altLang="en-US" b="1" dirty="0">
                <a:latin typeface="FangSong" panose="02010609060101010101" pitchFamily="49" charset="-122"/>
                <a:ea typeface="FangSong" panose="02010609060101010101" pitchFamily="49" charset="-122"/>
              </a:rPr>
              <a:t>真实化参数?</a:t>
            </a:r>
            <a:endParaRPr lang="en-US" altLang="en-US" b="1" dirty="0">
              <a:solidFill>
                <a:srgbClr val="033EFB"/>
              </a:solidFill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marL="879475" indent="-514350">
              <a:buFont typeface="+mj-lt"/>
              <a:buAutoNum type="arabicPeriod"/>
              <a:defRPr/>
            </a:pPr>
            <a:r>
              <a:rPr lang="en-US" altLang="en-US" b="1" dirty="0">
                <a:latin typeface="FangSong" panose="02010609060101010101" pitchFamily="49" charset="-122"/>
                <a:ea typeface="FangSong" panose="02010609060101010101" pitchFamily="49" charset="-122"/>
              </a:rPr>
              <a:t>质心系能量、能散、磁场、随机数</a:t>
            </a:r>
          </a:p>
          <a:p>
            <a:pPr marL="879475" indent="-514350">
              <a:buFont typeface="+mj-lt"/>
              <a:buAutoNum type="arabicPeriod"/>
              <a:defRPr/>
            </a:pPr>
            <a:r>
              <a:rPr lang="zh-CN" altLang="en-US" b="1" dirty="0">
                <a:latin typeface="FangSong" panose="02010609060101010101" pitchFamily="49" charset="-122"/>
                <a:ea typeface="FangSong" panose="02010609060101010101" pitchFamily="49" charset="-122"/>
              </a:rPr>
              <a:t>产生子</a:t>
            </a:r>
            <a:r>
              <a:rPr lang="zh-CN" altLang="zh-CN" b="1" dirty="0">
                <a:latin typeface="FangSong" panose="02010609060101010101" pitchFamily="49" charset="-122"/>
                <a:ea typeface="FangSong" panose="02010609060101010101" pitchFamily="49" charset="-122"/>
              </a:rPr>
              <a:t>？</a:t>
            </a:r>
            <a:endParaRPr lang="en-US" altLang="zh-CN" b="1" dirty="0">
              <a:solidFill>
                <a:srgbClr val="033EFB"/>
              </a:solidFill>
              <a:latin typeface="FangSong" panose="02010609060101010101" pitchFamily="49" charset="-122"/>
              <a:ea typeface="FangSong" panose="02010609060101010101" pitchFamily="49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B66E93BB-3F6B-8196-9ACE-C60654E5840B}"/>
                  </a:ext>
                </a:extLst>
              </p:cNvPr>
              <p:cNvSpPr/>
              <p:nvPr/>
            </p:nvSpPr>
            <p:spPr>
              <a:xfrm>
                <a:off x="3536864" y="1732288"/>
                <a:ext cx="475790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dirty="0">
                          <a:solidFill>
                            <a:srgbClr val="033EFB"/>
                          </a:solidFill>
                          <a:latin typeface="Cambria Math" panose="02040503050406030204" pitchFamily="18" charset="0"/>
                          <a:ea typeface="华文楷体" panose="02010600040101010101" pitchFamily="2" charset="-122"/>
                          <a:cs typeface="Times New Roman"/>
                        </a:rPr>
                        <m:t>𝜓</m:t>
                      </m:r>
                      <m:d>
                        <m:dPr>
                          <m:ctrlPr>
                            <a:rPr lang="en-US" altLang="zh-CN" sz="2400" i="1" dirty="0">
                              <a:solidFill>
                                <a:srgbClr val="033EFB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cs typeface="Times New Roman"/>
                            </a:rPr>
                          </m:ctrlPr>
                        </m:dPr>
                        <m:e>
                          <m:r>
                            <a:rPr lang="en-US" altLang="zh-CN" sz="2400" i="1" dirty="0">
                              <a:solidFill>
                                <a:srgbClr val="033EFB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cs typeface="Times New Roman"/>
                            </a:rPr>
                            <m:t>3686</m:t>
                          </m:r>
                        </m:e>
                      </m:d>
                      <m:r>
                        <a:rPr lang="en-US" altLang="zh-CN" sz="2400" i="1" dirty="0">
                          <a:solidFill>
                            <a:srgbClr val="033EFB"/>
                          </a:solidFill>
                          <a:latin typeface="Cambria Math" panose="02040503050406030204" pitchFamily="18" charset="0"/>
                          <a:ea typeface="华文楷体" panose="02010600040101010101" pitchFamily="2" charset="-122"/>
                          <a:cs typeface="Times New Roman"/>
                        </a:rPr>
                        <m:t>→</m:t>
                      </m:r>
                      <m:r>
                        <a:rPr lang="en-US" altLang="zh-CN" sz="2400" i="1" dirty="0">
                          <a:solidFill>
                            <a:srgbClr val="033EFB"/>
                          </a:solidFill>
                          <a:latin typeface="Cambria Math" panose="02040503050406030204" pitchFamily="18" charset="0"/>
                          <a:ea typeface="华文楷体" panose="02010600040101010101" pitchFamily="2" charset="-122"/>
                          <a:cs typeface="Times New Roman"/>
                        </a:rPr>
                        <m:t> </m:t>
                      </m:r>
                      <m:sSup>
                        <m:sSupPr>
                          <m:ctrlPr>
                            <a:rPr lang="en-US" altLang="zh-CN" sz="2400" i="1" dirty="0">
                              <a:solidFill>
                                <a:srgbClr val="033EFB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cs typeface="Times New Roman"/>
                            </a:rPr>
                          </m:ctrlPr>
                        </m:sSupPr>
                        <m:e>
                          <m:r>
                            <a:rPr lang="en-US" altLang="zh-CN" sz="2400" i="1" dirty="0">
                              <a:solidFill>
                                <a:srgbClr val="033EFB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cs typeface="Times New Roman"/>
                            </a:rPr>
                            <m:t>𝜋</m:t>
                          </m:r>
                        </m:e>
                        <m:sup>
                          <m:r>
                            <a:rPr lang="en-US" altLang="zh-CN" sz="2400" i="1" dirty="0">
                              <a:solidFill>
                                <a:srgbClr val="033EFB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cs typeface="Times New Roman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i="1" dirty="0">
                              <a:solidFill>
                                <a:srgbClr val="033EFB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cs typeface="Times New Roman"/>
                            </a:rPr>
                          </m:ctrlPr>
                        </m:sSupPr>
                        <m:e>
                          <m:r>
                            <a:rPr lang="en-US" altLang="zh-CN" sz="2400" i="1" dirty="0">
                              <a:solidFill>
                                <a:srgbClr val="033EFB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cs typeface="Times New Roman"/>
                            </a:rPr>
                            <m:t>𝜋</m:t>
                          </m:r>
                        </m:e>
                        <m:sup>
                          <m:r>
                            <a:rPr lang="en-US" altLang="zh-CN" sz="2400" i="1" dirty="0">
                              <a:solidFill>
                                <a:srgbClr val="033EFB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cs typeface="Times New Roman"/>
                            </a:rPr>
                            <m:t>−</m:t>
                          </m:r>
                        </m:sup>
                      </m:sSup>
                      <m:r>
                        <a:rPr lang="en-US" altLang="zh-CN" sz="2400" i="1" dirty="0">
                          <a:solidFill>
                            <a:srgbClr val="033EFB"/>
                          </a:solidFill>
                          <a:latin typeface="Cambria Math" panose="02040503050406030204" pitchFamily="18" charset="0"/>
                          <a:ea typeface="华文楷体" panose="02010600040101010101" pitchFamily="2" charset="-122"/>
                          <a:cs typeface="Times New Roman"/>
                        </a:rPr>
                        <m:t>𝐽</m:t>
                      </m:r>
                      <m:r>
                        <a:rPr lang="en-US" altLang="zh-CN" sz="2400" i="1" dirty="0">
                          <a:solidFill>
                            <a:srgbClr val="033EFB"/>
                          </a:solidFill>
                          <a:latin typeface="Cambria Math" panose="02040503050406030204" pitchFamily="18" charset="0"/>
                          <a:ea typeface="华文楷体" panose="02010600040101010101" pitchFamily="2" charset="-122"/>
                          <a:cs typeface="Times New Roman"/>
                        </a:rPr>
                        <m:t>/</m:t>
                      </m:r>
                      <m:r>
                        <a:rPr lang="en-US" altLang="zh-CN" sz="2400" i="1" dirty="0" err="1">
                          <a:solidFill>
                            <a:srgbClr val="033EFB"/>
                          </a:solidFill>
                          <a:latin typeface="Cambria Math" panose="02040503050406030204" pitchFamily="18" charset="0"/>
                          <a:ea typeface="华文楷体" panose="02010600040101010101" pitchFamily="2" charset="-122"/>
                          <a:cs typeface="Times New Roman"/>
                        </a:rPr>
                        <m:t>𝜓</m:t>
                      </m:r>
                      <m:r>
                        <a:rPr lang="en-US" altLang="zh-CN" sz="2400" i="1" dirty="0">
                          <a:solidFill>
                            <a:srgbClr val="033EFB"/>
                          </a:solidFill>
                          <a:latin typeface="Cambria Math" panose="02040503050406030204" pitchFamily="18" charset="0"/>
                          <a:ea typeface="华文楷体" panose="02010600040101010101" pitchFamily="2" charset="-122"/>
                          <a:cs typeface="Times New Roman"/>
                        </a:rPr>
                        <m:t>, </m:t>
                      </m:r>
                      <m:r>
                        <a:rPr lang="en-US" altLang="zh-CN" sz="2400" i="1" dirty="0">
                          <a:solidFill>
                            <a:srgbClr val="033EFB"/>
                          </a:solidFill>
                          <a:latin typeface="Cambria Math" panose="02040503050406030204" pitchFamily="18" charset="0"/>
                          <a:ea typeface="华文楷体" panose="02010600040101010101" pitchFamily="2" charset="-122"/>
                          <a:cs typeface="Times New Roman"/>
                        </a:rPr>
                        <m:t>𝐽</m:t>
                      </m:r>
                      <m:r>
                        <a:rPr lang="en-US" altLang="zh-CN" sz="2400" i="1" dirty="0">
                          <a:solidFill>
                            <a:srgbClr val="033EFB"/>
                          </a:solidFill>
                          <a:latin typeface="Cambria Math" panose="02040503050406030204" pitchFamily="18" charset="0"/>
                          <a:ea typeface="华文楷体" panose="02010600040101010101" pitchFamily="2" charset="-122"/>
                          <a:cs typeface="Times New Roman"/>
                        </a:rPr>
                        <m:t>/</m:t>
                      </m:r>
                      <m:r>
                        <a:rPr lang="en-US" altLang="zh-CN" sz="2400" i="1" dirty="0" err="1">
                          <a:solidFill>
                            <a:srgbClr val="033EFB"/>
                          </a:solidFill>
                          <a:latin typeface="Cambria Math" panose="02040503050406030204" pitchFamily="18" charset="0"/>
                          <a:ea typeface="华文楷体" panose="02010600040101010101" pitchFamily="2" charset="-122"/>
                          <a:cs typeface="Times New Roman"/>
                        </a:rPr>
                        <m:t>𝜓</m:t>
                      </m:r>
                      <m:r>
                        <a:rPr lang="en-US" altLang="zh-CN" sz="2400" i="1" dirty="0">
                          <a:solidFill>
                            <a:srgbClr val="033EFB"/>
                          </a:solidFill>
                          <a:latin typeface="Cambria Math" panose="02040503050406030204" pitchFamily="18" charset="0"/>
                          <a:ea typeface="华文楷体" panose="02010600040101010101" pitchFamily="2" charset="-122"/>
                          <a:cs typeface="Times New Roman"/>
                        </a:rPr>
                        <m:t>→</m:t>
                      </m:r>
                      <m:sSup>
                        <m:sSupPr>
                          <m:ctrlPr>
                            <a:rPr lang="en-US" altLang="zh-CN" sz="2400" i="1" dirty="0">
                              <a:solidFill>
                                <a:srgbClr val="033EFB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cs typeface="Times New Roman"/>
                            </a:rPr>
                          </m:ctrlPr>
                        </m:sSupPr>
                        <m:e>
                          <m:r>
                            <a:rPr lang="en-US" altLang="zh-CN" sz="2400" i="1" dirty="0" err="1">
                              <a:solidFill>
                                <a:srgbClr val="033EFB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cs typeface="Times New Roman"/>
                            </a:rPr>
                            <m:t>𝑙</m:t>
                          </m:r>
                        </m:e>
                        <m:sup>
                          <m:r>
                            <a:rPr lang="en-US" altLang="zh-CN" sz="2400" i="1" dirty="0" err="1">
                              <a:solidFill>
                                <a:srgbClr val="033EFB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cs typeface="Times New Roman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i="1" dirty="0">
                              <a:solidFill>
                                <a:srgbClr val="033EFB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cs typeface="Times New Roman"/>
                            </a:rPr>
                          </m:ctrlPr>
                        </m:sSupPr>
                        <m:e>
                          <m:r>
                            <a:rPr lang="en-US" altLang="zh-CN" sz="2400" i="1" dirty="0" err="1">
                              <a:solidFill>
                                <a:srgbClr val="033EFB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cs typeface="Times New Roman"/>
                            </a:rPr>
                            <m:t>𝑙</m:t>
                          </m:r>
                        </m:e>
                        <m:sup>
                          <m:r>
                            <a:rPr lang="en-US" altLang="zh-CN" sz="2400" i="1" dirty="0">
                              <a:solidFill>
                                <a:srgbClr val="033EFB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cs typeface="Times New Roman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zh-CN" altLang="en-US" sz="2400" dirty="0"/>
              </a:p>
            </p:txBody>
          </p:sp>
        </mc:Choice>
        <mc:Fallback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B66E93BB-3F6B-8196-9ACE-C60654E584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6864" y="1732288"/>
                <a:ext cx="4757906" cy="461665"/>
              </a:xfrm>
              <a:prstGeom prst="rect">
                <a:avLst/>
              </a:prstGeom>
              <a:blipFill>
                <a:blip r:embed="rId3"/>
                <a:stretch>
                  <a:fillRect b="-216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16520C79-9E08-9DAB-696D-57CE1C61036F}"/>
                  </a:ext>
                </a:extLst>
              </p:cNvPr>
              <p:cNvSpPr/>
              <p:nvPr/>
            </p:nvSpPr>
            <p:spPr>
              <a:xfrm>
                <a:off x="3545807" y="2218376"/>
                <a:ext cx="487582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400" i="1" dirty="0">
                        <a:solidFill>
                          <a:srgbClr val="033EFB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/>
                      </a:rPr>
                      <m:t>𝜓</m:t>
                    </m:r>
                    <m:d>
                      <m:dPr>
                        <m:ctrlPr>
                          <a:rPr lang="en-US" altLang="zh-CN" sz="2400" i="1" dirty="0">
                            <a:solidFill>
                              <a:srgbClr val="033EFB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/>
                          </a:rPr>
                        </m:ctrlPr>
                      </m:dPr>
                      <m:e>
                        <m:r>
                          <a:rPr lang="en-US" altLang="zh-CN" sz="2400" i="1" dirty="0">
                            <a:solidFill>
                              <a:srgbClr val="033EFB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/>
                          </a:rPr>
                          <m:t>3686</m:t>
                        </m:r>
                      </m:e>
                    </m:d>
                    <m:r>
                      <a:rPr lang="en-US" altLang="zh-CN" sz="2400" i="1" dirty="0">
                        <a:solidFill>
                          <a:srgbClr val="033EFB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/>
                      </a:rPr>
                      <m:t>→ </m:t>
                    </m:r>
                  </m:oMath>
                </a14:m>
                <a:r>
                  <a:rPr lang="zh-CN" altLang="en-US" sz="2400" dirty="0">
                    <a:solidFill>
                      <a:srgbClr val="033EFB"/>
                    </a:solidFill>
                    <a:latin typeface="Times New Roman"/>
                    <a:ea typeface="华文楷体" panose="02010600040101010101" pitchFamily="2" charset="-122"/>
                    <a:cs typeface="Times New Roman"/>
                  </a:rPr>
                  <a:t> </a:t>
                </a:r>
                <a:r>
                  <a:rPr lang="en-US" altLang="zh-CN" sz="2400" dirty="0">
                    <a:solidFill>
                      <a:srgbClr val="033EFB"/>
                    </a:solidFill>
                    <a:latin typeface="Times New Roman"/>
                    <a:ea typeface="华文楷体" panose="02010600040101010101" pitchFamily="2" charset="-122"/>
                    <a:cs typeface="Times New Roman"/>
                  </a:rPr>
                  <a:t>something, except signal</a:t>
                </a:r>
                <a:endParaRPr lang="zh-CN" altLang="en-US" sz="2400" dirty="0"/>
              </a:p>
            </p:txBody>
          </p:sp>
        </mc:Choice>
        <mc:Fallback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16520C79-9E08-9DAB-696D-57CE1C6103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5807" y="2218376"/>
                <a:ext cx="4875822" cy="461665"/>
              </a:xfrm>
              <a:prstGeom prst="rect">
                <a:avLst/>
              </a:prstGeom>
              <a:blipFill>
                <a:blip r:embed="rId4"/>
                <a:stretch>
                  <a:fillRect l="-1039" t="-10526" r="-779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矩形 5">
            <a:extLst>
              <a:ext uri="{FF2B5EF4-FFF2-40B4-BE49-F238E27FC236}">
                <a16:creationId xmlns:a16="http://schemas.microsoft.com/office/drawing/2014/main" id="{AD9BAB8D-B90B-B355-70D4-9236B7E26AFC}"/>
              </a:ext>
            </a:extLst>
          </p:cNvPr>
          <p:cNvSpPr/>
          <p:nvPr/>
        </p:nvSpPr>
        <p:spPr>
          <a:xfrm>
            <a:off x="3513967" y="2751313"/>
            <a:ext cx="42983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033EFB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使用哪些数据</a:t>
            </a:r>
            <a:endParaRPr lang="zh-CN" altLang="en-US" sz="24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025650A-AF15-A1E8-28EE-F2B00F9BEEDD}"/>
              </a:ext>
            </a:extLst>
          </p:cNvPr>
          <p:cNvSpPr/>
          <p:nvPr/>
        </p:nvSpPr>
        <p:spPr>
          <a:xfrm>
            <a:off x="3563888" y="3255369"/>
            <a:ext cx="3199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r-IN" altLang="en-US" sz="2400" dirty="0" err="1">
                <a:solidFill>
                  <a:srgbClr val="033EFB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run号范围</a:t>
            </a:r>
            <a:endParaRPr lang="zh-CN" altLang="en-US" sz="24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39BAEFA-B1E9-8EAC-EECB-D55EEF027F6C}"/>
              </a:ext>
            </a:extLst>
          </p:cNvPr>
          <p:cNvSpPr/>
          <p:nvPr/>
        </p:nvSpPr>
        <p:spPr>
          <a:xfrm>
            <a:off x="3506117" y="4293098"/>
            <a:ext cx="54874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033EFB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到官方</a:t>
            </a:r>
            <a:r>
              <a:rPr lang="en-US" altLang="zh-CN" sz="2400" dirty="0" err="1">
                <a:solidFill>
                  <a:srgbClr val="033EFB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dec</a:t>
            </a:r>
            <a:r>
              <a:rPr lang="zh-CN" altLang="en-US" sz="2400" dirty="0">
                <a:solidFill>
                  <a:srgbClr val="033EFB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文件中找，若无则暂用</a:t>
            </a:r>
            <a:r>
              <a:rPr lang="en-US" altLang="zh-CN" sz="2400" dirty="0">
                <a:solidFill>
                  <a:srgbClr val="033EFB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PHSP</a:t>
            </a:r>
            <a:endParaRPr lang="zh-CN" altLang="en-US" sz="240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BC51E87-6662-998E-F048-8764EAB38C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7160" y="4909692"/>
            <a:ext cx="6768752" cy="1395169"/>
          </a:xfrm>
          <a:prstGeom prst="rect">
            <a:avLst/>
          </a:prstGeom>
        </p:spPr>
      </p:pic>
      <p:sp>
        <p:nvSpPr>
          <p:cNvPr id="10" name="矩形: 圆角 5">
            <a:extLst>
              <a:ext uri="{FF2B5EF4-FFF2-40B4-BE49-F238E27FC236}">
                <a16:creationId xmlns:a16="http://schemas.microsoft.com/office/drawing/2014/main" id="{97B77184-B8A3-2B7D-EBF2-38261DDC6FB8}"/>
              </a:ext>
            </a:extLst>
          </p:cNvPr>
          <p:cNvSpPr/>
          <p:nvPr/>
        </p:nvSpPr>
        <p:spPr>
          <a:xfrm>
            <a:off x="2326240" y="5818776"/>
            <a:ext cx="3858888" cy="239647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33EF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50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第二步：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蒙特卡洛模拟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-02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22</a:t>
            </a:fld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1EB62689-9350-EB2D-2226-66CC026E8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31" y="996789"/>
            <a:ext cx="4523754" cy="522326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A9E73244-AE97-4C7E-7A06-3C27938F97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1251" y="996928"/>
            <a:ext cx="4338806" cy="5225107"/>
          </a:xfrm>
          <a:prstGeom prst="rect">
            <a:avLst/>
          </a:prstGeom>
        </p:spPr>
      </p:pic>
      <p:sp>
        <p:nvSpPr>
          <p:cNvPr id="16" name="矩形: 圆角 5">
            <a:extLst>
              <a:ext uri="{FF2B5EF4-FFF2-40B4-BE49-F238E27FC236}">
                <a16:creationId xmlns:a16="http://schemas.microsoft.com/office/drawing/2014/main" id="{A77A4930-B02B-DE60-699E-B902E94DEB84}"/>
              </a:ext>
            </a:extLst>
          </p:cNvPr>
          <p:cNvSpPr/>
          <p:nvPr/>
        </p:nvSpPr>
        <p:spPr>
          <a:xfrm>
            <a:off x="139593" y="1596213"/>
            <a:ext cx="3858888" cy="15227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33EFB"/>
              </a:solidFill>
            </a:endParaRPr>
          </a:p>
        </p:txBody>
      </p:sp>
      <p:sp>
        <p:nvSpPr>
          <p:cNvPr id="17" name="矩形: 圆角 5">
            <a:extLst>
              <a:ext uri="{FF2B5EF4-FFF2-40B4-BE49-F238E27FC236}">
                <a16:creationId xmlns:a16="http://schemas.microsoft.com/office/drawing/2014/main" id="{36951580-E6B8-2026-7D70-E5DB866232A2}"/>
              </a:ext>
            </a:extLst>
          </p:cNvPr>
          <p:cNvSpPr/>
          <p:nvPr/>
        </p:nvSpPr>
        <p:spPr>
          <a:xfrm>
            <a:off x="4761617" y="1569193"/>
            <a:ext cx="3858888" cy="15227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33EF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98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第二步：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蒙特卡洛模拟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-03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2" name="内容占位符 2">
            <a:extLst>
              <a:ext uri="{FF2B5EF4-FFF2-40B4-BE49-F238E27FC236}">
                <a16:creationId xmlns:a16="http://schemas.microsoft.com/office/drawing/2014/main" id="{D54C4E08-8E43-F9E8-0D22-295460069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137922"/>
            <a:ext cx="8058150" cy="523220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en-US" altLang="zh-CN" dirty="0">
                <a:solidFill>
                  <a:srgbClr val="033EFB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jobOptions_sim_3686_test.txt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E9744E0-EE25-F736-2221-7C33160AE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130" y="910812"/>
            <a:ext cx="6565740" cy="5152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9300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第二步：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蒙特卡洛模拟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-04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7" name="内容占位符 1">
            <a:extLst>
              <a:ext uri="{FF2B5EF4-FFF2-40B4-BE49-F238E27FC236}">
                <a16:creationId xmlns:a16="http://schemas.microsoft.com/office/drawing/2014/main" id="{A79251B0-8B55-8828-8E83-38308DDFC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0728"/>
            <a:ext cx="8686800" cy="5616624"/>
          </a:xfrm>
        </p:spPr>
        <p:txBody>
          <a:bodyPr/>
          <a:lstStyle/>
          <a:p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如何提交模拟作业</a:t>
            </a:r>
            <a:r>
              <a:rPr lang="en-US" altLang="zh-CN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&amp;</a:t>
            </a: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如何进行重建？</a:t>
            </a:r>
            <a:endParaRPr kumimoji="1" lang="en-US" altLang="zh-CN" sz="2400" b="1" dirty="0">
              <a:latin typeface="FangSong" panose="02010609060101010101" pitchFamily="49" charset="-122"/>
              <a:ea typeface="FangSong" panose="02010609060101010101" pitchFamily="49" charset="-122"/>
            </a:endParaRPr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5655AD99-E20D-6DD0-880F-407480207C78}"/>
              </a:ext>
            </a:extLst>
          </p:cNvPr>
          <p:cNvSpPr/>
          <p:nvPr/>
        </p:nvSpPr>
        <p:spPr bwMode="auto">
          <a:xfrm>
            <a:off x="1252040" y="2209028"/>
            <a:ext cx="6639920" cy="781818"/>
          </a:xfrm>
          <a:prstGeom prst="roundRect">
            <a:avLst/>
          </a:prstGeom>
          <a:gradFill>
            <a:gsLst>
              <a:gs pos="62000">
                <a:srgbClr val="0070C0"/>
              </a:gs>
              <a:gs pos="100000">
                <a:schemeClr val="accent2">
                  <a:lumMod val="60000"/>
                  <a:lumOff val="40000"/>
                </a:schemeClr>
              </a:gs>
              <a:gs pos="81000">
                <a:srgbClr val="0070C0"/>
              </a:gs>
              <a:gs pos="100000">
                <a:srgbClr val="002060"/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63">
              <a:lnSpc>
                <a:spcPct val="90000"/>
              </a:lnSpc>
              <a:defRPr/>
            </a:pPr>
            <a:r>
              <a:rPr lang="en-US" altLang="zh-CN" sz="4000" b="1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cs typeface="Arial" charset="0"/>
              </a:rPr>
              <a:t>Details in </a:t>
            </a:r>
            <a:r>
              <a:rPr lang="zh-CN" altLang="en-US" sz="4000" b="1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cs typeface="Arial" charset="0"/>
              </a:rPr>
              <a:t>实操训练</a:t>
            </a:r>
            <a:endParaRPr lang="en-US" sz="3800" spc="-150" dirty="0">
              <a:ln w="3175">
                <a:noFill/>
              </a:ln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/>
              <a:ea typeface="微软雅黑" panose="020B0503020204020204" pitchFamily="34" charset="-122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61415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第三步：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代码撰写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-01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25</a:t>
            </a:fld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437139C-13CB-AFEF-86FD-CE91CE571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9" y="1484784"/>
            <a:ext cx="4754961" cy="3885972"/>
          </a:xfrm>
          <a:prstGeom prst="rect">
            <a:avLst/>
          </a:prstGeom>
          <a:ln w="38100" cmpd="sng">
            <a:solidFill>
              <a:srgbClr val="033EFB"/>
            </a:solidFill>
          </a:ln>
        </p:spPr>
      </p:pic>
      <p:grpSp>
        <p:nvGrpSpPr>
          <p:cNvPr id="3" name="组 8">
            <a:extLst>
              <a:ext uri="{FF2B5EF4-FFF2-40B4-BE49-F238E27FC236}">
                <a16:creationId xmlns:a16="http://schemas.microsoft.com/office/drawing/2014/main" id="{CB0D025E-677E-3C3F-5842-F257AF8296AF}"/>
              </a:ext>
            </a:extLst>
          </p:cNvPr>
          <p:cNvGrpSpPr/>
          <p:nvPr/>
        </p:nvGrpSpPr>
        <p:grpSpPr>
          <a:xfrm>
            <a:off x="4342464" y="2520280"/>
            <a:ext cx="4788024" cy="4077072"/>
            <a:chOff x="4355976" y="2780928"/>
            <a:chExt cx="4788024" cy="4077072"/>
          </a:xfrm>
        </p:grpSpPr>
        <p:grpSp>
          <p:nvGrpSpPr>
            <p:cNvPr id="5" name="组 6">
              <a:extLst>
                <a:ext uri="{FF2B5EF4-FFF2-40B4-BE49-F238E27FC236}">
                  <a16:creationId xmlns:a16="http://schemas.microsoft.com/office/drawing/2014/main" id="{64097752-93CB-F2F3-13F1-95A566F92D64}"/>
                </a:ext>
              </a:extLst>
            </p:cNvPr>
            <p:cNvGrpSpPr/>
            <p:nvPr/>
          </p:nvGrpSpPr>
          <p:grpSpPr>
            <a:xfrm>
              <a:off x="4355976" y="2780928"/>
              <a:ext cx="4788024" cy="4077072"/>
              <a:chOff x="3883392" y="764704"/>
              <a:chExt cx="5233584" cy="4394602"/>
            </a:xfrm>
          </p:grpSpPr>
          <p:pic>
            <p:nvPicPr>
              <p:cNvPr id="7" name="图片 6">
                <a:extLst>
                  <a:ext uri="{FF2B5EF4-FFF2-40B4-BE49-F238E27FC236}">
                    <a16:creationId xmlns:a16="http://schemas.microsoft.com/office/drawing/2014/main" id="{30AA3AC7-2A69-E7D5-D76E-5CE366FF69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41116" y="764704"/>
                <a:ext cx="5170568" cy="3810248"/>
              </a:xfrm>
              <a:prstGeom prst="rect">
                <a:avLst/>
              </a:prstGeom>
            </p:spPr>
          </p:pic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id="{3C744927-4195-0BD3-99D1-8013715E61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83392" y="4554108"/>
                <a:ext cx="5233584" cy="605198"/>
              </a:xfrm>
              <a:prstGeom prst="rect">
                <a:avLst/>
              </a:prstGeom>
            </p:spPr>
          </p:pic>
        </p:grp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DA63ABCB-C45D-D938-CF95-CCE7AC8F87A4}"/>
                </a:ext>
              </a:extLst>
            </p:cNvPr>
            <p:cNvSpPr/>
            <p:nvPr/>
          </p:nvSpPr>
          <p:spPr>
            <a:xfrm>
              <a:off x="4414472" y="2785386"/>
              <a:ext cx="4716016" cy="4005064"/>
            </a:xfrm>
            <a:prstGeom prst="rect">
              <a:avLst/>
            </a:prstGeom>
            <a:noFill/>
            <a:ln w="38100" cmpd="sng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BBC049BE-2A86-C043-89A2-E7E334AB0F33}"/>
              </a:ext>
            </a:extLst>
          </p:cNvPr>
          <p:cNvSpPr txBox="1">
            <a:spLocks/>
          </p:cNvSpPr>
          <p:nvPr/>
        </p:nvSpPr>
        <p:spPr bwMode="auto">
          <a:xfrm>
            <a:off x="230832" y="818745"/>
            <a:ext cx="8301608" cy="666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+mn-ea"/>
                <a:cs typeface="宋体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  <a:defRPr/>
            </a:pPr>
            <a:r>
              <a:rPr lang="zh-CN" altLang="x-none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报告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里常见的选择条件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248E887-F342-34F0-713A-2A9159CCE42C}"/>
              </a:ext>
            </a:extLst>
          </p:cNvPr>
          <p:cNvSpPr/>
          <p:nvPr/>
        </p:nvSpPr>
        <p:spPr>
          <a:xfrm>
            <a:off x="5004048" y="1229853"/>
            <a:ext cx="40324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那么，这些条件是如何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翻译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到</a:t>
            </a:r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code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里面的呢？</a:t>
            </a:r>
            <a:endParaRPr lang="en-US" altLang="zh-CN" sz="2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89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第三步：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代码撰写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-02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2" name="内容占位符 2">
            <a:extLst>
              <a:ext uri="{FF2B5EF4-FFF2-40B4-BE49-F238E27FC236}">
                <a16:creationId xmlns:a16="http://schemas.microsoft.com/office/drawing/2014/main" id="{9B74783B-657D-4C1B-F099-DA65D8FF6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638" y="981077"/>
            <a:ext cx="8229600" cy="5112221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x-non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BESIII</a:t>
            </a:r>
            <a:r>
              <a:rPr lang="zh-CN" altLang="x-none" dirty="0">
                <a:latin typeface="华文楷体" panose="02010600040101010101" pitchFamily="2" charset="-122"/>
                <a:ea typeface="华文楷体" panose="02010600040101010101" pitchFamily="2" charset="-122"/>
              </a:rPr>
              <a:t>分析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代码的基本结构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FC3D429-441D-6802-0722-F46D61A7A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6" y="833129"/>
            <a:ext cx="7522415" cy="5692217"/>
          </a:xfrm>
          <a:prstGeom prst="rect">
            <a:avLst/>
          </a:prstGeom>
          <a:ln w="38100" cmpd="sng">
            <a:solidFill>
              <a:srgbClr val="3366FF"/>
            </a:solidFill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95F1204-7DDE-EA2F-6A2A-8E29D85A3A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338" y="836714"/>
            <a:ext cx="6287979" cy="3330053"/>
          </a:xfrm>
          <a:prstGeom prst="rect">
            <a:avLst/>
          </a:prstGeom>
          <a:ln w="38100" cmpd="sng">
            <a:solidFill>
              <a:srgbClr val="3366FF"/>
            </a:solidFill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36BB9E3-9C47-A596-007D-ECD4F1BD72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618" y="1412778"/>
            <a:ext cx="5677705" cy="3775069"/>
          </a:xfrm>
          <a:prstGeom prst="rect">
            <a:avLst/>
          </a:prstGeom>
          <a:ln w="38100" cmpd="sng">
            <a:solidFill>
              <a:srgbClr val="3366FF"/>
            </a:solidFill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38DFE05-41AC-0546-34C2-6459D37D8E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7666" y="3100440"/>
            <a:ext cx="7557025" cy="3709585"/>
          </a:xfrm>
          <a:prstGeom prst="rect">
            <a:avLst/>
          </a:prstGeom>
          <a:ln w="38100" cmpd="sng">
            <a:solidFill>
              <a:srgbClr val="3366FF"/>
            </a:solidFill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816839A-4A2A-D14A-D613-05428155A3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552" y="3565639"/>
            <a:ext cx="5646950" cy="2671675"/>
          </a:xfrm>
          <a:prstGeom prst="rect">
            <a:avLst/>
          </a:prstGeom>
          <a:ln w="38100" cmpd="sng">
            <a:solidFill>
              <a:srgbClr val="3366FF"/>
            </a:solidFill>
          </a:ln>
        </p:spPr>
      </p:pic>
    </p:spTree>
    <p:extLst>
      <p:ext uri="{BB962C8B-B14F-4D97-AF65-F5344CB8AC3E}">
        <p14:creationId xmlns:p14="http://schemas.microsoft.com/office/powerpoint/2010/main" val="3137713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第三步：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代码撰写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-03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2" name="圆角矩形 6">
            <a:extLst>
              <a:ext uri="{FF2B5EF4-FFF2-40B4-BE49-F238E27FC236}">
                <a16:creationId xmlns:a16="http://schemas.microsoft.com/office/drawing/2014/main" id="{AD187F1C-F736-A858-2888-B07BD2D33E4B}"/>
              </a:ext>
            </a:extLst>
          </p:cNvPr>
          <p:cNvSpPr/>
          <p:nvPr/>
        </p:nvSpPr>
        <p:spPr bwMode="auto">
          <a:xfrm>
            <a:off x="786903" y="1747544"/>
            <a:ext cx="4983736" cy="646131"/>
          </a:xfrm>
          <a:prstGeom prst="roundRect">
            <a:avLst/>
          </a:prstGeom>
          <a:solidFill>
            <a:srgbClr val="008F00"/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63">
              <a:lnSpc>
                <a:spcPct val="90000"/>
              </a:lnSpc>
              <a:defRPr/>
            </a:pPr>
            <a:r>
              <a:rPr lang="en-US" sz="3200" spc="-150" dirty="0">
                <a:ln w="3175"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initialize(</a:t>
            </a:r>
            <a:r>
              <a:rPr lang="zh-CN" altLang="en-US" sz="3200" spc="-150" dirty="0">
                <a:ln w="3175"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 </a:t>
            </a:r>
            <a:r>
              <a:rPr lang="en-US" sz="3200" spc="-150" dirty="0">
                <a:ln w="3175"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)</a:t>
            </a:r>
          </a:p>
        </p:txBody>
      </p:sp>
      <p:sp>
        <p:nvSpPr>
          <p:cNvPr id="3" name="圆角矩形 6">
            <a:extLst>
              <a:ext uri="{FF2B5EF4-FFF2-40B4-BE49-F238E27FC236}">
                <a16:creationId xmlns:a16="http://schemas.microsoft.com/office/drawing/2014/main" id="{E5E15C0A-B51A-C802-BB9A-6BA0CD6A5DB1}"/>
              </a:ext>
            </a:extLst>
          </p:cNvPr>
          <p:cNvSpPr/>
          <p:nvPr/>
        </p:nvSpPr>
        <p:spPr bwMode="auto">
          <a:xfrm>
            <a:off x="786903" y="2755656"/>
            <a:ext cx="4983736" cy="646131"/>
          </a:xfrm>
          <a:prstGeom prst="roundRect">
            <a:avLst/>
          </a:prstGeom>
          <a:solidFill>
            <a:srgbClr val="008F00"/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63">
              <a:lnSpc>
                <a:spcPct val="90000"/>
              </a:lnSpc>
              <a:defRPr/>
            </a:pPr>
            <a:r>
              <a:rPr lang="en-US" sz="3200" spc="-150" dirty="0">
                <a:ln w="3175"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execute(</a:t>
            </a:r>
            <a:r>
              <a:rPr lang="zh-CN" altLang="en-US" sz="3200" spc="-150" dirty="0">
                <a:ln w="3175"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 </a:t>
            </a:r>
            <a:r>
              <a:rPr lang="en-US" sz="3200" spc="-150" dirty="0">
                <a:ln w="3175"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)</a:t>
            </a:r>
          </a:p>
        </p:txBody>
      </p:sp>
      <p:sp>
        <p:nvSpPr>
          <p:cNvPr id="5" name="圆角矩形 6">
            <a:extLst>
              <a:ext uri="{FF2B5EF4-FFF2-40B4-BE49-F238E27FC236}">
                <a16:creationId xmlns:a16="http://schemas.microsoft.com/office/drawing/2014/main" id="{93784722-DA03-2658-16F8-8D17510B9E1C}"/>
              </a:ext>
            </a:extLst>
          </p:cNvPr>
          <p:cNvSpPr/>
          <p:nvPr/>
        </p:nvSpPr>
        <p:spPr bwMode="auto">
          <a:xfrm>
            <a:off x="786903" y="5925949"/>
            <a:ext cx="4983736" cy="646131"/>
          </a:xfrm>
          <a:prstGeom prst="roundRect">
            <a:avLst/>
          </a:prstGeom>
          <a:solidFill>
            <a:srgbClr val="008F00"/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63">
              <a:lnSpc>
                <a:spcPct val="90000"/>
              </a:lnSpc>
              <a:defRPr/>
            </a:pPr>
            <a:r>
              <a:rPr lang="en-US" sz="3200" spc="-150" dirty="0">
                <a:ln w="3175"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finalize(</a:t>
            </a:r>
            <a:r>
              <a:rPr lang="zh-CN" altLang="en-US" sz="3200" spc="-150" dirty="0">
                <a:ln w="3175"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 </a:t>
            </a:r>
            <a:r>
              <a:rPr lang="en-US" sz="3200" spc="-150" dirty="0">
                <a:ln w="3175"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)</a:t>
            </a:r>
          </a:p>
        </p:txBody>
      </p:sp>
      <p:sp>
        <p:nvSpPr>
          <p:cNvPr id="6" name="左弧形箭头 5">
            <a:extLst>
              <a:ext uri="{FF2B5EF4-FFF2-40B4-BE49-F238E27FC236}">
                <a16:creationId xmlns:a16="http://schemas.microsoft.com/office/drawing/2014/main" id="{2C211F6F-4145-E88F-2510-25EF3B918E5B}"/>
              </a:ext>
            </a:extLst>
          </p:cNvPr>
          <p:cNvSpPr/>
          <p:nvPr/>
        </p:nvSpPr>
        <p:spPr>
          <a:xfrm>
            <a:off x="5971479" y="1963566"/>
            <a:ext cx="576064" cy="1296144"/>
          </a:xfrm>
          <a:prstGeom prst="curvedLeftArrow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7" name="下箭头 6">
            <a:extLst>
              <a:ext uri="{FF2B5EF4-FFF2-40B4-BE49-F238E27FC236}">
                <a16:creationId xmlns:a16="http://schemas.microsoft.com/office/drawing/2014/main" id="{C8948C2F-B817-9CD3-E45F-3F10AECA4AAA}"/>
              </a:ext>
            </a:extLst>
          </p:cNvPr>
          <p:cNvSpPr/>
          <p:nvPr/>
        </p:nvSpPr>
        <p:spPr>
          <a:xfrm>
            <a:off x="2299071" y="883446"/>
            <a:ext cx="1944216" cy="720080"/>
          </a:xfrm>
          <a:prstGeom prst="downArrow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rgbClr val="FFFF00"/>
                </a:solidFill>
              </a:rPr>
              <a:t>First</a:t>
            </a:r>
          </a:p>
          <a:p>
            <a:pPr algn="ctr"/>
            <a:r>
              <a:rPr kumimoji="1" lang="en-US" altLang="zh-CN" b="1" dirty="0">
                <a:solidFill>
                  <a:srgbClr val="FFFF00"/>
                </a:solidFill>
              </a:rPr>
              <a:t>event</a:t>
            </a:r>
            <a:endParaRPr kumimoji="1" lang="zh-CN" altLang="en-US" b="1" dirty="0">
              <a:solidFill>
                <a:srgbClr val="FFFF00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D482B4B-B92D-7E89-FBE1-71AB9F4CF181}"/>
              </a:ext>
            </a:extLst>
          </p:cNvPr>
          <p:cNvSpPr/>
          <p:nvPr/>
        </p:nvSpPr>
        <p:spPr>
          <a:xfrm>
            <a:off x="903897" y="3462224"/>
            <a:ext cx="73792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分析程序主体</a:t>
            </a:r>
            <a:endParaRPr lang="en-US" altLang="zh-CN" sz="2400" dirty="0">
              <a:solidFill>
                <a:srgbClr val="FF0000"/>
              </a:solidFill>
            </a:endParaRPr>
          </a:p>
          <a:p>
            <a:r>
              <a:rPr lang="en-US" altLang="zh-CN" sz="2400" dirty="0">
                <a:solidFill>
                  <a:srgbClr val="3366FF"/>
                </a:solidFill>
              </a:rPr>
              <a:t>continue;</a:t>
            </a:r>
            <a:r>
              <a:rPr lang="zh-CN" altLang="en-US" sz="2400" dirty="0">
                <a:solidFill>
                  <a:srgbClr val="3366FF"/>
                </a:solidFill>
              </a:rPr>
              <a:t> </a:t>
            </a:r>
            <a:r>
              <a:rPr lang="en-US" altLang="zh-CN" sz="2400" dirty="0">
                <a:solidFill>
                  <a:srgbClr val="3366FF"/>
                </a:solidFill>
              </a:rPr>
              <a:t>//</a:t>
            </a:r>
            <a:r>
              <a:rPr lang="zh-CN" altLang="en-US" sz="2400" dirty="0">
                <a:solidFill>
                  <a:srgbClr val="3366FF"/>
                </a:solidFill>
              </a:rPr>
              <a:t> 跳出本</a:t>
            </a:r>
            <a:r>
              <a:rPr lang="en-US" altLang="zh-CN" sz="2400" dirty="0">
                <a:solidFill>
                  <a:srgbClr val="3366FF"/>
                </a:solidFill>
              </a:rPr>
              <a:t>Loop</a:t>
            </a:r>
          </a:p>
          <a:p>
            <a:r>
              <a:rPr lang="en-US" altLang="zh-CN" sz="2400" dirty="0">
                <a:solidFill>
                  <a:srgbClr val="3366FF"/>
                </a:solidFill>
              </a:rPr>
              <a:t>return </a:t>
            </a:r>
            <a:r>
              <a:rPr lang="en-US" altLang="zh-CN" sz="2400" dirty="0" err="1">
                <a:solidFill>
                  <a:srgbClr val="3366FF"/>
                </a:solidFill>
              </a:rPr>
              <a:t>StatusCode</a:t>
            </a:r>
            <a:r>
              <a:rPr lang="en-US" altLang="zh-CN" sz="2400" dirty="0">
                <a:solidFill>
                  <a:srgbClr val="3366FF"/>
                </a:solidFill>
              </a:rPr>
              <a:t>::SUCCESS; // </a:t>
            </a:r>
            <a:r>
              <a:rPr lang="zh-CN" altLang="en-US" sz="2400" dirty="0">
                <a:solidFill>
                  <a:srgbClr val="3366FF"/>
                </a:solidFill>
              </a:rPr>
              <a:t>跳出本</a:t>
            </a:r>
            <a:r>
              <a:rPr lang="en-US" altLang="zh-CN" sz="2400" dirty="0">
                <a:solidFill>
                  <a:srgbClr val="3366FF"/>
                </a:solidFill>
              </a:rPr>
              <a:t>event</a:t>
            </a:r>
          </a:p>
          <a:p>
            <a:r>
              <a:rPr lang="en-US" altLang="zh-CN" sz="2400" dirty="0">
                <a:solidFill>
                  <a:srgbClr val="3366FF"/>
                </a:solidFill>
              </a:rPr>
              <a:t>return </a:t>
            </a:r>
            <a:r>
              <a:rPr lang="en-US" altLang="zh-CN" sz="2400" dirty="0" err="1">
                <a:solidFill>
                  <a:srgbClr val="3366FF"/>
                </a:solidFill>
              </a:rPr>
              <a:t>StatusCode</a:t>
            </a:r>
            <a:r>
              <a:rPr lang="en-US" altLang="zh-CN" sz="2400" dirty="0">
                <a:solidFill>
                  <a:srgbClr val="3366FF"/>
                </a:solidFill>
              </a:rPr>
              <a:t>::FAILURE;</a:t>
            </a:r>
            <a:r>
              <a:rPr lang="zh-CN" altLang="en-US" sz="2400" dirty="0">
                <a:solidFill>
                  <a:srgbClr val="3366FF"/>
                </a:solidFill>
              </a:rPr>
              <a:t> </a:t>
            </a:r>
            <a:r>
              <a:rPr lang="en-US" altLang="zh-CN" sz="2400" dirty="0">
                <a:solidFill>
                  <a:srgbClr val="3366FF"/>
                </a:solidFill>
              </a:rPr>
              <a:t>// </a:t>
            </a:r>
            <a:r>
              <a:rPr lang="zh-CN" altLang="en-US" sz="2400" dirty="0">
                <a:solidFill>
                  <a:srgbClr val="3366FF"/>
                </a:solidFill>
              </a:rPr>
              <a:t>直接</a:t>
            </a:r>
            <a:r>
              <a:rPr lang="zh-CN" altLang="en-US" sz="2400" dirty="0">
                <a:solidFill>
                  <a:srgbClr val="FF0000"/>
                </a:solidFill>
              </a:rPr>
              <a:t>停止</a:t>
            </a:r>
            <a:r>
              <a:rPr lang="zh-CN" altLang="en-US" sz="2400" dirty="0">
                <a:solidFill>
                  <a:srgbClr val="3366FF"/>
                </a:solidFill>
              </a:rPr>
              <a:t>程序</a:t>
            </a:r>
            <a:endParaRPr lang="en-US" altLang="zh-CN" sz="2400" dirty="0">
              <a:solidFill>
                <a:srgbClr val="3366FF"/>
              </a:solidFill>
            </a:endParaRPr>
          </a:p>
        </p:txBody>
      </p:sp>
      <p:sp>
        <p:nvSpPr>
          <p:cNvPr id="9" name="下箭头 8">
            <a:extLst>
              <a:ext uri="{FF2B5EF4-FFF2-40B4-BE49-F238E27FC236}">
                <a16:creationId xmlns:a16="http://schemas.microsoft.com/office/drawing/2014/main" id="{30DA354D-3337-B85F-E5B9-8619359E8B73}"/>
              </a:ext>
            </a:extLst>
          </p:cNvPr>
          <p:cNvSpPr/>
          <p:nvPr/>
        </p:nvSpPr>
        <p:spPr>
          <a:xfrm>
            <a:off x="2299071" y="5131918"/>
            <a:ext cx="1944216" cy="720080"/>
          </a:xfrm>
          <a:prstGeom prst="downArrow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rgbClr val="FFFF00"/>
                </a:solidFill>
              </a:rPr>
              <a:t>Last</a:t>
            </a:r>
          </a:p>
          <a:p>
            <a:pPr algn="ctr"/>
            <a:r>
              <a:rPr kumimoji="1" lang="en-US" altLang="zh-CN" b="1" dirty="0">
                <a:solidFill>
                  <a:srgbClr val="FFFF00"/>
                </a:solidFill>
              </a:rPr>
              <a:t>event</a:t>
            </a:r>
            <a:endParaRPr kumimoji="1" lang="zh-CN" altLang="en-US" b="1" dirty="0">
              <a:solidFill>
                <a:srgbClr val="FFFF00"/>
              </a:solidFill>
            </a:endParaRPr>
          </a:p>
        </p:txBody>
      </p:sp>
      <p:sp>
        <p:nvSpPr>
          <p:cNvPr id="10" name="左弧形箭头 9">
            <a:extLst>
              <a:ext uri="{FF2B5EF4-FFF2-40B4-BE49-F238E27FC236}">
                <a16:creationId xmlns:a16="http://schemas.microsoft.com/office/drawing/2014/main" id="{951359B7-3452-5AA4-E84E-A24617C06BCF}"/>
              </a:ext>
            </a:extLst>
          </p:cNvPr>
          <p:cNvSpPr/>
          <p:nvPr/>
        </p:nvSpPr>
        <p:spPr>
          <a:xfrm>
            <a:off x="7281135" y="3201212"/>
            <a:ext cx="576064" cy="1584176"/>
          </a:xfrm>
          <a:prstGeom prst="curvedLeftArrow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1" name="左弧形箭头 10">
            <a:extLst>
              <a:ext uri="{FF2B5EF4-FFF2-40B4-BE49-F238E27FC236}">
                <a16:creationId xmlns:a16="http://schemas.microsoft.com/office/drawing/2014/main" id="{B5862C44-E387-7B1B-6B1F-5B8BD7EFCEAD}"/>
              </a:ext>
            </a:extLst>
          </p:cNvPr>
          <p:cNvSpPr/>
          <p:nvPr/>
        </p:nvSpPr>
        <p:spPr>
          <a:xfrm rot="10800000">
            <a:off x="138831" y="3187702"/>
            <a:ext cx="576064" cy="1584176"/>
          </a:xfrm>
          <a:prstGeom prst="curvedLeftArrow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3579C5A-7E07-E19B-3C21-9A5EB956D22E}"/>
              </a:ext>
            </a:extLst>
          </p:cNvPr>
          <p:cNvSpPr/>
          <p:nvPr/>
        </p:nvSpPr>
        <p:spPr>
          <a:xfrm>
            <a:off x="8059711" y="3547742"/>
            <a:ext cx="1008112" cy="792088"/>
          </a:xfrm>
          <a:prstGeom prst="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rgbClr val="FFFF00"/>
                </a:solidFill>
              </a:rPr>
              <a:t>ALL</a:t>
            </a:r>
          </a:p>
          <a:p>
            <a:pPr algn="ctr"/>
            <a:r>
              <a:rPr kumimoji="1" lang="en-US" altLang="zh-CN" b="1" dirty="0">
                <a:solidFill>
                  <a:srgbClr val="FFFF00"/>
                </a:solidFill>
              </a:rPr>
              <a:t>events</a:t>
            </a:r>
            <a:endParaRPr kumimoji="1" lang="zh-CN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42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第三步：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代码撰写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-04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2" name="内容占位符 2">
            <a:extLst>
              <a:ext uri="{FF2B5EF4-FFF2-40B4-BE49-F238E27FC236}">
                <a16:creationId xmlns:a16="http://schemas.microsoft.com/office/drawing/2014/main" id="{CB7DA433-4129-FD14-B586-6A5AFCDA9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638" y="981077"/>
            <a:ext cx="8229600" cy="5112221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zh-CN" altLang="x-none" dirty="0">
                <a:latin typeface="华文楷体" panose="02010600040101010101" pitchFamily="2" charset="-122"/>
                <a:ea typeface="华文楷体" panose="02010600040101010101" pitchFamily="2" charset="-122"/>
              </a:rPr>
              <a:t>必须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掌握的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DST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文件结构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D8B3B19-71C2-50DD-5670-6A854D0411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9" y="1671855"/>
            <a:ext cx="9017175" cy="5145617"/>
          </a:xfrm>
          <a:prstGeom prst="rect">
            <a:avLst/>
          </a:prstGeom>
          <a:ln w="38100" cmpd="sng">
            <a:solidFill>
              <a:srgbClr val="FF0000"/>
            </a:solidFill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2AA6ED1-D9B3-8166-4DC9-3FEC484AE3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85" y="836714"/>
            <a:ext cx="7557025" cy="4224051"/>
          </a:xfrm>
          <a:prstGeom prst="rect">
            <a:avLst/>
          </a:prstGeom>
          <a:ln w="38100" cmpd="sng">
            <a:solidFill>
              <a:srgbClr val="3366FF"/>
            </a:solidFill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587A9BC-F732-F110-83BB-7BB8DE38B5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554" y="1463835"/>
            <a:ext cx="8312727" cy="3837375"/>
          </a:xfrm>
          <a:prstGeom prst="rect">
            <a:avLst/>
          </a:prstGeom>
          <a:ln w="38100" cmpd="sng">
            <a:solidFill>
              <a:srgbClr val="3366FF"/>
            </a:solidFill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4A42C6C-CE26-583B-CDB4-0A90BD335B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520" y="780125"/>
            <a:ext cx="6355278" cy="6105261"/>
          </a:xfrm>
          <a:prstGeom prst="rect">
            <a:avLst/>
          </a:prstGeom>
          <a:ln w="38100" cmpd="sng">
            <a:solidFill>
              <a:srgbClr val="3366FF"/>
            </a:solidFill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2CB8DE1-053F-0805-5F21-32160310A7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1957" y="797554"/>
            <a:ext cx="7304461" cy="6042478"/>
          </a:xfrm>
          <a:prstGeom prst="rect">
            <a:avLst/>
          </a:prstGeom>
          <a:ln w="38100" cmpd="sng">
            <a:solidFill>
              <a:srgbClr val="3366FF"/>
            </a:solidFill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81CF5D9-85EF-DA94-6A28-8B65D5DA78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9061" y="1268760"/>
            <a:ext cx="8689445" cy="4968552"/>
          </a:xfrm>
          <a:prstGeom prst="rect">
            <a:avLst/>
          </a:prstGeom>
          <a:ln w="38100" cmpd="sng">
            <a:solidFill>
              <a:srgbClr val="3366FF"/>
            </a:solidFill>
          </a:ln>
        </p:spPr>
      </p:pic>
    </p:spTree>
    <p:extLst>
      <p:ext uri="{BB962C8B-B14F-4D97-AF65-F5344CB8AC3E}">
        <p14:creationId xmlns:p14="http://schemas.microsoft.com/office/powerpoint/2010/main" val="3094734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第三步：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代码撰写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-05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2" name="内容占位符 2">
            <a:extLst>
              <a:ext uri="{FF2B5EF4-FFF2-40B4-BE49-F238E27FC236}">
                <a16:creationId xmlns:a16="http://schemas.microsoft.com/office/drawing/2014/main" id="{D5A51A93-DE92-7260-501B-1CAE5B14C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638" y="981077"/>
            <a:ext cx="8229600" cy="5112221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如何在程序里</a:t>
            </a:r>
            <a:r>
              <a:rPr lang="zh-CN" altLang="x-none" dirty="0">
                <a:latin typeface="华文楷体" panose="02010600040101010101" pitchFamily="2" charset="-122"/>
                <a:ea typeface="华文楷体" panose="02010600040101010101" pitchFamily="2" charset="-122"/>
              </a:rPr>
              <a:t>添加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一个变量：“三步走”</a:t>
            </a:r>
          </a:p>
          <a:p>
            <a:pPr marL="987425" indent="-514350" defTabSz="985838">
              <a:buFont typeface="+mj-lt"/>
              <a:buAutoNum type="arabicPeriod"/>
              <a:defRPr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在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.h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文件中定义</a:t>
            </a:r>
          </a:p>
          <a:p>
            <a:pPr marL="987425" indent="-514350" defTabSz="985838">
              <a:buFont typeface="+mj-lt"/>
              <a:buAutoNum type="arabicPeriod"/>
              <a:defRPr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在</a:t>
            </a:r>
            <a:r>
              <a:rPr lang="en-US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ntuple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中声明</a:t>
            </a:r>
          </a:p>
          <a:p>
            <a:pPr marL="987425" indent="-514350" defTabSz="985838">
              <a:buFont typeface="+mj-lt"/>
              <a:buAutoNum type="arabicPeriod"/>
              <a:defRPr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在程序中赋值</a:t>
            </a:r>
          </a:p>
          <a:p>
            <a:pPr marL="0" indent="0">
              <a:buNone/>
              <a:defRPr/>
            </a:pP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184A063-1C5F-D1FA-8C19-92B183415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2032046"/>
            <a:ext cx="7585364" cy="360218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CB472B2-105B-1CE9-B566-2555BA0234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8" y="2609209"/>
            <a:ext cx="7557025" cy="348065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7E14464-52D7-C13E-4857-229323A38E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4409" y="1511431"/>
            <a:ext cx="5054097" cy="5040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069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第三步：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代码撰写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-06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30</a:t>
            </a:fld>
            <a:endParaRPr lang="zh-CN" altLang="en-US"/>
          </a:p>
        </p:txBody>
      </p:sp>
      <p:sp>
        <p:nvSpPr>
          <p:cNvPr id="2" name="内容占位符 2">
            <a:extLst>
              <a:ext uri="{FF2B5EF4-FFF2-40B4-BE49-F238E27FC236}">
                <a16:creationId xmlns:a16="http://schemas.microsoft.com/office/drawing/2014/main" id="{5F65F423-118D-B711-9864-B15235AA3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962" y="1138733"/>
            <a:ext cx="8615362" cy="5112221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zh-CN" altLang="en-US" b="1" dirty="0">
                <a:latin typeface="FangSong" panose="02010609060101010101" pitchFamily="49" charset="-122"/>
                <a:ea typeface="FangSong" panose="02010609060101010101" pitchFamily="49" charset="-122"/>
              </a:rPr>
              <a:t>祸祸一个算法的通常步骤：</a:t>
            </a:r>
          </a:p>
          <a:p>
            <a:pPr marL="890588" indent="-457200">
              <a:buFont typeface="+mj-lt"/>
              <a:buAutoNum type="arabicPeriod"/>
              <a:defRPr/>
            </a:pPr>
            <a:r>
              <a:rPr lang="en-US" altLang="en-US" sz="24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在</a:t>
            </a:r>
            <a:r>
              <a:rPr lang="en-US" altLang="zh-CN" sz="24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TestRelease</a:t>
            </a:r>
            <a:r>
              <a:rPr lang="en-US" altLang="en-US" sz="24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中</a:t>
            </a:r>
            <a:r>
              <a:rPr lang="en-US" altLang="zh-CN" sz="24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cmt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目录的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requirement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文件里添加算法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890588" indent="-457200">
              <a:buFont typeface="+mj-lt"/>
              <a:buAutoNum type="arabicPeriod"/>
              <a:defRPr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进入工作目录，例如：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cd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/</a:t>
            </a:r>
            <a:r>
              <a:rPr lang="en-US" altLang="zh-CN" sz="20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ihepbatch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/</a:t>
            </a:r>
            <a:r>
              <a:rPr lang="en-US" altLang="zh-CN" sz="20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bes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/</a:t>
            </a:r>
            <a:r>
              <a:rPr lang="en-US" altLang="zh-CN" sz="20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zhaomg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/6.6.4.p02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890588" indent="-457200">
              <a:buFont typeface="+mj-lt"/>
              <a:buAutoNum type="arabicPeriod"/>
              <a:defRPr/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Checkout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算法包，</a:t>
            </a:r>
            <a:r>
              <a:rPr lang="en-US" altLang="zh-CN" sz="20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cmt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co Analysis/Physics/</a:t>
            </a:r>
            <a:r>
              <a:rPr lang="en-US" altLang="zh-CN" sz="20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PsiPrime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/</a:t>
            </a:r>
            <a:r>
              <a:rPr lang="en-US" altLang="zh-CN" sz="20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PipiJpsiAlg</a:t>
            </a:r>
            <a:endParaRPr lang="en-US" altLang="zh-CN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433388" indent="0">
              <a:buNone/>
              <a:defRPr/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或</a:t>
            </a:r>
            <a:r>
              <a:rPr lang="en-US" altLang="zh-CN" sz="24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cp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算法包，</a:t>
            </a:r>
            <a:r>
              <a:rPr lang="en-US" altLang="zh-CN" sz="24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cp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-r ~</a:t>
            </a:r>
            <a:r>
              <a:rPr lang="en-US" altLang="zh-CN" sz="24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whoami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/xxx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</a:t>
            </a:r>
            <a:r>
              <a:rPr lang="en-US" altLang="zh-CN" sz="24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PipiJpsiAlg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890588" indent="-457200">
              <a:buFont typeface="+mj-lt"/>
              <a:buAutoNum type="arabicPeriod" startAt="3"/>
              <a:defRPr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改写</a:t>
            </a:r>
          </a:p>
          <a:p>
            <a:pPr marL="890588" indent="-457200">
              <a:buFont typeface="+mj-lt"/>
              <a:buAutoNum type="arabicPeriod" startAt="3"/>
              <a:defRPr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进入</a:t>
            </a:r>
            <a:r>
              <a:rPr lang="en-US" altLang="zh-CN" sz="24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PipiJpsiAlg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算法的</a:t>
            </a:r>
            <a:r>
              <a:rPr lang="en-US" altLang="zh-CN" sz="24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cmt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目录，进行编译</a:t>
            </a:r>
          </a:p>
          <a:p>
            <a:pPr marL="890588" indent="-457200">
              <a:buFont typeface="+mj-lt"/>
              <a:buAutoNum type="arabicPeriod" startAt="3"/>
              <a:defRPr/>
            </a:pPr>
            <a:r>
              <a:rPr lang="en-US" altLang="zh-CN" sz="24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cmt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br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config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433388" indent="0">
              <a:buNone/>
              <a:defRPr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</a:t>
            </a:r>
            <a:r>
              <a:rPr lang="en-US" altLang="zh-CN" sz="24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cmt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br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gmake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433388" indent="0">
              <a:buNone/>
              <a:defRPr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source </a:t>
            </a:r>
            <a:r>
              <a:rPr lang="en-US" altLang="zh-CN" sz="24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setup.csh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>
              <a:buNone/>
              <a:defRPr/>
            </a:pP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6270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第四步：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代码调试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-01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31</a:t>
            </a:fld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D64A269-35B1-7513-0B53-77F37D959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2095" y="1842715"/>
            <a:ext cx="5457851" cy="4996033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00BA2B-9097-01BE-7E94-52C856F3F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93702"/>
            <a:ext cx="9144000" cy="1007765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zh-CN" altLang="en-US" sz="2300" b="1" dirty="0">
                <a:latin typeface="FangSong" panose="02010609060101010101" pitchFamily="49" charset="-122"/>
                <a:ea typeface="FangSong" panose="02010609060101010101" pitchFamily="49" charset="-122"/>
              </a:rPr>
              <a:t>通过</a:t>
            </a:r>
            <a:r>
              <a:rPr lang="en-US" altLang="zh-CN" sz="2300" b="1" dirty="0">
                <a:latin typeface="FangSong" panose="02010609060101010101" pitchFamily="49" charset="-122"/>
                <a:ea typeface="FangSong" panose="02010609060101010101" pitchFamily="49" charset="-122"/>
              </a:rPr>
              <a:t>check</a:t>
            </a:r>
            <a:r>
              <a:rPr lang="zh-CN" altLang="en-US" sz="2300" b="1" dirty="0">
                <a:latin typeface="FangSong" panose="02010609060101010101" pitchFamily="49" charset="-122"/>
                <a:ea typeface="FangSong" panose="02010609060101010101" pitchFamily="49" charset="-122"/>
              </a:rPr>
              <a:t>典型的</a:t>
            </a:r>
            <a:r>
              <a:rPr lang="en-US" altLang="zh-CN" sz="2300" b="1" dirty="0">
                <a:latin typeface="FangSong" panose="02010609060101010101" pitchFamily="49" charset="-122"/>
                <a:ea typeface="FangSong" panose="02010609060101010101" pitchFamily="49" charset="-122"/>
              </a:rPr>
              <a:t>data/mc</a:t>
            </a:r>
            <a:r>
              <a:rPr lang="zh-CN" altLang="en-US" sz="2300" b="1" dirty="0">
                <a:latin typeface="FangSong" panose="02010609060101010101" pitchFamily="49" charset="-122"/>
                <a:ea typeface="FangSong" panose="02010609060101010101" pitchFamily="49" charset="-122"/>
              </a:rPr>
              <a:t>分布，判断代码是否存在有明显错误   （谁都无法保证没有</a:t>
            </a:r>
            <a:r>
              <a:rPr lang="en-US" altLang="zh-CN" sz="2300" b="1" dirty="0">
                <a:latin typeface="FangSong" panose="02010609060101010101" pitchFamily="49" charset="-122"/>
                <a:ea typeface="FangSong" panose="02010609060101010101" pitchFamily="49" charset="-122"/>
              </a:rPr>
              <a:t>bug</a:t>
            </a:r>
            <a:r>
              <a:rPr lang="zh-CN" altLang="en-US" sz="2300" b="1" dirty="0">
                <a:latin typeface="FangSong" panose="02010609060101010101" pitchFamily="49" charset="-122"/>
                <a:ea typeface="FangSong" panose="02010609060101010101" pitchFamily="49" charset="-122"/>
              </a:rPr>
              <a:t>，但在初步分析时必须没有“明显”</a:t>
            </a:r>
            <a:r>
              <a:rPr lang="en-US" altLang="zh-CN" sz="2300" b="1" dirty="0">
                <a:latin typeface="FangSong" panose="02010609060101010101" pitchFamily="49" charset="-122"/>
                <a:ea typeface="FangSong" panose="02010609060101010101" pitchFamily="49" charset="-122"/>
              </a:rPr>
              <a:t>bug</a:t>
            </a:r>
            <a:r>
              <a:rPr lang="zh-CN" altLang="en-US" sz="2300" b="1" dirty="0">
                <a:latin typeface="FangSong" panose="02010609060101010101" pitchFamily="49" charset="-122"/>
                <a:ea typeface="FangSong" panose="02010609060101010101" pitchFamily="49" charset="-122"/>
              </a:rPr>
              <a:t>）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EA7191C-B320-EB98-FC36-9E0BDD5765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1844824"/>
            <a:ext cx="4999864" cy="338437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24398D7-2843-8870-C69D-B21413AD2B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7944" y="3466304"/>
            <a:ext cx="5040560" cy="338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857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第四步：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代码调试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-02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9B80A96-7691-2E74-0ACF-A06EEDC024F4}"/>
              </a:ext>
            </a:extLst>
          </p:cNvPr>
          <p:cNvSpPr txBox="1"/>
          <p:nvPr/>
        </p:nvSpPr>
        <p:spPr>
          <a:xfrm>
            <a:off x="6804598" y="2947384"/>
            <a:ext cx="1670174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defRPr/>
            </a:pPr>
            <a:r>
              <a:rPr lang="zh-CN" altLang="en-US" sz="2800" b="1" i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渠道推广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279D264-B017-FDEF-2EE2-4D52DCB365CF}"/>
              </a:ext>
            </a:extLst>
          </p:cNvPr>
          <p:cNvSpPr/>
          <p:nvPr/>
        </p:nvSpPr>
        <p:spPr>
          <a:xfrm>
            <a:off x="1816156" y="6103207"/>
            <a:ext cx="5616742" cy="506292"/>
          </a:xfrm>
          <a:prstGeom prst="rect">
            <a:avLst/>
          </a:prstGeom>
          <a:solidFill>
            <a:srgbClr val="FFFF00"/>
          </a:solidFill>
        </p:spPr>
        <p:txBody>
          <a:bodyPr wrap="square" anchor="ctr" anchorCtr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dirty="0">
                <a:solidFill>
                  <a:srgbClr val="0070C0"/>
                </a:solidFill>
                <a:cs typeface="Times New Roman" panose="02020603050405020304" pitchFamily="18" charset="0"/>
              </a:rPr>
              <a:t>Problem:</a:t>
            </a:r>
            <a:r>
              <a:rPr lang="zh-CN" altLang="en-US" sz="20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Efficiency</a:t>
            </a:r>
            <a:r>
              <a:rPr lang="zh-CN" altLang="en-US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of</a:t>
            </a:r>
            <a:r>
              <a:rPr lang="zh-CN" altLang="en-US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e-finding</a:t>
            </a:r>
            <a:r>
              <a:rPr lang="zh-CN" altLang="en-US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is</a:t>
            </a:r>
            <a:r>
              <a:rPr lang="zh-CN" altLang="en-US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too</a:t>
            </a:r>
            <a:r>
              <a:rPr lang="zh-CN" altLang="en-US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low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6620FFC8-4F05-FC83-C2B3-EE1E8CFB32F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18821420"/>
                  </p:ext>
                </p:extLst>
              </p:nvPr>
            </p:nvGraphicFramePr>
            <p:xfrm>
              <a:off x="609270" y="1229710"/>
              <a:ext cx="7925460" cy="421787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5267318">
                      <a:extLst>
                        <a:ext uri="{9D8B030D-6E8A-4147-A177-3AD203B41FA5}">
                          <a16:colId xmlns:a16="http://schemas.microsoft.com/office/drawing/2014/main" val="3270263589"/>
                        </a:ext>
                      </a:extLst>
                    </a:gridCol>
                    <a:gridCol w="2658142">
                      <a:extLst>
                        <a:ext uri="{9D8B030D-6E8A-4147-A177-3AD203B41FA5}">
                          <a16:colId xmlns:a16="http://schemas.microsoft.com/office/drawing/2014/main" val="72796361"/>
                        </a:ext>
                      </a:extLst>
                    </a:gridCol>
                  </a:tblGrid>
                  <a:tr h="490933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Cut flow of Signal MC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L="100584" marR="100584"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69859896"/>
                      </a:ext>
                    </a:extLst>
                  </a:tr>
                  <a:tr h="4835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Num of all events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L="100584" marR="100584"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200000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L="100584" marR="100584"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594207323"/>
                      </a:ext>
                    </a:extLst>
                  </a:tr>
                  <a:tr h="47617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Single Tag Efficiency</a:t>
                          </a:r>
                          <a:endParaRPr lang="zh-CN" altLang="en-US" sz="2000" b="0" dirty="0">
                            <a:solidFill>
                              <a:srgbClr val="FF0000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L="100584" marR="10058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(46.48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000" b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US" altLang="zh-CN" sz="2000" b="0" dirty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0.19)%</a:t>
                          </a:r>
                          <a:endParaRPr lang="zh-CN" altLang="en-US" sz="2000" b="0" dirty="0">
                            <a:solidFill>
                              <a:srgbClr val="FF0000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L="100584" marR="100584" anchor="ctr"/>
                    </a:tc>
                    <a:extLst>
                      <a:ext uri="{0D108BD9-81ED-4DB2-BD59-A6C34878D82A}">
                        <a16:rowId xmlns:a16="http://schemas.microsoft.com/office/drawing/2014/main" val="2752493375"/>
                      </a:ext>
                    </a:extLst>
                  </a:tr>
                  <a:tr h="5942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Proton finding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L="100584" marR="10058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81279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L="100584" marR="100584" anchor="ctr"/>
                    </a:tc>
                    <a:extLst>
                      <a:ext uri="{0D108BD9-81ED-4DB2-BD59-A6C34878D82A}">
                        <a16:rowId xmlns:a16="http://schemas.microsoft.com/office/drawing/2014/main" val="617574700"/>
                      </a:ext>
                    </a:extLst>
                  </a:tr>
                  <a:tr h="62936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Electron finding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L="100584" marR="10058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highlight>
                                <a:srgbClr val="FFFF00"/>
                              </a:highlight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16219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highlight>
                              <a:srgbClr val="FFFF00"/>
                            </a:highligh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L="100584" marR="100584" anchor="ctr"/>
                    </a:tc>
                    <a:extLst>
                      <a:ext uri="{0D108BD9-81ED-4DB2-BD59-A6C34878D82A}">
                        <a16:rowId xmlns:a16="http://schemas.microsoft.com/office/drawing/2014/main" val="3091810234"/>
                      </a:ext>
                    </a:extLst>
                  </a:tr>
                  <a:tr h="60228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altLang="zh-CN" sz="2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altLang="zh-CN" sz="2000" b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=1 &amp; </m:t>
                              </m:r>
                              <m:sSub>
                                <m:sSubPr>
                                  <m:ctrlPr>
                                    <a:rPr lang="en-US" altLang="zh-CN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altLang="zh-CN" sz="20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  <m:r>
                                <a:rPr lang="en-US" altLang="zh-CN" sz="2000" b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zh-CN" altLang="en-US" sz="20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(</a:t>
                          </a:r>
                          <a:r>
                            <a:rPr lang="zh-CN" altLang="en-US" sz="20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这里独指反冲侧</a:t>
                          </a:r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KaiTi" panose="02010609060101010101" pitchFamily="49" charset="-122"/>
                              <a:ea typeface="KaiTi" panose="02010609060101010101" pitchFamily="49" charset="-122"/>
                            </a:rPr>
                            <a:t>)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KaiTi" panose="02010609060101010101" pitchFamily="49" charset="-122"/>
                            <a:ea typeface="KaiTi" panose="02010609060101010101" pitchFamily="49" charset="-122"/>
                            <a:cs typeface="Times New Roman" pitchFamily="18" charset="0"/>
                          </a:endParaRPr>
                        </a:p>
                      </a:txBody>
                      <a:tcPr marL="100584" marR="10058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8829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L="100584" marR="100584" anchor="ctr"/>
                    </a:tc>
                    <a:extLst>
                      <a:ext uri="{0D108BD9-81ED-4DB2-BD59-A6C34878D82A}">
                        <a16:rowId xmlns:a16="http://schemas.microsoft.com/office/drawing/2014/main" val="981892594"/>
                      </a:ext>
                    </a:extLst>
                  </a:tr>
                  <a:tr h="47063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b="0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sz="2000" b="0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cut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L="100584" marR="10058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7730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L="100584" marR="100584" anchor="ctr"/>
                    </a:tc>
                    <a:extLst>
                      <a:ext uri="{0D108BD9-81ED-4DB2-BD59-A6C34878D82A}">
                        <a16:rowId xmlns:a16="http://schemas.microsoft.com/office/drawing/2014/main" val="2420324695"/>
                      </a:ext>
                    </a:extLst>
                  </a:tr>
                  <a:tr h="4706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Double Tag Efficiency</a:t>
                          </a:r>
                          <a:endParaRPr lang="zh-CN" altLang="en-US" sz="2000" b="0" dirty="0">
                            <a:solidFill>
                              <a:srgbClr val="FF0000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L="100584" marR="100584"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000" b="0" dirty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（</a:t>
                          </a:r>
                          <a:r>
                            <a:rPr lang="en-US" altLang="zh-CN" sz="2000" b="0" dirty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3.91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000" b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US" altLang="zh-CN" sz="2000" b="0" dirty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0.04</a:t>
                          </a:r>
                          <a:r>
                            <a:rPr lang="zh-CN" altLang="en-US" sz="2000" b="0" dirty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）</a:t>
                          </a:r>
                          <a:r>
                            <a:rPr lang="en-US" altLang="zh-CN" sz="2000" b="0" dirty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%</a:t>
                          </a:r>
                          <a:endParaRPr lang="zh-CN" altLang="en-US" sz="2000" b="0" dirty="0">
                            <a:solidFill>
                              <a:srgbClr val="FF0000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L="100584" marR="100584"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752920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6620FFC8-4F05-FC83-C2B3-EE1E8CFB32F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18821420"/>
                  </p:ext>
                </p:extLst>
              </p:nvPr>
            </p:nvGraphicFramePr>
            <p:xfrm>
              <a:off x="609270" y="1229710"/>
              <a:ext cx="7925460" cy="421787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5267318">
                      <a:extLst>
                        <a:ext uri="{9D8B030D-6E8A-4147-A177-3AD203B41FA5}">
                          <a16:colId xmlns:a16="http://schemas.microsoft.com/office/drawing/2014/main" val="3270263589"/>
                        </a:ext>
                      </a:extLst>
                    </a:gridCol>
                    <a:gridCol w="2658142">
                      <a:extLst>
                        <a:ext uri="{9D8B030D-6E8A-4147-A177-3AD203B41FA5}">
                          <a16:colId xmlns:a16="http://schemas.microsoft.com/office/drawing/2014/main" val="72796361"/>
                        </a:ext>
                      </a:extLst>
                    </a:gridCol>
                  </a:tblGrid>
                  <a:tr h="490933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Cut flow of Signal MC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L="100584" marR="100584"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69859896"/>
                      </a:ext>
                    </a:extLst>
                  </a:tr>
                  <a:tr h="4835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Num of all events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L="100584" marR="100584"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200000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L="100584" marR="100584" anchor="ctr"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594207323"/>
                      </a:ext>
                    </a:extLst>
                  </a:tr>
                  <a:tr h="47617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Single Tag Efficiency</a:t>
                          </a:r>
                          <a:endParaRPr lang="zh-CN" altLang="en-US" sz="2000" b="0" dirty="0">
                            <a:solidFill>
                              <a:srgbClr val="FF0000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L="100584" marR="100584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00584" marR="100584" anchor="ctr">
                        <a:blipFill>
                          <a:blip r:embed="rId3"/>
                          <a:stretch>
                            <a:fillRect l="-198095" t="-205263" r="-476" b="-5921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52493375"/>
                      </a:ext>
                    </a:extLst>
                  </a:tr>
                  <a:tr h="5942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Proton finding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L="100584" marR="10058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81279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L="100584" marR="100584" anchor="ctr"/>
                    </a:tc>
                    <a:extLst>
                      <a:ext uri="{0D108BD9-81ED-4DB2-BD59-A6C34878D82A}">
                        <a16:rowId xmlns:a16="http://schemas.microsoft.com/office/drawing/2014/main" val="617574700"/>
                      </a:ext>
                    </a:extLst>
                  </a:tr>
                  <a:tr h="62936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Electron finding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L="100584" marR="100584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highlight>
                                <a:srgbClr val="FFFF00"/>
                              </a:highlight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16219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highlight>
                              <a:srgbClr val="FFFF00"/>
                            </a:highlight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L="100584" marR="100584" anchor="ctr"/>
                    </a:tc>
                    <a:extLst>
                      <a:ext uri="{0D108BD9-81ED-4DB2-BD59-A6C34878D82A}">
                        <a16:rowId xmlns:a16="http://schemas.microsoft.com/office/drawing/2014/main" val="3091810234"/>
                      </a:ext>
                    </a:extLst>
                  </a:tr>
                  <a:tr h="602289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00584" marR="100584" anchor="ctr">
                        <a:blipFill>
                          <a:blip r:embed="rId3"/>
                          <a:stretch>
                            <a:fillRect t="-441667" r="-50721" b="-16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8829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L="100584" marR="100584" anchor="ctr"/>
                    </a:tc>
                    <a:extLst>
                      <a:ext uri="{0D108BD9-81ED-4DB2-BD59-A6C34878D82A}">
                        <a16:rowId xmlns:a16="http://schemas.microsoft.com/office/drawing/2014/main" val="981892594"/>
                      </a:ext>
                    </a:extLst>
                  </a:tr>
                  <a:tr h="470636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00584" marR="100584" anchor="ctr">
                        <a:blipFill>
                          <a:blip r:embed="rId3"/>
                          <a:stretch>
                            <a:fillRect t="-702703" r="-50721" b="-1189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7730</a:t>
                          </a:r>
                          <a:endParaRPr lang="zh-CN" altLang="en-US" sz="2000" b="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L="100584" marR="100584" anchor="ctr"/>
                    </a:tc>
                    <a:extLst>
                      <a:ext uri="{0D108BD9-81ED-4DB2-BD59-A6C34878D82A}">
                        <a16:rowId xmlns:a16="http://schemas.microsoft.com/office/drawing/2014/main" val="2420324695"/>
                      </a:ext>
                    </a:extLst>
                  </a:tr>
                  <a:tr h="4706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Double Tag Efficiency</a:t>
                          </a:r>
                          <a:endParaRPr lang="zh-CN" altLang="en-US" sz="2000" b="0" dirty="0">
                            <a:solidFill>
                              <a:srgbClr val="FF0000"/>
                            </a:solidFill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L="100584" marR="100584"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00584" marR="100584" anchor="ctr"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98095" t="-802703" r="-476" b="-189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52920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028299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第四步：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代码调试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-03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33</a:t>
            </a:fld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C2F5E408-FED7-3F70-DA69-C54371C41DDA}"/>
                  </a:ext>
                </a:extLst>
              </p:cNvPr>
              <p:cNvSpPr txBox="1"/>
              <p:nvPr/>
            </p:nvSpPr>
            <p:spPr>
              <a:xfrm>
                <a:off x="410269" y="1145617"/>
                <a:ext cx="8680268" cy="6247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Efficiencies</a:t>
                </a:r>
                <a:r>
                  <a:rPr lang="zh-CN" altLang="en-US" sz="3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</a:t>
                </a:r>
                <a:r>
                  <a:rPr lang="zh-CN" altLang="en-US" sz="3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3200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𝑡𝑟𝑎𝑐𝑘𝑖𝑛𝑔</m:t>
                        </m:r>
                      </m:sub>
                    </m:sSub>
                  </m:oMath>
                </a14:m>
                <a:r>
                  <a:rPr lang="en-US" altLang="zh-CN" sz="3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zh-CN" altLang="en-US" sz="3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3200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𝐸𝑀𝐶</m:t>
                        </m:r>
                      </m:sub>
                    </m:sSub>
                  </m:oMath>
                </a14:m>
                <a:r>
                  <a:rPr lang="en-US" altLang="zh-CN" sz="3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zh-CN" altLang="en-US" sz="3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3200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𝑝𝑖𝑑</m:t>
                        </m:r>
                      </m:sub>
                    </m:sSub>
                  </m:oMath>
                </a14:m>
                <a:r>
                  <a:rPr lang="en-US" altLang="zh-CN" sz="3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zh-CN" altLang="en-US" sz="3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3200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&gt;0.8</m:t>
                        </m:r>
                      </m:sub>
                    </m:sSub>
                  </m:oMath>
                </a14:m>
                <a:endParaRPr lang="zh-CN" altLang="en-US" sz="3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C2F5E408-FED7-3F70-DA69-C54371C41D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269" y="1145617"/>
                <a:ext cx="8680268" cy="624786"/>
              </a:xfrm>
              <a:prstGeom prst="rect">
                <a:avLst/>
              </a:prstGeom>
              <a:blipFill>
                <a:blip r:embed="rId3"/>
                <a:stretch>
                  <a:fillRect l="-1901" t="-14000" b="-3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B3A592A4-32C1-D156-592A-635DEA5E1E97}"/>
                  </a:ext>
                </a:extLst>
              </p:cNvPr>
              <p:cNvSpPr/>
              <p:nvPr/>
            </p:nvSpPr>
            <p:spPr>
              <a:xfrm>
                <a:off x="1664590" y="5896027"/>
                <a:ext cx="5616742" cy="55342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anchor="ctr" anchorCtr="1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2000" dirty="0">
                    <a:solidFill>
                      <a:srgbClr val="0070C0"/>
                    </a:solidFill>
                    <a:cs typeface="Times New Roman" panose="02020603050405020304" pitchFamily="18" charset="0"/>
                  </a:rPr>
                  <a:t>Problem:</a:t>
                </a:r>
                <a:r>
                  <a:rPr lang="zh-CN" altLang="en-US" sz="2000" dirty="0">
                    <a:solidFill>
                      <a:srgbClr val="0070C0"/>
                    </a:solidFill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Efficiency</a:t>
                </a:r>
                <a:r>
                  <a:rPr lang="zh-CN" altLang="en-US" sz="20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of</a:t>
                </a:r>
                <a:r>
                  <a:rPr lang="zh-CN" altLang="en-US" sz="20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&gt;0.8</m:t>
                        </m:r>
                      </m:sub>
                    </m:sSub>
                  </m:oMath>
                </a14:m>
                <a:r>
                  <a:rPr lang="zh-CN" altLang="en-US" sz="20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is</a:t>
                </a:r>
                <a:r>
                  <a:rPr lang="zh-CN" altLang="en-US" sz="20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too</a:t>
                </a:r>
                <a:r>
                  <a:rPr lang="zh-CN" altLang="en-US" sz="20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low</a:t>
                </a:r>
              </a:p>
            </p:txBody>
          </p:sp>
        </mc:Choice>
        <mc:Fallback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B3A592A4-32C1-D156-592A-635DEA5E1E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4590" y="5896027"/>
                <a:ext cx="5616742" cy="553421"/>
              </a:xfrm>
              <a:prstGeom prst="rect">
                <a:avLst/>
              </a:prstGeom>
              <a:blipFill>
                <a:blip r:embed="rId4"/>
                <a:stretch>
                  <a:fillRect b="-159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C8CB2D7A-03EF-FBA1-A3F9-8ABFD28D04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63" y="1971035"/>
            <a:ext cx="9004360" cy="367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0069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第四步：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代码调试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-04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34</a:t>
            </a:fld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6E1ECEF-8BD4-38D6-ADE2-5CC68E04A5B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38831" y="738657"/>
            <a:ext cx="8759842" cy="316787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73E3C4F-06F2-98B3-9CC2-EEF4C3EC26CA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00008" y="3872663"/>
            <a:ext cx="8956783" cy="292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8813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第四步：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代码调试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-05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35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41E961C-D112-B864-7A5C-DB2BD6842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6" y="872256"/>
            <a:ext cx="9087554" cy="382392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CCF8CE3-38D4-A084-7CE4-94A3DDC3E9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4558" y="2100409"/>
            <a:ext cx="6419442" cy="475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61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第五步：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初步分析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-01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36</a:t>
            </a:fld>
            <a:endParaRPr lang="zh-CN" altLang="en-US"/>
          </a:p>
        </p:txBody>
      </p:sp>
      <p:grpSp>
        <p:nvGrpSpPr>
          <p:cNvPr id="2" name="组 11">
            <a:extLst>
              <a:ext uri="{FF2B5EF4-FFF2-40B4-BE49-F238E27FC236}">
                <a16:creationId xmlns:a16="http://schemas.microsoft.com/office/drawing/2014/main" id="{60335974-34DA-5536-0AFE-C54044D87366}"/>
              </a:ext>
            </a:extLst>
          </p:cNvPr>
          <p:cNvGrpSpPr>
            <a:grpSpLocks/>
          </p:cNvGrpSpPr>
          <p:nvPr/>
        </p:nvGrpSpPr>
        <p:grpSpPr bwMode="auto">
          <a:xfrm>
            <a:off x="5420596" y="124542"/>
            <a:ext cx="3584575" cy="568325"/>
            <a:chOff x="165557" y="188640"/>
            <a:chExt cx="3584515" cy="569053"/>
          </a:xfrm>
        </p:grpSpPr>
        <p:sp>
          <p:nvSpPr>
            <p:cNvPr id="3" name="圆角矩形 2">
              <a:extLst>
                <a:ext uri="{FF2B5EF4-FFF2-40B4-BE49-F238E27FC236}">
                  <a16:creationId xmlns:a16="http://schemas.microsoft.com/office/drawing/2014/main" id="{E089638D-C792-F589-4486-708E97F0D09E}"/>
                </a:ext>
              </a:extLst>
            </p:cNvPr>
            <p:cNvSpPr/>
            <p:nvPr/>
          </p:nvSpPr>
          <p:spPr>
            <a:xfrm>
              <a:off x="165557" y="188640"/>
              <a:ext cx="3584515" cy="569053"/>
            </a:xfrm>
            <a:prstGeom prst="roundRect">
              <a:avLst/>
            </a:prstGeom>
            <a:solidFill>
              <a:srgbClr val="FFFF00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graphicFrame>
          <p:nvGraphicFramePr>
            <p:cNvPr id="7" name="对象 13">
              <a:extLst>
                <a:ext uri="{FF2B5EF4-FFF2-40B4-BE49-F238E27FC236}">
                  <a16:creationId xmlns:a16="http://schemas.microsoft.com/office/drawing/2014/main" id="{1F8A256E-EC58-E7E6-CE20-38CB5595902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16367" y="253810"/>
            <a:ext cx="3262257" cy="4275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3" imgW="1841500" imgH="241300" progId="Equation.3">
                    <p:embed/>
                  </p:oleObj>
                </mc:Choice>
                <mc:Fallback>
                  <p:oleObj name="公式" r:id="rId3" imgW="1841500" imgH="241300" progId="Equation.3">
                    <p:embed/>
                    <p:pic>
                      <p:nvPicPr>
                        <p:cNvPr id="48139" name="对象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367" y="253810"/>
                          <a:ext cx="3262257" cy="4275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" name="椭圆 7">
            <a:extLst>
              <a:ext uri="{FF2B5EF4-FFF2-40B4-BE49-F238E27FC236}">
                <a16:creationId xmlns:a16="http://schemas.microsoft.com/office/drawing/2014/main" id="{C028EAB2-63A8-3DB5-77D9-5D545CD374D9}"/>
              </a:ext>
            </a:extLst>
          </p:cNvPr>
          <p:cNvSpPr/>
          <p:nvPr/>
        </p:nvSpPr>
        <p:spPr>
          <a:xfrm>
            <a:off x="6060359" y="108667"/>
            <a:ext cx="541337" cy="592137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0427043-5F6C-C943-6897-0C6DB44749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77085"/>
            <a:ext cx="9144000" cy="894427"/>
          </a:xfrm>
          <a:prstGeom prst="rect">
            <a:avLst/>
          </a:prstGeom>
        </p:spPr>
      </p:pic>
      <p:grpSp>
        <p:nvGrpSpPr>
          <p:cNvPr id="10" name="组 8">
            <a:extLst>
              <a:ext uri="{FF2B5EF4-FFF2-40B4-BE49-F238E27FC236}">
                <a16:creationId xmlns:a16="http://schemas.microsoft.com/office/drawing/2014/main" id="{03309FA0-B3BB-E0C6-E0F6-333B88D9DE46}"/>
              </a:ext>
            </a:extLst>
          </p:cNvPr>
          <p:cNvGrpSpPr/>
          <p:nvPr/>
        </p:nvGrpSpPr>
        <p:grpSpPr>
          <a:xfrm>
            <a:off x="395538" y="877242"/>
            <a:ext cx="8312727" cy="2263726"/>
            <a:chOff x="395536" y="877242"/>
            <a:chExt cx="8312727" cy="2263726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F20244FA-5C17-433B-7C74-197FE746D2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5536" y="1178568"/>
              <a:ext cx="8312727" cy="1962400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37EB78E3-8B42-D709-E587-499267076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7961" y="877242"/>
              <a:ext cx="4033535" cy="303599"/>
            </a:xfrm>
            <a:prstGeom prst="rect">
              <a:avLst/>
            </a:prstGeom>
          </p:spPr>
        </p:pic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FE4C0939-4761-D158-AE80-1D71636A61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3688" y="2924944"/>
            <a:ext cx="5904656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964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第五步：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初步分析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-02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37</a:t>
            </a:fld>
            <a:endParaRPr lang="zh-CN" altLang="en-US"/>
          </a:p>
        </p:txBody>
      </p:sp>
      <p:grpSp>
        <p:nvGrpSpPr>
          <p:cNvPr id="2" name="组 11">
            <a:extLst>
              <a:ext uri="{FF2B5EF4-FFF2-40B4-BE49-F238E27FC236}">
                <a16:creationId xmlns:a16="http://schemas.microsoft.com/office/drawing/2014/main" id="{858C23E9-AD20-5A22-0E61-ED0D6774F6F9}"/>
              </a:ext>
            </a:extLst>
          </p:cNvPr>
          <p:cNvGrpSpPr>
            <a:grpSpLocks/>
          </p:cNvGrpSpPr>
          <p:nvPr/>
        </p:nvGrpSpPr>
        <p:grpSpPr bwMode="auto">
          <a:xfrm>
            <a:off x="5420596" y="132479"/>
            <a:ext cx="3584575" cy="568325"/>
            <a:chOff x="165557" y="188640"/>
            <a:chExt cx="3584515" cy="569053"/>
          </a:xfrm>
        </p:grpSpPr>
        <p:sp>
          <p:nvSpPr>
            <p:cNvPr id="3" name="圆角矩形 2">
              <a:extLst>
                <a:ext uri="{FF2B5EF4-FFF2-40B4-BE49-F238E27FC236}">
                  <a16:creationId xmlns:a16="http://schemas.microsoft.com/office/drawing/2014/main" id="{6D7BB728-03A6-B1EA-0F17-0C887D72063F}"/>
                </a:ext>
              </a:extLst>
            </p:cNvPr>
            <p:cNvSpPr/>
            <p:nvPr/>
          </p:nvSpPr>
          <p:spPr>
            <a:xfrm>
              <a:off x="165557" y="188640"/>
              <a:ext cx="3584515" cy="569053"/>
            </a:xfrm>
            <a:prstGeom prst="roundRect">
              <a:avLst/>
            </a:prstGeom>
            <a:solidFill>
              <a:srgbClr val="FFFF00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graphicFrame>
          <p:nvGraphicFramePr>
            <p:cNvPr id="5" name="对象 13">
              <a:extLst>
                <a:ext uri="{FF2B5EF4-FFF2-40B4-BE49-F238E27FC236}">
                  <a16:creationId xmlns:a16="http://schemas.microsoft.com/office/drawing/2014/main" id="{DD8BCB2D-4BCA-4667-3FFF-66C7FD88C68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16367" y="253810"/>
            <a:ext cx="3262257" cy="4275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3" imgW="1841500" imgH="241300" progId="Equation.3">
                    <p:embed/>
                  </p:oleObj>
                </mc:Choice>
                <mc:Fallback>
                  <p:oleObj name="公式" r:id="rId3" imgW="1841500" imgH="241300" progId="Equation.3">
                    <p:embed/>
                    <p:pic>
                      <p:nvPicPr>
                        <p:cNvPr id="17" name="对象 13">
                          <a:extLst>
                            <a:ext uri="{FF2B5EF4-FFF2-40B4-BE49-F238E27FC236}">
                              <a16:creationId xmlns:a16="http://schemas.microsoft.com/office/drawing/2014/main" id="{43602F78-E12E-5E5A-E7A0-B3F09AA60FE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367" y="253810"/>
                          <a:ext cx="3262257" cy="4275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" name="椭圆 5">
            <a:extLst>
              <a:ext uri="{FF2B5EF4-FFF2-40B4-BE49-F238E27FC236}">
                <a16:creationId xmlns:a16="http://schemas.microsoft.com/office/drawing/2014/main" id="{2F31E9C3-AA08-E515-A305-8BE96DC2F2F4}"/>
              </a:ext>
            </a:extLst>
          </p:cNvPr>
          <p:cNvSpPr/>
          <p:nvPr/>
        </p:nvSpPr>
        <p:spPr>
          <a:xfrm>
            <a:off x="6765209" y="116604"/>
            <a:ext cx="541337" cy="592137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AC4C151-2701-2CD2-0609-B81490AEA4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40200"/>
            <a:ext cx="9144000" cy="252308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06B3BF3-2486-BCC3-7C0A-8E81B25299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433458"/>
            <a:ext cx="9144000" cy="131488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4FFAE10-1AF3-4070-CFB9-4ADF41134C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100" y="5019264"/>
            <a:ext cx="8820472" cy="937279"/>
          </a:xfrm>
          <a:prstGeom prst="rect">
            <a:avLst/>
          </a:prstGeom>
          <a:ln w="38100" cmpd="sng">
            <a:solidFill>
              <a:srgbClr val="00B050"/>
            </a:solidFill>
          </a:ln>
        </p:spPr>
      </p:pic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88EBED2F-FA5B-3141-6B99-B09319297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5220" y="1108553"/>
            <a:ext cx="4248472" cy="517143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highlight>
                  <a:srgbClr val="FFFF00"/>
                </a:highlight>
                <a:latin typeface="华文楷体" panose="02010600040101010101" pitchFamily="2" charset="-122"/>
                <a:ea typeface="华文楷体" panose="02010600040101010101" pitchFamily="2" charset="-122"/>
              </a:rPr>
              <a:t>peaking</a:t>
            </a:r>
            <a:r>
              <a:rPr lang="en-US" altLang="zh-CN" sz="2400" b="1" dirty="0">
                <a:highlight>
                  <a:srgbClr val="FFFF00"/>
                </a:highlight>
                <a:latin typeface="华文楷体" panose="02010600040101010101" pitchFamily="2" charset="-122"/>
                <a:ea typeface="华文楷体" panose="02010600040101010101" pitchFamily="2" charset="-122"/>
              </a:rPr>
              <a:t> and </a:t>
            </a:r>
            <a:r>
              <a:rPr lang="en-US" altLang="zh-CN" sz="2400" b="1" dirty="0">
                <a:solidFill>
                  <a:srgbClr val="00B050"/>
                </a:solidFill>
                <a:highlight>
                  <a:srgbClr val="FFFF00"/>
                </a:highlight>
                <a:latin typeface="华文楷体" panose="02010600040101010101" pitchFamily="2" charset="-122"/>
                <a:ea typeface="华文楷体" panose="02010600040101010101" pitchFamily="2" charset="-122"/>
              </a:rPr>
              <a:t>non-peaking</a:t>
            </a:r>
            <a:endParaRPr lang="zh-CN" altLang="en-US" sz="2400" b="1" dirty="0">
              <a:solidFill>
                <a:srgbClr val="00B050"/>
              </a:solidFill>
              <a:highlight>
                <a:srgbClr val="FFFF00"/>
              </a:highligh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71268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第五步：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初步分析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-03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38</a:t>
            </a:fld>
            <a:endParaRPr lang="zh-CN" altLang="en-US"/>
          </a:p>
        </p:txBody>
      </p:sp>
      <p:grpSp>
        <p:nvGrpSpPr>
          <p:cNvPr id="7" name="组 6">
            <a:extLst>
              <a:ext uri="{FF2B5EF4-FFF2-40B4-BE49-F238E27FC236}">
                <a16:creationId xmlns:a16="http://schemas.microsoft.com/office/drawing/2014/main" id="{31C256C0-2CB2-6169-CCB5-983EB0B7C84D}"/>
              </a:ext>
            </a:extLst>
          </p:cNvPr>
          <p:cNvGrpSpPr>
            <a:grpSpLocks/>
          </p:cNvGrpSpPr>
          <p:nvPr/>
        </p:nvGrpSpPr>
        <p:grpSpPr bwMode="auto">
          <a:xfrm>
            <a:off x="5420596" y="137256"/>
            <a:ext cx="3584575" cy="568325"/>
            <a:chOff x="165557" y="188640"/>
            <a:chExt cx="3584515" cy="569053"/>
          </a:xfrm>
        </p:grpSpPr>
        <p:sp>
          <p:nvSpPr>
            <p:cNvPr id="8" name="圆角矩形 7">
              <a:extLst>
                <a:ext uri="{FF2B5EF4-FFF2-40B4-BE49-F238E27FC236}">
                  <a16:creationId xmlns:a16="http://schemas.microsoft.com/office/drawing/2014/main" id="{0036801D-373D-8C35-7C43-93B06FF7C7DA}"/>
                </a:ext>
              </a:extLst>
            </p:cNvPr>
            <p:cNvSpPr/>
            <p:nvPr/>
          </p:nvSpPr>
          <p:spPr>
            <a:xfrm>
              <a:off x="165557" y="188640"/>
              <a:ext cx="3584515" cy="569053"/>
            </a:xfrm>
            <a:prstGeom prst="roundRect">
              <a:avLst/>
            </a:prstGeom>
            <a:solidFill>
              <a:srgbClr val="FFFF00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graphicFrame>
          <p:nvGraphicFramePr>
            <p:cNvPr id="9" name="对象 8">
              <a:extLst>
                <a:ext uri="{FF2B5EF4-FFF2-40B4-BE49-F238E27FC236}">
                  <a16:creationId xmlns:a16="http://schemas.microsoft.com/office/drawing/2014/main" id="{AD81E489-5639-4717-9369-B2B89167526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16367" y="253810"/>
            <a:ext cx="3262257" cy="4275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3" imgW="1841500" imgH="241300" progId="Equation.3">
                    <p:embed/>
                  </p:oleObj>
                </mc:Choice>
                <mc:Fallback>
                  <p:oleObj name="公式" r:id="rId3" imgW="1841500" imgH="241300" progId="Equation.3">
                    <p:embed/>
                    <p:pic>
                      <p:nvPicPr>
                        <p:cNvPr id="13" name="对象 8">
                          <a:extLst>
                            <a:ext uri="{FF2B5EF4-FFF2-40B4-BE49-F238E27FC236}">
                              <a16:creationId xmlns:a16="http://schemas.microsoft.com/office/drawing/2014/main" id="{E39BEBCE-3C5E-CBD2-F3DD-526B1ECB98E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367" y="253810"/>
                          <a:ext cx="3262257" cy="4275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" name="椭圆 9">
            <a:extLst>
              <a:ext uri="{FF2B5EF4-FFF2-40B4-BE49-F238E27FC236}">
                <a16:creationId xmlns:a16="http://schemas.microsoft.com/office/drawing/2014/main" id="{629AB90C-F32A-658A-5383-A55A1143305F}"/>
              </a:ext>
            </a:extLst>
          </p:cNvPr>
          <p:cNvSpPr/>
          <p:nvPr/>
        </p:nvSpPr>
        <p:spPr>
          <a:xfrm>
            <a:off x="7970119" y="121381"/>
            <a:ext cx="304800" cy="592137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60C29F55-1C20-F317-FE65-657784B83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43" y="1411211"/>
            <a:ext cx="8713076" cy="4536504"/>
          </a:xfrm>
        </p:spPr>
        <p:txBody>
          <a:bodyPr/>
          <a:lstStyle/>
          <a:p>
            <a:pPr marL="890588" indent="-457200">
              <a:defRPr/>
            </a:pP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探测效率（</a:t>
            </a:r>
            <a:r>
              <a:rPr lang="en-US" altLang="zh-CN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Efficiency</a:t>
            </a: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）反映了“</a:t>
            </a:r>
            <a:r>
              <a:rPr lang="zh-CN" altLang="en-US" sz="2400" b="1" dirty="0">
                <a:solidFill>
                  <a:srgbClr val="3366FF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观测到的</a:t>
            </a: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”事例数和“</a:t>
            </a:r>
            <a:r>
              <a:rPr lang="zh-CN" altLang="en-US" sz="2400" b="1" dirty="0">
                <a:solidFill>
                  <a:srgbClr val="3366FF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真实物理过程产生的</a:t>
            </a: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”事例数之间的关系；通过</a:t>
            </a:r>
            <a:r>
              <a:rPr lang="en-US" altLang="zh-CN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mc</a:t>
            </a: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模拟确定；</a:t>
            </a:r>
          </a:p>
          <a:p>
            <a:pPr marL="890588" indent="-457200">
              <a:defRPr/>
            </a:pPr>
            <a:endParaRPr lang="zh-CN" altLang="en-US" sz="1000" b="1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marL="890588" indent="-457200">
              <a:defRPr/>
            </a:pP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在</a:t>
            </a:r>
            <a:r>
              <a:rPr lang="en-US" altLang="zh-CN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mc</a:t>
            </a: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事例的模拟中，必须尽可能地重现真实物理过程，包括</a:t>
            </a:r>
            <a:r>
              <a:rPr lang="zh-CN" altLang="en-US" sz="2400" b="1" dirty="0">
                <a:solidFill>
                  <a:srgbClr val="0080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物理事例的生成、探测器物质的结构和材料、物理事例与探测器物质的相互作用、环境的影响</a:t>
            </a: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等，这是确保探测效率无偏的根本；</a:t>
            </a:r>
          </a:p>
          <a:p>
            <a:pPr marL="890588" indent="-457200">
              <a:defRPr/>
            </a:pPr>
            <a:endParaRPr lang="zh-CN" altLang="en-US" sz="1000" b="1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marL="890588" indent="-457200">
              <a:defRPr/>
            </a:pP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通过与数据</a:t>
            </a:r>
            <a:r>
              <a:rPr lang="zh-CN" altLang="en-US" sz="2400" b="1" dirty="0">
                <a:solidFill>
                  <a:srgbClr val="3366FF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完全一致</a:t>
            </a: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的分析方法，得到</a:t>
            </a:r>
            <a:r>
              <a:rPr lang="en-US" altLang="zh-CN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mc</a:t>
            </a: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事例的信号产额，除以</a:t>
            </a:r>
            <a:r>
              <a:rPr lang="en-US" altLang="zh-CN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mc</a:t>
            </a: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事例的总数，即得探测效率；</a:t>
            </a:r>
          </a:p>
        </p:txBody>
      </p:sp>
    </p:spTree>
    <p:extLst>
      <p:ext uri="{BB962C8B-B14F-4D97-AF65-F5344CB8AC3E}">
        <p14:creationId xmlns:p14="http://schemas.microsoft.com/office/powerpoint/2010/main" val="2511264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第五步：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初步分析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-04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39</a:t>
            </a:fld>
            <a:endParaRPr lang="zh-CN" altLang="en-US"/>
          </a:p>
        </p:txBody>
      </p:sp>
      <p:grpSp>
        <p:nvGrpSpPr>
          <p:cNvPr id="2" name="组 6">
            <a:extLst>
              <a:ext uri="{FF2B5EF4-FFF2-40B4-BE49-F238E27FC236}">
                <a16:creationId xmlns:a16="http://schemas.microsoft.com/office/drawing/2014/main" id="{202F6B53-3C0D-3880-D1FD-DC5336A12C48}"/>
              </a:ext>
            </a:extLst>
          </p:cNvPr>
          <p:cNvGrpSpPr>
            <a:grpSpLocks/>
          </p:cNvGrpSpPr>
          <p:nvPr/>
        </p:nvGrpSpPr>
        <p:grpSpPr bwMode="auto">
          <a:xfrm>
            <a:off x="5420596" y="136524"/>
            <a:ext cx="3584575" cy="568325"/>
            <a:chOff x="165557" y="188640"/>
            <a:chExt cx="3584515" cy="569053"/>
          </a:xfrm>
        </p:grpSpPr>
        <p:sp>
          <p:nvSpPr>
            <p:cNvPr id="3" name="圆角矩形 2">
              <a:extLst>
                <a:ext uri="{FF2B5EF4-FFF2-40B4-BE49-F238E27FC236}">
                  <a16:creationId xmlns:a16="http://schemas.microsoft.com/office/drawing/2014/main" id="{78EFA106-CC40-7CFD-641A-BEB45FCD418F}"/>
                </a:ext>
              </a:extLst>
            </p:cNvPr>
            <p:cNvSpPr/>
            <p:nvPr/>
          </p:nvSpPr>
          <p:spPr>
            <a:xfrm>
              <a:off x="165557" y="188640"/>
              <a:ext cx="3584515" cy="569053"/>
            </a:xfrm>
            <a:prstGeom prst="roundRect">
              <a:avLst/>
            </a:prstGeom>
            <a:solidFill>
              <a:srgbClr val="FFFF00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graphicFrame>
          <p:nvGraphicFramePr>
            <p:cNvPr id="5" name="对象 8">
              <a:extLst>
                <a:ext uri="{FF2B5EF4-FFF2-40B4-BE49-F238E27FC236}">
                  <a16:creationId xmlns:a16="http://schemas.microsoft.com/office/drawing/2014/main" id="{512F2588-998C-145F-D4CC-3D01F39A6E9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16367" y="253810"/>
            <a:ext cx="3262257" cy="4275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3" imgW="1841500" imgH="241300" progId="Equation.3">
                    <p:embed/>
                  </p:oleObj>
                </mc:Choice>
                <mc:Fallback>
                  <p:oleObj name="公式" r:id="rId3" imgW="1841500" imgH="241300" progId="Equation.3">
                    <p:embed/>
                    <p:pic>
                      <p:nvPicPr>
                        <p:cNvPr id="14" name="对象 8">
                          <a:extLst>
                            <a:ext uri="{FF2B5EF4-FFF2-40B4-BE49-F238E27FC236}">
                              <a16:creationId xmlns:a16="http://schemas.microsoft.com/office/drawing/2014/main" id="{BDC9C2BA-16A8-FBCA-3530-EF4E290995A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367" y="253810"/>
                          <a:ext cx="3262257" cy="4275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" name="椭圆 5">
            <a:extLst>
              <a:ext uri="{FF2B5EF4-FFF2-40B4-BE49-F238E27FC236}">
                <a16:creationId xmlns:a16="http://schemas.microsoft.com/office/drawing/2014/main" id="{E50CF3A5-47B7-C894-A557-123987A51BB3}"/>
              </a:ext>
            </a:extLst>
          </p:cNvPr>
          <p:cNvSpPr/>
          <p:nvPr/>
        </p:nvSpPr>
        <p:spPr>
          <a:xfrm>
            <a:off x="7970119" y="120649"/>
            <a:ext cx="304800" cy="592137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  <p:pic>
        <p:nvPicPr>
          <p:cNvPr id="9" name="图片 1">
            <a:extLst>
              <a:ext uri="{FF2B5EF4-FFF2-40B4-BE49-F238E27FC236}">
                <a16:creationId xmlns:a16="http://schemas.microsoft.com/office/drawing/2014/main" id="{F2181DA0-7411-4411-FD1D-32CE1EC50A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29" y="1541562"/>
            <a:ext cx="4288790" cy="5151438"/>
          </a:xfrm>
          <a:prstGeom prst="rect">
            <a:avLst/>
          </a:prstGeom>
          <a:noFill/>
          <a:ln w="8890"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9966FBD-7F6D-5F79-1A35-6446370FC28C}"/>
              </a:ext>
            </a:extLst>
          </p:cNvPr>
          <p:cNvSpPr txBox="1"/>
          <p:nvPr/>
        </p:nvSpPr>
        <p:spPr>
          <a:xfrm>
            <a:off x="1369841" y="940696"/>
            <a:ext cx="64043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latin typeface="FangSong" panose="02010609060101010101" pitchFamily="49" charset="-122"/>
                <a:ea typeface="FangSong" panose="02010609060101010101" pitchFamily="49" charset="-122"/>
              </a:rPr>
              <a:t>MC</a:t>
            </a:r>
            <a:r>
              <a:rPr kumimoji="1" lang="zh-CN" altLang="en-US" sz="2800" b="1" dirty="0">
                <a:latin typeface="FangSong" panose="02010609060101010101" pitchFamily="49" charset="-122"/>
                <a:ea typeface="FangSong" panose="02010609060101010101" pitchFamily="49" charset="-122"/>
              </a:rPr>
              <a:t>事例是依据的已知的物理过程产生的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974809D-86F8-BDF8-4DB0-57EC1F1438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593" y="1619365"/>
            <a:ext cx="2837864" cy="515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548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第五步：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初步分析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-05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40</a:t>
            </a:fld>
            <a:endParaRPr lang="zh-CN" altLang="en-US"/>
          </a:p>
        </p:txBody>
      </p:sp>
      <p:grpSp>
        <p:nvGrpSpPr>
          <p:cNvPr id="3" name="组 6">
            <a:extLst>
              <a:ext uri="{FF2B5EF4-FFF2-40B4-BE49-F238E27FC236}">
                <a16:creationId xmlns:a16="http://schemas.microsoft.com/office/drawing/2014/main" id="{00F69F88-5388-58EA-71AF-AD6F21CD3AD2}"/>
              </a:ext>
            </a:extLst>
          </p:cNvPr>
          <p:cNvGrpSpPr>
            <a:grpSpLocks/>
          </p:cNvGrpSpPr>
          <p:nvPr/>
        </p:nvGrpSpPr>
        <p:grpSpPr bwMode="auto">
          <a:xfrm>
            <a:off x="5420596" y="136524"/>
            <a:ext cx="3584575" cy="568325"/>
            <a:chOff x="165557" y="188640"/>
            <a:chExt cx="3584515" cy="569053"/>
          </a:xfrm>
        </p:grpSpPr>
        <p:sp>
          <p:nvSpPr>
            <p:cNvPr id="5" name="圆角矩形 4">
              <a:extLst>
                <a:ext uri="{FF2B5EF4-FFF2-40B4-BE49-F238E27FC236}">
                  <a16:creationId xmlns:a16="http://schemas.microsoft.com/office/drawing/2014/main" id="{7C56848E-AC27-8ADD-ACF1-3A3BA2121131}"/>
                </a:ext>
              </a:extLst>
            </p:cNvPr>
            <p:cNvSpPr/>
            <p:nvPr/>
          </p:nvSpPr>
          <p:spPr>
            <a:xfrm>
              <a:off x="165557" y="188640"/>
              <a:ext cx="3584515" cy="569053"/>
            </a:xfrm>
            <a:prstGeom prst="roundRect">
              <a:avLst/>
            </a:prstGeom>
            <a:solidFill>
              <a:srgbClr val="FFFF00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graphicFrame>
          <p:nvGraphicFramePr>
            <p:cNvPr id="6" name="对象 8">
              <a:extLst>
                <a:ext uri="{FF2B5EF4-FFF2-40B4-BE49-F238E27FC236}">
                  <a16:creationId xmlns:a16="http://schemas.microsoft.com/office/drawing/2014/main" id="{B755F48B-3030-3B6D-8C84-2DA7F30AAFB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16367" y="253810"/>
            <a:ext cx="3262257" cy="4275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3" imgW="1841500" imgH="241300" progId="Equation.3">
                    <p:embed/>
                  </p:oleObj>
                </mc:Choice>
                <mc:Fallback>
                  <p:oleObj name="公式" r:id="rId3" imgW="1841500" imgH="241300" progId="Equation.3">
                    <p:embed/>
                    <p:pic>
                      <p:nvPicPr>
                        <p:cNvPr id="5" name="对象 8">
                          <a:extLst>
                            <a:ext uri="{FF2B5EF4-FFF2-40B4-BE49-F238E27FC236}">
                              <a16:creationId xmlns:a16="http://schemas.microsoft.com/office/drawing/2014/main" id="{512F2588-998C-145F-D4CC-3D01F39A6E9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367" y="253810"/>
                          <a:ext cx="3262257" cy="4275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" name="椭圆 6">
            <a:extLst>
              <a:ext uri="{FF2B5EF4-FFF2-40B4-BE49-F238E27FC236}">
                <a16:creationId xmlns:a16="http://schemas.microsoft.com/office/drawing/2014/main" id="{2FCACB43-A5A3-1EF2-E0A8-4B0E7DAA53E1}"/>
              </a:ext>
            </a:extLst>
          </p:cNvPr>
          <p:cNvSpPr/>
          <p:nvPr/>
        </p:nvSpPr>
        <p:spPr>
          <a:xfrm>
            <a:off x="7970119" y="120649"/>
            <a:ext cx="304800" cy="592137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92B9C9F-CC81-C82B-890C-0DBA3E3561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4923"/>
            <a:ext cx="9144000" cy="392022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567DD430-1881-67DA-A1F9-1596D9839E99}"/>
              </a:ext>
            </a:extLst>
          </p:cNvPr>
          <p:cNvSpPr txBox="1"/>
          <p:nvPr/>
        </p:nvSpPr>
        <p:spPr>
          <a:xfrm>
            <a:off x="216769" y="1159528"/>
            <a:ext cx="878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latin typeface="FangSong" panose="02010609060101010101" pitchFamily="49" charset="-122"/>
                <a:ea typeface="FangSong" panose="02010609060101010101" pitchFamily="49" charset="-122"/>
              </a:rPr>
              <a:t>使用相关软件包（基于</a:t>
            </a:r>
            <a:r>
              <a:rPr kumimoji="1" lang="en-US" altLang="zh-CN" sz="2800" b="1" dirty="0">
                <a:latin typeface="FangSong" panose="02010609060101010101" pitchFamily="49" charset="-122"/>
                <a:ea typeface="FangSong" panose="02010609060101010101" pitchFamily="49" charset="-122"/>
              </a:rPr>
              <a:t>Geant4</a:t>
            </a:r>
            <a:r>
              <a:rPr kumimoji="1" lang="zh-CN" altLang="en-US" sz="2800" b="1" dirty="0">
                <a:latin typeface="FangSong" panose="02010609060101010101" pitchFamily="49" charset="-122"/>
                <a:ea typeface="FangSong" panose="02010609060101010101" pitchFamily="49" charset="-122"/>
              </a:rPr>
              <a:t>），模拟探测器的材质、几何信息等，进而模拟粒子与探测器的相互作用。</a:t>
            </a:r>
          </a:p>
        </p:txBody>
      </p:sp>
    </p:spTree>
    <p:extLst>
      <p:ext uri="{BB962C8B-B14F-4D97-AF65-F5344CB8AC3E}">
        <p14:creationId xmlns:p14="http://schemas.microsoft.com/office/powerpoint/2010/main" val="18627322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第五步：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初步分析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-06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41</a:t>
            </a:fld>
            <a:endParaRPr lang="zh-CN" altLang="en-US"/>
          </a:p>
        </p:txBody>
      </p:sp>
      <p:grpSp>
        <p:nvGrpSpPr>
          <p:cNvPr id="2" name="组 6">
            <a:extLst>
              <a:ext uri="{FF2B5EF4-FFF2-40B4-BE49-F238E27FC236}">
                <a16:creationId xmlns:a16="http://schemas.microsoft.com/office/drawing/2014/main" id="{45EC97B2-55D6-DA5A-6861-ADDBD609592B}"/>
              </a:ext>
            </a:extLst>
          </p:cNvPr>
          <p:cNvGrpSpPr>
            <a:grpSpLocks/>
          </p:cNvGrpSpPr>
          <p:nvPr/>
        </p:nvGrpSpPr>
        <p:grpSpPr bwMode="auto">
          <a:xfrm>
            <a:off x="5420596" y="136524"/>
            <a:ext cx="3584575" cy="568325"/>
            <a:chOff x="165557" y="188640"/>
            <a:chExt cx="3584515" cy="569053"/>
          </a:xfrm>
        </p:grpSpPr>
        <p:sp>
          <p:nvSpPr>
            <p:cNvPr id="3" name="圆角矩形 2">
              <a:extLst>
                <a:ext uri="{FF2B5EF4-FFF2-40B4-BE49-F238E27FC236}">
                  <a16:creationId xmlns:a16="http://schemas.microsoft.com/office/drawing/2014/main" id="{BB1CD7CD-2377-A738-2E79-107391AFBF76}"/>
                </a:ext>
              </a:extLst>
            </p:cNvPr>
            <p:cNvSpPr/>
            <p:nvPr/>
          </p:nvSpPr>
          <p:spPr>
            <a:xfrm>
              <a:off x="165557" y="188640"/>
              <a:ext cx="3584515" cy="569053"/>
            </a:xfrm>
            <a:prstGeom prst="roundRect">
              <a:avLst/>
            </a:prstGeom>
            <a:solidFill>
              <a:srgbClr val="FFFF00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graphicFrame>
          <p:nvGraphicFramePr>
            <p:cNvPr id="5" name="对象 8">
              <a:extLst>
                <a:ext uri="{FF2B5EF4-FFF2-40B4-BE49-F238E27FC236}">
                  <a16:creationId xmlns:a16="http://schemas.microsoft.com/office/drawing/2014/main" id="{238A3897-BB76-51AC-BD9A-F750DC31F11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16367" y="253810"/>
            <a:ext cx="3262257" cy="4275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3" imgW="1841500" imgH="241300" progId="Equation.3">
                    <p:embed/>
                  </p:oleObj>
                </mc:Choice>
                <mc:Fallback>
                  <p:oleObj name="公式" r:id="rId3" imgW="1841500" imgH="241300" progId="Equation.3">
                    <p:embed/>
                    <p:pic>
                      <p:nvPicPr>
                        <p:cNvPr id="5" name="对象 8">
                          <a:extLst>
                            <a:ext uri="{FF2B5EF4-FFF2-40B4-BE49-F238E27FC236}">
                              <a16:creationId xmlns:a16="http://schemas.microsoft.com/office/drawing/2014/main" id="{512F2588-998C-145F-D4CC-3D01F39A6E9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367" y="253810"/>
                          <a:ext cx="3262257" cy="4275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" name="椭圆 5">
            <a:extLst>
              <a:ext uri="{FF2B5EF4-FFF2-40B4-BE49-F238E27FC236}">
                <a16:creationId xmlns:a16="http://schemas.microsoft.com/office/drawing/2014/main" id="{81AC8A07-0BE4-2EFB-7E9D-262E61E18E54}"/>
              </a:ext>
            </a:extLst>
          </p:cNvPr>
          <p:cNvSpPr/>
          <p:nvPr/>
        </p:nvSpPr>
        <p:spPr>
          <a:xfrm>
            <a:off x="7970119" y="120649"/>
            <a:ext cx="304800" cy="592137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15924802-C512-A278-413E-D2A065CC6C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09" y="4875469"/>
            <a:ext cx="8568952" cy="1584176"/>
          </a:xfrm>
        </p:spPr>
        <p:txBody>
          <a:bodyPr/>
          <a:lstStyle/>
          <a:p>
            <a:pPr marL="433388" indent="0">
              <a:buNone/>
              <a:defRPr/>
            </a:pPr>
            <a:r>
              <a:rPr lang="zh-CN" altLang="x-none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通过</a:t>
            </a: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对末态粒子动量和角分布等信息的比较，可以看出数据和</a:t>
            </a:r>
            <a:r>
              <a:rPr lang="en-US" altLang="zh-CN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mc</a:t>
            </a: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之间的符合程度，上图展示了对比的结果，可见数据与</a:t>
            </a:r>
            <a:r>
              <a:rPr lang="en-US" altLang="zh-CN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mc</a:t>
            </a: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之间符合得很好，所以，</a:t>
            </a:r>
            <a:r>
              <a:rPr lang="en-US" altLang="zh-CN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mc</a:t>
            </a: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模拟是可靠的，基于此得到的探测效率是无偏的。</a:t>
            </a:r>
          </a:p>
        </p:txBody>
      </p:sp>
      <p:grpSp>
        <p:nvGrpSpPr>
          <p:cNvPr id="8" name="组 12">
            <a:extLst>
              <a:ext uri="{FF2B5EF4-FFF2-40B4-BE49-F238E27FC236}">
                <a16:creationId xmlns:a16="http://schemas.microsoft.com/office/drawing/2014/main" id="{71C9F19D-71A3-7E62-504E-63E304288994}"/>
              </a:ext>
            </a:extLst>
          </p:cNvPr>
          <p:cNvGrpSpPr/>
          <p:nvPr/>
        </p:nvGrpSpPr>
        <p:grpSpPr>
          <a:xfrm>
            <a:off x="183329" y="985408"/>
            <a:ext cx="7557025" cy="3613688"/>
            <a:chOff x="13511" y="1268760"/>
            <a:chExt cx="9144001" cy="4372563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D2755C74-CBAE-C5E6-EBFD-E744F52F19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511" y="1268760"/>
              <a:ext cx="9144001" cy="4372563"/>
            </a:xfrm>
            <a:prstGeom prst="rect">
              <a:avLst/>
            </a:prstGeom>
            <a:ln w="38100" cmpd="sng">
              <a:solidFill>
                <a:srgbClr val="3366FF"/>
              </a:solidFill>
            </a:ln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89082232-C708-A199-365D-0FBFD7AE3EE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24896" y="2492896"/>
              <a:ext cx="431800" cy="18002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7D499922-7210-9391-7F3A-50487F626D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88672" y="2461418"/>
              <a:ext cx="431800" cy="1800200"/>
            </a:xfrm>
            <a:prstGeom prst="rect">
              <a:avLst/>
            </a:prstGeom>
          </p:spPr>
        </p:pic>
      </p:grpSp>
      <p:grpSp>
        <p:nvGrpSpPr>
          <p:cNvPr id="12" name="组 18">
            <a:extLst>
              <a:ext uri="{FF2B5EF4-FFF2-40B4-BE49-F238E27FC236}">
                <a16:creationId xmlns:a16="http://schemas.microsoft.com/office/drawing/2014/main" id="{59277F5B-6B1D-9969-17B4-BE40162DD88E}"/>
              </a:ext>
            </a:extLst>
          </p:cNvPr>
          <p:cNvGrpSpPr/>
          <p:nvPr/>
        </p:nvGrpSpPr>
        <p:grpSpPr>
          <a:xfrm>
            <a:off x="926618" y="989159"/>
            <a:ext cx="7557025" cy="3609939"/>
            <a:chOff x="0" y="1193800"/>
            <a:chExt cx="9144000" cy="4455156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BBF0A1F1-8838-00FC-6A58-E09667DCE1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1193800"/>
              <a:ext cx="9144000" cy="4455156"/>
            </a:xfrm>
            <a:prstGeom prst="rect">
              <a:avLst/>
            </a:prstGeom>
            <a:ln w="38100" cmpd="sng">
              <a:solidFill>
                <a:srgbClr val="3366FF"/>
              </a:solidFill>
            </a:ln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A86C2E2A-BC80-C852-23DD-0CAE8D62EF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29927" y="1959262"/>
              <a:ext cx="356859" cy="952172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0B4F8731-D1A9-926A-8DEA-E2B830868E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55101" y="2332812"/>
              <a:ext cx="356859" cy="520124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6047B341-E306-643B-AD62-CBBF7D71E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39238" y="2601988"/>
              <a:ext cx="221582" cy="322956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C8717EDC-E9DC-A99E-2C8B-422D25043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3607" y="2236341"/>
              <a:ext cx="356860" cy="576065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9033027C-3745-7244-9691-1568D4561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89255" y="2597531"/>
              <a:ext cx="221582" cy="322956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05547CC2-95F3-4E71-D46A-C0A966CED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80112" y="2231884"/>
              <a:ext cx="356860" cy="576065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F1AD4232-DAD4-F269-97DC-912F5B8716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477125" y="1957362"/>
              <a:ext cx="356859" cy="952172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011E9AFE-7187-91A2-0FC2-469C67728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56952" y="2312944"/>
              <a:ext cx="356859" cy="520124"/>
            </a:xfrm>
            <a:prstGeom prst="rect">
              <a:avLst/>
            </a:prstGeom>
          </p:spPr>
        </p:pic>
      </p:grpSp>
      <p:pic>
        <p:nvPicPr>
          <p:cNvPr id="23" name="图片 22">
            <a:extLst>
              <a:ext uri="{FF2B5EF4-FFF2-40B4-BE49-F238E27FC236}">
                <a16:creationId xmlns:a16="http://schemas.microsoft.com/office/drawing/2014/main" id="{3CD7D109-F0EF-EB11-6A1F-2C0B609732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24968" y="994239"/>
            <a:ext cx="4639520" cy="3600400"/>
          </a:xfrm>
          <a:prstGeom prst="rect">
            <a:avLst/>
          </a:prstGeom>
          <a:ln w="38100" cmpd="sng">
            <a:solidFill>
              <a:srgbClr val="3366FF"/>
            </a:solidFill>
          </a:ln>
        </p:spPr>
      </p:pic>
    </p:spTree>
    <p:extLst>
      <p:ext uri="{BB962C8B-B14F-4D97-AF65-F5344CB8AC3E}">
        <p14:creationId xmlns:p14="http://schemas.microsoft.com/office/powerpoint/2010/main" val="17869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第五步：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初步分析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-07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42</a:t>
            </a:fld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6C53620-9DDD-D0D9-2003-D818136BC3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8" y="1067280"/>
            <a:ext cx="8312727" cy="53478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A8CBB04-29BA-8C7B-F7B2-118F1F3221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610" y="5643785"/>
            <a:ext cx="8312727" cy="521521"/>
          </a:xfrm>
          <a:prstGeom prst="rect">
            <a:avLst/>
          </a:prstGeom>
          <a:ln w="38100" cmpd="sng">
            <a:solidFill>
              <a:srgbClr val="3366FF"/>
            </a:solidFill>
          </a:ln>
        </p:spPr>
      </p:pic>
      <p:grpSp>
        <p:nvGrpSpPr>
          <p:cNvPr id="5" name="组 10">
            <a:extLst>
              <a:ext uri="{FF2B5EF4-FFF2-40B4-BE49-F238E27FC236}">
                <a16:creationId xmlns:a16="http://schemas.microsoft.com/office/drawing/2014/main" id="{9FAF8F30-24B1-F9E6-36E0-2ED59EBE89BC}"/>
              </a:ext>
            </a:extLst>
          </p:cNvPr>
          <p:cNvGrpSpPr/>
          <p:nvPr/>
        </p:nvGrpSpPr>
        <p:grpSpPr>
          <a:xfrm>
            <a:off x="419732" y="1818077"/>
            <a:ext cx="8312727" cy="2114981"/>
            <a:chOff x="419730" y="1818075"/>
            <a:chExt cx="8312727" cy="2114981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CB5AF1F0-270D-932B-2A2E-969A78A93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9730" y="1818075"/>
              <a:ext cx="8312727" cy="2114981"/>
            </a:xfrm>
            <a:prstGeom prst="rect">
              <a:avLst/>
            </a:prstGeom>
            <a:ln w="38100" cmpd="sng">
              <a:solidFill>
                <a:srgbClr val="3366FF"/>
              </a:solidFill>
            </a:ln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6C44AA43-3CF4-E78A-B8AA-5810CB8E4BE4}"/>
                </a:ext>
              </a:extLst>
            </p:cNvPr>
            <p:cNvSpPr/>
            <p:nvPr/>
          </p:nvSpPr>
          <p:spPr>
            <a:xfrm>
              <a:off x="578829" y="2983442"/>
              <a:ext cx="7986342" cy="22953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</p:grpSp>
      <p:grpSp>
        <p:nvGrpSpPr>
          <p:cNvPr id="8" name="组 9">
            <a:extLst>
              <a:ext uri="{FF2B5EF4-FFF2-40B4-BE49-F238E27FC236}">
                <a16:creationId xmlns:a16="http://schemas.microsoft.com/office/drawing/2014/main" id="{3583A2AC-25E3-08C0-EF37-A699150B467C}"/>
              </a:ext>
            </a:extLst>
          </p:cNvPr>
          <p:cNvGrpSpPr/>
          <p:nvPr/>
        </p:nvGrpSpPr>
        <p:grpSpPr>
          <a:xfrm>
            <a:off x="467544" y="4148858"/>
            <a:ext cx="8352928" cy="1284305"/>
            <a:chOff x="251520" y="3832357"/>
            <a:chExt cx="8352928" cy="1284305"/>
          </a:xfrm>
        </p:grpSpPr>
        <p:grpSp>
          <p:nvGrpSpPr>
            <p:cNvPr id="9" name="组 8">
              <a:extLst>
                <a:ext uri="{FF2B5EF4-FFF2-40B4-BE49-F238E27FC236}">
                  <a16:creationId xmlns:a16="http://schemas.microsoft.com/office/drawing/2014/main" id="{0E351A5A-60D8-DEEF-7BEA-4BB254CE3E2E}"/>
                </a:ext>
              </a:extLst>
            </p:cNvPr>
            <p:cNvGrpSpPr/>
            <p:nvPr/>
          </p:nvGrpSpPr>
          <p:grpSpPr>
            <a:xfrm>
              <a:off x="279437" y="3887002"/>
              <a:ext cx="8325011" cy="1192592"/>
              <a:chOff x="0" y="3788194"/>
              <a:chExt cx="9157512" cy="1311851"/>
            </a:xfrm>
          </p:grpSpPr>
          <p:pic>
            <p:nvPicPr>
              <p:cNvPr id="11" name="图片 10">
                <a:extLst>
                  <a:ext uri="{FF2B5EF4-FFF2-40B4-BE49-F238E27FC236}">
                    <a16:creationId xmlns:a16="http://schemas.microsoft.com/office/drawing/2014/main" id="{A81AB251-F725-8C72-EF09-2AD11D7C44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3788194"/>
                <a:ext cx="9144000" cy="1067089"/>
              </a:xfrm>
              <a:prstGeom prst="rect">
                <a:avLst/>
              </a:prstGeom>
            </p:spPr>
          </p:pic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id="{BBCE7062-12DF-F391-35EC-CAFD2EF2D4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512" y="4854804"/>
                <a:ext cx="9144000" cy="245241"/>
              </a:xfrm>
              <a:prstGeom prst="rect">
                <a:avLst/>
              </a:prstGeom>
            </p:spPr>
          </p:pic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8871BFDB-BD47-ED31-1D68-4696CE8C2A76}"/>
                </a:ext>
              </a:extLst>
            </p:cNvPr>
            <p:cNvSpPr/>
            <p:nvPr/>
          </p:nvSpPr>
          <p:spPr>
            <a:xfrm>
              <a:off x="251520" y="3832357"/>
              <a:ext cx="8352928" cy="1284305"/>
            </a:xfrm>
            <a:prstGeom prst="rect">
              <a:avLst/>
            </a:prstGeom>
            <a:noFill/>
            <a:ln w="38100" cmpd="sng">
              <a:solidFill>
                <a:srgbClr val="3366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3" name="组 6">
            <a:extLst>
              <a:ext uri="{FF2B5EF4-FFF2-40B4-BE49-F238E27FC236}">
                <a16:creationId xmlns:a16="http://schemas.microsoft.com/office/drawing/2014/main" id="{093D7C41-C74B-84AC-6998-BA26B7B31798}"/>
              </a:ext>
            </a:extLst>
          </p:cNvPr>
          <p:cNvGrpSpPr>
            <a:grpSpLocks/>
          </p:cNvGrpSpPr>
          <p:nvPr/>
        </p:nvGrpSpPr>
        <p:grpSpPr bwMode="auto">
          <a:xfrm>
            <a:off x="5420596" y="136524"/>
            <a:ext cx="3584575" cy="568325"/>
            <a:chOff x="165557" y="188640"/>
            <a:chExt cx="3584515" cy="569053"/>
          </a:xfrm>
        </p:grpSpPr>
        <p:sp>
          <p:nvSpPr>
            <p:cNvPr id="14" name="圆角矩形 13">
              <a:extLst>
                <a:ext uri="{FF2B5EF4-FFF2-40B4-BE49-F238E27FC236}">
                  <a16:creationId xmlns:a16="http://schemas.microsoft.com/office/drawing/2014/main" id="{B4F83DE8-CA15-001D-16B9-F4ED2D165762}"/>
                </a:ext>
              </a:extLst>
            </p:cNvPr>
            <p:cNvSpPr/>
            <p:nvPr/>
          </p:nvSpPr>
          <p:spPr>
            <a:xfrm>
              <a:off x="165557" y="188640"/>
              <a:ext cx="3584515" cy="569053"/>
            </a:xfrm>
            <a:prstGeom prst="roundRect">
              <a:avLst/>
            </a:prstGeom>
            <a:solidFill>
              <a:srgbClr val="FFFF00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graphicFrame>
          <p:nvGraphicFramePr>
            <p:cNvPr id="16" name="对象 8">
              <a:extLst>
                <a:ext uri="{FF2B5EF4-FFF2-40B4-BE49-F238E27FC236}">
                  <a16:creationId xmlns:a16="http://schemas.microsoft.com/office/drawing/2014/main" id="{EECEE55C-58B6-5846-2A6C-074E81275DF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16367" y="253810"/>
            <a:ext cx="3262257" cy="4275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8" imgW="1841500" imgH="241300" progId="Equation.3">
                    <p:embed/>
                  </p:oleObj>
                </mc:Choice>
                <mc:Fallback>
                  <p:oleObj name="公式" r:id="rId8" imgW="1841500" imgH="241300" progId="Equation.3">
                    <p:embed/>
                    <p:pic>
                      <p:nvPicPr>
                        <p:cNvPr id="5" name="对象 8">
                          <a:extLst>
                            <a:ext uri="{FF2B5EF4-FFF2-40B4-BE49-F238E27FC236}">
                              <a16:creationId xmlns:a16="http://schemas.microsoft.com/office/drawing/2014/main" id="{238A3897-BB76-51AC-BD9A-F750DC31F11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367" y="253810"/>
                          <a:ext cx="3262257" cy="4275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" name="椭圆 16">
            <a:extLst>
              <a:ext uri="{FF2B5EF4-FFF2-40B4-BE49-F238E27FC236}">
                <a16:creationId xmlns:a16="http://schemas.microsoft.com/office/drawing/2014/main" id="{1E40E40B-352B-ED4C-1A78-DF431D0CDA0F}"/>
              </a:ext>
            </a:extLst>
          </p:cNvPr>
          <p:cNvSpPr/>
          <p:nvPr/>
        </p:nvSpPr>
        <p:spPr>
          <a:xfrm>
            <a:off x="7970119" y="120649"/>
            <a:ext cx="304800" cy="592137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75141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第五步：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初步分析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-08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43</a:t>
            </a:fld>
            <a:endParaRPr lang="zh-CN" altLang="en-US"/>
          </a:p>
        </p:txBody>
      </p:sp>
      <p:grpSp>
        <p:nvGrpSpPr>
          <p:cNvPr id="2" name="组 7">
            <a:extLst>
              <a:ext uri="{FF2B5EF4-FFF2-40B4-BE49-F238E27FC236}">
                <a16:creationId xmlns:a16="http://schemas.microsoft.com/office/drawing/2014/main" id="{A2D93A44-7143-5C1C-5286-ECF38EAF078D}"/>
              </a:ext>
            </a:extLst>
          </p:cNvPr>
          <p:cNvGrpSpPr>
            <a:grpSpLocks/>
          </p:cNvGrpSpPr>
          <p:nvPr/>
        </p:nvGrpSpPr>
        <p:grpSpPr bwMode="auto">
          <a:xfrm>
            <a:off x="5420596" y="136524"/>
            <a:ext cx="3584575" cy="569913"/>
            <a:chOff x="165557" y="188640"/>
            <a:chExt cx="3584515" cy="569053"/>
          </a:xfrm>
        </p:grpSpPr>
        <p:sp>
          <p:nvSpPr>
            <p:cNvPr id="3" name="圆角矩形 2">
              <a:extLst>
                <a:ext uri="{FF2B5EF4-FFF2-40B4-BE49-F238E27FC236}">
                  <a16:creationId xmlns:a16="http://schemas.microsoft.com/office/drawing/2014/main" id="{0B7F458D-8F44-6CED-4139-0158E19BCF0D}"/>
                </a:ext>
              </a:extLst>
            </p:cNvPr>
            <p:cNvSpPr/>
            <p:nvPr/>
          </p:nvSpPr>
          <p:spPr>
            <a:xfrm>
              <a:off x="165557" y="188640"/>
              <a:ext cx="3584515" cy="569053"/>
            </a:xfrm>
            <a:prstGeom prst="roundRect">
              <a:avLst/>
            </a:prstGeom>
            <a:solidFill>
              <a:srgbClr val="FFFF00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graphicFrame>
          <p:nvGraphicFramePr>
            <p:cNvPr id="5" name="对象 9">
              <a:extLst>
                <a:ext uri="{FF2B5EF4-FFF2-40B4-BE49-F238E27FC236}">
                  <a16:creationId xmlns:a16="http://schemas.microsoft.com/office/drawing/2014/main" id="{2465A5B1-4C6D-25A2-D1EE-9C1635F2ABE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16366" y="253630"/>
            <a:ext cx="3262258" cy="4279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3" imgW="1841500" imgH="241300" progId="Equation.3">
                    <p:embed/>
                  </p:oleObj>
                </mc:Choice>
                <mc:Fallback>
                  <p:oleObj name="公式" r:id="rId3" imgW="1841500" imgH="241300" progId="Equation.3">
                    <p:embed/>
                    <p:pic>
                      <p:nvPicPr>
                        <p:cNvPr id="20" name="对象 9">
                          <a:extLst>
                            <a:ext uri="{FF2B5EF4-FFF2-40B4-BE49-F238E27FC236}">
                              <a16:creationId xmlns:a16="http://schemas.microsoft.com/office/drawing/2014/main" id="{1756EB7A-B8A5-A04B-31DD-8F4798F5BF0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366" y="253630"/>
                          <a:ext cx="3262258" cy="4279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" name="椭圆 5">
            <a:extLst>
              <a:ext uri="{FF2B5EF4-FFF2-40B4-BE49-F238E27FC236}">
                <a16:creationId xmlns:a16="http://schemas.microsoft.com/office/drawing/2014/main" id="{46AAF92F-2547-FF8A-6B0A-B6DC760EBBE4}"/>
              </a:ext>
            </a:extLst>
          </p:cNvPr>
          <p:cNvSpPr/>
          <p:nvPr/>
        </p:nvSpPr>
        <p:spPr>
          <a:xfrm>
            <a:off x="5547594" y="109537"/>
            <a:ext cx="304800" cy="592137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5011E27-7748-841A-3C8C-702328DECA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42639"/>
            <a:ext cx="9144000" cy="231416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2CFD957-4F82-8AE5-115B-1946E1A32F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198241"/>
            <a:ext cx="9144000" cy="3545457"/>
          </a:xfrm>
          <a:prstGeom prst="rect">
            <a:avLst/>
          </a:prstGeom>
        </p:spPr>
      </p:pic>
      <p:grpSp>
        <p:nvGrpSpPr>
          <p:cNvPr id="9" name="组 13">
            <a:extLst>
              <a:ext uri="{FF2B5EF4-FFF2-40B4-BE49-F238E27FC236}">
                <a16:creationId xmlns:a16="http://schemas.microsoft.com/office/drawing/2014/main" id="{ABBE6F9C-FF27-07CD-F1ED-875822773C75}"/>
              </a:ext>
            </a:extLst>
          </p:cNvPr>
          <p:cNvGrpSpPr/>
          <p:nvPr/>
        </p:nvGrpSpPr>
        <p:grpSpPr>
          <a:xfrm>
            <a:off x="60973" y="4345211"/>
            <a:ext cx="8989037" cy="2326479"/>
            <a:chOff x="419730" y="1818075"/>
            <a:chExt cx="8312727" cy="2114981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62EB86ED-6651-9292-2F32-F602EE5DD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19730" y="1818075"/>
              <a:ext cx="8312727" cy="2114981"/>
            </a:xfrm>
            <a:prstGeom prst="rect">
              <a:avLst/>
            </a:prstGeom>
            <a:ln w="38100" cmpd="sng">
              <a:solidFill>
                <a:srgbClr val="3366FF"/>
              </a:solidFill>
            </a:ln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D99653E-9168-1458-DA82-C8BE9AC1DCA9}"/>
                </a:ext>
              </a:extLst>
            </p:cNvPr>
            <p:cNvSpPr/>
            <p:nvPr/>
          </p:nvSpPr>
          <p:spPr>
            <a:xfrm>
              <a:off x="578829" y="2951129"/>
              <a:ext cx="7986342" cy="29499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46250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第六步：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深入分析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44</a:t>
            </a:fld>
            <a:endParaRPr lang="zh-CN" altLang="en-US"/>
          </a:p>
        </p:txBody>
      </p:sp>
      <p:sp>
        <p:nvSpPr>
          <p:cNvPr id="2" name="内容占位符 2">
            <a:extLst>
              <a:ext uri="{FF2B5EF4-FFF2-40B4-BE49-F238E27FC236}">
                <a16:creationId xmlns:a16="http://schemas.microsoft.com/office/drawing/2014/main" id="{8B937225-8D74-390C-476C-86D45DFFB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08" y="1196754"/>
            <a:ext cx="7992888" cy="4176117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提高统计显著性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提高探测</a:t>
            </a:r>
            <a:r>
              <a:rPr lang="zh-CN" altLang="en-US" dirty="0">
                <a:solidFill>
                  <a:srgbClr val="008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效率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（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validation &amp; improvement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514350" indent="-514350">
              <a:buFont typeface="+mj-lt"/>
              <a:buAutoNum type="arabicPeriod"/>
              <a:defRPr/>
            </a:pPr>
            <a:endParaRPr lang="zh-CN" altLang="en-US" sz="5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提高</a:t>
            </a:r>
            <a:r>
              <a:rPr lang="zh-CN" altLang="en-US" dirty="0">
                <a:solidFill>
                  <a:srgbClr val="008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信号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产额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514350" indent="-514350">
              <a:buFont typeface="+mj-lt"/>
              <a:buAutoNum type="arabicPeriod"/>
              <a:defRPr/>
            </a:pPr>
            <a:endParaRPr lang="zh-CN" altLang="en-US" sz="5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压低</a:t>
            </a:r>
            <a:r>
              <a:rPr lang="zh-CN" altLang="en-US" dirty="0">
                <a:solidFill>
                  <a:srgbClr val="008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本底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污染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514350" indent="-514350">
              <a:buFont typeface="+mj-lt"/>
              <a:buAutoNum type="arabicPeriod"/>
              <a:defRPr/>
            </a:pPr>
            <a:endParaRPr lang="en-US" altLang="zh-CN" sz="5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降低</a:t>
            </a:r>
            <a:r>
              <a:rPr lang="zh-CN" altLang="en-US" dirty="0">
                <a:solidFill>
                  <a:srgbClr val="008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系统误差</a:t>
            </a:r>
            <a:endParaRPr lang="en-US" altLang="zh-CN" dirty="0">
              <a:solidFill>
                <a:srgbClr val="008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圆角矩形 2">
            <a:extLst>
              <a:ext uri="{FF2B5EF4-FFF2-40B4-BE49-F238E27FC236}">
                <a16:creationId xmlns:a16="http://schemas.microsoft.com/office/drawing/2014/main" id="{B3822DCE-40C0-CE37-33C3-DD33791F3F93}"/>
              </a:ext>
            </a:extLst>
          </p:cNvPr>
          <p:cNvSpPr/>
          <p:nvPr/>
        </p:nvSpPr>
        <p:spPr bwMode="auto">
          <a:xfrm>
            <a:off x="1252040" y="5402731"/>
            <a:ext cx="6639920" cy="646131"/>
          </a:xfrm>
          <a:prstGeom prst="roundRect">
            <a:avLst/>
          </a:prstGeom>
          <a:gradFill>
            <a:gsLst>
              <a:gs pos="62000">
                <a:srgbClr val="0070C0"/>
              </a:gs>
              <a:gs pos="100000">
                <a:schemeClr val="accent2">
                  <a:lumMod val="60000"/>
                  <a:lumOff val="40000"/>
                </a:schemeClr>
              </a:gs>
              <a:gs pos="81000">
                <a:srgbClr val="0070C0"/>
              </a:gs>
              <a:gs pos="100000">
                <a:srgbClr val="002060"/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363">
              <a:lnSpc>
                <a:spcPct val="90000"/>
              </a:lnSpc>
              <a:defRPr/>
            </a:pPr>
            <a:r>
              <a:rPr lang="en-US" altLang="zh-CN" sz="4000" b="1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cs typeface="Arial" charset="0"/>
              </a:rPr>
              <a:t>Details in Prof.</a:t>
            </a:r>
            <a:r>
              <a:rPr lang="zh-CN" altLang="en-US" sz="4000" b="1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cs typeface="Arial" charset="0"/>
              </a:rPr>
              <a:t> </a:t>
            </a:r>
            <a:r>
              <a:rPr lang="en-US" altLang="zh-CN" sz="4000" b="1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cs typeface="Arial" charset="0"/>
              </a:rPr>
              <a:t>Zhu</a:t>
            </a:r>
            <a:r>
              <a:rPr lang="en-US" altLang="zh-CN" sz="4000" b="1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902030302020204" pitchFamily="66" charset="0"/>
                <a:ea typeface="微软雅黑" pitchFamily="34" charset="-122"/>
                <a:cs typeface="Arial" charset="0"/>
              </a:rPr>
              <a:t>’</a:t>
            </a:r>
            <a:r>
              <a:rPr lang="en-US" altLang="zh-CN" sz="4000" b="1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cs typeface="Arial" charset="0"/>
              </a:rPr>
              <a:t>s</a:t>
            </a:r>
            <a:r>
              <a:rPr lang="zh-CN" altLang="en-US" sz="4000" b="1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cs typeface="Arial" charset="0"/>
              </a:rPr>
              <a:t> </a:t>
            </a:r>
            <a:r>
              <a:rPr lang="en-US" altLang="zh-CN" sz="4000" b="1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cs typeface="Arial" charset="0"/>
              </a:rPr>
              <a:t>talk</a:t>
            </a:r>
            <a:endParaRPr lang="en-US" sz="3800" spc="-150" dirty="0">
              <a:ln w="3175">
                <a:noFill/>
              </a:ln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/>
              <a:ea typeface="微软雅黑" panose="020B0503020204020204" pitchFamily="34" charset="-122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536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第七步：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输入输出检查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-01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45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952A6103-21EF-A0DB-F2CB-3B8EEBF3D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039" y="1123403"/>
            <a:ext cx="8712968" cy="2592388"/>
          </a:xfrm>
        </p:spPr>
        <p:txBody>
          <a:bodyPr/>
          <a:lstStyle/>
          <a:p>
            <a:r>
              <a:rPr lang="en-US" altLang="en-US" sz="2400" b="1" dirty="0">
                <a:latin typeface="FangSong" panose="02010609060101010101" pitchFamily="49" charset="-122"/>
                <a:ea typeface="FangSong" panose="02010609060101010101" pitchFamily="49" charset="-122"/>
                <a:cs typeface="华文楷体"/>
              </a:rPr>
              <a:t>得到了初步结果之后，你会发现，</a:t>
            </a: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  <a:cs typeface="华文楷体"/>
              </a:rPr>
              <a:t>这个结果有可能与历史上的其它结果相符，也有可能矛盾。</a:t>
            </a:r>
            <a:r>
              <a:rPr lang="zh-CN" altLang="en-US" sz="2400" b="1" dirty="0">
                <a:solidFill>
                  <a:srgbClr val="FF0000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华文楷体"/>
              </a:rPr>
              <a:t>如何让别人相信「我们的结果」是正确的呢</a:t>
            </a: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  <a:cs typeface="华文楷体"/>
              </a:rPr>
              <a:t>？</a:t>
            </a:r>
            <a:endParaRPr lang="en-US" altLang="zh-CN" sz="2400" b="1" dirty="0">
              <a:latin typeface="FangSong" panose="02010609060101010101" pitchFamily="49" charset="-122"/>
              <a:ea typeface="FangSong" panose="02010609060101010101" pitchFamily="49" charset="-122"/>
              <a:cs typeface="华文楷体"/>
            </a:endParaRPr>
          </a:p>
          <a:p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  <a:cs typeface="华文楷体"/>
              </a:rPr>
              <a:t>尽管我们无法对「</a:t>
            </a:r>
            <a:r>
              <a:rPr lang="zh-CN" altLang="en-US" sz="2400" b="1" dirty="0">
                <a:solidFill>
                  <a:srgbClr val="008000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华文楷体"/>
              </a:rPr>
              <a:t>真实的物理</a:t>
            </a: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  <a:cs typeface="华文楷体"/>
              </a:rPr>
              <a:t>」进行检验，但我们可以利用 「</a:t>
            </a:r>
            <a:r>
              <a:rPr lang="zh-CN" altLang="en-US" sz="2400" b="1" dirty="0">
                <a:solidFill>
                  <a:srgbClr val="008000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华文楷体"/>
              </a:rPr>
              <a:t>已知的物理</a:t>
            </a: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  <a:cs typeface="华文楷体"/>
              </a:rPr>
              <a:t>」来做 </a:t>
            </a:r>
            <a:r>
              <a:rPr lang="en-US" altLang="zh-CN" sz="2400" b="1" dirty="0">
                <a:latin typeface="FangSong" panose="02010609060101010101" pitchFamily="49" charset="-122"/>
                <a:ea typeface="FangSong" panose="02010609060101010101" pitchFamily="49" charset="-122"/>
                <a:cs typeface="华文楷体"/>
              </a:rPr>
              <a:t>check</a:t>
            </a: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  <a:cs typeface="华文楷体"/>
              </a:rPr>
              <a:t>。</a:t>
            </a:r>
            <a:endParaRPr lang="en-US" altLang="zh-CN" sz="2400" b="1" dirty="0">
              <a:latin typeface="FangSong" panose="02010609060101010101" pitchFamily="49" charset="-122"/>
              <a:ea typeface="FangSong" panose="02010609060101010101" pitchFamily="49" charset="-122"/>
              <a:cs typeface="华文楷体"/>
            </a:endParaRPr>
          </a:p>
          <a:p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  <a:cs typeface="华文楷体"/>
              </a:rPr>
              <a:t>即，通过 </a:t>
            </a:r>
            <a:r>
              <a:rPr lang="en-US" altLang="zh-CN" sz="2400" b="1" dirty="0">
                <a:latin typeface="FangSong" panose="02010609060101010101" pitchFamily="49" charset="-122"/>
                <a:ea typeface="FangSong" panose="02010609060101010101" pitchFamily="49" charset="-122"/>
                <a:cs typeface="华文楷体"/>
              </a:rPr>
              <a:t>mc</a:t>
            </a: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  <a:cs typeface="华文楷体"/>
              </a:rPr>
              <a:t> 模拟的方法，做输入</a:t>
            </a:r>
            <a:r>
              <a:rPr lang="en-US" altLang="zh-CN" sz="2400" b="1" dirty="0">
                <a:latin typeface="FangSong" panose="02010609060101010101" pitchFamily="49" charset="-122"/>
                <a:ea typeface="FangSong" panose="02010609060101010101" pitchFamily="49" charset="-122"/>
                <a:cs typeface="华文楷体"/>
              </a:rPr>
              <a:t>/</a:t>
            </a: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  <a:cs typeface="华文楷体"/>
              </a:rPr>
              <a:t>输出检查（</a:t>
            </a:r>
            <a:r>
              <a:rPr lang="en-US" altLang="zh-CN" sz="2400" b="1" dirty="0">
                <a:latin typeface="FangSong" panose="02010609060101010101" pitchFamily="49" charset="-122"/>
                <a:ea typeface="FangSong" panose="02010609060101010101" pitchFamily="49" charset="-122"/>
                <a:cs typeface="华文楷体"/>
              </a:rPr>
              <a:t>I/O</a:t>
            </a: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  <a:cs typeface="华文楷体"/>
              </a:rPr>
              <a:t> </a:t>
            </a:r>
            <a:r>
              <a:rPr lang="en-US" altLang="zh-CN" sz="2400" b="1" dirty="0">
                <a:latin typeface="FangSong" panose="02010609060101010101" pitchFamily="49" charset="-122"/>
                <a:ea typeface="FangSong" panose="02010609060101010101" pitchFamily="49" charset="-122"/>
                <a:cs typeface="华文楷体"/>
              </a:rPr>
              <a:t>Check</a:t>
            </a: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  <a:cs typeface="华文楷体"/>
              </a:rPr>
              <a:t>）。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6CA8764-4ED5-10C7-8820-E1CEF3DC3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33" y="3815987"/>
            <a:ext cx="7272779" cy="277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99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第七步：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输入输出检查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-02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46</a:t>
            </a:fld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B904B6D-15B5-E0CF-B8DF-17F093B3A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570" y="2212731"/>
            <a:ext cx="8312728" cy="2921854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937A4C-A2F4-6FB2-6BF8-3D2863B3B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052636"/>
            <a:ext cx="8928992" cy="2592388"/>
          </a:xfrm>
        </p:spPr>
        <p:txBody>
          <a:bodyPr/>
          <a:lstStyle/>
          <a:p>
            <a:r>
              <a:rPr lang="en-US" altLang="en-US" sz="2400" b="1" dirty="0">
                <a:solidFill>
                  <a:srgbClr val="FF00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完全相同</a:t>
            </a:r>
            <a:r>
              <a:rPr lang="en-US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的分析过程之后</a:t>
            </a:r>
            <a:r>
              <a:rPr lang="mr-IN" altLang="en-US" sz="2400" b="1" dirty="0">
                <a:latin typeface="FangSong" panose="02010609060101010101" pitchFamily="49" charset="-122"/>
                <a:ea typeface="FangSong" panose="02010609060101010101" pitchFamily="49" charset="-122"/>
              </a:rPr>
              <a:t>…</a:t>
            </a:r>
            <a:endParaRPr lang="zh-CN" altLang="en-US" sz="2400" b="1" dirty="0">
              <a:latin typeface="FangSong" panose="02010609060101010101" pitchFamily="49" charset="-122"/>
              <a:ea typeface="FangSong" panose="02010609060101010101" pitchFamily="49" charset="-122"/>
            </a:endParaRPr>
          </a:p>
        </p:txBody>
      </p:sp>
      <p:sp>
        <p:nvSpPr>
          <p:cNvPr id="5" name="矩形: 圆角 1">
            <a:extLst>
              <a:ext uri="{FF2B5EF4-FFF2-40B4-BE49-F238E27FC236}">
                <a16:creationId xmlns:a16="http://schemas.microsoft.com/office/drawing/2014/main" id="{988F02D3-8560-E7C4-68B4-7CBB4007427F}"/>
              </a:ext>
            </a:extLst>
          </p:cNvPr>
          <p:cNvSpPr/>
          <p:nvPr/>
        </p:nvSpPr>
        <p:spPr>
          <a:xfrm>
            <a:off x="6580709" y="2976370"/>
            <a:ext cx="2160241" cy="202336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7">
            <a:extLst>
              <a:ext uri="{FF2B5EF4-FFF2-40B4-BE49-F238E27FC236}">
                <a16:creationId xmlns:a16="http://schemas.microsoft.com/office/drawing/2014/main" id="{AB3353BD-7DFD-7D49-7447-4692133C5D08}"/>
              </a:ext>
            </a:extLst>
          </p:cNvPr>
          <p:cNvSpPr/>
          <p:nvPr/>
        </p:nvSpPr>
        <p:spPr>
          <a:xfrm>
            <a:off x="2703602" y="2979097"/>
            <a:ext cx="950506" cy="202336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996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第七步：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输入输出检查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-03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47</a:t>
            </a:fld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1EC6176-2A22-9152-9416-D7853F5E6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101" y="688288"/>
            <a:ext cx="7772400" cy="603319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7AC8E025-A71F-0C8F-6F0A-46BA70629603}"/>
              </a:ext>
            </a:extLst>
          </p:cNvPr>
          <p:cNvSpPr txBox="1"/>
          <p:nvPr/>
        </p:nvSpPr>
        <p:spPr>
          <a:xfrm>
            <a:off x="6400802" y="2711895"/>
            <a:ext cx="23370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In each toy MC set, 10 thousand toy samples are generated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2C5DC6C-418D-D6F3-43DE-832295ED8522}"/>
              </a:ext>
            </a:extLst>
          </p:cNvPr>
          <p:cNvSpPr txBox="1"/>
          <p:nvPr/>
        </p:nvSpPr>
        <p:spPr>
          <a:xfrm>
            <a:off x="6230359" y="1710541"/>
            <a:ext cx="26779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Three toy MC sets with 100, 250 and 500</a:t>
            </a:r>
            <a:r>
              <a:rPr lang="zh-CN" altLang="en-US" dirty="0"/>
              <a:t> </a:t>
            </a:r>
            <a:r>
              <a:rPr lang="en-US" altLang="zh-CN" dirty="0"/>
              <a:t>signal events are generated</a:t>
            </a:r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F993682-C4DE-EBF8-2F27-9347BF21B0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896" y="821245"/>
            <a:ext cx="2560907" cy="648763"/>
          </a:xfrm>
          <a:prstGeom prst="rect">
            <a:avLst/>
          </a:prstGeom>
          <a:ln w="25400">
            <a:solidFill>
              <a:srgbClr val="00B050"/>
            </a:solidFill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631567F-3465-4857-EA3D-1AB06E1698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831" y="52552"/>
            <a:ext cx="8866338" cy="664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701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第八步：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系统误差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-01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48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5ED1AF8-B6B1-E62C-AE1A-A1421B5D5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593" y="1149242"/>
            <a:ext cx="8662817" cy="4925739"/>
          </a:xfrm>
        </p:spPr>
        <p:txBody>
          <a:bodyPr>
            <a:normAutofit/>
          </a:bodyPr>
          <a:lstStyle/>
          <a:p>
            <a:pPr marL="363538" indent="-363538">
              <a:lnSpc>
                <a:spcPct val="150000"/>
              </a:lnSpc>
            </a:pP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  <a:cs typeface="华文楷体"/>
              </a:rPr>
              <a:t>粒子物理实验中遇到的所有误差，都可以归为统计误差和系统误差两个大类。</a:t>
            </a:r>
            <a:endParaRPr lang="en-US" altLang="zh-CN" sz="2400" b="1" dirty="0">
              <a:latin typeface="FangSong" panose="02010609060101010101" pitchFamily="49" charset="-122"/>
              <a:ea typeface="FangSong" panose="02010609060101010101" pitchFamily="49" charset="-122"/>
              <a:cs typeface="华文楷体"/>
            </a:endParaRPr>
          </a:p>
          <a:p>
            <a:pPr marL="363538" indent="-363538">
              <a:lnSpc>
                <a:spcPct val="150000"/>
              </a:lnSpc>
            </a:pP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  <a:cs typeface="华文楷体"/>
              </a:rPr>
              <a:t>统计误差由实验数据的多少决定，只要实验数据无限多，此项误差是可以无限减小的；</a:t>
            </a:r>
            <a:endParaRPr lang="en-US" altLang="zh-CN" sz="2400" b="1" dirty="0">
              <a:latin typeface="FangSong" panose="02010609060101010101" pitchFamily="49" charset="-122"/>
              <a:ea typeface="FangSong" panose="02010609060101010101" pitchFamily="49" charset="-122"/>
              <a:cs typeface="华文楷体"/>
            </a:endParaRPr>
          </a:p>
          <a:p>
            <a:pPr marL="363538" indent="-363538">
              <a:lnSpc>
                <a:spcPct val="150000"/>
              </a:lnSpc>
            </a:pP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  <a:cs typeface="华文楷体"/>
              </a:rPr>
              <a:t>系统误差是不可避免的、由实验方法</a:t>
            </a:r>
            <a:r>
              <a:rPr lang="en-US" altLang="en-US" sz="2400" b="1" dirty="0">
                <a:latin typeface="FangSong" panose="02010609060101010101" pitchFamily="49" charset="-122"/>
                <a:ea typeface="FangSong" panose="02010609060101010101" pitchFamily="49" charset="-122"/>
                <a:cs typeface="华文楷体"/>
              </a:rPr>
              <a:t>（包括</a:t>
            </a: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  <a:cs typeface="华文楷体"/>
              </a:rPr>
              <a:t>设备、人员等）导致的误差。</a:t>
            </a:r>
            <a:endParaRPr lang="en-US" altLang="zh-CN" sz="2400" b="1" dirty="0">
              <a:latin typeface="FangSong" panose="02010609060101010101" pitchFamily="49" charset="-122"/>
              <a:ea typeface="FangSong" panose="02010609060101010101" pitchFamily="49" charset="-122"/>
              <a:cs typeface="华文楷体"/>
            </a:endParaRPr>
          </a:p>
          <a:p>
            <a:pPr marL="363538" indent="-363538">
              <a:lnSpc>
                <a:spcPct val="150000"/>
              </a:lnSpc>
            </a:pPr>
            <a:r>
              <a:rPr lang="zh-CN" altLang="en-US" sz="2400" b="1" dirty="0">
                <a:latin typeface="FangSong" panose="02010609060101010101" pitchFamily="49" charset="-122"/>
                <a:ea typeface="FangSong" panose="02010609060101010101" pitchFamily="49" charset="-122"/>
                <a:cs typeface="华文楷体"/>
              </a:rPr>
              <a:t>对系统误差的准确估计，是结果可靠性的重要保证。</a:t>
            </a:r>
          </a:p>
        </p:txBody>
      </p:sp>
    </p:spTree>
    <p:extLst>
      <p:ext uri="{BB962C8B-B14F-4D97-AF65-F5344CB8AC3E}">
        <p14:creationId xmlns:p14="http://schemas.microsoft.com/office/powerpoint/2010/main" val="783558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第八步：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系统误差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-02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49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44EC081-BB5F-864F-2A51-C428970446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255" y="724837"/>
            <a:ext cx="7154187" cy="616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5080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50</a:t>
            </a:fld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3923B8E-C0F4-9EBE-C04F-7DE43E55A130}"/>
              </a:ext>
            </a:extLst>
          </p:cNvPr>
          <p:cNvSpPr/>
          <p:nvPr/>
        </p:nvSpPr>
        <p:spPr>
          <a:xfrm>
            <a:off x="0" y="2276497"/>
            <a:ext cx="9144000" cy="2088737"/>
          </a:xfrm>
          <a:prstGeom prst="rect">
            <a:avLst/>
          </a:prstGeom>
          <a:solidFill>
            <a:srgbClr val="732858"/>
          </a:solidFill>
          <a:ln>
            <a:noFill/>
            <a:headEnd type="none" w="med" len="med"/>
            <a:tailEnd type="none" w="med" len="med"/>
          </a:ln>
          <a:effectLst>
            <a:softEdge rad="3175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8560" tIns="34280" rIns="68560" bIns="34280" rtlCol="0" anchor="ctr"/>
          <a:lstStyle/>
          <a:p>
            <a:pPr algn="ctr" defTabSz="685800">
              <a:defRPr/>
            </a:pPr>
            <a:r>
              <a:rPr lang="zh-CN" altLang="en-US" sz="4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从物理到文章</a:t>
            </a:r>
            <a:endParaRPr lang="en-US" altLang="zh-CN" sz="48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algn="ctr" defTabSz="685800">
              <a:defRPr/>
            </a:pPr>
            <a:r>
              <a:rPr kumimoji="1" lang="en-US" altLang="zh-CN" sz="4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Calibri" charset="0"/>
              </a:rPr>
              <a:t>From</a:t>
            </a:r>
            <a:r>
              <a:rPr kumimoji="1" lang="zh-CN" altLang="en-US" sz="4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Calibri" charset="0"/>
              </a:rPr>
              <a:t> </a:t>
            </a:r>
            <a:r>
              <a:rPr kumimoji="1" lang="en-US" altLang="zh-CN" sz="4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Calibri" charset="0"/>
              </a:rPr>
              <a:t>Physics</a:t>
            </a:r>
            <a:r>
              <a:rPr kumimoji="1" lang="zh-CN" altLang="en-US" sz="4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Calibri" charset="0"/>
              </a:rPr>
              <a:t> </a:t>
            </a:r>
            <a:r>
              <a:rPr kumimoji="1" lang="en-US" altLang="zh-CN" sz="4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Calibri" charset="0"/>
              </a:rPr>
              <a:t>to</a:t>
            </a:r>
            <a:r>
              <a:rPr kumimoji="1" lang="zh-CN" altLang="en-US" sz="4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Calibri" charset="0"/>
              </a:rPr>
              <a:t> </a:t>
            </a:r>
            <a:r>
              <a:rPr kumimoji="1" lang="en-US" altLang="zh-CN" sz="4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Calibri" charset="0"/>
              </a:rPr>
              <a:t>Paper</a:t>
            </a:r>
            <a:endParaRPr kumimoji="1" lang="zh-CN" altLang="en-US" sz="4800" b="1" dirty="0">
              <a:solidFill>
                <a:schemeClr val="bg1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5746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BESIII</a:t>
            </a:r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 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文章发表流程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-01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51</a:t>
            </a:fld>
            <a:endParaRPr lang="zh-CN" altLang="en-US"/>
          </a:p>
        </p:txBody>
      </p:sp>
      <p:sp>
        <p:nvSpPr>
          <p:cNvPr id="2" name="内容占位符 2">
            <a:extLst>
              <a:ext uri="{FF2B5EF4-FFF2-40B4-BE49-F238E27FC236}">
                <a16:creationId xmlns:a16="http://schemas.microsoft.com/office/drawing/2014/main" id="{2F602116-9825-A577-1A73-BE43C817C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4" y="980728"/>
            <a:ext cx="8752995" cy="4535372"/>
          </a:xfrm>
        </p:spPr>
        <p:txBody>
          <a:bodyPr>
            <a:normAutofit/>
          </a:bodyPr>
          <a:lstStyle/>
          <a:p>
            <a:pPr marL="365125" indent="-365125">
              <a:lnSpc>
                <a:spcPct val="100000"/>
              </a:lnSpc>
              <a:buFontTx/>
              <a:buAutoNum type="arabicPeriod"/>
            </a:pP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选题。</a:t>
            </a:r>
            <a:endParaRPr lang="en-US" altLang="zh-CN" sz="1800" dirty="0">
              <a:latin typeface="Calibri" panose="020F0502020204030204" pitchFamily="34" charset="0"/>
              <a:ea typeface="FangSong" panose="02010609060101010101" pitchFamily="49" charset="-122"/>
              <a:cs typeface="Calibri" panose="020F0502020204030204" pitchFamily="34" charset="0"/>
            </a:endParaRPr>
          </a:p>
          <a:p>
            <a:pPr marL="365125" indent="-365125">
              <a:lnSpc>
                <a:spcPct val="100000"/>
              </a:lnSpc>
              <a:buFontTx/>
              <a:buAutoNum type="arabicPeriod"/>
            </a:pP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足够成熟后（耗时看主要作者的能力），开始进入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Group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Meeting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Report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阶段。</a:t>
            </a:r>
            <a:endParaRPr lang="en-US" altLang="zh-CN" sz="1800" dirty="0">
              <a:latin typeface="Calibri" panose="020F0502020204030204" pitchFamily="34" charset="0"/>
              <a:ea typeface="FangSong" panose="02010609060101010101" pitchFamily="49" charset="-122"/>
              <a:cs typeface="Calibri" panose="020F0502020204030204" pitchFamily="34" charset="0"/>
            </a:endParaRPr>
          </a:p>
          <a:p>
            <a:pPr marL="365125" indent="-365125">
              <a:lnSpc>
                <a:spcPct val="100000"/>
              </a:lnSpc>
              <a:buFontTx/>
              <a:buAutoNum type="arabicPeriod"/>
            </a:pP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Group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内没意见后（视工作的复杂程度和主要作者的勤快程度，耗时不等），开始申请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Physics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&amp;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Software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Meeting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Report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。</a:t>
            </a:r>
            <a:endParaRPr lang="en-US" altLang="zh-CN" sz="1800" dirty="0">
              <a:latin typeface="Calibri" panose="020F0502020204030204" pitchFamily="34" charset="0"/>
              <a:ea typeface="FangSong" panose="02010609060101010101" pitchFamily="49" charset="-122"/>
              <a:cs typeface="Calibri" panose="020F0502020204030204" pitchFamily="34" charset="0"/>
            </a:endParaRPr>
          </a:p>
          <a:p>
            <a:pPr marL="365125" indent="-365125">
              <a:lnSpc>
                <a:spcPct val="100000"/>
              </a:lnSpc>
              <a:buFontTx/>
              <a:buAutoNum type="arabicPeriod"/>
            </a:pP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回答完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P&amp;S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Meeting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会议的意见，进入「合作组内部审稿阶段」即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memo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阶段。</a:t>
            </a:r>
            <a:endParaRPr lang="en-US" altLang="zh-CN" sz="1800" dirty="0">
              <a:latin typeface="Calibri" panose="020F0502020204030204" pitchFamily="34" charset="0"/>
              <a:ea typeface="FangSong" panose="02010609060101010101" pitchFamily="49" charset="-122"/>
              <a:cs typeface="Calibri" panose="020F0502020204030204" pitchFamily="34" charset="0"/>
            </a:endParaRPr>
          </a:p>
          <a:p>
            <a:pPr marL="365125" indent="-365125">
              <a:lnSpc>
                <a:spcPct val="100000"/>
              </a:lnSpc>
              <a:buFontTx/>
              <a:buAutoNum type="arabicPeriod"/>
            </a:pP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回答完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memo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referee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committee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的问题后，进入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draft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阶段。</a:t>
            </a:r>
            <a:endParaRPr lang="en-US" altLang="zh-CN" sz="1800" dirty="0">
              <a:latin typeface="Calibri" panose="020F0502020204030204" pitchFamily="34" charset="0"/>
              <a:ea typeface="FangSong" panose="02010609060101010101" pitchFamily="49" charset="-122"/>
              <a:cs typeface="Calibri" panose="020F0502020204030204" pitchFamily="34" charset="0"/>
            </a:endParaRPr>
          </a:p>
          <a:p>
            <a:pPr marL="365125" indent="-365125">
              <a:lnSpc>
                <a:spcPct val="100000"/>
              </a:lnSpc>
              <a:buFontTx/>
              <a:buAutoNum type="arabicPeriod"/>
            </a:pP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完善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draft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后，做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pre-CWR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报告、进入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Collaboration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Wide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Review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阶段，经受整个合作组的审查（实际是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3-6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个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Reading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zh-CN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G</a:t>
            </a:r>
            <a:r>
              <a:rPr lang="en-US" altLang="zh-CN" sz="1800" dirty="0" err="1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roup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+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不定人数的热心读者）。</a:t>
            </a:r>
            <a:endParaRPr lang="en-US" altLang="zh-CN" sz="1800" dirty="0">
              <a:latin typeface="Calibri" panose="020F0502020204030204" pitchFamily="34" charset="0"/>
              <a:ea typeface="FangSong" panose="02010609060101010101" pitchFamily="49" charset="-122"/>
              <a:cs typeface="Calibri" panose="020F0502020204030204" pitchFamily="34" charset="0"/>
            </a:endParaRPr>
          </a:p>
          <a:p>
            <a:pPr marL="365125" indent="-365125">
              <a:lnSpc>
                <a:spcPct val="100000"/>
              </a:lnSpc>
              <a:buFontTx/>
              <a:buAutoNum type="arabicPeriod"/>
            </a:pP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CWR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结束后，进入</a:t>
            </a:r>
            <a:r>
              <a:rPr lang="en-US" altLang="zh-CN" sz="1800" dirty="0" err="1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PubCom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润稿，两个润稿人都没意见后，进入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Waiting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Spokesperson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Approval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阶段。</a:t>
            </a:r>
            <a:endParaRPr lang="en-US" altLang="zh-CN" sz="1800" dirty="0">
              <a:latin typeface="Calibri" panose="020F0502020204030204" pitchFamily="34" charset="0"/>
              <a:ea typeface="FangSong" panose="02010609060101010101" pitchFamily="49" charset="-122"/>
              <a:cs typeface="Calibri" panose="020F0502020204030204" pitchFamily="34" charset="0"/>
            </a:endParaRPr>
          </a:p>
          <a:p>
            <a:pPr marL="365125" indent="-365125">
              <a:lnSpc>
                <a:spcPct val="100000"/>
              </a:lnSpc>
              <a:buFontTx/>
              <a:buAutoNum type="arabicPeriod"/>
            </a:pP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PC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会安排一个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Spokesperson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做最后审查。</a:t>
            </a:r>
            <a:endParaRPr lang="en-US" altLang="zh-CN" sz="1800" dirty="0">
              <a:latin typeface="Calibri" panose="020F0502020204030204" pitchFamily="34" charset="0"/>
              <a:ea typeface="FangSong" panose="02010609060101010101" pitchFamily="49" charset="-122"/>
              <a:cs typeface="Calibri" panose="020F0502020204030204" pitchFamily="34" charset="0"/>
            </a:endParaRPr>
          </a:p>
          <a:p>
            <a:pPr marL="365125" indent="-365125">
              <a:lnSpc>
                <a:spcPct val="100000"/>
              </a:lnSpc>
              <a:buFontTx/>
              <a:buAutoNum type="arabicPeriod"/>
            </a:pP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发言人都同意后，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Submit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to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altLang="zh-CN" sz="1800" dirty="0" err="1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arXiv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&amp;&amp;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altLang="zh-CN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Journal</a:t>
            </a:r>
            <a:r>
              <a:rPr lang="zh-CN" altLang="en-US" sz="1800" dirty="0">
                <a:latin typeface="Calibri" panose="020F0502020204030204" pitchFamily="34" charset="0"/>
                <a:ea typeface="FangSong" panose="02010609060101010101" pitchFamily="49" charset="-122"/>
                <a:cs typeface="Calibri" panose="020F0502020204030204" pitchFamily="34" charset="0"/>
              </a:rPr>
              <a:t>。</a:t>
            </a:r>
          </a:p>
        </p:txBody>
      </p:sp>
      <p:sp>
        <p:nvSpPr>
          <p:cNvPr id="3" name="Text Box 81">
            <a:extLst>
              <a:ext uri="{FF2B5EF4-FFF2-40B4-BE49-F238E27FC236}">
                <a16:creationId xmlns:a16="http://schemas.microsoft.com/office/drawing/2014/main" id="{25A4357B-D216-4EED-1585-D2B751F41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702881"/>
            <a:ext cx="8064500" cy="648896"/>
          </a:xfrm>
          <a:prstGeom prst="rect">
            <a:avLst/>
          </a:prstGeom>
          <a:solidFill>
            <a:srgbClr val="FFFF00"/>
          </a:solidFill>
          <a:ln w="57150">
            <a:solidFill>
              <a:srgbClr val="3366FF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0" hangingPunct="0">
              <a:lnSpc>
                <a:spcPct val="90000"/>
              </a:lnSpc>
              <a:spcBef>
                <a:spcPct val="30000"/>
              </a:spcBef>
            </a:pPr>
            <a:r>
              <a:rPr kumimoji="0" lang="zh-CN" altLang="en-US" sz="2000" dirty="0">
                <a:latin typeface="黑体" charset="0"/>
                <a:ea typeface="黑体" charset="0"/>
              </a:rPr>
              <a:t>一般来说，一个分析，完成所有流程至少需要</a:t>
            </a:r>
            <a:r>
              <a:rPr kumimoji="0" lang="en-US" altLang="zh-CN" sz="2000" dirty="0">
                <a:latin typeface="黑体" charset="0"/>
                <a:ea typeface="黑体" charset="0"/>
              </a:rPr>
              <a:t>8-14</a:t>
            </a:r>
            <a:r>
              <a:rPr kumimoji="0" lang="zh-CN" altLang="en-US" sz="2000" dirty="0">
                <a:latin typeface="黑体" charset="0"/>
                <a:ea typeface="黑体" charset="0"/>
              </a:rPr>
              <a:t>个月，经历若干个环节、侧重点不同的审查</a:t>
            </a:r>
            <a:r>
              <a:rPr kumimoji="0" lang="mr-IN" altLang="zh-CN" sz="2000" dirty="0">
                <a:latin typeface="黑体" charset="0"/>
                <a:ea typeface="黑体" charset="0"/>
              </a:rPr>
              <a:t>……</a:t>
            </a:r>
            <a:r>
              <a:rPr kumimoji="0" lang="zh-CN" altLang="en-US" sz="2000" dirty="0">
                <a:solidFill>
                  <a:srgbClr val="FF0000"/>
                </a:solidFill>
                <a:latin typeface="黑体" charset="0"/>
                <a:ea typeface="黑体" charset="0"/>
              </a:rPr>
              <a:t>集团作战，可靠性有保障</a:t>
            </a:r>
            <a:r>
              <a:rPr kumimoji="0" lang="zh-CN" altLang="en-US" sz="2000" dirty="0">
                <a:latin typeface="黑体" charset="0"/>
                <a:ea typeface="黑体" charset="0"/>
              </a:rPr>
              <a:t>！</a:t>
            </a:r>
            <a:endParaRPr kumimoji="0" lang="en-US" altLang="zh-CN" sz="2000" dirty="0">
              <a:latin typeface="黑体" charset="0"/>
              <a:ea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58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A33A4DF-81F6-E583-137D-98F0706C7F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06770"/>
            <a:ext cx="9144000" cy="487188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BESIII</a:t>
            </a:r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 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文章发表流程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-02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52</a:t>
            </a:fld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51F7CF3-5862-15A3-89BA-E1F551CF2B43}"/>
              </a:ext>
            </a:extLst>
          </p:cNvPr>
          <p:cNvSpPr/>
          <p:nvPr/>
        </p:nvSpPr>
        <p:spPr>
          <a:xfrm>
            <a:off x="4201406" y="609398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B05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时间</a:t>
            </a:r>
            <a:r>
              <a:rPr lang="en-US" altLang="zh-CN" dirty="0">
                <a:solidFill>
                  <a:srgbClr val="00B05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lang="zh-CN" altLang="en-US" dirty="0">
                <a:solidFill>
                  <a:srgbClr val="00B05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月</a:t>
            </a:r>
            <a:r>
              <a:rPr lang="en-US" altLang="zh-CN" dirty="0">
                <a:solidFill>
                  <a:srgbClr val="00B05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)</a:t>
            </a:r>
            <a:endParaRPr lang="zh-CN" altLang="en-US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89976DC8-D900-9AF0-F318-FAA6FF9C1784}"/>
                  </a:ext>
                </a:extLst>
              </p:cNvPr>
              <p:cNvSpPr/>
              <p:nvPr/>
            </p:nvSpPr>
            <p:spPr>
              <a:xfrm>
                <a:off x="277843" y="1300931"/>
                <a:ext cx="7302889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altLang="zh-CN" sz="2000" dirty="0">
                    <a:solidFill>
                      <a:srgbClr val="FF0000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BESIII</a:t>
                </a:r>
                <a:r>
                  <a:rPr lang="zh-CN" altLang="en-US" sz="2000" dirty="0">
                    <a:solidFill>
                      <a:srgbClr val="FF0000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国际合作组文章</a:t>
                </a:r>
                <a:r>
                  <a:rPr lang="zh-CN" altLang="en-US" sz="2000" dirty="0">
                    <a:solidFill>
                      <a:srgbClr val="00B050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（进入</a:t>
                </a:r>
                <a:r>
                  <a:rPr lang="en-US" altLang="zh-CN" sz="2000" dirty="0">
                    <a:solidFill>
                      <a:srgbClr val="00B050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memo</a:t>
                </a:r>
                <a:r>
                  <a:rPr lang="zh-CN" altLang="en-US" sz="2000" dirty="0">
                    <a:solidFill>
                      <a:srgbClr val="00B050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的时间 </a:t>
                </a:r>
                <a14:m>
                  <m:oMath xmlns:m="http://schemas.openxmlformats.org/officeDocument/2006/math">
                    <m:r>
                      <a:rPr lang="en-US" altLang="zh-CN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→</m:t>
                    </m:r>
                  </m:oMath>
                </a14:m>
                <a:r>
                  <a:rPr lang="zh-CN" altLang="en-US" sz="2000" dirty="0">
                    <a:solidFill>
                      <a:srgbClr val="00B050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 期刊录用时间）</a:t>
                </a:r>
                <a:endParaRPr lang="zh-CN" altLang="en-US" sz="20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89976DC8-D900-9AF0-F318-FAA6FF9C17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843" y="1300931"/>
                <a:ext cx="7302889" cy="400110"/>
              </a:xfrm>
              <a:prstGeom prst="rect">
                <a:avLst/>
              </a:prstGeom>
              <a:blipFill>
                <a:blip r:embed="rId4"/>
                <a:stretch>
                  <a:fillRect l="-1042" t="-15625" b="-218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24473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BESIII</a:t>
            </a:r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 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文章发表流程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-03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53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6CF8A2A-21C3-1D18-B30A-5EC35F8915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773" y="828099"/>
            <a:ext cx="8549640" cy="588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4219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831" y="145834"/>
            <a:ext cx="6105558" cy="523220"/>
          </a:xfrm>
          <a:prstGeom prst="rect">
            <a:avLst/>
          </a:prstGeom>
          <a:solidFill>
            <a:srgbClr val="732858"/>
          </a:solidFill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BESIII</a:t>
            </a:r>
            <a:r>
              <a:rPr lang="zh-CN" altLang="en-US" sz="2800" b="1" dirty="0">
                <a:solidFill>
                  <a:schemeClr val="bg1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 </a:t>
            </a:r>
            <a:r>
              <a:rPr lang="zh-CN" altLang="en-US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文章发表流程</a:t>
            </a:r>
            <a:r>
              <a:rPr lang="en-US" altLang="zh-CN" sz="28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-04</a:t>
            </a:r>
            <a:endParaRPr kumimoji="1" lang="zh-CN" altLang="en-US" sz="26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charset="0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FA3DB45A-1E36-5740-9D35-02A1A3C6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54</a:t>
            </a:fld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C3CBDEA-0450-FE71-F958-766FAB07E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2" y="826106"/>
            <a:ext cx="9144000" cy="152277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6FB770A-B404-AAB5-F84F-2F0178C424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1" y="4487309"/>
            <a:ext cx="9144000" cy="192549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73B9E76-0DBC-D78C-B127-4C11F6D3E6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528" y="3027543"/>
            <a:ext cx="8734952" cy="140957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5A51EDB-04F2-2C26-27F9-86416FEBEB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3968" y="2465876"/>
            <a:ext cx="504056" cy="50405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36FEFE7-E23B-70F9-9081-AD554038AA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2040" y="2461418"/>
            <a:ext cx="504056" cy="50405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B600C35-FF81-4CAD-33D8-A7587A98EB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7824" y="2470334"/>
            <a:ext cx="504056" cy="50405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3A805E6-A539-A5EF-48BF-E463E668A3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896" y="2465876"/>
            <a:ext cx="504056" cy="504056"/>
          </a:xfrm>
          <a:prstGeom prst="rect">
            <a:avLst/>
          </a:prstGeom>
        </p:spPr>
      </p:pic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90E6AFE9-3444-C7B4-8386-661A3666210A}"/>
              </a:ext>
            </a:extLst>
          </p:cNvPr>
          <p:cNvCxnSpPr/>
          <p:nvPr/>
        </p:nvCxnSpPr>
        <p:spPr>
          <a:xfrm>
            <a:off x="2915816" y="5400236"/>
            <a:ext cx="532859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CBE90E1B-763E-9020-8A66-091157123108}"/>
              </a:ext>
            </a:extLst>
          </p:cNvPr>
          <p:cNvCxnSpPr/>
          <p:nvPr/>
        </p:nvCxnSpPr>
        <p:spPr>
          <a:xfrm>
            <a:off x="1115616" y="5602750"/>
            <a:ext cx="561662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4067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EBE8202-C5AA-5445-B3D6-D84A2593A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7C95-F0C3-4ABD-A1F3-56AAB5802A32}" type="slidenum">
              <a:rPr lang="zh-CN" altLang="en-US" smtClean="0"/>
              <a:t>55</a:t>
            </a:fld>
            <a:endParaRPr lang="zh-CN" alt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5293E0A-72C1-E658-B7CF-3A4C62EE4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4473" y="-34507"/>
            <a:ext cx="12385779" cy="7366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82">
            <a:extLst>
              <a:ext uri="{FF2B5EF4-FFF2-40B4-BE49-F238E27FC236}">
                <a16:creationId xmlns:a16="http://schemas.microsoft.com/office/drawing/2014/main" id="{341625E2-8618-0F2E-E755-FEE6DCCE21EA}"/>
              </a:ext>
            </a:extLst>
          </p:cNvPr>
          <p:cNvSpPr txBox="1"/>
          <p:nvPr/>
        </p:nvSpPr>
        <p:spPr>
          <a:xfrm>
            <a:off x="2608898" y="4881047"/>
            <a:ext cx="65059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0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Calibri" panose="020F0502020204030204" pitchFamily="34" charset="0"/>
              </a:rPr>
              <a:t>欢迎加入</a:t>
            </a:r>
            <a:r>
              <a:rPr lang="en-US" altLang="zh-CN" sz="40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Calibri" panose="020F0502020204030204" pitchFamily="34" charset="0"/>
              </a:rPr>
              <a:t>BESIII</a:t>
            </a:r>
            <a:r>
              <a:rPr lang="zh-CN" altLang="en-US" sz="4000" b="1" dirty="0">
                <a:solidFill>
                  <a:srgbClr val="FFFF00"/>
                </a:solidFill>
                <a:latin typeface="FangSong" panose="02010609060101010101" pitchFamily="49" charset="-122"/>
                <a:ea typeface="FangSong" panose="02010609060101010101" pitchFamily="49" charset="-122"/>
                <a:cs typeface="Calibri" panose="020F0502020204030204" pitchFamily="34" charset="0"/>
              </a:rPr>
              <a:t>合作组</a:t>
            </a:r>
            <a:endParaRPr lang="en-US" altLang="zh-CN" sz="4000" b="1" dirty="0">
              <a:solidFill>
                <a:srgbClr val="FFFF00"/>
              </a:solidFill>
              <a:latin typeface="FangSong" panose="02010609060101010101" pitchFamily="49" charset="-122"/>
              <a:ea typeface="FangSong" panose="02010609060101010101" pitchFamily="49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742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15215</TotalTime>
  <Words>2456</Words>
  <Application>Microsoft Macintosh PowerPoint</Application>
  <PresentationFormat>全屏显示(4:3)</PresentationFormat>
  <Paragraphs>471</Paragraphs>
  <Slides>55</Slides>
  <Notes>54</Notes>
  <HiddenSlides>0</HiddenSlides>
  <MMClips>0</MMClips>
  <ScaleCrop>false</ScaleCrop>
  <HeadingPairs>
    <vt:vector size="8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55</vt:i4>
      </vt:variant>
    </vt:vector>
  </HeadingPairs>
  <TitlesOfParts>
    <vt:vector size="74" baseType="lpstr">
      <vt:lpstr>等线</vt:lpstr>
      <vt:lpstr>FangSong</vt:lpstr>
      <vt:lpstr>黑体</vt:lpstr>
      <vt:lpstr>黑体</vt:lpstr>
      <vt:lpstr>华文楷体</vt:lpstr>
      <vt:lpstr>KaiTi</vt:lpstr>
      <vt:lpstr>宋体</vt:lpstr>
      <vt:lpstr>微软雅黑</vt:lpstr>
      <vt:lpstr>Arial</vt:lpstr>
      <vt:lpstr>Calibri</vt:lpstr>
      <vt:lpstr>Calibri Light</vt:lpstr>
      <vt:lpstr>Cambria Math</vt:lpstr>
      <vt:lpstr>Century Gothic</vt:lpstr>
      <vt:lpstr>Comic Sans MS</vt:lpstr>
      <vt:lpstr>Gill Sans MT</vt:lpstr>
      <vt:lpstr>Times New Roman</vt:lpstr>
      <vt:lpstr>Wingdings 2</vt:lpstr>
      <vt:lpstr>Office 主题​​</vt:lpstr>
      <vt:lpstr>公式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yangjie yan</dc:creator>
  <cp:lastModifiedBy>Microsoft Office 用户</cp:lastModifiedBy>
  <cp:revision>697</cp:revision>
  <cp:lastPrinted>2018-05-31T01:47:17Z</cp:lastPrinted>
  <dcterms:created xsi:type="dcterms:W3CDTF">2018-01-04T13:43:38Z</dcterms:created>
  <dcterms:modified xsi:type="dcterms:W3CDTF">2026-10-01T13:28:34Z</dcterms:modified>
</cp:coreProperties>
</file>