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gif" ContentType="image/gif"/>
  <Default Extension="wdp" ContentType="image/vnd.ms-photo"/>
  <Default Extension="emf" ContentType="image/x-emf"/>
  <Default Extension="tiff" ContentType="image/tif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13"/>
  </p:notesMasterIdLst>
  <p:sldIdLst>
    <p:sldId id="256" r:id="rId3"/>
    <p:sldId id="257" r:id="rId4"/>
    <p:sldId id="366" r:id="rId5"/>
    <p:sldId id="261" r:id="rId6"/>
    <p:sldId id="262" r:id="rId7"/>
    <p:sldId id="263" r:id="rId8"/>
    <p:sldId id="297" r:id="rId9"/>
    <p:sldId id="367" r:id="rId10"/>
    <p:sldId id="365" r:id="rId11"/>
    <p:sldId id="364" r:id="rId12"/>
    <p:sldId id="391" r:id="rId14"/>
    <p:sldId id="392" r:id="rId15"/>
    <p:sldId id="394" r:id="rId16"/>
    <p:sldId id="395" r:id="rId17"/>
    <p:sldId id="396" r:id="rId18"/>
    <p:sldId id="386" r:id="rId19"/>
    <p:sldId id="397" r:id="rId20"/>
    <p:sldId id="380" r:id="rId21"/>
    <p:sldId id="1281" r:id="rId22"/>
    <p:sldId id="1282" r:id="rId23"/>
    <p:sldId id="390" r:id="rId24"/>
    <p:sldId id="1283" r:id="rId25"/>
    <p:sldId id="357" r:id="rId26"/>
    <p:sldId id="393" r:id="rId27"/>
    <p:sldId id="406" r:id="rId28"/>
    <p:sldId id="299" r:id="rId29"/>
    <p:sldId id="1259" r:id="rId30"/>
    <p:sldId id="1260" r:id="rId31"/>
    <p:sldId id="1261" r:id="rId32"/>
    <p:sldId id="1262" r:id="rId33"/>
    <p:sldId id="284" r:id="rId34"/>
    <p:sldId id="287" r:id="rId35"/>
    <p:sldId id="1263" r:id="rId36"/>
    <p:sldId id="292" r:id="rId37"/>
    <p:sldId id="1264" r:id="rId38"/>
    <p:sldId id="330" r:id="rId39"/>
    <p:sldId id="354" r:id="rId40"/>
    <p:sldId id="356" r:id="rId41"/>
    <p:sldId id="324" r:id="rId42"/>
    <p:sldId id="300" r:id="rId43"/>
    <p:sldId id="369" r:id="rId44"/>
    <p:sldId id="1266" r:id="rId45"/>
    <p:sldId id="427" r:id="rId46"/>
    <p:sldId id="334" r:id="rId47"/>
    <p:sldId id="428" r:id="rId48"/>
    <p:sldId id="429" r:id="rId49"/>
    <p:sldId id="430" r:id="rId50"/>
    <p:sldId id="1267" r:id="rId51"/>
    <p:sldId id="305" r:id="rId52"/>
    <p:sldId id="294" r:id="rId53"/>
    <p:sldId id="1269" r:id="rId54"/>
    <p:sldId id="1270" r:id="rId55"/>
    <p:sldId id="432" r:id="rId56"/>
    <p:sldId id="1271" r:id="rId57"/>
    <p:sldId id="1273" r:id="rId58"/>
    <p:sldId id="398" r:id="rId59"/>
    <p:sldId id="412" r:id="rId60"/>
    <p:sldId id="259" r:id="rId61"/>
    <p:sldId id="314" r:id="rId62"/>
    <p:sldId id="321" r:id="rId63"/>
    <p:sldId id="264" r:id="rId64"/>
    <p:sldId id="316" r:id="rId65"/>
    <p:sldId id="407" r:id="rId66"/>
    <p:sldId id="301" r:id="rId67"/>
    <p:sldId id="318" r:id="rId68"/>
    <p:sldId id="1225" r:id="rId69"/>
    <p:sldId id="1226" r:id="rId70"/>
    <p:sldId id="319" r:id="rId71"/>
    <p:sldId id="307" r:id="rId72"/>
    <p:sldId id="1274" r:id="rId73"/>
    <p:sldId id="1284" r:id="rId74"/>
    <p:sldId id="1317" r:id="rId75"/>
    <p:sldId id="1351" r:id="rId76"/>
    <p:sldId id="1352" r:id="rId77"/>
    <p:sldId id="325" r:id="rId78"/>
    <p:sldId id="1353" r:id="rId79"/>
    <p:sldId id="326" r:id="rId80"/>
    <p:sldId id="1354" r:id="rId81"/>
    <p:sldId id="329" r:id="rId82"/>
    <p:sldId id="1355" r:id="rId83"/>
    <p:sldId id="1356" r:id="rId84"/>
    <p:sldId id="1357" r:id="rId85"/>
    <p:sldId id="1358" r:id="rId86"/>
    <p:sldId id="1378" r:id="rId87"/>
    <p:sldId id="1383" r:id="rId88"/>
    <p:sldId id="1384" r:id="rId89"/>
    <p:sldId id="1385" r:id="rId90"/>
    <p:sldId id="1386" r:id="rId91"/>
    <p:sldId id="1387" r:id="rId92"/>
    <p:sldId id="1388" r:id="rId93"/>
    <p:sldId id="1389" r:id="rId94"/>
    <p:sldId id="1359" r:id="rId95"/>
    <p:sldId id="1362" r:id="rId96"/>
    <p:sldId id="1363" r:id="rId97"/>
    <p:sldId id="1339" r:id="rId98"/>
    <p:sldId id="1364" r:id="rId99"/>
    <p:sldId id="1366" r:id="rId100"/>
    <p:sldId id="1368" r:id="rId101"/>
    <p:sldId id="1377" r:id="rId102"/>
    <p:sldId id="1382" r:id="rId103"/>
    <p:sldId id="1390" r:id="rId104"/>
    <p:sldId id="1391" r:id="rId105"/>
    <p:sldId id="1392" r:id="rId106"/>
    <p:sldId id="1393" r:id="rId107"/>
    <p:sldId id="322" r:id="rId108"/>
    <p:sldId id="306" r:id="rId109"/>
    <p:sldId id="410" r:id="rId110"/>
    <p:sldId id="1276" r:id="rId111"/>
    <p:sldId id="1277" r:id="rId112"/>
    <p:sldId id="1278" r:id="rId113"/>
    <p:sldId id="1279" r:id="rId114"/>
    <p:sldId id="1280" r:id="rId115"/>
    <p:sldId id="1285" r:id="rId1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nggang Zhao" initials="MZ" lastIdx="2"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03"/>
    <p:restoredTop sz="94675"/>
  </p:normalViewPr>
  <p:slideViewPr>
    <p:cSldViewPr snapToGrid="0" snapToObjects="1">
      <p:cViewPr varScale="1">
        <p:scale>
          <a:sx n="111" d="100"/>
          <a:sy n="111" d="100"/>
        </p:scale>
        <p:origin x="203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notesMaster" Target="notesMasters/notesMaster1.xml"/><Relationship Id="rId120" Type="http://schemas.openxmlformats.org/officeDocument/2006/relationships/commentAuthors" Target="commentAuthors.xml"/><Relationship Id="rId12" Type="http://schemas.openxmlformats.org/officeDocument/2006/relationships/slide" Target="slides/slide10.xml"/><Relationship Id="rId119" Type="http://schemas.openxmlformats.org/officeDocument/2006/relationships/tableStyles" Target="tableStyles.xml"/><Relationship Id="rId118" Type="http://schemas.openxmlformats.org/officeDocument/2006/relationships/viewProps" Target="viewProps.xml"/><Relationship Id="rId117" Type="http://schemas.openxmlformats.org/officeDocument/2006/relationships/presProps" Target="presProps.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9.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55.emf"/><Relationship Id="rId1" Type="http://schemas.openxmlformats.org/officeDocument/2006/relationships/image" Target="../media/image53.e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70.wmf"/><Relationship Id="rId1" Type="http://schemas.openxmlformats.org/officeDocument/2006/relationships/image" Target="../media/image69.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85.emf"/></Relationships>
</file>

<file path=ppt/drawings/_rels/vmlDrawing4.vml.rels><?xml version="1.0" encoding="UTF-8" standalone="yes"?>
<Relationships xmlns="http://schemas.openxmlformats.org/package/2006/relationships"><Relationship Id="rId4" Type="http://schemas.openxmlformats.org/officeDocument/2006/relationships/image" Target="../media/image111.wmf"/><Relationship Id="rId3" Type="http://schemas.openxmlformats.org/officeDocument/2006/relationships/image" Target="../media/image110.wmf"/><Relationship Id="rId2" Type="http://schemas.openxmlformats.org/officeDocument/2006/relationships/image" Target="../media/image109.wmf"/><Relationship Id="rId1" Type="http://schemas.openxmlformats.org/officeDocument/2006/relationships/image" Target="../media/image108.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1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5D67475-1EBE-EE4E-86F2-380016793A28}" type="datetimeFigureOut">
              <a:rPr lang="en-US" smtClean="0"/>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endParaRPr lang="en-GB"/>
          </a:p>
          <a:p>
            <a:pPr lvl="1"/>
            <a:r>
              <a:rPr lang="en-GB"/>
              <a:t>Second level</a:t>
            </a:r>
            <a:endParaRPr lang="en-GB"/>
          </a:p>
          <a:p>
            <a:pPr lvl="2"/>
            <a:r>
              <a:rPr lang="en-GB"/>
              <a:t>Third level</a:t>
            </a:r>
            <a:endParaRPr lang="en-GB"/>
          </a:p>
          <a:p>
            <a:pPr lvl="3"/>
            <a:r>
              <a:rPr lang="en-GB"/>
              <a:t>Fourth level</a:t>
            </a:r>
            <a:endParaRPr lang="en-GB"/>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FD44EE-0AD2-E14F-9108-745DAA43A14C}"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3.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FD44EE-0AD2-E14F-9108-745DAA43A14C}"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lvl1pPr defTabSz="914400" eaLnBrk="0" hangingPunct="0">
              <a:defRPr kumimoji="1" sz="2200">
                <a:solidFill>
                  <a:schemeClr val="tx1"/>
                </a:solidFill>
                <a:latin typeface="Times New Roman" panose="02020603050405020304" pitchFamily="18" charset="0"/>
                <a:ea typeface="宋体" panose="02010600030101010101" pitchFamily="2" charset="-122"/>
              </a:defRPr>
            </a:lvl1pPr>
            <a:lvl2pPr marL="685800" indent="-263525" defTabSz="914400" eaLnBrk="0" hangingPunct="0">
              <a:defRPr kumimoji="1" sz="2200">
                <a:solidFill>
                  <a:schemeClr val="tx1"/>
                </a:solidFill>
                <a:latin typeface="Times New Roman" panose="02020603050405020304" pitchFamily="18" charset="0"/>
                <a:ea typeface="宋体" panose="02010600030101010101" pitchFamily="2" charset="-122"/>
              </a:defRPr>
            </a:lvl2pPr>
            <a:lvl3pPr marL="1055370" indent="-210820" defTabSz="914400" eaLnBrk="0" hangingPunct="0">
              <a:defRPr kumimoji="1" sz="2200">
                <a:solidFill>
                  <a:schemeClr val="tx1"/>
                </a:solidFill>
                <a:latin typeface="Times New Roman" panose="02020603050405020304" pitchFamily="18" charset="0"/>
                <a:ea typeface="宋体" panose="02010600030101010101" pitchFamily="2" charset="-122"/>
              </a:defRPr>
            </a:lvl3pPr>
            <a:lvl4pPr marL="1477010" indent="-210820" defTabSz="914400" eaLnBrk="0" hangingPunct="0">
              <a:defRPr kumimoji="1" sz="2200">
                <a:solidFill>
                  <a:schemeClr val="tx1"/>
                </a:solidFill>
                <a:latin typeface="Times New Roman" panose="02020603050405020304" pitchFamily="18" charset="0"/>
                <a:ea typeface="宋体" panose="02010600030101010101" pitchFamily="2" charset="-122"/>
              </a:defRPr>
            </a:lvl4pPr>
            <a:lvl5pPr marL="1899285" indent="-210820" defTabSz="914400" eaLnBrk="0" hangingPunct="0">
              <a:defRPr kumimoji="1" sz="2200">
                <a:solidFill>
                  <a:schemeClr val="tx1"/>
                </a:solidFill>
                <a:latin typeface="Times New Roman" panose="02020603050405020304" pitchFamily="18" charset="0"/>
                <a:ea typeface="宋体" panose="02010600030101010101" pitchFamily="2" charset="-122"/>
              </a:defRPr>
            </a:lvl5pPr>
            <a:lvl6pPr marL="2320925" indent="-210820" defTabSz="914400" eaLnBrk="0" fontAlgn="base" hangingPunct="0">
              <a:spcBef>
                <a:spcPct val="0"/>
              </a:spcBef>
              <a:spcAft>
                <a:spcPct val="0"/>
              </a:spcAft>
              <a:defRPr kumimoji="1" sz="2200">
                <a:solidFill>
                  <a:schemeClr val="tx1"/>
                </a:solidFill>
                <a:latin typeface="Times New Roman" panose="02020603050405020304" pitchFamily="18" charset="0"/>
                <a:ea typeface="宋体" panose="02010600030101010101" pitchFamily="2" charset="-122"/>
              </a:defRPr>
            </a:lvl6pPr>
            <a:lvl7pPr marL="2743200" indent="-210820" defTabSz="914400" eaLnBrk="0" fontAlgn="base" hangingPunct="0">
              <a:spcBef>
                <a:spcPct val="0"/>
              </a:spcBef>
              <a:spcAft>
                <a:spcPct val="0"/>
              </a:spcAft>
              <a:defRPr kumimoji="1" sz="2200">
                <a:solidFill>
                  <a:schemeClr val="tx1"/>
                </a:solidFill>
                <a:latin typeface="Times New Roman" panose="02020603050405020304" pitchFamily="18" charset="0"/>
                <a:ea typeface="宋体" panose="02010600030101010101" pitchFamily="2" charset="-122"/>
              </a:defRPr>
            </a:lvl7pPr>
            <a:lvl8pPr marL="3165475" indent="-210820" defTabSz="914400" eaLnBrk="0" fontAlgn="base" hangingPunct="0">
              <a:spcBef>
                <a:spcPct val="0"/>
              </a:spcBef>
              <a:spcAft>
                <a:spcPct val="0"/>
              </a:spcAft>
              <a:defRPr kumimoji="1" sz="2200">
                <a:solidFill>
                  <a:schemeClr val="tx1"/>
                </a:solidFill>
                <a:latin typeface="Times New Roman" panose="02020603050405020304" pitchFamily="18" charset="0"/>
                <a:ea typeface="宋体" panose="02010600030101010101" pitchFamily="2" charset="-122"/>
              </a:defRPr>
            </a:lvl8pPr>
            <a:lvl9pPr marL="3587115" indent="-210820" defTabSz="914400" eaLnBrk="0" fontAlgn="base" hangingPunct="0">
              <a:spcBef>
                <a:spcPct val="0"/>
              </a:spcBef>
              <a:spcAft>
                <a:spcPct val="0"/>
              </a:spcAft>
              <a:defRPr kumimoji="1" sz="2200">
                <a:solidFill>
                  <a:schemeClr val="tx1"/>
                </a:solidFill>
                <a:latin typeface="Times New Roman" panose="02020603050405020304" pitchFamily="18" charset="0"/>
                <a:ea typeface="宋体" panose="02010600030101010101" pitchFamily="2" charset="-122"/>
              </a:defRPr>
            </a:lvl9pPr>
          </a:lstStyle>
          <a:p>
            <a:pPr eaLnBrk="1" hangingPunct="1"/>
            <a:fld id="{B8252A7E-A4EA-46FA-9E98-AC6D47EC2035}" type="slidenum">
              <a:rPr lang="en-US" altLang="zh-CN" sz="1200"/>
            </a:fld>
            <a:endParaRPr lang="en-US" altLang="zh-CN" sz="1200"/>
          </a:p>
        </p:txBody>
      </p:sp>
      <p:sp>
        <p:nvSpPr>
          <p:cNvPr id="113667" name="Rectangle 2"/>
          <p:cNvSpPr>
            <a:spLocks noGrp="1" noRot="1" noChangeAspect="1" noChangeArrowheads="1" noTextEdit="1"/>
          </p:cNvSpPr>
          <p:nvPr>
            <p:ph type="sldImg"/>
          </p:nvPr>
        </p:nvSpPr>
        <p:spPr>
          <a:xfrm>
            <a:off x="1143000" y="685800"/>
            <a:ext cx="4572000" cy="3429000"/>
          </a:xfrm>
        </p:spPr>
      </p:sp>
      <p:sp>
        <p:nvSpPr>
          <p:cNvPr id="113668" name="Rectangle 3"/>
          <p:cNvSpPr>
            <a:spLocks noGrp="1" noChangeArrowheads="1"/>
          </p:cNvSpPr>
          <p:nvPr>
            <p:ph type="body" idx="1"/>
          </p:nvPr>
        </p:nvSpPr>
        <p:spPr>
          <a:noFill/>
        </p:spPr>
        <p:txBody>
          <a:bodyPr/>
          <a:lstStyle/>
          <a:p>
            <a:pPr eaLnBrk="1" hangingPunct="1"/>
            <a:endParaRPr lang="zh-CN" altLang="zh-CN">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671DC49-43CD-2F46-8D98-0A31CB757174}" type="slidenum">
              <a:rPr lang="en-GB" smtClean="0"/>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p:cNvSpPr>
            <a:spLocks noGrp="1" noRot="1" noChangeAspect="1"/>
          </p:cNvSpPr>
          <p:nvPr>
            <p:ph type="sldImg"/>
          </p:nvPr>
        </p:nvSpPr>
        <p:spPr>
          <a:xfrm>
            <a:off x="1371600" y="1143000"/>
            <a:ext cx="4114800" cy="3086100"/>
          </a:xfrm>
        </p:spPr>
      </p:sp>
      <p:sp>
        <p:nvSpPr>
          <p:cNvPr id="14338"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x-none" altLang="x-none" dirty="0">
              <a:latin typeface="Times" charset="0"/>
              <a:ea typeface="MS PGothic" panose="020B0600070205080204" charset="-128"/>
            </a:endParaRPr>
          </a:p>
        </p:txBody>
      </p:sp>
      <p:sp>
        <p:nvSpPr>
          <p:cNvPr id="14339"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fld id="{B61739AA-3B79-8D44-8D19-410FE3824DFF}" type="slidenum">
              <a:rPr lang="en-US" altLang="x-none" sz="1200"/>
            </a:fld>
            <a:endParaRPr lang="en-US" altLang="x-none" sz="12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p:cNvSpPr>
          <p:nvPr>
            <p:ph type="sldImg"/>
          </p:nvPr>
        </p:nvSpPr>
        <p:spPr>
          <a:xfrm>
            <a:off x="1371600" y="1143000"/>
            <a:ext cx="4114800" cy="3086100"/>
          </a:xfrm>
        </p:spPr>
      </p:sp>
      <p:sp>
        <p:nvSpPr>
          <p:cNvPr id="21506"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x-none" altLang="x-none">
              <a:latin typeface="Times" charset="0"/>
              <a:ea typeface="MS PGothic" panose="020B0600070205080204" charset="-128"/>
            </a:endParaRPr>
          </a:p>
        </p:txBody>
      </p:sp>
      <p:sp>
        <p:nvSpPr>
          <p:cNvPr id="21507"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fld id="{F4E009E3-C399-5047-A20C-BAF3A4141155}" type="slidenum">
              <a:rPr lang="en-US" altLang="x-none" sz="1200"/>
            </a:fld>
            <a:endParaRPr lang="en-US" altLang="x-none"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a:xfrm>
            <a:off x="1371600" y="1143000"/>
            <a:ext cx="4114800" cy="3086100"/>
          </a:xfrm>
        </p:spPr>
      </p:sp>
      <p:sp>
        <p:nvSpPr>
          <p:cNvPr id="32770"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x-none" altLang="x-none" dirty="0">
              <a:latin typeface="Times" charset="0"/>
              <a:ea typeface="MS PGothic" panose="020B0600070205080204" charset="-128"/>
            </a:endParaRPr>
          </a:p>
        </p:txBody>
      </p:sp>
      <p:sp>
        <p:nvSpPr>
          <p:cNvPr id="32771"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fld id="{6E8D1137-8C94-3040-BEC1-0C4D2C2EBCF3}" type="slidenum">
              <a:rPr lang="en-US" altLang="x-none" sz="1200"/>
            </a:fld>
            <a:endParaRPr lang="en-US" altLang="x-none"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361831-214F-344C-9FA0-1C002CA142D2}" type="slidenum">
              <a:rPr 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361831-214F-344C-9FA0-1C002CA142D2}"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40DD283-3B81-4A39-8346-079C18716CF0}" type="slidenum">
              <a:rPr lang="zh-CN" altLang="en-US" smtClean="0">
                <a:solidFill>
                  <a:prstClr val="black"/>
                </a:solidFill>
                <a:latin typeface="等线" panose="02010600030101010101" charset="-122"/>
                <a:ea typeface="等线" panose="02010600030101010101" charset="-122"/>
              </a:rPr>
            </a:fld>
            <a:endParaRPr lang="zh-CN" altLang="en-US">
              <a:solidFill>
                <a:prstClr val="black"/>
              </a:solidFill>
              <a:latin typeface="等线" panose="02010600030101010101" charset="-122"/>
              <a:ea typeface="等线" panose="02010600030101010101"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FD44EE-0AD2-E14F-9108-745DAA43A14C}"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F937E8A4-CFE1-2541-A6EA-67FAD4350DDD}" type="datetime1">
              <a:rPr lang="en-US" smtClean="0"/>
            </a:fld>
            <a:endParaRPr lang="en-US"/>
          </a:p>
        </p:txBody>
      </p:sp>
      <p:sp>
        <p:nvSpPr>
          <p:cNvPr id="5" name="Footer Placeholder 4"/>
          <p:cNvSpPr>
            <a:spLocks noGrp="1"/>
          </p:cNvSpPr>
          <p:nvPr>
            <p:ph type="ftr" sz="quarter" idx="11"/>
          </p:nvPr>
        </p:nvSpPr>
        <p:spPr/>
        <p:txBody>
          <a:bodyPr/>
          <a:lstStyle/>
          <a:p>
            <a:r>
              <a:rPr lang="en-US"/>
              <a:t>The Physics on BESIII</a:t>
            </a:r>
            <a:endParaRPr lang="en-US"/>
          </a:p>
        </p:txBody>
      </p:sp>
      <p:sp>
        <p:nvSpPr>
          <p:cNvPr id="6" name="Slide Number Placeholder 5"/>
          <p:cNvSpPr>
            <a:spLocks noGrp="1"/>
          </p:cNvSpPr>
          <p:nvPr>
            <p:ph type="sldNum" sz="quarter" idx="12"/>
          </p:nvPr>
        </p:nvSpPr>
        <p:spPr/>
        <p:txBody>
          <a:bodyPr/>
          <a:lstStyle/>
          <a:p>
            <a:fld id="{1E579FB1-BED8-7E42-A58A-373D9AFD40D3}"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endParaRPr lang="en-GB"/>
          </a:p>
          <a:p>
            <a:pPr lvl="1"/>
            <a:r>
              <a:rPr lang="en-GB"/>
              <a:t>Second level</a:t>
            </a:r>
            <a:endParaRPr lang="en-GB"/>
          </a:p>
          <a:p>
            <a:pPr lvl="2"/>
            <a:r>
              <a:rPr lang="en-GB"/>
              <a:t>Third level</a:t>
            </a:r>
            <a:endParaRPr lang="en-GB"/>
          </a:p>
          <a:p>
            <a:pPr lvl="3"/>
            <a:r>
              <a:rPr lang="en-GB"/>
              <a:t>Fourth level</a:t>
            </a:r>
            <a:endParaRPr lang="en-GB"/>
          </a:p>
          <a:p>
            <a:pPr lvl="4"/>
            <a:r>
              <a:rPr lang="en-GB"/>
              <a:t>Fifth level</a:t>
            </a:r>
            <a:endParaRPr lang="en-US" dirty="0"/>
          </a:p>
        </p:txBody>
      </p:sp>
      <p:sp>
        <p:nvSpPr>
          <p:cNvPr id="4" name="Date Placeholder 3"/>
          <p:cNvSpPr>
            <a:spLocks noGrp="1"/>
          </p:cNvSpPr>
          <p:nvPr>
            <p:ph type="dt" sz="half" idx="10"/>
          </p:nvPr>
        </p:nvSpPr>
        <p:spPr/>
        <p:txBody>
          <a:bodyPr/>
          <a:lstStyle/>
          <a:p>
            <a:fld id="{552282AA-4362-0C4F-AFAD-BBBC10342D7D}" type="datetime1">
              <a:rPr lang="en-US" smtClean="0"/>
            </a:fld>
            <a:endParaRPr lang="en-US"/>
          </a:p>
        </p:txBody>
      </p:sp>
      <p:sp>
        <p:nvSpPr>
          <p:cNvPr id="5" name="Footer Placeholder 4"/>
          <p:cNvSpPr>
            <a:spLocks noGrp="1"/>
          </p:cNvSpPr>
          <p:nvPr>
            <p:ph type="ftr" sz="quarter" idx="11"/>
          </p:nvPr>
        </p:nvSpPr>
        <p:spPr/>
        <p:txBody>
          <a:bodyPr/>
          <a:lstStyle/>
          <a:p>
            <a:r>
              <a:rPr lang="en-US"/>
              <a:t>The Physics on BESIII</a:t>
            </a:r>
            <a:endParaRPr lang="en-US"/>
          </a:p>
        </p:txBody>
      </p:sp>
      <p:sp>
        <p:nvSpPr>
          <p:cNvPr id="6" name="Slide Number Placeholder 5"/>
          <p:cNvSpPr>
            <a:spLocks noGrp="1"/>
          </p:cNvSpPr>
          <p:nvPr>
            <p:ph type="sldNum" sz="quarter" idx="12"/>
          </p:nvPr>
        </p:nvSpPr>
        <p:spPr/>
        <p:txBody>
          <a:bodyPr/>
          <a:lstStyle/>
          <a:p>
            <a:fld id="{1E579FB1-BED8-7E42-A58A-373D9AFD40D3}"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endParaRPr lang="en-GB"/>
          </a:p>
        </p:txBody>
      </p:sp>
      <p:sp>
        <p:nvSpPr>
          <p:cNvPr id="4" name="Date Placeholder 3"/>
          <p:cNvSpPr>
            <a:spLocks noGrp="1"/>
          </p:cNvSpPr>
          <p:nvPr>
            <p:ph type="dt" sz="half" idx="10"/>
          </p:nvPr>
        </p:nvSpPr>
        <p:spPr/>
        <p:txBody>
          <a:bodyPr/>
          <a:lstStyle/>
          <a:p>
            <a:fld id="{AF9B1030-80A6-374F-A5E5-3C78B58C711C}" type="datetime1">
              <a:rPr lang="en-US" smtClean="0"/>
            </a:fld>
            <a:endParaRPr lang="en-US"/>
          </a:p>
        </p:txBody>
      </p:sp>
      <p:sp>
        <p:nvSpPr>
          <p:cNvPr id="5" name="Footer Placeholder 4"/>
          <p:cNvSpPr>
            <a:spLocks noGrp="1"/>
          </p:cNvSpPr>
          <p:nvPr>
            <p:ph type="ftr" sz="quarter" idx="11"/>
          </p:nvPr>
        </p:nvSpPr>
        <p:spPr/>
        <p:txBody>
          <a:bodyPr/>
          <a:lstStyle/>
          <a:p>
            <a:r>
              <a:rPr lang="en-US"/>
              <a:t>The Physics on BESIII</a:t>
            </a:r>
            <a:endParaRPr lang="en-US"/>
          </a:p>
        </p:txBody>
      </p:sp>
      <p:sp>
        <p:nvSpPr>
          <p:cNvPr id="6" name="Slide Number Placeholder 5"/>
          <p:cNvSpPr>
            <a:spLocks noGrp="1"/>
          </p:cNvSpPr>
          <p:nvPr>
            <p:ph type="sldNum" sz="quarter" idx="12"/>
          </p:nvPr>
        </p:nvSpPr>
        <p:spPr/>
        <p:txBody>
          <a:bodyPr/>
          <a:lstStyle/>
          <a:p>
            <a:fld id="{1E579FB1-BED8-7E42-A58A-373D9AFD40D3}"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endParaRPr lang="en-GB"/>
          </a:p>
          <a:p>
            <a:pPr lvl="1"/>
            <a:r>
              <a:rPr lang="en-GB"/>
              <a:t>Second level</a:t>
            </a:r>
            <a:endParaRPr lang="en-GB"/>
          </a:p>
          <a:p>
            <a:pPr lvl="2"/>
            <a:r>
              <a:rPr lang="en-GB"/>
              <a:t>Third level</a:t>
            </a:r>
            <a:endParaRPr lang="en-GB"/>
          </a:p>
          <a:p>
            <a:pPr lvl="3"/>
            <a:r>
              <a:rPr lang="en-GB"/>
              <a:t>Fourth level</a:t>
            </a:r>
            <a:endParaRPr lang="en-GB"/>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endParaRPr lang="en-GB"/>
          </a:p>
          <a:p>
            <a:pPr lvl="1"/>
            <a:r>
              <a:rPr lang="en-GB"/>
              <a:t>Second level</a:t>
            </a:r>
            <a:endParaRPr lang="en-GB"/>
          </a:p>
          <a:p>
            <a:pPr lvl="2"/>
            <a:r>
              <a:rPr lang="en-GB"/>
              <a:t>Third level</a:t>
            </a:r>
            <a:endParaRPr lang="en-GB"/>
          </a:p>
          <a:p>
            <a:pPr lvl="3"/>
            <a:r>
              <a:rPr lang="en-GB"/>
              <a:t>Fourth level</a:t>
            </a:r>
            <a:endParaRPr lang="en-GB"/>
          </a:p>
          <a:p>
            <a:pPr lvl="4"/>
            <a:r>
              <a:rPr lang="en-GB"/>
              <a:t>Fifth level</a:t>
            </a:r>
            <a:endParaRPr lang="en-US" dirty="0"/>
          </a:p>
        </p:txBody>
      </p:sp>
      <p:sp>
        <p:nvSpPr>
          <p:cNvPr id="5" name="Date Placeholder 4"/>
          <p:cNvSpPr>
            <a:spLocks noGrp="1"/>
          </p:cNvSpPr>
          <p:nvPr>
            <p:ph type="dt" sz="half" idx="10"/>
          </p:nvPr>
        </p:nvSpPr>
        <p:spPr/>
        <p:txBody>
          <a:bodyPr/>
          <a:lstStyle/>
          <a:p>
            <a:fld id="{63EE9094-99EA-B04A-B952-A905BC18F4E1}" type="datetime1">
              <a:rPr lang="en-US" smtClean="0"/>
            </a:fld>
            <a:endParaRPr lang="en-US"/>
          </a:p>
        </p:txBody>
      </p:sp>
      <p:sp>
        <p:nvSpPr>
          <p:cNvPr id="6" name="Footer Placeholder 5"/>
          <p:cNvSpPr>
            <a:spLocks noGrp="1"/>
          </p:cNvSpPr>
          <p:nvPr>
            <p:ph type="ftr" sz="quarter" idx="11"/>
          </p:nvPr>
        </p:nvSpPr>
        <p:spPr/>
        <p:txBody>
          <a:bodyPr/>
          <a:lstStyle/>
          <a:p>
            <a:r>
              <a:rPr lang="en-US"/>
              <a:t>The Physics on BESIII</a:t>
            </a:r>
            <a:endParaRPr lang="en-US"/>
          </a:p>
        </p:txBody>
      </p:sp>
      <p:sp>
        <p:nvSpPr>
          <p:cNvPr id="7" name="Slide Number Placeholder 6"/>
          <p:cNvSpPr>
            <a:spLocks noGrp="1"/>
          </p:cNvSpPr>
          <p:nvPr>
            <p:ph type="sldNum" sz="quarter" idx="12"/>
          </p:nvPr>
        </p:nvSpPr>
        <p:spPr/>
        <p:txBody>
          <a:bodyPr/>
          <a:lstStyle/>
          <a:p>
            <a:fld id="{1E579FB1-BED8-7E42-A58A-373D9AFD40D3}"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endParaRPr lang="en-GB"/>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endParaRPr lang="en-GB"/>
          </a:p>
          <a:p>
            <a:pPr lvl="1"/>
            <a:r>
              <a:rPr lang="en-GB"/>
              <a:t>Second level</a:t>
            </a:r>
            <a:endParaRPr lang="en-GB"/>
          </a:p>
          <a:p>
            <a:pPr lvl="2"/>
            <a:r>
              <a:rPr lang="en-GB"/>
              <a:t>Third level</a:t>
            </a:r>
            <a:endParaRPr lang="en-GB"/>
          </a:p>
          <a:p>
            <a:pPr lvl="3"/>
            <a:r>
              <a:rPr lang="en-GB"/>
              <a:t>Fourth level</a:t>
            </a:r>
            <a:endParaRPr lang="en-GB"/>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endParaRPr lang="en-GB"/>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endParaRPr lang="en-GB"/>
          </a:p>
          <a:p>
            <a:pPr lvl="1"/>
            <a:r>
              <a:rPr lang="en-GB"/>
              <a:t>Second level</a:t>
            </a:r>
            <a:endParaRPr lang="en-GB"/>
          </a:p>
          <a:p>
            <a:pPr lvl="2"/>
            <a:r>
              <a:rPr lang="en-GB"/>
              <a:t>Third level</a:t>
            </a:r>
            <a:endParaRPr lang="en-GB"/>
          </a:p>
          <a:p>
            <a:pPr lvl="3"/>
            <a:r>
              <a:rPr lang="en-GB"/>
              <a:t>Fourth level</a:t>
            </a:r>
            <a:endParaRPr lang="en-GB"/>
          </a:p>
          <a:p>
            <a:pPr lvl="4"/>
            <a:r>
              <a:rPr lang="en-GB"/>
              <a:t>Fifth level</a:t>
            </a:r>
            <a:endParaRPr lang="en-US" dirty="0"/>
          </a:p>
        </p:txBody>
      </p:sp>
      <p:sp>
        <p:nvSpPr>
          <p:cNvPr id="7" name="Date Placeholder 6"/>
          <p:cNvSpPr>
            <a:spLocks noGrp="1"/>
          </p:cNvSpPr>
          <p:nvPr>
            <p:ph type="dt" sz="half" idx="10"/>
          </p:nvPr>
        </p:nvSpPr>
        <p:spPr/>
        <p:txBody>
          <a:bodyPr/>
          <a:lstStyle/>
          <a:p>
            <a:fld id="{3D78877A-38D5-C649-9646-7A70FE2C28B1}" type="datetime1">
              <a:rPr lang="en-US" smtClean="0"/>
            </a:fld>
            <a:endParaRPr lang="en-US"/>
          </a:p>
        </p:txBody>
      </p:sp>
      <p:sp>
        <p:nvSpPr>
          <p:cNvPr id="8" name="Footer Placeholder 7"/>
          <p:cNvSpPr>
            <a:spLocks noGrp="1"/>
          </p:cNvSpPr>
          <p:nvPr>
            <p:ph type="ftr" sz="quarter" idx="11"/>
          </p:nvPr>
        </p:nvSpPr>
        <p:spPr/>
        <p:txBody>
          <a:bodyPr/>
          <a:lstStyle/>
          <a:p>
            <a:r>
              <a:rPr lang="en-US"/>
              <a:t>The Physics on BESIII</a:t>
            </a:r>
            <a:endParaRPr lang="en-US"/>
          </a:p>
        </p:txBody>
      </p:sp>
      <p:sp>
        <p:nvSpPr>
          <p:cNvPr id="9" name="Slide Number Placeholder 8"/>
          <p:cNvSpPr>
            <a:spLocks noGrp="1"/>
          </p:cNvSpPr>
          <p:nvPr>
            <p:ph type="sldNum" sz="quarter" idx="12"/>
          </p:nvPr>
        </p:nvSpPr>
        <p:spPr/>
        <p:txBody>
          <a:bodyPr/>
          <a:lstStyle/>
          <a:p>
            <a:fld id="{1E579FB1-BED8-7E42-A58A-373D9AFD40D3}"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686A6425-3093-224B-9269-7467A67F4662}" type="datetime1">
              <a:rPr lang="en-US" smtClean="0"/>
            </a:fld>
            <a:endParaRPr lang="en-US"/>
          </a:p>
        </p:txBody>
      </p:sp>
      <p:sp>
        <p:nvSpPr>
          <p:cNvPr id="4" name="Footer Placeholder 3"/>
          <p:cNvSpPr>
            <a:spLocks noGrp="1"/>
          </p:cNvSpPr>
          <p:nvPr>
            <p:ph type="ftr" sz="quarter" idx="11"/>
          </p:nvPr>
        </p:nvSpPr>
        <p:spPr/>
        <p:txBody>
          <a:bodyPr/>
          <a:lstStyle/>
          <a:p>
            <a:r>
              <a:rPr lang="en-US"/>
              <a:t>The Physics on BESIII</a:t>
            </a:r>
            <a:endParaRPr lang="en-US"/>
          </a:p>
        </p:txBody>
      </p:sp>
      <p:sp>
        <p:nvSpPr>
          <p:cNvPr id="5" name="Slide Number Placeholder 4"/>
          <p:cNvSpPr>
            <a:spLocks noGrp="1"/>
          </p:cNvSpPr>
          <p:nvPr>
            <p:ph type="sldNum" sz="quarter" idx="12"/>
          </p:nvPr>
        </p:nvSpPr>
        <p:spPr/>
        <p:txBody>
          <a:bodyPr/>
          <a:lstStyle/>
          <a:p>
            <a:fld id="{1E579FB1-BED8-7E42-A58A-373D9AFD40D3}"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B3AF8F-093C-5541-8261-12AF9FAA577C}" type="datetime1">
              <a:rPr lang="en-US" smtClean="0"/>
            </a:fld>
            <a:endParaRPr lang="en-US"/>
          </a:p>
        </p:txBody>
      </p:sp>
      <p:sp>
        <p:nvSpPr>
          <p:cNvPr id="3" name="Footer Placeholder 2"/>
          <p:cNvSpPr>
            <a:spLocks noGrp="1"/>
          </p:cNvSpPr>
          <p:nvPr>
            <p:ph type="ftr" sz="quarter" idx="11"/>
          </p:nvPr>
        </p:nvSpPr>
        <p:spPr/>
        <p:txBody>
          <a:bodyPr/>
          <a:lstStyle/>
          <a:p>
            <a:r>
              <a:rPr lang="en-US"/>
              <a:t>The Physics on BESIII</a:t>
            </a:r>
            <a:endParaRPr lang="en-US"/>
          </a:p>
        </p:txBody>
      </p:sp>
      <p:sp>
        <p:nvSpPr>
          <p:cNvPr id="4" name="Slide Number Placeholder 3"/>
          <p:cNvSpPr>
            <a:spLocks noGrp="1"/>
          </p:cNvSpPr>
          <p:nvPr>
            <p:ph type="sldNum" sz="quarter" idx="12"/>
          </p:nvPr>
        </p:nvSpPr>
        <p:spPr/>
        <p:txBody>
          <a:bodyPr/>
          <a:lstStyle/>
          <a:p>
            <a:fld id="{1E579FB1-BED8-7E42-A58A-373D9AFD40D3}"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endParaRPr lang="en-GB"/>
          </a:p>
          <a:p>
            <a:pPr lvl="1"/>
            <a:r>
              <a:rPr lang="en-GB"/>
              <a:t>Second level</a:t>
            </a:r>
            <a:endParaRPr lang="en-GB"/>
          </a:p>
          <a:p>
            <a:pPr lvl="2"/>
            <a:r>
              <a:rPr lang="en-GB"/>
              <a:t>Third level</a:t>
            </a:r>
            <a:endParaRPr lang="en-GB"/>
          </a:p>
          <a:p>
            <a:pPr lvl="3"/>
            <a:r>
              <a:rPr lang="en-GB"/>
              <a:t>Fourth level</a:t>
            </a:r>
            <a:endParaRPr lang="en-GB"/>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endParaRPr lang="en-GB"/>
          </a:p>
        </p:txBody>
      </p:sp>
      <p:sp>
        <p:nvSpPr>
          <p:cNvPr id="5" name="Date Placeholder 4"/>
          <p:cNvSpPr>
            <a:spLocks noGrp="1"/>
          </p:cNvSpPr>
          <p:nvPr>
            <p:ph type="dt" sz="half" idx="10"/>
          </p:nvPr>
        </p:nvSpPr>
        <p:spPr/>
        <p:txBody>
          <a:bodyPr/>
          <a:lstStyle/>
          <a:p>
            <a:fld id="{69798E9B-4F04-A64F-8618-E63C68486172}" type="datetime1">
              <a:rPr lang="en-US" smtClean="0"/>
            </a:fld>
            <a:endParaRPr lang="en-US"/>
          </a:p>
        </p:txBody>
      </p:sp>
      <p:sp>
        <p:nvSpPr>
          <p:cNvPr id="6" name="Footer Placeholder 5"/>
          <p:cNvSpPr>
            <a:spLocks noGrp="1"/>
          </p:cNvSpPr>
          <p:nvPr>
            <p:ph type="ftr" sz="quarter" idx="11"/>
          </p:nvPr>
        </p:nvSpPr>
        <p:spPr/>
        <p:txBody>
          <a:bodyPr/>
          <a:lstStyle/>
          <a:p>
            <a:r>
              <a:rPr lang="en-US"/>
              <a:t>The Physics on BESIII</a:t>
            </a:r>
            <a:endParaRPr lang="en-US"/>
          </a:p>
        </p:txBody>
      </p:sp>
      <p:sp>
        <p:nvSpPr>
          <p:cNvPr id="7" name="Slide Number Placeholder 6"/>
          <p:cNvSpPr>
            <a:spLocks noGrp="1"/>
          </p:cNvSpPr>
          <p:nvPr>
            <p:ph type="sldNum" sz="quarter" idx="12"/>
          </p:nvPr>
        </p:nvSpPr>
        <p:spPr/>
        <p:txBody>
          <a:bodyPr/>
          <a:lstStyle/>
          <a:p>
            <a:fld id="{1E579FB1-BED8-7E42-A58A-373D9AFD40D3}"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endParaRPr lang="en-GB"/>
          </a:p>
        </p:txBody>
      </p:sp>
      <p:sp>
        <p:nvSpPr>
          <p:cNvPr id="5" name="Date Placeholder 4"/>
          <p:cNvSpPr>
            <a:spLocks noGrp="1"/>
          </p:cNvSpPr>
          <p:nvPr>
            <p:ph type="dt" sz="half" idx="10"/>
          </p:nvPr>
        </p:nvSpPr>
        <p:spPr/>
        <p:txBody>
          <a:bodyPr/>
          <a:lstStyle/>
          <a:p>
            <a:fld id="{08E28A13-CE24-8243-A924-A8B2CBD5E8B2}" type="datetime1">
              <a:rPr lang="en-US" smtClean="0"/>
            </a:fld>
            <a:endParaRPr lang="en-US"/>
          </a:p>
        </p:txBody>
      </p:sp>
      <p:sp>
        <p:nvSpPr>
          <p:cNvPr id="6" name="Footer Placeholder 5"/>
          <p:cNvSpPr>
            <a:spLocks noGrp="1"/>
          </p:cNvSpPr>
          <p:nvPr>
            <p:ph type="ftr" sz="quarter" idx="11"/>
          </p:nvPr>
        </p:nvSpPr>
        <p:spPr/>
        <p:txBody>
          <a:bodyPr/>
          <a:lstStyle/>
          <a:p>
            <a:r>
              <a:rPr lang="en-US"/>
              <a:t>The Physics on BESIII</a:t>
            </a:r>
            <a:endParaRPr lang="en-US"/>
          </a:p>
        </p:txBody>
      </p:sp>
      <p:sp>
        <p:nvSpPr>
          <p:cNvPr id="7" name="Slide Number Placeholder 6"/>
          <p:cNvSpPr>
            <a:spLocks noGrp="1"/>
          </p:cNvSpPr>
          <p:nvPr>
            <p:ph type="sldNum" sz="quarter" idx="12"/>
          </p:nvPr>
        </p:nvSpPr>
        <p:spPr/>
        <p:txBody>
          <a:bodyPr/>
          <a:lstStyle/>
          <a:p>
            <a:fld id="{1E579FB1-BED8-7E42-A58A-373D9AFD40D3}"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endParaRPr lang="en-GB"/>
          </a:p>
          <a:p>
            <a:pPr lvl="1"/>
            <a:r>
              <a:rPr lang="en-GB"/>
              <a:t>Second level</a:t>
            </a:r>
            <a:endParaRPr lang="en-GB"/>
          </a:p>
          <a:p>
            <a:pPr lvl="2"/>
            <a:r>
              <a:rPr lang="en-GB"/>
              <a:t>Third level</a:t>
            </a:r>
            <a:endParaRPr lang="en-GB"/>
          </a:p>
          <a:p>
            <a:pPr lvl="3"/>
            <a:r>
              <a:rPr lang="en-GB"/>
              <a:t>Fourth level</a:t>
            </a:r>
            <a:endParaRPr lang="en-GB"/>
          </a:p>
          <a:p>
            <a:pPr lvl="4"/>
            <a:r>
              <a:rPr lang="en-GB"/>
              <a:t>Fifth level</a:t>
            </a:r>
            <a:endParaRPr lang="en-US" dirty="0"/>
          </a:p>
        </p:txBody>
      </p:sp>
      <p:sp>
        <p:nvSpPr>
          <p:cNvPr id="4" name="Date Placeholder 3"/>
          <p:cNvSpPr>
            <a:spLocks noGrp="1"/>
          </p:cNvSpPr>
          <p:nvPr>
            <p:ph type="dt" sz="half" idx="10"/>
          </p:nvPr>
        </p:nvSpPr>
        <p:spPr/>
        <p:txBody>
          <a:bodyPr/>
          <a:lstStyle/>
          <a:p>
            <a:fld id="{B8E0455B-3B77-1045-B432-3A72BF441555}" type="datetime1">
              <a:rPr lang="en-US" smtClean="0"/>
            </a:fld>
            <a:endParaRPr lang="en-US"/>
          </a:p>
        </p:txBody>
      </p:sp>
      <p:sp>
        <p:nvSpPr>
          <p:cNvPr id="5" name="Footer Placeholder 4"/>
          <p:cNvSpPr>
            <a:spLocks noGrp="1"/>
          </p:cNvSpPr>
          <p:nvPr>
            <p:ph type="ftr" sz="quarter" idx="11"/>
          </p:nvPr>
        </p:nvSpPr>
        <p:spPr/>
        <p:txBody>
          <a:bodyPr/>
          <a:lstStyle/>
          <a:p>
            <a:r>
              <a:rPr lang="en-US"/>
              <a:t>The Physics on BESIII</a:t>
            </a:r>
            <a:endParaRPr lang="en-US"/>
          </a:p>
        </p:txBody>
      </p:sp>
      <p:sp>
        <p:nvSpPr>
          <p:cNvPr id="6" name="Slide Number Placeholder 5"/>
          <p:cNvSpPr>
            <a:spLocks noGrp="1"/>
          </p:cNvSpPr>
          <p:nvPr>
            <p:ph type="sldNum" sz="quarter" idx="12"/>
          </p:nvPr>
        </p:nvSpPr>
        <p:spPr/>
        <p:txBody>
          <a:bodyPr/>
          <a:lstStyle/>
          <a:p>
            <a:fld id="{1E579FB1-BED8-7E42-A58A-373D9AFD40D3}"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endParaRPr lang="en-GB"/>
          </a:p>
          <a:p>
            <a:pPr lvl="1"/>
            <a:r>
              <a:rPr lang="en-GB"/>
              <a:t>Second level</a:t>
            </a:r>
            <a:endParaRPr lang="en-GB"/>
          </a:p>
          <a:p>
            <a:pPr lvl="2"/>
            <a:r>
              <a:rPr lang="en-GB"/>
              <a:t>Third level</a:t>
            </a:r>
            <a:endParaRPr lang="en-GB"/>
          </a:p>
          <a:p>
            <a:pPr lvl="3"/>
            <a:r>
              <a:rPr lang="en-GB"/>
              <a:t>Fourth level</a:t>
            </a:r>
            <a:endParaRPr lang="en-GB"/>
          </a:p>
          <a:p>
            <a:pPr lvl="4"/>
            <a:r>
              <a:rPr lang="en-GB"/>
              <a:t>Fifth level</a:t>
            </a:r>
            <a:endParaRPr lang="en-US" dirty="0"/>
          </a:p>
        </p:txBody>
      </p:sp>
      <p:sp>
        <p:nvSpPr>
          <p:cNvPr id="4" name="Date Placeholder 3"/>
          <p:cNvSpPr>
            <a:spLocks noGrp="1"/>
          </p:cNvSpPr>
          <p:nvPr>
            <p:ph type="dt" sz="half" idx="10"/>
          </p:nvPr>
        </p:nvSpPr>
        <p:spPr/>
        <p:txBody>
          <a:bodyPr/>
          <a:lstStyle/>
          <a:p>
            <a:fld id="{E8DE62D7-360F-A347-BA20-138605A1EBFC}" type="datetime1">
              <a:rPr lang="en-US" smtClean="0"/>
            </a:fld>
            <a:endParaRPr lang="en-US"/>
          </a:p>
        </p:txBody>
      </p:sp>
      <p:sp>
        <p:nvSpPr>
          <p:cNvPr id="5" name="Footer Placeholder 4"/>
          <p:cNvSpPr>
            <a:spLocks noGrp="1"/>
          </p:cNvSpPr>
          <p:nvPr>
            <p:ph type="ftr" sz="quarter" idx="11"/>
          </p:nvPr>
        </p:nvSpPr>
        <p:spPr/>
        <p:txBody>
          <a:bodyPr/>
          <a:lstStyle/>
          <a:p>
            <a:r>
              <a:rPr lang="en-US"/>
              <a:t>The Physics on BESIII</a:t>
            </a:r>
            <a:endParaRPr lang="en-US"/>
          </a:p>
        </p:txBody>
      </p:sp>
      <p:sp>
        <p:nvSpPr>
          <p:cNvPr id="6" name="Slide Number Placeholder 5"/>
          <p:cNvSpPr>
            <a:spLocks noGrp="1"/>
          </p:cNvSpPr>
          <p:nvPr>
            <p:ph type="sldNum" sz="quarter" idx="12"/>
          </p:nvPr>
        </p:nvSpPr>
        <p:spPr/>
        <p:txBody>
          <a:bodyPr/>
          <a:lstStyle/>
          <a:p>
            <a:fld id="{1E579FB1-BED8-7E42-A58A-373D9AFD40D3}" type="slidenum">
              <a:rPr lang="en-US" smtClean="0"/>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ltLang="zh-CN"/>
              <a:t>Click to edit Master title style</a:t>
            </a:r>
            <a:endParaRPr lang="zh-CN" altLang="en-US"/>
          </a:p>
        </p:txBody>
      </p:sp>
      <p:sp>
        <p:nvSpPr>
          <p:cNvPr id="3" name="Text Placeholder 2"/>
          <p:cNvSpPr>
            <a:spLocks noGrp="1"/>
          </p:cNvSpPr>
          <p:nvPr>
            <p:ph type="body" sz="half" idx="1"/>
          </p:nvPr>
        </p:nvSpPr>
        <p:spPr>
          <a:xfrm>
            <a:off x="457200" y="1600202"/>
            <a:ext cx="4038600" cy="4525963"/>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4" name="Content Placeholder 3"/>
          <p:cNvSpPr>
            <a:spLocks noGrp="1"/>
          </p:cNvSpPr>
          <p:nvPr>
            <p:ph sz="quarter" idx="2"/>
          </p:nvPr>
        </p:nvSpPr>
        <p:spPr>
          <a:xfrm>
            <a:off x="4648200" y="1600200"/>
            <a:ext cx="4038600" cy="2185988"/>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5" name="Content Placeholder 4"/>
          <p:cNvSpPr>
            <a:spLocks noGrp="1"/>
          </p:cNvSpPr>
          <p:nvPr>
            <p:ph sz="quarter" idx="3"/>
          </p:nvPr>
        </p:nvSpPr>
        <p:spPr>
          <a:xfrm>
            <a:off x="4648200" y="3938590"/>
            <a:ext cx="4038600" cy="2187575"/>
          </a:xfrm>
        </p:spPr>
        <p:txBody>
          <a:bodyPr/>
          <a:lstStyle/>
          <a:p>
            <a:pPr lvl="0"/>
            <a:r>
              <a:rPr lang="en-US" altLang="zh-CN"/>
              <a:t>Click to edit Master text styles</a:t>
            </a:r>
            <a:endParaRPr lang="en-US" altLang="zh-CN"/>
          </a:p>
          <a:p>
            <a:pPr lvl="1"/>
            <a:r>
              <a:rPr lang="en-US" altLang="zh-CN"/>
              <a:t>Second level</a:t>
            </a:r>
            <a:endParaRPr lang="en-US" altLang="zh-CN"/>
          </a:p>
          <a:p>
            <a:pPr lvl="2"/>
            <a:r>
              <a:rPr lang="en-US" altLang="zh-CN"/>
              <a:t>Third level</a:t>
            </a:r>
            <a:endParaRPr lang="en-US" altLang="zh-CN"/>
          </a:p>
          <a:p>
            <a:pPr lvl="3"/>
            <a:r>
              <a:rPr lang="en-US" altLang="zh-CN"/>
              <a:t>Fourth level</a:t>
            </a:r>
            <a:endParaRPr lang="en-US" altLang="zh-CN"/>
          </a:p>
          <a:p>
            <a:pPr lvl="4"/>
            <a:r>
              <a:rPr lang="en-US" altLang="zh-CN"/>
              <a:t>Fifth level</a:t>
            </a:r>
            <a:endParaRPr lang="zh-CN" alt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fld id="{62787572-A552-4216-8274-76050AB7E1A3}" type="datetime1">
              <a:rPr lang="zh-CN" altLang="en-US" smtClean="0"/>
            </a:fld>
            <a:endParaRPr lang="en-US" altLang="zh-CN"/>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r>
              <a:rPr lang="en-US" altLang="zh-CN"/>
              <a:t>Introduction to experimental particle physics, Weimin Song</a:t>
            </a:r>
            <a:endParaRPr lang="en-US" altLang="zh-CN"/>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401E61D7-F23C-4ABA-A048-85155FE0B945}" type="slidenum">
              <a:rPr lang="en-US" altLang="zh-CN"/>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142" name="Title Text"/>
          <p:cNvSpPr txBox="1">
            <a:spLocks noGrp="1"/>
          </p:cNvSpPr>
          <p:nvPr>
            <p:ph type="title" hasCustomPrompt="1"/>
          </p:nvPr>
        </p:nvSpPr>
        <p:spPr>
          <a:xfrm>
            <a:off x="669727" y="312539"/>
            <a:ext cx="7804547" cy="753488"/>
          </a:xfrm>
          <a:prstGeom prst="rect">
            <a:avLst/>
          </a:prstGeom>
        </p:spPr>
        <p:txBody>
          <a:bodyPr/>
          <a:lstStyle>
            <a:lvl1pPr>
              <a:defRPr sz="2110">
                <a:latin typeface="Superclarendon"/>
                <a:ea typeface="Superclarendon"/>
                <a:cs typeface="Superclarendon"/>
                <a:sym typeface="Superclarendon"/>
              </a:defRPr>
            </a:lvl1pPr>
          </a:lstStyle>
          <a:p>
            <a:r>
              <a:t>Title Text</a:t>
            </a:r>
          </a:p>
        </p:txBody>
      </p:sp>
      <p:sp>
        <p:nvSpPr>
          <p:cNvPr id="143" name="Body Level One…"/>
          <p:cNvSpPr txBox="1">
            <a:spLocks noGrp="1"/>
          </p:cNvSpPr>
          <p:nvPr>
            <p:ph type="body" idx="1" hasCustomPrompt="1"/>
          </p:nvPr>
        </p:nvSpPr>
        <p:spPr>
          <a:xfrm>
            <a:off x="669727" y="1070018"/>
            <a:ext cx="7804547" cy="5180765"/>
          </a:xfrm>
          <a:prstGeom prst="rect">
            <a:avLst/>
          </a:prstGeom>
        </p:spPr>
        <p:txBody>
          <a:bodyPr/>
          <a:lstStyle>
            <a:lvl1pPr marL="234315" indent="-234315">
              <a:spcBef>
                <a:spcPts val="1055"/>
              </a:spcBef>
              <a:defRPr sz="1475">
                <a:latin typeface="Arial" panose="020B0604020202020204"/>
                <a:ea typeface="Arial" panose="020B0604020202020204"/>
                <a:cs typeface="Arial" panose="020B0604020202020204"/>
                <a:sym typeface="Arial" panose="020B0604020202020204"/>
              </a:defRPr>
            </a:lvl1pPr>
            <a:lvl2pPr>
              <a:spcBef>
                <a:spcPts val="1055"/>
              </a:spcBef>
              <a:buChar char="-"/>
              <a:defRPr sz="1475">
                <a:latin typeface="Arial" panose="020B0604020202020204"/>
                <a:ea typeface="Arial" panose="020B0604020202020204"/>
                <a:cs typeface="Arial" panose="020B0604020202020204"/>
                <a:sym typeface="Arial" panose="020B0604020202020204"/>
              </a:defRPr>
            </a:lvl2pPr>
            <a:lvl3pPr>
              <a:spcBef>
                <a:spcPts val="1055"/>
              </a:spcBef>
              <a:buChar char="‣"/>
              <a:defRPr sz="1475">
                <a:latin typeface="Arial" panose="020B0604020202020204"/>
                <a:ea typeface="Arial" panose="020B0604020202020204"/>
                <a:cs typeface="Arial" panose="020B0604020202020204"/>
                <a:sym typeface="Arial" panose="020B0604020202020204"/>
              </a:defRPr>
            </a:lvl3pPr>
            <a:lvl4pPr>
              <a:spcBef>
                <a:spcPts val="1055"/>
              </a:spcBef>
              <a:buChar char="✓"/>
              <a:defRPr sz="1475">
                <a:latin typeface="Arial" panose="020B0604020202020204"/>
                <a:ea typeface="Arial" panose="020B0604020202020204"/>
                <a:cs typeface="Arial" panose="020B0604020202020204"/>
                <a:sym typeface="Arial" panose="020B0604020202020204"/>
              </a:defRPr>
            </a:lvl4pPr>
            <a:lvl5pPr>
              <a:spcBef>
                <a:spcPts val="1055"/>
              </a:spcBef>
              <a:defRPr sz="1475">
                <a:latin typeface="Arial" panose="020B0604020202020204"/>
                <a:ea typeface="Arial" panose="020B0604020202020204"/>
                <a:cs typeface="Arial" panose="020B0604020202020204"/>
                <a:sym typeface="Arial" panose="020B0604020202020204"/>
              </a:defRPr>
            </a:lvl5pPr>
          </a:lstStyle>
          <a:p>
            <a:r>
              <a:t>Body Level One</a:t>
            </a:r>
          </a:p>
          <a:p>
            <a:pPr lvl="1"/>
            <a:r>
              <a:t>Body Level Two</a:t>
            </a:r>
          </a:p>
          <a:p>
            <a:pPr lvl="2"/>
            <a:r>
              <a:t>Body Level Three</a:t>
            </a:r>
          </a:p>
          <a:p>
            <a:pPr lvl="3"/>
            <a:r>
              <a:t>Body Level Four</a:t>
            </a:r>
          </a:p>
          <a:p>
            <a:pPr lvl="4"/>
            <a:r>
              <a:t>Body Level Five</a:t>
            </a:r>
          </a:p>
        </p:txBody>
      </p:sp>
      <p:sp>
        <p:nvSpPr>
          <p:cNvPr id="147" name="Slide Number"/>
          <p:cNvSpPr txBox="1">
            <a:spLocks noGrp="1"/>
          </p:cNvSpPr>
          <p:nvPr>
            <p:ph type="sldNum" sz="quarter" idx="2"/>
          </p:nvPr>
        </p:nvSpPr>
        <p:spPr>
          <a:xfrm>
            <a:off x="8854431" y="6571221"/>
            <a:ext cx="269086" cy="276821"/>
          </a:xfrm>
          <a:prstGeom prst="rect">
            <a:avLst/>
          </a:prstGeom>
        </p:spPr>
        <p:txBody>
          <a:bodyPr/>
          <a:lstStyle>
            <a:lvl1pPr>
              <a:defRPr sz="1000" b="1">
                <a:latin typeface="Helvetica"/>
                <a:ea typeface="Helvetica"/>
                <a:cs typeface="Helvetica"/>
                <a:sym typeface="Helvetica"/>
              </a:defRPr>
            </a:lvl1pPr>
          </a:lstStyle>
          <a:p>
            <a:fld id="{86CB4B4D-7CA3-9044-876B-883B54F8677D}" type="slidenum">
              <a:rPr/>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endParaRPr lang="en-GB"/>
          </a:p>
          <a:p>
            <a:pPr lvl="1"/>
            <a:r>
              <a:rPr lang="en-GB"/>
              <a:t>Second level</a:t>
            </a:r>
            <a:endParaRPr lang="en-GB"/>
          </a:p>
          <a:p>
            <a:pPr lvl="2"/>
            <a:r>
              <a:rPr lang="en-GB"/>
              <a:t>Third level</a:t>
            </a:r>
            <a:endParaRPr lang="en-GB"/>
          </a:p>
          <a:p>
            <a:pPr lvl="3"/>
            <a:r>
              <a:rPr lang="en-GB"/>
              <a:t>Fourth level</a:t>
            </a:r>
            <a:endParaRPr lang="en-GB"/>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419899-9E8B-BD40-B489-B8D7DCF13EC5}" type="datetime1">
              <a:rPr lang="en-US" smtClean="0"/>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The Physics on BESIII</a:t>
            </a:r>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E579FB1-BED8-7E42-A58A-373D9AFD40D3}"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4.GIF"/><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pn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8.png"/><Relationship Id="rId2" Type="http://schemas.openxmlformats.org/officeDocument/2006/relationships/image" Target="../media/image7.GIF"/><Relationship Id="rId1"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8.png"/><Relationship Id="rId1" Type="http://schemas.openxmlformats.org/officeDocument/2006/relationships/image" Target="../media/image27.png"/></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image" Target="../media/image29.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image" Target="../media/image35.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1.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2.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3.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4.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46.png"/><Relationship Id="rId1" Type="http://schemas.openxmlformats.org/officeDocument/2006/relationships/image" Target="../media/image45.png"/></Relationships>
</file>

<file path=ppt/slides/_rels/slide28.xml.rels><?xml version="1.0" encoding="UTF-8" standalone="yes"?>
<Relationships xmlns="http://schemas.openxmlformats.org/package/2006/relationships"><Relationship Id="rId6" Type="http://schemas.openxmlformats.org/officeDocument/2006/relationships/slideLayout" Target="../slideLayouts/slideLayout6.xml"/><Relationship Id="rId5" Type="http://schemas.openxmlformats.org/officeDocument/2006/relationships/image" Target="../media/image51.png"/><Relationship Id="rId4" Type="http://schemas.openxmlformats.org/officeDocument/2006/relationships/image" Target="../media/image50.png"/><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image" Target="../media/image47.png"/></Relationships>
</file>

<file path=ppt/slides/_rels/slide29.xml.rels><?xml version="1.0" encoding="UTF-8" standalone="yes"?>
<Relationships xmlns="http://schemas.openxmlformats.org/package/2006/relationships"><Relationship Id="rId8" Type="http://schemas.openxmlformats.org/officeDocument/2006/relationships/vmlDrawing" Target="../drawings/vmlDrawing1.vml"/><Relationship Id="rId7" Type="http://schemas.openxmlformats.org/officeDocument/2006/relationships/slideLayout" Target="../slideLayouts/slideLayout6.xml"/><Relationship Id="rId6" Type="http://schemas.openxmlformats.org/officeDocument/2006/relationships/image" Target="../media/image55.emf"/><Relationship Id="rId5" Type="http://schemas.openxmlformats.org/officeDocument/2006/relationships/oleObject" Target="../embeddings/oleObject2.bin"/><Relationship Id="rId4" Type="http://schemas.openxmlformats.org/officeDocument/2006/relationships/image" Target="../media/image54.png"/><Relationship Id="rId3" Type="http://schemas.openxmlformats.org/officeDocument/2006/relationships/image" Target="../media/image53.emf"/><Relationship Id="rId2" Type="http://schemas.openxmlformats.org/officeDocument/2006/relationships/oleObject" Target="../embeddings/oleObject1.bin"/><Relationship Id="rId1" Type="http://schemas.openxmlformats.org/officeDocument/2006/relationships/image" Target="../media/image52.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image" Target="../media/image56.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7.png"/></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8.jpe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58.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59.png"/><Relationship Id="rId1" Type="http://schemas.openxmlformats.org/officeDocument/2006/relationships/image" Target="../media/image58.jpeg"/></Relationships>
</file>

<file path=ppt/slides/_rels/slide35.xml.rels><?xml version="1.0" encoding="UTF-8" standalone="yes"?>
<Relationships xmlns="http://schemas.openxmlformats.org/package/2006/relationships"><Relationship Id="rId5" Type="http://schemas.openxmlformats.org/officeDocument/2006/relationships/slideLayout" Target="../slideLayouts/slideLayout6.xml"/><Relationship Id="rId4" Type="http://schemas.openxmlformats.org/officeDocument/2006/relationships/image" Target="../media/image63.tiff"/><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image" Target="../media/image60.png"/></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image" Target="../media/image64.png"/></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8.jpeg"/><Relationship Id="rId1" Type="http://schemas.openxmlformats.org/officeDocument/2006/relationships/image" Target="../media/image67.jpeg"/></Relationships>
</file>

<file path=ppt/slides/_rels/slide38.xml.rels><?xml version="1.0" encoding="UTF-8" standalone="yes"?>
<Relationships xmlns="http://schemas.openxmlformats.org/package/2006/relationships"><Relationship Id="rId6" Type="http://schemas.openxmlformats.org/officeDocument/2006/relationships/vmlDrawing" Target="../drawings/vmlDrawing2.vml"/><Relationship Id="rId5" Type="http://schemas.openxmlformats.org/officeDocument/2006/relationships/slideLayout" Target="../slideLayouts/slideLayout12.xml"/><Relationship Id="rId4" Type="http://schemas.openxmlformats.org/officeDocument/2006/relationships/image" Target="../media/image70.wmf"/><Relationship Id="rId3" Type="http://schemas.openxmlformats.org/officeDocument/2006/relationships/oleObject" Target="../embeddings/oleObject4.bin"/><Relationship Id="rId2" Type="http://schemas.openxmlformats.org/officeDocument/2006/relationships/image" Target="../media/image69.wmf"/><Relationship Id="rId1" Type="http://schemas.openxmlformats.org/officeDocument/2006/relationships/oleObject" Target="../embeddings/oleObject3.bin"/></Relationships>
</file>

<file path=ppt/slides/_rels/slide39.xml.rels><?xml version="1.0" encoding="UTF-8" standalone="yes"?>
<Relationships xmlns="http://schemas.openxmlformats.org/package/2006/relationships"><Relationship Id="rId4" Type="http://schemas.openxmlformats.org/officeDocument/2006/relationships/slideLayout" Target="../slideLayouts/slideLayout6.xml"/><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image" Target="../media/image7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4.wmf"/></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7.xml"/><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image" Target="../media/image75.wmf"/></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78.w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image" Target="../media/image79.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0.emf"/></Relationships>
</file>

<file path=ppt/slides/_rels/slide5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1.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2.wmf"/></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83.emf"/></Relationships>
</file>

<file path=ppt/slides/_rels/slide53.xml.rels><?xml version="1.0" encoding="UTF-8" standalone="yes"?>
<Relationships xmlns="http://schemas.openxmlformats.org/package/2006/relationships"><Relationship Id="rId5" Type="http://schemas.openxmlformats.org/officeDocument/2006/relationships/vmlDrawing" Target="../drawings/vmlDrawing3.vml"/><Relationship Id="rId4" Type="http://schemas.openxmlformats.org/officeDocument/2006/relationships/slideLayout" Target="../slideLayouts/slideLayout2.xml"/><Relationship Id="rId3" Type="http://schemas.openxmlformats.org/officeDocument/2006/relationships/image" Target="../media/image85.emf"/><Relationship Id="rId2" Type="http://schemas.openxmlformats.org/officeDocument/2006/relationships/oleObject" Target="../embeddings/oleObject5.bin"/><Relationship Id="rId1" Type="http://schemas.openxmlformats.org/officeDocument/2006/relationships/image" Target="../media/image84.wmf"/></Relationships>
</file>

<file path=ppt/slides/_rels/slide5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image" Target="../media/image89.png"/><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image" Target="../media/image86.png"/></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1.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2.pn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3.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4.png"/></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6.png"/><Relationship Id="rId1" Type="http://schemas.openxmlformats.org/officeDocument/2006/relationships/image" Target="../media/image95.pn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7.png"/></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8.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9.png"/></Relationships>
</file>

<file path=ppt/slides/_rels/slide6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04.png"/><Relationship Id="rId4" Type="http://schemas.openxmlformats.org/officeDocument/2006/relationships/image" Target="../media/image103.png"/><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image" Target="../media/image100.png"/></Relationships>
</file>

<file path=ppt/slides/_rels/slide67.xml.rels><?xml version="1.0" encoding="UTF-8" standalone="yes"?>
<Relationships xmlns="http://schemas.openxmlformats.org/package/2006/relationships"><Relationship Id="rId9" Type="http://schemas.openxmlformats.org/officeDocument/2006/relationships/image" Target="../media/image110.wmf"/><Relationship Id="rId8" Type="http://schemas.openxmlformats.org/officeDocument/2006/relationships/oleObject" Target="../embeddings/oleObject8.bin"/><Relationship Id="rId7" Type="http://schemas.openxmlformats.org/officeDocument/2006/relationships/image" Target="../media/image109.wmf"/><Relationship Id="rId6" Type="http://schemas.openxmlformats.org/officeDocument/2006/relationships/oleObject" Target="../embeddings/oleObject7.bin"/><Relationship Id="rId5" Type="http://schemas.openxmlformats.org/officeDocument/2006/relationships/image" Target="../media/image108.wmf"/><Relationship Id="rId4" Type="http://schemas.openxmlformats.org/officeDocument/2006/relationships/oleObject" Target="../embeddings/oleObject6.bin"/><Relationship Id="rId3" Type="http://schemas.openxmlformats.org/officeDocument/2006/relationships/image" Target="../media/image107.png"/><Relationship Id="rId2" Type="http://schemas.openxmlformats.org/officeDocument/2006/relationships/image" Target="../media/image106.png"/><Relationship Id="rId17" Type="http://schemas.openxmlformats.org/officeDocument/2006/relationships/vmlDrawing" Target="../drawings/vmlDrawing4.vml"/><Relationship Id="rId16" Type="http://schemas.openxmlformats.org/officeDocument/2006/relationships/slideLayout" Target="../slideLayouts/slideLayout7.xml"/><Relationship Id="rId15" Type="http://schemas.openxmlformats.org/officeDocument/2006/relationships/image" Target="../media/image115.png"/><Relationship Id="rId14" Type="http://schemas.openxmlformats.org/officeDocument/2006/relationships/image" Target="../media/image114.png"/><Relationship Id="rId13" Type="http://schemas.openxmlformats.org/officeDocument/2006/relationships/image" Target="../media/image113.jpeg"/><Relationship Id="rId12" Type="http://schemas.openxmlformats.org/officeDocument/2006/relationships/image" Target="../media/image112.png"/><Relationship Id="rId11" Type="http://schemas.openxmlformats.org/officeDocument/2006/relationships/image" Target="../media/image111.wmf"/><Relationship Id="rId10" Type="http://schemas.openxmlformats.org/officeDocument/2006/relationships/oleObject" Target="../embeddings/oleObject9.bin"/><Relationship Id="rId1" Type="http://schemas.openxmlformats.org/officeDocument/2006/relationships/image" Target="../media/image105.png"/></Relationships>
</file>

<file path=ppt/slides/_rels/slide6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6.png"/></Relationships>
</file>

<file path=ppt/slides/_rels/slide69.xml.rels><?xml version="1.0" encoding="UTF-8" standalone="yes"?>
<Relationships xmlns="http://schemas.openxmlformats.org/package/2006/relationships"><Relationship Id="rId9" Type="http://schemas.openxmlformats.org/officeDocument/2006/relationships/image" Target="../media/image124.png"/><Relationship Id="rId8" Type="http://schemas.openxmlformats.org/officeDocument/2006/relationships/image" Target="../media/image123.png"/><Relationship Id="rId7" Type="http://schemas.openxmlformats.org/officeDocument/2006/relationships/image" Target="../media/image122.png"/><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 Id="rId3" Type="http://schemas.openxmlformats.org/officeDocument/2006/relationships/image" Target="../media/image118.wmf"/><Relationship Id="rId2" Type="http://schemas.openxmlformats.org/officeDocument/2006/relationships/oleObject" Target="../embeddings/oleObject10.bin"/><Relationship Id="rId11" Type="http://schemas.openxmlformats.org/officeDocument/2006/relationships/vmlDrawing" Target="../drawings/vmlDrawing5.vml"/><Relationship Id="rId10" Type="http://schemas.openxmlformats.org/officeDocument/2006/relationships/slideLayout" Target="../slideLayouts/slideLayout2.xml"/><Relationship Id="rId1" Type="http://schemas.openxmlformats.org/officeDocument/2006/relationships/image" Target="../media/image117.png"/></Relationships>
</file>

<file path=ppt/slides/_rels/slide7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25.png"/></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image" Target="../media/image127.png"/><Relationship Id="rId1" Type="http://schemas.openxmlformats.org/officeDocument/2006/relationships/image" Target="../media/image126.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32.jpeg"/><Relationship Id="rId4" Type="http://schemas.openxmlformats.org/officeDocument/2006/relationships/image" Target="../media/image131.png"/><Relationship Id="rId3" Type="http://schemas.openxmlformats.org/officeDocument/2006/relationships/image" Target="../media/image130.GIF"/><Relationship Id="rId2" Type="http://schemas.openxmlformats.org/officeDocument/2006/relationships/image" Target="../media/image129.jpeg"/><Relationship Id="rId1" Type="http://schemas.openxmlformats.org/officeDocument/2006/relationships/image" Target="../media/image128.jpeg"/></Relationships>
</file>

<file path=ppt/slides/_rels/slide7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3.jpeg"/></Relationships>
</file>

<file path=ppt/slides/_rels/slide7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37.png"/><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image" Target="../media/image134.png"/></Relationships>
</file>

<file path=ppt/slides/_rels/slide7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image" Target="../media/image138.jpeg"/></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2.png"/><Relationship Id="rId1" Type="http://schemas.openxmlformats.org/officeDocument/2006/relationships/image" Target="../media/image141.png"/></Relationships>
</file>

<file path=ppt/slides/_rels/slide78.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xml"/><Relationship Id="rId2" Type="http://schemas.openxmlformats.org/officeDocument/2006/relationships/image" Target="../media/image144.png"/><Relationship Id="rId1" Type="http://schemas.openxmlformats.org/officeDocument/2006/relationships/image" Target="../media/image143.png"/></Relationships>
</file>

<file path=ppt/slides/_rels/slide7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146.png"/><Relationship Id="rId1" Type="http://schemas.openxmlformats.org/officeDocument/2006/relationships/image" Target="../media/image145.png"/></Relationships>
</file>

<file path=ppt/slides/_rels/slide8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47.jpeg"/></Relationships>
</file>

<file path=ppt/slides/_rels/slide8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microsoft.com/office/2007/relationships/hdphoto" Target="../media/image150.wdp"/><Relationship Id="rId2" Type="http://schemas.openxmlformats.org/officeDocument/2006/relationships/image" Target="../media/image149.png"/><Relationship Id="rId1" Type="http://schemas.openxmlformats.org/officeDocument/2006/relationships/image" Target="../media/image148.png"/></Relationships>
</file>

<file path=ppt/slides/_rels/slide8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55.jpeg"/><Relationship Id="rId4" Type="http://schemas.openxmlformats.org/officeDocument/2006/relationships/image" Target="../media/image154.png"/><Relationship Id="rId3" Type="http://schemas.openxmlformats.org/officeDocument/2006/relationships/image" Target="../media/image153.png"/><Relationship Id="rId2" Type="http://schemas.openxmlformats.org/officeDocument/2006/relationships/image" Target="../media/image152.png"/><Relationship Id="rId1" Type="http://schemas.openxmlformats.org/officeDocument/2006/relationships/image" Target="../media/image151.png"/></Relationships>
</file>

<file path=ppt/slides/_rels/slide8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56.png"/></Relationships>
</file>

<file path=ppt/slides/_rels/slide8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160.png"/><Relationship Id="rId3" Type="http://schemas.openxmlformats.org/officeDocument/2006/relationships/image" Target="../media/image159.png"/><Relationship Id="rId2" Type="http://schemas.openxmlformats.org/officeDocument/2006/relationships/image" Target="../media/image158.png"/><Relationship Id="rId1" Type="http://schemas.openxmlformats.org/officeDocument/2006/relationships/image" Target="../media/image157.png"/></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1.png"/><Relationship Id="rId1" Type="http://schemas.openxmlformats.org/officeDocument/2006/relationships/image" Target="../media/image157.png"/></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2.png"/><Relationship Id="rId1" Type="http://schemas.openxmlformats.org/officeDocument/2006/relationships/image" Target="../media/image157.png"/></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3.png"/><Relationship Id="rId1" Type="http://schemas.openxmlformats.org/officeDocument/2006/relationships/image" Target="../media/image157.png"/></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5.png"/><Relationship Id="rId1" Type="http://schemas.openxmlformats.org/officeDocument/2006/relationships/image" Target="../media/image164.png"/></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6.png"/><Relationship Id="rId1" Type="http://schemas.openxmlformats.org/officeDocument/2006/relationships/image" Target="../media/image164.png"/></Relationships>
</file>

<file path=ppt/slides/_rels/slide9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72.png"/><Relationship Id="rId5" Type="http://schemas.openxmlformats.org/officeDocument/2006/relationships/image" Target="../media/image171.png"/><Relationship Id="rId4" Type="http://schemas.openxmlformats.org/officeDocument/2006/relationships/image" Target="../media/image170.png"/><Relationship Id="rId3" Type="http://schemas.openxmlformats.org/officeDocument/2006/relationships/image" Target="../media/image169.png"/><Relationship Id="rId2" Type="http://schemas.openxmlformats.org/officeDocument/2006/relationships/image" Target="../media/image168.png"/><Relationship Id="rId1" Type="http://schemas.openxmlformats.org/officeDocument/2006/relationships/image" Target="../media/image167.png"/></Relationships>
</file>

<file path=ppt/slides/_rels/slide91.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68.png"/><Relationship Id="rId6" Type="http://schemas.openxmlformats.org/officeDocument/2006/relationships/image" Target="../media/image178.png"/><Relationship Id="rId5" Type="http://schemas.openxmlformats.org/officeDocument/2006/relationships/image" Target="../media/image177.png"/><Relationship Id="rId4" Type="http://schemas.openxmlformats.org/officeDocument/2006/relationships/image" Target="../media/image176.png"/><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image" Target="../media/image173.png"/></Relationships>
</file>

<file path=ppt/slides/_rels/slide9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68.png"/><Relationship Id="rId5" Type="http://schemas.openxmlformats.org/officeDocument/2006/relationships/image" Target="../media/image183.png"/><Relationship Id="rId4" Type="http://schemas.openxmlformats.org/officeDocument/2006/relationships/image" Target="../media/image182.png"/><Relationship Id="rId3" Type="http://schemas.openxmlformats.org/officeDocument/2006/relationships/image" Target="../media/image181.png"/><Relationship Id="rId2" Type="http://schemas.openxmlformats.org/officeDocument/2006/relationships/image" Target="../media/image180.png"/><Relationship Id="rId1" Type="http://schemas.openxmlformats.org/officeDocument/2006/relationships/image" Target="../media/image179.png"/></Relationships>
</file>

<file path=ppt/slides/_rels/slide9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188.png"/><Relationship Id="rId4" Type="http://schemas.openxmlformats.org/officeDocument/2006/relationships/image" Target="../media/image187.png"/><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image" Target="../media/image184.png"/></Relationships>
</file>

<file path=ppt/slides/_rels/slide94.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88.png"/><Relationship Id="rId6" Type="http://schemas.openxmlformats.org/officeDocument/2006/relationships/image" Target="../media/image194.png"/><Relationship Id="rId5" Type="http://schemas.openxmlformats.org/officeDocument/2006/relationships/image" Target="../media/image193.jpeg"/><Relationship Id="rId4" Type="http://schemas.openxmlformats.org/officeDocument/2006/relationships/image" Target="../media/image192.png"/><Relationship Id="rId3" Type="http://schemas.openxmlformats.org/officeDocument/2006/relationships/image" Target="../media/image191.png"/><Relationship Id="rId2" Type="http://schemas.openxmlformats.org/officeDocument/2006/relationships/image" Target="../media/image190.png"/><Relationship Id="rId1" Type="http://schemas.openxmlformats.org/officeDocument/2006/relationships/image" Target="../media/image189.jpeg"/></Relationships>
</file>

<file path=ppt/slides/_rels/slide95.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201.png"/><Relationship Id="rId6" Type="http://schemas.openxmlformats.org/officeDocument/2006/relationships/image" Target="../media/image200.png"/><Relationship Id="rId5" Type="http://schemas.openxmlformats.org/officeDocument/2006/relationships/image" Target="../media/image199.png"/><Relationship Id="rId4" Type="http://schemas.openxmlformats.org/officeDocument/2006/relationships/image" Target="../media/image198.png"/><Relationship Id="rId3" Type="http://schemas.openxmlformats.org/officeDocument/2006/relationships/image" Target="../media/image197.png"/><Relationship Id="rId2" Type="http://schemas.openxmlformats.org/officeDocument/2006/relationships/image" Target="../media/image196.png"/><Relationship Id="rId1" Type="http://schemas.openxmlformats.org/officeDocument/2006/relationships/image" Target="../media/image195.png"/></Relationships>
</file>

<file path=ppt/slides/_rels/slide96.xml.rels><?xml version="1.0" encoding="UTF-8" standalone="yes"?>
<Relationships xmlns="http://schemas.openxmlformats.org/package/2006/relationships"><Relationship Id="rId9" Type="http://schemas.openxmlformats.org/officeDocument/2006/relationships/image" Target="../media/image210.png"/><Relationship Id="rId8" Type="http://schemas.openxmlformats.org/officeDocument/2006/relationships/image" Target="../media/image209.png"/><Relationship Id="rId7" Type="http://schemas.openxmlformats.org/officeDocument/2006/relationships/image" Target="../media/image208.png"/><Relationship Id="rId6" Type="http://schemas.openxmlformats.org/officeDocument/2006/relationships/image" Target="../media/image207.png"/><Relationship Id="rId5" Type="http://schemas.openxmlformats.org/officeDocument/2006/relationships/image" Target="../media/image206.png"/><Relationship Id="rId4" Type="http://schemas.openxmlformats.org/officeDocument/2006/relationships/image" Target="../media/image205.png"/><Relationship Id="rId3" Type="http://schemas.openxmlformats.org/officeDocument/2006/relationships/image" Target="../media/image204.png"/><Relationship Id="rId2" Type="http://schemas.openxmlformats.org/officeDocument/2006/relationships/image" Target="../media/image203.jpeg"/><Relationship Id="rId10" Type="http://schemas.openxmlformats.org/officeDocument/2006/relationships/slideLayout" Target="../slideLayouts/slideLayout2.xml"/><Relationship Id="rId1" Type="http://schemas.openxmlformats.org/officeDocument/2006/relationships/image" Target="../media/image202.jpeg"/></Relationships>
</file>

<file path=ppt/slides/_rels/slide97.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217.png"/><Relationship Id="rId6" Type="http://schemas.openxmlformats.org/officeDocument/2006/relationships/image" Target="../media/image216.jpeg"/><Relationship Id="rId5" Type="http://schemas.openxmlformats.org/officeDocument/2006/relationships/image" Target="../media/image215.jpeg"/><Relationship Id="rId4" Type="http://schemas.openxmlformats.org/officeDocument/2006/relationships/image" Target="../media/image214.png"/><Relationship Id="rId3" Type="http://schemas.openxmlformats.org/officeDocument/2006/relationships/image" Target="../media/image213.png"/><Relationship Id="rId2" Type="http://schemas.openxmlformats.org/officeDocument/2006/relationships/image" Target="../media/image212.png"/><Relationship Id="rId1" Type="http://schemas.openxmlformats.org/officeDocument/2006/relationships/image" Target="../media/image211.png"/></Relationships>
</file>

<file path=ppt/slides/_rels/slide98.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21.png"/><Relationship Id="rId3" Type="http://schemas.openxmlformats.org/officeDocument/2006/relationships/image" Target="../media/image220.jpeg"/><Relationship Id="rId2" Type="http://schemas.openxmlformats.org/officeDocument/2006/relationships/image" Target="../media/image219.jpeg"/><Relationship Id="rId1" Type="http://schemas.openxmlformats.org/officeDocument/2006/relationships/image" Target="../media/image218.png"/></Relationships>
</file>

<file path=ppt/slides/_rels/slide9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226.jpeg"/><Relationship Id="rId4" Type="http://schemas.openxmlformats.org/officeDocument/2006/relationships/image" Target="../media/image225.jpeg"/><Relationship Id="rId3" Type="http://schemas.openxmlformats.org/officeDocument/2006/relationships/image" Target="../media/image224.png"/><Relationship Id="rId2" Type="http://schemas.openxmlformats.org/officeDocument/2006/relationships/image" Target="../media/image223.png"/><Relationship Id="rId1" Type="http://schemas.openxmlformats.org/officeDocument/2006/relationships/image" Target="../media/image222.png"/></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8.png"/><Relationship Id="rId1" Type="http://schemas.openxmlformats.org/officeDocument/2006/relationships/image" Target="../media/image227.png"/></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29.png"/><Relationship Id="rId1" Type="http://schemas.openxmlformats.org/officeDocument/2006/relationships/image" Target="../media/image227.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2.xml"/><Relationship Id="rId5" Type="http://schemas.openxmlformats.org/officeDocument/2006/relationships/tags" Target="../tags/tag1.xml"/><Relationship Id="rId4" Type="http://schemas.openxmlformats.org/officeDocument/2006/relationships/hyperlink" Target="http://cicpi.ustc.edu.cn/indico/conferenceOtherViews.py?confId=5356&amp;view=standard" TargetMode="External"/><Relationship Id="rId3" Type="http://schemas.openxmlformats.org/officeDocument/2006/relationships/image" Target="../media/image232.png"/><Relationship Id="rId2" Type="http://schemas.openxmlformats.org/officeDocument/2006/relationships/image" Target="../media/image231.png"/><Relationship Id="rId1" Type="http://schemas.openxmlformats.org/officeDocument/2006/relationships/image" Target="../media/image230.GIF"/></Relationships>
</file>

<file path=ppt/slides/_rels/slide10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33.jpeg"/></Relationships>
</file>

<file path=ppt/slides/_rels/slide10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37.png"/><Relationship Id="rId3" Type="http://schemas.openxmlformats.org/officeDocument/2006/relationships/image" Target="../media/image236.png"/><Relationship Id="rId2" Type="http://schemas.openxmlformats.org/officeDocument/2006/relationships/image" Target="../media/image235.png"/><Relationship Id="rId1" Type="http://schemas.openxmlformats.org/officeDocument/2006/relationships/image" Target="../media/image234.png"/></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239.jpeg"/><Relationship Id="rId1" Type="http://schemas.openxmlformats.org/officeDocument/2006/relationships/image" Target="../media/image238.jpe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7977" y="2432614"/>
            <a:ext cx="7372350" cy="904613"/>
          </a:xfrm>
        </p:spPr>
        <p:txBody>
          <a:bodyPr>
            <a:normAutofit fontScale="90000"/>
          </a:bodyPr>
          <a:lstStyle/>
          <a:p>
            <a:r>
              <a:rPr lang="en-US" sz="6000" b="1" dirty="0">
                <a:latin typeface="微软雅黑" panose="020B0503020204020204" pitchFamily="34" charset="-122"/>
                <a:ea typeface="微软雅黑" panose="020B0503020204020204" pitchFamily="34" charset="-122"/>
              </a:rPr>
              <a:t>The Physics at BESIII</a:t>
            </a:r>
            <a:endParaRPr lang="en-US" sz="6000" b="1" dirty="0">
              <a:latin typeface="微软雅黑" panose="020B0503020204020204" pitchFamily="34" charset="-122"/>
              <a:ea typeface="微软雅黑" panose="020B0503020204020204" pitchFamily="34" charset="-122"/>
            </a:endParaRPr>
          </a:p>
        </p:txBody>
      </p:sp>
      <p:sp>
        <p:nvSpPr>
          <p:cNvPr id="3" name="Subtitle 2"/>
          <p:cNvSpPr>
            <a:spLocks noGrp="1"/>
          </p:cNvSpPr>
          <p:nvPr>
            <p:ph type="subTitle" idx="1"/>
          </p:nvPr>
        </p:nvSpPr>
        <p:spPr>
          <a:xfrm>
            <a:off x="1143000" y="3812079"/>
            <a:ext cx="6858000" cy="1241822"/>
          </a:xfrm>
        </p:spPr>
        <p:txBody>
          <a:bodyPr>
            <a:normAutofit fontScale="92500" lnSpcReduction="10000"/>
          </a:bodyPr>
          <a:lstStyle/>
          <a:p>
            <a:r>
              <a:rPr lang="en-US" sz="2700" dirty="0" err="1">
                <a:solidFill>
                  <a:srgbClr val="0070C0"/>
                </a:solidFill>
                <a:latin typeface="微软雅黑" panose="020B0503020204020204" pitchFamily="34" charset="-122"/>
                <a:ea typeface="微软雅黑" panose="020B0503020204020204" pitchFamily="34" charset="-122"/>
              </a:rPr>
              <a:t>Weimin</a:t>
            </a:r>
            <a:r>
              <a:rPr lang="en-US" sz="2700" dirty="0">
                <a:solidFill>
                  <a:srgbClr val="0070C0"/>
                </a:solidFill>
                <a:latin typeface="微软雅黑" panose="020B0503020204020204" pitchFamily="34" charset="-122"/>
                <a:ea typeface="微软雅黑" panose="020B0503020204020204" pitchFamily="34" charset="-122"/>
              </a:rPr>
              <a:t> Song (</a:t>
            </a:r>
            <a:r>
              <a:rPr lang="zh-CN" altLang="en-US" sz="2700" dirty="0">
                <a:solidFill>
                  <a:srgbClr val="0070C0"/>
                </a:solidFill>
                <a:latin typeface="微软雅黑" panose="020B0503020204020204" pitchFamily="34" charset="-122"/>
                <a:ea typeface="微软雅黑" panose="020B0503020204020204" pitchFamily="34" charset="-122"/>
              </a:rPr>
              <a:t>宋维民</a:t>
            </a:r>
            <a:r>
              <a:rPr lang="en-US" sz="2700" dirty="0">
                <a:solidFill>
                  <a:srgbClr val="0070C0"/>
                </a:solidFill>
                <a:latin typeface="微软雅黑" panose="020B0503020204020204" pitchFamily="34" charset="-122"/>
                <a:ea typeface="微软雅黑" panose="020B0503020204020204" pitchFamily="34" charset="-122"/>
              </a:rPr>
              <a:t>)</a:t>
            </a:r>
            <a:endParaRPr lang="en-US" sz="2700" dirty="0">
              <a:solidFill>
                <a:srgbClr val="0070C0"/>
              </a:solidFill>
              <a:latin typeface="微软雅黑" panose="020B0503020204020204" pitchFamily="34" charset="-122"/>
              <a:ea typeface="微软雅黑" panose="020B0503020204020204" pitchFamily="34" charset="-122"/>
            </a:endParaRPr>
          </a:p>
          <a:p>
            <a:endParaRPr lang="en-US" dirty="0"/>
          </a:p>
          <a:p>
            <a:r>
              <a:rPr lang="en-US" dirty="0" err="1"/>
              <a:t>weiminsong@jlu.edu.cn</a:t>
            </a:r>
            <a:endParaRPr lang="en-US" dirty="0"/>
          </a:p>
        </p:txBody>
      </p:sp>
      <p:pic>
        <p:nvPicPr>
          <p:cNvPr id="6" name="Picture 5"/>
          <p:cNvPicPr>
            <a:picLocks noChangeAspect="1"/>
          </p:cNvPicPr>
          <p:nvPr/>
        </p:nvPicPr>
        <p:blipFill>
          <a:blip r:embed="rId1"/>
          <a:stretch>
            <a:fillRect/>
          </a:stretch>
        </p:blipFill>
        <p:spPr>
          <a:xfrm>
            <a:off x="7404100" y="0"/>
            <a:ext cx="1642267" cy="1642267"/>
          </a:xfrm>
          <a:prstGeom prst="rect">
            <a:avLst/>
          </a:prstGeom>
        </p:spPr>
      </p:pic>
      <p:sp>
        <p:nvSpPr>
          <p:cNvPr id="8" name="TextBox 7"/>
          <p:cNvSpPr txBox="1"/>
          <p:nvPr/>
        </p:nvSpPr>
        <p:spPr>
          <a:xfrm>
            <a:off x="2611339" y="6069330"/>
            <a:ext cx="4792761" cy="369332"/>
          </a:xfrm>
          <a:prstGeom prst="rect">
            <a:avLst/>
          </a:prstGeom>
          <a:noFill/>
        </p:spPr>
        <p:txBody>
          <a:bodyPr wrap="square" rtlCol="0">
            <a:spAutoFit/>
          </a:bodyPr>
          <a:lstStyle/>
          <a:p>
            <a:r>
              <a:rPr lang="en-US" altLang="zh-CN" dirty="0"/>
              <a:t>2026</a:t>
            </a:r>
            <a:r>
              <a:rPr lang="zh-CN" altLang="en-US" dirty="0"/>
              <a:t>年</a:t>
            </a:r>
            <a:r>
              <a:rPr lang="en-US" altLang="zh-CN" dirty="0"/>
              <a:t>10</a:t>
            </a:r>
            <a:r>
              <a:rPr lang="zh-CN" altLang="en-US" dirty="0"/>
              <a:t>月</a:t>
            </a:r>
            <a:r>
              <a:rPr lang="en-US" altLang="zh-CN" dirty="0"/>
              <a:t>1</a:t>
            </a:r>
            <a:r>
              <a:rPr lang="zh-CN" altLang="en-US" dirty="0"/>
              <a:t>日</a:t>
            </a:r>
            <a:r>
              <a:rPr lang="en-US" altLang="zh-CN" dirty="0"/>
              <a:t>-10</a:t>
            </a:r>
            <a:r>
              <a:rPr lang="zh-CN" altLang="en-US" dirty="0"/>
              <a:t>月</a:t>
            </a:r>
            <a:r>
              <a:rPr lang="en-US" altLang="zh-CN" dirty="0"/>
              <a:t>8</a:t>
            </a:r>
            <a:r>
              <a:rPr lang="zh-CN" altLang="en-US" dirty="0"/>
              <a:t>日，山东理工大学</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pPr algn="ctr"/>
            <a:r>
              <a:rPr lang="en-US" b="1" dirty="0">
                <a:latin typeface="微软雅黑" panose="020B0503020204020204" pitchFamily="34" charset="-122"/>
                <a:ea typeface="微软雅黑" panose="020B0503020204020204" pitchFamily="34" charset="-122"/>
              </a:rPr>
              <a:t>Outline</a:t>
            </a:r>
            <a:endParaRPr lang="en-US" b="1" dirty="0">
              <a:latin typeface="微软雅黑" panose="020B0503020204020204" pitchFamily="34" charset="-122"/>
              <a:ea typeface="微软雅黑" panose="020B0503020204020204" pitchFamily="34" charset="-122"/>
            </a:endParaRPr>
          </a:p>
        </p:txBody>
      </p:sp>
      <p:sp>
        <p:nvSpPr>
          <p:cNvPr id="3" name="Content Placeholder 2"/>
          <p:cNvSpPr>
            <a:spLocks noGrp="1"/>
          </p:cNvSpPr>
          <p:nvPr>
            <p:ph idx="1"/>
          </p:nvPr>
        </p:nvSpPr>
        <p:spPr>
          <a:xfrm>
            <a:off x="0" y="1404739"/>
            <a:ext cx="9144000" cy="4773812"/>
          </a:xfrm>
        </p:spPr>
        <p:txBody>
          <a:bodyPr>
            <a:noAutofit/>
          </a:bodyPr>
          <a:lstStyle/>
          <a:p>
            <a:pPr>
              <a:spcAft>
                <a:spcPts val="900"/>
              </a:spcAft>
              <a:buFont typeface="Wingdings" panose="05000000000000000000" pitchFamily="2" charset="2"/>
              <a:buChar char="q"/>
            </a:pPr>
            <a:r>
              <a:rPr lang="en-US" dirty="0">
                <a:latin typeface="微软雅黑" panose="020B0503020204020204" pitchFamily="34" charset="-122"/>
                <a:ea typeface="微软雅黑" panose="020B0503020204020204" pitchFamily="34" charset="-122"/>
              </a:rPr>
              <a:t>The Standard Model of Particle Physics and its problems</a:t>
            </a:r>
            <a:endParaRPr lang="en-US" dirty="0">
              <a:latin typeface="微软雅黑" panose="020B0503020204020204" pitchFamily="34" charset="-122"/>
              <a:ea typeface="微软雅黑" panose="020B0503020204020204" pitchFamily="34" charset="-122"/>
            </a:endParaRPr>
          </a:p>
          <a:p>
            <a:pPr>
              <a:spcAft>
                <a:spcPts val="900"/>
              </a:spcAft>
              <a:buFont typeface="Wingdings" panose="05000000000000000000" pitchFamily="2" charset="2"/>
              <a:buChar char="q"/>
            </a:pPr>
            <a:r>
              <a:rPr lang="en-US" dirty="0">
                <a:latin typeface="微软雅黑" panose="020B0503020204020204" pitchFamily="34" charset="-122"/>
                <a:ea typeface="微软雅黑" panose="020B0503020204020204" pitchFamily="34" charset="-122"/>
              </a:rPr>
              <a:t>Physics processes at √s=2-5 GeV and the kinematics</a:t>
            </a:r>
            <a:endParaRPr lang="en-US" dirty="0">
              <a:latin typeface="微软雅黑" panose="020B0503020204020204" pitchFamily="34" charset="-122"/>
              <a:ea typeface="微软雅黑" panose="020B0503020204020204" pitchFamily="34" charset="-122"/>
            </a:endParaRPr>
          </a:p>
          <a:p>
            <a:pPr>
              <a:spcAft>
                <a:spcPts val="900"/>
              </a:spcAft>
              <a:buFont typeface="Wingdings" panose="05000000000000000000" pitchFamily="2" charset="2"/>
              <a:buChar char="q"/>
            </a:pPr>
            <a:r>
              <a:rPr lang="en-US" dirty="0">
                <a:latin typeface="微软雅黑" panose="020B0503020204020204" pitchFamily="34" charset="-122"/>
                <a:ea typeface="微软雅黑" panose="020B0503020204020204" pitchFamily="34" charset="-122"/>
              </a:rPr>
              <a:t>General introduction to accelerator and detector</a:t>
            </a:r>
            <a:endParaRPr lang="en-US" dirty="0">
              <a:latin typeface="微软雅黑" panose="020B0503020204020204" pitchFamily="34" charset="-122"/>
              <a:ea typeface="微软雅黑" panose="020B0503020204020204" pitchFamily="34" charset="-122"/>
            </a:endParaRPr>
          </a:p>
          <a:p>
            <a:pPr>
              <a:spcAft>
                <a:spcPts val="900"/>
              </a:spcAft>
              <a:buFont typeface="Wingdings" panose="05000000000000000000" pitchFamily="2" charset="2"/>
              <a:buChar char="q"/>
            </a:pPr>
            <a:r>
              <a:rPr lang="en-US" dirty="0">
                <a:latin typeface="微软雅黑" panose="020B0503020204020204" pitchFamily="34" charset="-122"/>
                <a:ea typeface="微软雅黑" panose="020B0503020204020204" pitchFamily="34" charset="-122"/>
              </a:rPr>
              <a:t>The results from BESIII and how they help to solve the problems</a:t>
            </a:r>
            <a:endParaRPr lang="en-US" dirty="0">
              <a:latin typeface="微软雅黑" panose="020B0503020204020204" pitchFamily="34" charset="-122"/>
              <a:ea typeface="微软雅黑" panose="020B0503020204020204" pitchFamily="34" charset="-122"/>
            </a:endParaRPr>
          </a:p>
          <a:p>
            <a:pPr>
              <a:spcAft>
                <a:spcPts val="900"/>
              </a:spcAft>
              <a:buFont typeface="Wingdings" panose="05000000000000000000" pitchFamily="2" charset="2"/>
              <a:buChar char="q"/>
            </a:pPr>
            <a:r>
              <a:rPr lang="en-US" dirty="0">
                <a:latin typeface="微软雅黑" panose="020B0503020204020204" pitchFamily="34" charset="-122"/>
                <a:ea typeface="微软雅黑" panose="020B0503020204020204" pitchFamily="34" charset="-122"/>
              </a:rPr>
              <a:t>Prospect for next 10 years of BESIII</a:t>
            </a:r>
            <a:endParaRPr lang="en-US" dirty="0">
              <a:latin typeface="微软雅黑" panose="020B0503020204020204" pitchFamily="34" charset="-122"/>
              <a:ea typeface="微软雅黑" panose="020B0503020204020204" pitchFamily="34" charset="-122"/>
            </a:endParaRPr>
          </a:p>
          <a:p>
            <a:pPr>
              <a:spcAft>
                <a:spcPts val="900"/>
              </a:spcAft>
              <a:buFont typeface="Wingdings" panose="05000000000000000000" pitchFamily="2" charset="2"/>
              <a:buChar char="q"/>
            </a:pPr>
            <a:r>
              <a:rPr lang="en-US" dirty="0">
                <a:latin typeface="微软雅黑" panose="020B0503020204020204" pitchFamily="34" charset="-122"/>
                <a:ea typeface="微软雅黑" panose="020B0503020204020204" pitchFamily="34" charset="-122"/>
              </a:rPr>
              <a:t>Some suggestions for new comers</a:t>
            </a:r>
            <a:endParaRPr lang="en-US" dirty="0">
              <a:latin typeface="微软雅黑" panose="020B0503020204020204" pitchFamily="34" charset="-122"/>
              <a:ea typeface="微软雅黑" panose="020B0503020204020204" pitchFamily="34" charset="-122"/>
            </a:endParaRPr>
          </a:p>
        </p:txBody>
      </p:sp>
      <p:sp>
        <p:nvSpPr>
          <p:cNvPr id="4" name="Footer Placeholder 3"/>
          <p:cNvSpPr>
            <a:spLocks noGrp="1"/>
          </p:cNvSpPr>
          <p:nvPr>
            <p:ph type="ftr" sz="quarter" idx="11"/>
          </p:nvPr>
        </p:nvSpPr>
        <p:spPr/>
        <p:txBody>
          <a:bodyPr/>
          <a:lstStyle/>
          <a:p>
            <a:r>
              <a:rPr lang="en-US"/>
              <a:t>The Physics on BESIII</a:t>
            </a:r>
            <a:endParaRPr lang="en-US"/>
          </a:p>
        </p:txBody>
      </p:sp>
      <p:sp>
        <p:nvSpPr>
          <p:cNvPr id="5" name="Slide Number Placeholder 4"/>
          <p:cNvSpPr>
            <a:spLocks noGrp="1"/>
          </p:cNvSpPr>
          <p:nvPr>
            <p:ph type="sldNum" sz="quarter" idx="12"/>
          </p:nvPr>
        </p:nvSpPr>
        <p:spPr/>
        <p:txBody>
          <a:bodyPr/>
          <a:lstStyle/>
          <a:p>
            <a:fld id="{1E579FB1-BED8-7E42-A58A-373D9AFD40D3}" type="slidenum">
              <a:rPr lang="en-US" smtClean="0"/>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The Physics on BESIII</a:t>
            </a:r>
            <a:endParaRPr lang="en-US"/>
          </a:p>
        </p:txBody>
      </p:sp>
      <p:sp>
        <p:nvSpPr>
          <p:cNvPr id="5" name="Slide Number Placeholder 4"/>
          <p:cNvSpPr>
            <a:spLocks noGrp="1"/>
          </p:cNvSpPr>
          <p:nvPr>
            <p:ph type="sldNum" sz="quarter" idx="12"/>
          </p:nvPr>
        </p:nvSpPr>
        <p:spPr/>
        <p:txBody>
          <a:bodyPr/>
          <a:lstStyle/>
          <a:p>
            <a:fld id="{1E579FB1-BED8-7E42-A58A-373D9AFD40D3}" type="slidenum">
              <a:rPr lang="en-US" smtClean="0"/>
            </a:fld>
            <a:endParaRPr lang="en-US"/>
          </a:p>
        </p:txBody>
      </p:sp>
      <p:sp>
        <p:nvSpPr>
          <p:cNvPr id="6" name="TextBox 5"/>
          <p:cNvSpPr txBox="1"/>
          <p:nvPr/>
        </p:nvSpPr>
        <p:spPr>
          <a:xfrm>
            <a:off x="88900" y="2585109"/>
            <a:ext cx="8953499" cy="1200329"/>
          </a:xfrm>
          <a:prstGeom prst="rect">
            <a:avLst/>
          </a:prstGeom>
          <a:noFill/>
        </p:spPr>
        <p:txBody>
          <a:bodyPr wrap="square" rtlCol="0">
            <a:spAutoFit/>
          </a:bodyPr>
          <a:lstStyle/>
          <a:p>
            <a:pPr algn="ctr">
              <a:spcAft>
                <a:spcPts val="900"/>
              </a:spcAft>
            </a:pPr>
            <a:r>
              <a:rPr lang="en-US" sz="3600" b="1" dirty="0">
                <a:solidFill>
                  <a:srgbClr val="002060"/>
                </a:solidFill>
                <a:latin typeface="微软雅黑" panose="020B0503020204020204" pitchFamily="34" charset="-122"/>
                <a:ea typeface="微软雅黑" panose="020B0503020204020204" pitchFamily="34" charset="-122"/>
              </a:rPr>
              <a:t>The Standard Model of Particle Physics and its Problems</a:t>
            </a:r>
            <a:endParaRPr lang="en-US" sz="36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Physics on BESIII</a:t>
            </a:r>
            <a:endParaRPr lang="en-US"/>
          </a:p>
        </p:txBody>
      </p:sp>
      <p:sp>
        <p:nvSpPr>
          <p:cNvPr id="5" name="Slide Number Placeholder 4"/>
          <p:cNvSpPr>
            <a:spLocks noGrp="1"/>
          </p:cNvSpPr>
          <p:nvPr>
            <p:ph type="sldNum" sz="quarter" idx="12"/>
          </p:nvPr>
        </p:nvSpPr>
        <p:spPr/>
        <p:txBody>
          <a:bodyPr/>
          <a:lstStyle/>
          <a:p>
            <a:fld id="{631502E3-5324-F14B-802A-9353020B486E}" type="slidenum">
              <a:rPr lang="en-US" smtClean="0"/>
            </a:fld>
            <a:endParaRPr lang="en-US" dirty="0"/>
          </a:p>
        </p:txBody>
      </p:sp>
      <p:pic>
        <p:nvPicPr>
          <p:cNvPr id="6" name="Picture 5"/>
          <p:cNvPicPr>
            <a:picLocks noChangeAspect="1"/>
          </p:cNvPicPr>
          <p:nvPr/>
        </p:nvPicPr>
        <p:blipFill>
          <a:blip r:embed="rId1"/>
          <a:stretch>
            <a:fillRect/>
          </a:stretch>
        </p:blipFill>
        <p:spPr>
          <a:xfrm>
            <a:off x="2082897" y="136524"/>
            <a:ext cx="4978205" cy="6048376"/>
          </a:xfrm>
          <a:prstGeom prst="rect">
            <a:avLst/>
          </a:prstGeom>
          <a:effectLst>
            <a:innerShdw blurRad="63500" dist="50800" dir="16200000">
              <a:prstClr val="black">
                <a:alpha val="50000"/>
              </a:prstClr>
            </a:innerShdw>
          </a:effectLst>
        </p:spPr>
      </p:pic>
      <p:sp>
        <p:nvSpPr>
          <p:cNvPr id="7" name="TextBox 6"/>
          <p:cNvSpPr txBox="1"/>
          <p:nvPr/>
        </p:nvSpPr>
        <p:spPr>
          <a:xfrm>
            <a:off x="7061102" y="2699047"/>
            <a:ext cx="2057400" cy="923330"/>
          </a:xfrm>
          <a:prstGeom prst="rect">
            <a:avLst/>
          </a:prstGeom>
          <a:noFill/>
        </p:spPr>
        <p:txBody>
          <a:bodyPr wrap="square" rtlCol="0">
            <a:spAutoFit/>
          </a:bodyPr>
          <a:lstStyle/>
          <a:p>
            <a:r>
              <a:rPr lang="en-US" altLang="zh-CN" b="1" dirty="0">
                <a:solidFill>
                  <a:srgbClr val="FF0000"/>
                </a:solidFill>
                <a:latin typeface="Arial Black" panose="020B0A04020102020204" pitchFamily="34" charset="0"/>
              </a:rPr>
              <a:t>Everything is on one piece of A4 Paper!</a:t>
            </a:r>
            <a:endParaRPr lang="en-US" altLang="zh-CN" b="1" dirty="0">
              <a:solidFill>
                <a:srgbClr val="FF0000"/>
              </a:solidFill>
              <a:latin typeface="Arial Black" panose="020B0A040201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41274"/>
            <a:ext cx="7886700" cy="994172"/>
          </a:xfrm>
        </p:spPr>
        <p:txBody>
          <a:bodyPr>
            <a:normAutofit fontScale="90000"/>
          </a:bodyPr>
          <a:lstStyle/>
          <a:p>
            <a:pPr algn="ctr"/>
            <a:r>
              <a:rPr lang="en-US" altLang="zh-CN" b="1" dirty="0">
                <a:latin typeface="微软雅黑" panose="020B0503020204020204" pitchFamily="34" charset="-122"/>
                <a:ea typeface="微软雅黑" panose="020B0503020204020204" pitchFamily="34" charset="-122"/>
              </a:rPr>
              <a:t>The particles and interactions</a:t>
            </a:r>
            <a:endParaRPr lang="zh-CN" altLang="en-US" b="1" dirty="0">
              <a:latin typeface="微软雅黑" panose="020B0503020204020204" pitchFamily="34" charset="-122"/>
              <a:ea typeface="微软雅黑" panose="020B0503020204020204" pitchFamily="34" charset="-122"/>
            </a:endParaRPr>
          </a:p>
        </p:txBody>
      </p:sp>
      <p:sp>
        <p:nvSpPr>
          <p:cNvPr id="5" name="Footer Placeholder 4"/>
          <p:cNvSpPr>
            <a:spLocks noGrp="1"/>
          </p:cNvSpPr>
          <p:nvPr>
            <p:ph type="ftr" sz="quarter" idx="11"/>
          </p:nvPr>
        </p:nvSpPr>
        <p:spPr/>
        <p:txBody>
          <a:bodyPr/>
          <a:lstStyle/>
          <a:p>
            <a:r>
              <a:rPr lang="en-US"/>
              <a:t>The Physics on BESIII</a:t>
            </a:r>
            <a:endParaRPr lang="en-US"/>
          </a:p>
        </p:txBody>
      </p:sp>
      <p:sp>
        <p:nvSpPr>
          <p:cNvPr id="4" name="Slide Number Placeholder 3"/>
          <p:cNvSpPr>
            <a:spLocks noGrp="1"/>
          </p:cNvSpPr>
          <p:nvPr>
            <p:ph type="sldNum" sz="quarter" idx="12"/>
          </p:nvPr>
        </p:nvSpPr>
        <p:spPr/>
        <p:txBody>
          <a:bodyPr/>
          <a:lstStyle/>
          <a:p>
            <a:fld id="{631502E3-5324-F14B-802A-9353020B486E}" type="slidenum">
              <a:rPr lang="en-US" smtClean="0"/>
            </a:fld>
            <a:endParaRPr lang="en-US"/>
          </a:p>
        </p:txBody>
      </p:sp>
      <p:pic>
        <p:nvPicPr>
          <p:cNvPr id="6" name="Picture 5"/>
          <p:cNvPicPr>
            <a:picLocks noChangeAspect="1"/>
          </p:cNvPicPr>
          <p:nvPr/>
        </p:nvPicPr>
        <p:blipFill>
          <a:blip r:embed="rId1"/>
          <a:stretch>
            <a:fillRect/>
          </a:stretch>
        </p:blipFill>
        <p:spPr>
          <a:xfrm>
            <a:off x="471488" y="2068115"/>
            <a:ext cx="3686954" cy="3500438"/>
          </a:xfrm>
          <a:prstGeom prst="rect">
            <a:avLst/>
          </a:prstGeom>
        </p:spPr>
      </p:pic>
      <p:pic>
        <p:nvPicPr>
          <p:cNvPr id="8" name="Picture 7"/>
          <p:cNvPicPr>
            <a:picLocks noChangeAspect="1"/>
          </p:cNvPicPr>
          <p:nvPr/>
        </p:nvPicPr>
        <p:blipFill>
          <a:blip r:embed="rId2"/>
          <a:stretch>
            <a:fillRect/>
          </a:stretch>
        </p:blipFill>
        <p:spPr>
          <a:xfrm>
            <a:off x="4572000" y="2393434"/>
            <a:ext cx="4025941" cy="289175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7550" y="0"/>
            <a:ext cx="7886700" cy="994172"/>
          </a:xfrm>
        </p:spPr>
        <p:txBody>
          <a:bodyPr/>
          <a:lstStyle/>
          <a:p>
            <a:pPr algn="ctr"/>
            <a:r>
              <a:rPr lang="en-US" altLang="zh-CN" b="1" dirty="0">
                <a:latin typeface="微软雅黑" panose="020B0503020204020204" pitchFamily="34" charset="-122"/>
                <a:ea typeface="微软雅黑" panose="020B0503020204020204" pitchFamily="34" charset="-122"/>
              </a:rPr>
              <a:t>A brief history of SM</a:t>
            </a:r>
            <a:endParaRPr lang="zh-CN" altLang="en-US" b="1" dirty="0">
              <a:latin typeface="微软雅黑" panose="020B0503020204020204" pitchFamily="34" charset="-122"/>
              <a:ea typeface="微软雅黑" panose="020B0503020204020204" pitchFamily="34" charset="-122"/>
            </a:endParaRPr>
          </a:p>
        </p:txBody>
      </p:sp>
      <p:sp>
        <p:nvSpPr>
          <p:cNvPr id="5" name="Footer Placeholder 4"/>
          <p:cNvSpPr>
            <a:spLocks noGrp="1"/>
          </p:cNvSpPr>
          <p:nvPr>
            <p:ph type="ftr" sz="quarter" idx="11"/>
          </p:nvPr>
        </p:nvSpPr>
        <p:spPr/>
        <p:txBody>
          <a:bodyPr/>
          <a:lstStyle/>
          <a:p>
            <a:r>
              <a:rPr lang="en-US"/>
              <a:t>The Physics on BESIII</a:t>
            </a:r>
            <a:endParaRPr lang="en-US"/>
          </a:p>
        </p:txBody>
      </p:sp>
      <p:sp>
        <p:nvSpPr>
          <p:cNvPr id="4" name="Slide Number Placeholder 3"/>
          <p:cNvSpPr>
            <a:spLocks noGrp="1"/>
          </p:cNvSpPr>
          <p:nvPr>
            <p:ph type="sldNum" sz="quarter" idx="12"/>
          </p:nvPr>
        </p:nvSpPr>
        <p:spPr/>
        <p:txBody>
          <a:bodyPr/>
          <a:lstStyle/>
          <a:p>
            <a:fld id="{631502E3-5324-F14B-802A-9353020B486E}" type="slidenum">
              <a:rPr lang="en-US" smtClean="0"/>
            </a:fld>
            <a:endParaRPr lang="en-US"/>
          </a:p>
        </p:txBody>
      </p:sp>
      <p:pic>
        <p:nvPicPr>
          <p:cNvPr id="6" name="Picture 5"/>
          <p:cNvPicPr>
            <a:picLocks noChangeAspect="1"/>
          </p:cNvPicPr>
          <p:nvPr/>
        </p:nvPicPr>
        <p:blipFill>
          <a:blip r:embed="rId1"/>
          <a:stretch>
            <a:fillRect/>
          </a:stretch>
        </p:blipFill>
        <p:spPr>
          <a:xfrm>
            <a:off x="1470025" y="1105053"/>
            <a:ext cx="6203950" cy="5140416"/>
          </a:xfrm>
          <a:prstGeom prst="rect">
            <a:avLst/>
          </a:prstGeom>
        </p:spPr>
      </p:pic>
      <p:sp>
        <p:nvSpPr>
          <p:cNvPr id="7" name="TextBox 6"/>
          <p:cNvSpPr txBox="1"/>
          <p:nvPr/>
        </p:nvSpPr>
        <p:spPr>
          <a:xfrm>
            <a:off x="6590806" y="3586036"/>
            <a:ext cx="2381745" cy="300082"/>
          </a:xfrm>
          <a:prstGeom prst="rect">
            <a:avLst/>
          </a:prstGeom>
          <a:noFill/>
        </p:spPr>
        <p:txBody>
          <a:bodyPr wrap="square" rtlCol="0">
            <a:spAutoFit/>
          </a:bodyPr>
          <a:lstStyle/>
          <a:p>
            <a:r>
              <a:rPr lang="en-US" altLang="zh-CN" sz="1350" b="1" dirty="0">
                <a:solidFill>
                  <a:srgbClr val="FF0000"/>
                </a:solidFill>
              </a:rPr>
              <a:t>100 years with a lot of heroes!</a:t>
            </a:r>
            <a:endParaRPr lang="en-US" altLang="zh-CN" sz="1350" b="1" dirty="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5806" y="51483"/>
            <a:ext cx="8124278" cy="1325563"/>
          </a:xfrm>
        </p:spPr>
        <p:txBody>
          <a:bodyPr/>
          <a:lstStyle/>
          <a:p>
            <a:pPr algn="ctr"/>
            <a:r>
              <a:rPr lang="en-US" altLang="zh-CN" b="1" dirty="0">
                <a:latin typeface="微软雅黑" panose="020B0503020204020204" pitchFamily="34" charset="-122"/>
                <a:ea typeface="微软雅黑" panose="020B0503020204020204" pitchFamily="34" charset="-122"/>
              </a:rPr>
              <a:t>The known unknown of SM</a:t>
            </a:r>
            <a:endParaRPr lang="zh-CN" altLang="en-US" b="1" dirty="0">
              <a:latin typeface="微软雅黑" panose="020B0503020204020204" pitchFamily="34" charset="-122"/>
              <a:ea typeface="微软雅黑" panose="020B0503020204020204" pitchFamily="34" charset="-122"/>
            </a:endParaRPr>
          </a:p>
        </p:txBody>
      </p:sp>
      <p:sp>
        <p:nvSpPr>
          <p:cNvPr id="9" name="Footer Placeholder 8"/>
          <p:cNvSpPr>
            <a:spLocks noGrp="1"/>
          </p:cNvSpPr>
          <p:nvPr>
            <p:ph type="ftr" sz="quarter" idx="11"/>
          </p:nvPr>
        </p:nvSpPr>
        <p:spPr/>
        <p:txBody>
          <a:bodyPr/>
          <a:lstStyle/>
          <a:p>
            <a:r>
              <a:rPr lang="en-US"/>
              <a:t>The Physics on BESIII</a:t>
            </a:r>
            <a:endParaRPr lang="en-US"/>
          </a:p>
        </p:txBody>
      </p:sp>
      <p:sp>
        <p:nvSpPr>
          <p:cNvPr id="4" name="Slide Number Placeholder 3"/>
          <p:cNvSpPr>
            <a:spLocks noGrp="1"/>
          </p:cNvSpPr>
          <p:nvPr>
            <p:ph type="sldNum" sz="quarter" idx="12"/>
          </p:nvPr>
        </p:nvSpPr>
        <p:spPr/>
        <p:txBody>
          <a:bodyPr/>
          <a:lstStyle/>
          <a:p>
            <a:fld id="{631502E3-5324-F14B-802A-9353020B486E}" type="slidenum">
              <a:rPr lang="en-US" smtClean="0"/>
            </a:fld>
            <a:endParaRPr lang="en-US"/>
          </a:p>
        </p:txBody>
      </p:sp>
      <p:pic>
        <p:nvPicPr>
          <p:cNvPr id="6" name="Picture 5"/>
          <p:cNvPicPr>
            <a:picLocks noChangeAspect="1"/>
          </p:cNvPicPr>
          <p:nvPr/>
        </p:nvPicPr>
        <p:blipFill>
          <a:blip r:embed="rId1"/>
          <a:stretch>
            <a:fillRect/>
          </a:stretch>
        </p:blipFill>
        <p:spPr>
          <a:xfrm>
            <a:off x="36495" y="2461144"/>
            <a:ext cx="3017619" cy="1674228"/>
          </a:xfrm>
          <a:prstGeom prst="rect">
            <a:avLst/>
          </a:prstGeom>
        </p:spPr>
      </p:pic>
      <p:pic>
        <p:nvPicPr>
          <p:cNvPr id="8" name="Picture 7"/>
          <p:cNvPicPr>
            <a:picLocks noChangeAspect="1"/>
          </p:cNvPicPr>
          <p:nvPr/>
        </p:nvPicPr>
        <p:blipFill>
          <a:blip r:embed="rId2"/>
          <a:stretch>
            <a:fillRect/>
          </a:stretch>
        </p:blipFill>
        <p:spPr>
          <a:xfrm>
            <a:off x="3721558" y="2518885"/>
            <a:ext cx="2299375" cy="1271995"/>
          </a:xfrm>
          <a:prstGeom prst="rect">
            <a:avLst/>
          </a:prstGeom>
        </p:spPr>
      </p:pic>
      <p:pic>
        <p:nvPicPr>
          <p:cNvPr id="10" name="Picture 9"/>
          <p:cNvPicPr>
            <a:picLocks noChangeAspect="1"/>
          </p:cNvPicPr>
          <p:nvPr/>
        </p:nvPicPr>
        <p:blipFill>
          <a:blip r:embed="rId3"/>
          <a:stretch>
            <a:fillRect/>
          </a:stretch>
        </p:blipFill>
        <p:spPr>
          <a:xfrm>
            <a:off x="6943893" y="2208069"/>
            <a:ext cx="2057400" cy="1832642"/>
          </a:xfrm>
          <a:prstGeom prst="rect">
            <a:avLst/>
          </a:prstGeom>
        </p:spPr>
      </p:pic>
      <p:sp>
        <p:nvSpPr>
          <p:cNvPr id="5" name="TextBox 4"/>
          <p:cNvSpPr txBox="1"/>
          <p:nvPr/>
        </p:nvSpPr>
        <p:spPr>
          <a:xfrm>
            <a:off x="132673" y="5650590"/>
            <a:ext cx="6811220" cy="461665"/>
          </a:xfrm>
          <a:prstGeom prst="rect">
            <a:avLst/>
          </a:prstGeom>
          <a:noFill/>
        </p:spPr>
        <p:txBody>
          <a:bodyPr wrap="square" rtlCol="0">
            <a:spAutoFit/>
          </a:bodyPr>
          <a:lstStyle/>
          <a:p>
            <a:r>
              <a:rPr lang="en-US" altLang="zh-CN" sz="2400" b="1" dirty="0">
                <a:latin typeface="微软雅黑" panose="020B0503020204020204" pitchFamily="34" charset="-122"/>
                <a:ea typeface="微软雅黑" panose="020B0503020204020204" pitchFamily="34" charset="-122"/>
              </a:rPr>
              <a:t>There are of course of unknown-unknown!</a:t>
            </a:r>
            <a:endParaRPr lang="zh-CN" altLang="en-US" sz="2400" b="1" dirty="0">
              <a:latin typeface="微软雅黑" panose="020B0503020204020204" pitchFamily="34" charset="-122"/>
              <a:ea typeface="微软雅黑" panose="020B0503020204020204" pitchFamily="34" charset="-122"/>
            </a:endParaRPr>
          </a:p>
        </p:txBody>
      </p:sp>
      <p:sp>
        <p:nvSpPr>
          <p:cNvPr id="7" name="Rounded Rectangle 6"/>
          <p:cNvSpPr/>
          <p:nvPr/>
        </p:nvSpPr>
        <p:spPr>
          <a:xfrm>
            <a:off x="3509158" y="2208069"/>
            <a:ext cx="2663042" cy="199505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1" name="Straight Arrow Connector 10"/>
          <p:cNvCxnSpPr/>
          <p:nvPr/>
        </p:nvCxnSpPr>
        <p:spPr>
          <a:xfrm flipH="1">
            <a:off x="5295900" y="4203124"/>
            <a:ext cx="208313" cy="40096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544785" y="4551868"/>
            <a:ext cx="2627415" cy="715581"/>
          </a:xfrm>
          <a:prstGeom prst="rect">
            <a:avLst/>
          </a:prstGeom>
          <a:noFill/>
        </p:spPr>
        <p:txBody>
          <a:bodyPr wrap="square" rtlCol="0">
            <a:spAutoFit/>
          </a:bodyPr>
          <a:lstStyle/>
          <a:p>
            <a:r>
              <a:rPr lang="en-US" sz="1350" dirty="0">
                <a:solidFill>
                  <a:srgbClr val="FF0000"/>
                </a:solidFill>
              </a:rPr>
              <a:t>BESIII not only focus on QCD, also on electroweak, for example, charmed hadron decays!</a:t>
            </a:r>
            <a:endParaRPr lang="en-US" sz="1350" dirty="0">
              <a:solidFill>
                <a:srgbClr val="FF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The Physics on BESIII</a:t>
            </a:r>
            <a:endParaRPr lang="en-US"/>
          </a:p>
        </p:txBody>
      </p:sp>
      <p:sp>
        <p:nvSpPr>
          <p:cNvPr id="5" name="Slide Number Placeholder 4"/>
          <p:cNvSpPr>
            <a:spLocks noGrp="1"/>
          </p:cNvSpPr>
          <p:nvPr>
            <p:ph type="sldNum" sz="quarter" idx="12"/>
          </p:nvPr>
        </p:nvSpPr>
        <p:spPr/>
        <p:txBody>
          <a:bodyPr/>
          <a:lstStyle/>
          <a:p>
            <a:fld id="{1E579FB1-BED8-7E42-A58A-373D9AFD40D3}" type="slidenum">
              <a:rPr lang="en-US" smtClean="0"/>
            </a:fld>
            <a:endParaRPr lang="en-US"/>
          </a:p>
        </p:txBody>
      </p:sp>
      <p:sp>
        <p:nvSpPr>
          <p:cNvPr id="6" name="TextBox 5"/>
          <p:cNvSpPr txBox="1"/>
          <p:nvPr/>
        </p:nvSpPr>
        <p:spPr>
          <a:xfrm>
            <a:off x="0" y="2585109"/>
            <a:ext cx="9143999" cy="1200329"/>
          </a:xfrm>
          <a:prstGeom prst="rect">
            <a:avLst/>
          </a:prstGeom>
          <a:noFill/>
        </p:spPr>
        <p:txBody>
          <a:bodyPr wrap="square" rtlCol="0">
            <a:spAutoFit/>
          </a:bodyPr>
          <a:lstStyle/>
          <a:p>
            <a:pPr algn="ctr">
              <a:spcAft>
                <a:spcPts val="900"/>
              </a:spcAft>
            </a:pPr>
            <a:r>
              <a:rPr lang="en-US" sz="3600" b="1" dirty="0">
                <a:solidFill>
                  <a:srgbClr val="002060"/>
                </a:solidFill>
                <a:latin typeface="微软雅黑" panose="020B0503020204020204" pitchFamily="34" charset="-122"/>
                <a:ea typeface="微软雅黑" panose="020B0503020204020204" pitchFamily="34" charset="-122"/>
              </a:rPr>
              <a:t>The physics processes at √s=2-5 GeV and the kinematics</a:t>
            </a:r>
            <a:endParaRPr lang="en-US" sz="36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82854" y="-12700"/>
            <a:ext cx="8778291" cy="1338828"/>
          </a:xfrm>
        </p:spPr>
        <p:txBody>
          <a:bodyPr>
            <a:normAutofit/>
          </a:bodyPr>
          <a:lstStyle/>
          <a:p>
            <a:pPr algn="ctr"/>
            <a:r>
              <a:rPr lang="en-US" altLang="zh-CN" b="1" dirty="0">
                <a:latin typeface="微软雅黑" panose="020B0503020204020204" pitchFamily="34" charset="-122"/>
                <a:ea typeface="微软雅黑" panose="020B0503020204020204" pitchFamily="34" charset="-122"/>
              </a:rPr>
              <a:t>Events in detector: trigger fired and data saved</a:t>
            </a:r>
            <a:endParaRPr lang="zh-CN" altLang="en-US"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543508" y="1617091"/>
            <a:ext cx="6642738" cy="4374486"/>
          </a:xfrm>
        </p:spPr>
        <p:txBody>
          <a:bodyPr>
            <a:normAutofit fontScale="92500" lnSpcReduction="20000"/>
          </a:bodyPr>
          <a:lstStyle/>
          <a:p>
            <a:r>
              <a:rPr lang="en-US" altLang="zh-CN" dirty="0" err="1">
                <a:latin typeface="微软雅黑" panose="020B0503020204020204" pitchFamily="34" charset="-122"/>
                <a:ea typeface="微软雅黑" panose="020B0503020204020204" pitchFamily="34" charset="-122"/>
              </a:rPr>
              <a:t>e+e</a:t>
            </a:r>
            <a:r>
              <a:rPr lang="en-US" altLang="zh-CN" dirty="0">
                <a:latin typeface="微软雅黑" panose="020B0503020204020204" pitchFamily="34" charset="-122"/>
                <a:ea typeface="微软雅黑" panose="020B0503020204020204" pitchFamily="34" charset="-122"/>
              </a:rPr>
              <a:t>- annihilation</a:t>
            </a:r>
            <a:endParaRPr lang="en-US" altLang="zh-CN"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Synchrotron radiation</a:t>
            </a:r>
            <a:endParaRPr lang="en-US" altLang="zh-CN"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Beam-gas</a:t>
            </a:r>
            <a:endParaRPr lang="en-US" altLang="zh-CN"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Beam wall (e-p, e-n, …)</a:t>
            </a:r>
            <a:endParaRPr lang="en-US" altLang="zh-CN"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Beam-beam interaction </a:t>
            </a:r>
            <a:endParaRPr lang="en-US" altLang="zh-CN"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Lost beam particles</a:t>
            </a:r>
            <a:endParaRPr lang="en-US" altLang="zh-CN"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Electronic noise (junk event)</a:t>
            </a:r>
            <a:endParaRPr lang="en-US" altLang="zh-CN"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Nuclear interaction (final state particle + detector)</a:t>
            </a:r>
            <a:endParaRPr lang="en-US" altLang="zh-CN"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Cosmic rays (angular distribution, rate)</a:t>
            </a:r>
            <a:endParaRPr lang="en-US" altLang="zh-CN" dirty="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p:txBody>
      </p:sp>
      <p:sp>
        <p:nvSpPr>
          <p:cNvPr id="5" name="Footer Placeholder 4"/>
          <p:cNvSpPr>
            <a:spLocks noGrp="1"/>
          </p:cNvSpPr>
          <p:nvPr>
            <p:ph type="ftr" sz="quarter" idx="11"/>
          </p:nvPr>
        </p:nvSpPr>
        <p:spPr/>
        <p:txBody>
          <a:bodyPr/>
          <a:lstStyle/>
          <a:p>
            <a:r>
              <a:rPr lang="en-US"/>
              <a:t>The Physics on BESIII</a:t>
            </a:r>
            <a:endParaRPr lang="en-US"/>
          </a:p>
        </p:txBody>
      </p:sp>
      <p:sp>
        <p:nvSpPr>
          <p:cNvPr id="4" name="灯片编号占位符 3"/>
          <p:cNvSpPr>
            <a:spLocks noGrp="1"/>
          </p:cNvSpPr>
          <p:nvPr>
            <p:ph type="sldNum" sz="quarter" idx="12"/>
          </p:nvPr>
        </p:nvSpPr>
        <p:spPr/>
        <p:txBody>
          <a:bodyPr/>
          <a:lstStyle/>
          <a:p>
            <a:fld id="{AE794C88-3F38-4F84-B93B-9C0055E6FF4A}" type="slidenum">
              <a:rPr lang="en-US" altLang="zh-CN" smtClean="0"/>
            </a:fld>
            <a:endParaRPr lang="en-US" altLang="zh-CN"/>
          </a:p>
        </p:txBody>
      </p:sp>
      <p:sp>
        <p:nvSpPr>
          <p:cNvPr id="6" name="Right Brace 5"/>
          <p:cNvSpPr/>
          <p:nvPr/>
        </p:nvSpPr>
        <p:spPr>
          <a:xfrm>
            <a:off x="6455560" y="2082800"/>
            <a:ext cx="1389413" cy="3544002"/>
          </a:xfrm>
          <a:prstGeom prst="rightBrace">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7" name="TextBox 6"/>
          <p:cNvSpPr txBox="1"/>
          <p:nvPr/>
        </p:nvSpPr>
        <p:spPr>
          <a:xfrm>
            <a:off x="7834745" y="3171825"/>
            <a:ext cx="1309255" cy="1338828"/>
          </a:xfrm>
          <a:prstGeom prst="rect">
            <a:avLst/>
          </a:prstGeom>
          <a:noFill/>
        </p:spPr>
        <p:txBody>
          <a:bodyPr wrap="square" rtlCol="0">
            <a:spAutoFit/>
          </a:bodyPr>
          <a:lstStyle/>
          <a:p>
            <a:r>
              <a:rPr lang="en-US" sz="1350" dirty="0"/>
              <a:t>Non-Physics processes should be considered in the experiment design also!</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0"/>
            <a:ext cx="9144000" cy="1376772"/>
          </a:xfrm>
        </p:spPr>
        <p:txBody>
          <a:bodyPr>
            <a:normAutofit/>
          </a:bodyPr>
          <a:lstStyle/>
          <a:p>
            <a:pPr algn="ctr"/>
            <a:r>
              <a:rPr lang="en-US" altLang="zh-CN" b="1" dirty="0">
                <a:latin typeface="微软雅黑" panose="020B0503020204020204" pitchFamily="34" charset="-122"/>
                <a:ea typeface="微软雅黑" panose="020B0503020204020204" pitchFamily="34" charset="-122"/>
              </a:rPr>
              <a:t>Physics processes at </a:t>
            </a:r>
            <a:r>
              <a:rPr lang="en-US" altLang="zh-CN" b="1" dirty="0" err="1">
                <a:latin typeface="微软雅黑" panose="020B0503020204020204" pitchFamily="34" charset="-122"/>
                <a:ea typeface="微软雅黑" panose="020B0503020204020204" pitchFamily="34" charset="-122"/>
              </a:rPr>
              <a:t>Ecm</a:t>
            </a:r>
            <a:r>
              <a:rPr lang="en-US" altLang="zh-CN" b="1" dirty="0">
                <a:latin typeface="微软雅黑" panose="020B0503020204020204" pitchFamily="34" charset="-122"/>
                <a:ea typeface="微软雅黑" panose="020B0503020204020204" pitchFamily="34" charset="-122"/>
              </a:rPr>
              <a:t>=2-5 GeV</a:t>
            </a:r>
            <a:endParaRPr lang="zh-CN" altLang="en-US"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0" y="1656978"/>
            <a:ext cx="7047536" cy="4104456"/>
          </a:xfrm>
        </p:spPr>
        <p:txBody>
          <a:bodyPr>
            <a:normAutofit fontScale="92500" lnSpcReduction="20000"/>
          </a:bodyPr>
          <a:lstStyle/>
          <a:p>
            <a:pPr marL="0" indent="0">
              <a:buNone/>
            </a:pPr>
            <a:r>
              <a:rPr lang="en-US" altLang="zh-CN" dirty="0"/>
              <a:t>     QED </a:t>
            </a:r>
            <a:endParaRPr lang="en-US" altLang="zh-CN" dirty="0"/>
          </a:p>
          <a:p>
            <a:pPr lvl="1"/>
            <a:r>
              <a:rPr lang="en-US" altLang="zh-CN" dirty="0"/>
              <a:t>Bhabha</a:t>
            </a:r>
            <a:endParaRPr lang="en-US" altLang="zh-CN" dirty="0"/>
          </a:p>
          <a:p>
            <a:pPr lvl="1"/>
            <a:r>
              <a:rPr lang="en-US" altLang="zh-CN" dirty="0"/>
              <a:t>Di-mu</a:t>
            </a:r>
            <a:endParaRPr lang="en-US" altLang="zh-CN" dirty="0"/>
          </a:p>
          <a:p>
            <a:pPr lvl="1"/>
            <a:r>
              <a:rPr lang="en-US" altLang="zh-CN" dirty="0"/>
              <a:t>Di-tau (above threshold)</a:t>
            </a:r>
            <a:endParaRPr lang="en-US" altLang="zh-CN" dirty="0"/>
          </a:p>
          <a:p>
            <a:pPr lvl="1"/>
            <a:r>
              <a:rPr lang="en-US" altLang="zh-CN" dirty="0"/>
              <a:t>Di-gamma</a:t>
            </a:r>
            <a:endParaRPr lang="en-US" altLang="zh-CN" dirty="0"/>
          </a:p>
          <a:p>
            <a:pPr lvl="1"/>
            <a:endParaRPr lang="en-US" altLang="zh-CN" dirty="0"/>
          </a:p>
          <a:p>
            <a:pPr marL="0" indent="0">
              <a:buNone/>
            </a:pPr>
            <a:r>
              <a:rPr lang="en-US" altLang="zh-CN" dirty="0"/>
              <a:t>     Hadrons at continuum </a:t>
            </a:r>
            <a:endParaRPr lang="en-US" altLang="zh-CN" dirty="0"/>
          </a:p>
          <a:p>
            <a:pPr lvl="1"/>
            <a:r>
              <a:rPr lang="en-US" altLang="zh-CN" dirty="0"/>
              <a:t>Continuum production of hadrons</a:t>
            </a:r>
            <a:endParaRPr lang="en-US" altLang="zh-CN" dirty="0"/>
          </a:p>
          <a:p>
            <a:pPr lvl="1"/>
            <a:r>
              <a:rPr lang="en-US" altLang="zh-CN" dirty="0"/>
              <a:t>Two-photon processes</a:t>
            </a:r>
            <a:endParaRPr lang="en-US" altLang="zh-CN" dirty="0"/>
          </a:p>
          <a:p>
            <a:pPr lvl="1"/>
            <a:endParaRPr lang="en-US" altLang="zh-CN" dirty="0"/>
          </a:p>
          <a:p>
            <a:pPr marL="342900" lvl="1" indent="0">
              <a:buNone/>
            </a:pPr>
            <a:r>
              <a:rPr lang="en-US" altLang="zh-CN" sz="2800" dirty="0"/>
              <a:t>Resonances and their decays</a:t>
            </a:r>
            <a:endParaRPr lang="en-US" altLang="zh-CN" sz="2800" dirty="0"/>
          </a:p>
          <a:p>
            <a:pPr lvl="1"/>
            <a:r>
              <a:rPr lang="en-US" altLang="zh-CN" dirty="0"/>
              <a:t>ISR</a:t>
            </a:r>
            <a:endParaRPr lang="en-US" altLang="zh-CN" dirty="0"/>
          </a:p>
          <a:p>
            <a:pPr lvl="1"/>
            <a:r>
              <a:rPr lang="en-US" altLang="zh-CN" dirty="0"/>
              <a:t>Beam energy spread</a:t>
            </a:r>
            <a:endParaRPr lang="en-US" altLang="zh-CN" dirty="0"/>
          </a:p>
          <a:p>
            <a:pPr marL="342900" lvl="1" indent="0">
              <a:buNone/>
            </a:pPr>
            <a:endParaRPr lang="en-US" altLang="zh-CN" sz="2100" dirty="0"/>
          </a:p>
          <a:p>
            <a:pPr lvl="1"/>
            <a:endParaRPr lang="zh-CN" altLang="en-US" dirty="0"/>
          </a:p>
        </p:txBody>
      </p:sp>
      <p:sp>
        <p:nvSpPr>
          <p:cNvPr id="6" name="Footer Placeholder 5"/>
          <p:cNvSpPr>
            <a:spLocks noGrp="1"/>
          </p:cNvSpPr>
          <p:nvPr>
            <p:ph type="ftr" sz="quarter" idx="11"/>
          </p:nvPr>
        </p:nvSpPr>
        <p:spPr/>
        <p:txBody>
          <a:bodyPr/>
          <a:lstStyle/>
          <a:p>
            <a:r>
              <a:rPr lang="en-US"/>
              <a:t>The Physics on BESIII</a:t>
            </a:r>
            <a:endParaRPr lang="en-US"/>
          </a:p>
        </p:txBody>
      </p:sp>
      <p:sp>
        <p:nvSpPr>
          <p:cNvPr id="4" name="灯片编号占位符 3"/>
          <p:cNvSpPr>
            <a:spLocks noGrp="1"/>
          </p:cNvSpPr>
          <p:nvPr>
            <p:ph type="sldNum" sz="quarter" idx="12"/>
          </p:nvPr>
        </p:nvSpPr>
        <p:spPr/>
        <p:txBody>
          <a:bodyPr/>
          <a:lstStyle/>
          <a:p>
            <a:fld id="{AE794C88-3F38-4F84-B93B-9C0055E6FF4A}" type="slidenum">
              <a:rPr lang="en-US" altLang="zh-CN" smtClean="0"/>
            </a:fld>
            <a:endParaRPr lang="en-US" altLang="zh-CN"/>
          </a:p>
        </p:txBody>
      </p:sp>
      <p:sp>
        <p:nvSpPr>
          <p:cNvPr id="5" name="TextBox 4"/>
          <p:cNvSpPr txBox="1"/>
          <p:nvPr/>
        </p:nvSpPr>
        <p:spPr>
          <a:xfrm>
            <a:off x="6009822" y="1568332"/>
            <a:ext cx="2342408" cy="507831"/>
          </a:xfrm>
          <a:prstGeom prst="rect">
            <a:avLst/>
          </a:prstGeom>
          <a:noFill/>
        </p:spPr>
        <p:txBody>
          <a:bodyPr wrap="square" rtlCol="0">
            <a:spAutoFit/>
          </a:bodyPr>
          <a:lstStyle/>
          <a:p>
            <a:r>
              <a:rPr lang="en-US" sz="1350" dirty="0">
                <a:solidFill>
                  <a:srgbClr val="FF0000"/>
                </a:solidFill>
              </a:rPr>
              <a:t>Luminosity measurement, detector calibration and so on</a:t>
            </a:r>
            <a:endParaRPr lang="en-US" sz="1350" dirty="0">
              <a:solidFill>
                <a:srgbClr val="FF0000"/>
              </a:solidFill>
            </a:endParaRPr>
          </a:p>
        </p:txBody>
      </p:sp>
      <p:cxnSp>
        <p:nvCxnSpPr>
          <p:cNvPr id="7" name="Straight Arrow Connector 6"/>
          <p:cNvCxnSpPr/>
          <p:nvPr/>
        </p:nvCxnSpPr>
        <p:spPr>
          <a:xfrm>
            <a:off x="2204806" y="1781051"/>
            <a:ext cx="203958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3970235" y="3709206"/>
            <a:ext cx="2039587"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115050" y="3502892"/>
            <a:ext cx="2342408" cy="507831"/>
          </a:xfrm>
          <a:prstGeom prst="rect">
            <a:avLst/>
          </a:prstGeom>
          <a:noFill/>
        </p:spPr>
        <p:txBody>
          <a:bodyPr wrap="square" rtlCol="0">
            <a:spAutoFit/>
          </a:bodyPr>
          <a:lstStyle/>
          <a:p>
            <a:r>
              <a:rPr lang="en-US" sz="1350" dirty="0">
                <a:solidFill>
                  <a:srgbClr val="FF0000"/>
                </a:solidFill>
              </a:rPr>
              <a:t>R-value measurement, form factor measurement ……</a:t>
            </a:r>
            <a:endParaRPr lang="en-US" sz="1350" dirty="0">
              <a:solidFill>
                <a:srgbClr val="FF0000"/>
              </a:solidFill>
            </a:endParaRPr>
          </a:p>
        </p:txBody>
      </p:sp>
      <p:cxnSp>
        <p:nvCxnSpPr>
          <p:cNvPr id="10" name="Straight Arrow Connector 9"/>
          <p:cNvCxnSpPr/>
          <p:nvPr/>
        </p:nvCxnSpPr>
        <p:spPr>
          <a:xfrm>
            <a:off x="4838700" y="4979968"/>
            <a:ext cx="1013609"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6115050" y="4793559"/>
            <a:ext cx="2342408" cy="300082"/>
          </a:xfrm>
          <a:prstGeom prst="rect">
            <a:avLst/>
          </a:prstGeom>
          <a:noFill/>
        </p:spPr>
        <p:txBody>
          <a:bodyPr wrap="square" rtlCol="0">
            <a:spAutoFit/>
          </a:bodyPr>
          <a:lstStyle/>
          <a:p>
            <a:r>
              <a:rPr lang="en-US" sz="1350" dirty="0">
                <a:solidFill>
                  <a:srgbClr val="FF0000"/>
                </a:solidFill>
              </a:rPr>
              <a:t>The working horse of BESIII!</a:t>
            </a:r>
            <a:endParaRPr lang="en-US" sz="1350" dirty="0">
              <a:solidFill>
                <a:srgbClr val="FF000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2224"/>
            <a:ext cx="7886700" cy="1325563"/>
          </a:xfrm>
        </p:spPr>
        <p:txBody>
          <a:bodyPr/>
          <a:lstStyle/>
          <a:p>
            <a:pPr algn="ctr"/>
            <a:r>
              <a:rPr lang="en-US" b="1" dirty="0">
                <a:latin typeface="微软雅黑" panose="020B0503020204020204" pitchFamily="34" charset="-122"/>
                <a:ea typeface="微软雅黑" panose="020B0503020204020204" pitchFamily="34" charset="-122"/>
              </a:rPr>
              <a:t>Cross sections</a:t>
            </a:r>
            <a:endParaRPr lang="en-US" b="1" dirty="0">
              <a:latin typeface="微软雅黑" panose="020B0503020204020204" pitchFamily="34" charset="-122"/>
              <a:ea typeface="微软雅黑" panose="020B0503020204020204" pitchFamily="34" charset="-122"/>
            </a:endParaRPr>
          </a:p>
        </p:txBody>
      </p:sp>
      <p:sp>
        <p:nvSpPr>
          <p:cNvPr id="5" name="Footer Placeholder 4"/>
          <p:cNvSpPr>
            <a:spLocks noGrp="1"/>
          </p:cNvSpPr>
          <p:nvPr>
            <p:ph type="ftr" sz="quarter" idx="11"/>
          </p:nvPr>
        </p:nvSpPr>
        <p:spPr/>
        <p:txBody>
          <a:bodyPr/>
          <a:lstStyle/>
          <a:p>
            <a:r>
              <a:rPr lang="en-US"/>
              <a:t>The Physics on BESIII</a:t>
            </a:r>
            <a:endParaRPr lang="en-US"/>
          </a:p>
        </p:txBody>
      </p:sp>
      <p:sp>
        <p:nvSpPr>
          <p:cNvPr id="4" name="Slide Number Placeholder 3"/>
          <p:cNvSpPr>
            <a:spLocks noGrp="1"/>
          </p:cNvSpPr>
          <p:nvPr>
            <p:ph type="sldNum" sz="quarter" idx="12"/>
          </p:nvPr>
        </p:nvSpPr>
        <p:spPr/>
        <p:txBody>
          <a:bodyPr/>
          <a:lstStyle/>
          <a:p>
            <a:pPr>
              <a:defRPr/>
            </a:pPr>
            <a:fld id="{90646BB3-98E9-4297-86D1-608186135C2B}" type="slidenum">
              <a:rPr lang="en-US" altLang="zh-CN" smtClean="0">
                <a:solidFill>
                  <a:srgbClr val="000000"/>
                </a:solidFill>
              </a:rPr>
            </a:fld>
            <a:endParaRPr lang="en-US" altLang="zh-CN">
              <a:solidFill>
                <a:srgbClr val="000000"/>
              </a:solidFill>
            </a:endParaRPr>
          </a:p>
        </p:txBody>
      </p:sp>
      <p:pic>
        <p:nvPicPr>
          <p:cNvPr id="6" name="Picture 5" descr="A close up of a map&#10;&#10;Description automatically generated"/>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2714" y="1223738"/>
            <a:ext cx="5895956" cy="4637269"/>
          </a:xfrm>
          <a:prstGeom prst="rect">
            <a:avLst/>
          </a:prstGeom>
        </p:spPr>
      </p:pic>
      <mc:AlternateContent xmlns:mc="http://schemas.openxmlformats.org/markup-compatibility/2006">
        <mc:Choice xmlns:a14="http://schemas.microsoft.com/office/drawing/2010/main" Requires="a14">
          <p:sp>
            <p:nvSpPr>
              <p:cNvPr id="3" name="TextBox 2"/>
              <p:cNvSpPr txBox="1"/>
              <p:nvPr/>
            </p:nvSpPr>
            <p:spPr>
              <a:xfrm>
                <a:off x="6400800" y="1347787"/>
                <a:ext cx="2743200" cy="4247317"/>
              </a:xfrm>
              <a:prstGeom prst="rect">
                <a:avLst/>
              </a:prstGeom>
              <a:noFill/>
            </p:spPr>
            <p:txBody>
              <a:bodyPr wrap="square" rtlCol="0">
                <a:spAutoFit/>
              </a:bodyPr>
              <a:lstStyle/>
              <a:p>
                <a:r>
                  <a:rPr lang="en-US" sz="1350" dirty="0"/>
                  <a:t>The lines from top to bottom:</a:t>
                </a:r>
                <a:endParaRPr lang="en-US" sz="1350" dirty="0"/>
              </a:p>
              <a:p>
                <a:endParaRPr lang="en-US" sz="1350" dirty="0"/>
              </a:p>
              <a:p>
                <a:pPr marL="257175" indent="-257175">
                  <a:buAutoNum type="arabicPeriod"/>
                </a:pPr>
                <a:r>
                  <a:rPr lang="en-US" sz="1350" dirty="0"/>
                  <a:t>Total cross section</a:t>
                </a:r>
                <a:endParaRPr lang="en-US" sz="1350" dirty="0"/>
              </a:p>
              <a:p>
                <a:pPr marL="257175" indent="-257175">
                  <a:buAutoNum type="arabicPeriod"/>
                </a:pPr>
                <a:r>
                  <a:rPr lang="en-US" sz="1350" dirty="0"/>
                  <a:t>Bhabha process</a:t>
                </a:r>
                <a:endParaRPr lang="en-US" sz="1350" dirty="0"/>
              </a:p>
              <a:p>
                <a:pPr marL="257175" indent="-257175">
                  <a:buAutoNum type="arabicPeriod"/>
                </a:pPr>
                <a:r>
                  <a:rPr lang="en-US" sz="1350" dirty="0"/>
                  <a:t>Di-gamma</a:t>
                </a:r>
                <a:endParaRPr lang="en-US" sz="1350" dirty="0"/>
              </a:p>
              <a:p>
                <a:pPr marL="257175" indent="-257175">
                  <a:buAutoNum type="arabicPeriod"/>
                </a:pPr>
                <a:r>
                  <a:rPr lang="en-US" sz="1350" dirty="0"/>
                  <a:t>Continuum</a:t>
                </a:r>
                <a:endParaRPr lang="en-US" sz="1350" dirty="0"/>
              </a:p>
              <a:p>
                <a:pPr marL="257175" indent="-257175">
                  <a:buAutoNum type="arabicPeriod"/>
                </a:pPr>
                <a:r>
                  <a:rPr lang="en-US" sz="1350" dirty="0"/>
                  <a:t>Di-muon</a:t>
                </a:r>
                <a:endParaRPr lang="en-US" sz="1350" dirty="0"/>
              </a:p>
              <a:p>
                <a:pPr marL="257175" indent="-257175">
                  <a:buAutoNum type="arabicPeriod"/>
                </a:pPr>
                <a:r>
                  <a:rPr lang="en-US" sz="1350" dirty="0"/>
                  <a:t>Di-tau</a:t>
                </a:r>
                <a:endParaRPr lang="en-US" sz="1350" dirty="0"/>
              </a:p>
              <a:p>
                <a:endParaRPr lang="en-US" sz="1350" dirty="0"/>
              </a:p>
              <a:p>
                <a:endParaRPr lang="en-US" sz="1350" dirty="0"/>
              </a:p>
              <a:p>
                <a:r>
                  <a:rPr lang="en-US" sz="1350" dirty="0"/>
                  <a:t>Resonances from left to right:</a:t>
                </a:r>
                <a:endParaRPr lang="en-US" sz="1350" dirty="0"/>
              </a:p>
              <a:p>
                <a:endParaRPr lang="en-US" sz="1350" dirty="0"/>
              </a:p>
              <a:p>
                <a:pPr marL="257175" indent="-257175">
                  <a:buAutoNum type="arabicPeriod"/>
                </a:pPr>
                <a14:m>
                  <m:oMath xmlns:m="http://schemas.openxmlformats.org/officeDocument/2006/math">
                    <m:r>
                      <m:rPr>
                        <m:sty m:val="p"/>
                      </m:rPr>
                      <a:rPr lang="en-US" sz="1350">
                        <a:latin typeface="Cambria Math" panose="02040503050406030204" pitchFamily="18" charset="0"/>
                      </a:rPr>
                      <m:t>J</m:t>
                    </m:r>
                    <m:r>
                      <a:rPr lang="en-US" sz="1350">
                        <a:latin typeface="Cambria Math" panose="02040503050406030204" pitchFamily="18" charset="0"/>
                      </a:rPr>
                      <m:t>/</m:t>
                    </m:r>
                  </m:oMath>
                </a14:m>
                <a:r>
                  <a:rPr lang="en-US" sz="1350" dirty="0"/>
                  <a:t>ψ</a:t>
                </a:r>
                <a:endParaRPr lang="en-US" sz="1350" dirty="0"/>
              </a:p>
              <a:p>
                <a:pPr marL="257175" indent="-257175">
                  <a:buAutoNum type="arabicPeriod"/>
                </a:pPr>
                <a14:m>
                  <m:oMath xmlns:m="http://schemas.openxmlformats.org/officeDocument/2006/math">
                    <m:r>
                      <m:rPr>
                        <m:nor/>
                      </m:rPr>
                      <a:rPr lang="en-US" sz="1350" dirty="0">
                        <a:latin typeface="Cambria Math" panose="02040503050406030204" pitchFamily="18" charset="0"/>
                      </a:rPr>
                      <m:t>ψ</m:t>
                    </m:r>
                  </m:oMath>
                </a14:m>
                <a:r>
                  <a:rPr lang="en-US" sz="1350" dirty="0"/>
                  <a:t>(3686)</a:t>
                </a:r>
                <a:endParaRPr lang="en-US" sz="1350" dirty="0"/>
              </a:p>
              <a:p>
                <a:pPr marL="257175" indent="-257175">
                  <a:buFontTx/>
                  <a:buAutoNum type="arabicPeriod"/>
                </a:pPr>
                <a14:m>
                  <m:oMath xmlns:m="http://schemas.openxmlformats.org/officeDocument/2006/math">
                    <m:r>
                      <m:rPr>
                        <m:nor/>
                      </m:rPr>
                      <a:rPr lang="en-US" sz="1350" dirty="0">
                        <a:latin typeface="Cambria Math" panose="02040503050406030204" pitchFamily="18" charset="0"/>
                      </a:rPr>
                      <m:t>ψ</m:t>
                    </m:r>
                  </m:oMath>
                </a14:m>
                <a:r>
                  <a:rPr lang="en-US" sz="1350" dirty="0"/>
                  <a:t>(</a:t>
                </a:r>
                <a:r>
                  <a:rPr lang="en-US" altLang="zh-CN" sz="1350" dirty="0"/>
                  <a:t>3770</a:t>
                </a:r>
                <a:r>
                  <a:rPr lang="en-US" sz="1350" dirty="0"/>
                  <a:t>)</a:t>
                </a:r>
                <a:endParaRPr lang="en-US" sz="1350" dirty="0"/>
              </a:p>
              <a:p>
                <a:pPr marL="257175" indent="-257175">
                  <a:buFontTx/>
                  <a:buAutoNum type="arabicPeriod"/>
                </a:pPr>
                <a14:m>
                  <m:oMath xmlns:m="http://schemas.openxmlformats.org/officeDocument/2006/math">
                    <m:r>
                      <m:rPr>
                        <m:nor/>
                      </m:rPr>
                      <a:rPr lang="en-US" sz="1350" dirty="0">
                        <a:latin typeface="Cambria Math" panose="02040503050406030204" pitchFamily="18" charset="0"/>
                      </a:rPr>
                      <m:t>ψ</m:t>
                    </m:r>
                  </m:oMath>
                </a14:m>
                <a:r>
                  <a:rPr lang="en-US" sz="1350" dirty="0"/>
                  <a:t>(</a:t>
                </a:r>
                <a:r>
                  <a:rPr lang="en-US" altLang="zh-CN" sz="1350" dirty="0"/>
                  <a:t>4040</a:t>
                </a:r>
                <a:r>
                  <a:rPr lang="en-US" sz="1350" dirty="0"/>
                  <a:t>)</a:t>
                </a:r>
                <a:endParaRPr lang="en-US" sz="1350" dirty="0"/>
              </a:p>
              <a:p>
                <a:pPr marL="257175" indent="-257175">
                  <a:buFontTx/>
                  <a:buAutoNum type="arabicPeriod"/>
                </a:pPr>
                <a14:m>
                  <m:oMath xmlns:m="http://schemas.openxmlformats.org/officeDocument/2006/math">
                    <m:r>
                      <m:rPr>
                        <m:nor/>
                      </m:rPr>
                      <a:rPr lang="en-US" sz="1350" dirty="0">
                        <a:latin typeface="Cambria Math" panose="02040503050406030204" pitchFamily="18" charset="0"/>
                      </a:rPr>
                      <m:t>ψ</m:t>
                    </m:r>
                  </m:oMath>
                </a14:m>
                <a:r>
                  <a:rPr lang="en-US" sz="1350" dirty="0"/>
                  <a:t>(</a:t>
                </a:r>
                <a:r>
                  <a:rPr lang="en-US" altLang="zh-CN" sz="1350" dirty="0"/>
                  <a:t>4160</a:t>
                </a:r>
                <a:r>
                  <a:rPr lang="en-US" sz="1350" dirty="0"/>
                  <a:t>)</a:t>
                </a:r>
                <a:endParaRPr lang="en-US" sz="1350" dirty="0"/>
              </a:p>
              <a:p>
                <a:pPr marL="257175" indent="-257175">
                  <a:buFontTx/>
                  <a:buAutoNum type="arabicPeriod"/>
                </a:pPr>
                <a14:m>
                  <m:oMath xmlns:m="http://schemas.openxmlformats.org/officeDocument/2006/math">
                    <m:r>
                      <m:rPr>
                        <m:nor/>
                      </m:rPr>
                      <a:rPr lang="en-US" sz="1350" dirty="0">
                        <a:latin typeface="Cambria Math" panose="02040503050406030204" pitchFamily="18" charset="0"/>
                      </a:rPr>
                      <m:t>ψ</m:t>
                    </m:r>
                  </m:oMath>
                </a14:m>
                <a:r>
                  <a:rPr lang="en-US" sz="1350" dirty="0"/>
                  <a:t>(</a:t>
                </a:r>
                <a:r>
                  <a:rPr lang="en-US" altLang="zh-CN" sz="1350" dirty="0"/>
                  <a:t>4415</a:t>
                </a:r>
                <a:r>
                  <a:rPr lang="en-US" sz="1350" dirty="0"/>
                  <a:t>)</a:t>
                </a:r>
                <a:endParaRPr lang="en-US" sz="1350" dirty="0"/>
              </a:p>
              <a:p>
                <a:pPr marL="257175" indent="-257175">
                  <a:buAutoNum type="arabicPeriod"/>
                </a:pPr>
                <a:endParaRPr lang="en-US" sz="1350" dirty="0"/>
              </a:p>
              <a:p>
                <a:pPr marL="257175" indent="-257175">
                  <a:buAutoNum type="arabicPeriod"/>
                </a:pPr>
                <a:endParaRPr lang="en-US" sz="1350" dirty="0"/>
              </a:p>
            </p:txBody>
          </p:sp>
        </mc:Choice>
        <mc:Fallback>
          <p:sp>
            <p:nvSpPr>
              <p:cNvPr id="3" name="TextBox 2"/>
              <p:cNvSpPr txBox="1">
                <a:spLocks noRot="1" noChangeAspect="1" noMove="1" noResize="1" noEditPoints="1" noAdjustHandles="1" noChangeArrowheads="1" noChangeShapeType="1" noTextEdit="1"/>
              </p:cNvSpPr>
              <p:nvPr/>
            </p:nvSpPr>
            <p:spPr>
              <a:xfrm>
                <a:off x="6400800" y="1347787"/>
                <a:ext cx="2743200" cy="4247317"/>
              </a:xfrm>
              <a:prstGeom prst="rect">
                <a:avLst/>
              </a:prstGeom>
              <a:blipFill rotWithShape="1">
                <a:blip r:embed="rId2"/>
                <a:stretch>
                  <a:fillRect t="-7" b="3"/>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7" name="TextBox 6"/>
              <p:cNvSpPr txBox="1"/>
              <p:nvPr/>
            </p:nvSpPr>
            <p:spPr>
              <a:xfrm>
                <a:off x="628650" y="5958638"/>
                <a:ext cx="8099714" cy="300082"/>
              </a:xfrm>
              <a:prstGeom prst="rect">
                <a:avLst/>
              </a:prstGeom>
              <a:noFill/>
            </p:spPr>
            <p:txBody>
              <a:bodyPr wrap="square" rtlCol="0">
                <a:spAutoFit/>
              </a:bodyPr>
              <a:lstStyle/>
              <a:p>
                <a:r>
                  <a:rPr lang="en-US" sz="1350" dirty="0">
                    <a:solidFill>
                      <a:srgbClr val="FF0000"/>
                    </a:solidFill>
                    <a:latin typeface="微软雅黑" panose="020B0503020204020204" pitchFamily="34" charset="-122"/>
                    <a:ea typeface="微软雅黑" panose="020B0503020204020204" pitchFamily="34" charset="-122"/>
                  </a:rPr>
                  <a:t>Except for </a:t>
                </a:r>
                <a14:m>
                  <m:oMath xmlns:m="http://schemas.openxmlformats.org/officeDocument/2006/math">
                    <m:r>
                      <m:rPr>
                        <m:sty m:val="p"/>
                      </m:rPr>
                      <a:rPr lang="en-US" sz="1350" b="0" i="0">
                        <a:solidFill>
                          <a:srgbClr val="FF0000"/>
                        </a:solidFill>
                        <a:latin typeface="Cambria Math" panose="02040503050406030204" pitchFamily="18" charset="0"/>
                      </a:rPr>
                      <m:t>J</m:t>
                    </m:r>
                    <m:r>
                      <a:rPr lang="en-US" sz="1350" b="0" i="0">
                        <a:solidFill>
                          <a:srgbClr val="FF0000"/>
                        </a:solidFill>
                        <a:latin typeface="Cambria Math" panose="02040503050406030204" pitchFamily="18" charset="0"/>
                      </a:rPr>
                      <m:t>/</m:t>
                    </m:r>
                  </m:oMath>
                </a14:m>
                <a:r>
                  <a:rPr lang="en-US" sz="1350" dirty="0">
                    <a:solidFill>
                      <a:srgbClr val="FF0000"/>
                    </a:solidFill>
                    <a:latin typeface="微软雅黑" panose="020B0503020204020204" pitchFamily="34" charset="-122"/>
                    <a:ea typeface="微软雅黑" panose="020B0503020204020204" pitchFamily="34" charset="-122"/>
                  </a:rPr>
                  <a:t>ψ and</a:t>
                </a:r>
                <a:r>
                  <a:rPr lang="zh-CN" altLang="en-US" sz="1350" dirty="0">
                    <a:solidFill>
                      <a:srgbClr val="FF0000"/>
                    </a:solidFill>
                    <a:latin typeface="微软雅黑" panose="020B0503020204020204" pitchFamily="34" charset="-122"/>
                    <a:ea typeface="微软雅黑" panose="020B0503020204020204" pitchFamily="34" charset="-122"/>
                  </a:rPr>
                  <a:t> </a:t>
                </a:r>
                <a:r>
                  <a:rPr lang="en-US" sz="1350" dirty="0">
                    <a:solidFill>
                      <a:srgbClr val="FF0000"/>
                    </a:solidFill>
                    <a:latin typeface="微软雅黑" panose="020B0503020204020204" pitchFamily="34" charset="-122"/>
                    <a:ea typeface="微软雅黑" panose="020B0503020204020204" pitchFamily="34" charset="-122"/>
                  </a:rPr>
                  <a:t>ψ(3686) peaks, the Bhabha is the dominant process in this energy region! </a:t>
                </a:r>
                <a:endParaRPr lang="en-US" sz="1350" dirty="0">
                  <a:solidFill>
                    <a:srgbClr val="FF0000"/>
                  </a:solidFill>
                  <a:latin typeface="微软雅黑" panose="020B0503020204020204" pitchFamily="34" charset="-122"/>
                  <a:ea typeface="微软雅黑" panose="020B0503020204020204" pitchFamily="34" charset="-122"/>
                </a:endParaRPr>
              </a:p>
            </p:txBody>
          </p:sp>
        </mc:Choice>
        <mc:Fallback>
          <p:sp>
            <p:nvSpPr>
              <p:cNvPr id="7" name="TextBox 6"/>
              <p:cNvSpPr txBox="1">
                <a:spLocks noRot="1" noChangeAspect="1" noMove="1" noResize="1" noEditPoints="1" noAdjustHandles="1" noChangeArrowheads="1" noChangeShapeType="1" noTextEdit="1"/>
              </p:cNvSpPr>
              <p:nvPr/>
            </p:nvSpPr>
            <p:spPr>
              <a:xfrm>
                <a:off x="628650" y="5958638"/>
                <a:ext cx="8099714" cy="300082"/>
              </a:xfrm>
              <a:prstGeom prst="rect">
                <a:avLst/>
              </a:prstGeom>
              <a:blipFill rotWithShape="1">
                <a:blip r:embed="rId3"/>
                <a:stretch>
                  <a:fillRect t="-144" r="4" b="53"/>
                </a:stretch>
              </a:blipFill>
            </p:spPr>
            <p:txBody>
              <a:bodyPr/>
              <a:lstStyle/>
              <a:p>
                <a:r>
                  <a:rPr lang="zh-CN" altLang="en-US">
                    <a:noFill/>
                  </a:rPr>
                  <a:t> </a:t>
                </a:r>
              </a:p>
            </p:txBody>
          </p:sp>
        </mc:Fallback>
      </mc:AlternateContent>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42" y="111711"/>
            <a:ext cx="8965870" cy="1325563"/>
          </a:xfrm>
        </p:spPr>
        <p:txBody>
          <a:bodyPr/>
          <a:lstStyle/>
          <a:p>
            <a:pPr algn="ctr"/>
            <a:r>
              <a:rPr lang="en-US" b="1" dirty="0">
                <a:latin typeface="微软雅黑" panose="020B0503020204020204" pitchFamily="34" charset="-122"/>
                <a:ea typeface="微软雅黑" panose="020B0503020204020204" pitchFamily="34" charset="-122"/>
              </a:rPr>
              <a:t>QED processes kinematics (1)</a:t>
            </a:r>
            <a:endParaRPr lang="en-US" b="1" dirty="0">
              <a:latin typeface="微软雅黑" panose="020B0503020204020204" pitchFamily="34" charset="-122"/>
              <a:ea typeface="微软雅黑" panose="020B0503020204020204" pitchFamily="34" charset="-122"/>
            </a:endParaRPr>
          </a:p>
        </p:txBody>
      </p:sp>
      <p:sp>
        <p:nvSpPr>
          <p:cNvPr id="4" name="Footer Placeholder 3"/>
          <p:cNvSpPr>
            <a:spLocks noGrp="1"/>
          </p:cNvSpPr>
          <p:nvPr>
            <p:ph type="ftr" sz="quarter" idx="11"/>
          </p:nvPr>
        </p:nvSpPr>
        <p:spPr/>
        <p:txBody>
          <a:bodyPr/>
          <a:lstStyle/>
          <a:p>
            <a:r>
              <a:rPr lang="en-US"/>
              <a:t>The Physics on BESIII</a:t>
            </a:r>
            <a:endParaRPr lang="en-US"/>
          </a:p>
        </p:txBody>
      </p:sp>
      <p:sp>
        <p:nvSpPr>
          <p:cNvPr id="5" name="Slide Number Placeholder 4"/>
          <p:cNvSpPr>
            <a:spLocks noGrp="1"/>
          </p:cNvSpPr>
          <p:nvPr>
            <p:ph type="sldNum" sz="quarter" idx="12"/>
          </p:nvPr>
        </p:nvSpPr>
        <p:spPr/>
        <p:txBody>
          <a:bodyPr/>
          <a:lstStyle/>
          <a:p>
            <a:fld id="{1E579FB1-BED8-7E42-A58A-373D9AFD40D3}" type="slidenum">
              <a:rPr lang="en-US" smtClean="0"/>
            </a:fld>
            <a:endParaRPr lang="en-US"/>
          </a:p>
        </p:txBody>
      </p:sp>
      <p:pic>
        <p:nvPicPr>
          <p:cNvPr id="7" name="Picture 6" descr="A close up of a map&#10;&#10;Description automatically generated"/>
          <p:cNvPicPr>
            <a:picLocks noChangeAspect="1"/>
          </p:cNvPicPr>
          <p:nvPr/>
        </p:nvPicPr>
        <p:blipFill>
          <a:blip r:embed="rId1"/>
          <a:stretch>
            <a:fillRect/>
          </a:stretch>
        </p:blipFill>
        <p:spPr>
          <a:xfrm>
            <a:off x="4227644" y="2123496"/>
            <a:ext cx="4762500" cy="3244781"/>
          </a:xfrm>
          <a:prstGeom prst="rect">
            <a:avLst/>
          </a:prstGeom>
        </p:spPr>
      </p:pic>
      <mc:AlternateContent xmlns:mc="http://schemas.openxmlformats.org/markup-compatibility/2006">
        <mc:Choice xmlns:a14="http://schemas.microsoft.com/office/drawing/2010/main" Requires="a14">
          <p:sp>
            <p:nvSpPr>
              <p:cNvPr id="8" name="TextBox 7"/>
              <p:cNvSpPr txBox="1"/>
              <p:nvPr/>
            </p:nvSpPr>
            <p:spPr>
              <a:xfrm>
                <a:off x="802198" y="2625246"/>
                <a:ext cx="1732910" cy="512000"/>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f>
                        <m:fPr>
                          <m:ctrlPr>
                            <a:rPr lang="en-US" sz="1350" i="1">
                              <a:latin typeface="Cambria Math" panose="02040503050406030204" pitchFamily="18" charset="0"/>
                              <a:ea typeface="Cambria Math" panose="02040503050406030204" pitchFamily="18" charset="0"/>
                            </a:rPr>
                          </m:ctrlPr>
                        </m:fPr>
                        <m:num>
                          <m:r>
                            <a:rPr lang="en-US" sz="1350" i="1">
                              <a:latin typeface="Cambria Math" panose="02040503050406030204" pitchFamily="18" charset="0"/>
                            </a:rPr>
                            <m:t>𝑑</m:t>
                          </m:r>
                          <m:r>
                            <a:rPr lang="en-US" sz="1350" i="1">
                              <a:latin typeface="Cambria Math" panose="02040503050406030204" pitchFamily="18" charset="0"/>
                              <a:ea typeface="Cambria Math" panose="02040503050406030204" pitchFamily="18" charset="0"/>
                            </a:rPr>
                            <m:t>𝜎</m:t>
                          </m:r>
                        </m:num>
                        <m:den>
                          <m:r>
                            <a:rPr lang="en-US" sz="1350" i="1">
                              <a:latin typeface="Cambria Math" panose="02040503050406030204" pitchFamily="18" charset="0"/>
                            </a:rPr>
                            <m:t>𝑑</m:t>
                          </m:r>
                          <m:r>
                            <m:rPr>
                              <m:sty m:val="p"/>
                            </m:rPr>
                            <a:rPr lang="el-GR" sz="1350">
                              <a:latin typeface="Cambria Math" panose="02040503050406030204" pitchFamily="18" charset="0"/>
                              <a:ea typeface="Cambria Math" panose="02040503050406030204" pitchFamily="18" charset="0"/>
                            </a:rPr>
                            <m:t>Ω</m:t>
                          </m:r>
                        </m:den>
                      </m:f>
                      <m:r>
                        <a:rPr lang="en-US" sz="1350" i="1">
                          <a:latin typeface="Cambria Math" panose="02040503050406030204" pitchFamily="18" charset="0"/>
                        </a:rPr>
                        <m:t>=</m:t>
                      </m:r>
                      <m:sSup>
                        <m:sSupPr>
                          <m:ctrlPr>
                            <a:rPr lang="en-US" sz="1350" i="1">
                              <a:latin typeface="Cambria Math" panose="02040503050406030204" pitchFamily="18" charset="0"/>
                            </a:rPr>
                          </m:ctrlPr>
                        </m:sSupPr>
                        <m:e>
                          <m:f>
                            <m:fPr>
                              <m:ctrlPr>
                                <a:rPr lang="en-US" sz="1350" i="1">
                                  <a:latin typeface="Cambria Math" panose="02040503050406030204" pitchFamily="18" charset="0"/>
                                  <a:ea typeface="Cambria Math" panose="02040503050406030204" pitchFamily="18" charset="0"/>
                                </a:rPr>
                              </m:ctrlPr>
                            </m:fPr>
                            <m:num>
                              <m:sSup>
                                <m:sSupPr>
                                  <m:ctrlPr>
                                    <a:rPr lang="en-US" sz="1350" i="1">
                                      <a:latin typeface="Cambria Math" panose="02040503050406030204" pitchFamily="18" charset="0"/>
                                      <a:ea typeface="Cambria Math" panose="02040503050406030204" pitchFamily="18" charset="0"/>
                                    </a:rPr>
                                  </m:ctrlPr>
                                </m:sSupPr>
                                <m:e>
                                  <m:r>
                                    <a:rPr lang="en-US" sz="1350" i="1">
                                      <a:latin typeface="Cambria Math" panose="02040503050406030204" pitchFamily="18" charset="0"/>
                                      <a:ea typeface="Cambria Math" panose="02040503050406030204" pitchFamily="18" charset="0"/>
                                    </a:rPr>
                                    <m:t>𝛼</m:t>
                                  </m:r>
                                </m:e>
                                <m:sup>
                                  <m:r>
                                    <a:rPr lang="en-US" sz="1350" i="1">
                                      <a:latin typeface="Cambria Math" panose="02040503050406030204" pitchFamily="18" charset="0"/>
                                      <a:ea typeface="Cambria Math" panose="02040503050406030204" pitchFamily="18" charset="0"/>
                                    </a:rPr>
                                    <m:t>2</m:t>
                                  </m:r>
                                </m:sup>
                              </m:sSup>
                            </m:num>
                            <m:den>
                              <m:r>
                                <a:rPr lang="en-US" sz="1350" i="1">
                                  <a:latin typeface="Cambria Math" panose="02040503050406030204" pitchFamily="18" charset="0"/>
                                </a:rPr>
                                <m:t>4</m:t>
                              </m:r>
                              <m:r>
                                <a:rPr lang="en-US" sz="1350" i="1">
                                  <a:latin typeface="Cambria Math" panose="02040503050406030204" pitchFamily="18" charset="0"/>
                                </a:rPr>
                                <m:t>𝑆</m:t>
                              </m:r>
                            </m:den>
                          </m:f>
                          <m:d>
                            <m:dPr>
                              <m:ctrlPr>
                                <a:rPr lang="en-US" sz="1350" i="1">
                                  <a:latin typeface="Cambria Math" panose="02040503050406030204" pitchFamily="18" charset="0"/>
                                  <a:ea typeface="Cambria Math" panose="02040503050406030204" pitchFamily="18" charset="0"/>
                                </a:rPr>
                              </m:ctrlPr>
                            </m:dPr>
                            <m:e>
                              <m:f>
                                <m:fPr>
                                  <m:ctrlPr>
                                    <a:rPr lang="en-US" sz="1350" i="1">
                                      <a:latin typeface="Cambria Math" panose="02040503050406030204" pitchFamily="18" charset="0"/>
                                      <a:ea typeface="Cambria Math" panose="02040503050406030204" pitchFamily="18" charset="0"/>
                                    </a:rPr>
                                  </m:ctrlPr>
                                </m:fPr>
                                <m:num>
                                  <m:r>
                                    <a:rPr lang="en-US" sz="1350" i="1">
                                      <a:latin typeface="Cambria Math" panose="02040503050406030204" pitchFamily="18" charset="0"/>
                                    </a:rPr>
                                    <m:t>3</m:t>
                                  </m:r>
                                  <m:r>
                                    <a:rPr lang="en-US" sz="1350" i="1">
                                      <a:latin typeface="Cambria Math" panose="02040503050406030204" pitchFamily="18" charset="0"/>
                                    </a:rPr>
                                    <m:t>+</m:t>
                                  </m:r>
                                  <m:sSup>
                                    <m:sSupPr>
                                      <m:ctrlPr>
                                        <a:rPr lang="en-US" sz="1350" i="1">
                                          <a:latin typeface="Cambria Math" panose="02040503050406030204" pitchFamily="18" charset="0"/>
                                        </a:rPr>
                                      </m:ctrlPr>
                                    </m:sSupPr>
                                    <m:e>
                                      <m:r>
                                        <a:rPr lang="en-US" sz="1350" i="1">
                                          <a:latin typeface="Cambria Math" panose="02040503050406030204" pitchFamily="18" charset="0"/>
                                        </a:rPr>
                                        <m:t>𝑐𝑜𝑠</m:t>
                                      </m:r>
                                    </m:e>
                                    <m:sup>
                                      <m:r>
                                        <a:rPr lang="en-US" sz="1350" i="1">
                                          <a:latin typeface="Cambria Math" panose="02040503050406030204" pitchFamily="18" charset="0"/>
                                        </a:rPr>
                                        <m:t>2</m:t>
                                      </m:r>
                                    </m:sup>
                                  </m:sSup>
                                  <m:r>
                                    <a:rPr lang="en-US" sz="1350" i="1">
                                      <a:latin typeface="Cambria Math" panose="02040503050406030204" pitchFamily="18" charset="0"/>
                                      <a:ea typeface="Cambria Math" panose="02040503050406030204" pitchFamily="18" charset="0"/>
                                    </a:rPr>
                                    <m:t>𝜃</m:t>
                                  </m:r>
                                </m:num>
                                <m:den>
                                  <m:r>
                                    <a:rPr lang="en-US" sz="1350" i="1">
                                      <a:latin typeface="Cambria Math" panose="02040503050406030204" pitchFamily="18" charset="0"/>
                                    </a:rPr>
                                    <m:t>1</m:t>
                                  </m:r>
                                  <m:r>
                                    <a:rPr lang="en-US" sz="1350" i="1">
                                      <a:latin typeface="Cambria Math" panose="02040503050406030204" pitchFamily="18" charset="0"/>
                                    </a:rPr>
                                    <m:t>−</m:t>
                                  </m:r>
                                  <m:r>
                                    <a:rPr lang="en-US" sz="1350" i="1">
                                      <a:latin typeface="Cambria Math" panose="02040503050406030204" pitchFamily="18" charset="0"/>
                                    </a:rPr>
                                    <m:t>𝑐𝑜𝑠</m:t>
                                  </m:r>
                                  <m:r>
                                    <a:rPr lang="en-US" sz="1350" i="1">
                                      <a:latin typeface="Cambria Math" panose="02040503050406030204" pitchFamily="18" charset="0"/>
                                      <a:ea typeface="Cambria Math" panose="02040503050406030204" pitchFamily="18" charset="0"/>
                                    </a:rPr>
                                    <m:t>𝜃</m:t>
                                  </m:r>
                                </m:den>
                              </m:f>
                            </m:e>
                          </m:d>
                        </m:e>
                        <m:sup>
                          <m:r>
                            <a:rPr lang="en-US" sz="1350" i="1">
                              <a:latin typeface="Cambria Math" panose="02040503050406030204" pitchFamily="18" charset="0"/>
                            </a:rPr>
                            <m:t>2</m:t>
                          </m:r>
                        </m:sup>
                      </m:sSup>
                    </m:oMath>
                  </m:oMathPara>
                </a14:m>
                <a:endParaRPr lang="en-US" sz="1350" dirty="0"/>
              </a:p>
            </p:txBody>
          </p:sp>
        </mc:Choice>
        <mc:Fallback>
          <p:sp>
            <p:nvSpPr>
              <p:cNvPr id="8" name="TextBox 7"/>
              <p:cNvSpPr txBox="1">
                <a:spLocks noRot="1" noChangeAspect="1" noMove="1" noResize="1" noEditPoints="1" noAdjustHandles="1" noChangeArrowheads="1" noChangeShapeType="1" noTextEdit="1"/>
              </p:cNvSpPr>
              <p:nvPr/>
            </p:nvSpPr>
            <p:spPr>
              <a:xfrm>
                <a:off x="802198" y="2625246"/>
                <a:ext cx="1732910" cy="512000"/>
              </a:xfrm>
              <a:prstGeom prst="rect">
                <a:avLst/>
              </a:prstGeom>
              <a:blipFill rotWithShape="1">
                <a:blip r:embed="rId2"/>
                <a:stretch>
                  <a:fillRect l="-11" t="-30" r="11" b="68"/>
                </a:stretch>
              </a:blipFill>
            </p:spPr>
            <p:txBody>
              <a:bodyPr/>
              <a:lstStyle/>
              <a:p>
                <a:r>
                  <a:rPr lang="zh-CN" altLang="en-US">
                    <a:noFill/>
                  </a:rPr>
                  <a:t> </a:t>
                </a:r>
              </a:p>
            </p:txBody>
          </p:sp>
        </mc:Fallback>
      </mc:AlternateContent>
      <p:sp>
        <p:nvSpPr>
          <p:cNvPr id="9" name="TextBox 8"/>
          <p:cNvSpPr txBox="1"/>
          <p:nvPr/>
        </p:nvSpPr>
        <p:spPr>
          <a:xfrm>
            <a:off x="178130" y="2125266"/>
            <a:ext cx="3767447" cy="300082"/>
          </a:xfrm>
          <a:prstGeom prst="rect">
            <a:avLst/>
          </a:prstGeom>
          <a:noFill/>
        </p:spPr>
        <p:txBody>
          <a:bodyPr wrap="square" rtlCol="0">
            <a:spAutoFit/>
          </a:bodyPr>
          <a:lstStyle/>
          <a:p>
            <a:r>
              <a:rPr lang="en-US" sz="1350" dirty="0"/>
              <a:t>Leading order differential cross section for Bhabha:</a:t>
            </a:r>
            <a:endParaRPr lang="en-US" sz="1350" dirty="0"/>
          </a:p>
        </p:txBody>
      </p:sp>
      <p:sp>
        <p:nvSpPr>
          <p:cNvPr id="10" name="TextBox 9"/>
          <p:cNvSpPr txBox="1"/>
          <p:nvPr/>
        </p:nvSpPr>
        <p:spPr>
          <a:xfrm>
            <a:off x="178130" y="3831928"/>
            <a:ext cx="3767447" cy="507831"/>
          </a:xfrm>
          <a:prstGeom prst="rect">
            <a:avLst/>
          </a:prstGeom>
          <a:noFill/>
        </p:spPr>
        <p:txBody>
          <a:bodyPr wrap="square" rtlCol="0">
            <a:spAutoFit/>
          </a:bodyPr>
          <a:lstStyle/>
          <a:p>
            <a:r>
              <a:rPr lang="en-US" sz="1350" dirty="0"/>
              <a:t>Leading order differential cross section for Di-muon and Di-tau:</a:t>
            </a:r>
            <a:endParaRPr lang="en-US" sz="1350" dirty="0"/>
          </a:p>
        </p:txBody>
      </p:sp>
      <mc:AlternateContent xmlns:mc="http://schemas.openxmlformats.org/markup-compatibility/2006">
        <mc:Choice xmlns:a14="http://schemas.microsoft.com/office/drawing/2010/main" Requires="a14">
          <p:sp>
            <p:nvSpPr>
              <p:cNvPr id="11" name="TextBox 10"/>
              <p:cNvSpPr txBox="1"/>
              <p:nvPr/>
            </p:nvSpPr>
            <p:spPr>
              <a:xfrm>
                <a:off x="791572" y="4683457"/>
                <a:ext cx="3154005" cy="41690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f>
                        <m:fPr>
                          <m:ctrlPr>
                            <a:rPr lang="en-US" sz="1350" i="1">
                              <a:latin typeface="Cambria Math" panose="02040503050406030204" pitchFamily="18" charset="0"/>
                              <a:ea typeface="Cambria Math" panose="02040503050406030204" pitchFamily="18" charset="0"/>
                            </a:rPr>
                          </m:ctrlPr>
                        </m:fPr>
                        <m:num>
                          <m:r>
                            <a:rPr lang="en-US" sz="1350" i="1">
                              <a:latin typeface="Cambria Math" panose="02040503050406030204" pitchFamily="18" charset="0"/>
                            </a:rPr>
                            <m:t>𝑑</m:t>
                          </m:r>
                          <m:r>
                            <a:rPr lang="en-US" sz="1350" i="1">
                              <a:latin typeface="Cambria Math" panose="02040503050406030204" pitchFamily="18" charset="0"/>
                              <a:ea typeface="Cambria Math" panose="02040503050406030204" pitchFamily="18" charset="0"/>
                            </a:rPr>
                            <m:t>𝜎</m:t>
                          </m:r>
                        </m:num>
                        <m:den>
                          <m:r>
                            <a:rPr lang="en-US" sz="1350" i="1">
                              <a:latin typeface="Cambria Math" panose="02040503050406030204" pitchFamily="18" charset="0"/>
                            </a:rPr>
                            <m:t>𝑑</m:t>
                          </m:r>
                          <m:r>
                            <m:rPr>
                              <m:sty m:val="p"/>
                            </m:rPr>
                            <a:rPr lang="el-GR" sz="1350">
                              <a:latin typeface="Cambria Math" panose="02040503050406030204" pitchFamily="18" charset="0"/>
                              <a:ea typeface="Cambria Math" panose="02040503050406030204" pitchFamily="18" charset="0"/>
                            </a:rPr>
                            <m:t>Ω</m:t>
                          </m:r>
                        </m:den>
                      </m:f>
                      <m:r>
                        <a:rPr lang="en-US" sz="1350" i="1">
                          <a:latin typeface="Cambria Math" panose="02040503050406030204" pitchFamily="18" charset="0"/>
                        </a:rPr>
                        <m:t>=</m:t>
                      </m:r>
                      <m:f>
                        <m:fPr>
                          <m:ctrlPr>
                            <a:rPr lang="en-US" sz="1350" i="1">
                              <a:latin typeface="Cambria Math" panose="02040503050406030204" pitchFamily="18" charset="0"/>
                              <a:ea typeface="Cambria Math" panose="02040503050406030204" pitchFamily="18" charset="0"/>
                            </a:rPr>
                          </m:ctrlPr>
                        </m:fPr>
                        <m:num>
                          <m:sSup>
                            <m:sSupPr>
                              <m:ctrlPr>
                                <a:rPr lang="en-US" sz="1350" i="1">
                                  <a:latin typeface="Cambria Math" panose="02040503050406030204" pitchFamily="18" charset="0"/>
                                  <a:ea typeface="Cambria Math" panose="02040503050406030204" pitchFamily="18" charset="0"/>
                                </a:rPr>
                              </m:ctrlPr>
                            </m:sSupPr>
                            <m:e>
                              <m:r>
                                <a:rPr lang="en-US" sz="1350" i="1">
                                  <a:latin typeface="Cambria Math" panose="02040503050406030204" pitchFamily="18" charset="0"/>
                                  <a:ea typeface="Cambria Math" panose="02040503050406030204" pitchFamily="18" charset="0"/>
                                </a:rPr>
                                <m:t>𝛼</m:t>
                              </m:r>
                            </m:e>
                            <m:sup>
                              <m:r>
                                <a:rPr lang="en-US" sz="1350" i="1">
                                  <a:latin typeface="Cambria Math" panose="02040503050406030204" pitchFamily="18" charset="0"/>
                                  <a:ea typeface="Cambria Math" panose="02040503050406030204" pitchFamily="18" charset="0"/>
                                </a:rPr>
                                <m:t>2</m:t>
                              </m:r>
                            </m:sup>
                          </m:sSup>
                        </m:num>
                        <m:den>
                          <m:r>
                            <a:rPr lang="en-US" sz="1350" i="1">
                              <a:latin typeface="Cambria Math" panose="02040503050406030204" pitchFamily="18" charset="0"/>
                            </a:rPr>
                            <m:t>4</m:t>
                          </m:r>
                          <m:r>
                            <a:rPr lang="en-US" sz="1350" i="1">
                              <a:latin typeface="Cambria Math" panose="02040503050406030204" pitchFamily="18" charset="0"/>
                            </a:rPr>
                            <m:t>𝑆</m:t>
                          </m:r>
                        </m:den>
                      </m:f>
                      <m:r>
                        <a:rPr lang="en-US" sz="1350" i="1">
                          <a:latin typeface="Cambria Math" panose="02040503050406030204" pitchFamily="18" charset="0"/>
                          <a:ea typeface="Cambria Math" panose="02040503050406030204" pitchFamily="18" charset="0"/>
                        </a:rPr>
                        <m:t>𝛽</m:t>
                      </m:r>
                      <m:d>
                        <m:dPr>
                          <m:ctrlPr>
                            <a:rPr lang="en-US" sz="1350" i="1">
                              <a:latin typeface="Cambria Math" panose="02040503050406030204" pitchFamily="18" charset="0"/>
                              <a:ea typeface="Cambria Math" panose="02040503050406030204" pitchFamily="18" charset="0"/>
                            </a:rPr>
                          </m:ctrlPr>
                        </m:dPr>
                        <m:e>
                          <m:d>
                            <m:dPr>
                              <m:ctrlPr>
                                <a:rPr lang="en-US" sz="1350" i="1">
                                  <a:latin typeface="Cambria Math" panose="02040503050406030204" pitchFamily="18" charset="0"/>
                                  <a:ea typeface="Cambria Math" panose="02040503050406030204" pitchFamily="18" charset="0"/>
                                </a:rPr>
                              </m:ctrlPr>
                            </m:dPr>
                            <m:e>
                              <m:r>
                                <a:rPr lang="en-US" sz="1350" i="1">
                                  <a:latin typeface="Cambria Math" panose="02040503050406030204" pitchFamily="18" charset="0"/>
                                  <a:ea typeface="Cambria Math" panose="02040503050406030204" pitchFamily="18" charset="0"/>
                                </a:rPr>
                                <m:t>1</m:t>
                              </m:r>
                              <m:r>
                                <a:rPr lang="en-US" sz="1350" i="1">
                                  <a:latin typeface="Cambria Math" panose="02040503050406030204" pitchFamily="18" charset="0"/>
                                  <a:ea typeface="Cambria Math" panose="02040503050406030204" pitchFamily="18" charset="0"/>
                                </a:rPr>
                                <m:t>+</m:t>
                              </m:r>
                              <m:sSup>
                                <m:sSupPr>
                                  <m:ctrlPr>
                                    <a:rPr lang="en-US" sz="1350" i="1">
                                      <a:latin typeface="Cambria Math" panose="02040503050406030204" pitchFamily="18" charset="0"/>
                                      <a:ea typeface="Cambria Math" panose="02040503050406030204" pitchFamily="18" charset="0"/>
                                    </a:rPr>
                                  </m:ctrlPr>
                                </m:sSupPr>
                                <m:e>
                                  <m:r>
                                    <a:rPr lang="en-US" sz="1350" i="1">
                                      <a:latin typeface="Cambria Math" panose="02040503050406030204" pitchFamily="18" charset="0"/>
                                      <a:ea typeface="Cambria Math" panose="02040503050406030204" pitchFamily="18" charset="0"/>
                                    </a:rPr>
                                    <m:t>𝑐𝑜𝑠</m:t>
                                  </m:r>
                                </m:e>
                                <m:sup>
                                  <m:r>
                                    <a:rPr lang="en-US" sz="1350" i="1">
                                      <a:latin typeface="Cambria Math" panose="02040503050406030204" pitchFamily="18" charset="0"/>
                                      <a:ea typeface="Cambria Math" panose="02040503050406030204" pitchFamily="18" charset="0"/>
                                    </a:rPr>
                                    <m:t>2</m:t>
                                  </m:r>
                                  <m:r>
                                    <a:rPr lang="en-US" sz="1350" i="1">
                                      <a:latin typeface="Cambria Math" panose="02040503050406030204" pitchFamily="18" charset="0"/>
                                      <a:ea typeface="Cambria Math" panose="02040503050406030204" pitchFamily="18" charset="0"/>
                                    </a:rPr>
                                    <m:t> </m:t>
                                  </m:r>
                                </m:sup>
                              </m:sSup>
                              <m:r>
                                <a:rPr lang="en-US" sz="1350" i="1">
                                  <a:latin typeface="Cambria Math" panose="02040503050406030204" pitchFamily="18" charset="0"/>
                                  <a:ea typeface="Cambria Math" panose="02040503050406030204" pitchFamily="18" charset="0"/>
                                </a:rPr>
                                <m:t>𝜃</m:t>
                              </m:r>
                            </m:e>
                          </m:d>
                          <m:r>
                            <a:rPr lang="en-US" sz="1350" i="1">
                              <a:latin typeface="Cambria Math" panose="02040503050406030204" pitchFamily="18" charset="0"/>
                              <a:ea typeface="Cambria Math" panose="02040503050406030204" pitchFamily="18" charset="0"/>
                            </a:rPr>
                            <m:t>+</m:t>
                          </m:r>
                          <m:d>
                            <m:dPr>
                              <m:ctrlPr>
                                <a:rPr lang="en-US" sz="1350" i="1">
                                  <a:latin typeface="Cambria Math" panose="02040503050406030204" pitchFamily="18" charset="0"/>
                                  <a:ea typeface="Cambria Math" panose="02040503050406030204" pitchFamily="18" charset="0"/>
                                </a:rPr>
                              </m:ctrlPr>
                            </m:dPr>
                            <m:e>
                              <m:r>
                                <a:rPr lang="en-US" sz="1350" i="1">
                                  <a:latin typeface="Cambria Math" panose="02040503050406030204" pitchFamily="18" charset="0"/>
                                  <a:ea typeface="Cambria Math" panose="02040503050406030204" pitchFamily="18" charset="0"/>
                                </a:rPr>
                                <m:t>1</m:t>
                              </m:r>
                              <m:r>
                                <a:rPr lang="en-US" sz="1350" i="1">
                                  <a:latin typeface="Cambria Math" panose="02040503050406030204" pitchFamily="18" charset="0"/>
                                  <a:ea typeface="Cambria Math" panose="02040503050406030204" pitchFamily="18" charset="0"/>
                                </a:rPr>
                                <m:t>−</m:t>
                              </m:r>
                              <m:sSup>
                                <m:sSupPr>
                                  <m:ctrlPr>
                                    <a:rPr lang="en-US" sz="1350" i="1">
                                      <a:latin typeface="Cambria Math" panose="02040503050406030204" pitchFamily="18" charset="0"/>
                                      <a:ea typeface="Cambria Math" panose="02040503050406030204" pitchFamily="18" charset="0"/>
                                    </a:rPr>
                                  </m:ctrlPr>
                                </m:sSupPr>
                                <m:e>
                                  <m:r>
                                    <a:rPr lang="en-US" sz="1350" i="1">
                                      <a:latin typeface="Cambria Math" panose="02040503050406030204" pitchFamily="18" charset="0"/>
                                      <a:ea typeface="Cambria Math" panose="02040503050406030204" pitchFamily="18" charset="0"/>
                                    </a:rPr>
                                    <m:t>𝛽</m:t>
                                  </m:r>
                                </m:e>
                                <m:sup>
                                  <m:r>
                                    <a:rPr lang="en-US" sz="1350" i="1">
                                      <a:latin typeface="Cambria Math" panose="02040503050406030204" pitchFamily="18" charset="0"/>
                                      <a:ea typeface="Cambria Math" panose="02040503050406030204" pitchFamily="18" charset="0"/>
                                    </a:rPr>
                                    <m:t>2</m:t>
                                  </m:r>
                                </m:sup>
                              </m:sSup>
                            </m:e>
                          </m:d>
                          <m:sSup>
                            <m:sSupPr>
                              <m:ctrlPr>
                                <a:rPr lang="en-US" sz="1350" i="1">
                                  <a:latin typeface="Cambria Math" panose="02040503050406030204" pitchFamily="18" charset="0"/>
                                  <a:ea typeface="Cambria Math" panose="02040503050406030204" pitchFamily="18" charset="0"/>
                                </a:rPr>
                              </m:ctrlPr>
                            </m:sSupPr>
                            <m:e>
                              <m:r>
                                <a:rPr lang="en-US" sz="1350" i="1">
                                  <a:latin typeface="Cambria Math" panose="02040503050406030204" pitchFamily="18" charset="0"/>
                                  <a:ea typeface="Cambria Math" panose="02040503050406030204" pitchFamily="18" charset="0"/>
                                </a:rPr>
                                <m:t>𝑠𝑖𝑛</m:t>
                              </m:r>
                            </m:e>
                            <m:sup>
                              <m:r>
                                <a:rPr lang="en-US" sz="1350" i="1">
                                  <a:latin typeface="Cambria Math" panose="02040503050406030204" pitchFamily="18" charset="0"/>
                                  <a:ea typeface="Cambria Math" panose="02040503050406030204" pitchFamily="18" charset="0"/>
                                </a:rPr>
                                <m:t>2</m:t>
                              </m:r>
                            </m:sup>
                          </m:sSup>
                          <m:r>
                            <a:rPr lang="en-US" sz="1350" i="1">
                              <a:latin typeface="Cambria Math" panose="02040503050406030204" pitchFamily="18" charset="0"/>
                              <a:ea typeface="Cambria Math" panose="02040503050406030204" pitchFamily="18" charset="0"/>
                            </a:rPr>
                            <m:t>𝜃</m:t>
                          </m:r>
                        </m:e>
                      </m:d>
                    </m:oMath>
                  </m:oMathPara>
                </a14:m>
                <a:endParaRPr lang="en-US" sz="1350" dirty="0"/>
              </a:p>
            </p:txBody>
          </p:sp>
        </mc:Choice>
        <mc:Fallback>
          <p:sp>
            <p:nvSpPr>
              <p:cNvPr id="11" name="TextBox 10"/>
              <p:cNvSpPr txBox="1">
                <a:spLocks noRot="1" noChangeAspect="1" noMove="1" noResize="1" noEditPoints="1" noAdjustHandles="1" noChangeArrowheads="1" noChangeShapeType="1" noTextEdit="1"/>
              </p:cNvSpPr>
              <p:nvPr/>
            </p:nvSpPr>
            <p:spPr>
              <a:xfrm>
                <a:off x="791572" y="4683457"/>
                <a:ext cx="3154005" cy="416909"/>
              </a:xfrm>
              <a:prstGeom prst="rect">
                <a:avLst/>
              </a:prstGeom>
              <a:blipFill rotWithShape="1">
                <a:blip r:embed="rId3"/>
                <a:stretch>
                  <a:fillRect l="-11" t="-80" r="10" b="11"/>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2" name="TextBox 11"/>
              <p:cNvSpPr txBox="1"/>
              <p:nvPr/>
            </p:nvSpPr>
            <p:spPr>
              <a:xfrm>
                <a:off x="802198" y="5444064"/>
                <a:ext cx="488082" cy="387607"/>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350" i="1">
                          <a:latin typeface="Cambria Math" panose="02040503050406030204" pitchFamily="18" charset="0"/>
                          <a:ea typeface="Cambria Math" panose="02040503050406030204" pitchFamily="18" charset="0"/>
                        </a:rPr>
                        <m:t>𝛽</m:t>
                      </m:r>
                      <m:r>
                        <a:rPr lang="en-US" altLang="zh-CN" sz="1350" i="1">
                          <a:latin typeface="Cambria Math" panose="02040503050406030204" pitchFamily="18" charset="0"/>
                          <a:ea typeface="Cambria Math" panose="02040503050406030204" pitchFamily="18" charset="0"/>
                        </a:rPr>
                        <m:t>=</m:t>
                      </m:r>
                      <m:f>
                        <m:fPr>
                          <m:ctrlPr>
                            <a:rPr lang="en-US" altLang="zh-CN" sz="1350" i="1">
                              <a:latin typeface="Cambria Math" panose="02040503050406030204" pitchFamily="18" charset="0"/>
                              <a:ea typeface="Cambria Math" panose="02040503050406030204" pitchFamily="18" charset="0"/>
                            </a:rPr>
                          </m:ctrlPr>
                        </m:fPr>
                        <m:num>
                          <m:r>
                            <a:rPr lang="en-US" altLang="zh-CN" sz="1350" i="1">
                              <a:latin typeface="Cambria Math" panose="02040503050406030204" pitchFamily="18" charset="0"/>
                              <a:ea typeface="Cambria Math" panose="02040503050406030204" pitchFamily="18" charset="0"/>
                            </a:rPr>
                            <m:t>𝑃</m:t>
                          </m:r>
                        </m:num>
                        <m:den>
                          <m:r>
                            <a:rPr lang="en-US" altLang="zh-CN" sz="1350" i="1">
                              <a:latin typeface="Cambria Math" panose="02040503050406030204" pitchFamily="18" charset="0"/>
                              <a:ea typeface="Cambria Math" panose="02040503050406030204" pitchFamily="18" charset="0"/>
                            </a:rPr>
                            <m:t>𝐸</m:t>
                          </m:r>
                        </m:den>
                      </m:f>
                    </m:oMath>
                  </m:oMathPara>
                </a14:m>
                <a:endParaRPr lang="en-US" sz="1350" dirty="0"/>
              </a:p>
            </p:txBody>
          </p:sp>
        </mc:Choice>
        <mc:Fallback>
          <p:sp>
            <p:nvSpPr>
              <p:cNvPr id="12" name="TextBox 11"/>
              <p:cNvSpPr txBox="1">
                <a:spLocks noRot="1" noChangeAspect="1" noMove="1" noResize="1" noEditPoints="1" noAdjustHandles="1" noChangeArrowheads="1" noChangeShapeType="1" noTextEdit="1"/>
              </p:cNvSpPr>
              <p:nvPr/>
            </p:nvSpPr>
            <p:spPr>
              <a:xfrm>
                <a:off x="802198" y="5444064"/>
                <a:ext cx="488082" cy="387607"/>
              </a:xfrm>
              <a:prstGeom prst="rect">
                <a:avLst/>
              </a:prstGeom>
              <a:blipFill rotWithShape="1">
                <a:blip r:embed="rId4"/>
                <a:stretch>
                  <a:fillRect l="-40" t="-54" r="-2480" b="120"/>
                </a:stretch>
              </a:blipFill>
            </p:spPr>
            <p:txBody>
              <a:bodyPr/>
              <a:lstStyle/>
              <a:p>
                <a:r>
                  <a:rPr lang="zh-CN" altLang="en-US">
                    <a:noFill/>
                  </a:rPr>
                  <a:t> </a:t>
                </a:r>
              </a:p>
            </p:txBody>
          </p:sp>
        </mc:Fallback>
      </mc:AlternateContent>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1762"/>
            <a:ext cx="9055100" cy="1325563"/>
          </a:xfrm>
        </p:spPr>
        <p:txBody>
          <a:bodyPr/>
          <a:lstStyle/>
          <a:p>
            <a:pPr algn="ctr"/>
            <a:r>
              <a:rPr lang="en-US" b="1" dirty="0">
                <a:latin typeface="微软雅黑" panose="020B0503020204020204" pitchFamily="34" charset="-122"/>
                <a:ea typeface="微软雅黑" panose="020B0503020204020204" pitchFamily="34" charset="-122"/>
              </a:rPr>
              <a:t>QED processes kinematics (2)</a:t>
            </a:r>
            <a:endParaRPr lang="en-US" b="1" dirty="0">
              <a:latin typeface="微软雅黑" panose="020B0503020204020204" pitchFamily="34" charset="-122"/>
              <a:ea typeface="微软雅黑" panose="020B0503020204020204" pitchFamily="34" charset="-122"/>
            </a:endParaRPr>
          </a:p>
        </p:txBody>
      </p:sp>
      <p:sp>
        <p:nvSpPr>
          <p:cNvPr id="4" name="Footer Placeholder 3"/>
          <p:cNvSpPr>
            <a:spLocks noGrp="1"/>
          </p:cNvSpPr>
          <p:nvPr>
            <p:ph type="ftr" sz="quarter" idx="11"/>
          </p:nvPr>
        </p:nvSpPr>
        <p:spPr/>
        <p:txBody>
          <a:bodyPr/>
          <a:lstStyle/>
          <a:p>
            <a:r>
              <a:rPr lang="en-US"/>
              <a:t>The Physics on BESIII</a:t>
            </a:r>
            <a:endParaRPr lang="en-US"/>
          </a:p>
        </p:txBody>
      </p:sp>
      <p:sp>
        <p:nvSpPr>
          <p:cNvPr id="5" name="Slide Number Placeholder 4"/>
          <p:cNvSpPr>
            <a:spLocks noGrp="1"/>
          </p:cNvSpPr>
          <p:nvPr>
            <p:ph type="sldNum" sz="quarter" idx="12"/>
          </p:nvPr>
        </p:nvSpPr>
        <p:spPr/>
        <p:txBody>
          <a:bodyPr/>
          <a:lstStyle/>
          <a:p>
            <a:fld id="{1E579FB1-BED8-7E42-A58A-373D9AFD40D3}" type="slidenum">
              <a:rPr lang="en-US" smtClean="0"/>
            </a:fld>
            <a:endParaRPr lang="en-US"/>
          </a:p>
        </p:txBody>
      </p:sp>
      <p:pic>
        <p:nvPicPr>
          <p:cNvPr id="6" name="Picture 5" descr="A close up of text on a white background&#10;&#10;Description automatically generated"/>
          <p:cNvPicPr>
            <a:picLocks noChangeAspect="1"/>
          </p:cNvPicPr>
          <p:nvPr/>
        </p:nvPicPr>
        <p:blipFill>
          <a:blip r:embed="rId1"/>
          <a:stretch>
            <a:fillRect/>
          </a:stretch>
        </p:blipFill>
        <p:spPr>
          <a:xfrm>
            <a:off x="4859568" y="1573799"/>
            <a:ext cx="3767447" cy="4516257"/>
          </a:xfrm>
          <a:prstGeom prst="rect">
            <a:avLst/>
          </a:prstGeom>
        </p:spPr>
      </p:pic>
      <p:sp>
        <p:nvSpPr>
          <p:cNvPr id="8" name="TextBox 7"/>
          <p:cNvSpPr txBox="1"/>
          <p:nvPr/>
        </p:nvSpPr>
        <p:spPr>
          <a:xfrm>
            <a:off x="178130" y="2125266"/>
            <a:ext cx="3767447" cy="300082"/>
          </a:xfrm>
          <a:prstGeom prst="rect">
            <a:avLst/>
          </a:prstGeom>
          <a:noFill/>
        </p:spPr>
        <p:txBody>
          <a:bodyPr wrap="square" rtlCol="0">
            <a:spAutoFit/>
          </a:bodyPr>
          <a:lstStyle/>
          <a:p>
            <a:r>
              <a:rPr lang="en-US" sz="1350" dirty="0"/>
              <a:t>For muon, whose mass is small, P=E, then</a:t>
            </a:r>
            <a:endParaRPr lang="en-US" sz="1350" dirty="0"/>
          </a:p>
        </p:txBody>
      </p:sp>
      <mc:AlternateContent xmlns:mc="http://schemas.openxmlformats.org/markup-compatibility/2006">
        <mc:Choice xmlns:a14="http://schemas.microsoft.com/office/drawing/2010/main" Requires="a14">
          <p:sp>
            <p:nvSpPr>
              <p:cNvPr id="9" name="TextBox 8"/>
              <p:cNvSpPr txBox="1"/>
              <p:nvPr/>
            </p:nvSpPr>
            <p:spPr>
              <a:xfrm>
                <a:off x="941117" y="2583825"/>
                <a:ext cx="1624355" cy="41690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f>
                        <m:fPr>
                          <m:ctrlPr>
                            <a:rPr lang="en-US" sz="1350" i="1">
                              <a:latin typeface="Cambria Math" panose="02040503050406030204" pitchFamily="18" charset="0"/>
                              <a:ea typeface="Cambria Math" panose="02040503050406030204" pitchFamily="18" charset="0"/>
                            </a:rPr>
                          </m:ctrlPr>
                        </m:fPr>
                        <m:num>
                          <m:r>
                            <a:rPr lang="en-US" sz="1350" i="1">
                              <a:latin typeface="Cambria Math" panose="02040503050406030204" pitchFamily="18" charset="0"/>
                            </a:rPr>
                            <m:t>𝑑</m:t>
                          </m:r>
                          <m:r>
                            <a:rPr lang="en-US" sz="1350" i="1">
                              <a:latin typeface="Cambria Math" panose="02040503050406030204" pitchFamily="18" charset="0"/>
                              <a:ea typeface="Cambria Math" panose="02040503050406030204" pitchFamily="18" charset="0"/>
                            </a:rPr>
                            <m:t>𝜎</m:t>
                          </m:r>
                        </m:num>
                        <m:den>
                          <m:r>
                            <a:rPr lang="en-US" sz="1350" i="1">
                              <a:latin typeface="Cambria Math" panose="02040503050406030204" pitchFamily="18" charset="0"/>
                            </a:rPr>
                            <m:t>𝑑</m:t>
                          </m:r>
                          <m:r>
                            <m:rPr>
                              <m:sty m:val="p"/>
                            </m:rPr>
                            <a:rPr lang="el-GR" sz="1350">
                              <a:latin typeface="Cambria Math" panose="02040503050406030204" pitchFamily="18" charset="0"/>
                              <a:ea typeface="Cambria Math" panose="02040503050406030204" pitchFamily="18" charset="0"/>
                            </a:rPr>
                            <m:t>Ω</m:t>
                          </m:r>
                        </m:den>
                      </m:f>
                      <m:r>
                        <a:rPr lang="en-US" sz="1350" i="1">
                          <a:latin typeface="Cambria Math" panose="02040503050406030204" pitchFamily="18" charset="0"/>
                        </a:rPr>
                        <m:t>=</m:t>
                      </m:r>
                      <m:f>
                        <m:fPr>
                          <m:ctrlPr>
                            <a:rPr lang="en-US" sz="1350" i="1">
                              <a:latin typeface="Cambria Math" panose="02040503050406030204" pitchFamily="18" charset="0"/>
                              <a:ea typeface="Cambria Math" panose="02040503050406030204" pitchFamily="18" charset="0"/>
                            </a:rPr>
                          </m:ctrlPr>
                        </m:fPr>
                        <m:num>
                          <m:sSup>
                            <m:sSupPr>
                              <m:ctrlPr>
                                <a:rPr lang="en-US" sz="1350" i="1">
                                  <a:latin typeface="Cambria Math" panose="02040503050406030204" pitchFamily="18" charset="0"/>
                                  <a:ea typeface="Cambria Math" panose="02040503050406030204" pitchFamily="18" charset="0"/>
                                </a:rPr>
                              </m:ctrlPr>
                            </m:sSupPr>
                            <m:e>
                              <m:r>
                                <a:rPr lang="en-US" sz="1350" i="1">
                                  <a:latin typeface="Cambria Math" panose="02040503050406030204" pitchFamily="18" charset="0"/>
                                  <a:ea typeface="Cambria Math" panose="02040503050406030204" pitchFamily="18" charset="0"/>
                                </a:rPr>
                                <m:t>𝛼</m:t>
                              </m:r>
                            </m:e>
                            <m:sup>
                              <m:r>
                                <a:rPr lang="en-US" sz="1350" i="1">
                                  <a:latin typeface="Cambria Math" panose="02040503050406030204" pitchFamily="18" charset="0"/>
                                  <a:ea typeface="Cambria Math" panose="02040503050406030204" pitchFamily="18" charset="0"/>
                                </a:rPr>
                                <m:t>2</m:t>
                              </m:r>
                            </m:sup>
                          </m:sSup>
                        </m:num>
                        <m:den>
                          <m:r>
                            <a:rPr lang="en-US" sz="1350" i="1">
                              <a:latin typeface="Cambria Math" panose="02040503050406030204" pitchFamily="18" charset="0"/>
                            </a:rPr>
                            <m:t>4</m:t>
                          </m:r>
                          <m:r>
                            <a:rPr lang="en-US" sz="1350" i="1">
                              <a:latin typeface="Cambria Math" panose="02040503050406030204" pitchFamily="18" charset="0"/>
                            </a:rPr>
                            <m:t>𝑆</m:t>
                          </m:r>
                        </m:den>
                      </m:f>
                      <m:d>
                        <m:dPr>
                          <m:ctrlPr>
                            <a:rPr lang="en-US" sz="1350" i="1">
                              <a:latin typeface="Cambria Math" panose="02040503050406030204" pitchFamily="18" charset="0"/>
                              <a:ea typeface="Cambria Math" panose="02040503050406030204" pitchFamily="18" charset="0"/>
                            </a:rPr>
                          </m:ctrlPr>
                        </m:dPr>
                        <m:e>
                          <m:r>
                            <a:rPr lang="en-US" sz="1350" i="1">
                              <a:latin typeface="Cambria Math" panose="02040503050406030204" pitchFamily="18" charset="0"/>
                              <a:ea typeface="Cambria Math" panose="02040503050406030204" pitchFamily="18" charset="0"/>
                            </a:rPr>
                            <m:t>1</m:t>
                          </m:r>
                          <m:r>
                            <a:rPr lang="en-US" sz="1350" i="1">
                              <a:latin typeface="Cambria Math" panose="02040503050406030204" pitchFamily="18" charset="0"/>
                              <a:ea typeface="Cambria Math" panose="02040503050406030204" pitchFamily="18" charset="0"/>
                            </a:rPr>
                            <m:t>+</m:t>
                          </m:r>
                          <m:sSup>
                            <m:sSupPr>
                              <m:ctrlPr>
                                <a:rPr lang="en-US" sz="1350" i="1">
                                  <a:latin typeface="Cambria Math" panose="02040503050406030204" pitchFamily="18" charset="0"/>
                                  <a:ea typeface="Cambria Math" panose="02040503050406030204" pitchFamily="18" charset="0"/>
                                </a:rPr>
                              </m:ctrlPr>
                            </m:sSupPr>
                            <m:e>
                              <m:r>
                                <a:rPr lang="en-US" sz="1350" i="1">
                                  <a:latin typeface="Cambria Math" panose="02040503050406030204" pitchFamily="18" charset="0"/>
                                  <a:ea typeface="Cambria Math" panose="02040503050406030204" pitchFamily="18" charset="0"/>
                                </a:rPr>
                                <m:t>𝑐𝑜𝑠</m:t>
                              </m:r>
                            </m:e>
                            <m:sup>
                              <m:r>
                                <a:rPr lang="en-US" sz="1350" i="1">
                                  <a:latin typeface="Cambria Math" panose="02040503050406030204" pitchFamily="18" charset="0"/>
                                  <a:ea typeface="Cambria Math" panose="02040503050406030204" pitchFamily="18" charset="0"/>
                                </a:rPr>
                                <m:t>2</m:t>
                              </m:r>
                              <m:r>
                                <a:rPr lang="en-US" sz="1350" i="1">
                                  <a:latin typeface="Cambria Math" panose="02040503050406030204" pitchFamily="18" charset="0"/>
                                  <a:ea typeface="Cambria Math" panose="02040503050406030204" pitchFamily="18" charset="0"/>
                                </a:rPr>
                                <m:t> </m:t>
                              </m:r>
                            </m:sup>
                          </m:sSup>
                          <m:r>
                            <a:rPr lang="en-US" sz="1350" i="1">
                              <a:latin typeface="Cambria Math" panose="02040503050406030204" pitchFamily="18" charset="0"/>
                              <a:ea typeface="Cambria Math" panose="02040503050406030204" pitchFamily="18" charset="0"/>
                            </a:rPr>
                            <m:t>𝜃</m:t>
                          </m:r>
                        </m:e>
                      </m:d>
                    </m:oMath>
                  </m:oMathPara>
                </a14:m>
                <a:endParaRPr lang="en-US" sz="1350" dirty="0"/>
              </a:p>
            </p:txBody>
          </p:sp>
        </mc:Choice>
        <mc:Fallback>
          <p:sp>
            <p:nvSpPr>
              <p:cNvPr id="9" name="TextBox 8"/>
              <p:cNvSpPr txBox="1">
                <a:spLocks noRot="1" noChangeAspect="1" noMove="1" noResize="1" noEditPoints="1" noAdjustHandles="1" noChangeArrowheads="1" noChangeShapeType="1" noTextEdit="1"/>
              </p:cNvSpPr>
              <p:nvPr/>
            </p:nvSpPr>
            <p:spPr>
              <a:xfrm>
                <a:off x="941117" y="2583825"/>
                <a:ext cx="1624355" cy="416909"/>
              </a:xfrm>
              <a:prstGeom prst="rect">
                <a:avLst/>
              </a:prstGeom>
              <a:blipFill rotWithShape="1">
                <a:blip r:embed="rId2"/>
                <a:stretch>
                  <a:fillRect l="-3" t="-2" r="4" b="86"/>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0" name="TextBox 9"/>
              <p:cNvSpPr txBox="1"/>
              <p:nvPr/>
            </p:nvSpPr>
            <p:spPr>
              <a:xfrm>
                <a:off x="941116" y="3182277"/>
                <a:ext cx="1579278" cy="416909"/>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350" i="1">
                          <a:latin typeface="Cambria Math" panose="02040503050406030204" pitchFamily="18" charset="0"/>
                          <a:ea typeface="Cambria Math" panose="02040503050406030204" pitchFamily="18" charset="0"/>
                        </a:rPr>
                        <m:t>𝜎</m:t>
                      </m:r>
                      <m:r>
                        <a:rPr lang="en-US" sz="1350" i="1">
                          <a:latin typeface="Cambria Math" panose="02040503050406030204" pitchFamily="18" charset="0"/>
                          <a:ea typeface="Cambria Math" panose="02040503050406030204" pitchFamily="18" charset="0"/>
                        </a:rPr>
                        <m:t>=</m:t>
                      </m:r>
                      <m:f>
                        <m:fPr>
                          <m:ctrlPr>
                            <a:rPr lang="en-US" sz="1350" i="1">
                              <a:latin typeface="Cambria Math" panose="02040503050406030204" pitchFamily="18" charset="0"/>
                              <a:ea typeface="Cambria Math" panose="02040503050406030204" pitchFamily="18" charset="0"/>
                            </a:rPr>
                          </m:ctrlPr>
                        </m:fPr>
                        <m:num>
                          <m:r>
                            <a:rPr lang="en-US" sz="1350" i="1">
                              <a:latin typeface="Cambria Math" panose="02040503050406030204" pitchFamily="18" charset="0"/>
                              <a:ea typeface="Cambria Math" panose="02040503050406030204" pitchFamily="18" charset="0"/>
                            </a:rPr>
                            <m:t>4</m:t>
                          </m:r>
                          <m:r>
                            <a:rPr lang="en-US" sz="1350" i="1">
                              <a:latin typeface="Cambria Math" panose="02040503050406030204" pitchFamily="18" charset="0"/>
                              <a:ea typeface="Cambria Math" panose="02040503050406030204" pitchFamily="18" charset="0"/>
                            </a:rPr>
                            <m:t>𝜋</m:t>
                          </m:r>
                          <m:sSup>
                            <m:sSupPr>
                              <m:ctrlPr>
                                <a:rPr lang="en-US" sz="1350" i="1">
                                  <a:latin typeface="Cambria Math" panose="02040503050406030204" pitchFamily="18" charset="0"/>
                                  <a:ea typeface="Cambria Math" panose="02040503050406030204" pitchFamily="18" charset="0"/>
                                </a:rPr>
                              </m:ctrlPr>
                            </m:sSupPr>
                            <m:e>
                              <m:r>
                                <a:rPr lang="en-US" sz="1350" i="1">
                                  <a:latin typeface="Cambria Math" panose="02040503050406030204" pitchFamily="18" charset="0"/>
                                  <a:ea typeface="Cambria Math" panose="02040503050406030204" pitchFamily="18" charset="0"/>
                                </a:rPr>
                                <m:t>𝛼</m:t>
                              </m:r>
                            </m:e>
                            <m:sup>
                              <m:r>
                                <a:rPr lang="en-US" sz="1350" i="1">
                                  <a:latin typeface="Cambria Math" panose="02040503050406030204" pitchFamily="18" charset="0"/>
                                  <a:ea typeface="Cambria Math" panose="02040503050406030204" pitchFamily="18" charset="0"/>
                                </a:rPr>
                                <m:t>2</m:t>
                              </m:r>
                            </m:sup>
                          </m:sSup>
                        </m:num>
                        <m:den>
                          <m:r>
                            <a:rPr lang="en-US" sz="1350" i="1">
                              <a:latin typeface="Cambria Math" panose="02040503050406030204" pitchFamily="18" charset="0"/>
                              <a:ea typeface="Cambria Math" panose="02040503050406030204" pitchFamily="18" charset="0"/>
                            </a:rPr>
                            <m:t>3</m:t>
                          </m:r>
                          <m:r>
                            <a:rPr lang="en-US" sz="1350" i="1">
                              <a:latin typeface="Cambria Math" panose="02040503050406030204" pitchFamily="18" charset="0"/>
                              <a:ea typeface="Cambria Math" panose="02040503050406030204" pitchFamily="18" charset="0"/>
                            </a:rPr>
                            <m:t>𝑆</m:t>
                          </m:r>
                        </m:den>
                      </m:f>
                      <m:r>
                        <a:rPr lang="en-US" sz="1350" i="1">
                          <a:latin typeface="Cambria Math" panose="02040503050406030204" pitchFamily="18" charset="0"/>
                          <a:ea typeface="Cambria Math" panose="02040503050406030204" pitchFamily="18" charset="0"/>
                        </a:rPr>
                        <m:t>=</m:t>
                      </m:r>
                      <m:f>
                        <m:fPr>
                          <m:ctrlPr>
                            <a:rPr lang="en-US" sz="1350" i="1">
                              <a:latin typeface="Cambria Math" panose="02040503050406030204" pitchFamily="18" charset="0"/>
                              <a:ea typeface="Cambria Math" panose="02040503050406030204" pitchFamily="18" charset="0"/>
                            </a:rPr>
                          </m:ctrlPr>
                        </m:fPr>
                        <m:num>
                          <m:r>
                            <a:rPr lang="en-US" altLang="zh-CN" sz="1350" i="1">
                              <a:latin typeface="Cambria Math" panose="02040503050406030204" pitchFamily="18" charset="0"/>
                              <a:ea typeface="Cambria Math" panose="02040503050406030204" pitchFamily="18" charset="0"/>
                            </a:rPr>
                            <m:t>86</m:t>
                          </m:r>
                          <m:r>
                            <a:rPr lang="en-US" altLang="zh-CN" sz="1350" i="1">
                              <a:latin typeface="Cambria Math" panose="02040503050406030204" pitchFamily="18" charset="0"/>
                              <a:ea typeface="Cambria Math" panose="02040503050406030204" pitchFamily="18" charset="0"/>
                            </a:rPr>
                            <m:t>.</m:t>
                          </m:r>
                          <m:r>
                            <a:rPr lang="en-US" sz="1350" i="1">
                              <a:latin typeface="Cambria Math" panose="02040503050406030204" pitchFamily="18" charset="0"/>
                              <a:ea typeface="Cambria Math" panose="02040503050406030204" pitchFamily="18" charset="0"/>
                            </a:rPr>
                            <m:t> </m:t>
                          </m:r>
                          <m:r>
                            <a:rPr lang="en-US" altLang="zh-CN" sz="1350" i="1">
                              <a:latin typeface="Cambria Math" panose="02040503050406030204" pitchFamily="18" charset="0"/>
                              <a:ea typeface="Cambria Math" panose="02040503050406030204" pitchFamily="18" charset="0"/>
                            </a:rPr>
                            <m:t>8</m:t>
                          </m:r>
                          <m:r>
                            <a:rPr lang="zh-CN" altLang="en-US" sz="1350" i="1">
                              <a:latin typeface="Cambria Math" panose="02040503050406030204" pitchFamily="18" charset="0"/>
                              <a:ea typeface="Cambria Math" panose="02040503050406030204" pitchFamily="18" charset="0"/>
                            </a:rPr>
                            <m:t> </m:t>
                          </m:r>
                          <m:r>
                            <a:rPr lang="en-US" sz="1350" i="1">
                              <a:latin typeface="Cambria Math" panose="02040503050406030204" pitchFamily="18" charset="0"/>
                              <a:ea typeface="Cambria Math" panose="02040503050406030204" pitchFamily="18" charset="0"/>
                            </a:rPr>
                            <m:t>𝑛𝑏</m:t>
                          </m:r>
                        </m:num>
                        <m:den>
                          <m:r>
                            <a:rPr lang="en-US" sz="1350" i="1">
                              <a:latin typeface="Cambria Math" panose="02040503050406030204" pitchFamily="18" charset="0"/>
                              <a:ea typeface="Cambria Math" panose="02040503050406030204" pitchFamily="18" charset="0"/>
                            </a:rPr>
                            <m:t>𝑆</m:t>
                          </m:r>
                        </m:den>
                      </m:f>
                    </m:oMath>
                  </m:oMathPara>
                </a14:m>
                <a:endParaRPr lang="en-US" sz="1350" dirty="0"/>
              </a:p>
            </p:txBody>
          </p:sp>
        </mc:Choice>
        <mc:Fallback>
          <p:sp>
            <p:nvSpPr>
              <p:cNvPr id="10" name="TextBox 9"/>
              <p:cNvSpPr txBox="1">
                <a:spLocks noRot="1" noChangeAspect="1" noMove="1" noResize="1" noEditPoints="1" noAdjustHandles="1" noChangeArrowheads="1" noChangeShapeType="1" noTextEdit="1"/>
              </p:cNvSpPr>
              <p:nvPr/>
            </p:nvSpPr>
            <p:spPr>
              <a:xfrm>
                <a:off x="941116" y="3182277"/>
                <a:ext cx="1579278" cy="416909"/>
              </a:xfrm>
              <a:prstGeom prst="rect">
                <a:avLst/>
              </a:prstGeom>
              <a:blipFill rotWithShape="1">
                <a:blip r:embed="rId3"/>
                <a:stretch>
                  <a:fillRect l="-3" t="-70" r="-1161" b="1"/>
                </a:stretch>
              </a:blipFill>
            </p:spPr>
            <p:txBody>
              <a:bodyPr/>
              <a:lstStyle/>
              <a:p>
                <a:r>
                  <a:rPr lang="zh-CN" altLang="en-US">
                    <a:noFill/>
                  </a:rPr>
                  <a:t> </a:t>
                </a:r>
              </a:p>
            </p:txBody>
          </p:sp>
        </mc:Fallback>
      </mc:AlternateContent>
      <p:sp>
        <p:nvSpPr>
          <p:cNvPr id="11" name="TextBox 10"/>
          <p:cNvSpPr txBox="1"/>
          <p:nvPr/>
        </p:nvSpPr>
        <p:spPr>
          <a:xfrm>
            <a:off x="178129" y="3831928"/>
            <a:ext cx="3936671" cy="300082"/>
          </a:xfrm>
          <a:prstGeom prst="rect">
            <a:avLst/>
          </a:prstGeom>
          <a:noFill/>
        </p:spPr>
        <p:txBody>
          <a:bodyPr wrap="square" rtlCol="0">
            <a:spAutoFit/>
          </a:bodyPr>
          <a:lstStyle/>
          <a:p>
            <a:r>
              <a:rPr lang="en-US" sz="1350" dirty="0"/>
              <a:t>Leading order differential cross section for Di-gamma:</a:t>
            </a:r>
            <a:endParaRPr lang="en-US" sz="1350" dirty="0"/>
          </a:p>
        </p:txBody>
      </p:sp>
      <mc:AlternateContent xmlns:mc="http://schemas.openxmlformats.org/markup-compatibility/2006">
        <mc:Choice xmlns:a14="http://schemas.microsoft.com/office/drawing/2010/main" Requires="a14">
          <p:sp>
            <p:nvSpPr>
              <p:cNvPr id="12" name="TextBox 11"/>
              <p:cNvSpPr txBox="1"/>
              <p:nvPr/>
            </p:nvSpPr>
            <p:spPr>
              <a:xfrm>
                <a:off x="924705" y="4467541"/>
                <a:ext cx="1774588" cy="530402"/>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f>
                        <m:fPr>
                          <m:ctrlPr>
                            <a:rPr lang="en-US" sz="1350" i="1">
                              <a:latin typeface="Cambria Math" panose="02040503050406030204" pitchFamily="18" charset="0"/>
                              <a:ea typeface="Cambria Math" panose="02040503050406030204" pitchFamily="18" charset="0"/>
                            </a:rPr>
                          </m:ctrlPr>
                        </m:fPr>
                        <m:num>
                          <m:r>
                            <a:rPr lang="en-US" sz="1350" i="1">
                              <a:latin typeface="Cambria Math" panose="02040503050406030204" pitchFamily="18" charset="0"/>
                            </a:rPr>
                            <m:t>𝑑</m:t>
                          </m:r>
                          <m:r>
                            <a:rPr lang="en-US" sz="1350" i="1">
                              <a:latin typeface="Cambria Math" panose="02040503050406030204" pitchFamily="18" charset="0"/>
                              <a:ea typeface="Cambria Math" panose="02040503050406030204" pitchFamily="18" charset="0"/>
                            </a:rPr>
                            <m:t>𝜎</m:t>
                          </m:r>
                        </m:num>
                        <m:den>
                          <m:r>
                            <a:rPr lang="en-US" sz="1350" i="1">
                              <a:latin typeface="Cambria Math" panose="02040503050406030204" pitchFamily="18" charset="0"/>
                            </a:rPr>
                            <m:t>𝑑</m:t>
                          </m:r>
                          <m:r>
                            <m:rPr>
                              <m:sty m:val="p"/>
                            </m:rPr>
                            <a:rPr lang="el-GR" sz="1350">
                              <a:latin typeface="Cambria Math" panose="02040503050406030204" pitchFamily="18" charset="0"/>
                              <a:ea typeface="Cambria Math" panose="02040503050406030204" pitchFamily="18" charset="0"/>
                            </a:rPr>
                            <m:t>Ω</m:t>
                          </m:r>
                        </m:den>
                      </m:f>
                      <m:r>
                        <a:rPr lang="en-US" sz="1350" i="1">
                          <a:latin typeface="Cambria Math" panose="02040503050406030204" pitchFamily="18" charset="0"/>
                        </a:rPr>
                        <m:t>=</m:t>
                      </m:r>
                      <m:sSup>
                        <m:sSupPr>
                          <m:ctrlPr>
                            <a:rPr lang="en-US" sz="1350" i="1">
                              <a:latin typeface="Cambria Math" panose="02040503050406030204" pitchFamily="18" charset="0"/>
                            </a:rPr>
                          </m:ctrlPr>
                        </m:sSupPr>
                        <m:e>
                          <m:f>
                            <m:fPr>
                              <m:ctrlPr>
                                <a:rPr lang="en-US" sz="1350" i="1">
                                  <a:latin typeface="Cambria Math" panose="02040503050406030204" pitchFamily="18" charset="0"/>
                                  <a:ea typeface="Cambria Math" panose="02040503050406030204" pitchFamily="18" charset="0"/>
                                </a:rPr>
                              </m:ctrlPr>
                            </m:fPr>
                            <m:num>
                              <m:sSup>
                                <m:sSupPr>
                                  <m:ctrlPr>
                                    <a:rPr lang="en-US" sz="1350" i="1">
                                      <a:latin typeface="Cambria Math" panose="02040503050406030204" pitchFamily="18" charset="0"/>
                                      <a:ea typeface="Cambria Math" panose="02040503050406030204" pitchFamily="18" charset="0"/>
                                    </a:rPr>
                                  </m:ctrlPr>
                                </m:sSupPr>
                                <m:e>
                                  <m:r>
                                    <a:rPr lang="en-US" sz="1350" i="1">
                                      <a:latin typeface="Cambria Math" panose="02040503050406030204" pitchFamily="18" charset="0"/>
                                      <a:ea typeface="Cambria Math" panose="02040503050406030204" pitchFamily="18" charset="0"/>
                                    </a:rPr>
                                    <m:t>𝛼</m:t>
                                  </m:r>
                                </m:e>
                                <m:sup>
                                  <m:r>
                                    <a:rPr lang="en-US" sz="1350" i="1">
                                      <a:latin typeface="Cambria Math" panose="02040503050406030204" pitchFamily="18" charset="0"/>
                                      <a:ea typeface="Cambria Math" panose="02040503050406030204" pitchFamily="18" charset="0"/>
                                    </a:rPr>
                                    <m:t>2</m:t>
                                  </m:r>
                                </m:sup>
                              </m:sSup>
                            </m:num>
                            <m:den>
                              <m:r>
                                <a:rPr lang="en-US" sz="1350" i="1">
                                  <a:latin typeface="Cambria Math" panose="02040503050406030204" pitchFamily="18" charset="0"/>
                                </a:rPr>
                                <m:t>𝑆</m:t>
                              </m:r>
                            </m:den>
                          </m:f>
                          <m:d>
                            <m:dPr>
                              <m:ctrlPr>
                                <a:rPr lang="en-US" sz="1350" i="1">
                                  <a:latin typeface="Cambria Math" panose="02040503050406030204" pitchFamily="18" charset="0"/>
                                  <a:ea typeface="Cambria Math" panose="02040503050406030204" pitchFamily="18" charset="0"/>
                                </a:rPr>
                              </m:ctrlPr>
                            </m:dPr>
                            <m:e>
                              <m:f>
                                <m:fPr>
                                  <m:ctrlPr>
                                    <a:rPr lang="en-US" sz="1350" i="1">
                                      <a:latin typeface="Cambria Math" panose="02040503050406030204" pitchFamily="18" charset="0"/>
                                      <a:ea typeface="Cambria Math" panose="02040503050406030204" pitchFamily="18" charset="0"/>
                                    </a:rPr>
                                  </m:ctrlPr>
                                </m:fPr>
                                <m:num>
                                  <m:r>
                                    <a:rPr lang="en-US" sz="1350" i="1">
                                      <a:latin typeface="Cambria Math" panose="02040503050406030204" pitchFamily="18" charset="0"/>
                                      <a:ea typeface="Cambria Math" panose="02040503050406030204" pitchFamily="18" charset="0"/>
                                    </a:rPr>
                                    <m:t>1</m:t>
                                  </m:r>
                                  <m:r>
                                    <a:rPr lang="en-US" sz="1350" i="1">
                                      <a:latin typeface="Cambria Math" panose="02040503050406030204" pitchFamily="18" charset="0"/>
                                    </a:rPr>
                                    <m:t>+</m:t>
                                  </m:r>
                                  <m:sSup>
                                    <m:sSupPr>
                                      <m:ctrlPr>
                                        <a:rPr lang="en-US" sz="1350" i="1">
                                          <a:latin typeface="Cambria Math" panose="02040503050406030204" pitchFamily="18" charset="0"/>
                                        </a:rPr>
                                      </m:ctrlPr>
                                    </m:sSupPr>
                                    <m:e>
                                      <m:r>
                                        <a:rPr lang="en-US" sz="1350" i="1">
                                          <a:latin typeface="Cambria Math" panose="02040503050406030204" pitchFamily="18" charset="0"/>
                                        </a:rPr>
                                        <m:t>𝑐𝑜𝑠</m:t>
                                      </m:r>
                                    </m:e>
                                    <m:sup>
                                      <m:r>
                                        <a:rPr lang="en-US" sz="1350" i="1">
                                          <a:latin typeface="Cambria Math" panose="02040503050406030204" pitchFamily="18" charset="0"/>
                                        </a:rPr>
                                        <m:t>2</m:t>
                                      </m:r>
                                    </m:sup>
                                  </m:sSup>
                                  <m:r>
                                    <a:rPr lang="en-US" sz="1350" i="1">
                                      <a:latin typeface="Cambria Math" panose="02040503050406030204" pitchFamily="18" charset="0"/>
                                      <a:ea typeface="Cambria Math" panose="02040503050406030204" pitchFamily="18" charset="0"/>
                                    </a:rPr>
                                    <m:t>𝜃</m:t>
                                  </m:r>
                                </m:num>
                                <m:den>
                                  <m:r>
                                    <a:rPr lang="en-US" sz="1350" i="1">
                                      <a:latin typeface="Cambria Math" panose="02040503050406030204" pitchFamily="18" charset="0"/>
                                    </a:rPr>
                                    <m:t>1</m:t>
                                  </m:r>
                                  <m:r>
                                    <a:rPr lang="en-US" sz="1350" i="1">
                                      <a:latin typeface="Cambria Math" panose="02040503050406030204" pitchFamily="18" charset="0"/>
                                    </a:rPr>
                                    <m:t>−</m:t>
                                  </m:r>
                                  <m:sSup>
                                    <m:sSupPr>
                                      <m:ctrlPr>
                                        <a:rPr lang="en-US" sz="1350" i="1">
                                          <a:latin typeface="Cambria Math" panose="02040503050406030204" pitchFamily="18" charset="0"/>
                                        </a:rPr>
                                      </m:ctrlPr>
                                    </m:sSupPr>
                                    <m:e>
                                      <m:r>
                                        <a:rPr lang="en-US" sz="1350" i="1">
                                          <a:latin typeface="Cambria Math" panose="02040503050406030204" pitchFamily="18" charset="0"/>
                                        </a:rPr>
                                        <m:t>𝑐𝑜𝑠</m:t>
                                      </m:r>
                                    </m:e>
                                    <m:sup>
                                      <m:r>
                                        <a:rPr lang="en-US" sz="1350" i="1">
                                          <a:latin typeface="Cambria Math" panose="02040503050406030204" pitchFamily="18" charset="0"/>
                                        </a:rPr>
                                        <m:t>2</m:t>
                                      </m:r>
                                    </m:sup>
                                  </m:sSup>
                                  <m:r>
                                    <a:rPr lang="en-US" sz="1350" i="1">
                                      <a:latin typeface="Cambria Math" panose="02040503050406030204" pitchFamily="18" charset="0"/>
                                      <a:ea typeface="Cambria Math" panose="02040503050406030204" pitchFamily="18" charset="0"/>
                                    </a:rPr>
                                    <m:t>𝜃</m:t>
                                  </m:r>
                                </m:den>
                              </m:f>
                            </m:e>
                          </m:d>
                        </m:e>
                        <m:sup/>
                      </m:sSup>
                    </m:oMath>
                  </m:oMathPara>
                </a14:m>
                <a:endParaRPr lang="en-US" sz="1350" dirty="0"/>
              </a:p>
            </p:txBody>
          </p:sp>
        </mc:Choice>
        <mc:Fallback>
          <p:sp>
            <p:nvSpPr>
              <p:cNvPr id="12" name="TextBox 11"/>
              <p:cNvSpPr txBox="1">
                <a:spLocks noRot="1" noChangeAspect="1" noMove="1" noResize="1" noEditPoints="1" noAdjustHandles="1" noChangeArrowheads="1" noChangeShapeType="1" noTextEdit="1"/>
              </p:cNvSpPr>
              <p:nvPr/>
            </p:nvSpPr>
            <p:spPr>
              <a:xfrm>
                <a:off x="924705" y="4467541"/>
                <a:ext cx="1774588" cy="530402"/>
              </a:xfrm>
              <a:prstGeom prst="rect">
                <a:avLst/>
              </a:prstGeom>
              <a:blipFill rotWithShape="1">
                <a:blip r:embed="rId4"/>
                <a:stretch>
                  <a:fillRect l="-8" t="-60" r="31" b="93"/>
                </a:stretch>
              </a:blipFill>
            </p:spPr>
            <p:txBody>
              <a:bodyPr/>
              <a:lstStyle/>
              <a:p>
                <a:r>
                  <a:rPr lang="zh-CN" altLang="en-US">
                    <a:noFill/>
                  </a:rPr>
                  <a:t> </a:t>
                </a:r>
              </a:p>
            </p:txBody>
          </p:sp>
        </mc:Fallback>
      </mc:AlternateContent>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3287"/>
            <a:ext cx="7886700" cy="1325563"/>
          </a:xfrm>
        </p:spPr>
        <p:txBody>
          <a:bodyPr/>
          <a:lstStyle/>
          <a:p>
            <a:pPr algn="ctr"/>
            <a:r>
              <a:rPr lang="en-US" b="1" dirty="0">
                <a:latin typeface="微软雅黑" panose="020B0503020204020204" pitchFamily="34" charset="-122"/>
                <a:ea typeface="微软雅黑" panose="020B0503020204020204" pitchFamily="34" charset="-122"/>
              </a:rPr>
              <a:t>Two-photon process</a:t>
            </a:r>
            <a:endParaRPr lang="en-US" b="1" dirty="0">
              <a:latin typeface="微软雅黑" panose="020B0503020204020204" pitchFamily="34" charset="-122"/>
              <a:ea typeface="微软雅黑" panose="020B0503020204020204" pitchFamily="34" charset="-122"/>
            </a:endParaRPr>
          </a:p>
        </p:txBody>
      </p:sp>
      <p:sp>
        <p:nvSpPr>
          <p:cNvPr id="4" name="Footer Placeholder 3"/>
          <p:cNvSpPr>
            <a:spLocks noGrp="1"/>
          </p:cNvSpPr>
          <p:nvPr>
            <p:ph type="ftr" sz="quarter" idx="11"/>
          </p:nvPr>
        </p:nvSpPr>
        <p:spPr/>
        <p:txBody>
          <a:bodyPr/>
          <a:lstStyle/>
          <a:p>
            <a:r>
              <a:rPr lang="en-US"/>
              <a:t>The Physics on BESIII</a:t>
            </a:r>
            <a:endParaRPr lang="en-US"/>
          </a:p>
        </p:txBody>
      </p:sp>
      <p:sp>
        <p:nvSpPr>
          <p:cNvPr id="5" name="Slide Number Placeholder 4"/>
          <p:cNvSpPr>
            <a:spLocks noGrp="1"/>
          </p:cNvSpPr>
          <p:nvPr>
            <p:ph type="sldNum" sz="quarter" idx="12"/>
          </p:nvPr>
        </p:nvSpPr>
        <p:spPr/>
        <p:txBody>
          <a:bodyPr/>
          <a:lstStyle/>
          <a:p>
            <a:fld id="{1E579FB1-BED8-7E42-A58A-373D9AFD40D3}" type="slidenum">
              <a:rPr lang="en-US" smtClean="0"/>
            </a:fld>
            <a:endParaRPr lang="en-US"/>
          </a:p>
        </p:txBody>
      </p:sp>
      <p:sp>
        <p:nvSpPr>
          <p:cNvPr id="8" name="TextBox 7"/>
          <p:cNvSpPr txBox="1"/>
          <p:nvPr/>
        </p:nvSpPr>
        <p:spPr>
          <a:xfrm>
            <a:off x="178130" y="2125266"/>
            <a:ext cx="4292270" cy="369332"/>
          </a:xfrm>
          <a:prstGeom prst="rect">
            <a:avLst/>
          </a:prstGeom>
          <a:noFill/>
        </p:spPr>
        <p:txBody>
          <a:bodyPr wrap="square" rtlCol="0">
            <a:spAutoFit/>
          </a:bodyPr>
          <a:lstStyle/>
          <a:p>
            <a:r>
              <a:rPr lang="en-US" dirty="0"/>
              <a:t>The cross section roughly proportional to:</a:t>
            </a:r>
            <a:endParaRPr lang="en-US" dirty="0"/>
          </a:p>
        </p:txBody>
      </p:sp>
      <p:pic>
        <p:nvPicPr>
          <p:cNvPr id="7" name="Picture 6" descr="A close up of a map&#10;&#10;Description automatically generated"/>
          <p:cNvPicPr>
            <a:picLocks noChangeAspect="1"/>
          </p:cNvPicPr>
          <p:nvPr/>
        </p:nvPicPr>
        <p:blipFill>
          <a:blip r:embed="rId1"/>
          <a:stretch>
            <a:fillRect/>
          </a:stretch>
        </p:blipFill>
        <p:spPr>
          <a:xfrm>
            <a:off x="5372235" y="1388850"/>
            <a:ext cx="2818905" cy="1988864"/>
          </a:xfrm>
          <a:prstGeom prst="rect">
            <a:avLst/>
          </a:prstGeom>
        </p:spPr>
      </p:pic>
      <mc:AlternateContent xmlns:mc="http://schemas.openxmlformats.org/markup-compatibility/2006">
        <mc:Choice xmlns:a14="http://schemas.microsoft.com/office/drawing/2010/main" Requires="a14">
          <p:sp>
            <p:nvSpPr>
              <p:cNvPr id="13" name="TextBox 12"/>
              <p:cNvSpPr txBox="1"/>
              <p:nvPr/>
            </p:nvSpPr>
            <p:spPr>
              <a:xfrm>
                <a:off x="482600" y="2716649"/>
                <a:ext cx="3244766" cy="466025"/>
              </a:xfrm>
              <a:prstGeom prst="rect">
                <a:avLst/>
              </a:prstGeom>
              <a:noFill/>
            </p:spPr>
            <p:txBody>
              <a:bodyPr wrap="square" lIns="0" tIns="0" rIns="0" bIns="0" rtlCol="0">
                <a:spAutoFit/>
              </a:bodyPr>
              <a:lstStyle/>
              <a:p>
                <a14:m>
                  <m:oMathPara xmlns:m="http://schemas.openxmlformats.org/officeDocument/2006/math">
                    <m:oMathParaPr>
                      <m:jc m:val="centerGroup"/>
                    </m:oMathParaPr>
                    <m:oMath xmlns:m="http://schemas.openxmlformats.org/officeDocument/2006/math">
                      <m:f>
                        <m:fPr>
                          <m:ctrlPr>
                            <a:rPr lang="en-US" sz="1350" i="1">
                              <a:latin typeface="Cambria Math" panose="02040503050406030204" pitchFamily="18" charset="0"/>
                            </a:rPr>
                          </m:ctrlPr>
                        </m:fPr>
                        <m:num>
                          <m:sSup>
                            <m:sSupPr>
                              <m:ctrlPr>
                                <a:rPr lang="en-US" sz="1350" i="1">
                                  <a:latin typeface="Cambria Math" panose="02040503050406030204" pitchFamily="18" charset="0"/>
                                </a:rPr>
                              </m:ctrlPr>
                            </m:sSupPr>
                            <m:e>
                              <m:r>
                                <a:rPr lang="en-US" sz="1350" i="1">
                                  <a:latin typeface="Cambria Math" panose="02040503050406030204" pitchFamily="18" charset="0"/>
                                  <a:ea typeface="Cambria Math" panose="02040503050406030204" pitchFamily="18" charset="0"/>
                                </a:rPr>
                                <m:t>𝛼</m:t>
                              </m:r>
                            </m:e>
                            <m:sup>
                              <m:r>
                                <a:rPr lang="en-US" sz="1350" i="1">
                                  <a:latin typeface="Cambria Math" panose="02040503050406030204" pitchFamily="18" charset="0"/>
                                </a:rPr>
                                <m:t>4</m:t>
                              </m:r>
                            </m:sup>
                          </m:sSup>
                        </m:num>
                        <m:den>
                          <m:sSubSup>
                            <m:sSubSupPr>
                              <m:ctrlPr>
                                <a:rPr lang="en-US" sz="1350" i="1">
                                  <a:latin typeface="Cambria Math" panose="02040503050406030204" pitchFamily="18" charset="0"/>
                                </a:rPr>
                              </m:ctrlPr>
                            </m:sSubSupPr>
                            <m:e>
                              <m:r>
                                <a:rPr lang="en-US" sz="1350" i="1">
                                  <a:latin typeface="Cambria Math" panose="02040503050406030204" pitchFamily="18" charset="0"/>
                                </a:rPr>
                                <m:t>𝑚</m:t>
                              </m:r>
                            </m:e>
                            <m:sub>
                              <m:r>
                                <a:rPr lang="en-US" sz="1350" i="1">
                                  <a:latin typeface="Cambria Math" panose="02040503050406030204" pitchFamily="18" charset="0"/>
                                </a:rPr>
                                <m:t>𝑋</m:t>
                              </m:r>
                            </m:sub>
                            <m:sup>
                              <m:r>
                                <a:rPr lang="en-US" sz="1350" i="1">
                                  <a:latin typeface="Cambria Math" panose="02040503050406030204" pitchFamily="18" charset="0"/>
                                </a:rPr>
                                <m:t>2</m:t>
                              </m:r>
                            </m:sup>
                          </m:sSubSup>
                        </m:den>
                      </m:f>
                      <m:sSup>
                        <m:sSupPr>
                          <m:ctrlPr>
                            <a:rPr lang="en-US" sz="1350" i="1">
                              <a:latin typeface="Cambria Math" panose="02040503050406030204" pitchFamily="18" charset="0"/>
                            </a:rPr>
                          </m:ctrlPr>
                        </m:sSupPr>
                        <m:e>
                          <m:r>
                            <a:rPr lang="en-US" sz="1350" i="1">
                              <a:latin typeface="Cambria Math" panose="02040503050406030204" pitchFamily="18" charset="0"/>
                            </a:rPr>
                            <m:t>(</m:t>
                          </m:r>
                          <m:r>
                            <m:rPr>
                              <m:sty m:val="p"/>
                            </m:rPr>
                            <a:rPr lang="en-US" sz="1350">
                              <a:latin typeface="Cambria Math" panose="02040503050406030204" pitchFamily="18" charset="0"/>
                            </a:rPr>
                            <m:t>ln</m:t>
                          </m:r>
                          <m:r>
                            <a:rPr lang="en-US" sz="1350" i="1">
                              <a:latin typeface="Cambria Math" panose="02040503050406030204" pitchFamily="18" charset="0"/>
                            </a:rPr>
                            <m:t>⁡(</m:t>
                          </m:r>
                          <m:f>
                            <m:fPr>
                              <m:ctrlPr>
                                <a:rPr lang="en-US" sz="1350" i="1">
                                  <a:latin typeface="Cambria Math" panose="02040503050406030204" pitchFamily="18" charset="0"/>
                                </a:rPr>
                              </m:ctrlPr>
                            </m:fPr>
                            <m:num>
                              <m:sSub>
                                <m:sSubPr>
                                  <m:ctrlPr>
                                    <a:rPr lang="en-US" sz="1350" i="1">
                                      <a:latin typeface="Cambria Math" panose="02040503050406030204" pitchFamily="18" charset="0"/>
                                    </a:rPr>
                                  </m:ctrlPr>
                                </m:sSubPr>
                                <m:e>
                                  <m:r>
                                    <a:rPr lang="en-US" sz="1350" i="1">
                                      <a:latin typeface="Cambria Math" panose="02040503050406030204" pitchFamily="18" charset="0"/>
                                    </a:rPr>
                                    <m:t>𝐸</m:t>
                                  </m:r>
                                </m:e>
                                <m:sub>
                                  <m:r>
                                    <a:rPr lang="en-US" sz="1350" i="1">
                                      <a:latin typeface="Cambria Math" panose="02040503050406030204" pitchFamily="18" charset="0"/>
                                    </a:rPr>
                                    <m:t>𝑏</m:t>
                                  </m:r>
                                </m:sub>
                              </m:sSub>
                            </m:num>
                            <m:den>
                              <m:sSub>
                                <m:sSubPr>
                                  <m:ctrlPr>
                                    <a:rPr lang="en-US" sz="1350" i="1">
                                      <a:latin typeface="Cambria Math" panose="02040503050406030204" pitchFamily="18" charset="0"/>
                                    </a:rPr>
                                  </m:ctrlPr>
                                </m:sSubPr>
                                <m:e>
                                  <m:r>
                                    <a:rPr lang="en-US" sz="1350" i="1">
                                      <a:latin typeface="Cambria Math" panose="02040503050406030204" pitchFamily="18" charset="0"/>
                                    </a:rPr>
                                    <m:t>𝑚</m:t>
                                  </m:r>
                                </m:e>
                                <m:sub>
                                  <m:r>
                                    <a:rPr lang="en-US" sz="1350" i="1">
                                      <a:latin typeface="Cambria Math" panose="02040503050406030204" pitchFamily="18" charset="0"/>
                                    </a:rPr>
                                    <m:t>𝑒</m:t>
                                  </m:r>
                                </m:sub>
                              </m:sSub>
                            </m:den>
                          </m:f>
                          <m:r>
                            <a:rPr lang="en-US" sz="1350" i="1">
                              <a:latin typeface="Cambria Math" panose="02040503050406030204" pitchFamily="18" charset="0"/>
                            </a:rPr>
                            <m:t>))</m:t>
                          </m:r>
                        </m:e>
                        <m:sup>
                          <m:r>
                            <a:rPr lang="en-US" sz="1350" i="1">
                              <a:latin typeface="Cambria Math" panose="02040503050406030204" pitchFamily="18" charset="0"/>
                            </a:rPr>
                            <m:t>2</m:t>
                          </m:r>
                        </m:sup>
                      </m:sSup>
                      <m:r>
                        <a:rPr lang="en-US" sz="1350" i="1">
                          <a:latin typeface="Cambria Math" panose="02040503050406030204" pitchFamily="18" charset="0"/>
                        </a:rPr>
                        <m:t>𝑙𝑛</m:t>
                      </m:r>
                      <m:sSup>
                        <m:sSupPr>
                          <m:ctrlPr>
                            <a:rPr lang="en-US" sz="1350" i="1">
                              <a:latin typeface="Cambria Math" panose="02040503050406030204" pitchFamily="18" charset="0"/>
                            </a:rPr>
                          </m:ctrlPr>
                        </m:sSupPr>
                        <m:e>
                          <m:r>
                            <a:rPr lang="en-US" sz="1350" i="1">
                              <a:latin typeface="Cambria Math" panose="02040503050406030204" pitchFamily="18" charset="0"/>
                            </a:rPr>
                            <m:t>(</m:t>
                          </m:r>
                          <m:f>
                            <m:fPr>
                              <m:ctrlPr>
                                <a:rPr lang="en-US" sz="1350" i="1">
                                  <a:latin typeface="Cambria Math" panose="02040503050406030204" pitchFamily="18" charset="0"/>
                                </a:rPr>
                              </m:ctrlPr>
                            </m:fPr>
                            <m:num>
                              <m:sSub>
                                <m:sSubPr>
                                  <m:ctrlPr>
                                    <a:rPr lang="en-US" sz="1350" i="1">
                                      <a:latin typeface="Cambria Math" panose="02040503050406030204" pitchFamily="18" charset="0"/>
                                    </a:rPr>
                                  </m:ctrlPr>
                                </m:sSubPr>
                                <m:e>
                                  <m:r>
                                    <a:rPr lang="en-US" sz="1350" i="1">
                                      <a:latin typeface="Cambria Math" panose="02040503050406030204" pitchFamily="18" charset="0"/>
                                    </a:rPr>
                                    <m:t>𝐸</m:t>
                                  </m:r>
                                </m:e>
                                <m:sub>
                                  <m:r>
                                    <a:rPr lang="en-US" sz="1350" i="1">
                                      <a:latin typeface="Cambria Math" panose="02040503050406030204" pitchFamily="18" charset="0"/>
                                    </a:rPr>
                                    <m:t>𝑏</m:t>
                                  </m:r>
                                </m:sub>
                              </m:sSub>
                            </m:num>
                            <m:den>
                              <m:sSub>
                                <m:sSubPr>
                                  <m:ctrlPr>
                                    <a:rPr lang="en-US" sz="1350" i="1">
                                      <a:latin typeface="Cambria Math" panose="02040503050406030204" pitchFamily="18" charset="0"/>
                                    </a:rPr>
                                  </m:ctrlPr>
                                </m:sSubPr>
                                <m:e>
                                  <m:r>
                                    <a:rPr lang="en-US" sz="1350" i="1">
                                      <a:latin typeface="Cambria Math" panose="02040503050406030204" pitchFamily="18" charset="0"/>
                                    </a:rPr>
                                    <m:t>𝑚</m:t>
                                  </m:r>
                                </m:e>
                                <m:sub>
                                  <m:r>
                                    <a:rPr lang="en-US" sz="1350" i="1">
                                      <a:latin typeface="Cambria Math" panose="02040503050406030204" pitchFamily="18" charset="0"/>
                                    </a:rPr>
                                    <m:t>𝑋</m:t>
                                  </m:r>
                                </m:sub>
                              </m:sSub>
                            </m:den>
                          </m:f>
                          <m:r>
                            <a:rPr lang="en-US" sz="1350" i="1">
                              <a:latin typeface="Cambria Math" panose="02040503050406030204" pitchFamily="18" charset="0"/>
                            </a:rPr>
                            <m:t>)</m:t>
                          </m:r>
                        </m:e>
                        <m:sup>
                          <m:r>
                            <a:rPr lang="en-US" sz="1350" i="1">
                              <a:latin typeface="Cambria Math" panose="02040503050406030204" pitchFamily="18" charset="0"/>
                            </a:rPr>
                            <m:t>𝑛</m:t>
                          </m:r>
                        </m:sup>
                      </m:sSup>
                    </m:oMath>
                  </m:oMathPara>
                </a14:m>
                <a:endParaRPr lang="en-US" sz="1350" dirty="0"/>
              </a:p>
            </p:txBody>
          </p:sp>
        </mc:Choice>
        <mc:Fallback>
          <p:sp>
            <p:nvSpPr>
              <p:cNvPr id="13" name="TextBox 12"/>
              <p:cNvSpPr txBox="1">
                <a:spLocks noRot="1" noChangeAspect="1" noMove="1" noResize="1" noEditPoints="1" noAdjustHandles="1" noChangeArrowheads="1" noChangeShapeType="1" noTextEdit="1"/>
              </p:cNvSpPr>
              <p:nvPr/>
            </p:nvSpPr>
            <p:spPr>
              <a:xfrm>
                <a:off x="482600" y="2716649"/>
                <a:ext cx="3244766" cy="466025"/>
              </a:xfrm>
              <a:prstGeom prst="rect">
                <a:avLst/>
              </a:prstGeom>
              <a:blipFill rotWithShape="1">
                <a:blip r:embed="rId2"/>
                <a:stretch>
                  <a:fillRect t="-26" r="17" b="12"/>
                </a:stretch>
              </a:blipFill>
            </p:spPr>
            <p:txBody>
              <a:bodyPr/>
              <a:lstStyle/>
              <a:p>
                <a:r>
                  <a:rPr lang="zh-CN" altLang="en-US">
                    <a:noFill/>
                  </a:rPr>
                  <a:t> </a:t>
                </a:r>
              </a:p>
            </p:txBody>
          </p:sp>
        </mc:Fallback>
      </mc:AlternateContent>
      <p:sp>
        <p:nvSpPr>
          <p:cNvPr id="14" name="TextBox 13"/>
          <p:cNvSpPr txBox="1"/>
          <p:nvPr/>
        </p:nvSpPr>
        <p:spPr>
          <a:xfrm>
            <a:off x="317727" y="4312971"/>
            <a:ext cx="4730299" cy="1477328"/>
          </a:xfrm>
          <a:prstGeom prst="rect">
            <a:avLst/>
          </a:prstGeom>
          <a:noFill/>
        </p:spPr>
        <p:txBody>
          <a:bodyPr wrap="square" rtlCol="0">
            <a:spAutoFit/>
          </a:bodyPr>
          <a:lstStyle/>
          <a:p>
            <a:r>
              <a:rPr lang="en-US" dirty="0">
                <a:solidFill>
                  <a:srgbClr val="FF0000"/>
                </a:solidFill>
              </a:rPr>
              <a:t>The cross section at BESIII energy region is not small!</a:t>
            </a:r>
            <a:endParaRPr lang="en-US" dirty="0">
              <a:solidFill>
                <a:srgbClr val="FF0000"/>
              </a:solidFill>
            </a:endParaRPr>
          </a:p>
          <a:p>
            <a:endParaRPr lang="en-US" dirty="0"/>
          </a:p>
          <a:p>
            <a:r>
              <a:rPr lang="en-US" dirty="0"/>
              <a:t>But the X and its decay products are close to the beam line!</a:t>
            </a:r>
            <a:endParaRPr lang="en-US" dirty="0"/>
          </a:p>
        </p:txBody>
      </p:sp>
      <p:pic>
        <p:nvPicPr>
          <p:cNvPr id="17" name="Picture 16" descr="A close up of text on a white background&#10;&#10;Description automatically generated"/>
          <p:cNvPicPr>
            <a:picLocks noChangeAspect="1"/>
          </p:cNvPicPr>
          <p:nvPr/>
        </p:nvPicPr>
        <p:blipFill>
          <a:blip r:embed="rId3"/>
          <a:stretch>
            <a:fillRect/>
          </a:stretch>
        </p:blipFill>
        <p:spPr>
          <a:xfrm>
            <a:off x="5426452" y="3377714"/>
            <a:ext cx="2710473" cy="3089061"/>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3933"/>
            <a:ext cx="9144000" cy="1325563"/>
          </a:xfrm>
        </p:spPr>
        <p:txBody>
          <a:bodyPr/>
          <a:lstStyle/>
          <a:p>
            <a:pPr algn="ctr"/>
            <a:r>
              <a:rPr lang="en-US" b="1" dirty="0">
                <a:latin typeface="微软雅黑" panose="020B0503020204020204" pitchFamily="34" charset="-122"/>
                <a:ea typeface="微软雅黑" panose="020B0503020204020204" pitchFamily="34" charset="-122"/>
              </a:rPr>
              <a:t>Continuum hadron production</a:t>
            </a:r>
            <a:endParaRPr lang="en-US" b="1" dirty="0">
              <a:latin typeface="微软雅黑" panose="020B0503020204020204" pitchFamily="34" charset="-122"/>
              <a:ea typeface="微软雅黑" panose="020B0503020204020204" pitchFamily="34" charset="-122"/>
            </a:endParaRPr>
          </a:p>
        </p:txBody>
      </p:sp>
      <p:sp>
        <p:nvSpPr>
          <p:cNvPr id="4" name="Footer Placeholder 3"/>
          <p:cNvSpPr>
            <a:spLocks noGrp="1"/>
          </p:cNvSpPr>
          <p:nvPr>
            <p:ph type="ftr" sz="quarter" idx="11"/>
          </p:nvPr>
        </p:nvSpPr>
        <p:spPr/>
        <p:txBody>
          <a:bodyPr/>
          <a:lstStyle/>
          <a:p>
            <a:r>
              <a:rPr lang="en-US"/>
              <a:t>The Physics on BESIII</a:t>
            </a:r>
            <a:endParaRPr lang="en-US"/>
          </a:p>
        </p:txBody>
      </p:sp>
      <p:sp>
        <p:nvSpPr>
          <p:cNvPr id="5" name="Slide Number Placeholder 4"/>
          <p:cNvSpPr>
            <a:spLocks noGrp="1"/>
          </p:cNvSpPr>
          <p:nvPr>
            <p:ph type="sldNum" sz="quarter" idx="12"/>
          </p:nvPr>
        </p:nvSpPr>
        <p:spPr/>
        <p:txBody>
          <a:bodyPr/>
          <a:lstStyle/>
          <a:p>
            <a:fld id="{1E579FB1-BED8-7E42-A58A-373D9AFD40D3}" type="slidenum">
              <a:rPr lang="en-US" smtClean="0"/>
            </a:fld>
            <a:endParaRPr lang="en-US"/>
          </a:p>
        </p:txBody>
      </p:sp>
      <p:sp>
        <p:nvSpPr>
          <p:cNvPr id="8" name="TextBox 7"/>
          <p:cNvSpPr txBox="1"/>
          <p:nvPr/>
        </p:nvSpPr>
        <p:spPr>
          <a:xfrm>
            <a:off x="158914" y="1593765"/>
            <a:ext cx="8826171" cy="1015663"/>
          </a:xfrm>
          <a:prstGeom prst="rect">
            <a:avLst/>
          </a:prstGeom>
          <a:noFill/>
        </p:spPr>
        <p:txBody>
          <a:bodyPr wrap="square" rtlCol="0">
            <a:spAutoFit/>
          </a:bodyPr>
          <a:lstStyle/>
          <a:p>
            <a:r>
              <a:rPr lang="en-US" sz="2000" dirty="0"/>
              <a:t>The process is similar to Di-muon, but change the muon to quark, and the quark will form the hadron based on the fragmentation function, thus we define the R value:</a:t>
            </a:r>
            <a:endParaRPr lang="en-US" sz="2000" dirty="0"/>
          </a:p>
        </p:txBody>
      </p:sp>
      <mc:AlternateContent xmlns:mc="http://schemas.openxmlformats.org/markup-compatibility/2006">
        <mc:Choice xmlns:a14="http://schemas.microsoft.com/office/drawing/2010/main" Requires="a14">
          <p:sp>
            <p:nvSpPr>
              <p:cNvPr id="3" name="TextBox 2"/>
              <p:cNvSpPr txBox="1"/>
              <p:nvPr/>
            </p:nvSpPr>
            <p:spPr>
              <a:xfrm>
                <a:off x="1888177" y="2756496"/>
                <a:ext cx="1471493" cy="504177"/>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350" i="1">
                          <a:latin typeface="Cambria Math" panose="02040503050406030204" pitchFamily="18" charset="0"/>
                        </a:rPr>
                        <m:t>𝑅</m:t>
                      </m:r>
                      <m:r>
                        <a:rPr lang="en-US" sz="1350" i="1">
                          <a:latin typeface="Cambria Math" panose="02040503050406030204" pitchFamily="18" charset="0"/>
                        </a:rPr>
                        <m:t>=</m:t>
                      </m:r>
                      <m:f>
                        <m:fPr>
                          <m:ctrlPr>
                            <a:rPr lang="en-US" sz="1350" i="1">
                              <a:latin typeface="Cambria Math" panose="02040503050406030204" pitchFamily="18" charset="0"/>
                            </a:rPr>
                          </m:ctrlPr>
                        </m:fPr>
                        <m:num>
                          <m:sSub>
                            <m:sSubPr>
                              <m:ctrlPr>
                                <a:rPr lang="en-US" sz="1350" i="1">
                                  <a:latin typeface="Cambria Math" panose="02040503050406030204" pitchFamily="18" charset="0"/>
                                </a:rPr>
                              </m:ctrlPr>
                            </m:sSubPr>
                            <m:e>
                              <m:r>
                                <a:rPr lang="en-US" sz="1350" i="1">
                                  <a:latin typeface="Cambria Math" panose="02040503050406030204" pitchFamily="18" charset="0"/>
                                  <a:ea typeface="Cambria Math" panose="02040503050406030204" pitchFamily="18" charset="0"/>
                                </a:rPr>
                                <m:t>𝜎</m:t>
                              </m:r>
                            </m:e>
                            <m:sub>
                              <m:r>
                                <a:rPr lang="en-US" sz="1350" i="1">
                                  <a:latin typeface="Cambria Math" panose="02040503050406030204" pitchFamily="18" charset="0"/>
                                </a:rPr>
                                <m:t>ℎ</m:t>
                              </m:r>
                            </m:sub>
                          </m:sSub>
                        </m:num>
                        <m:den>
                          <m:sSub>
                            <m:sSubPr>
                              <m:ctrlPr>
                                <a:rPr lang="en-US" sz="1350" i="1">
                                  <a:latin typeface="Cambria Math" panose="02040503050406030204" pitchFamily="18" charset="0"/>
                                </a:rPr>
                              </m:ctrlPr>
                            </m:sSubPr>
                            <m:e>
                              <m:r>
                                <a:rPr lang="en-US" sz="1350" i="1">
                                  <a:latin typeface="Cambria Math" panose="02040503050406030204" pitchFamily="18" charset="0"/>
                                  <a:ea typeface="Cambria Math" panose="02040503050406030204" pitchFamily="18" charset="0"/>
                                </a:rPr>
                                <m:t>𝜎</m:t>
                              </m:r>
                            </m:e>
                            <m:sub>
                              <m:r>
                                <a:rPr lang="en-US" sz="1350" i="1">
                                  <a:latin typeface="Cambria Math" panose="02040503050406030204" pitchFamily="18" charset="0"/>
                                </a:rPr>
                                <m:t>𝑢𝑢</m:t>
                              </m:r>
                            </m:sub>
                          </m:sSub>
                        </m:den>
                      </m:f>
                      <m:r>
                        <a:rPr lang="en-US" sz="1350" i="1">
                          <a:latin typeface="Cambria Math" panose="02040503050406030204" pitchFamily="18" charset="0"/>
                        </a:rPr>
                        <m:t>=</m:t>
                      </m:r>
                      <m:nary>
                        <m:naryPr>
                          <m:chr m:val="∑"/>
                          <m:supHide m:val="on"/>
                          <m:ctrlPr>
                            <a:rPr lang="en-US" sz="1350" i="1">
                              <a:latin typeface="Cambria Math" panose="02040503050406030204" pitchFamily="18" charset="0"/>
                            </a:rPr>
                          </m:ctrlPr>
                        </m:naryPr>
                        <m:sub>
                          <m:r>
                            <m:rPr>
                              <m:brk m:alnAt="7"/>
                            </m:rPr>
                            <a:rPr lang="en-US" sz="1350" i="1">
                              <a:latin typeface="Cambria Math" panose="02040503050406030204" pitchFamily="18" charset="0"/>
                            </a:rPr>
                            <m:t>𝑖</m:t>
                          </m:r>
                        </m:sub>
                        <m:sup/>
                        <m:e>
                          <m:r>
                            <a:rPr lang="en-US" sz="1350" i="1">
                              <a:latin typeface="Cambria Math" panose="02040503050406030204" pitchFamily="18" charset="0"/>
                            </a:rPr>
                            <m:t>3</m:t>
                          </m:r>
                          <m:sSup>
                            <m:sSupPr>
                              <m:ctrlPr>
                                <a:rPr lang="en-US" sz="1350" i="1">
                                  <a:latin typeface="Cambria Math" panose="02040503050406030204" pitchFamily="18" charset="0"/>
                                </a:rPr>
                              </m:ctrlPr>
                            </m:sSupPr>
                            <m:e>
                              <m:sSub>
                                <m:sSubPr>
                                  <m:ctrlPr>
                                    <a:rPr lang="en-US" sz="1350" i="1">
                                      <a:latin typeface="Cambria Math" panose="02040503050406030204" pitchFamily="18" charset="0"/>
                                    </a:rPr>
                                  </m:ctrlPr>
                                </m:sSubPr>
                                <m:e>
                                  <m:r>
                                    <a:rPr lang="en-US" sz="1350" i="1">
                                      <a:latin typeface="Cambria Math" panose="02040503050406030204" pitchFamily="18" charset="0"/>
                                    </a:rPr>
                                    <m:t>𝑄</m:t>
                                  </m:r>
                                </m:e>
                                <m:sub>
                                  <m:r>
                                    <a:rPr lang="en-US" sz="1350" i="1">
                                      <a:latin typeface="Cambria Math" panose="02040503050406030204" pitchFamily="18" charset="0"/>
                                    </a:rPr>
                                    <m:t>𝑖</m:t>
                                  </m:r>
                                </m:sub>
                              </m:sSub>
                            </m:e>
                            <m:sup>
                              <m:r>
                                <a:rPr lang="en-US" sz="1350" i="1">
                                  <a:latin typeface="Cambria Math" panose="02040503050406030204" pitchFamily="18" charset="0"/>
                                </a:rPr>
                                <m:t>2</m:t>
                              </m:r>
                            </m:sup>
                          </m:sSup>
                        </m:e>
                      </m:nary>
                    </m:oMath>
                  </m:oMathPara>
                </a14:m>
                <a:endParaRPr lang="en-US" sz="1350" dirty="0"/>
              </a:p>
            </p:txBody>
          </p:sp>
        </mc:Choice>
        <mc:Fallback>
          <p:sp>
            <p:nvSpPr>
              <p:cNvPr id="3" name="TextBox 2"/>
              <p:cNvSpPr txBox="1">
                <a:spLocks noRot="1" noChangeAspect="1" noMove="1" noResize="1" noEditPoints="1" noAdjustHandles="1" noChangeArrowheads="1" noChangeShapeType="1" noTextEdit="1"/>
              </p:cNvSpPr>
              <p:nvPr/>
            </p:nvSpPr>
            <p:spPr>
              <a:xfrm>
                <a:off x="1888177" y="2756496"/>
                <a:ext cx="1471493" cy="504177"/>
              </a:xfrm>
              <a:prstGeom prst="rect">
                <a:avLst/>
              </a:prstGeom>
              <a:blipFill rotWithShape="1">
                <a:blip r:embed="rId1"/>
                <a:stretch>
                  <a:fillRect l="-22" t="-118" r="-526" b="116"/>
                </a:stretch>
              </a:blipFill>
            </p:spPr>
            <p:txBody>
              <a:bodyPr/>
              <a:lstStyle/>
              <a:p>
                <a:r>
                  <a:rPr lang="zh-CN" altLang="en-US">
                    <a:noFill/>
                  </a:rPr>
                  <a:t> </a:t>
                </a:r>
              </a:p>
            </p:txBody>
          </p:sp>
        </mc:Fallback>
      </mc:AlternateContent>
      <p:sp>
        <p:nvSpPr>
          <p:cNvPr id="6" name="TextBox 5"/>
          <p:cNvSpPr txBox="1"/>
          <p:nvPr/>
        </p:nvSpPr>
        <p:spPr>
          <a:xfrm>
            <a:off x="4782787" y="2858505"/>
            <a:ext cx="2271156" cy="300082"/>
          </a:xfrm>
          <a:prstGeom prst="rect">
            <a:avLst/>
          </a:prstGeom>
          <a:noFill/>
        </p:spPr>
        <p:txBody>
          <a:bodyPr wrap="square" rtlCol="0">
            <a:spAutoFit/>
          </a:bodyPr>
          <a:lstStyle/>
          <a:p>
            <a:r>
              <a:rPr lang="en-US" sz="1350" dirty="0"/>
              <a:t>3 is from the color of quark!</a:t>
            </a:r>
            <a:endParaRPr lang="en-US" sz="1350" dirty="0"/>
          </a:p>
        </p:txBody>
      </p:sp>
      <p:pic>
        <p:nvPicPr>
          <p:cNvPr id="10" name="Picture 9" descr="A close up of a white background&#10;&#10;Description automatically generated"/>
          <p:cNvPicPr>
            <a:picLocks noChangeAspect="1"/>
          </p:cNvPicPr>
          <p:nvPr/>
        </p:nvPicPr>
        <p:blipFill>
          <a:blip r:embed="rId2"/>
          <a:stretch>
            <a:fillRect/>
          </a:stretch>
        </p:blipFill>
        <p:spPr>
          <a:xfrm>
            <a:off x="848123" y="3313191"/>
            <a:ext cx="7869328" cy="1870764"/>
          </a:xfrm>
          <a:prstGeom prst="rect">
            <a:avLst/>
          </a:prstGeom>
        </p:spPr>
      </p:pic>
      <mc:AlternateContent xmlns:mc="http://schemas.openxmlformats.org/markup-compatibility/2006">
        <mc:Choice xmlns:a14="http://schemas.microsoft.com/office/drawing/2010/main" Requires="a14">
          <p:sp>
            <p:nvSpPr>
              <p:cNvPr id="12" name="TextBox 11"/>
              <p:cNvSpPr txBox="1"/>
              <p:nvPr/>
            </p:nvSpPr>
            <p:spPr>
              <a:xfrm>
                <a:off x="4110594" y="5798251"/>
                <a:ext cx="2163221" cy="278089"/>
              </a:xfrm>
              <a:prstGeom prst="rect">
                <a:avLst/>
              </a:prstGeom>
              <a:noFill/>
            </p:spPr>
            <p:txBody>
              <a:bodyPr wrap="none" lIns="0" tIns="0" rIns="0" bIns="0" rtlCol="0">
                <a:spAutoFit/>
              </a:bodyPr>
              <a:lstStyle/>
              <a:p>
                <a14:m>
                  <m:oMath xmlns:m="http://schemas.openxmlformats.org/officeDocument/2006/math">
                    <m:r>
                      <a:rPr lang="en-US" sz="1350" i="1">
                        <a:latin typeface="Cambria Math" panose="02040503050406030204" pitchFamily="18" charset="0"/>
                      </a:rPr>
                      <m:t>𝑅</m:t>
                    </m:r>
                    <m:r>
                      <a:rPr lang="en-US" sz="1350" i="1">
                        <a:latin typeface="Cambria Math" panose="02040503050406030204" pitchFamily="18" charset="0"/>
                      </a:rPr>
                      <m:t>=</m:t>
                    </m:r>
                    <m:r>
                      <a:rPr lang="en-US" sz="1350" i="1">
                        <a:latin typeface="Cambria Math" panose="02040503050406030204" pitchFamily="18" charset="0"/>
                      </a:rPr>
                      <m:t>𝑅𝑞</m:t>
                    </m:r>
                    <m:r>
                      <a:rPr lang="en-US" sz="1350" i="1">
                        <a:latin typeface="Cambria Math" panose="02040503050406030204" pitchFamily="18" charset="0"/>
                      </a:rPr>
                      <m:t>(</m:t>
                    </m:r>
                    <m:r>
                      <a:rPr lang="en-US" sz="1350" i="1">
                        <a:latin typeface="Cambria Math" panose="02040503050406030204" pitchFamily="18" charset="0"/>
                      </a:rPr>
                      <m:t>1</m:t>
                    </m:r>
                    <m:r>
                      <a:rPr lang="en-US" sz="1350" i="1">
                        <a:latin typeface="Cambria Math" panose="02040503050406030204" pitchFamily="18" charset="0"/>
                      </a:rPr>
                      <m:t>+</m:t>
                    </m:r>
                    <m:f>
                      <m:fPr>
                        <m:ctrlPr>
                          <a:rPr lang="en-US" sz="1350" i="1">
                            <a:latin typeface="Cambria Math" panose="02040503050406030204" pitchFamily="18" charset="0"/>
                          </a:rPr>
                        </m:ctrlPr>
                      </m:fPr>
                      <m:num>
                        <m:sSub>
                          <m:sSubPr>
                            <m:ctrlPr>
                              <a:rPr lang="en-US" sz="1350" i="1">
                                <a:latin typeface="Cambria Math" panose="02040503050406030204" pitchFamily="18" charset="0"/>
                              </a:rPr>
                            </m:ctrlPr>
                          </m:sSubPr>
                          <m:e>
                            <m:r>
                              <a:rPr lang="en-US" sz="1350" i="1">
                                <a:latin typeface="Cambria Math" panose="02040503050406030204" pitchFamily="18" charset="0"/>
                                <a:ea typeface="Cambria Math" panose="02040503050406030204" pitchFamily="18" charset="0"/>
                              </a:rPr>
                              <m:t>𝛼</m:t>
                            </m:r>
                          </m:e>
                          <m:sub>
                            <m:r>
                              <a:rPr lang="en-US" sz="1350" i="1">
                                <a:latin typeface="Cambria Math" panose="02040503050406030204" pitchFamily="18" charset="0"/>
                              </a:rPr>
                              <m:t>𝑠</m:t>
                            </m:r>
                          </m:sub>
                        </m:sSub>
                      </m:num>
                      <m:den>
                        <m:r>
                          <a:rPr lang="en-US" sz="1350" i="1">
                            <a:latin typeface="Cambria Math" panose="02040503050406030204" pitchFamily="18" charset="0"/>
                            <a:ea typeface="Cambria Math" panose="02040503050406030204" pitchFamily="18" charset="0"/>
                          </a:rPr>
                          <m:t>𝜋</m:t>
                        </m:r>
                      </m:den>
                    </m:f>
                    <m:r>
                      <a:rPr lang="en-US" sz="1350" i="1">
                        <a:latin typeface="Cambria Math" panose="02040503050406030204" pitchFamily="18" charset="0"/>
                      </a:rPr>
                      <m:t>+</m:t>
                    </m:r>
                    <m:r>
                      <a:rPr lang="en-US" sz="1350" i="1">
                        <a:latin typeface="Cambria Math" panose="02040503050406030204" pitchFamily="18" charset="0"/>
                      </a:rPr>
                      <m:t>𝐶</m:t>
                    </m:r>
                    <m:r>
                      <a:rPr lang="en-US" sz="1350" i="1">
                        <a:latin typeface="Cambria Math" panose="02040503050406030204" pitchFamily="18" charset="0"/>
                      </a:rPr>
                      <m:t>2</m:t>
                    </m:r>
                    <m:sSup>
                      <m:sSupPr>
                        <m:ctrlPr>
                          <a:rPr lang="en-US" sz="1350" i="1">
                            <a:latin typeface="Cambria Math" panose="02040503050406030204" pitchFamily="18" charset="0"/>
                          </a:rPr>
                        </m:ctrlPr>
                      </m:sSupPr>
                      <m:e>
                        <m:r>
                          <a:rPr lang="en-US" sz="1350" i="1">
                            <a:latin typeface="Cambria Math" panose="02040503050406030204" pitchFamily="18" charset="0"/>
                          </a:rPr>
                          <m:t>(</m:t>
                        </m:r>
                        <m:f>
                          <m:fPr>
                            <m:ctrlPr>
                              <a:rPr lang="en-US" sz="1350" i="1">
                                <a:latin typeface="Cambria Math" panose="02040503050406030204" pitchFamily="18" charset="0"/>
                              </a:rPr>
                            </m:ctrlPr>
                          </m:fPr>
                          <m:num>
                            <m:sSub>
                              <m:sSubPr>
                                <m:ctrlPr>
                                  <a:rPr lang="en-US" sz="1350" i="1">
                                    <a:latin typeface="Cambria Math" panose="02040503050406030204" pitchFamily="18" charset="0"/>
                                  </a:rPr>
                                </m:ctrlPr>
                              </m:sSubPr>
                              <m:e>
                                <m:r>
                                  <a:rPr lang="en-US" sz="1350" i="1">
                                    <a:latin typeface="Cambria Math" panose="02040503050406030204" pitchFamily="18" charset="0"/>
                                    <a:ea typeface="Cambria Math" panose="02040503050406030204" pitchFamily="18" charset="0"/>
                                  </a:rPr>
                                  <m:t>𝛼</m:t>
                                </m:r>
                              </m:e>
                              <m:sub>
                                <m:r>
                                  <a:rPr lang="en-US" sz="1350" i="1">
                                    <a:latin typeface="Cambria Math" panose="02040503050406030204" pitchFamily="18" charset="0"/>
                                  </a:rPr>
                                  <m:t>𝑠</m:t>
                                </m:r>
                              </m:sub>
                            </m:sSub>
                          </m:num>
                          <m:den>
                            <m:r>
                              <a:rPr lang="en-US" sz="1350" i="1">
                                <a:latin typeface="Cambria Math" panose="02040503050406030204" pitchFamily="18" charset="0"/>
                                <a:ea typeface="Cambria Math" panose="02040503050406030204" pitchFamily="18" charset="0"/>
                              </a:rPr>
                              <m:t>𝜋</m:t>
                            </m:r>
                          </m:den>
                        </m:f>
                        <m:r>
                          <a:rPr lang="en-US" sz="1350" i="1">
                            <a:latin typeface="Cambria Math" panose="02040503050406030204" pitchFamily="18" charset="0"/>
                          </a:rPr>
                          <m:t>)</m:t>
                        </m:r>
                      </m:e>
                      <m:sup>
                        <m:r>
                          <a:rPr lang="en-US" sz="1350" i="1">
                            <a:latin typeface="Cambria Math" panose="02040503050406030204" pitchFamily="18" charset="0"/>
                          </a:rPr>
                          <m:t>2</m:t>
                        </m:r>
                      </m:sup>
                    </m:sSup>
                  </m:oMath>
                </a14:m>
                <a:r>
                  <a:rPr lang="en-US" sz="1350" dirty="0"/>
                  <a:t>+……</a:t>
                </a:r>
                <a:endParaRPr lang="en-US" sz="1350" dirty="0"/>
              </a:p>
            </p:txBody>
          </p:sp>
        </mc:Choice>
        <mc:Fallback>
          <p:sp>
            <p:nvSpPr>
              <p:cNvPr id="12" name="TextBox 11"/>
              <p:cNvSpPr txBox="1">
                <a:spLocks noRot="1" noChangeAspect="1" noMove="1" noResize="1" noEditPoints="1" noAdjustHandles="1" noChangeArrowheads="1" noChangeShapeType="1" noTextEdit="1"/>
              </p:cNvSpPr>
              <p:nvPr/>
            </p:nvSpPr>
            <p:spPr>
              <a:xfrm>
                <a:off x="4110594" y="5798251"/>
                <a:ext cx="2163221" cy="278089"/>
              </a:xfrm>
              <a:prstGeom prst="rect">
                <a:avLst/>
              </a:prstGeom>
              <a:blipFill rotWithShape="1">
                <a:blip r:embed="rId3"/>
                <a:stretch>
                  <a:fillRect l="-11" t="-24" r="-2260" b="-6841"/>
                </a:stretch>
              </a:blipFill>
            </p:spPr>
            <p:txBody>
              <a:bodyPr/>
              <a:lstStyle/>
              <a:p>
                <a:r>
                  <a:rPr lang="zh-CN" altLang="en-US">
                    <a:noFill/>
                  </a:rPr>
                  <a:t> </a:t>
                </a:r>
              </a:p>
            </p:txBody>
          </p:sp>
        </mc:Fallback>
      </mc:AlternateContent>
      <p:sp>
        <p:nvSpPr>
          <p:cNvPr id="15" name="TextBox 14"/>
          <p:cNvSpPr txBox="1"/>
          <p:nvPr/>
        </p:nvSpPr>
        <p:spPr>
          <a:xfrm>
            <a:off x="252681" y="5752630"/>
            <a:ext cx="3270991" cy="369332"/>
          </a:xfrm>
          <a:prstGeom prst="rect">
            <a:avLst/>
          </a:prstGeom>
          <a:noFill/>
        </p:spPr>
        <p:txBody>
          <a:bodyPr wrap="square" rtlCol="0">
            <a:spAutoFit/>
          </a:bodyPr>
          <a:lstStyle/>
          <a:p>
            <a:r>
              <a:rPr lang="en-US" dirty="0"/>
              <a:t>With the correction from gluon:</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t>The Physics on BESIII</a:t>
            </a:r>
            <a:endParaRPr lang="en-US"/>
          </a:p>
        </p:txBody>
      </p:sp>
      <p:sp>
        <p:nvSpPr>
          <p:cNvPr id="59394" name="Slide Number Placeholder 5"/>
          <p:cNvSpPr>
            <a:spLocks noGrp="1"/>
          </p:cNvSpPr>
          <p:nvPr>
            <p:ph type="sldNum" sz="quarter" idx="12"/>
          </p:nvPr>
        </p:nvSpPr>
        <p:spPr>
          <a:noFill/>
        </p:spPr>
        <p:txBody>
          <a:bodyPr/>
          <a:lstStyle>
            <a:lvl1pPr eaLnBrk="0" hangingPunct="0">
              <a:defRPr kumimoji="1" sz="1800">
                <a:solidFill>
                  <a:schemeClr val="tx1"/>
                </a:solidFill>
                <a:latin typeface="Times New Roman" panose="02020603050405020304" pitchFamily="18" charset="0"/>
                <a:ea typeface="宋体" panose="02010600030101010101" pitchFamily="2" charset="-122"/>
              </a:defRPr>
            </a:lvl1pPr>
            <a:lvl2pPr marL="557530" indent="-214630" eaLnBrk="0" hangingPunct="0">
              <a:defRPr kumimoji="1" sz="1800">
                <a:solidFill>
                  <a:schemeClr val="tx1"/>
                </a:solidFill>
                <a:latin typeface="Times New Roman" panose="02020603050405020304" pitchFamily="18" charset="0"/>
                <a:ea typeface="宋体" panose="02010600030101010101" pitchFamily="2" charset="-122"/>
              </a:defRPr>
            </a:lvl2pPr>
            <a:lvl3pPr marL="857250" indent="-171450" eaLnBrk="0" hangingPunct="0">
              <a:defRPr kumimoji="1" sz="1800">
                <a:solidFill>
                  <a:schemeClr val="tx1"/>
                </a:solidFill>
                <a:latin typeface="Times New Roman" panose="02020603050405020304" pitchFamily="18" charset="0"/>
                <a:ea typeface="宋体" panose="02010600030101010101" pitchFamily="2" charset="-122"/>
              </a:defRPr>
            </a:lvl3pPr>
            <a:lvl4pPr marL="1200150" indent="-171450" eaLnBrk="0" hangingPunct="0">
              <a:defRPr kumimoji="1" sz="1800">
                <a:solidFill>
                  <a:schemeClr val="tx1"/>
                </a:solidFill>
                <a:latin typeface="Times New Roman" panose="02020603050405020304" pitchFamily="18" charset="0"/>
                <a:ea typeface="宋体" panose="02010600030101010101" pitchFamily="2" charset="-122"/>
              </a:defRPr>
            </a:lvl4pPr>
            <a:lvl5pPr marL="1543050" indent="-171450" eaLnBrk="0" hangingPunct="0">
              <a:defRPr kumimoji="1" sz="1800">
                <a:solidFill>
                  <a:schemeClr val="tx1"/>
                </a:solidFill>
                <a:latin typeface="Times New Roman" panose="02020603050405020304" pitchFamily="18" charset="0"/>
                <a:ea typeface="宋体" panose="02010600030101010101" pitchFamily="2" charset="-122"/>
              </a:defRPr>
            </a:lvl5pPr>
            <a:lvl6pPr marL="1885950" indent="-171450" eaLnBrk="0" fontAlgn="base" hangingPunct="0">
              <a:spcBef>
                <a:spcPct val="0"/>
              </a:spcBef>
              <a:spcAft>
                <a:spcPct val="0"/>
              </a:spcAft>
              <a:defRPr kumimoji="1" sz="1800">
                <a:solidFill>
                  <a:schemeClr val="tx1"/>
                </a:solidFill>
                <a:latin typeface="Times New Roman" panose="02020603050405020304" pitchFamily="18" charset="0"/>
                <a:ea typeface="宋体" panose="02010600030101010101" pitchFamily="2" charset="-122"/>
              </a:defRPr>
            </a:lvl6pPr>
            <a:lvl7pPr marL="2228850" indent="-171450" eaLnBrk="0" fontAlgn="base" hangingPunct="0">
              <a:spcBef>
                <a:spcPct val="0"/>
              </a:spcBef>
              <a:spcAft>
                <a:spcPct val="0"/>
              </a:spcAft>
              <a:defRPr kumimoji="1" sz="1800">
                <a:solidFill>
                  <a:schemeClr val="tx1"/>
                </a:solidFill>
                <a:latin typeface="Times New Roman" panose="02020603050405020304" pitchFamily="18" charset="0"/>
                <a:ea typeface="宋体" panose="02010600030101010101" pitchFamily="2" charset="-122"/>
              </a:defRPr>
            </a:lvl7pPr>
            <a:lvl8pPr marL="2571750" indent="-171450" eaLnBrk="0" fontAlgn="base" hangingPunct="0">
              <a:spcBef>
                <a:spcPct val="0"/>
              </a:spcBef>
              <a:spcAft>
                <a:spcPct val="0"/>
              </a:spcAft>
              <a:defRPr kumimoji="1" sz="1800">
                <a:solidFill>
                  <a:schemeClr val="tx1"/>
                </a:solidFill>
                <a:latin typeface="Times New Roman" panose="02020603050405020304" pitchFamily="18" charset="0"/>
                <a:ea typeface="宋体" panose="02010600030101010101" pitchFamily="2" charset="-122"/>
              </a:defRPr>
            </a:lvl8pPr>
            <a:lvl9pPr marL="2914650" indent="-171450" eaLnBrk="0" fontAlgn="base" hangingPunct="0">
              <a:spcBef>
                <a:spcPct val="0"/>
              </a:spcBef>
              <a:spcAft>
                <a:spcPct val="0"/>
              </a:spcAft>
              <a:defRPr kumimoji="1" sz="1800">
                <a:solidFill>
                  <a:schemeClr val="tx1"/>
                </a:solidFill>
                <a:latin typeface="Times New Roman" panose="02020603050405020304" pitchFamily="18" charset="0"/>
                <a:ea typeface="宋体" panose="02010600030101010101" pitchFamily="2" charset="-122"/>
              </a:defRPr>
            </a:lvl9pPr>
          </a:lstStyle>
          <a:p>
            <a:pPr eaLnBrk="1" hangingPunct="1"/>
            <a:fld id="{24C74F49-9E10-43A7-8241-873F63A5FAF3}" type="slidenum">
              <a:rPr lang="en-US" altLang="zh-CN" sz="1050"/>
            </a:fld>
            <a:endParaRPr lang="en-US" altLang="zh-CN" sz="1050"/>
          </a:p>
        </p:txBody>
      </p:sp>
      <p:pic>
        <p:nvPicPr>
          <p:cNvPr id="59396" name="Picture 3" descr="ree"/>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437210" y="1998054"/>
            <a:ext cx="4269579" cy="4358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8" name="Line 5"/>
          <p:cNvSpPr>
            <a:spLocks noChangeShapeType="1"/>
          </p:cNvSpPr>
          <p:nvPr/>
        </p:nvSpPr>
        <p:spPr bwMode="auto">
          <a:xfrm flipV="1">
            <a:off x="4386266" y="1513285"/>
            <a:ext cx="86916" cy="0"/>
          </a:xfrm>
          <a:prstGeom prst="line">
            <a:avLst/>
          </a:prstGeom>
          <a:noFill/>
          <a:ln w="22225">
            <a:solidFill>
              <a:srgbClr val="0000FF"/>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350"/>
          </a:p>
        </p:txBody>
      </p:sp>
      <p:sp>
        <p:nvSpPr>
          <p:cNvPr id="59400" name="Rectangle 7"/>
          <p:cNvSpPr>
            <a:spLocks noChangeArrowheads="1"/>
          </p:cNvSpPr>
          <p:nvPr/>
        </p:nvSpPr>
        <p:spPr bwMode="auto">
          <a:xfrm>
            <a:off x="69456" y="1205573"/>
            <a:ext cx="8633619" cy="830997"/>
          </a:xfrm>
          <a:prstGeom prst="rect">
            <a:avLst/>
          </a:prstGeom>
          <a:solidFill>
            <a:schemeClr val="bg1"/>
          </a:solidFill>
          <a:ln w="9525">
            <a:solidFill>
              <a:srgbClr val="969696"/>
            </a:solidFill>
            <a:miter lim="800000"/>
          </a:ln>
          <a:effectLst/>
          <a:extLst>
            <a:ext uri="{AF507438-7753-43E0-B8FC-AC1667EBCBE1}">
              <a14:hiddenEffects xmlns:a14="http://schemas.microsoft.com/office/drawing/2010/main">
                <a:effectLst>
                  <a:outerShdw dist="35921" dir="2700000" algn="ctr" rotWithShape="0">
                    <a:srgbClr val="C0C0C0"/>
                  </a:outerShdw>
                </a:effectLst>
              </a14:hiddenEffects>
            </a:ext>
          </a:extLst>
        </p:spPr>
        <p:txBody>
          <a:bodyPr wrap="square">
            <a:spAutoFit/>
          </a:bodyPr>
          <a:lstStyle/>
          <a:p>
            <a:pPr algn="just">
              <a:buSzPct val="70000"/>
            </a:pPr>
            <a:r>
              <a:rPr lang="en-US" altLang="zh-CN" sz="2400" b="1" dirty="0">
                <a:solidFill>
                  <a:srgbClr val="4D4D4D"/>
                </a:solidFill>
                <a:latin typeface="微软雅黑" panose="020B0503020204020204" pitchFamily="34" charset="-122"/>
                <a:ea typeface="微软雅黑" panose="020B0503020204020204" pitchFamily="34" charset="-122"/>
              </a:rPr>
              <a:t>Agreement between Data (BES) and </a:t>
            </a:r>
            <a:r>
              <a:rPr lang="en-US" altLang="zh-CN" sz="2400" b="1" dirty="0" err="1">
                <a:solidFill>
                  <a:srgbClr val="4D4D4D"/>
                </a:solidFill>
                <a:latin typeface="微软雅黑" panose="020B0503020204020204" pitchFamily="34" charset="-122"/>
                <a:ea typeface="微软雅黑" panose="020B0503020204020204" pitchFamily="34" charset="-122"/>
              </a:rPr>
              <a:t>pQCD</a:t>
            </a:r>
            <a:r>
              <a:rPr lang="en-US" altLang="zh-CN" sz="2400" b="1" dirty="0">
                <a:solidFill>
                  <a:srgbClr val="4D4D4D"/>
                </a:solidFill>
                <a:latin typeface="微软雅黑" panose="020B0503020204020204" pitchFamily="34" charset="-122"/>
                <a:ea typeface="微软雅黑" panose="020B0503020204020204" pitchFamily="34" charset="-122"/>
              </a:rPr>
              <a:t> (within correlated systematic errors)</a:t>
            </a:r>
            <a:endParaRPr lang="en-US" altLang="zh-CN" sz="2400" b="1" baseline="-25000" dirty="0">
              <a:solidFill>
                <a:srgbClr val="4D4D4D"/>
              </a:solidFill>
              <a:latin typeface="微软雅黑" panose="020B0503020204020204" pitchFamily="34" charset="-122"/>
              <a:ea typeface="微软雅黑" panose="020B0503020204020204" pitchFamily="34" charset="-122"/>
              <a:sym typeface="Symbol" panose="05050102010706020507" pitchFamily="18" charset="2"/>
            </a:endParaRPr>
          </a:p>
        </p:txBody>
      </p:sp>
      <p:sp>
        <p:nvSpPr>
          <p:cNvPr id="3" name="Title 1"/>
          <p:cNvSpPr>
            <a:spLocks noGrp="1"/>
          </p:cNvSpPr>
          <p:nvPr>
            <p:ph type="title"/>
          </p:nvPr>
        </p:nvSpPr>
        <p:spPr>
          <a:xfrm>
            <a:off x="0" y="103933"/>
            <a:ext cx="9144000" cy="1325563"/>
          </a:xfrm>
        </p:spPr>
        <p:txBody>
          <a:bodyPr/>
          <a:lstStyle/>
          <a:p>
            <a:pPr algn="ctr"/>
            <a:r>
              <a:rPr lang="en-US" b="1" dirty="0">
                <a:latin typeface="微软雅黑" panose="020B0503020204020204" pitchFamily="34" charset="-122"/>
                <a:ea typeface="微软雅黑" panose="020B0503020204020204" pitchFamily="34" charset="-122"/>
              </a:rPr>
              <a:t>R value</a:t>
            </a:r>
            <a:endParaRPr lang="en-US"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68560"/>
            <a:ext cx="7886700" cy="1325563"/>
          </a:xfrm>
        </p:spPr>
        <p:txBody>
          <a:bodyPr/>
          <a:lstStyle/>
          <a:p>
            <a:pPr algn="ctr"/>
            <a:r>
              <a:rPr lang="en-US" b="1" dirty="0">
                <a:latin typeface="微软雅黑" panose="020B0503020204020204" pitchFamily="34" charset="-122"/>
                <a:ea typeface="微软雅黑" panose="020B0503020204020204" pitchFamily="34" charset="-122"/>
              </a:rPr>
              <a:t>Resonance production</a:t>
            </a:r>
            <a:endParaRPr lang="en-US" b="1" dirty="0">
              <a:latin typeface="微软雅黑" panose="020B0503020204020204" pitchFamily="34" charset="-122"/>
              <a:ea typeface="微软雅黑" panose="020B0503020204020204" pitchFamily="34" charset="-122"/>
            </a:endParaRPr>
          </a:p>
        </p:txBody>
      </p:sp>
      <p:sp>
        <p:nvSpPr>
          <p:cNvPr id="4" name="Footer Placeholder 3"/>
          <p:cNvSpPr>
            <a:spLocks noGrp="1"/>
          </p:cNvSpPr>
          <p:nvPr>
            <p:ph type="ftr" sz="quarter" idx="11"/>
          </p:nvPr>
        </p:nvSpPr>
        <p:spPr/>
        <p:txBody>
          <a:bodyPr/>
          <a:lstStyle/>
          <a:p>
            <a:r>
              <a:rPr lang="en-US"/>
              <a:t>The Physics on BESIII</a:t>
            </a:r>
            <a:endParaRPr lang="en-US"/>
          </a:p>
        </p:txBody>
      </p:sp>
      <p:sp>
        <p:nvSpPr>
          <p:cNvPr id="5" name="Slide Number Placeholder 4"/>
          <p:cNvSpPr>
            <a:spLocks noGrp="1"/>
          </p:cNvSpPr>
          <p:nvPr>
            <p:ph type="sldNum" sz="quarter" idx="12"/>
          </p:nvPr>
        </p:nvSpPr>
        <p:spPr/>
        <p:txBody>
          <a:bodyPr/>
          <a:lstStyle/>
          <a:p>
            <a:fld id="{1E579FB1-BED8-7E42-A58A-373D9AFD40D3}" type="slidenum">
              <a:rPr lang="en-US" smtClean="0"/>
            </a:fld>
            <a:endParaRPr lang="en-US"/>
          </a:p>
        </p:txBody>
      </p:sp>
      <mc:AlternateContent xmlns:mc="http://schemas.openxmlformats.org/markup-compatibility/2006">
        <mc:Choice xmlns:a14="http://schemas.microsoft.com/office/drawing/2010/main" Requires="a14">
          <p:sp>
            <p:nvSpPr>
              <p:cNvPr id="7" name="TextBox 6"/>
              <p:cNvSpPr txBox="1"/>
              <p:nvPr/>
            </p:nvSpPr>
            <p:spPr>
              <a:xfrm>
                <a:off x="628650" y="1551909"/>
                <a:ext cx="1661096" cy="432554"/>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r>
                        <a:rPr lang="en-US" sz="1350" i="1">
                          <a:latin typeface="Cambria Math" panose="02040503050406030204" pitchFamily="18" charset="0"/>
                          <a:ea typeface="Cambria Math" panose="02040503050406030204" pitchFamily="18" charset="0"/>
                        </a:rPr>
                        <m:t>𝜎</m:t>
                      </m:r>
                      <m:r>
                        <a:rPr lang="en-US" sz="1350" i="1">
                          <a:latin typeface="Cambria Math" panose="02040503050406030204" pitchFamily="18" charset="0"/>
                          <a:ea typeface="Cambria Math" panose="02040503050406030204" pitchFamily="18" charset="0"/>
                        </a:rPr>
                        <m:t>=</m:t>
                      </m:r>
                      <m:f>
                        <m:fPr>
                          <m:ctrlPr>
                            <a:rPr lang="en-US" sz="1350" i="1">
                              <a:latin typeface="Cambria Math" panose="02040503050406030204" pitchFamily="18" charset="0"/>
                              <a:ea typeface="Cambria Math" panose="02040503050406030204" pitchFamily="18" charset="0"/>
                            </a:rPr>
                          </m:ctrlPr>
                        </m:fPr>
                        <m:num>
                          <m:r>
                            <a:rPr lang="en-US" sz="1350" i="1">
                              <a:latin typeface="Cambria Math" panose="02040503050406030204" pitchFamily="18" charset="0"/>
                              <a:ea typeface="Cambria Math" panose="02040503050406030204" pitchFamily="18" charset="0"/>
                            </a:rPr>
                            <m:t>4</m:t>
                          </m:r>
                          <m:r>
                            <a:rPr lang="en-US" sz="1350" i="1">
                              <a:latin typeface="Cambria Math" panose="02040503050406030204" pitchFamily="18" charset="0"/>
                              <a:ea typeface="Cambria Math" panose="02040503050406030204" pitchFamily="18" charset="0"/>
                            </a:rPr>
                            <m:t>𝜋</m:t>
                          </m:r>
                          <m:r>
                            <a:rPr lang="en-US" sz="1350" i="1">
                              <a:latin typeface="Cambria Math" panose="02040503050406030204" pitchFamily="18" charset="0"/>
                              <a:ea typeface="Cambria Math" panose="02040503050406030204" pitchFamily="18" charset="0"/>
                            </a:rPr>
                            <m:t>(</m:t>
                          </m:r>
                          <m:r>
                            <a:rPr lang="en-US" sz="1350" i="1">
                              <a:latin typeface="Cambria Math" panose="02040503050406030204" pitchFamily="18" charset="0"/>
                              <a:ea typeface="Cambria Math" panose="02040503050406030204" pitchFamily="18" charset="0"/>
                            </a:rPr>
                            <m:t>2</m:t>
                          </m:r>
                          <m:r>
                            <a:rPr lang="en-US" sz="1350" i="1">
                              <a:latin typeface="Cambria Math" panose="02040503050406030204" pitchFamily="18" charset="0"/>
                              <a:ea typeface="Cambria Math" panose="02040503050406030204" pitchFamily="18" charset="0"/>
                            </a:rPr>
                            <m:t>𝐽</m:t>
                          </m:r>
                          <m:r>
                            <a:rPr lang="en-US" sz="1350" i="1">
                              <a:latin typeface="Cambria Math" panose="02040503050406030204" pitchFamily="18" charset="0"/>
                              <a:ea typeface="Cambria Math" panose="02040503050406030204" pitchFamily="18" charset="0"/>
                            </a:rPr>
                            <m:t>+</m:t>
                          </m:r>
                          <m:r>
                            <a:rPr lang="en-US" sz="1350" i="1">
                              <a:latin typeface="Cambria Math" panose="02040503050406030204" pitchFamily="18" charset="0"/>
                              <a:ea typeface="Cambria Math" panose="02040503050406030204" pitchFamily="18" charset="0"/>
                            </a:rPr>
                            <m:t>1</m:t>
                          </m:r>
                          <m:r>
                            <a:rPr lang="en-US" sz="1350" i="1">
                              <a:latin typeface="Cambria Math" panose="02040503050406030204" pitchFamily="18" charset="0"/>
                              <a:ea typeface="Cambria Math" panose="02040503050406030204" pitchFamily="18" charset="0"/>
                            </a:rPr>
                            <m:t>)</m:t>
                          </m:r>
                          <m:r>
                            <m:rPr>
                              <m:sty m:val="p"/>
                            </m:rPr>
                            <a:rPr lang="el-GR" sz="1350" i="1">
                              <a:latin typeface="Cambria Math" panose="02040503050406030204" pitchFamily="18" charset="0"/>
                              <a:ea typeface="Cambria Math" panose="02040503050406030204" pitchFamily="18" charset="0"/>
                            </a:rPr>
                            <m:t>Γ</m:t>
                          </m:r>
                          <m:sSub>
                            <m:sSubPr>
                              <m:ctrlPr>
                                <a:rPr lang="el-GR" sz="1350" i="1">
                                  <a:latin typeface="Cambria Math" panose="02040503050406030204" pitchFamily="18" charset="0"/>
                                  <a:ea typeface="Cambria Math" panose="02040503050406030204" pitchFamily="18" charset="0"/>
                                </a:rPr>
                              </m:ctrlPr>
                            </m:sSubPr>
                            <m:e>
                              <m:r>
                                <m:rPr>
                                  <m:sty m:val="p"/>
                                </m:rPr>
                                <a:rPr lang="el-GR" sz="1350" i="1">
                                  <a:latin typeface="Cambria Math" panose="02040503050406030204" pitchFamily="18" charset="0"/>
                                  <a:ea typeface="Cambria Math" panose="02040503050406030204" pitchFamily="18" charset="0"/>
                                </a:rPr>
                                <m:t>Γ</m:t>
                              </m:r>
                            </m:e>
                            <m:sub>
                              <m:r>
                                <a:rPr lang="en-US" sz="1350" i="1">
                                  <a:latin typeface="Cambria Math" panose="02040503050406030204" pitchFamily="18" charset="0"/>
                                  <a:ea typeface="Cambria Math" panose="02040503050406030204" pitchFamily="18" charset="0"/>
                                </a:rPr>
                                <m:t>𝑒</m:t>
                              </m:r>
                            </m:sub>
                          </m:sSub>
                        </m:num>
                        <m:den>
                          <m:sSup>
                            <m:sSupPr>
                              <m:ctrlPr>
                                <a:rPr lang="en-US" sz="1350" i="1">
                                  <a:latin typeface="Cambria Math" panose="02040503050406030204" pitchFamily="18" charset="0"/>
                                  <a:ea typeface="Cambria Math" panose="02040503050406030204" pitchFamily="18" charset="0"/>
                                </a:rPr>
                              </m:ctrlPr>
                            </m:sSupPr>
                            <m:e>
                              <m:r>
                                <a:rPr lang="en-US" sz="1350" i="1">
                                  <a:latin typeface="Cambria Math" panose="02040503050406030204" pitchFamily="18" charset="0"/>
                                  <a:ea typeface="Cambria Math" panose="02040503050406030204" pitchFamily="18" charset="0"/>
                                </a:rPr>
                                <m:t>(</m:t>
                              </m:r>
                              <m:r>
                                <a:rPr lang="en-US" sz="1350" i="1">
                                  <a:latin typeface="Cambria Math" panose="02040503050406030204" pitchFamily="18" charset="0"/>
                                  <a:ea typeface="Cambria Math" panose="02040503050406030204" pitchFamily="18" charset="0"/>
                                </a:rPr>
                                <m:t>𝑠</m:t>
                              </m:r>
                              <m:r>
                                <a:rPr lang="en-US" sz="1350" i="1">
                                  <a:latin typeface="Cambria Math" panose="02040503050406030204" pitchFamily="18" charset="0"/>
                                  <a:ea typeface="Cambria Math" panose="02040503050406030204" pitchFamily="18" charset="0"/>
                                </a:rPr>
                                <m:t>−</m:t>
                              </m:r>
                              <m:sSup>
                                <m:sSupPr>
                                  <m:ctrlPr>
                                    <a:rPr lang="en-US" sz="1350" i="1">
                                      <a:latin typeface="Cambria Math" panose="02040503050406030204" pitchFamily="18" charset="0"/>
                                      <a:ea typeface="Cambria Math" panose="02040503050406030204" pitchFamily="18" charset="0"/>
                                    </a:rPr>
                                  </m:ctrlPr>
                                </m:sSupPr>
                                <m:e>
                                  <m:r>
                                    <a:rPr lang="en-US" sz="1350" i="1">
                                      <a:latin typeface="Cambria Math" panose="02040503050406030204" pitchFamily="18" charset="0"/>
                                      <a:ea typeface="Cambria Math" panose="02040503050406030204" pitchFamily="18" charset="0"/>
                                    </a:rPr>
                                    <m:t>𝑀</m:t>
                                  </m:r>
                                </m:e>
                                <m:sup>
                                  <m:r>
                                    <a:rPr lang="en-US" sz="1350" i="1">
                                      <a:latin typeface="Cambria Math" panose="02040503050406030204" pitchFamily="18" charset="0"/>
                                      <a:ea typeface="Cambria Math" panose="02040503050406030204" pitchFamily="18" charset="0"/>
                                    </a:rPr>
                                    <m:t>2</m:t>
                                  </m:r>
                                </m:sup>
                              </m:sSup>
                              <m:r>
                                <a:rPr lang="en-US" sz="1350" i="1">
                                  <a:latin typeface="Cambria Math" panose="02040503050406030204" pitchFamily="18" charset="0"/>
                                  <a:ea typeface="Cambria Math" panose="02040503050406030204" pitchFamily="18" charset="0"/>
                                </a:rPr>
                                <m:t>)</m:t>
                              </m:r>
                            </m:e>
                            <m:sup>
                              <m:r>
                                <a:rPr lang="en-US" sz="1350" i="1">
                                  <a:latin typeface="Cambria Math" panose="02040503050406030204" pitchFamily="18" charset="0"/>
                                  <a:ea typeface="Cambria Math" panose="02040503050406030204" pitchFamily="18" charset="0"/>
                                </a:rPr>
                                <m:t>2</m:t>
                              </m:r>
                            </m:sup>
                          </m:sSup>
                          <m:r>
                            <a:rPr lang="en-US" sz="1350" i="1">
                              <a:latin typeface="Cambria Math" panose="02040503050406030204" pitchFamily="18" charset="0"/>
                              <a:ea typeface="Cambria Math" panose="02040503050406030204" pitchFamily="18" charset="0"/>
                            </a:rPr>
                            <m:t>+</m:t>
                          </m:r>
                          <m:sSup>
                            <m:sSupPr>
                              <m:ctrlPr>
                                <a:rPr lang="en-US" sz="1350" i="1">
                                  <a:latin typeface="Cambria Math" panose="02040503050406030204" pitchFamily="18" charset="0"/>
                                  <a:ea typeface="Cambria Math" panose="02040503050406030204" pitchFamily="18" charset="0"/>
                                </a:rPr>
                              </m:ctrlPr>
                            </m:sSupPr>
                            <m:e>
                              <m:r>
                                <a:rPr lang="en-US" sz="1350" i="1">
                                  <a:latin typeface="Cambria Math" panose="02040503050406030204" pitchFamily="18" charset="0"/>
                                  <a:ea typeface="Cambria Math" panose="02040503050406030204" pitchFamily="18" charset="0"/>
                                </a:rPr>
                                <m:t>𝑀</m:t>
                              </m:r>
                            </m:e>
                            <m:sup>
                              <m:r>
                                <a:rPr lang="en-US" sz="1350" i="1">
                                  <a:latin typeface="Cambria Math" panose="02040503050406030204" pitchFamily="18" charset="0"/>
                                  <a:ea typeface="Cambria Math" panose="02040503050406030204" pitchFamily="18" charset="0"/>
                                </a:rPr>
                                <m:t>2</m:t>
                              </m:r>
                            </m:sup>
                          </m:sSup>
                          <m:sSup>
                            <m:sSupPr>
                              <m:ctrlPr>
                                <a:rPr lang="en-US" sz="1350" i="1">
                                  <a:latin typeface="Cambria Math" panose="02040503050406030204" pitchFamily="18" charset="0"/>
                                  <a:ea typeface="Cambria Math" panose="02040503050406030204" pitchFamily="18" charset="0"/>
                                </a:rPr>
                              </m:ctrlPr>
                            </m:sSupPr>
                            <m:e>
                              <m:r>
                                <m:rPr>
                                  <m:sty m:val="p"/>
                                </m:rPr>
                                <a:rPr lang="el-GR" sz="1350" i="1">
                                  <a:latin typeface="Cambria Math" panose="02040503050406030204" pitchFamily="18" charset="0"/>
                                  <a:ea typeface="Cambria Math" panose="02040503050406030204" pitchFamily="18" charset="0"/>
                                </a:rPr>
                                <m:t>Γ</m:t>
                              </m:r>
                            </m:e>
                            <m:sup>
                              <m:r>
                                <a:rPr lang="en-US" sz="1350" i="1">
                                  <a:latin typeface="Cambria Math" panose="02040503050406030204" pitchFamily="18" charset="0"/>
                                  <a:ea typeface="Cambria Math" panose="02040503050406030204" pitchFamily="18" charset="0"/>
                                </a:rPr>
                                <m:t>2</m:t>
                              </m:r>
                            </m:sup>
                          </m:sSup>
                        </m:den>
                      </m:f>
                    </m:oMath>
                  </m:oMathPara>
                </a14:m>
                <a:endParaRPr lang="en-US" sz="1350" dirty="0"/>
              </a:p>
            </p:txBody>
          </p:sp>
        </mc:Choice>
        <mc:Fallback>
          <p:sp>
            <p:nvSpPr>
              <p:cNvPr id="7" name="TextBox 6"/>
              <p:cNvSpPr txBox="1">
                <a:spLocks noRot="1" noChangeAspect="1" noMove="1" noResize="1" noEditPoints="1" noAdjustHandles="1" noChangeArrowheads="1" noChangeShapeType="1" noTextEdit="1"/>
              </p:cNvSpPr>
              <p:nvPr/>
            </p:nvSpPr>
            <p:spPr>
              <a:xfrm>
                <a:off x="628650" y="1551909"/>
                <a:ext cx="1661096" cy="432554"/>
              </a:xfrm>
              <a:prstGeom prst="rect">
                <a:avLst/>
              </a:prstGeom>
              <a:blipFill rotWithShape="1">
                <a:blip r:embed="rId1"/>
                <a:stretch>
                  <a:fillRect t="-140" r="-1801" b="20"/>
                </a:stretch>
              </a:blipFill>
            </p:spPr>
            <p:txBody>
              <a:bodyPr/>
              <a:lstStyle/>
              <a:p>
                <a:r>
                  <a:rPr lang="zh-CN" altLang="en-US">
                    <a:noFill/>
                  </a:rPr>
                  <a:t> </a:t>
                </a:r>
              </a:p>
            </p:txBody>
          </p:sp>
        </mc:Fallback>
      </mc:AlternateContent>
      <p:sp>
        <p:nvSpPr>
          <p:cNvPr id="9" name="TextBox 8"/>
          <p:cNvSpPr txBox="1"/>
          <p:nvPr/>
        </p:nvSpPr>
        <p:spPr>
          <a:xfrm>
            <a:off x="2831441" y="1618145"/>
            <a:ext cx="2013610" cy="300082"/>
          </a:xfrm>
          <a:prstGeom prst="rect">
            <a:avLst/>
          </a:prstGeom>
          <a:noFill/>
        </p:spPr>
        <p:txBody>
          <a:bodyPr wrap="square" rtlCol="0">
            <a:spAutoFit/>
          </a:bodyPr>
          <a:lstStyle/>
          <a:p>
            <a:r>
              <a:rPr lang="en-US" sz="1350" dirty="0"/>
              <a:t>J=1</a:t>
            </a:r>
            <a:endParaRPr lang="en-US" sz="1350" dirty="0"/>
          </a:p>
        </p:txBody>
      </p:sp>
      <p:sp>
        <p:nvSpPr>
          <p:cNvPr id="14" name="TextBox 13"/>
          <p:cNvSpPr txBox="1"/>
          <p:nvPr/>
        </p:nvSpPr>
        <p:spPr>
          <a:xfrm>
            <a:off x="28727" y="5433021"/>
            <a:ext cx="8890000" cy="923330"/>
          </a:xfrm>
          <a:prstGeom prst="rect">
            <a:avLst/>
          </a:prstGeom>
          <a:noFill/>
        </p:spPr>
        <p:txBody>
          <a:bodyPr wrap="square" rtlCol="0">
            <a:spAutoFit/>
          </a:bodyPr>
          <a:lstStyle/>
          <a:p>
            <a:r>
              <a:rPr lang="en-US" dirty="0"/>
              <a:t>For narrow peak, the production cross section is heavily affected by beam energy spread;</a:t>
            </a:r>
            <a:endParaRPr lang="en-US" dirty="0"/>
          </a:p>
          <a:p>
            <a:endParaRPr lang="en-US" dirty="0"/>
          </a:p>
          <a:p>
            <a:r>
              <a:rPr lang="en-US" dirty="0"/>
              <a:t>Initial state radiation and vacuum polarization correction are important also!</a:t>
            </a:r>
            <a:endParaRPr lang="en-US" dirty="0"/>
          </a:p>
        </p:txBody>
      </p:sp>
      <mc:AlternateContent xmlns:mc="http://schemas.openxmlformats.org/markup-compatibility/2006">
        <mc:Choice xmlns:a14="http://schemas.microsoft.com/office/drawing/2010/main" Requires="a14">
          <p:graphicFrame>
            <p:nvGraphicFramePr>
              <p:cNvPr id="3" name="Table 2"/>
              <p:cNvGraphicFramePr>
                <a:graphicFrameLocks noGrp="1"/>
              </p:cNvGraphicFramePr>
              <p:nvPr/>
            </p:nvGraphicFramePr>
            <p:xfrm>
              <a:off x="990600" y="2317454"/>
              <a:ext cx="7524752" cy="2864155"/>
            </p:xfrm>
            <a:graphic>
              <a:graphicData uri="http://schemas.openxmlformats.org/drawingml/2006/table">
                <a:tbl>
                  <a:tblPr firstRow="1" bandRow="1">
                    <a:tableStyleId>{5C22544A-7EE6-4342-B048-85BDC9FD1C3A}</a:tableStyleId>
                  </a:tblPr>
                  <a:tblGrid>
                    <a:gridCol w="1881188"/>
                    <a:gridCol w="1881188"/>
                    <a:gridCol w="1881188"/>
                    <a:gridCol w="1881188"/>
                  </a:tblGrid>
                  <a:tr h="409165">
                    <a:tc>
                      <a:txBody>
                        <a:bodyPr/>
                        <a:lstStyle/>
                        <a:p>
                          <a:r>
                            <a:rPr lang="en-US" sz="1600" dirty="0"/>
                            <a:t>Resonance </a:t>
                          </a:r>
                          <a:endParaRPr lang="en-US" sz="1600" dirty="0"/>
                        </a:p>
                      </a:txBody>
                      <a:tcPr marL="68580" marR="68580" marT="34290" marB="34290"/>
                    </a:tc>
                    <a:tc>
                      <a:txBody>
                        <a:bodyPr/>
                        <a:lstStyle/>
                        <a:p>
                          <a:r>
                            <a:rPr lang="en-US" sz="1600" dirty="0"/>
                            <a:t>Mass</a:t>
                          </a:r>
                          <a:endParaRPr lang="en-US" sz="1600" dirty="0"/>
                        </a:p>
                      </a:txBody>
                      <a:tcPr marL="68580" marR="68580" marT="34290" marB="34290"/>
                    </a:tc>
                    <a:tc>
                      <a:txBody>
                        <a:bodyPr/>
                        <a:lstStyle/>
                        <a:p>
                          <a:r>
                            <a:rPr lang="en-US" sz="1600" dirty="0"/>
                            <a:t>Width</a:t>
                          </a:r>
                          <a:endParaRPr lang="en-US" sz="1600" dirty="0"/>
                        </a:p>
                      </a:txBody>
                      <a:tcPr marL="68580" marR="68580" marT="34290" marB="34290"/>
                    </a:tc>
                    <a:tc>
                      <a:txBody>
                        <a:bodyPr/>
                        <a:lstStyle/>
                        <a:p>
                          <a:r>
                            <a:rPr lang="en-US" sz="1600" dirty="0"/>
                            <a:t>Partial width to </a:t>
                          </a:r>
                          <a:r>
                            <a:rPr lang="en-US" sz="1600" dirty="0" err="1"/>
                            <a:t>ee</a:t>
                          </a:r>
                          <a:endParaRPr lang="en-US" sz="1600" dirty="0"/>
                        </a:p>
                      </a:txBody>
                      <a:tcPr marL="68580" marR="68580" marT="34290" marB="34290"/>
                    </a:tc>
                  </a:tr>
                  <a:tr h="409165">
                    <a:tc>
                      <a:txBody>
                        <a:bodyPr/>
                        <a:lstStyle/>
                        <a:p>
                          <a:pPr marL="0" marR="0" lvl="0" indent="0" algn="l" defTabSz="914400" rtl="0" eaLnBrk="1" fontAlgn="auto" latinLnBrk="0" hangingPunct="1">
                            <a:lnSpc>
                              <a:spcPct val="100000"/>
                            </a:lnSpc>
                            <a:spcBef>
                              <a:spcPts val="0"/>
                            </a:spcBef>
                            <a:spcAft>
                              <a:spcPts val="0"/>
                            </a:spcAft>
                            <a:buClrTx/>
                            <a:buSzTx/>
                            <a:buFontTx/>
                            <a:buNone/>
                            <a:defRPr/>
                          </a:pPr>
                          <a14:m>
                            <m:oMath xmlns:m="http://schemas.openxmlformats.org/officeDocument/2006/math">
                              <m:r>
                                <m:rPr>
                                  <m:sty m:val="p"/>
                                </m:rPr>
                                <a:rPr lang="en-US" sz="1600" smtClean="0">
                                  <a:latin typeface="Cambria Math" panose="02040503050406030204" pitchFamily="18" charset="0"/>
                                </a:rPr>
                                <m:t>J</m:t>
                              </m:r>
                              <m:r>
                                <a:rPr lang="en-US" sz="1600" b="0" i="0" smtClean="0">
                                  <a:latin typeface="Cambria Math" panose="02040503050406030204" pitchFamily="18" charset="0"/>
                                </a:rPr>
                                <m:t>/</m:t>
                              </m:r>
                            </m:oMath>
                          </a14:m>
                          <a:r>
                            <a:rPr lang="en-US" sz="1600" dirty="0"/>
                            <a:t>ψ</a:t>
                          </a:r>
                          <a:endParaRPr lang="en-US" sz="1600" dirty="0"/>
                        </a:p>
                      </a:txBody>
                      <a:tcPr marL="68580" marR="68580" marT="34290" marB="34290"/>
                    </a:tc>
                    <a:tc>
                      <a:txBody>
                        <a:bodyPr/>
                        <a:lstStyle/>
                        <a:p>
                          <a:r>
                            <a:rPr lang="en-US" sz="1600" dirty="0"/>
                            <a:t>3096.9 MeV</a:t>
                          </a:r>
                          <a:endParaRPr lang="en-US" sz="1600" dirty="0"/>
                        </a:p>
                      </a:txBody>
                      <a:tcPr marL="68580" marR="68580" marT="34290" marB="34290"/>
                    </a:tc>
                    <a:tc>
                      <a:txBody>
                        <a:bodyPr/>
                        <a:lstStyle/>
                        <a:p>
                          <a:r>
                            <a:rPr lang="en-US" sz="1600" dirty="0"/>
                            <a:t>92.9 keV</a:t>
                          </a:r>
                          <a:endParaRPr lang="en-US" sz="1600" dirty="0"/>
                        </a:p>
                      </a:txBody>
                      <a:tcPr marL="68580" marR="68580" marT="34290" marB="34290"/>
                    </a:tc>
                    <a:tc>
                      <a:txBody>
                        <a:bodyPr/>
                        <a:lstStyle/>
                        <a:p>
                          <a:r>
                            <a:rPr lang="en-US" sz="1600" dirty="0"/>
                            <a:t>5.53 keV</a:t>
                          </a:r>
                          <a:endParaRPr lang="en-US" sz="1600" dirty="0"/>
                        </a:p>
                      </a:txBody>
                      <a:tcPr marL="68580" marR="68580" marT="34290" marB="34290"/>
                    </a:tc>
                  </a:tr>
                  <a:tr h="409165">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600" dirty="0"/>
                            <a:t>Ψ</a:t>
                          </a:r>
                          <a:r>
                            <a:rPr lang="en-US" sz="1600" dirty="0"/>
                            <a:t>(3686)</a:t>
                          </a:r>
                          <a:endParaRPr lang="en-US" sz="1600" dirty="0"/>
                        </a:p>
                      </a:txBody>
                      <a:tcPr marL="68580" marR="68580" marT="34290" marB="34290"/>
                    </a:tc>
                    <a:tc>
                      <a:txBody>
                        <a:bodyPr/>
                        <a:lstStyle/>
                        <a:p>
                          <a:r>
                            <a:rPr lang="en-US" altLang="zh-CN" sz="1600" dirty="0"/>
                            <a:t>3686.1</a:t>
                          </a:r>
                          <a:r>
                            <a:rPr lang="zh-CN" altLang="en-US" sz="1600" dirty="0"/>
                            <a:t> </a:t>
                          </a:r>
                          <a:r>
                            <a:rPr lang="en-US" altLang="zh-CN" sz="1600" dirty="0"/>
                            <a:t>MeV</a:t>
                          </a:r>
                          <a:endParaRPr lang="en-US" sz="1600" dirty="0"/>
                        </a:p>
                      </a:txBody>
                      <a:tcPr marL="68580" marR="68580" marT="34290" marB="34290"/>
                    </a:tc>
                    <a:tc>
                      <a:txBody>
                        <a:bodyPr/>
                        <a:lstStyle/>
                        <a:p>
                          <a:r>
                            <a:rPr lang="en-US" sz="1600" dirty="0"/>
                            <a:t>294 keV</a:t>
                          </a:r>
                          <a:endParaRPr lang="en-US" sz="1600" dirty="0"/>
                        </a:p>
                      </a:txBody>
                      <a:tcPr marL="68580" marR="68580" marT="34290" marB="34290"/>
                    </a:tc>
                    <a:tc>
                      <a:txBody>
                        <a:bodyPr/>
                        <a:lstStyle/>
                        <a:p>
                          <a:r>
                            <a:rPr lang="en-US" sz="1600" dirty="0"/>
                            <a:t>2.33 keV</a:t>
                          </a:r>
                          <a:endParaRPr lang="en-US" sz="1600" dirty="0"/>
                        </a:p>
                      </a:txBody>
                      <a:tcPr marL="68580" marR="68580" marT="34290" marB="34290"/>
                    </a:tc>
                  </a:tr>
                  <a:tr h="409165">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600" dirty="0"/>
                            <a:t>Ψ</a:t>
                          </a:r>
                          <a:r>
                            <a:rPr lang="en-US" sz="1600" dirty="0"/>
                            <a:t>(3770)</a:t>
                          </a:r>
                          <a:endParaRPr lang="en-US" sz="1600" dirty="0"/>
                        </a:p>
                      </a:txBody>
                      <a:tcPr marL="68580" marR="68580" marT="34290" marB="34290"/>
                    </a:tc>
                    <a:tc>
                      <a:txBody>
                        <a:bodyPr/>
                        <a:lstStyle/>
                        <a:p>
                          <a:r>
                            <a:rPr lang="en-US" sz="1600" dirty="0"/>
                            <a:t>3773.1 MeV</a:t>
                          </a:r>
                          <a:endParaRPr lang="en-US" sz="1600" dirty="0"/>
                        </a:p>
                      </a:txBody>
                      <a:tcPr marL="68580" marR="68580" marT="34290" marB="34290"/>
                    </a:tc>
                    <a:tc>
                      <a:txBody>
                        <a:bodyPr/>
                        <a:lstStyle/>
                        <a:p>
                          <a:r>
                            <a:rPr lang="en-US" sz="1600" dirty="0"/>
                            <a:t>27.2 MeV</a:t>
                          </a:r>
                          <a:endParaRPr lang="en-US" sz="1600" dirty="0"/>
                        </a:p>
                      </a:txBody>
                      <a:tcPr marL="68580" marR="68580" marT="34290" marB="34290"/>
                    </a:tc>
                    <a:tc>
                      <a:txBody>
                        <a:bodyPr/>
                        <a:lstStyle/>
                        <a:p>
                          <a:r>
                            <a:rPr lang="en-US" sz="1600" dirty="0"/>
                            <a:t>0.262 keV</a:t>
                          </a:r>
                          <a:endParaRPr lang="en-US" sz="1600" dirty="0"/>
                        </a:p>
                      </a:txBody>
                      <a:tcPr marL="68580" marR="68580" marT="34290" marB="34290"/>
                    </a:tc>
                  </a:tr>
                  <a:tr h="409165">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600" dirty="0"/>
                            <a:t>Ψ</a:t>
                          </a:r>
                          <a:r>
                            <a:rPr lang="en-US" sz="1600" dirty="0"/>
                            <a:t>(4040)</a:t>
                          </a:r>
                          <a:endParaRPr lang="en-US" sz="1600" dirty="0"/>
                        </a:p>
                      </a:txBody>
                      <a:tcPr marL="68580" marR="68580" marT="34290" marB="34290"/>
                    </a:tc>
                    <a:tc>
                      <a:txBody>
                        <a:bodyPr/>
                        <a:lstStyle/>
                        <a:p>
                          <a:r>
                            <a:rPr lang="en-US" sz="1600" dirty="0"/>
                            <a:t>4039 MeV</a:t>
                          </a:r>
                          <a:endParaRPr lang="en-US" sz="1600" dirty="0"/>
                        </a:p>
                      </a:txBody>
                      <a:tcPr marL="68580" marR="68580" marT="34290" marB="34290"/>
                    </a:tc>
                    <a:tc>
                      <a:txBody>
                        <a:bodyPr/>
                        <a:lstStyle/>
                        <a:p>
                          <a:r>
                            <a:rPr lang="en-US" sz="1600" dirty="0"/>
                            <a:t>80 MeV</a:t>
                          </a:r>
                          <a:endParaRPr lang="en-US" sz="1600" dirty="0"/>
                        </a:p>
                      </a:txBody>
                      <a:tcPr marL="68580" marR="68580" marT="34290" marB="34290"/>
                    </a:tc>
                    <a:tc>
                      <a:txBody>
                        <a:bodyPr/>
                        <a:lstStyle/>
                        <a:p>
                          <a:r>
                            <a:rPr lang="en-US" sz="1600" dirty="0"/>
                            <a:t>0.</a:t>
                          </a:r>
                          <a:r>
                            <a:rPr lang="en-US" altLang="zh-CN" sz="1600" dirty="0"/>
                            <a:t>86</a:t>
                          </a:r>
                          <a:r>
                            <a:rPr lang="zh-CN" altLang="en-US" sz="1600" dirty="0"/>
                            <a:t> </a:t>
                          </a:r>
                          <a:r>
                            <a:rPr lang="en-US" altLang="zh-CN" sz="1600" dirty="0"/>
                            <a:t>keV</a:t>
                          </a:r>
                          <a:endParaRPr lang="en-US" sz="1600" dirty="0"/>
                        </a:p>
                      </a:txBody>
                      <a:tcPr marL="68580" marR="68580" marT="34290" marB="34290"/>
                    </a:tc>
                  </a:tr>
                  <a:tr h="409165">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600" dirty="0"/>
                            <a:t>Ψ</a:t>
                          </a:r>
                          <a:r>
                            <a:rPr lang="en-US" sz="1600" dirty="0"/>
                            <a:t>(4160)</a:t>
                          </a:r>
                          <a:endParaRPr lang="en-US" sz="1600" dirty="0"/>
                        </a:p>
                      </a:txBody>
                      <a:tcPr marL="68580" marR="68580" marT="34290" marB="34290"/>
                    </a:tc>
                    <a:tc>
                      <a:txBody>
                        <a:bodyPr/>
                        <a:lstStyle/>
                        <a:p>
                          <a:r>
                            <a:rPr lang="en-US" sz="1600" dirty="0"/>
                            <a:t>4191 MeV</a:t>
                          </a:r>
                          <a:endParaRPr lang="en-US" sz="1600" dirty="0"/>
                        </a:p>
                      </a:txBody>
                      <a:tcPr marL="68580" marR="68580" marT="34290" marB="34290"/>
                    </a:tc>
                    <a:tc>
                      <a:txBody>
                        <a:bodyPr/>
                        <a:lstStyle/>
                        <a:p>
                          <a:r>
                            <a:rPr lang="en-US" sz="1600" dirty="0"/>
                            <a:t>70 MeV</a:t>
                          </a:r>
                          <a:endParaRPr lang="en-US" sz="1600" dirty="0"/>
                        </a:p>
                      </a:txBody>
                      <a:tcPr marL="68580" marR="68580" marT="34290" marB="34290"/>
                    </a:tc>
                    <a:tc>
                      <a:txBody>
                        <a:bodyPr/>
                        <a:lstStyle/>
                        <a:p>
                          <a:r>
                            <a:rPr lang="en-US" sz="1600" dirty="0"/>
                            <a:t>0.48 keV</a:t>
                          </a:r>
                          <a:endParaRPr lang="en-US" sz="1600" dirty="0"/>
                        </a:p>
                      </a:txBody>
                      <a:tcPr marL="68580" marR="68580" marT="34290" marB="34290"/>
                    </a:tc>
                  </a:tr>
                  <a:tr h="409165">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600" dirty="0"/>
                            <a:t>Ψ</a:t>
                          </a:r>
                          <a:r>
                            <a:rPr lang="en-US" sz="1600" dirty="0"/>
                            <a:t>(4415)</a:t>
                          </a:r>
                          <a:endParaRPr lang="en-US" sz="1600" dirty="0"/>
                        </a:p>
                      </a:txBody>
                      <a:tcPr marL="68580" marR="68580" marT="34290" marB="34290"/>
                    </a:tc>
                    <a:tc>
                      <a:txBody>
                        <a:bodyPr/>
                        <a:lstStyle/>
                        <a:p>
                          <a:r>
                            <a:rPr lang="en-US" sz="1600" dirty="0"/>
                            <a:t>4421 MeV</a:t>
                          </a:r>
                          <a:endParaRPr lang="en-US" sz="1600" dirty="0"/>
                        </a:p>
                      </a:txBody>
                      <a:tcPr marL="68580" marR="68580" marT="34290" marB="34290"/>
                    </a:tc>
                    <a:tc>
                      <a:txBody>
                        <a:bodyPr/>
                        <a:lstStyle/>
                        <a:p>
                          <a:r>
                            <a:rPr lang="en-US" sz="1600" dirty="0"/>
                            <a:t>62 MeV</a:t>
                          </a:r>
                          <a:endParaRPr lang="en-US" sz="1600" dirty="0"/>
                        </a:p>
                      </a:txBody>
                      <a:tcPr marL="68580" marR="68580" marT="34290" marB="34290"/>
                    </a:tc>
                    <a:tc>
                      <a:txBody>
                        <a:bodyPr/>
                        <a:lstStyle/>
                        <a:p>
                          <a:r>
                            <a:rPr lang="en-US" sz="1600" dirty="0"/>
                            <a:t>0.58 keV</a:t>
                          </a:r>
                          <a:endParaRPr lang="en-US" sz="1600" dirty="0"/>
                        </a:p>
                      </a:txBody>
                      <a:tcPr marL="68580" marR="68580" marT="34290" marB="34290"/>
                    </a:tc>
                  </a:tr>
                </a:tbl>
              </a:graphicData>
            </a:graphic>
          </p:graphicFrame>
        </mc:Choice>
        <mc:Fallback>
          <p:graphicFrame>
            <p:nvGraphicFramePr>
              <p:cNvPr id="3" name="Table 2"/>
              <p:cNvGraphicFramePr>
                <a:graphicFrameLocks noGrp="1"/>
              </p:cNvGraphicFramePr>
              <p:nvPr/>
            </p:nvGraphicFramePr>
            <p:xfrm>
              <a:off x="990600" y="2317454"/>
              <a:ext cx="7524752" cy="2864155"/>
            </p:xfrm>
            <a:graphic>
              <a:graphicData uri="http://schemas.openxmlformats.org/drawingml/2006/table">
                <a:tbl>
                  <a:tblPr firstRow="1" bandRow="1">
                    <a:tableStyleId>{5C22544A-7EE6-4342-B048-85BDC9FD1C3A}</a:tableStyleId>
                  </a:tblPr>
                  <a:tblGrid>
                    <a:gridCol w="1881188"/>
                    <a:gridCol w="1881188"/>
                    <a:gridCol w="1881188"/>
                    <a:gridCol w="1881188"/>
                  </a:tblGrid>
                  <a:tr h="409165">
                    <a:tc>
                      <a:txBody>
                        <a:bodyPr/>
                        <a:lstStyle/>
                        <a:p>
                          <a:r>
                            <a:rPr lang="en-US" sz="1600" dirty="0"/>
                            <a:t>Resonance </a:t>
                          </a:r>
                          <a:endParaRPr lang="en-US" sz="1600" dirty="0"/>
                        </a:p>
                      </a:txBody>
                      <a:tcPr marL="68580" marR="68580" marT="34290" marB="34290"/>
                    </a:tc>
                    <a:tc>
                      <a:txBody>
                        <a:bodyPr/>
                        <a:lstStyle/>
                        <a:p>
                          <a:r>
                            <a:rPr lang="en-US" sz="1600" dirty="0"/>
                            <a:t>Mass</a:t>
                          </a:r>
                          <a:endParaRPr lang="en-US" sz="1600" dirty="0"/>
                        </a:p>
                      </a:txBody>
                      <a:tcPr marL="68580" marR="68580" marT="34290" marB="34290"/>
                    </a:tc>
                    <a:tc>
                      <a:txBody>
                        <a:bodyPr/>
                        <a:lstStyle/>
                        <a:p>
                          <a:r>
                            <a:rPr lang="en-US" sz="1600" dirty="0"/>
                            <a:t>Width</a:t>
                          </a:r>
                          <a:endParaRPr lang="en-US" sz="1600" dirty="0"/>
                        </a:p>
                      </a:txBody>
                      <a:tcPr marL="68580" marR="68580" marT="34290" marB="34290"/>
                    </a:tc>
                    <a:tc>
                      <a:txBody>
                        <a:bodyPr/>
                        <a:lstStyle/>
                        <a:p>
                          <a:r>
                            <a:rPr lang="en-US" sz="1600" dirty="0"/>
                            <a:t>Partial width to </a:t>
                          </a:r>
                          <a:r>
                            <a:rPr lang="en-US" sz="1600" dirty="0" err="1"/>
                            <a:t>ee</a:t>
                          </a:r>
                          <a:endParaRPr lang="en-US" sz="1600" dirty="0"/>
                        </a:p>
                      </a:txBody>
                      <a:tcPr marL="68580" marR="68580" marT="34290" marB="34290"/>
                    </a:tc>
                  </a:tr>
                  <a:tr h="409575">
                    <a:tc>
                      <a:txBody>
                        <a:bodyPr/>
                        <a:lstStyle/>
                        <a:p>
                          <a:endParaRPr lang="zh-CN"/>
                        </a:p>
                      </a:txBody>
                      <a:tcPr marL="68580" marR="68580" marT="34290" marB="34290">
                        <a:blipFill>
                          <a:blip r:embed="rId2"/>
                        </a:blipFill>
                      </a:tcPr>
                    </a:tc>
                    <a:tc>
                      <a:txBody>
                        <a:bodyPr/>
                        <a:lstStyle/>
                        <a:p>
                          <a:r>
                            <a:rPr lang="en-US" sz="1600" dirty="0"/>
                            <a:t>3096.9 MeV</a:t>
                          </a:r>
                          <a:endParaRPr lang="en-US" sz="1600" dirty="0"/>
                        </a:p>
                      </a:txBody>
                      <a:tcPr marL="68580" marR="68580" marT="34290" marB="34290"/>
                    </a:tc>
                    <a:tc>
                      <a:txBody>
                        <a:bodyPr/>
                        <a:lstStyle/>
                        <a:p>
                          <a:r>
                            <a:rPr lang="en-US" sz="1600" dirty="0"/>
                            <a:t>92.9 keV</a:t>
                          </a:r>
                          <a:endParaRPr lang="en-US" sz="1600" dirty="0"/>
                        </a:p>
                      </a:txBody>
                      <a:tcPr marL="68580" marR="68580" marT="34290" marB="34290"/>
                    </a:tc>
                    <a:tc>
                      <a:txBody>
                        <a:bodyPr/>
                        <a:lstStyle/>
                        <a:p>
                          <a:r>
                            <a:rPr lang="en-US" sz="1600" dirty="0"/>
                            <a:t>5.53 keV</a:t>
                          </a:r>
                          <a:endParaRPr lang="en-US" sz="1600" dirty="0"/>
                        </a:p>
                      </a:txBody>
                      <a:tcPr marL="68580" marR="68580" marT="34290" marB="34290"/>
                    </a:tc>
                  </a:tr>
                  <a:tr h="409165">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600" dirty="0"/>
                            <a:t>Ψ</a:t>
                          </a:r>
                          <a:r>
                            <a:rPr lang="en-US" sz="1600" dirty="0"/>
                            <a:t>(3686)</a:t>
                          </a:r>
                          <a:endParaRPr lang="en-US" sz="1600" dirty="0"/>
                        </a:p>
                      </a:txBody>
                      <a:tcPr marL="68580" marR="68580" marT="34290" marB="34290"/>
                    </a:tc>
                    <a:tc>
                      <a:txBody>
                        <a:bodyPr/>
                        <a:lstStyle/>
                        <a:p>
                          <a:r>
                            <a:rPr lang="en-US" altLang="zh-CN" sz="1600" dirty="0"/>
                            <a:t>3686.1</a:t>
                          </a:r>
                          <a:r>
                            <a:rPr lang="zh-CN" altLang="en-US" sz="1600" dirty="0"/>
                            <a:t> </a:t>
                          </a:r>
                          <a:r>
                            <a:rPr lang="en-US" altLang="zh-CN" sz="1600" dirty="0"/>
                            <a:t>MeV</a:t>
                          </a:r>
                          <a:endParaRPr lang="en-US" sz="1600" dirty="0"/>
                        </a:p>
                      </a:txBody>
                      <a:tcPr marL="68580" marR="68580" marT="34290" marB="34290"/>
                    </a:tc>
                    <a:tc>
                      <a:txBody>
                        <a:bodyPr/>
                        <a:lstStyle/>
                        <a:p>
                          <a:r>
                            <a:rPr lang="en-US" sz="1600" dirty="0"/>
                            <a:t>294 keV</a:t>
                          </a:r>
                          <a:endParaRPr lang="en-US" sz="1600" dirty="0"/>
                        </a:p>
                      </a:txBody>
                      <a:tcPr marL="68580" marR="68580" marT="34290" marB="34290"/>
                    </a:tc>
                    <a:tc>
                      <a:txBody>
                        <a:bodyPr/>
                        <a:lstStyle/>
                        <a:p>
                          <a:r>
                            <a:rPr lang="en-US" sz="1600" dirty="0"/>
                            <a:t>2.33 keV</a:t>
                          </a:r>
                          <a:endParaRPr lang="en-US" sz="1600" dirty="0"/>
                        </a:p>
                      </a:txBody>
                      <a:tcPr marL="68580" marR="68580" marT="34290" marB="34290"/>
                    </a:tc>
                  </a:tr>
                  <a:tr h="409165">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600" dirty="0"/>
                            <a:t>Ψ</a:t>
                          </a:r>
                          <a:r>
                            <a:rPr lang="en-US" sz="1600" dirty="0"/>
                            <a:t>(3770)</a:t>
                          </a:r>
                          <a:endParaRPr lang="en-US" sz="1600" dirty="0"/>
                        </a:p>
                      </a:txBody>
                      <a:tcPr marL="68580" marR="68580" marT="34290" marB="34290"/>
                    </a:tc>
                    <a:tc>
                      <a:txBody>
                        <a:bodyPr/>
                        <a:lstStyle/>
                        <a:p>
                          <a:r>
                            <a:rPr lang="en-US" sz="1600" dirty="0"/>
                            <a:t>3773.1 MeV</a:t>
                          </a:r>
                          <a:endParaRPr lang="en-US" sz="1600" dirty="0"/>
                        </a:p>
                      </a:txBody>
                      <a:tcPr marL="68580" marR="68580" marT="34290" marB="34290"/>
                    </a:tc>
                    <a:tc>
                      <a:txBody>
                        <a:bodyPr/>
                        <a:lstStyle/>
                        <a:p>
                          <a:r>
                            <a:rPr lang="en-US" sz="1600" dirty="0"/>
                            <a:t>27.2 MeV</a:t>
                          </a:r>
                          <a:endParaRPr lang="en-US" sz="1600" dirty="0"/>
                        </a:p>
                      </a:txBody>
                      <a:tcPr marL="68580" marR="68580" marT="34290" marB="34290"/>
                    </a:tc>
                    <a:tc>
                      <a:txBody>
                        <a:bodyPr/>
                        <a:lstStyle/>
                        <a:p>
                          <a:r>
                            <a:rPr lang="en-US" sz="1600" dirty="0"/>
                            <a:t>0.262 keV</a:t>
                          </a:r>
                          <a:endParaRPr lang="en-US" sz="1600" dirty="0"/>
                        </a:p>
                      </a:txBody>
                      <a:tcPr marL="68580" marR="68580" marT="34290" marB="34290"/>
                    </a:tc>
                  </a:tr>
                  <a:tr h="409165">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600" dirty="0"/>
                            <a:t>Ψ</a:t>
                          </a:r>
                          <a:r>
                            <a:rPr lang="en-US" sz="1600" dirty="0"/>
                            <a:t>(4040)</a:t>
                          </a:r>
                          <a:endParaRPr lang="en-US" sz="1600" dirty="0"/>
                        </a:p>
                      </a:txBody>
                      <a:tcPr marL="68580" marR="68580" marT="34290" marB="34290"/>
                    </a:tc>
                    <a:tc>
                      <a:txBody>
                        <a:bodyPr/>
                        <a:lstStyle/>
                        <a:p>
                          <a:r>
                            <a:rPr lang="en-US" sz="1600" dirty="0"/>
                            <a:t>4039 MeV</a:t>
                          </a:r>
                          <a:endParaRPr lang="en-US" sz="1600" dirty="0"/>
                        </a:p>
                      </a:txBody>
                      <a:tcPr marL="68580" marR="68580" marT="34290" marB="34290"/>
                    </a:tc>
                    <a:tc>
                      <a:txBody>
                        <a:bodyPr/>
                        <a:lstStyle/>
                        <a:p>
                          <a:r>
                            <a:rPr lang="en-US" sz="1600" dirty="0"/>
                            <a:t>80 MeV</a:t>
                          </a:r>
                          <a:endParaRPr lang="en-US" sz="1600" dirty="0"/>
                        </a:p>
                      </a:txBody>
                      <a:tcPr marL="68580" marR="68580" marT="34290" marB="34290"/>
                    </a:tc>
                    <a:tc>
                      <a:txBody>
                        <a:bodyPr/>
                        <a:lstStyle/>
                        <a:p>
                          <a:r>
                            <a:rPr lang="en-US" sz="1600" dirty="0"/>
                            <a:t>0.</a:t>
                          </a:r>
                          <a:r>
                            <a:rPr lang="en-US" altLang="zh-CN" sz="1600" dirty="0"/>
                            <a:t>86</a:t>
                          </a:r>
                          <a:r>
                            <a:rPr lang="zh-CN" altLang="en-US" sz="1600" dirty="0"/>
                            <a:t> </a:t>
                          </a:r>
                          <a:r>
                            <a:rPr lang="en-US" altLang="zh-CN" sz="1600" dirty="0"/>
                            <a:t>keV</a:t>
                          </a:r>
                          <a:endParaRPr lang="en-US" sz="1600" dirty="0"/>
                        </a:p>
                      </a:txBody>
                      <a:tcPr marL="68580" marR="68580" marT="34290" marB="34290"/>
                    </a:tc>
                  </a:tr>
                  <a:tr h="409165">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600" dirty="0"/>
                            <a:t>Ψ</a:t>
                          </a:r>
                          <a:r>
                            <a:rPr lang="en-US" sz="1600" dirty="0"/>
                            <a:t>(4160)</a:t>
                          </a:r>
                          <a:endParaRPr lang="en-US" sz="1600" dirty="0"/>
                        </a:p>
                      </a:txBody>
                      <a:tcPr marL="68580" marR="68580" marT="34290" marB="34290"/>
                    </a:tc>
                    <a:tc>
                      <a:txBody>
                        <a:bodyPr/>
                        <a:lstStyle/>
                        <a:p>
                          <a:r>
                            <a:rPr lang="en-US" sz="1600" dirty="0"/>
                            <a:t>4191 MeV</a:t>
                          </a:r>
                          <a:endParaRPr lang="en-US" sz="1600" dirty="0"/>
                        </a:p>
                      </a:txBody>
                      <a:tcPr marL="68580" marR="68580" marT="34290" marB="34290"/>
                    </a:tc>
                    <a:tc>
                      <a:txBody>
                        <a:bodyPr/>
                        <a:lstStyle/>
                        <a:p>
                          <a:r>
                            <a:rPr lang="en-US" sz="1600" dirty="0"/>
                            <a:t>70 MeV</a:t>
                          </a:r>
                          <a:endParaRPr lang="en-US" sz="1600" dirty="0"/>
                        </a:p>
                      </a:txBody>
                      <a:tcPr marL="68580" marR="68580" marT="34290" marB="34290"/>
                    </a:tc>
                    <a:tc>
                      <a:txBody>
                        <a:bodyPr/>
                        <a:lstStyle/>
                        <a:p>
                          <a:r>
                            <a:rPr lang="en-US" sz="1600" dirty="0"/>
                            <a:t>0.48 keV</a:t>
                          </a:r>
                          <a:endParaRPr lang="en-US" sz="1600" dirty="0"/>
                        </a:p>
                      </a:txBody>
                      <a:tcPr marL="68580" marR="68580" marT="34290" marB="34290"/>
                    </a:tc>
                  </a:tr>
                  <a:tr h="409165">
                    <a:tc>
                      <a: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el-GR" sz="1600" dirty="0"/>
                            <a:t>Ψ</a:t>
                          </a:r>
                          <a:r>
                            <a:rPr lang="en-US" sz="1600" dirty="0"/>
                            <a:t>(4415)</a:t>
                          </a:r>
                          <a:endParaRPr lang="en-US" sz="1600" dirty="0"/>
                        </a:p>
                      </a:txBody>
                      <a:tcPr marL="68580" marR="68580" marT="34290" marB="34290"/>
                    </a:tc>
                    <a:tc>
                      <a:txBody>
                        <a:bodyPr/>
                        <a:lstStyle/>
                        <a:p>
                          <a:r>
                            <a:rPr lang="en-US" sz="1600" dirty="0"/>
                            <a:t>4421 MeV</a:t>
                          </a:r>
                          <a:endParaRPr lang="en-US" sz="1600" dirty="0"/>
                        </a:p>
                      </a:txBody>
                      <a:tcPr marL="68580" marR="68580" marT="34290" marB="34290"/>
                    </a:tc>
                    <a:tc>
                      <a:txBody>
                        <a:bodyPr/>
                        <a:lstStyle/>
                        <a:p>
                          <a:r>
                            <a:rPr lang="en-US" sz="1600" dirty="0"/>
                            <a:t>62 MeV</a:t>
                          </a:r>
                          <a:endParaRPr lang="en-US" sz="1600" dirty="0"/>
                        </a:p>
                      </a:txBody>
                      <a:tcPr marL="68580" marR="68580" marT="34290" marB="34290"/>
                    </a:tc>
                    <a:tc>
                      <a:txBody>
                        <a:bodyPr/>
                        <a:lstStyle/>
                        <a:p>
                          <a:r>
                            <a:rPr lang="en-US" sz="1600" dirty="0"/>
                            <a:t>0.58 keV</a:t>
                          </a:r>
                          <a:endParaRPr lang="en-US" sz="1600" dirty="0"/>
                        </a:p>
                      </a:txBody>
                      <a:tcPr marL="68580" marR="68580" marT="34290" marB="34290"/>
                    </a:tc>
                  </a:tr>
                </a:tbl>
              </a:graphicData>
            </a:graphic>
          </p:graphicFrame>
        </mc:Fallback>
      </mc:AlternateContent>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3" name="Text Box 3"/>
          <p:cNvSpPr txBox="1">
            <a:spLocks noChangeArrowheads="1"/>
          </p:cNvSpPr>
          <p:nvPr/>
        </p:nvSpPr>
        <p:spPr bwMode="auto">
          <a:xfrm>
            <a:off x="1143000" y="857272"/>
            <a:ext cx="3886200" cy="507831"/>
          </a:xfrm>
          <a:prstGeom prst="rect">
            <a:avLst/>
          </a:prstGeom>
          <a:solidFill>
            <a:srgbClr val="99FF66"/>
          </a:solidFill>
          <a:ln w="9525">
            <a:solidFill>
              <a:schemeClr val="accent2"/>
            </a:solidFill>
            <a:miter lim="800000"/>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2700" b="1" i="1" dirty="0">
                <a:solidFill>
                  <a:srgbClr val="000000"/>
                </a:solidFill>
              </a:rPr>
              <a:t>At resonance peak</a:t>
            </a:r>
            <a:endParaRPr lang="en-US" altLang="zh-CN" sz="2700" b="1" i="1" dirty="0">
              <a:solidFill>
                <a:srgbClr val="000000"/>
              </a:solidFill>
            </a:endParaRPr>
          </a:p>
        </p:txBody>
      </p:sp>
      <p:pic>
        <p:nvPicPr>
          <p:cNvPr id="30724"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7001" y="1949450"/>
            <a:ext cx="3064669" cy="700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2" y="2978172"/>
            <a:ext cx="5129213" cy="8072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351" y="4121172"/>
            <a:ext cx="3350419" cy="735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1601" y="5054600"/>
            <a:ext cx="2721769" cy="61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8"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72150" y="771525"/>
            <a:ext cx="2743200" cy="2228850"/>
          </a:xfrm>
          <a:prstGeom prst="rect">
            <a:avLst/>
          </a:prstGeom>
          <a:noFill/>
          <a:ln w="57150" cmpd="thinThick">
            <a:solidFill>
              <a:srgbClr val="FF99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1169" name="Group 449"/>
          <p:cNvGraphicFramePr>
            <a:graphicFrameLocks noGrp="1"/>
          </p:cNvGraphicFramePr>
          <p:nvPr/>
        </p:nvGraphicFramePr>
        <p:xfrm>
          <a:off x="5670550" y="3634028"/>
          <a:ext cx="3143251" cy="891540"/>
        </p:xfrm>
        <a:graphic>
          <a:graphicData uri="http://schemas.openxmlformats.org/drawingml/2006/table">
            <a:tbl>
              <a:tblPr/>
              <a:tblGrid>
                <a:gridCol w="890588"/>
                <a:gridCol w="595313"/>
                <a:gridCol w="628650"/>
                <a:gridCol w="1028700"/>
              </a:tblGrid>
              <a:tr h="297180">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At </a:t>
                      </a:r>
                      <a:r>
                        <a:rPr kumimoji="1"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ψ(2S)      </a:t>
                      </a:r>
                      <a:endParaRPr kumimoji="1"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Born</a:t>
                      </a:r>
                      <a:endParaRPr kumimoji="1"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rPr>
                        <a:t>ISR</a:t>
                      </a:r>
                      <a:endParaRPr kumimoji="1"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500" b="0" i="0" u="none" strike="noStrike" cap="none" normalizeH="0" baseline="0">
                          <a:ln>
                            <a:noFill/>
                          </a:ln>
                          <a:solidFill>
                            <a:schemeClr val="tx2"/>
                          </a:solidFill>
                          <a:effectLst/>
                          <a:latin typeface="Times New Roman" panose="02020603050405020304" pitchFamily="18" charset="0"/>
                          <a:ea typeface="宋体" panose="02010600030101010101" pitchFamily="2" charset="-122"/>
                          <a:sym typeface="Symbol" panose="05050102010706020507" pitchFamily="18" charset="2"/>
                        </a:rPr>
                        <a:t>=1.3MeV</a:t>
                      </a:r>
                      <a:endParaRPr kumimoji="1" lang="en-US" altLang="zh-CN" sz="1500" b="0" i="0" u="none" strike="noStrike" cap="none" normalizeH="0" baseline="0">
                        <a:ln>
                          <a:noFill/>
                        </a:ln>
                        <a:solidFill>
                          <a:schemeClr val="tx2"/>
                        </a:solidFill>
                        <a:effectLst/>
                        <a:latin typeface="Times New Roman" panose="02020603050405020304" pitchFamily="18" charset="0"/>
                        <a:ea typeface="宋体" panose="02010600030101010101" pitchFamily="2" charset="-122"/>
                        <a:sym typeface="Symbol" panose="05050102010706020507" pitchFamily="18" charset="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000"/>
                      </a:srgbClr>
                    </a:solidFill>
                  </a:tcPr>
                </a:tc>
              </a:tr>
              <a:tr h="297180">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500" b="1" i="0" u="none" strike="noStrike" cap="none" normalizeH="0" baseline="0">
                          <a:ln>
                            <a:noFill/>
                          </a:ln>
                          <a:solidFill>
                            <a:schemeClr val="tx1"/>
                          </a:solidFill>
                          <a:effectLst/>
                          <a:latin typeface="Times New Roman" panose="02020603050405020304" pitchFamily="18" charset="0"/>
                          <a:ea typeface="宋体" panose="02010600030101010101" pitchFamily="2" charset="-122"/>
                          <a:sym typeface="Symbol" panose="05050102010706020507" pitchFamily="18" charset="2"/>
                        </a:rPr>
                        <a:t></a:t>
                      </a:r>
                      <a:r>
                        <a:rPr kumimoji="1" lang="en-US" altLang="zh-CN" sz="1500" b="1" i="0" u="none" strike="noStrike" cap="none" normalizeH="0" baseline="-25000">
                          <a:ln>
                            <a:noFill/>
                          </a:ln>
                          <a:solidFill>
                            <a:schemeClr val="tx1"/>
                          </a:solidFill>
                          <a:effectLst/>
                          <a:latin typeface="Times New Roman" panose="02020603050405020304" pitchFamily="18" charset="0"/>
                          <a:ea typeface="宋体" panose="02010600030101010101" pitchFamily="2" charset="-122"/>
                          <a:sym typeface="Symbol" panose="05050102010706020507" pitchFamily="18" charset="2"/>
                        </a:rPr>
                        <a:t>RES  </a:t>
                      </a:r>
                      <a:r>
                        <a:rPr kumimoji="1"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sym typeface="Symbol" panose="05050102010706020507" pitchFamily="18" charset="2"/>
                        </a:rPr>
                        <a:t>(nb)</a:t>
                      </a:r>
                      <a:endParaRPr kumimoji="1"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sym typeface="Symbol" panose="05050102010706020507" pitchFamily="18" charset="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500" b="1" i="0" u="none" strike="noStrike" cap="none" normalizeH="0" baseline="0">
                          <a:ln>
                            <a:noFill/>
                          </a:ln>
                          <a:solidFill>
                            <a:srgbClr val="CC0000"/>
                          </a:solidFill>
                          <a:effectLst/>
                          <a:latin typeface="Times New Roman" panose="02020603050405020304" pitchFamily="18" charset="0"/>
                          <a:ea typeface="宋体" panose="02010600030101010101" pitchFamily="2" charset="-122"/>
                        </a:rPr>
                        <a:t>7887</a:t>
                      </a:r>
                      <a:endParaRPr kumimoji="1" lang="en-US" altLang="zh-CN" sz="1500" b="1" i="0" u="none" strike="noStrike" cap="none" normalizeH="0" baseline="0">
                        <a:ln>
                          <a:noFill/>
                        </a:ln>
                        <a:solidFill>
                          <a:srgbClr val="CC0000"/>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500" b="1" i="0" u="none" strike="noStrike" cap="none" normalizeH="0" baseline="0">
                          <a:ln>
                            <a:noFill/>
                          </a:ln>
                          <a:solidFill>
                            <a:srgbClr val="CC0000"/>
                          </a:solidFill>
                          <a:effectLst/>
                          <a:latin typeface="Times New Roman" panose="02020603050405020304" pitchFamily="18" charset="0"/>
                          <a:ea typeface="宋体" panose="02010600030101010101" pitchFamily="2" charset="-122"/>
                        </a:rPr>
                        <a:t>4046</a:t>
                      </a:r>
                      <a:endParaRPr kumimoji="1" lang="en-US" altLang="zh-CN" sz="1500" b="1" i="0" u="none" strike="noStrike" cap="none" normalizeH="0" baseline="0">
                        <a:ln>
                          <a:noFill/>
                        </a:ln>
                        <a:solidFill>
                          <a:srgbClr val="CC0000"/>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500" b="1" i="0" u="none" strike="noStrike" cap="none" normalizeH="0" baseline="0">
                          <a:ln>
                            <a:noFill/>
                          </a:ln>
                          <a:solidFill>
                            <a:srgbClr val="CC0000"/>
                          </a:solidFill>
                          <a:effectLst/>
                          <a:latin typeface="Times New Roman" panose="02020603050405020304" pitchFamily="18" charset="0"/>
                          <a:ea typeface="宋体" panose="02010600030101010101" pitchFamily="2" charset="-122"/>
                        </a:rPr>
                        <a:t>640</a:t>
                      </a:r>
                      <a:endParaRPr kumimoji="1" lang="en-US" altLang="zh-CN" sz="1500" b="1" i="0" u="none" strike="noStrike" cap="none" normalizeH="0" baseline="0">
                        <a:ln>
                          <a:noFill/>
                        </a:ln>
                        <a:solidFill>
                          <a:srgbClr val="CC0000"/>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000"/>
                      </a:srgbClr>
                    </a:solidFill>
                  </a:tcPr>
                </a:tc>
              </a:tr>
              <a:tr h="297180">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500" b="1" i="0" u="none" strike="noStrike" cap="none" normalizeH="0" baseline="0">
                          <a:ln>
                            <a:noFill/>
                          </a:ln>
                          <a:solidFill>
                            <a:schemeClr val="tx1"/>
                          </a:solidFill>
                          <a:effectLst/>
                          <a:latin typeface="Times New Roman" panose="02020603050405020304" pitchFamily="18" charset="0"/>
                          <a:ea typeface="宋体" panose="02010600030101010101" pitchFamily="2" charset="-122"/>
                          <a:sym typeface="Symbol" panose="05050102010706020507" pitchFamily="18" charset="2"/>
                        </a:rPr>
                        <a:t></a:t>
                      </a:r>
                      <a:r>
                        <a:rPr kumimoji="1" lang="en-US" altLang="zh-CN" sz="1500" b="1" i="0" u="none" strike="noStrike" cap="none" normalizeH="0" baseline="-25000">
                          <a:ln>
                            <a:noFill/>
                          </a:ln>
                          <a:solidFill>
                            <a:schemeClr val="tx1"/>
                          </a:solidFill>
                          <a:effectLst/>
                          <a:latin typeface="Times New Roman" panose="02020603050405020304" pitchFamily="18" charset="0"/>
                          <a:ea typeface="宋体" panose="02010600030101010101" pitchFamily="2" charset="-122"/>
                          <a:sym typeface="Symbol" panose="05050102010706020507" pitchFamily="18" charset="2"/>
                        </a:rPr>
                        <a:t>CON</a:t>
                      </a:r>
                      <a:r>
                        <a:rPr kumimoji="1" lang="en-US" altLang="zh-CN" sz="1500" b="0" i="0" u="none" strike="noStrike" cap="none" normalizeH="0" baseline="-25000">
                          <a:ln>
                            <a:noFill/>
                          </a:ln>
                          <a:solidFill>
                            <a:schemeClr val="tx1"/>
                          </a:solidFill>
                          <a:effectLst/>
                          <a:latin typeface="Times New Roman" panose="02020603050405020304" pitchFamily="18" charset="0"/>
                          <a:ea typeface="宋体" panose="02010600030101010101" pitchFamily="2" charset="-122"/>
                          <a:sym typeface="Symbol" panose="05050102010706020507" pitchFamily="18" charset="2"/>
                        </a:rPr>
                        <a:t> </a:t>
                      </a:r>
                      <a:r>
                        <a:rPr kumimoji="1"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sym typeface="Symbol" panose="05050102010706020507" pitchFamily="18" charset="2"/>
                        </a:rPr>
                        <a:t>(nb)</a:t>
                      </a:r>
                      <a:endParaRPr kumimoji="1" lang="en-US" altLang="zh-CN" sz="1500" b="0" i="0" u="none" strike="noStrike" cap="none" normalizeH="0" baseline="0">
                        <a:ln>
                          <a:noFill/>
                        </a:ln>
                        <a:solidFill>
                          <a:schemeClr val="tx1"/>
                        </a:solidFill>
                        <a:effectLst/>
                        <a:latin typeface="Times New Roman" panose="02020603050405020304" pitchFamily="18" charset="0"/>
                        <a:ea typeface="宋体" panose="02010600030101010101" pitchFamily="2" charset="-122"/>
                        <a:sym typeface="Symbol" panose="05050102010706020507" pitchFamily="18" charset="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CCFFCC">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5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  ~14</a:t>
                      </a:r>
                      <a:endParaRPr kumimoji="1" lang="en-US" altLang="zh-CN" sz="15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CCFFCC">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5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rPr>
                        <a:t>  ~14</a:t>
                      </a:r>
                      <a:endParaRPr kumimoji="1" lang="en-US" altLang="zh-CN" sz="1500" b="1" i="0" u="none" strike="noStrike" cap="none" normalizeH="0" baseline="0">
                        <a:ln>
                          <a:noFill/>
                        </a:ln>
                        <a:solidFill>
                          <a:schemeClr val="accent2"/>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CCFFCC">
                        <a:alpha val="50000"/>
                      </a:srgb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pPr>
                      <a:r>
                        <a:rPr kumimoji="1" lang="en-US" altLang="zh-CN" sz="1500" b="1" i="0" u="none" strike="noStrike" cap="none" normalizeH="0" baseline="0" dirty="0">
                          <a:ln>
                            <a:noFill/>
                          </a:ln>
                          <a:solidFill>
                            <a:schemeClr val="accent2"/>
                          </a:solidFill>
                          <a:effectLst/>
                          <a:latin typeface="Times New Roman" panose="02020603050405020304" pitchFamily="18" charset="0"/>
                          <a:ea typeface="宋体" panose="02010600030101010101" pitchFamily="2" charset="-122"/>
                        </a:rPr>
                        <a:t>~14</a:t>
                      </a:r>
                      <a:endParaRPr kumimoji="1" lang="en-US" altLang="zh-CN" sz="1500" b="1" i="0" u="none" strike="noStrike" cap="none" normalizeH="0" baseline="0" dirty="0">
                        <a:ln>
                          <a:noFill/>
                        </a:ln>
                        <a:solidFill>
                          <a:schemeClr val="accent2"/>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rgbClr val="CCFFCC">
                        <a:alpha val="50000"/>
                      </a:srgbClr>
                    </a:solidFill>
                  </a:tcPr>
                </a:tc>
              </a:tr>
            </a:tbl>
          </a:graphicData>
        </a:graphic>
      </p:graphicFrame>
      <p:sp>
        <p:nvSpPr>
          <p:cNvPr id="31170" name="Text Box 450"/>
          <p:cNvSpPr txBox="1">
            <a:spLocks noChangeArrowheads="1"/>
          </p:cNvSpPr>
          <p:nvPr/>
        </p:nvSpPr>
        <p:spPr bwMode="auto">
          <a:xfrm>
            <a:off x="5670549" y="5187044"/>
            <a:ext cx="3143251" cy="507831"/>
          </a:xfrm>
          <a:prstGeom prst="rect">
            <a:avLst/>
          </a:prstGeom>
          <a:solidFill>
            <a:srgbClr val="FF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zh-CN" sz="1350" b="1" dirty="0">
                <a:solidFill>
                  <a:srgbClr val="3333CC"/>
                </a:solidFill>
              </a:rPr>
              <a:t>Continuum contribution  becomes larger after considering </a:t>
            </a:r>
            <a:r>
              <a:rPr lang="en-US" altLang="zh-CN" sz="1350" b="1" u="sng" dirty="0">
                <a:solidFill>
                  <a:srgbClr val="3333CC"/>
                </a:solidFill>
              </a:rPr>
              <a:t>ISR</a:t>
            </a:r>
            <a:r>
              <a:rPr lang="en-US" altLang="zh-CN" sz="1350" b="1" dirty="0">
                <a:solidFill>
                  <a:srgbClr val="3333CC"/>
                </a:solidFill>
              </a:rPr>
              <a:t> and</a:t>
            </a:r>
            <a:r>
              <a:rPr lang="zh-CN" altLang="en-US" sz="1350" b="1" dirty="0">
                <a:solidFill>
                  <a:srgbClr val="3333CC"/>
                </a:solidFill>
              </a:rPr>
              <a:t> </a:t>
            </a:r>
            <a:r>
              <a:rPr lang="en-US" altLang="zh-CN" sz="1350" b="1" dirty="0">
                <a:solidFill>
                  <a:srgbClr val="3333CC"/>
                </a:solidFill>
              </a:rPr>
              <a:t> </a:t>
            </a:r>
            <a:r>
              <a:rPr lang="en-US" altLang="zh-CN" sz="1350" b="1" u="sng" dirty="0">
                <a:solidFill>
                  <a:srgbClr val="3333CC"/>
                </a:solidFill>
              </a:rPr>
              <a:t>beam spread</a:t>
            </a:r>
            <a:r>
              <a:rPr lang="en-US" altLang="zh-CN" sz="1350" b="1" dirty="0">
                <a:solidFill>
                  <a:srgbClr val="3333CC"/>
                </a:solidFill>
              </a:rPr>
              <a:t>!</a:t>
            </a:r>
            <a:endParaRPr lang="en-US" altLang="zh-CN" sz="1350" b="1" dirty="0">
              <a:solidFill>
                <a:srgbClr val="3333CC"/>
              </a:solidFill>
            </a:endParaRPr>
          </a:p>
        </p:txBody>
      </p:sp>
      <p:sp>
        <p:nvSpPr>
          <p:cNvPr id="3" name="Footer Placeholder 2"/>
          <p:cNvSpPr>
            <a:spLocks noGrp="1"/>
          </p:cNvSpPr>
          <p:nvPr>
            <p:ph type="ftr" sz="quarter" idx="11"/>
          </p:nvPr>
        </p:nvSpPr>
        <p:spPr/>
        <p:txBody>
          <a:bodyPr/>
          <a:lstStyle/>
          <a:p>
            <a:r>
              <a:rPr lang="en-US"/>
              <a:t>The Physics on BESIII</a:t>
            </a:r>
            <a:endParaRPr lang="en-US"/>
          </a:p>
        </p:txBody>
      </p:sp>
      <p:sp>
        <p:nvSpPr>
          <p:cNvPr id="2" name="灯片编号占位符 1"/>
          <p:cNvSpPr>
            <a:spLocks noGrp="1"/>
          </p:cNvSpPr>
          <p:nvPr>
            <p:ph type="sldNum" sz="quarter" idx="12"/>
          </p:nvPr>
        </p:nvSpPr>
        <p:spPr/>
        <p:txBody>
          <a:bodyPr/>
          <a:lstStyle/>
          <a:p>
            <a:fld id="{1B768D5C-329B-4746-AF2B-3BC51A73F004}" type="slidenum">
              <a:rPr lang="en-US" altLang="zh-CN" smtClean="0">
                <a:solidFill>
                  <a:srgbClr val="000000"/>
                </a:solidFill>
              </a:rPr>
            </a:fld>
            <a:endParaRPr lang="en-US" altLang="zh-CN">
              <a:solidFill>
                <a:srgbClr val="0000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30728"/>
                                        </p:tgtEl>
                                        <p:attrNameLst>
                                          <p:attrName>style.visibility</p:attrName>
                                        </p:attrNameLst>
                                      </p:cBhvr>
                                      <p:to>
                                        <p:strVal val="visible"/>
                                      </p:to>
                                    </p:set>
                                    <p:animEffect transition="in" filter="box(out)">
                                      <p:cBhvr>
                                        <p:cTn id="7" dur="500"/>
                                        <p:tgtEl>
                                          <p:spTgt spid="30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8" grpId="0" animBg="1"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a:t>Weimin Song</a:t>
            </a:r>
            <a:endParaRPr lang="en-US" dirty="0"/>
          </a:p>
        </p:txBody>
      </p:sp>
      <p:pic>
        <p:nvPicPr>
          <p:cNvPr id="4" name="Picture 3"/>
          <p:cNvPicPr>
            <a:picLocks noChangeAspect="1"/>
          </p:cNvPicPr>
          <p:nvPr/>
        </p:nvPicPr>
        <p:blipFill>
          <a:blip r:embed="rId1"/>
          <a:stretch>
            <a:fillRect/>
          </a:stretch>
        </p:blipFill>
        <p:spPr>
          <a:xfrm>
            <a:off x="0" y="1026965"/>
            <a:ext cx="5299984" cy="4731283"/>
          </a:xfrm>
          <a:prstGeom prst="rect">
            <a:avLst/>
          </a:prstGeom>
        </p:spPr>
      </p:pic>
      <p:sp>
        <p:nvSpPr>
          <p:cNvPr id="7" name="TextBox 6"/>
          <p:cNvSpPr txBox="1"/>
          <p:nvPr/>
        </p:nvSpPr>
        <p:spPr>
          <a:xfrm>
            <a:off x="5599254" y="1326025"/>
            <a:ext cx="2401747" cy="507831"/>
          </a:xfrm>
          <a:prstGeom prst="rect">
            <a:avLst/>
          </a:prstGeom>
          <a:noFill/>
        </p:spPr>
        <p:txBody>
          <a:bodyPr wrap="square" rtlCol="0">
            <a:spAutoFit/>
          </a:bodyPr>
          <a:lstStyle/>
          <a:p>
            <a:r>
              <a:rPr lang="en-US" sz="1350" dirty="0"/>
              <a:t>P=(-1)^{L+1}</a:t>
            </a:r>
            <a:endParaRPr lang="en-US" sz="1350" dirty="0"/>
          </a:p>
          <a:p>
            <a:r>
              <a:rPr lang="en-US" sz="1350" dirty="0"/>
              <a:t>C=(-1)^{L+S}</a:t>
            </a:r>
            <a:endParaRPr lang="en-US" sz="1350" dirty="0"/>
          </a:p>
        </p:txBody>
      </p:sp>
      <p:graphicFrame>
        <p:nvGraphicFramePr>
          <p:cNvPr id="8" name="Table 8"/>
          <p:cNvGraphicFramePr>
            <a:graphicFrameLocks noGrp="1"/>
          </p:cNvGraphicFramePr>
          <p:nvPr/>
        </p:nvGraphicFramePr>
        <p:xfrm>
          <a:off x="4925992" y="1993900"/>
          <a:ext cx="4116408" cy="3247258"/>
        </p:xfrm>
        <a:graphic>
          <a:graphicData uri="http://schemas.openxmlformats.org/drawingml/2006/table">
            <a:tbl>
              <a:tblPr firstRow="1" bandRow="1">
                <a:tableStyleId>{5C22544A-7EE6-4342-B048-85BDC9FD1C3A}</a:tableStyleId>
              </a:tblPr>
              <a:tblGrid>
                <a:gridCol w="1029102"/>
                <a:gridCol w="1029102"/>
                <a:gridCol w="1029102"/>
                <a:gridCol w="1029102"/>
              </a:tblGrid>
              <a:tr h="463894">
                <a:tc>
                  <a:txBody>
                    <a:bodyPr/>
                    <a:lstStyle/>
                    <a:p>
                      <a:r>
                        <a:rPr lang="en-US" sz="1000" dirty="0"/>
                        <a:t>J^PC</a:t>
                      </a:r>
                      <a:endParaRPr lang="en-US" sz="1000" dirty="0"/>
                    </a:p>
                  </a:txBody>
                  <a:tcPr marL="68580" marR="68580" marT="34290" marB="34290"/>
                </a:tc>
                <a:tc>
                  <a:txBody>
                    <a:bodyPr/>
                    <a:lstStyle/>
                    <a:p>
                      <a:r>
                        <a:rPr lang="en-US" sz="1000" dirty="0"/>
                        <a:t>L</a:t>
                      </a:r>
                      <a:endParaRPr lang="en-US" sz="1000" dirty="0"/>
                    </a:p>
                  </a:txBody>
                  <a:tcPr marL="68580" marR="68580" marT="34290" marB="34290"/>
                </a:tc>
                <a:tc>
                  <a:txBody>
                    <a:bodyPr/>
                    <a:lstStyle/>
                    <a:p>
                      <a:r>
                        <a:rPr lang="en-US" sz="1000" dirty="0"/>
                        <a:t>S</a:t>
                      </a:r>
                      <a:endParaRPr lang="en-US" sz="1000" dirty="0"/>
                    </a:p>
                  </a:txBody>
                  <a:tcPr marL="68580" marR="68580" marT="34290" marB="34290"/>
                </a:tc>
                <a:tc>
                  <a:txBody>
                    <a:bodyPr/>
                    <a:lstStyle/>
                    <a:p>
                      <a:r>
                        <a:rPr lang="en-US" sz="1000" dirty="0"/>
                        <a:t>J</a:t>
                      </a:r>
                      <a:endParaRPr lang="en-US" sz="1000" dirty="0"/>
                    </a:p>
                  </a:txBody>
                  <a:tcPr marL="68580" marR="68580" marT="34290" marB="34290"/>
                </a:tc>
              </a:tr>
              <a:tr h="463894">
                <a:tc>
                  <a:txBody>
                    <a:bodyPr/>
                    <a:lstStyle/>
                    <a:p>
                      <a:r>
                        <a:rPr lang="en-US" sz="1000" dirty="0"/>
                        <a:t>0-+</a:t>
                      </a:r>
                      <a:endParaRPr lang="en-US" sz="1000" dirty="0"/>
                    </a:p>
                  </a:txBody>
                  <a:tcPr marL="68580" marR="68580" marT="34290" marB="34290"/>
                </a:tc>
                <a:tc>
                  <a:txBody>
                    <a:bodyPr/>
                    <a:lstStyle/>
                    <a:p>
                      <a:r>
                        <a:rPr lang="en-US" sz="1000" dirty="0"/>
                        <a:t>0</a:t>
                      </a:r>
                      <a:endParaRPr lang="en-US" sz="1000" dirty="0"/>
                    </a:p>
                  </a:txBody>
                  <a:tcPr marL="68580" marR="68580" marT="34290" marB="34290"/>
                </a:tc>
                <a:tc>
                  <a:txBody>
                    <a:bodyPr/>
                    <a:lstStyle/>
                    <a:p>
                      <a:r>
                        <a:rPr lang="en-US" sz="1000" dirty="0"/>
                        <a:t>0</a:t>
                      </a:r>
                      <a:endParaRPr lang="en-US" sz="1000" dirty="0"/>
                    </a:p>
                  </a:txBody>
                  <a:tcPr marL="68580" marR="68580" marT="34290" marB="34290"/>
                </a:tc>
                <a:tc>
                  <a:txBody>
                    <a:bodyPr/>
                    <a:lstStyle/>
                    <a:p>
                      <a:r>
                        <a:rPr lang="en-US" sz="1000" dirty="0"/>
                        <a:t>0</a:t>
                      </a:r>
                      <a:endParaRPr lang="en-US" sz="1000" dirty="0"/>
                    </a:p>
                  </a:txBody>
                  <a:tcPr marL="68580" marR="68580" marT="34290" marB="34290"/>
                </a:tc>
              </a:tr>
              <a:tr h="463894">
                <a:tc>
                  <a:txBody>
                    <a:bodyPr/>
                    <a:lstStyle/>
                    <a:p>
                      <a:r>
                        <a:rPr lang="en-US" sz="1000" dirty="0"/>
                        <a:t>1--</a:t>
                      </a:r>
                      <a:endParaRPr lang="en-US" sz="1000" dirty="0"/>
                    </a:p>
                  </a:txBody>
                  <a:tcPr marL="68580" marR="68580" marT="34290" marB="34290"/>
                </a:tc>
                <a:tc>
                  <a:txBody>
                    <a:bodyPr/>
                    <a:lstStyle/>
                    <a:p>
                      <a:r>
                        <a:rPr lang="en-US" sz="1000" dirty="0"/>
                        <a:t>0</a:t>
                      </a:r>
                      <a:endParaRPr lang="en-US" sz="1000" dirty="0"/>
                    </a:p>
                  </a:txBody>
                  <a:tcPr marL="68580" marR="68580" marT="34290" marB="34290"/>
                </a:tc>
                <a:tc>
                  <a:txBody>
                    <a:bodyPr/>
                    <a:lstStyle/>
                    <a:p>
                      <a:r>
                        <a:rPr lang="en-US" sz="1000" dirty="0"/>
                        <a:t>1</a:t>
                      </a:r>
                      <a:endParaRPr lang="en-US" sz="1000" dirty="0"/>
                    </a:p>
                  </a:txBody>
                  <a:tcPr marL="68580" marR="68580" marT="34290" marB="34290"/>
                </a:tc>
                <a:tc>
                  <a:txBody>
                    <a:bodyPr/>
                    <a:lstStyle/>
                    <a:p>
                      <a:r>
                        <a:rPr lang="en-US" sz="1000" dirty="0"/>
                        <a:t>1</a:t>
                      </a:r>
                      <a:endParaRPr lang="en-US" sz="1000" dirty="0"/>
                    </a:p>
                  </a:txBody>
                  <a:tcPr marL="68580" marR="68580" marT="34290" marB="34290"/>
                </a:tc>
              </a:tr>
              <a:tr h="463894">
                <a:tc>
                  <a:txBody>
                    <a:bodyPr/>
                    <a:lstStyle/>
                    <a:p>
                      <a:r>
                        <a:rPr lang="en-US" sz="1000" dirty="0"/>
                        <a:t>0++</a:t>
                      </a:r>
                      <a:endParaRPr lang="en-US" sz="1000" dirty="0"/>
                    </a:p>
                  </a:txBody>
                  <a:tcPr marL="68580" marR="68580" marT="34290" marB="34290"/>
                </a:tc>
                <a:tc>
                  <a:txBody>
                    <a:bodyPr/>
                    <a:lstStyle/>
                    <a:p>
                      <a:r>
                        <a:rPr lang="en-US" sz="1000" dirty="0"/>
                        <a:t>1</a:t>
                      </a:r>
                      <a:endParaRPr lang="en-US" sz="1000" dirty="0"/>
                    </a:p>
                  </a:txBody>
                  <a:tcPr marL="68580" marR="68580" marT="34290" marB="34290"/>
                </a:tc>
                <a:tc>
                  <a:txBody>
                    <a:bodyPr/>
                    <a:lstStyle/>
                    <a:p>
                      <a:r>
                        <a:rPr lang="en-US" sz="1000" dirty="0"/>
                        <a:t>1</a:t>
                      </a:r>
                      <a:endParaRPr lang="en-US" sz="1000" dirty="0"/>
                    </a:p>
                  </a:txBody>
                  <a:tcPr marL="68580" marR="68580" marT="34290" marB="34290"/>
                </a:tc>
                <a:tc>
                  <a:txBody>
                    <a:bodyPr/>
                    <a:lstStyle/>
                    <a:p>
                      <a:r>
                        <a:rPr lang="en-US" sz="1000" dirty="0"/>
                        <a:t>0</a:t>
                      </a:r>
                      <a:endParaRPr lang="en-US" sz="1000" dirty="0"/>
                    </a:p>
                  </a:txBody>
                  <a:tcPr marL="68580" marR="68580" marT="34290" marB="34290"/>
                </a:tc>
              </a:tr>
              <a:tr h="463894">
                <a:tc>
                  <a:txBody>
                    <a:bodyPr/>
                    <a:lstStyle/>
                    <a:p>
                      <a:r>
                        <a:rPr lang="en-US" sz="1000" dirty="0"/>
                        <a:t>1++</a:t>
                      </a:r>
                      <a:endParaRPr lang="en-US" sz="1000" dirty="0"/>
                    </a:p>
                  </a:txBody>
                  <a:tcPr marL="68580" marR="68580" marT="34290" marB="34290"/>
                </a:tc>
                <a:tc>
                  <a:txBody>
                    <a:bodyPr/>
                    <a:lstStyle/>
                    <a:p>
                      <a:r>
                        <a:rPr lang="en-US" sz="1000" dirty="0"/>
                        <a:t>1</a:t>
                      </a:r>
                      <a:endParaRPr lang="en-US" sz="1000" dirty="0"/>
                    </a:p>
                  </a:txBody>
                  <a:tcPr marL="68580" marR="68580" marT="34290" marB="34290"/>
                </a:tc>
                <a:tc>
                  <a:txBody>
                    <a:bodyPr/>
                    <a:lstStyle/>
                    <a:p>
                      <a:r>
                        <a:rPr lang="en-US" sz="1000" dirty="0"/>
                        <a:t>1</a:t>
                      </a:r>
                      <a:endParaRPr lang="en-US" sz="1000" dirty="0"/>
                    </a:p>
                  </a:txBody>
                  <a:tcPr marL="68580" marR="68580" marT="34290" marB="34290"/>
                </a:tc>
                <a:tc>
                  <a:txBody>
                    <a:bodyPr/>
                    <a:lstStyle/>
                    <a:p>
                      <a:r>
                        <a:rPr lang="en-US" sz="1000" dirty="0"/>
                        <a:t>1</a:t>
                      </a:r>
                      <a:endParaRPr lang="en-US" sz="1000" dirty="0"/>
                    </a:p>
                  </a:txBody>
                  <a:tcPr marL="68580" marR="68580" marT="34290" marB="34290"/>
                </a:tc>
              </a:tr>
              <a:tr h="463894">
                <a:tc>
                  <a:txBody>
                    <a:bodyPr/>
                    <a:lstStyle/>
                    <a:p>
                      <a:r>
                        <a:rPr lang="en-US" sz="1000" dirty="0"/>
                        <a:t>1+-</a:t>
                      </a:r>
                      <a:endParaRPr lang="en-US" sz="1000" dirty="0"/>
                    </a:p>
                  </a:txBody>
                  <a:tcPr marL="68580" marR="68580" marT="34290" marB="34290"/>
                </a:tc>
                <a:tc>
                  <a:txBody>
                    <a:bodyPr/>
                    <a:lstStyle/>
                    <a:p>
                      <a:r>
                        <a:rPr lang="en-US" sz="1000" dirty="0"/>
                        <a:t>1</a:t>
                      </a:r>
                      <a:endParaRPr lang="en-US" sz="1000" dirty="0"/>
                    </a:p>
                  </a:txBody>
                  <a:tcPr marL="68580" marR="68580" marT="34290" marB="34290"/>
                </a:tc>
                <a:tc>
                  <a:txBody>
                    <a:bodyPr/>
                    <a:lstStyle/>
                    <a:p>
                      <a:r>
                        <a:rPr lang="en-US" sz="1000" dirty="0"/>
                        <a:t>0</a:t>
                      </a:r>
                      <a:endParaRPr lang="en-US" sz="1000" dirty="0"/>
                    </a:p>
                  </a:txBody>
                  <a:tcPr marL="68580" marR="68580" marT="34290" marB="34290"/>
                </a:tc>
                <a:tc>
                  <a:txBody>
                    <a:bodyPr/>
                    <a:lstStyle/>
                    <a:p>
                      <a:r>
                        <a:rPr lang="en-US" sz="1000" dirty="0"/>
                        <a:t>1</a:t>
                      </a:r>
                      <a:endParaRPr lang="en-US" sz="1000" dirty="0"/>
                    </a:p>
                  </a:txBody>
                  <a:tcPr marL="68580" marR="68580" marT="34290" marB="34290"/>
                </a:tc>
              </a:tr>
              <a:tr h="463894">
                <a:tc>
                  <a:txBody>
                    <a:bodyPr/>
                    <a:lstStyle/>
                    <a:p>
                      <a:r>
                        <a:rPr lang="en-US" sz="1000" dirty="0"/>
                        <a:t>2++</a:t>
                      </a:r>
                      <a:endParaRPr lang="en-US" sz="1000" dirty="0"/>
                    </a:p>
                  </a:txBody>
                  <a:tcPr marL="68580" marR="68580" marT="34290" marB="34290"/>
                </a:tc>
                <a:tc>
                  <a:txBody>
                    <a:bodyPr/>
                    <a:lstStyle/>
                    <a:p>
                      <a:r>
                        <a:rPr lang="en-US" sz="1000" dirty="0"/>
                        <a:t>1</a:t>
                      </a:r>
                      <a:endParaRPr lang="en-US" sz="1000" dirty="0"/>
                    </a:p>
                  </a:txBody>
                  <a:tcPr marL="68580" marR="68580" marT="34290" marB="34290"/>
                </a:tc>
                <a:tc>
                  <a:txBody>
                    <a:bodyPr/>
                    <a:lstStyle/>
                    <a:p>
                      <a:r>
                        <a:rPr lang="en-US" sz="1000" dirty="0"/>
                        <a:t>1</a:t>
                      </a:r>
                      <a:endParaRPr lang="en-US" sz="1000" dirty="0"/>
                    </a:p>
                  </a:txBody>
                  <a:tcPr marL="68580" marR="68580" marT="34290" marB="34290"/>
                </a:tc>
                <a:tc>
                  <a:txBody>
                    <a:bodyPr/>
                    <a:lstStyle/>
                    <a:p>
                      <a:r>
                        <a:rPr lang="en-US" sz="1000" dirty="0"/>
                        <a:t>2</a:t>
                      </a:r>
                      <a:endParaRPr lang="en-US" sz="1000" dirty="0"/>
                    </a:p>
                  </a:txBody>
                  <a:tcPr marL="68580" marR="68580" marT="34290" marB="34290"/>
                </a:tc>
              </a:tr>
            </a:tbl>
          </a:graphicData>
        </a:graphic>
      </p:graphicFrame>
      <p:sp>
        <p:nvSpPr>
          <p:cNvPr id="2" name="标题 1"/>
          <p:cNvSpPr txBox="1"/>
          <p:nvPr/>
        </p:nvSpPr>
        <p:spPr>
          <a:xfrm>
            <a:off x="1676215" y="136524"/>
            <a:ext cx="5829300" cy="519522"/>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ltLang="zh-CN" b="1" dirty="0">
                <a:latin typeface="微软雅黑" panose="020B0503020204020204" pitchFamily="34" charset="-122"/>
                <a:ea typeface="微软雅黑" panose="020B0503020204020204" pitchFamily="34" charset="-122"/>
              </a:rPr>
              <a:t>Charmonium states</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99254" y="2062625"/>
            <a:ext cx="2401747" cy="707886"/>
          </a:xfrm>
          <a:prstGeom prst="rect">
            <a:avLst/>
          </a:prstGeom>
          <a:noFill/>
        </p:spPr>
        <p:txBody>
          <a:bodyPr wrap="square" rtlCol="0">
            <a:spAutoFit/>
          </a:bodyPr>
          <a:lstStyle/>
          <a:p>
            <a:r>
              <a:rPr lang="en-US" sz="2000" dirty="0"/>
              <a:t>P=(-1)^{L+1}</a:t>
            </a:r>
            <a:endParaRPr lang="en-US" sz="2000" dirty="0"/>
          </a:p>
          <a:p>
            <a:r>
              <a:rPr lang="en-US" sz="2000" dirty="0"/>
              <a:t>C=(-1)^{L+S}</a:t>
            </a:r>
            <a:endParaRPr lang="en-US" sz="2000" dirty="0"/>
          </a:p>
        </p:txBody>
      </p:sp>
      <p:graphicFrame>
        <p:nvGraphicFramePr>
          <p:cNvPr id="8" name="Table 8"/>
          <p:cNvGraphicFramePr>
            <a:graphicFrameLocks noGrp="1"/>
          </p:cNvGraphicFramePr>
          <p:nvPr/>
        </p:nvGraphicFramePr>
        <p:xfrm>
          <a:off x="457360" y="942576"/>
          <a:ext cx="4803336" cy="5660839"/>
        </p:xfrm>
        <a:graphic>
          <a:graphicData uri="http://schemas.openxmlformats.org/drawingml/2006/table">
            <a:tbl>
              <a:tblPr firstRow="1" bandRow="1">
                <a:tableStyleId>{5C22544A-7EE6-4342-B048-85BDC9FD1C3A}</a:tableStyleId>
              </a:tblPr>
              <a:tblGrid>
                <a:gridCol w="1200834"/>
                <a:gridCol w="1200834"/>
                <a:gridCol w="1200834"/>
                <a:gridCol w="1200834"/>
              </a:tblGrid>
              <a:tr h="433519">
                <a:tc>
                  <a:txBody>
                    <a:bodyPr/>
                    <a:lstStyle/>
                    <a:p>
                      <a:r>
                        <a:rPr lang="en-US" sz="2000" dirty="0"/>
                        <a:t>J^PC</a:t>
                      </a:r>
                      <a:endParaRPr lang="en-US" sz="2000" dirty="0"/>
                    </a:p>
                  </a:txBody>
                  <a:tcPr marL="68580" marR="68580" marT="34290" marB="34290"/>
                </a:tc>
                <a:tc>
                  <a:txBody>
                    <a:bodyPr/>
                    <a:lstStyle/>
                    <a:p>
                      <a:r>
                        <a:rPr lang="en-US" sz="2000" dirty="0"/>
                        <a:t>L</a:t>
                      </a:r>
                      <a:endParaRPr lang="en-US" sz="2000" dirty="0"/>
                    </a:p>
                  </a:txBody>
                  <a:tcPr marL="68580" marR="68580" marT="34290" marB="34290"/>
                </a:tc>
                <a:tc>
                  <a:txBody>
                    <a:bodyPr/>
                    <a:lstStyle/>
                    <a:p>
                      <a:r>
                        <a:rPr lang="en-US" sz="2000" dirty="0"/>
                        <a:t>S</a:t>
                      </a:r>
                      <a:endParaRPr lang="en-US" sz="2000" dirty="0"/>
                    </a:p>
                  </a:txBody>
                  <a:tcPr marL="68580" marR="68580" marT="34290" marB="34290"/>
                </a:tc>
                <a:tc>
                  <a:txBody>
                    <a:bodyPr/>
                    <a:lstStyle/>
                    <a:p>
                      <a:r>
                        <a:rPr lang="en-US" sz="2000" dirty="0"/>
                        <a:t>J</a:t>
                      </a:r>
                      <a:endParaRPr lang="en-US" sz="2000" dirty="0"/>
                    </a:p>
                  </a:txBody>
                  <a:tcPr marL="68580" marR="68580" marT="34290" marB="34290"/>
                </a:tc>
              </a:tr>
              <a:tr h="367072">
                <a:tc>
                  <a:txBody>
                    <a:bodyPr/>
                    <a:lstStyle/>
                    <a:p>
                      <a:r>
                        <a:rPr lang="en-US" sz="2000" dirty="0"/>
                        <a:t>0-+</a:t>
                      </a:r>
                      <a:endParaRPr lang="en-US" sz="2000" dirty="0"/>
                    </a:p>
                  </a:txBody>
                  <a:tcPr marL="68580" marR="68580" marT="34290" marB="34290"/>
                </a:tc>
                <a:tc>
                  <a:txBody>
                    <a:bodyPr/>
                    <a:lstStyle/>
                    <a:p>
                      <a:r>
                        <a:rPr lang="en-US" sz="2000" dirty="0"/>
                        <a:t>0</a:t>
                      </a:r>
                      <a:endParaRPr lang="en-US" sz="2000" dirty="0"/>
                    </a:p>
                  </a:txBody>
                  <a:tcPr marL="68580" marR="68580" marT="34290" marB="34290"/>
                </a:tc>
                <a:tc>
                  <a:txBody>
                    <a:bodyPr/>
                    <a:lstStyle/>
                    <a:p>
                      <a:r>
                        <a:rPr lang="en-US" sz="2000" dirty="0"/>
                        <a:t>0</a:t>
                      </a:r>
                      <a:endParaRPr lang="en-US" sz="2000" dirty="0"/>
                    </a:p>
                  </a:txBody>
                  <a:tcPr marL="68580" marR="68580" marT="34290" marB="34290"/>
                </a:tc>
                <a:tc>
                  <a:txBody>
                    <a:bodyPr/>
                    <a:lstStyle/>
                    <a:p>
                      <a:r>
                        <a:rPr lang="en-US" sz="2000" dirty="0"/>
                        <a:t>0</a:t>
                      </a:r>
                      <a:endParaRPr lang="en-US" sz="2000" dirty="0"/>
                    </a:p>
                  </a:txBody>
                  <a:tcPr marL="68580" marR="68580" marT="34290" marB="34290"/>
                </a:tc>
              </a:tr>
              <a:tr h="367072">
                <a:tc>
                  <a:txBody>
                    <a:bodyPr/>
                    <a:lstStyle/>
                    <a:p>
                      <a:r>
                        <a:rPr lang="en-US" sz="2000" dirty="0"/>
                        <a:t>1--</a:t>
                      </a:r>
                      <a:endParaRPr lang="en-US" sz="2000" dirty="0"/>
                    </a:p>
                  </a:txBody>
                  <a:tcPr marL="68580" marR="68580" marT="34290" marB="34290"/>
                </a:tc>
                <a:tc>
                  <a:txBody>
                    <a:bodyPr/>
                    <a:lstStyle/>
                    <a:p>
                      <a:r>
                        <a:rPr lang="en-US" sz="2000" dirty="0"/>
                        <a:t>0</a:t>
                      </a:r>
                      <a:endParaRPr lang="en-US" sz="2000" dirty="0"/>
                    </a:p>
                  </a:txBody>
                  <a:tcPr marL="68580" marR="68580" marT="34290" marB="34290"/>
                </a:tc>
                <a:tc>
                  <a:txBody>
                    <a:bodyPr/>
                    <a:lstStyle/>
                    <a:p>
                      <a:r>
                        <a:rPr lang="en-US" sz="2000" dirty="0"/>
                        <a:t>1</a:t>
                      </a:r>
                      <a:endParaRPr lang="en-US" sz="2000" dirty="0"/>
                    </a:p>
                  </a:txBody>
                  <a:tcPr marL="68580" marR="68580" marT="34290" marB="34290"/>
                </a:tc>
                <a:tc>
                  <a:txBody>
                    <a:bodyPr/>
                    <a:lstStyle/>
                    <a:p>
                      <a:r>
                        <a:rPr lang="en-US" sz="2000" dirty="0"/>
                        <a:t>1</a:t>
                      </a:r>
                      <a:endParaRPr lang="en-US" sz="2000" dirty="0"/>
                    </a:p>
                  </a:txBody>
                  <a:tcPr marL="68580" marR="68580" marT="34290" marB="34290"/>
                </a:tc>
              </a:tr>
              <a:tr h="367072">
                <a:tc>
                  <a:txBody>
                    <a:bodyPr/>
                    <a:lstStyle/>
                    <a:p>
                      <a:r>
                        <a:rPr lang="en-US" sz="2000" dirty="0"/>
                        <a:t>0++</a:t>
                      </a:r>
                      <a:endParaRPr lang="en-US" sz="2000" dirty="0"/>
                    </a:p>
                  </a:txBody>
                  <a:tcPr marL="68580" marR="68580" marT="34290" marB="34290"/>
                </a:tc>
                <a:tc>
                  <a:txBody>
                    <a:bodyPr/>
                    <a:lstStyle/>
                    <a:p>
                      <a:r>
                        <a:rPr lang="en-US" sz="2000" dirty="0"/>
                        <a:t>1</a:t>
                      </a:r>
                      <a:endParaRPr lang="en-US" sz="2000" dirty="0"/>
                    </a:p>
                  </a:txBody>
                  <a:tcPr marL="68580" marR="68580" marT="34290" marB="34290"/>
                </a:tc>
                <a:tc>
                  <a:txBody>
                    <a:bodyPr/>
                    <a:lstStyle/>
                    <a:p>
                      <a:r>
                        <a:rPr lang="en-US" sz="2000" dirty="0"/>
                        <a:t>1</a:t>
                      </a:r>
                      <a:endParaRPr lang="en-US" sz="2000" dirty="0"/>
                    </a:p>
                  </a:txBody>
                  <a:tcPr marL="68580" marR="68580" marT="34290" marB="34290"/>
                </a:tc>
                <a:tc>
                  <a:txBody>
                    <a:bodyPr/>
                    <a:lstStyle/>
                    <a:p>
                      <a:r>
                        <a:rPr lang="en-US" sz="2000" dirty="0"/>
                        <a:t>0</a:t>
                      </a:r>
                      <a:endParaRPr lang="en-US" sz="2000" dirty="0"/>
                    </a:p>
                  </a:txBody>
                  <a:tcPr marL="68580" marR="68580" marT="34290" marB="34290"/>
                </a:tc>
              </a:tr>
              <a:tr h="367072">
                <a:tc>
                  <a:txBody>
                    <a:bodyPr/>
                    <a:lstStyle/>
                    <a:p>
                      <a:r>
                        <a:rPr lang="en-US" sz="2000" dirty="0"/>
                        <a:t>1++</a:t>
                      </a:r>
                      <a:endParaRPr lang="en-US" sz="2000" dirty="0"/>
                    </a:p>
                  </a:txBody>
                  <a:tcPr marL="68580" marR="68580" marT="34290" marB="34290"/>
                </a:tc>
                <a:tc>
                  <a:txBody>
                    <a:bodyPr/>
                    <a:lstStyle/>
                    <a:p>
                      <a:r>
                        <a:rPr lang="en-US" sz="2000" dirty="0"/>
                        <a:t>1</a:t>
                      </a:r>
                      <a:endParaRPr lang="en-US" sz="2000" dirty="0"/>
                    </a:p>
                  </a:txBody>
                  <a:tcPr marL="68580" marR="68580" marT="34290" marB="34290"/>
                </a:tc>
                <a:tc>
                  <a:txBody>
                    <a:bodyPr/>
                    <a:lstStyle/>
                    <a:p>
                      <a:r>
                        <a:rPr lang="en-US" sz="2000" dirty="0"/>
                        <a:t>1</a:t>
                      </a:r>
                      <a:endParaRPr lang="en-US" sz="2000" dirty="0"/>
                    </a:p>
                  </a:txBody>
                  <a:tcPr marL="68580" marR="68580" marT="34290" marB="34290"/>
                </a:tc>
                <a:tc>
                  <a:txBody>
                    <a:bodyPr/>
                    <a:lstStyle/>
                    <a:p>
                      <a:r>
                        <a:rPr lang="en-US" sz="2000" dirty="0"/>
                        <a:t>1</a:t>
                      </a:r>
                      <a:endParaRPr lang="en-US" sz="2000" dirty="0"/>
                    </a:p>
                  </a:txBody>
                  <a:tcPr marL="68580" marR="68580" marT="34290" marB="34290"/>
                </a:tc>
              </a:tr>
              <a:tr h="367072">
                <a:tc>
                  <a:txBody>
                    <a:bodyPr/>
                    <a:lstStyle/>
                    <a:p>
                      <a:r>
                        <a:rPr lang="en-US" sz="2000" dirty="0"/>
                        <a:t>1+-</a:t>
                      </a:r>
                      <a:endParaRPr lang="en-US" sz="2000" dirty="0"/>
                    </a:p>
                  </a:txBody>
                  <a:tcPr marL="68580" marR="68580" marT="34290" marB="34290"/>
                </a:tc>
                <a:tc>
                  <a:txBody>
                    <a:bodyPr/>
                    <a:lstStyle/>
                    <a:p>
                      <a:r>
                        <a:rPr lang="en-US" sz="2000" dirty="0"/>
                        <a:t>1</a:t>
                      </a:r>
                      <a:endParaRPr lang="en-US" sz="2000" dirty="0"/>
                    </a:p>
                  </a:txBody>
                  <a:tcPr marL="68580" marR="68580" marT="34290" marB="34290"/>
                </a:tc>
                <a:tc>
                  <a:txBody>
                    <a:bodyPr/>
                    <a:lstStyle/>
                    <a:p>
                      <a:r>
                        <a:rPr lang="en-US" sz="2000" dirty="0"/>
                        <a:t>0</a:t>
                      </a:r>
                      <a:endParaRPr lang="en-US" sz="2000" dirty="0"/>
                    </a:p>
                  </a:txBody>
                  <a:tcPr marL="68580" marR="68580" marT="34290" marB="34290"/>
                </a:tc>
                <a:tc>
                  <a:txBody>
                    <a:bodyPr/>
                    <a:lstStyle/>
                    <a:p>
                      <a:r>
                        <a:rPr lang="en-US" sz="2000" dirty="0"/>
                        <a:t>1</a:t>
                      </a:r>
                      <a:endParaRPr lang="en-US" sz="2000" dirty="0"/>
                    </a:p>
                  </a:txBody>
                  <a:tcPr marL="68580" marR="68580" marT="34290" marB="34290"/>
                </a:tc>
              </a:tr>
              <a:tr h="367072">
                <a:tc>
                  <a:txBody>
                    <a:bodyPr/>
                    <a:lstStyle/>
                    <a:p>
                      <a:r>
                        <a:rPr lang="en-US" sz="2000" dirty="0"/>
                        <a:t>2++</a:t>
                      </a:r>
                      <a:endParaRPr lang="en-US" sz="2000" dirty="0"/>
                    </a:p>
                  </a:txBody>
                  <a:tcPr marL="68580" marR="68580" marT="34290" marB="34290"/>
                </a:tc>
                <a:tc>
                  <a:txBody>
                    <a:bodyPr/>
                    <a:lstStyle/>
                    <a:p>
                      <a:r>
                        <a:rPr lang="en-US" sz="2000" dirty="0"/>
                        <a:t>1</a:t>
                      </a:r>
                      <a:endParaRPr lang="en-US" sz="2000" dirty="0"/>
                    </a:p>
                  </a:txBody>
                  <a:tcPr marL="68580" marR="68580" marT="34290" marB="34290"/>
                </a:tc>
                <a:tc>
                  <a:txBody>
                    <a:bodyPr/>
                    <a:lstStyle/>
                    <a:p>
                      <a:r>
                        <a:rPr lang="en-US" sz="2000" dirty="0"/>
                        <a:t>1</a:t>
                      </a:r>
                      <a:endParaRPr lang="en-US" sz="2000" dirty="0"/>
                    </a:p>
                  </a:txBody>
                  <a:tcPr marL="68580" marR="68580" marT="34290" marB="34290"/>
                </a:tc>
                <a:tc>
                  <a:txBody>
                    <a:bodyPr/>
                    <a:lstStyle/>
                    <a:p>
                      <a:r>
                        <a:rPr lang="en-US" sz="2000" dirty="0"/>
                        <a:t>2</a:t>
                      </a:r>
                      <a:endParaRPr lang="en-US" sz="2000" dirty="0"/>
                    </a:p>
                  </a:txBody>
                  <a:tcPr marL="68580" marR="68580" marT="34290" marB="34290"/>
                </a:tc>
              </a:tr>
              <a:tr h="367072">
                <a:tc>
                  <a:txBody>
                    <a:bodyPr/>
                    <a:lstStyle/>
                    <a:p>
                      <a:r>
                        <a:rPr lang="en-US" sz="2000" dirty="0"/>
                        <a:t>2-+</a:t>
                      </a:r>
                      <a:endParaRPr lang="en-US" sz="2000" dirty="0"/>
                    </a:p>
                  </a:txBody>
                  <a:tcPr marL="68580" marR="68580" marT="34290" marB="34290"/>
                </a:tc>
                <a:tc>
                  <a:txBody>
                    <a:bodyPr/>
                    <a:lstStyle/>
                    <a:p>
                      <a:r>
                        <a:rPr lang="en-US" sz="2000" dirty="0"/>
                        <a:t>2</a:t>
                      </a:r>
                      <a:endParaRPr lang="en-US" sz="2000" dirty="0"/>
                    </a:p>
                  </a:txBody>
                  <a:tcPr marL="68580" marR="68580" marT="34290" marB="34290"/>
                </a:tc>
                <a:tc>
                  <a:txBody>
                    <a:bodyPr/>
                    <a:lstStyle/>
                    <a:p>
                      <a:r>
                        <a:rPr lang="en-US" sz="2000" dirty="0"/>
                        <a:t>0</a:t>
                      </a:r>
                      <a:endParaRPr lang="en-US" sz="2000" dirty="0"/>
                    </a:p>
                  </a:txBody>
                  <a:tcPr marL="68580" marR="68580" marT="34290" marB="34290"/>
                </a:tc>
                <a:tc>
                  <a:txBody>
                    <a:bodyPr/>
                    <a:lstStyle/>
                    <a:p>
                      <a:r>
                        <a:rPr lang="en-US" sz="2000" dirty="0"/>
                        <a:t>2</a:t>
                      </a:r>
                      <a:endParaRPr lang="en-US" sz="2000" dirty="0"/>
                    </a:p>
                  </a:txBody>
                  <a:tcPr marL="68580" marR="68580" marT="34290" marB="34290"/>
                </a:tc>
              </a:tr>
              <a:tr h="367072">
                <a:tc>
                  <a:txBody>
                    <a:bodyPr/>
                    <a:lstStyle/>
                    <a:p>
                      <a:r>
                        <a:rPr lang="en-US" sz="2000" dirty="0"/>
                        <a:t>3--</a:t>
                      </a:r>
                      <a:endParaRPr lang="en-US" sz="2000" dirty="0"/>
                    </a:p>
                  </a:txBody>
                  <a:tcPr marL="68580" marR="68580" marT="34290" marB="34290"/>
                </a:tc>
                <a:tc>
                  <a:txBody>
                    <a:bodyPr/>
                    <a:lstStyle/>
                    <a:p>
                      <a:r>
                        <a:rPr lang="en-US" sz="2000" dirty="0"/>
                        <a:t>2</a:t>
                      </a:r>
                      <a:endParaRPr lang="en-US" sz="2000" dirty="0"/>
                    </a:p>
                  </a:txBody>
                  <a:tcPr marL="68580" marR="68580" marT="34290" marB="34290"/>
                </a:tc>
                <a:tc>
                  <a:txBody>
                    <a:bodyPr/>
                    <a:lstStyle/>
                    <a:p>
                      <a:r>
                        <a:rPr lang="en-US" sz="2000" dirty="0"/>
                        <a:t>1</a:t>
                      </a:r>
                      <a:endParaRPr lang="en-US" sz="2000" dirty="0"/>
                    </a:p>
                  </a:txBody>
                  <a:tcPr marL="68580" marR="68580" marT="34290" marB="34290"/>
                </a:tc>
                <a:tc>
                  <a:txBody>
                    <a:bodyPr/>
                    <a:lstStyle/>
                    <a:p>
                      <a:r>
                        <a:rPr lang="en-US" sz="2000" dirty="0"/>
                        <a:t>3</a:t>
                      </a:r>
                      <a:endParaRPr lang="en-US" sz="2000" dirty="0"/>
                    </a:p>
                  </a:txBody>
                  <a:tcPr marL="68580" marR="68580" marT="34290" marB="34290"/>
                </a:tc>
              </a:tr>
              <a:tr h="367072">
                <a:tc>
                  <a:txBody>
                    <a:bodyPr/>
                    <a:lstStyle/>
                    <a:p>
                      <a:r>
                        <a:rPr lang="en-US" sz="2000" dirty="0"/>
                        <a:t>2--</a:t>
                      </a:r>
                      <a:endParaRPr lang="en-US" sz="2000" dirty="0"/>
                    </a:p>
                  </a:txBody>
                  <a:tcPr marL="68580" marR="68580" marT="34290" marB="34290"/>
                </a:tc>
                <a:tc>
                  <a:txBody>
                    <a:bodyPr/>
                    <a:lstStyle/>
                    <a:p>
                      <a:r>
                        <a:rPr lang="en-US" sz="2000" dirty="0"/>
                        <a:t>2</a:t>
                      </a:r>
                      <a:endParaRPr lang="en-US" sz="2000" dirty="0"/>
                    </a:p>
                  </a:txBody>
                  <a:tcPr marL="68580" marR="68580" marT="34290" marB="34290"/>
                </a:tc>
                <a:tc>
                  <a:txBody>
                    <a:bodyPr/>
                    <a:lstStyle/>
                    <a:p>
                      <a:r>
                        <a:rPr lang="en-US" sz="2000" dirty="0"/>
                        <a:t>1</a:t>
                      </a:r>
                      <a:endParaRPr lang="en-US" sz="2000" dirty="0"/>
                    </a:p>
                  </a:txBody>
                  <a:tcPr marL="68580" marR="68580" marT="34290" marB="34290"/>
                </a:tc>
                <a:tc>
                  <a:txBody>
                    <a:bodyPr/>
                    <a:lstStyle/>
                    <a:p>
                      <a:r>
                        <a:rPr lang="en-US" sz="2000" dirty="0"/>
                        <a:t>2</a:t>
                      </a:r>
                      <a:endParaRPr lang="en-US" sz="2000" dirty="0"/>
                    </a:p>
                  </a:txBody>
                  <a:tcPr marL="68580" marR="68580" marT="34290" marB="34290"/>
                </a:tc>
              </a:tr>
              <a:tr h="367072">
                <a:tc>
                  <a:txBody>
                    <a:bodyPr/>
                    <a:lstStyle/>
                    <a:p>
                      <a:r>
                        <a:rPr lang="en-US" sz="2000" dirty="0"/>
                        <a:t>1--</a:t>
                      </a:r>
                      <a:endParaRPr lang="en-US" sz="2000" dirty="0"/>
                    </a:p>
                  </a:txBody>
                  <a:tcPr marL="68580" marR="68580" marT="34290" marB="34290"/>
                </a:tc>
                <a:tc>
                  <a:txBody>
                    <a:bodyPr/>
                    <a:lstStyle/>
                    <a:p>
                      <a:r>
                        <a:rPr lang="en-US" sz="2000" dirty="0"/>
                        <a:t>2</a:t>
                      </a:r>
                      <a:endParaRPr lang="en-US" sz="2000" dirty="0"/>
                    </a:p>
                  </a:txBody>
                  <a:tcPr marL="68580" marR="68580" marT="34290" marB="34290"/>
                </a:tc>
                <a:tc>
                  <a:txBody>
                    <a:bodyPr/>
                    <a:lstStyle/>
                    <a:p>
                      <a:r>
                        <a:rPr lang="en-US" sz="2000" dirty="0"/>
                        <a:t>1</a:t>
                      </a:r>
                      <a:endParaRPr lang="en-US" sz="2000" dirty="0"/>
                    </a:p>
                  </a:txBody>
                  <a:tcPr marL="68580" marR="68580" marT="34290" marB="34290"/>
                </a:tc>
                <a:tc>
                  <a:txBody>
                    <a:bodyPr/>
                    <a:lstStyle/>
                    <a:p>
                      <a:r>
                        <a:rPr lang="en-US" sz="2000" dirty="0"/>
                        <a:t>1</a:t>
                      </a:r>
                      <a:endParaRPr lang="en-US" sz="2000" dirty="0"/>
                    </a:p>
                  </a:txBody>
                  <a:tcPr marL="68580" marR="68580" marT="34290" marB="34290"/>
                </a:tc>
              </a:tr>
              <a:tr h="367072">
                <a:tc>
                  <a:txBody>
                    <a:bodyPr/>
                    <a:lstStyle/>
                    <a:p>
                      <a:r>
                        <a:rPr lang="en-US" sz="2000" dirty="0"/>
                        <a:t>3+-</a:t>
                      </a:r>
                      <a:endParaRPr lang="en-US" sz="2000" dirty="0"/>
                    </a:p>
                  </a:txBody>
                  <a:tcPr marL="68580" marR="68580" marT="34290" marB="34290"/>
                </a:tc>
                <a:tc>
                  <a:txBody>
                    <a:bodyPr/>
                    <a:lstStyle/>
                    <a:p>
                      <a:r>
                        <a:rPr lang="en-US" sz="2000" dirty="0"/>
                        <a:t>3</a:t>
                      </a:r>
                      <a:endParaRPr lang="en-US" sz="2000" dirty="0"/>
                    </a:p>
                  </a:txBody>
                  <a:tcPr marL="68580" marR="68580" marT="34290" marB="34290"/>
                </a:tc>
                <a:tc>
                  <a:txBody>
                    <a:bodyPr/>
                    <a:lstStyle/>
                    <a:p>
                      <a:r>
                        <a:rPr lang="en-US" sz="2000" dirty="0"/>
                        <a:t>0</a:t>
                      </a:r>
                      <a:endParaRPr lang="en-US" sz="2000" dirty="0"/>
                    </a:p>
                  </a:txBody>
                  <a:tcPr marL="68580" marR="68580" marT="34290" marB="34290"/>
                </a:tc>
                <a:tc>
                  <a:txBody>
                    <a:bodyPr/>
                    <a:lstStyle/>
                    <a:p>
                      <a:r>
                        <a:rPr lang="en-US" sz="2000" dirty="0"/>
                        <a:t>3</a:t>
                      </a:r>
                      <a:endParaRPr lang="en-US" sz="2000" dirty="0"/>
                    </a:p>
                  </a:txBody>
                  <a:tcPr marL="68580" marR="68580" marT="34290" marB="34290"/>
                </a:tc>
              </a:tr>
              <a:tr h="367072">
                <a:tc>
                  <a:txBody>
                    <a:bodyPr/>
                    <a:lstStyle/>
                    <a:p>
                      <a:r>
                        <a:rPr lang="en-US" sz="2000" dirty="0"/>
                        <a:t>4++</a:t>
                      </a:r>
                      <a:endParaRPr lang="en-US" sz="2000" dirty="0"/>
                    </a:p>
                  </a:txBody>
                  <a:tcPr marL="68580" marR="68580" marT="34290" marB="34290"/>
                </a:tc>
                <a:tc>
                  <a:txBody>
                    <a:bodyPr/>
                    <a:lstStyle/>
                    <a:p>
                      <a:r>
                        <a:rPr lang="en-US" sz="2000" dirty="0"/>
                        <a:t>3</a:t>
                      </a:r>
                      <a:endParaRPr lang="en-US" sz="2000" dirty="0"/>
                    </a:p>
                  </a:txBody>
                  <a:tcPr marL="68580" marR="68580" marT="34290" marB="34290"/>
                </a:tc>
                <a:tc>
                  <a:txBody>
                    <a:bodyPr/>
                    <a:lstStyle/>
                    <a:p>
                      <a:r>
                        <a:rPr lang="en-US" sz="2000" dirty="0"/>
                        <a:t>1</a:t>
                      </a:r>
                      <a:endParaRPr lang="en-US" sz="2000" dirty="0"/>
                    </a:p>
                  </a:txBody>
                  <a:tcPr marL="68580" marR="68580" marT="34290" marB="34290"/>
                </a:tc>
                <a:tc>
                  <a:txBody>
                    <a:bodyPr/>
                    <a:lstStyle/>
                    <a:p>
                      <a:r>
                        <a:rPr lang="en-US" sz="2000" dirty="0"/>
                        <a:t>4</a:t>
                      </a:r>
                      <a:endParaRPr lang="en-US" sz="2000" dirty="0"/>
                    </a:p>
                  </a:txBody>
                  <a:tcPr marL="68580" marR="68580" marT="34290" marB="34290"/>
                </a:tc>
              </a:tr>
              <a:tr h="367072">
                <a:tc>
                  <a:txBody>
                    <a:bodyPr/>
                    <a:lstStyle/>
                    <a:p>
                      <a:r>
                        <a:rPr lang="en-US" sz="2000" dirty="0"/>
                        <a:t>3++</a:t>
                      </a:r>
                      <a:endParaRPr lang="en-US" sz="2000" dirty="0"/>
                    </a:p>
                  </a:txBody>
                  <a:tcPr marL="68580" marR="68580" marT="34290" marB="34290"/>
                </a:tc>
                <a:tc>
                  <a:txBody>
                    <a:bodyPr/>
                    <a:lstStyle/>
                    <a:p>
                      <a:r>
                        <a:rPr lang="en-US" sz="2000" dirty="0"/>
                        <a:t>3</a:t>
                      </a:r>
                      <a:endParaRPr lang="en-US" sz="2000" dirty="0"/>
                    </a:p>
                  </a:txBody>
                  <a:tcPr marL="68580" marR="68580" marT="34290" marB="34290"/>
                </a:tc>
                <a:tc>
                  <a:txBody>
                    <a:bodyPr/>
                    <a:lstStyle/>
                    <a:p>
                      <a:r>
                        <a:rPr lang="en-US" sz="2000" dirty="0"/>
                        <a:t>1</a:t>
                      </a:r>
                      <a:endParaRPr lang="en-US" sz="2000" dirty="0"/>
                    </a:p>
                  </a:txBody>
                  <a:tcPr marL="68580" marR="68580" marT="34290" marB="34290"/>
                </a:tc>
                <a:tc>
                  <a:txBody>
                    <a:bodyPr/>
                    <a:lstStyle/>
                    <a:p>
                      <a:r>
                        <a:rPr lang="en-US" sz="2000" dirty="0"/>
                        <a:t>3</a:t>
                      </a:r>
                      <a:endParaRPr lang="en-US" sz="2000" dirty="0"/>
                    </a:p>
                  </a:txBody>
                  <a:tcPr marL="68580" marR="68580" marT="34290" marB="34290"/>
                </a:tc>
              </a:tr>
              <a:tr h="367072">
                <a:tc>
                  <a:txBody>
                    <a:bodyPr/>
                    <a:lstStyle/>
                    <a:p>
                      <a:r>
                        <a:rPr lang="en-US" sz="2000" dirty="0"/>
                        <a:t>2++</a:t>
                      </a:r>
                      <a:endParaRPr lang="en-US" sz="2000" dirty="0"/>
                    </a:p>
                  </a:txBody>
                  <a:tcPr marL="68580" marR="68580" marT="34290" marB="34290"/>
                </a:tc>
                <a:tc>
                  <a:txBody>
                    <a:bodyPr/>
                    <a:lstStyle/>
                    <a:p>
                      <a:r>
                        <a:rPr lang="en-US" sz="2000" dirty="0"/>
                        <a:t>3</a:t>
                      </a:r>
                      <a:endParaRPr lang="en-US" sz="2000" dirty="0"/>
                    </a:p>
                  </a:txBody>
                  <a:tcPr marL="68580" marR="68580" marT="34290" marB="34290"/>
                </a:tc>
                <a:tc>
                  <a:txBody>
                    <a:bodyPr/>
                    <a:lstStyle/>
                    <a:p>
                      <a:r>
                        <a:rPr lang="en-US" sz="2000" dirty="0"/>
                        <a:t>1</a:t>
                      </a:r>
                      <a:endParaRPr lang="en-US" sz="2000" dirty="0"/>
                    </a:p>
                  </a:txBody>
                  <a:tcPr marL="68580" marR="68580" marT="34290" marB="34290"/>
                </a:tc>
                <a:tc>
                  <a:txBody>
                    <a:bodyPr/>
                    <a:lstStyle/>
                    <a:p>
                      <a:r>
                        <a:rPr lang="en-US" sz="2000" dirty="0"/>
                        <a:t>2</a:t>
                      </a:r>
                      <a:endParaRPr lang="en-US" sz="2000" dirty="0"/>
                    </a:p>
                  </a:txBody>
                  <a:tcPr marL="68580" marR="68580" marT="34290" marB="34290"/>
                </a:tc>
              </a:tr>
            </a:tbl>
          </a:graphicData>
        </a:graphic>
      </p:graphicFrame>
      <p:sp>
        <p:nvSpPr>
          <p:cNvPr id="6" name="TextBox 5"/>
          <p:cNvSpPr txBox="1"/>
          <p:nvPr/>
        </p:nvSpPr>
        <p:spPr>
          <a:xfrm>
            <a:off x="5599254" y="3578798"/>
            <a:ext cx="3185932" cy="707886"/>
          </a:xfrm>
          <a:prstGeom prst="rect">
            <a:avLst/>
          </a:prstGeom>
          <a:noFill/>
        </p:spPr>
        <p:txBody>
          <a:bodyPr wrap="square" rtlCol="0">
            <a:spAutoFit/>
          </a:bodyPr>
          <a:lstStyle/>
          <a:p>
            <a:r>
              <a:rPr lang="en-US" sz="2000" dirty="0"/>
              <a:t>So 0+1, 0--, 1-+, 2+-…… are missing!</a:t>
            </a:r>
            <a:endParaRPr lang="en-US" sz="2000" dirty="0"/>
          </a:p>
        </p:txBody>
      </p:sp>
      <p:sp>
        <p:nvSpPr>
          <p:cNvPr id="2" name="标题 1"/>
          <p:cNvSpPr txBox="1"/>
          <p:nvPr/>
        </p:nvSpPr>
        <p:spPr>
          <a:xfrm>
            <a:off x="1676215" y="136524"/>
            <a:ext cx="5829300" cy="519522"/>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ltLang="zh-CN" b="1" dirty="0">
                <a:latin typeface="微软雅黑" panose="020B0503020204020204" pitchFamily="34" charset="-122"/>
                <a:ea typeface="微软雅黑" panose="020B0503020204020204" pitchFamily="34" charset="-122"/>
              </a:rPr>
              <a:t>Charmonium states</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1026"/>
          <p:cNvSpPr>
            <a:spLocks noGrp="1" noChangeArrowheads="1"/>
          </p:cNvSpPr>
          <p:nvPr>
            <p:ph type="title"/>
          </p:nvPr>
        </p:nvSpPr>
        <p:spPr>
          <a:xfrm>
            <a:off x="2943225" y="0"/>
            <a:ext cx="3257550" cy="800100"/>
          </a:xfrm>
          <a:ln>
            <a:solidFill>
              <a:srgbClr val="CC00CC"/>
            </a:solidFill>
            <a:miter lim="800000"/>
          </a:ln>
        </p:spPr>
        <p:txBody>
          <a:bodyPr/>
          <a:lstStyle/>
          <a:p>
            <a:pPr eaLnBrk="1" hangingPunct="1"/>
            <a:r>
              <a:rPr lang="en-US" altLang="zh-CN" sz="4050" b="1" dirty="0">
                <a:solidFill>
                  <a:srgbClr val="CC0000"/>
                </a:solidFill>
                <a:latin typeface="微软雅黑" panose="020B0503020204020204" pitchFamily="34" charset="-122"/>
                <a:ea typeface="微软雅黑" panose="020B0503020204020204" pitchFamily="34" charset="-122"/>
                <a:sym typeface="Symbol" panose="05050102010706020507" pitchFamily="18" charset="2"/>
              </a:rPr>
              <a:t>’ decays</a:t>
            </a:r>
            <a:endParaRPr lang="en-US" altLang="zh-CN" sz="4050" b="1" dirty="0">
              <a:solidFill>
                <a:srgbClr val="CC0000"/>
              </a:solidFill>
              <a:latin typeface="微软雅黑" panose="020B0503020204020204" pitchFamily="34" charset="-122"/>
              <a:ea typeface="微软雅黑" panose="020B0503020204020204" pitchFamily="34" charset="-122"/>
              <a:sym typeface="Symbol" panose="05050102010706020507" pitchFamily="18" charset="2"/>
            </a:endParaRPr>
          </a:p>
        </p:txBody>
      </p:sp>
      <p:sp>
        <p:nvSpPr>
          <p:cNvPr id="31748" name="Rectangle 1027"/>
          <p:cNvSpPr>
            <a:spLocks noGrp="1" noChangeArrowheads="1"/>
          </p:cNvSpPr>
          <p:nvPr>
            <p:ph idx="1"/>
          </p:nvPr>
        </p:nvSpPr>
        <p:spPr>
          <a:xfrm>
            <a:off x="266700" y="1225155"/>
            <a:ext cx="6515100" cy="4558902"/>
          </a:xfrm>
        </p:spPr>
        <p:txBody>
          <a:bodyPr>
            <a:normAutofit/>
          </a:bodyPr>
          <a:lstStyle/>
          <a:p>
            <a:pPr eaLnBrk="1" hangingPunct="1"/>
            <a:r>
              <a:rPr lang="en-US" altLang="zh-CN" dirty="0">
                <a:solidFill>
                  <a:srgbClr val="0000FF"/>
                </a:solidFill>
              </a:rPr>
              <a:t>Transitions                           (~82%)</a:t>
            </a:r>
            <a:endParaRPr lang="en-US" altLang="zh-CN" dirty="0">
              <a:solidFill>
                <a:srgbClr val="0000FF"/>
              </a:solidFill>
            </a:endParaRPr>
          </a:p>
          <a:p>
            <a:pPr lvl="1" eaLnBrk="1" hangingPunct="1"/>
            <a:r>
              <a:rPr lang="en-US" altLang="zh-CN" dirty="0">
                <a:solidFill>
                  <a:srgbClr val="0000FF"/>
                </a:solidFill>
              </a:rPr>
              <a:t>Hadronic transitions   (~54%)</a:t>
            </a:r>
            <a:endParaRPr lang="en-US" altLang="zh-CN" dirty="0">
              <a:solidFill>
                <a:srgbClr val="0000FF"/>
              </a:solidFill>
            </a:endParaRPr>
          </a:p>
          <a:p>
            <a:pPr lvl="1" eaLnBrk="1" hangingPunct="1"/>
            <a:r>
              <a:rPr lang="en-US" altLang="zh-CN" dirty="0">
                <a:solidFill>
                  <a:srgbClr val="0000FF"/>
                </a:solidFill>
              </a:rPr>
              <a:t>Radiative transitions   (~28%)</a:t>
            </a:r>
            <a:endParaRPr lang="en-US" altLang="zh-CN" dirty="0">
              <a:solidFill>
                <a:srgbClr val="0000FF"/>
              </a:solidFill>
            </a:endParaRPr>
          </a:p>
          <a:p>
            <a:pPr eaLnBrk="1" hangingPunct="1"/>
            <a:r>
              <a:rPr lang="en-US" altLang="zh-CN" dirty="0">
                <a:solidFill>
                  <a:srgbClr val="0000FF"/>
                </a:solidFill>
              </a:rPr>
              <a:t>Leptonic decays                    (~  2%)</a:t>
            </a:r>
            <a:endParaRPr lang="en-US" altLang="zh-CN" dirty="0">
              <a:solidFill>
                <a:srgbClr val="0000FF"/>
              </a:solidFill>
            </a:endParaRPr>
          </a:p>
          <a:p>
            <a:pPr eaLnBrk="1" hangingPunct="1"/>
            <a:r>
              <a:rPr lang="en-US" altLang="zh-CN" dirty="0">
                <a:solidFill>
                  <a:srgbClr val="CC0000"/>
                </a:solidFill>
              </a:rPr>
              <a:t>Hadronic decays                    (~15%)</a:t>
            </a:r>
            <a:endParaRPr lang="en-US" altLang="zh-CN" dirty="0">
              <a:solidFill>
                <a:srgbClr val="CC0000"/>
              </a:solidFill>
            </a:endParaRPr>
          </a:p>
          <a:p>
            <a:pPr lvl="1" eaLnBrk="1" hangingPunct="1"/>
            <a:r>
              <a:rPr lang="en-US" altLang="zh-CN" dirty="0">
                <a:solidFill>
                  <a:srgbClr val="0000FF"/>
                </a:solidFill>
              </a:rPr>
              <a:t>Strong decays          (~13%)</a:t>
            </a:r>
            <a:endParaRPr lang="en-US" altLang="zh-CN" dirty="0">
              <a:solidFill>
                <a:srgbClr val="0000FF"/>
              </a:solidFill>
            </a:endParaRPr>
          </a:p>
          <a:p>
            <a:pPr lvl="1" eaLnBrk="1" hangingPunct="1"/>
            <a:r>
              <a:rPr lang="en-US" altLang="zh-CN" dirty="0">
                <a:solidFill>
                  <a:srgbClr val="0000FF"/>
                </a:solidFill>
              </a:rPr>
              <a:t>EM decays               (~  2%)</a:t>
            </a:r>
            <a:endParaRPr lang="en-US" altLang="zh-CN" dirty="0">
              <a:solidFill>
                <a:srgbClr val="0000FF"/>
              </a:solidFill>
            </a:endParaRPr>
          </a:p>
          <a:p>
            <a:pPr eaLnBrk="1" hangingPunct="1"/>
            <a:r>
              <a:rPr lang="en-US" altLang="zh-CN" dirty="0">
                <a:solidFill>
                  <a:srgbClr val="0000FF"/>
                </a:solidFill>
              </a:rPr>
              <a:t>Radiative decays                    (~ 1%)</a:t>
            </a:r>
            <a:endParaRPr lang="en-US" altLang="zh-CN" dirty="0">
              <a:solidFill>
                <a:srgbClr val="0000FF"/>
              </a:solidFill>
            </a:endParaRPr>
          </a:p>
          <a:p>
            <a:pPr eaLnBrk="1" hangingPunct="1"/>
            <a:r>
              <a:rPr lang="en-US" altLang="zh-CN" dirty="0">
                <a:solidFill>
                  <a:srgbClr val="0000FF"/>
                </a:solidFill>
              </a:rPr>
              <a:t>Rare decays and beyond SM  (&lt;&lt;1%)</a:t>
            </a:r>
            <a:endParaRPr lang="en-US" altLang="zh-CN" dirty="0">
              <a:solidFill>
                <a:srgbClr val="0000FF"/>
              </a:solidFill>
            </a:endParaRPr>
          </a:p>
        </p:txBody>
      </p:sp>
      <p:sp>
        <p:nvSpPr>
          <p:cNvPr id="2" name="Footer Placeholder 1"/>
          <p:cNvSpPr>
            <a:spLocks noGrp="1"/>
          </p:cNvSpPr>
          <p:nvPr>
            <p:ph type="ftr" sz="quarter" idx="11"/>
          </p:nvPr>
        </p:nvSpPr>
        <p:spPr/>
        <p:txBody>
          <a:bodyPr/>
          <a:lstStyle/>
          <a:p>
            <a:r>
              <a:rPr lang="en-US"/>
              <a:t>The Physics on BESIII</a:t>
            </a:r>
            <a:endParaRPr lang="en-US"/>
          </a:p>
        </p:txBody>
      </p:sp>
      <p:sp>
        <p:nvSpPr>
          <p:cNvPr id="31746" name="Slide Number Placeholder 5"/>
          <p:cNvSpPr>
            <a:spLocks noGrp="1"/>
          </p:cNvSpPr>
          <p:nvPr>
            <p:ph type="sldNum" sz="quarter" idx="12"/>
          </p:nvPr>
        </p:nvSpPr>
        <p:spPr>
          <a:noFill/>
        </p:spPr>
        <p:txBody>
          <a:bodyPr/>
          <a:lstStyle>
            <a:lvl1pPr eaLnBrk="0" hangingPunct="0">
              <a:defRPr kumimoji="1" sz="1800" i="1">
                <a:solidFill>
                  <a:schemeClr val="tx1"/>
                </a:solidFill>
                <a:latin typeface="Times New Roman" panose="02020603050405020304" pitchFamily="18" charset="0"/>
                <a:ea typeface="宋体" panose="02010600030101010101" pitchFamily="2" charset="-122"/>
              </a:defRPr>
            </a:lvl1pPr>
            <a:lvl2pPr marL="557530" indent="-214630" eaLnBrk="0" hangingPunct="0">
              <a:defRPr kumimoji="1" sz="1800" i="1">
                <a:solidFill>
                  <a:schemeClr val="tx1"/>
                </a:solidFill>
                <a:latin typeface="Times New Roman" panose="02020603050405020304" pitchFamily="18" charset="0"/>
                <a:ea typeface="宋体" panose="02010600030101010101" pitchFamily="2" charset="-122"/>
              </a:defRPr>
            </a:lvl2pPr>
            <a:lvl3pPr marL="857250" indent="-171450" eaLnBrk="0" hangingPunct="0">
              <a:defRPr kumimoji="1" sz="1800" i="1">
                <a:solidFill>
                  <a:schemeClr val="tx1"/>
                </a:solidFill>
                <a:latin typeface="Times New Roman" panose="02020603050405020304" pitchFamily="18" charset="0"/>
                <a:ea typeface="宋体" panose="02010600030101010101" pitchFamily="2" charset="-122"/>
              </a:defRPr>
            </a:lvl3pPr>
            <a:lvl4pPr marL="1200150" indent="-171450" eaLnBrk="0" hangingPunct="0">
              <a:defRPr kumimoji="1" sz="1800" i="1">
                <a:solidFill>
                  <a:schemeClr val="tx1"/>
                </a:solidFill>
                <a:latin typeface="Times New Roman" panose="02020603050405020304" pitchFamily="18" charset="0"/>
                <a:ea typeface="宋体" panose="02010600030101010101" pitchFamily="2" charset="-122"/>
              </a:defRPr>
            </a:lvl4pPr>
            <a:lvl5pPr marL="1543050" indent="-171450" eaLnBrk="0" hangingPunct="0">
              <a:defRPr kumimoji="1" sz="1800" i="1">
                <a:solidFill>
                  <a:schemeClr val="tx1"/>
                </a:solidFill>
                <a:latin typeface="Times New Roman" panose="02020603050405020304" pitchFamily="18" charset="0"/>
                <a:ea typeface="宋体" panose="02010600030101010101" pitchFamily="2" charset="-122"/>
              </a:defRPr>
            </a:lvl5pPr>
            <a:lvl6pPr marL="1885950" indent="-171450" eaLnBrk="0" fontAlgn="base" hangingPunct="0">
              <a:spcBef>
                <a:spcPct val="0"/>
              </a:spcBef>
              <a:spcAft>
                <a:spcPct val="0"/>
              </a:spcAft>
              <a:defRPr kumimoji="1" sz="1800" i="1">
                <a:solidFill>
                  <a:schemeClr val="tx1"/>
                </a:solidFill>
                <a:latin typeface="Times New Roman" panose="02020603050405020304" pitchFamily="18" charset="0"/>
                <a:ea typeface="宋体" panose="02010600030101010101" pitchFamily="2" charset="-122"/>
              </a:defRPr>
            </a:lvl6pPr>
            <a:lvl7pPr marL="2228850" indent="-171450" eaLnBrk="0" fontAlgn="base" hangingPunct="0">
              <a:spcBef>
                <a:spcPct val="0"/>
              </a:spcBef>
              <a:spcAft>
                <a:spcPct val="0"/>
              </a:spcAft>
              <a:defRPr kumimoji="1" sz="1800" i="1">
                <a:solidFill>
                  <a:schemeClr val="tx1"/>
                </a:solidFill>
                <a:latin typeface="Times New Roman" panose="02020603050405020304" pitchFamily="18" charset="0"/>
                <a:ea typeface="宋体" panose="02010600030101010101" pitchFamily="2" charset="-122"/>
              </a:defRPr>
            </a:lvl7pPr>
            <a:lvl8pPr marL="2571750" indent="-171450" eaLnBrk="0" fontAlgn="base" hangingPunct="0">
              <a:spcBef>
                <a:spcPct val="0"/>
              </a:spcBef>
              <a:spcAft>
                <a:spcPct val="0"/>
              </a:spcAft>
              <a:defRPr kumimoji="1" sz="1800" i="1">
                <a:solidFill>
                  <a:schemeClr val="tx1"/>
                </a:solidFill>
                <a:latin typeface="Times New Roman" panose="02020603050405020304" pitchFamily="18" charset="0"/>
                <a:ea typeface="宋体" panose="02010600030101010101" pitchFamily="2" charset="-122"/>
              </a:defRPr>
            </a:lvl8pPr>
            <a:lvl9pPr marL="2914650" indent="-171450" eaLnBrk="0" fontAlgn="base" hangingPunct="0">
              <a:spcBef>
                <a:spcPct val="0"/>
              </a:spcBef>
              <a:spcAft>
                <a:spcPct val="0"/>
              </a:spcAft>
              <a:defRPr kumimoji="1" sz="1800" i="1">
                <a:solidFill>
                  <a:schemeClr val="tx1"/>
                </a:solidFill>
                <a:latin typeface="Times New Roman" panose="02020603050405020304" pitchFamily="18" charset="0"/>
                <a:ea typeface="宋体" panose="02010600030101010101" pitchFamily="2" charset="-122"/>
              </a:defRPr>
            </a:lvl9pPr>
          </a:lstStyle>
          <a:p>
            <a:pPr eaLnBrk="1" hangingPunct="1"/>
            <a:fld id="{C62B0060-8A83-4B37-AE6B-7761D53EB807}" type="slidenum">
              <a:rPr lang="en-US" altLang="zh-CN" sz="1050" i="0">
                <a:solidFill>
                  <a:srgbClr val="000000"/>
                </a:solidFill>
              </a:rPr>
            </a:fld>
            <a:endParaRPr lang="en-US" altLang="zh-CN" sz="1050" i="0">
              <a:solidFill>
                <a:srgbClr val="000000"/>
              </a:solidFill>
            </a:endParaRPr>
          </a:p>
        </p:txBody>
      </p:sp>
      <p:pic>
        <p:nvPicPr>
          <p:cNvPr id="31749" name="Picture 102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560470" y="1225155"/>
            <a:ext cx="1107281" cy="978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50" name="Picture 10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86450" y="1316357"/>
            <a:ext cx="1143000" cy="926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51" name="Picture 10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84132" y="2337793"/>
            <a:ext cx="1214438" cy="963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52" name="Picture 10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86650" y="3489286"/>
            <a:ext cx="1360885"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53" name="Picture 103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5050" y="3463687"/>
            <a:ext cx="1396603" cy="879872"/>
          </a:xfrm>
          <a:prstGeom prst="rect">
            <a:avLst/>
          </a:prstGeom>
          <a:solidFill>
            <a:srgbClr val="FF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54" name="Picture 103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32960" y="4672329"/>
            <a:ext cx="1314450" cy="931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1755" name="Text Box 1034"/>
          <p:cNvSpPr txBox="1">
            <a:spLocks noChangeArrowheads="1"/>
          </p:cNvSpPr>
          <p:nvPr/>
        </p:nvSpPr>
        <p:spPr bwMode="auto">
          <a:xfrm>
            <a:off x="464145" y="5796758"/>
            <a:ext cx="392992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sz="2400" i="1">
                <a:solidFill>
                  <a:schemeClr val="tx1"/>
                </a:solidFill>
                <a:latin typeface="Times New Roman" panose="02020603050405020304" pitchFamily="18" charset="0"/>
                <a:ea typeface="宋体" panose="02010600030101010101" pitchFamily="2" charset="-122"/>
              </a:defRPr>
            </a:lvl1pPr>
            <a:lvl2pPr marL="742950" indent="-285750" eaLnBrk="0" hangingPunct="0">
              <a:defRPr kumimoji="1" sz="2400" i="1">
                <a:solidFill>
                  <a:schemeClr val="tx1"/>
                </a:solidFill>
                <a:latin typeface="Times New Roman" panose="02020603050405020304" pitchFamily="18" charset="0"/>
                <a:ea typeface="宋体" panose="02010600030101010101" pitchFamily="2" charset="-122"/>
              </a:defRPr>
            </a:lvl2pPr>
            <a:lvl3pPr marL="1143000" indent="-228600" eaLnBrk="0" hangingPunct="0">
              <a:defRPr kumimoji="1" sz="2400" i="1">
                <a:solidFill>
                  <a:schemeClr val="tx1"/>
                </a:solidFill>
                <a:latin typeface="Times New Roman" panose="02020603050405020304" pitchFamily="18" charset="0"/>
                <a:ea typeface="宋体" panose="02010600030101010101" pitchFamily="2" charset="-122"/>
              </a:defRPr>
            </a:lvl3pPr>
            <a:lvl4pPr marL="1600200" indent="-228600" eaLnBrk="0" hangingPunct="0">
              <a:defRPr kumimoji="1" sz="2400" i="1">
                <a:solidFill>
                  <a:schemeClr val="tx1"/>
                </a:solidFill>
                <a:latin typeface="Times New Roman" panose="02020603050405020304" pitchFamily="18" charset="0"/>
                <a:ea typeface="宋体" panose="02010600030101010101" pitchFamily="2" charset="-122"/>
              </a:defRPr>
            </a:lvl4pPr>
            <a:lvl5pPr marL="2057400" indent="-228600" eaLnBrk="0" hangingPunct="0">
              <a:defRPr kumimoji="1" sz="2400" i="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kumimoji="1" sz="2400" i="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kumimoji="1" sz="2400" i="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kumimoji="1" sz="2400" i="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kumimoji="1" sz="2400" i="1">
                <a:solidFill>
                  <a:schemeClr val="tx1"/>
                </a:solidFill>
                <a:latin typeface="Times New Roman" panose="02020603050405020304" pitchFamily="18" charset="0"/>
                <a:ea typeface="宋体" panose="02010600030101010101" pitchFamily="2" charset="-122"/>
              </a:defRPr>
            </a:lvl9pPr>
          </a:lstStyle>
          <a:p>
            <a:pPr eaLnBrk="1" hangingPunct="1"/>
            <a:r>
              <a:rPr lang="en-US" altLang="zh-CN" sz="1800" i="0" dirty="0">
                <a:solidFill>
                  <a:srgbClr val="CC0000"/>
                </a:solidFill>
              </a:rPr>
              <a:t>Similar for J/</a:t>
            </a:r>
            <a:r>
              <a:rPr lang="en-US" altLang="zh-CN" sz="1800" i="0" dirty="0">
                <a:solidFill>
                  <a:srgbClr val="CC0000"/>
                </a:solidFill>
                <a:sym typeface="Symbol" panose="05050102010706020507" pitchFamily="18" charset="2"/>
              </a:rPr>
              <a:t> decays, but BR different.</a:t>
            </a:r>
            <a:endParaRPr lang="en-US" altLang="zh-CN" sz="1800" i="0" dirty="0">
              <a:solidFill>
                <a:srgbClr val="CC0000"/>
              </a:solidFill>
              <a:sym typeface="Symbol" panose="05050102010706020507" pitchFamily="18" charset="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599254" y="1326025"/>
            <a:ext cx="2401747" cy="507831"/>
          </a:xfrm>
          <a:prstGeom prst="rect">
            <a:avLst/>
          </a:prstGeom>
          <a:noFill/>
        </p:spPr>
        <p:txBody>
          <a:bodyPr wrap="square" rtlCol="0">
            <a:spAutoFit/>
          </a:bodyPr>
          <a:lstStyle/>
          <a:p>
            <a:r>
              <a:rPr lang="en-US" sz="1350" dirty="0"/>
              <a:t>P=(-1)^{L+1}</a:t>
            </a:r>
            <a:endParaRPr lang="en-US" sz="1350" dirty="0"/>
          </a:p>
          <a:p>
            <a:r>
              <a:rPr lang="en-US" sz="1350" dirty="0"/>
              <a:t>C=(-1)^{L+S}</a:t>
            </a:r>
            <a:endParaRPr lang="en-US" sz="1350" dirty="0"/>
          </a:p>
        </p:txBody>
      </p:sp>
      <p:pic>
        <p:nvPicPr>
          <p:cNvPr id="9" name="Picture 8"/>
          <p:cNvPicPr>
            <a:picLocks noChangeAspect="1"/>
          </p:cNvPicPr>
          <p:nvPr/>
        </p:nvPicPr>
        <p:blipFill>
          <a:blip r:embed="rId1"/>
          <a:stretch>
            <a:fillRect/>
          </a:stretch>
        </p:blipFill>
        <p:spPr>
          <a:xfrm>
            <a:off x="2382416" y="857250"/>
            <a:ext cx="4379169" cy="5143500"/>
          </a:xfrm>
          <a:prstGeom prst="rect">
            <a:avLst/>
          </a:prstGeom>
        </p:spPr>
      </p:pic>
      <p:sp>
        <p:nvSpPr>
          <p:cNvPr id="10" name="TextBox 9"/>
          <p:cNvSpPr txBox="1"/>
          <p:nvPr/>
        </p:nvSpPr>
        <p:spPr>
          <a:xfrm>
            <a:off x="6476036" y="1985782"/>
            <a:ext cx="1632030" cy="553998"/>
          </a:xfrm>
          <a:prstGeom prst="rect">
            <a:avLst/>
          </a:prstGeom>
          <a:noFill/>
        </p:spPr>
        <p:txBody>
          <a:bodyPr wrap="square" rtlCol="0">
            <a:spAutoFit/>
          </a:bodyPr>
          <a:lstStyle/>
          <a:p>
            <a:r>
              <a:rPr lang="en-US" sz="3000" dirty="0"/>
              <a:t>0-+</a:t>
            </a:r>
            <a:endParaRPr lang="en-US" sz="3000" dirty="0"/>
          </a:p>
        </p:txBody>
      </p:sp>
      <p:sp>
        <p:nvSpPr>
          <p:cNvPr id="11" name="TextBox 10"/>
          <p:cNvSpPr txBox="1"/>
          <p:nvPr/>
        </p:nvSpPr>
        <p:spPr>
          <a:xfrm>
            <a:off x="6565277" y="4341304"/>
            <a:ext cx="1632030" cy="553998"/>
          </a:xfrm>
          <a:prstGeom prst="rect">
            <a:avLst/>
          </a:prstGeom>
          <a:noFill/>
        </p:spPr>
        <p:txBody>
          <a:bodyPr wrap="square" rtlCol="0">
            <a:spAutoFit/>
          </a:bodyPr>
          <a:lstStyle/>
          <a:p>
            <a:r>
              <a:rPr lang="en-US" sz="3000" dirty="0"/>
              <a:t>1--</a:t>
            </a:r>
            <a:endParaRPr lang="en-US" sz="3000" dirty="0"/>
          </a:p>
        </p:txBody>
      </p:sp>
      <p:sp>
        <p:nvSpPr>
          <p:cNvPr id="2" name="标题 1"/>
          <p:cNvSpPr txBox="1"/>
          <p:nvPr/>
        </p:nvSpPr>
        <p:spPr>
          <a:xfrm>
            <a:off x="1676215" y="136524"/>
            <a:ext cx="5829300" cy="519522"/>
          </a:xfrm>
          <a:prstGeom prst="rect">
            <a:avLst/>
          </a:prstGeom>
        </p:spPr>
        <p:txBody>
          <a:bodyPr vert="horz" lIns="91440" tIns="45720" rIns="91440" bIns="45720" rtlCol="0" anchor="b">
            <a:normAutofit fontScale="6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ltLang="zh-CN" b="1" dirty="0">
                <a:latin typeface="微软雅黑" panose="020B0503020204020204" pitchFamily="34" charset="-122"/>
                <a:ea typeface="微软雅黑" panose="020B0503020204020204" pitchFamily="34" charset="-122"/>
              </a:rPr>
              <a:t>Charm mesons</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676215" y="136524"/>
            <a:ext cx="5829300" cy="519522"/>
          </a:xfrm>
        </p:spPr>
        <p:txBody>
          <a:bodyPr>
            <a:normAutofit fontScale="90000"/>
          </a:bodyPr>
          <a:lstStyle/>
          <a:p>
            <a:pPr algn="ctr"/>
            <a:r>
              <a:rPr lang="en-US" altLang="zh-CN" b="1" dirty="0">
                <a:latin typeface="微软雅黑" panose="020B0503020204020204" pitchFamily="34" charset="-122"/>
                <a:ea typeface="微软雅黑" panose="020B0503020204020204" pitchFamily="34" charset="-122"/>
              </a:rPr>
              <a:t>Vacuum polarization</a:t>
            </a:r>
            <a:endParaRPr lang="zh-CN" altLang="en-US" b="1" dirty="0">
              <a:latin typeface="微软雅黑" panose="020B0503020204020204" pitchFamily="34" charset="-122"/>
              <a:ea typeface="微软雅黑" panose="020B0503020204020204" pitchFamily="34" charset="-122"/>
            </a:endParaRPr>
          </a:p>
        </p:txBody>
      </p:sp>
      <p:sp>
        <p:nvSpPr>
          <p:cNvPr id="4" name="Footer Placeholder 3"/>
          <p:cNvSpPr>
            <a:spLocks noGrp="1"/>
          </p:cNvSpPr>
          <p:nvPr>
            <p:ph type="ftr" sz="quarter" idx="11"/>
          </p:nvPr>
        </p:nvSpPr>
        <p:spPr/>
        <p:txBody>
          <a:bodyPr/>
          <a:lstStyle/>
          <a:p>
            <a:r>
              <a:rPr lang="en-US"/>
              <a:t>The Physics on BESIII</a:t>
            </a:r>
            <a:endParaRPr lang="en-US"/>
          </a:p>
        </p:txBody>
      </p:sp>
      <p:sp>
        <p:nvSpPr>
          <p:cNvPr id="3" name="灯片编号占位符 2"/>
          <p:cNvSpPr>
            <a:spLocks noGrp="1"/>
          </p:cNvSpPr>
          <p:nvPr>
            <p:ph type="sldNum" sz="quarter" idx="12"/>
          </p:nvPr>
        </p:nvSpPr>
        <p:spPr/>
        <p:txBody>
          <a:bodyPr/>
          <a:lstStyle/>
          <a:p>
            <a:fld id="{AE794C88-3F38-4F84-B93B-9C0055E6FF4A}" type="slidenum">
              <a:rPr lang="en-US" altLang="zh-CN" smtClean="0"/>
            </a:fld>
            <a:endParaRPr lang="en-US" altLang="zh-CN"/>
          </a:p>
        </p:txBody>
      </p:sp>
      <p:pic>
        <p:nvPicPr>
          <p:cNvPr id="7270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25500" y="902703"/>
            <a:ext cx="7112715" cy="55321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8255"/>
            <a:ext cx="9017000" cy="1325563"/>
          </a:xfrm>
        </p:spPr>
        <p:txBody>
          <a:bodyPr/>
          <a:lstStyle/>
          <a:p>
            <a:pPr algn="ctr"/>
            <a:r>
              <a:rPr lang="en-US" b="1" dirty="0">
                <a:latin typeface="微软雅黑" panose="020B0503020204020204" pitchFamily="34" charset="-122"/>
                <a:ea typeface="微软雅黑" panose="020B0503020204020204" pitchFamily="34" charset="-122"/>
              </a:rPr>
              <a:t>How often we will get a physics event on BESIII?</a:t>
            </a:r>
            <a:endParaRPr lang="en-US" b="1" dirty="0">
              <a:latin typeface="微软雅黑" panose="020B0503020204020204" pitchFamily="34" charset="-122"/>
              <a:ea typeface="微软雅黑" panose="020B0503020204020204" pitchFamily="34" charset="-122"/>
            </a:endParaRP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fontScale="92500" lnSpcReduction="10000"/>
              </a:bodyPr>
              <a:lstStyle/>
              <a:p>
                <a:r>
                  <a:rPr lang="en-US" dirty="0"/>
                  <a:t>Assume on </a:t>
                </a:r>
                <a14:m>
                  <m:oMath xmlns:m="http://schemas.openxmlformats.org/officeDocument/2006/math">
                    <m:r>
                      <m:rPr>
                        <m:sty m:val="p"/>
                      </m:rPr>
                      <a:rPr lang="en-US" altLang="zh-CN">
                        <a:latin typeface="Cambria Math" panose="02040503050406030204" pitchFamily="18" charset="0"/>
                      </a:rPr>
                      <m:t>Ψ</m:t>
                    </m:r>
                  </m:oMath>
                </a14:m>
                <a:r>
                  <a:rPr lang="en-US" dirty="0"/>
                  <a:t>(3686) peak, the cross section is 640 </a:t>
                </a:r>
                <a:r>
                  <a:rPr lang="en-US" dirty="0" err="1"/>
                  <a:t>nb</a:t>
                </a:r>
                <a:endParaRPr lang="en-US" dirty="0"/>
              </a:p>
              <a:p>
                <a:r>
                  <a:rPr lang="en-US" dirty="0"/>
                  <a:t>The instantaneous luminosity of BESIII is assumed to be 1*10</a:t>
                </a:r>
                <a:r>
                  <a:rPr lang="en-US" baseline="30000" dirty="0"/>
                  <a:t>33</a:t>
                </a:r>
                <a:r>
                  <a:rPr lang="en-US" dirty="0"/>
                  <a:t>cm</a:t>
                </a:r>
                <a:r>
                  <a:rPr lang="en-US" baseline="30000" dirty="0"/>
                  <a:t>-1</a:t>
                </a:r>
                <a:r>
                  <a:rPr lang="en-US" dirty="0"/>
                  <a:t>s</a:t>
                </a:r>
                <a:r>
                  <a:rPr lang="en-US" baseline="30000" dirty="0"/>
                  <a:t>-1</a:t>
                </a:r>
                <a:endParaRPr lang="en-US" baseline="30000" dirty="0"/>
              </a:p>
              <a:p>
                <a:r>
                  <a:rPr lang="en-US" dirty="0"/>
                  <a:t>Then the event rata R=</a:t>
                </a:r>
                <a:r>
                  <a:rPr lang="en-US" altLang="zh-CN" dirty="0"/>
                  <a:t>640</a:t>
                </a:r>
                <a:r>
                  <a:rPr lang="zh-CN" altLang="en-US" dirty="0"/>
                  <a:t> </a:t>
                </a:r>
                <a:r>
                  <a:rPr lang="en-US" altLang="zh-CN" dirty="0"/>
                  <a:t>Hz</a:t>
                </a:r>
                <a:endParaRPr lang="en-US" dirty="0"/>
              </a:p>
              <a:p>
                <a:r>
                  <a:rPr lang="en-US" dirty="0"/>
                  <a:t>The bunch crossing time of BEPCII is 8 ns, which means the collision rate is 1/8ns=125 000 000 Hz</a:t>
                </a:r>
                <a:endParaRPr lang="en-US" dirty="0"/>
              </a:p>
              <a:p>
                <a:r>
                  <a:rPr lang="en-US" dirty="0"/>
                  <a:t>We could conclude that even running at </a:t>
                </a:r>
                <a14:m>
                  <m:oMath xmlns:m="http://schemas.openxmlformats.org/officeDocument/2006/math">
                    <m:r>
                      <m:rPr>
                        <m:sty m:val="p"/>
                      </m:rPr>
                      <a:rPr lang="en-US" altLang="zh-CN">
                        <a:latin typeface="Cambria Math" panose="02040503050406030204" pitchFamily="18" charset="0"/>
                      </a:rPr>
                      <m:t>Ψ</m:t>
                    </m:r>
                  </m:oMath>
                </a14:m>
                <a:r>
                  <a:rPr lang="en-US" dirty="0"/>
                  <a:t>(3686) peak, only in 640/125 000 000 collision, we will get the event we care about.</a:t>
                </a:r>
                <a:endParaRPr lang="en-US" dirty="0"/>
              </a:p>
              <a:p>
                <a:r>
                  <a:rPr lang="en-US" dirty="0"/>
                  <a:t>That is the main reason why 4k Hz trigger rate is large enough for BESIII</a:t>
                </a:r>
                <a:endParaRPr lang="en-US" dirty="0"/>
              </a:p>
            </p:txBody>
          </p:sp>
        </mc:Choice>
        <mc:Fallback>
          <p:sp>
            <p:nvSpPr>
              <p:cNvPr id="3" name="Content Placeholder 2"/>
              <p:cNvSpPr>
                <a:spLocks noRot="1" noChangeAspect="1" noMove="1" noResize="1" noEditPoints="1" noAdjustHandles="1" noChangeArrowheads="1" noChangeShapeType="1" noTextEdit="1"/>
              </p:cNvSpPr>
              <p:nvPr>
                <p:ph idx="1"/>
              </p:nvPr>
            </p:nvSpPr>
            <p:spPr>
              <a:blipFill rotWithShape="1">
                <a:blip r:embed="rId1"/>
                <a:stretch>
                  <a:fillRect t="-540" b="7"/>
                </a:stretch>
              </a:blipFill>
            </p:spPr>
            <p:txBody>
              <a:bodyPr/>
              <a:lstStyle/>
              <a:p>
                <a:r>
                  <a:rPr lang="zh-CN" altLang="en-US">
                    <a:noFill/>
                  </a:rPr>
                  <a:t> </a:t>
                </a:r>
              </a:p>
            </p:txBody>
          </p:sp>
        </mc:Fallback>
      </mc:AlternateContent>
      <p:sp>
        <p:nvSpPr>
          <p:cNvPr id="4" name="Footer Placeholder 3"/>
          <p:cNvSpPr>
            <a:spLocks noGrp="1"/>
          </p:cNvSpPr>
          <p:nvPr>
            <p:ph type="ftr" sz="quarter" idx="11"/>
          </p:nvPr>
        </p:nvSpPr>
        <p:spPr/>
        <p:txBody>
          <a:bodyPr/>
          <a:lstStyle/>
          <a:p>
            <a:r>
              <a:rPr lang="en-US"/>
              <a:t>The Physics on BESIII</a:t>
            </a:r>
            <a:endParaRPr lang="en-US"/>
          </a:p>
        </p:txBody>
      </p:sp>
      <p:sp>
        <p:nvSpPr>
          <p:cNvPr id="5" name="Slide Number Placeholder 4"/>
          <p:cNvSpPr>
            <a:spLocks noGrp="1"/>
          </p:cNvSpPr>
          <p:nvPr>
            <p:ph type="sldNum" sz="quarter" idx="12"/>
          </p:nvPr>
        </p:nvSpPr>
        <p:spPr/>
        <p:txBody>
          <a:bodyPr/>
          <a:lstStyle/>
          <a:p>
            <a:fld id="{1E579FB1-BED8-7E42-A58A-373D9AFD40D3}" type="slidenum">
              <a:rPr lang="en-US" smtClean="0"/>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36524"/>
            <a:ext cx="7886700" cy="1325563"/>
          </a:xfrm>
        </p:spPr>
        <p:txBody>
          <a:bodyPr/>
          <a:lstStyle/>
          <a:p>
            <a:pPr algn="ctr"/>
            <a:r>
              <a:rPr lang="en-US" b="1" dirty="0">
                <a:latin typeface="微软雅黑" panose="020B0503020204020204" pitchFamily="34" charset="-122"/>
                <a:ea typeface="微软雅黑" panose="020B0503020204020204" pitchFamily="34" charset="-122"/>
              </a:rPr>
              <a:t>Introduction to QCD</a:t>
            </a:r>
            <a:endParaRPr lang="en-US" b="1" dirty="0">
              <a:latin typeface="微软雅黑" panose="020B0503020204020204" pitchFamily="34" charset="-122"/>
              <a:ea typeface="微软雅黑" panose="020B0503020204020204" pitchFamily="34" charset="-122"/>
            </a:endParaRPr>
          </a:p>
        </p:txBody>
      </p:sp>
      <p:sp>
        <p:nvSpPr>
          <p:cNvPr id="3" name="Content Placeholder 2"/>
          <p:cNvSpPr>
            <a:spLocks noGrp="1"/>
          </p:cNvSpPr>
          <p:nvPr>
            <p:ph idx="1"/>
          </p:nvPr>
        </p:nvSpPr>
        <p:spPr>
          <a:xfrm>
            <a:off x="101600" y="1607232"/>
            <a:ext cx="5617659" cy="4234768"/>
          </a:xfrm>
        </p:spPr>
        <p:txBody>
          <a:bodyPr>
            <a:normAutofit fontScale="92500" lnSpcReduction="10000"/>
          </a:bodyPr>
          <a:lstStyle/>
          <a:p>
            <a:pPr>
              <a:buFont typeface="Wingdings" panose="05000000000000000000" pitchFamily="2" charset="2"/>
              <a:buChar char="q"/>
            </a:pPr>
            <a:r>
              <a:rPr lang="en-US" dirty="0"/>
              <a:t>QCD is short for quantum chromodynamics, is the accepted theory for strong interaction</a:t>
            </a:r>
            <a:endParaRPr lang="en-US" dirty="0"/>
          </a:p>
          <a:p>
            <a:pPr>
              <a:buFont typeface="Wingdings" panose="05000000000000000000" pitchFamily="2" charset="2"/>
              <a:buChar char="q"/>
            </a:pPr>
            <a:r>
              <a:rPr lang="en-US" dirty="0"/>
              <a:t>In the high energy regime, perturbation theory works well; in very low energy regime, chiral perturbation theory works well; well in the energy region between, we need Lattice QCD or QCD-inspired models, such as NRQCD</a:t>
            </a:r>
            <a:endParaRPr lang="en-US" dirty="0"/>
          </a:p>
          <a:p>
            <a:pPr>
              <a:buFont typeface="Wingdings" panose="05000000000000000000" pitchFamily="2" charset="2"/>
              <a:buChar char="q"/>
            </a:pPr>
            <a:r>
              <a:rPr lang="en-US" dirty="0"/>
              <a:t>BESIII or charm quark is in this special region</a:t>
            </a:r>
            <a:endParaRPr lang="en-US" dirty="0"/>
          </a:p>
          <a:p>
            <a:endParaRPr lang="en-US" dirty="0"/>
          </a:p>
        </p:txBody>
      </p:sp>
      <p:sp>
        <p:nvSpPr>
          <p:cNvPr id="4" name="Footer Placeholder 3"/>
          <p:cNvSpPr>
            <a:spLocks noGrp="1"/>
          </p:cNvSpPr>
          <p:nvPr>
            <p:ph type="ftr" sz="quarter" idx="11"/>
          </p:nvPr>
        </p:nvSpPr>
        <p:spPr/>
        <p:txBody>
          <a:bodyPr/>
          <a:lstStyle/>
          <a:p>
            <a:r>
              <a:rPr lang="en-US"/>
              <a:t>The Physics on BESIII</a:t>
            </a:r>
            <a:endParaRPr lang="en-US"/>
          </a:p>
        </p:txBody>
      </p:sp>
      <p:sp>
        <p:nvSpPr>
          <p:cNvPr id="5" name="Slide Number Placeholder 4"/>
          <p:cNvSpPr>
            <a:spLocks noGrp="1"/>
          </p:cNvSpPr>
          <p:nvPr>
            <p:ph type="sldNum" sz="quarter" idx="12"/>
          </p:nvPr>
        </p:nvSpPr>
        <p:spPr/>
        <p:txBody>
          <a:bodyPr/>
          <a:lstStyle/>
          <a:p>
            <a:fld id="{1E579FB1-BED8-7E42-A58A-373D9AFD40D3}" type="slidenum">
              <a:rPr lang="en-US" smtClean="0"/>
            </a:fld>
            <a:endParaRPr lang="en-US"/>
          </a:p>
        </p:txBody>
      </p:sp>
      <p:pic>
        <p:nvPicPr>
          <p:cNvPr id="7" name="Picture 6" descr="A close up of a map&#10;&#10;Description automatically generated"/>
          <p:cNvPicPr>
            <a:picLocks noChangeAspect="1"/>
          </p:cNvPicPr>
          <p:nvPr/>
        </p:nvPicPr>
        <p:blipFill>
          <a:blip r:embed="rId1"/>
          <a:stretch>
            <a:fillRect/>
          </a:stretch>
        </p:blipFill>
        <p:spPr>
          <a:xfrm>
            <a:off x="5175025" y="2136775"/>
            <a:ext cx="3867375" cy="2748869"/>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6FF3B36-1834-41AD-B1BF-DD1CD0327FE7}" type="datetime1">
              <a:rPr lang="zh-CN" altLang="en-US" smtClean="0"/>
            </a:fld>
            <a:endParaRPr lang="en-US"/>
          </a:p>
        </p:txBody>
      </p:sp>
      <p:sp>
        <p:nvSpPr>
          <p:cNvPr id="5" name="Footer Placeholder 4"/>
          <p:cNvSpPr>
            <a:spLocks noGrp="1"/>
          </p:cNvSpPr>
          <p:nvPr>
            <p:ph type="ftr" sz="quarter" idx="11"/>
          </p:nvPr>
        </p:nvSpPr>
        <p:spPr/>
        <p:txBody>
          <a:bodyPr/>
          <a:lstStyle/>
          <a:p>
            <a:r>
              <a:rPr lang="en-US"/>
              <a:t>Introduction to experimental particle physics, Weimin Song</a:t>
            </a:r>
            <a:endParaRPr lang="en-US"/>
          </a:p>
        </p:txBody>
      </p:sp>
      <p:sp>
        <p:nvSpPr>
          <p:cNvPr id="3" name="Slide Number Placeholder 2"/>
          <p:cNvSpPr>
            <a:spLocks noGrp="1"/>
          </p:cNvSpPr>
          <p:nvPr>
            <p:ph type="sldNum" sz="quarter" idx="12"/>
          </p:nvPr>
        </p:nvSpPr>
        <p:spPr/>
        <p:txBody>
          <a:bodyPr/>
          <a:lstStyle/>
          <a:p>
            <a:fld id="{631502E3-5324-F14B-802A-9353020B486E}" type="slidenum">
              <a:rPr lang="en-US" smtClean="0"/>
            </a:fld>
            <a:endParaRPr lang="en-US"/>
          </a:p>
        </p:txBody>
      </p:sp>
      <p:sp>
        <p:nvSpPr>
          <p:cNvPr id="4" name="TextBox 3"/>
          <p:cNvSpPr txBox="1"/>
          <p:nvPr/>
        </p:nvSpPr>
        <p:spPr>
          <a:xfrm>
            <a:off x="469900" y="2903516"/>
            <a:ext cx="8349457" cy="784830"/>
          </a:xfrm>
          <a:prstGeom prst="rect">
            <a:avLst/>
          </a:prstGeom>
          <a:noFill/>
        </p:spPr>
        <p:txBody>
          <a:bodyPr wrap="square" rtlCol="0">
            <a:spAutoFit/>
          </a:bodyPr>
          <a:lstStyle/>
          <a:p>
            <a:r>
              <a:rPr lang="en-US" altLang="zh-CN" sz="4500" b="1" dirty="0">
                <a:latin typeface="微软雅黑" panose="020B0503020204020204" pitchFamily="34" charset="-122"/>
                <a:ea typeface="微软雅黑" panose="020B0503020204020204" pitchFamily="34" charset="-122"/>
              </a:rPr>
              <a:t>Introduction to accelerator</a:t>
            </a:r>
            <a:endParaRPr lang="zh-CN" altLang="en-US" sz="45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87456"/>
            <a:ext cx="7886700" cy="794281"/>
          </a:xfrm>
        </p:spPr>
        <p:txBody>
          <a:bodyPr>
            <a:normAutofit/>
          </a:bodyPr>
          <a:lstStyle/>
          <a:p>
            <a:pPr algn="ctr"/>
            <a:r>
              <a:rPr lang="en-GB" b="1" dirty="0">
                <a:latin typeface="微软雅黑" panose="020B0503020204020204" pitchFamily="34" charset="-122"/>
                <a:ea typeface="微软雅黑" panose="020B0503020204020204" pitchFamily="34" charset="-122"/>
              </a:rPr>
              <a:t>Matter versus Energy</a:t>
            </a:r>
            <a:endParaRPr lang="en-GB" b="1" dirty="0">
              <a:latin typeface="微软雅黑" panose="020B0503020204020204" pitchFamily="34" charset="-122"/>
              <a:ea typeface="微软雅黑" panose="020B0503020204020204" pitchFamily="34" charset="-122"/>
            </a:endParaRPr>
          </a:p>
        </p:txBody>
      </p:sp>
      <p:sp>
        <p:nvSpPr>
          <p:cNvPr id="11" name="Date Placeholder 10"/>
          <p:cNvSpPr>
            <a:spLocks noGrp="1"/>
          </p:cNvSpPr>
          <p:nvPr>
            <p:ph type="dt" sz="half" idx="10"/>
          </p:nvPr>
        </p:nvSpPr>
        <p:spPr/>
        <p:txBody>
          <a:bodyPr/>
          <a:lstStyle/>
          <a:p>
            <a:fld id="{54E37804-D793-4D7B-A587-80301E73D960}" type="datetime1">
              <a:rPr lang="zh-CN" altLang="en-US" smtClean="0"/>
            </a:fld>
            <a:endParaRPr lang="en-GB"/>
          </a:p>
        </p:txBody>
      </p:sp>
      <p:sp>
        <p:nvSpPr>
          <p:cNvPr id="3" name="Footer Placeholder 2"/>
          <p:cNvSpPr>
            <a:spLocks noGrp="1"/>
          </p:cNvSpPr>
          <p:nvPr>
            <p:ph type="ftr" sz="quarter" idx="11"/>
          </p:nvPr>
        </p:nvSpPr>
        <p:spPr/>
        <p:txBody>
          <a:bodyPr/>
          <a:lstStyle/>
          <a:p>
            <a:r>
              <a:rPr lang="en-US"/>
              <a:t>Introduction to experimental particle physics, Weimin Song</a:t>
            </a:r>
            <a:endParaRPr lang="en-US"/>
          </a:p>
        </p:txBody>
      </p:sp>
      <p:sp>
        <p:nvSpPr>
          <p:cNvPr id="4" name="Slide Number Placeholder 3"/>
          <p:cNvSpPr>
            <a:spLocks noGrp="1"/>
          </p:cNvSpPr>
          <p:nvPr>
            <p:ph type="sldNum" sz="quarter" idx="12"/>
          </p:nvPr>
        </p:nvSpPr>
        <p:spPr/>
        <p:txBody>
          <a:bodyPr/>
          <a:lstStyle/>
          <a:p>
            <a:fld id="{D86EDE86-EC12-9345-82F6-36BD1B27AF79}" type="slidenum">
              <a:rPr lang="en-GB" smtClean="0"/>
            </a:fld>
            <a:endParaRPr lang="en-GB"/>
          </a:p>
        </p:txBody>
      </p:sp>
      <p:pic>
        <p:nvPicPr>
          <p:cNvPr id="5" name="Picture 4"/>
          <p:cNvPicPr>
            <a:picLocks noChangeAspect="1"/>
          </p:cNvPicPr>
          <p:nvPr/>
        </p:nvPicPr>
        <p:blipFill>
          <a:blip r:embed="rId1"/>
          <a:stretch>
            <a:fillRect/>
          </a:stretch>
        </p:blipFill>
        <p:spPr>
          <a:xfrm>
            <a:off x="2834577" y="2564255"/>
            <a:ext cx="1432686" cy="1666875"/>
          </a:xfrm>
          <a:prstGeom prst="rect">
            <a:avLst/>
          </a:prstGeom>
        </p:spPr>
      </p:pic>
      <p:sp>
        <p:nvSpPr>
          <p:cNvPr id="6" name="TextBox 5"/>
          <p:cNvSpPr txBox="1"/>
          <p:nvPr/>
        </p:nvSpPr>
        <p:spPr>
          <a:xfrm>
            <a:off x="1699260" y="1925374"/>
            <a:ext cx="1516380" cy="553998"/>
          </a:xfrm>
          <a:prstGeom prst="rect">
            <a:avLst/>
          </a:prstGeom>
          <a:solidFill>
            <a:schemeClr val="tx2">
              <a:lumMod val="20000"/>
              <a:lumOff val="80000"/>
            </a:schemeClr>
          </a:solidFill>
          <a:ln>
            <a:solidFill>
              <a:schemeClr val="tx2"/>
            </a:solidFill>
          </a:ln>
        </p:spPr>
        <p:txBody>
          <a:bodyPr wrap="square" rtlCol="0">
            <a:spAutoFit/>
          </a:bodyPr>
          <a:lstStyle/>
          <a:p>
            <a:pPr algn="ctr"/>
            <a:r>
              <a:rPr lang="en-GB" sz="3000" dirty="0">
                <a:solidFill>
                  <a:schemeClr val="tx2"/>
                </a:solidFill>
              </a:rPr>
              <a:t>E = m c</a:t>
            </a:r>
            <a:r>
              <a:rPr lang="en-GB" sz="3000" baseline="30000" dirty="0">
                <a:solidFill>
                  <a:schemeClr val="tx2"/>
                </a:solidFill>
              </a:rPr>
              <a:t>2</a:t>
            </a:r>
            <a:endParaRPr lang="en-GB" sz="3000" baseline="30000" dirty="0">
              <a:solidFill>
                <a:schemeClr val="tx2"/>
              </a:solidFill>
            </a:endParaRPr>
          </a:p>
        </p:txBody>
      </p:sp>
      <p:sp>
        <p:nvSpPr>
          <p:cNvPr id="7" name="TextBox 6"/>
          <p:cNvSpPr txBox="1"/>
          <p:nvPr/>
        </p:nvSpPr>
        <p:spPr>
          <a:xfrm>
            <a:off x="1546697" y="4317290"/>
            <a:ext cx="4008284" cy="1038746"/>
          </a:xfrm>
          <a:prstGeom prst="rect">
            <a:avLst/>
          </a:prstGeom>
          <a:solidFill>
            <a:srgbClr val="C6D9F1"/>
          </a:solidFill>
          <a:ln>
            <a:solidFill>
              <a:srgbClr val="1F497D"/>
            </a:solidFill>
          </a:ln>
        </p:spPr>
        <p:txBody>
          <a:bodyPr wrap="square" rtlCol="0">
            <a:spAutoFit/>
          </a:bodyPr>
          <a:lstStyle/>
          <a:p>
            <a:pPr algn="ctr"/>
            <a:r>
              <a:rPr lang="en-GB" dirty="0">
                <a:solidFill>
                  <a:srgbClr val="1F497D"/>
                </a:solidFill>
              </a:rPr>
              <a:t>In our accelerators we provide energy to the particle we accelerate.</a:t>
            </a:r>
            <a:endParaRPr lang="en-GB" dirty="0">
              <a:solidFill>
                <a:srgbClr val="1F497D"/>
              </a:solidFill>
            </a:endParaRPr>
          </a:p>
          <a:p>
            <a:pPr algn="ctr"/>
            <a:endParaRPr lang="en-GB" sz="750" dirty="0">
              <a:solidFill>
                <a:srgbClr val="1F497D"/>
              </a:solidFill>
            </a:endParaRPr>
          </a:p>
          <a:p>
            <a:pPr algn="ctr"/>
            <a:r>
              <a:rPr lang="en-GB" dirty="0">
                <a:solidFill>
                  <a:srgbClr val="1F497D"/>
                </a:solidFill>
              </a:rPr>
              <a:t>In the detectors we observe the matter</a:t>
            </a:r>
            <a:endParaRPr lang="en-GB" dirty="0">
              <a:solidFill>
                <a:srgbClr val="1F497D"/>
              </a:solidFill>
            </a:endParaRPr>
          </a:p>
        </p:txBody>
      </p:sp>
      <p:sp>
        <p:nvSpPr>
          <p:cNvPr id="9" name="TextBox 8"/>
          <p:cNvSpPr txBox="1"/>
          <p:nvPr/>
        </p:nvSpPr>
        <p:spPr>
          <a:xfrm>
            <a:off x="3535680" y="1872616"/>
            <a:ext cx="4251960" cy="646331"/>
          </a:xfrm>
          <a:prstGeom prst="rect">
            <a:avLst/>
          </a:prstGeom>
          <a:solidFill>
            <a:srgbClr val="C6D9F1"/>
          </a:solidFill>
          <a:ln>
            <a:solidFill>
              <a:srgbClr val="1F497D"/>
            </a:solidFill>
          </a:ln>
        </p:spPr>
        <p:txBody>
          <a:bodyPr wrap="square" rtlCol="0">
            <a:spAutoFit/>
          </a:bodyPr>
          <a:lstStyle/>
          <a:p>
            <a:pPr algn="ctr"/>
            <a:r>
              <a:rPr lang="en-GB" dirty="0">
                <a:solidFill>
                  <a:srgbClr val="1F497D"/>
                </a:solidFill>
              </a:rPr>
              <a:t>During the Big Bang Energy was transformed in matter</a:t>
            </a:r>
            <a:endParaRPr lang="en-GB" dirty="0">
              <a:solidFill>
                <a:srgbClr val="1F497D"/>
              </a:solidFill>
            </a:endParaRPr>
          </a:p>
        </p:txBody>
      </p:sp>
      <p:pic>
        <p:nvPicPr>
          <p:cNvPr id="10" name="Picture 9"/>
          <p:cNvPicPr>
            <a:picLocks noChangeAspect="1"/>
          </p:cNvPicPr>
          <p:nvPr/>
        </p:nvPicPr>
        <p:blipFill>
          <a:blip r:embed="rId2"/>
          <a:stretch>
            <a:fillRect/>
          </a:stretch>
        </p:blipFill>
        <p:spPr>
          <a:xfrm>
            <a:off x="5638638" y="2564255"/>
            <a:ext cx="2159257" cy="3078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2884"/>
            <a:ext cx="9004300" cy="857250"/>
          </a:xfrm>
        </p:spPr>
        <p:txBody>
          <a:bodyPr>
            <a:noAutofit/>
          </a:bodyPr>
          <a:lstStyle/>
          <a:p>
            <a:pPr algn="ctr"/>
            <a:r>
              <a:rPr lang="en-GB" b="1" dirty="0">
                <a:latin typeface="微软雅黑" panose="020B0503020204020204" pitchFamily="34" charset="-122"/>
                <a:ea typeface="微软雅黑" panose="020B0503020204020204" pitchFamily="34" charset="-122"/>
              </a:rPr>
              <a:t>Looking to smaller dimensions</a:t>
            </a:r>
            <a:endParaRPr lang="en-GB" b="1" dirty="0">
              <a:latin typeface="微软雅黑" panose="020B0503020204020204" pitchFamily="34" charset="-122"/>
              <a:ea typeface="微软雅黑" panose="020B0503020204020204" pitchFamily="34" charset="-122"/>
            </a:endParaRPr>
          </a:p>
        </p:txBody>
      </p:sp>
      <p:sp>
        <p:nvSpPr>
          <p:cNvPr id="20" name="Date Placeholder 19"/>
          <p:cNvSpPr>
            <a:spLocks noGrp="1"/>
          </p:cNvSpPr>
          <p:nvPr>
            <p:ph type="dt" sz="half" idx="10"/>
          </p:nvPr>
        </p:nvSpPr>
        <p:spPr/>
        <p:txBody>
          <a:bodyPr/>
          <a:lstStyle/>
          <a:p>
            <a:fld id="{862841BA-C44F-470F-A5B3-207A57B4C806}" type="datetime1">
              <a:rPr lang="zh-CN" altLang="en-US" smtClean="0"/>
            </a:fld>
            <a:endParaRPr lang="en-GB"/>
          </a:p>
        </p:txBody>
      </p:sp>
      <p:sp>
        <p:nvSpPr>
          <p:cNvPr id="3" name="Footer Placeholder 2"/>
          <p:cNvSpPr>
            <a:spLocks noGrp="1"/>
          </p:cNvSpPr>
          <p:nvPr>
            <p:ph type="ftr" sz="quarter" idx="11"/>
          </p:nvPr>
        </p:nvSpPr>
        <p:spPr/>
        <p:txBody>
          <a:bodyPr/>
          <a:lstStyle/>
          <a:p>
            <a:r>
              <a:rPr lang="en-US"/>
              <a:t>Introduction to experimental particle physics, Weimin Song</a:t>
            </a:r>
            <a:endParaRPr lang="en-US"/>
          </a:p>
        </p:txBody>
      </p:sp>
      <p:sp>
        <p:nvSpPr>
          <p:cNvPr id="4" name="Slide Number Placeholder 3"/>
          <p:cNvSpPr>
            <a:spLocks noGrp="1"/>
          </p:cNvSpPr>
          <p:nvPr>
            <p:ph type="sldNum" sz="quarter" idx="12"/>
          </p:nvPr>
        </p:nvSpPr>
        <p:spPr/>
        <p:txBody>
          <a:bodyPr/>
          <a:lstStyle/>
          <a:p>
            <a:fld id="{D86EDE86-EC12-9345-82F6-36BD1B27AF79}" type="slidenum">
              <a:rPr lang="en-GB" smtClean="0"/>
            </a:fld>
            <a:endParaRPr lang="en-GB"/>
          </a:p>
        </p:txBody>
      </p:sp>
      <p:grpSp>
        <p:nvGrpSpPr>
          <p:cNvPr id="5" name="Group 4"/>
          <p:cNvGrpSpPr/>
          <p:nvPr/>
        </p:nvGrpSpPr>
        <p:grpSpPr>
          <a:xfrm>
            <a:off x="1619079" y="4862463"/>
            <a:ext cx="1482262" cy="726808"/>
            <a:chOff x="5864087" y="2237826"/>
            <a:chExt cx="1645478" cy="881481"/>
          </a:xfrm>
        </p:grpSpPr>
        <p:sp>
          <p:nvSpPr>
            <p:cNvPr id="6" name="Rectangle 5"/>
            <p:cNvSpPr/>
            <p:nvPr/>
          </p:nvSpPr>
          <p:spPr>
            <a:xfrm>
              <a:off x="5864087" y="2237826"/>
              <a:ext cx="1645478" cy="881481"/>
            </a:xfrm>
            <a:prstGeom prst="rect">
              <a:avLst/>
            </a:prstGeom>
            <a:solidFill>
              <a:srgbClr val="C6D9F1"/>
            </a:solidFill>
            <a:ln>
              <a:solidFill>
                <a:srgbClr val="1F497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b="1"/>
            </a:p>
          </p:txBody>
        </p:sp>
        <p:sp>
          <p:nvSpPr>
            <p:cNvPr id="7" name="TextBox 6"/>
            <p:cNvSpPr txBox="1"/>
            <p:nvPr/>
          </p:nvSpPr>
          <p:spPr>
            <a:xfrm>
              <a:off x="6070555" y="2356678"/>
              <a:ext cx="694634" cy="559913"/>
            </a:xfrm>
            <a:prstGeom prst="rect">
              <a:avLst/>
            </a:prstGeom>
            <a:noFill/>
          </p:spPr>
          <p:txBody>
            <a:bodyPr wrap="square" rtlCol="0">
              <a:spAutoFit/>
            </a:bodyPr>
            <a:lstStyle/>
            <a:p>
              <a:r>
                <a:rPr lang="el-GR" sz="2400" b="1" dirty="0">
                  <a:solidFill>
                    <a:srgbClr val="1F497D"/>
                  </a:solidFill>
                </a:rPr>
                <a:t>λ</a:t>
              </a:r>
              <a:r>
                <a:rPr lang="en-GB" sz="2400" b="1" dirty="0">
                  <a:solidFill>
                    <a:srgbClr val="1F497D"/>
                  </a:solidFill>
                </a:rPr>
                <a:t> =</a:t>
              </a:r>
              <a:endParaRPr lang="en-GB" sz="2400" b="1" dirty="0">
                <a:solidFill>
                  <a:srgbClr val="1F497D"/>
                </a:solidFill>
              </a:endParaRPr>
            </a:p>
          </p:txBody>
        </p:sp>
        <p:sp>
          <p:nvSpPr>
            <p:cNvPr id="8" name="TextBox 7"/>
            <p:cNvSpPr txBox="1"/>
            <p:nvPr/>
          </p:nvSpPr>
          <p:spPr>
            <a:xfrm>
              <a:off x="6681307" y="2237826"/>
              <a:ext cx="694634" cy="503921"/>
            </a:xfrm>
            <a:prstGeom prst="rect">
              <a:avLst/>
            </a:prstGeom>
            <a:noFill/>
          </p:spPr>
          <p:txBody>
            <a:bodyPr wrap="square" rtlCol="0">
              <a:spAutoFit/>
            </a:bodyPr>
            <a:lstStyle/>
            <a:p>
              <a:r>
                <a:rPr lang="en-US" sz="2100" b="1" dirty="0">
                  <a:solidFill>
                    <a:srgbClr val="1F497D"/>
                  </a:solidFill>
                </a:rPr>
                <a:t>h c</a:t>
              </a:r>
              <a:endParaRPr lang="en-GB" sz="2100" b="1" dirty="0">
                <a:solidFill>
                  <a:srgbClr val="1F497D"/>
                </a:solidFill>
              </a:endParaRPr>
            </a:p>
          </p:txBody>
        </p:sp>
        <p:cxnSp>
          <p:nvCxnSpPr>
            <p:cNvPr id="9" name="Straight Connector 8"/>
            <p:cNvCxnSpPr/>
            <p:nvPr/>
          </p:nvCxnSpPr>
          <p:spPr>
            <a:xfrm>
              <a:off x="6629845" y="2699866"/>
              <a:ext cx="585304" cy="5965"/>
            </a:xfrm>
            <a:prstGeom prst="line">
              <a:avLst/>
            </a:prstGeom>
            <a:ln>
              <a:solidFill>
                <a:srgbClr val="1F497D"/>
              </a:solidFill>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6791411" y="2596087"/>
              <a:ext cx="432904" cy="503921"/>
            </a:xfrm>
            <a:prstGeom prst="rect">
              <a:avLst/>
            </a:prstGeom>
            <a:noFill/>
          </p:spPr>
          <p:txBody>
            <a:bodyPr wrap="square" rtlCol="0">
              <a:spAutoFit/>
            </a:bodyPr>
            <a:lstStyle/>
            <a:p>
              <a:r>
                <a:rPr lang="en-US" sz="2100" b="1" dirty="0">
                  <a:solidFill>
                    <a:srgbClr val="1F497D"/>
                  </a:solidFill>
                </a:rPr>
                <a:t>E</a:t>
              </a:r>
              <a:endParaRPr lang="en-GB" sz="2100" b="1" dirty="0">
                <a:solidFill>
                  <a:srgbClr val="1F497D"/>
                </a:solidFill>
              </a:endParaRPr>
            </a:p>
          </p:txBody>
        </p:sp>
      </p:grpSp>
      <p:sp>
        <p:nvSpPr>
          <p:cNvPr id="11" name="TextBox 10"/>
          <p:cNvSpPr txBox="1"/>
          <p:nvPr/>
        </p:nvSpPr>
        <p:spPr>
          <a:xfrm>
            <a:off x="3596626" y="4860189"/>
            <a:ext cx="4160520" cy="761747"/>
          </a:xfrm>
          <a:prstGeom prst="rect">
            <a:avLst/>
          </a:prstGeom>
          <a:solidFill>
            <a:srgbClr val="C6D9F1"/>
          </a:solidFill>
          <a:ln>
            <a:solidFill>
              <a:srgbClr val="1F497D"/>
            </a:solidFill>
          </a:ln>
        </p:spPr>
        <p:txBody>
          <a:bodyPr wrap="square" rtlCol="0">
            <a:spAutoFit/>
          </a:bodyPr>
          <a:lstStyle/>
          <a:p>
            <a:pPr algn="ctr"/>
            <a:r>
              <a:rPr lang="en-GB" dirty="0">
                <a:solidFill>
                  <a:srgbClr val="1F497D"/>
                </a:solidFill>
              </a:rPr>
              <a:t>Increasing the energy will reduce the wavelength </a:t>
            </a:r>
            <a:endParaRPr lang="en-GB" dirty="0">
              <a:solidFill>
                <a:srgbClr val="1F497D"/>
              </a:solidFill>
            </a:endParaRPr>
          </a:p>
          <a:p>
            <a:pPr algn="ctr"/>
            <a:endParaRPr lang="en-GB" sz="750" dirty="0">
              <a:solidFill>
                <a:srgbClr val="1F497D"/>
              </a:solidFill>
            </a:endParaRPr>
          </a:p>
        </p:txBody>
      </p:sp>
      <p:pic>
        <p:nvPicPr>
          <p:cNvPr id="12" name="Picture 11"/>
          <p:cNvPicPr>
            <a:picLocks noChangeAspect="1"/>
          </p:cNvPicPr>
          <p:nvPr/>
        </p:nvPicPr>
        <p:blipFill>
          <a:blip r:embed="rId1"/>
          <a:stretch>
            <a:fillRect/>
          </a:stretch>
        </p:blipFill>
        <p:spPr>
          <a:xfrm>
            <a:off x="1991465" y="2518696"/>
            <a:ext cx="737153" cy="1224351"/>
          </a:xfrm>
          <a:prstGeom prst="rect">
            <a:avLst/>
          </a:prstGeom>
        </p:spPr>
      </p:pic>
      <p:pic>
        <p:nvPicPr>
          <p:cNvPr id="13" name="Picture 12"/>
          <p:cNvPicPr>
            <a:picLocks noChangeAspect="1"/>
          </p:cNvPicPr>
          <p:nvPr/>
        </p:nvPicPr>
        <p:blipFill>
          <a:blip r:embed="rId2"/>
          <a:stretch>
            <a:fillRect/>
          </a:stretch>
        </p:blipFill>
        <p:spPr>
          <a:xfrm>
            <a:off x="1648896" y="3810782"/>
            <a:ext cx="1420082" cy="945000"/>
          </a:xfrm>
          <a:prstGeom prst="rect">
            <a:avLst/>
          </a:prstGeom>
        </p:spPr>
      </p:pic>
      <p:pic>
        <p:nvPicPr>
          <p:cNvPr id="14" name="Picture 13"/>
          <p:cNvPicPr>
            <a:picLocks noChangeAspect="1"/>
          </p:cNvPicPr>
          <p:nvPr/>
        </p:nvPicPr>
        <p:blipFill>
          <a:blip r:embed="rId3"/>
          <a:stretch>
            <a:fillRect/>
          </a:stretch>
        </p:blipFill>
        <p:spPr>
          <a:xfrm rot="5400000">
            <a:off x="3884376" y="3645947"/>
            <a:ext cx="945824" cy="1245014"/>
          </a:xfrm>
          <a:prstGeom prst="rect">
            <a:avLst/>
          </a:prstGeom>
        </p:spPr>
      </p:pic>
      <p:pic>
        <p:nvPicPr>
          <p:cNvPr id="15" name="Picture 14"/>
          <p:cNvPicPr>
            <a:picLocks noChangeAspect="1"/>
          </p:cNvPicPr>
          <p:nvPr/>
        </p:nvPicPr>
        <p:blipFill>
          <a:blip r:embed="rId4"/>
          <a:stretch>
            <a:fillRect/>
          </a:stretch>
        </p:blipFill>
        <p:spPr>
          <a:xfrm>
            <a:off x="3843807" y="2553059"/>
            <a:ext cx="1025374" cy="1182368"/>
          </a:xfrm>
          <a:prstGeom prst="rect">
            <a:avLst/>
          </a:prstGeom>
        </p:spPr>
      </p:pic>
      <p:sp>
        <p:nvSpPr>
          <p:cNvPr id="16" name="TextBox 15"/>
          <p:cNvSpPr txBox="1"/>
          <p:nvPr/>
        </p:nvSpPr>
        <p:spPr>
          <a:xfrm>
            <a:off x="1616229" y="1900844"/>
            <a:ext cx="1482262" cy="784830"/>
          </a:xfrm>
          <a:prstGeom prst="rect">
            <a:avLst/>
          </a:prstGeom>
          <a:solidFill>
            <a:srgbClr val="C6D9F1"/>
          </a:solidFill>
          <a:ln>
            <a:solidFill>
              <a:srgbClr val="1F497D"/>
            </a:solidFill>
          </a:ln>
        </p:spPr>
        <p:txBody>
          <a:bodyPr wrap="square" rtlCol="0">
            <a:spAutoFit/>
          </a:bodyPr>
          <a:lstStyle/>
          <a:p>
            <a:pPr algn="ctr"/>
            <a:r>
              <a:rPr lang="en-GB" b="1" dirty="0">
                <a:solidFill>
                  <a:srgbClr val="1F497D"/>
                </a:solidFill>
              </a:rPr>
              <a:t>Visible light</a:t>
            </a:r>
            <a:endParaRPr lang="en-GB" b="1" dirty="0">
              <a:solidFill>
                <a:srgbClr val="1F497D"/>
              </a:solidFill>
            </a:endParaRPr>
          </a:p>
          <a:p>
            <a:pPr algn="ctr"/>
            <a:r>
              <a:rPr lang="en-GB" sz="1350" dirty="0">
                <a:solidFill>
                  <a:srgbClr val="1F497D"/>
                </a:solidFill>
              </a:rPr>
              <a:t> </a:t>
            </a:r>
            <a:r>
              <a:rPr lang="en-GB" sz="1350" dirty="0" err="1">
                <a:solidFill>
                  <a:srgbClr val="1F497D"/>
                </a:solidFill>
              </a:rPr>
              <a:t>λ</a:t>
            </a:r>
            <a:r>
              <a:rPr lang="en-GB" sz="1350" dirty="0">
                <a:solidFill>
                  <a:srgbClr val="1F497D"/>
                </a:solidFill>
              </a:rPr>
              <a:t> =</a:t>
            </a:r>
            <a:r>
              <a:rPr lang="en-GB" sz="1350" dirty="0">
                <a:solidFill>
                  <a:srgbClr val="1F497D"/>
                </a:solidFill>
                <a:sym typeface="Wingdings" panose="05000000000000000000"/>
              </a:rPr>
              <a:t> </a:t>
            </a:r>
            <a:r>
              <a:rPr lang="en-GB" sz="1350" dirty="0">
                <a:solidFill>
                  <a:srgbClr val="1F497D"/>
                </a:solidFill>
              </a:rPr>
              <a:t>400 </a:t>
            </a:r>
            <a:r>
              <a:rPr lang="en-GB" sz="1350" dirty="0">
                <a:solidFill>
                  <a:srgbClr val="1F497D"/>
                </a:solidFill>
                <a:latin typeface="Wingdings" panose="05000000000000000000"/>
                <a:ea typeface="Wingdings" panose="05000000000000000000"/>
                <a:cs typeface="Wingdings" panose="05000000000000000000"/>
                <a:sym typeface="Wingdings" panose="05000000000000000000"/>
              </a:rPr>
              <a:t></a:t>
            </a:r>
            <a:r>
              <a:rPr lang="en-GB" sz="1350" dirty="0">
                <a:solidFill>
                  <a:srgbClr val="1F497D"/>
                </a:solidFill>
              </a:rPr>
              <a:t> 700 nm</a:t>
            </a:r>
            <a:endParaRPr lang="en-GB" sz="1350" dirty="0">
              <a:solidFill>
                <a:srgbClr val="1F497D"/>
              </a:solidFill>
            </a:endParaRPr>
          </a:p>
        </p:txBody>
      </p:sp>
      <p:sp>
        <p:nvSpPr>
          <p:cNvPr id="17" name="TextBox 16"/>
          <p:cNvSpPr txBox="1"/>
          <p:nvPr/>
        </p:nvSpPr>
        <p:spPr>
          <a:xfrm>
            <a:off x="3596626" y="1900844"/>
            <a:ext cx="1506869" cy="577081"/>
          </a:xfrm>
          <a:prstGeom prst="rect">
            <a:avLst/>
          </a:prstGeom>
          <a:solidFill>
            <a:srgbClr val="C6D9F1"/>
          </a:solidFill>
          <a:ln>
            <a:solidFill>
              <a:srgbClr val="1F497D"/>
            </a:solidFill>
          </a:ln>
        </p:spPr>
        <p:txBody>
          <a:bodyPr wrap="square" rtlCol="0">
            <a:spAutoFit/>
          </a:bodyPr>
          <a:lstStyle/>
          <a:p>
            <a:pPr algn="ctr"/>
            <a:r>
              <a:rPr lang="en-GB" b="1" dirty="0">
                <a:solidFill>
                  <a:srgbClr val="1F497D"/>
                </a:solidFill>
              </a:rPr>
              <a:t>X-ray</a:t>
            </a:r>
            <a:endParaRPr lang="en-GB" b="1" dirty="0">
              <a:solidFill>
                <a:srgbClr val="1F497D"/>
              </a:solidFill>
            </a:endParaRPr>
          </a:p>
          <a:p>
            <a:pPr algn="ctr"/>
            <a:r>
              <a:rPr lang="en-GB" sz="1350" dirty="0">
                <a:solidFill>
                  <a:srgbClr val="1F497D"/>
                </a:solidFill>
              </a:rPr>
              <a:t> </a:t>
            </a:r>
            <a:r>
              <a:rPr lang="en-GB" sz="1350" dirty="0" err="1">
                <a:solidFill>
                  <a:srgbClr val="1F497D"/>
                </a:solidFill>
              </a:rPr>
              <a:t>λ</a:t>
            </a:r>
            <a:r>
              <a:rPr lang="en-GB" sz="1350" dirty="0">
                <a:solidFill>
                  <a:srgbClr val="1F497D"/>
                </a:solidFill>
              </a:rPr>
              <a:t> =</a:t>
            </a:r>
            <a:r>
              <a:rPr lang="en-GB" sz="1350" dirty="0">
                <a:solidFill>
                  <a:srgbClr val="1F497D"/>
                </a:solidFill>
                <a:sym typeface="Wingdings" panose="05000000000000000000"/>
              </a:rPr>
              <a:t> </a:t>
            </a:r>
            <a:r>
              <a:rPr lang="en-GB" sz="1350" dirty="0">
                <a:solidFill>
                  <a:srgbClr val="1F497D"/>
                </a:solidFill>
              </a:rPr>
              <a:t>0.01 </a:t>
            </a:r>
            <a:r>
              <a:rPr lang="en-GB" sz="1350" dirty="0">
                <a:solidFill>
                  <a:srgbClr val="1F497D"/>
                </a:solidFill>
                <a:latin typeface="Wingdings" panose="05000000000000000000"/>
                <a:ea typeface="Wingdings" panose="05000000000000000000"/>
                <a:cs typeface="Wingdings" panose="05000000000000000000"/>
                <a:sym typeface="Wingdings" panose="05000000000000000000"/>
              </a:rPr>
              <a:t></a:t>
            </a:r>
            <a:r>
              <a:rPr lang="en-GB" sz="1350" dirty="0">
                <a:solidFill>
                  <a:srgbClr val="1F497D"/>
                </a:solidFill>
              </a:rPr>
              <a:t> 10 nm</a:t>
            </a:r>
            <a:endParaRPr lang="en-GB" sz="1350" dirty="0">
              <a:solidFill>
                <a:srgbClr val="1F497D"/>
              </a:solidFill>
            </a:endParaRPr>
          </a:p>
        </p:txBody>
      </p:sp>
      <p:pic>
        <p:nvPicPr>
          <p:cNvPr id="18" name="Picture 17"/>
          <p:cNvPicPr>
            <a:picLocks noChangeAspect="1"/>
          </p:cNvPicPr>
          <p:nvPr/>
        </p:nvPicPr>
        <p:blipFill>
          <a:blip r:embed="rId5"/>
          <a:stretch>
            <a:fillRect/>
          </a:stretch>
        </p:blipFill>
        <p:spPr>
          <a:xfrm>
            <a:off x="5536407" y="2509199"/>
            <a:ext cx="2228374" cy="2241000"/>
          </a:xfrm>
          <a:prstGeom prst="rect">
            <a:avLst/>
          </a:prstGeom>
        </p:spPr>
      </p:pic>
      <p:sp>
        <p:nvSpPr>
          <p:cNvPr id="19" name="TextBox 18"/>
          <p:cNvSpPr txBox="1"/>
          <p:nvPr/>
        </p:nvSpPr>
        <p:spPr>
          <a:xfrm>
            <a:off x="5528787" y="1894507"/>
            <a:ext cx="2228374" cy="577081"/>
          </a:xfrm>
          <a:prstGeom prst="rect">
            <a:avLst/>
          </a:prstGeom>
          <a:solidFill>
            <a:srgbClr val="C6D9F1"/>
          </a:solidFill>
          <a:ln>
            <a:solidFill>
              <a:srgbClr val="1F497D"/>
            </a:solidFill>
          </a:ln>
        </p:spPr>
        <p:txBody>
          <a:bodyPr wrap="square" rtlCol="0">
            <a:spAutoFit/>
          </a:bodyPr>
          <a:lstStyle/>
          <a:p>
            <a:pPr algn="ctr"/>
            <a:r>
              <a:rPr lang="en-GB" b="1" dirty="0">
                <a:solidFill>
                  <a:srgbClr val="1F497D"/>
                </a:solidFill>
              </a:rPr>
              <a:t>Particle accelerators</a:t>
            </a:r>
            <a:endParaRPr lang="en-GB" b="1" dirty="0">
              <a:solidFill>
                <a:srgbClr val="1F497D"/>
              </a:solidFill>
            </a:endParaRPr>
          </a:p>
          <a:p>
            <a:pPr algn="ctr"/>
            <a:r>
              <a:rPr lang="en-GB" sz="1350" dirty="0">
                <a:solidFill>
                  <a:srgbClr val="1F497D"/>
                </a:solidFill>
              </a:rPr>
              <a:t> </a:t>
            </a:r>
            <a:r>
              <a:rPr lang="en-GB" sz="1350" dirty="0" err="1">
                <a:solidFill>
                  <a:srgbClr val="1F497D"/>
                </a:solidFill>
              </a:rPr>
              <a:t>λ</a:t>
            </a:r>
            <a:r>
              <a:rPr lang="en-GB" sz="1350" dirty="0">
                <a:solidFill>
                  <a:srgbClr val="1F497D"/>
                </a:solidFill>
                <a:sym typeface="Wingdings" panose="05000000000000000000"/>
              </a:rPr>
              <a:t> </a:t>
            </a:r>
            <a:r>
              <a:rPr lang="en-GB" sz="1350" dirty="0">
                <a:solidFill>
                  <a:srgbClr val="1F497D"/>
                </a:solidFill>
              </a:rPr>
              <a:t>&lt; 0.01 nm</a:t>
            </a:r>
            <a:endParaRPr lang="en-GB" sz="1350" dirty="0">
              <a:solidFill>
                <a:srgbClr val="1F497D"/>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8347" y="27542"/>
            <a:ext cx="7886700" cy="994172"/>
          </a:xfrm>
        </p:spPr>
        <p:txBody>
          <a:bodyPr>
            <a:normAutofit/>
          </a:bodyPr>
          <a:lstStyle/>
          <a:p>
            <a:pPr algn="ctr"/>
            <a:r>
              <a:rPr lang="en-GB" b="1" dirty="0">
                <a:latin typeface="微软雅黑" panose="020B0503020204020204" pitchFamily="34" charset="-122"/>
                <a:ea typeface="微软雅黑" panose="020B0503020204020204" pitchFamily="34" charset="-122"/>
              </a:rPr>
              <a:t>Fixed Target vs. Colliders</a:t>
            </a:r>
            <a:endParaRPr lang="en-GB" b="1" dirty="0">
              <a:latin typeface="微软雅黑" panose="020B0503020204020204" pitchFamily="34" charset="-122"/>
              <a:ea typeface="微软雅黑" panose="020B0503020204020204" pitchFamily="34" charset="-122"/>
            </a:endParaRPr>
          </a:p>
        </p:txBody>
      </p:sp>
      <p:sp>
        <p:nvSpPr>
          <p:cNvPr id="18" name="Date Placeholder 17"/>
          <p:cNvSpPr>
            <a:spLocks noGrp="1"/>
          </p:cNvSpPr>
          <p:nvPr>
            <p:ph type="dt" sz="half" idx="10"/>
          </p:nvPr>
        </p:nvSpPr>
        <p:spPr/>
        <p:txBody>
          <a:bodyPr/>
          <a:lstStyle/>
          <a:p>
            <a:fld id="{5D20510F-0D21-438C-A453-E430600F4BBE}" type="datetime1">
              <a:rPr lang="zh-CN" altLang="en-US" smtClean="0"/>
            </a:fld>
            <a:endParaRPr lang="en-GB"/>
          </a:p>
        </p:txBody>
      </p:sp>
      <p:sp>
        <p:nvSpPr>
          <p:cNvPr id="3" name="Footer Placeholder 2"/>
          <p:cNvSpPr>
            <a:spLocks noGrp="1"/>
          </p:cNvSpPr>
          <p:nvPr>
            <p:ph type="ftr" sz="quarter" idx="11"/>
          </p:nvPr>
        </p:nvSpPr>
        <p:spPr/>
        <p:txBody>
          <a:bodyPr/>
          <a:lstStyle/>
          <a:p>
            <a:r>
              <a:rPr lang="en-US"/>
              <a:t>Introduction to experimental particle physics, Weimin Song</a:t>
            </a:r>
            <a:endParaRPr lang="en-US"/>
          </a:p>
        </p:txBody>
      </p:sp>
      <p:sp>
        <p:nvSpPr>
          <p:cNvPr id="4" name="Slide Number Placeholder 3"/>
          <p:cNvSpPr>
            <a:spLocks noGrp="1"/>
          </p:cNvSpPr>
          <p:nvPr>
            <p:ph type="sldNum" sz="quarter" idx="12"/>
          </p:nvPr>
        </p:nvSpPr>
        <p:spPr/>
        <p:txBody>
          <a:bodyPr/>
          <a:lstStyle/>
          <a:p>
            <a:fld id="{D86EDE86-EC12-9345-82F6-36BD1B27AF79}" type="slidenum">
              <a:rPr lang="en-GB" smtClean="0"/>
            </a:fld>
            <a:endParaRPr lang="en-GB"/>
          </a:p>
        </p:txBody>
      </p:sp>
      <p:grpSp>
        <p:nvGrpSpPr>
          <p:cNvPr id="5" name="Group 4"/>
          <p:cNvGrpSpPr/>
          <p:nvPr/>
        </p:nvGrpSpPr>
        <p:grpSpPr>
          <a:xfrm>
            <a:off x="4837044" y="1865905"/>
            <a:ext cx="3014869" cy="3374759"/>
            <a:chOff x="543639" y="1391458"/>
            <a:chExt cx="4019825" cy="4499679"/>
          </a:xfrm>
        </p:grpSpPr>
        <p:pic>
          <p:nvPicPr>
            <p:cNvPr id="6" name="Picture 5"/>
            <p:cNvPicPr>
              <a:picLocks noChangeAspect="1"/>
            </p:cNvPicPr>
            <p:nvPr/>
          </p:nvPicPr>
          <p:blipFill>
            <a:blip r:embed="rId1"/>
            <a:stretch>
              <a:fillRect/>
            </a:stretch>
          </p:blipFill>
          <p:spPr>
            <a:xfrm>
              <a:off x="1292192" y="2066646"/>
              <a:ext cx="2567449" cy="1648820"/>
            </a:xfrm>
            <a:prstGeom prst="rect">
              <a:avLst/>
            </a:prstGeom>
          </p:spPr>
        </p:pic>
        <p:sp>
          <p:nvSpPr>
            <p:cNvPr id="8" name="TextBox 7"/>
            <p:cNvSpPr txBox="1"/>
            <p:nvPr/>
          </p:nvSpPr>
          <p:spPr>
            <a:xfrm>
              <a:off x="543639" y="1391458"/>
              <a:ext cx="4019825" cy="492443"/>
            </a:xfrm>
            <a:prstGeom prst="rect">
              <a:avLst/>
            </a:prstGeom>
            <a:solidFill>
              <a:srgbClr val="C6D9F1"/>
            </a:solidFill>
            <a:ln>
              <a:solidFill>
                <a:srgbClr val="1F497D"/>
              </a:solidFill>
            </a:ln>
          </p:spPr>
          <p:txBody>
            <a:bodyPr wrap="square" rtlCol="0">
              <a:spAutoFit/>
            </a:bodyPr>
            <a:lstStyle/>
            <a:p>
              <a:pPr algn="ctr"/>
              <a:r>
                <a:rPr lang="en-GB" b="1" dirty="0">
                  <a:solidFill>
                    <a:srgbClr val="1F497D"/>
                  </a:solidFill>
                </a:rPr>
                <a:t>Collider</a:t>
              </a:r>
              <a:endParaRPr lang="en-GB" b="1" dirty="0">
                <a:solidFill>
                  <a:srgbClr val="1F497D"/>
                </a:solidFill>
              </a:endParaRPr>
            </a:p>
          </p:txBody>
        </p:sp>
        <p:sp>
          <p:nvSpPr>
            <p:cNvPr id="11" name="TextBox 10"/>
            <p:cNvSpPr txBox="1"/>
            <p:nvPr/>
          </p:nvSpPr>
          <p:spPr>
            <a:xfrm>
              <a:off x="543639" y="5029362"/>
              <a:ext cx="4019825" cy="861775"/>
            </a:xfrm>
            <a:prstGeom prst="rect">
              <a:avLst/>
            </a:prstGeom>
            <a:solidFill>
              <a:srgbClr val="C6D9F1"/>
            </a:solidFill>
            <a:ln>
              <a:solidFill>
                <a:srgbClr val="1F497D"/>
              </a:solidFill>
            </a:ln>
          </p:spPr>
          <p:txBody>
            <a:bodyPr wrap="square" rtlCol="0">
              <a:spAutoFit/>
            </a:bodyPr>
            <a:lstStyle/>
            <a:p>
              <a:pPr algn="ctr"/>
              <a:r>
                <a:rPr lang="en-GB" dirty="0">
                  <a:solidFill>
                    <a:srgbClr val="1F497D"/>
                  </a:solidFill>
                </a:rPr>
                <a:t>All energy will be available for particle production</a:t>
              </a:r>
              <a:endParaRPr lang="en-GB" baseline="-25000" dirty="0">
                <a:solidFill>
                  <a:srgbClr val="1F497D"/>
                </a:solidFill>
              </a:endParaRPr>
            </a:p>
          </p:txBody>
        </p:sp>
        <p:graphicFrame>
          <p:nvGraphicFramePr>
            <p:cNvPr id="15" name="Object 14"/>
            <p:cNvGraphicFramePr>
              <a:graphicFrameLocks noChangeAspect="1"/>
            </p:cNvGraphicFramePr>
            <p:nvPr/>
          </p:nvGraphicFramePr>
          <p:xfrm>
            <a:off x="703618" y="3906582"/>
            <a:ext cx="3755641" cy="719419"/>
          </p:xfrm>
          <a:graphic>
            <a:graphicData uri="http://schemas.openxmlformats.org/presentationml/2006/ole">
              <mc:AlternateContent xmlns:mc="http://schemas.openxmlformats.org/markup-compatibility/2006">
                <mc:Choice xmlns:v="urn:schemas-microsoft-com:vml" Requires="v">
                  <p:oleObj spid="_x0000_s0" name="Equation" r:id="rId2" imgW="1106170" imgH="210185" progId="Equation.3">
                    <p:embed/>
                  </p:oleObj>
                </mc:Choice>
                <mc:Fallback>
                  <p:oleObj name="Equation" r:id="rId2" imgW="1106170" imgH="210185" progId="Equation.3">
                    <p:embed/>
                    <p:pic>
                      <p:nvPicPr>
                        <p:cNvPr id="0" name="Object 14"/>
                        <p:cNvPicPr/>
                        <p:nvPr/>
                      </p:nvPicPr>
                      <p:blipFill>
                        <a:blip r:embed="rId3"/>
                        <a:stretch>
                          <a:fillRect/>
                        </a:stretch>
                      </p:blipFill>
                      <p:spPr>
                        <a:xfrm>
                          <a:off x="703618" y="3906582"/>
                          <a:ext cx="3755641" cy="719419"/>
                        </a:xfrm>
                        <a:prstGeom prst="rect">
                          <a:avLst/>
                        </a:prstGeom>
                        <a:solidFill>
                          <a:srgbClr val="C6D9F1"/>
                        </a:solidFill>
                        <a:ln>
                          <a:solidFill>
                            <a:srgbClr val="1F497D"/>
                          </a:solidFill>
                        </a:ln>
                      </p:spPr>
                    </p:pic>
                  </p:oleObj>
                </mc:Fallback>
              </mc:AlternateContent>
            </a:graphicData>
          </a:graphic>
        </p:graphicFrame>
      </p:grpSp>
      <p:grpSp>
        <p:nvGrpSpPr>
          <p:cNvPr id="10" name="Group 9"/>
          <p:cNvGrpSpPr/>
          <p:nvPr/>
        </p:nvGrpSpPr>
        <p:grpSpPr>
          <a:xfrm>
            <a:off x="1581979" y="1879553"/>
            <a:ext cx="3039718" cy="3782588"/>
            <a:chOff x="4864436" y="1380836"/>
            <a:chExt cx="4052957" cy="5043450"/>
          </a:xfrm>
        </p:grpSpPr>
        <p:pic>
          <p:nvPicPr>
            <p:cNvPr id="7" name="Picture 6"/>
            <p:cNvPicPr>
              <a:picLocks noChangeAspect="1"/>
            </p:cNvPicPr>
            <p:nvPr/>
          </p:nvPicPr>
          <p:blipFill>
            <a:blip r:embed="rId4"/>
            <a:stretch>
              <a:fillRect/>
            </a:stretch>
          </p:blipFill>
          <p:spPr>
            <a:xfrm>
              <a:off x="5425888" y="2066646"/>
              <a:ext cx="2918918" cy="1620000"/>
            </a:xfrm>
            <a:prstGeom prst="rect">
              <a:avLst/>
            </a:prstGeom>
          </p:spPr>
        </p:pic>
        <p:sp>
          <p:nvSpPr>
            <p:cNvPr id="9" name="TextBox 8"/>
            <p:cNvSpPr txBox="1"/>
            <p:nvPr/>
          </p:nvSpPr>
          <p:spPr>
            <a:xfrm>
              <a:off x="4864436" y="1380836"/>
              <a:ext cx="4052957" cy="492443"/>
            </a:xfrm>
            <a:prstGeom prst="rect">
              <a:avLst/>
            </a:prstGeom>
            <a:solidFill>
              <a:srgbClr val="C6D9F1"/>
            </a:solidFill>
            <a:ln>
              <a:solidFill>
                <a:srgbClr val="1F497D"/>
              </a:solidFill>
            </a:ln>
          </p:spPr>
          <p:txBody>
            <a:bodyPr wrap="square" rtlCol="0">
              <a:spAutoFit/>
            </a:bodyPr>
            <a:lstStyle/>
            <a:p>
              <a:pPr algn="ctr"/>
              <a:r>
                <a:rPr lang="en-GB" b="1" dirty="0">
                  <a:solidFill>
                    <a:srgbClr val="1F497D"/>
                  </a:solidFill>
                </a:rPr>
                <a:t>Fixed Target</a:t>
              </a:r>
              <a:endParaRPr lang="en-GB" b="1" dirty="0">
                <a:solidFill>
                  <a:srgbClr val="1F497D"/>
                </a:solidFill>
              </a:endParaRPr>
            </a:p>
          </p:txBody>
        </p:sp>
        <p:graphicFrame>
          <p:nvGraphicFramePr>
            <p:cNvPr id="14" name="Object 13"/>
            <p:cNvGraphicFramePr>
              <a:graphicFrameLocks noChangeAspect="1"/>
            </p:cNvGraphicFramePr>
            <p:nvPr/>
          </p:nvGraphicFramePr>
          <p:xfrm>
            <a:off x="5876263" y="3876248"/>
            <a:ext cx="2067184" cy="712937"/>
          </p:xfrm>
          <a:graphic>
            <a:graphicData uri="http://schemas.openxmlformats.org/presentationml/2006/ole">
              <mc:AlternateContent xmlns:mc="http://schemas.openxmlformats.org/markup-compatibility/2006">
                <mc:Choice xmlns:v="urn:schemas-microsoft-com:vml" Requires="v">
                  <p:oleObj spid="_x0000_s0" name="Equation" r:id="rId5" imgW="722630" imgH="247015" progId="Equation.3">
                    <p:embed/>
                  </p:oleObj>
                </mc:Choice>
                <mc:Fallback>
                  <p:oleObj name="Equation" r:id="rId5" imgW="722630" imgH="247015" progId="Equation.3">
                    <p:embed/>
                    <p:pic>
                      <p:nvPicPr>
                        <p:cNvPr id="0" name="Object 13"/>
                        <p:cNvPicPr/>
                        <p:nvPr/>
                      </p:nvPicPr>
                      <p:blipFill>
                        <a:blip r:embed="rId6"/>
                        <a:stretch>
                          <a:fillRect/>
                        </a:stretch>
                      </p:blipFill>
                      <p:spPr>
                        <a:xfrm>
                          <a:off x="5876263" y="3876248"/>
                          <a:ext cx="2067184" cy="712937"/>
                        </a:xfrm>
                        <a:prstGeom prst="rect">
                          <a:avLst/>
                        </a:prstGeom>
                        <a:solidFill>
                          <a:srgbClr val="C6D9F1"/>
                        </a:solidFill>
                        <a:ln>
                          <a:solidFill>
                            <a:srgbClr val="1F497D"/>
                          </a:solidFill>
                        </a:ln>
                      </p:spPr>
                    </p:pic>
                  </p:oleObj>
                </mc:Fallback>
              </mc:AlternateContent>
            </a:graphicData>
          </a:graphic>
        </p:graphicFrame>
        <p:sp>
          <p:nvSpPr>
            <p:cNvPr id="17" name="TextBox 16"/>
            <p:cNvSpPr txBox="1"/>
            <p:nvPr/>
          </p:nvSpPr>
          <p:spPr>
            <a:xfrm>
              <a:off x="4864437" y="4823847"/>
              <a:ext cx="4052956" cy="1600439"/>
            </a:xfrm>
            <a:prstGeom prst="rect">
              <a:avLst/>
            </a:prstGeom>
            <a:solidFill>
              <a:srgbClr val="C6D9F1"/>
            </a:solidFill>
            <a:ln>
              <a:solidFill>
                <a:srgbClr val="1F497D"/>
              </a:solidFill>
            </a:ln>
          </p:spPr>
          <p:txBody>
            <a:bodyPr wrap="square" rtlCol="0">
              <a:spAutoFit/>
            </a:bodyPr>
            <a:lstStyle/>
            <a:p>
              <a:pPr algn="ctr"/>
              <a:r>
                <a:rPr lang="en-GB" dirty="0">
                  <a:solidFill>
                    <a:srgbClr val="1F497D"/>
                  </a:solidFill>
                </a:rPr>
                <a:t>Much of the energy is lost in the target and only part results in usable secondary particles</a:t>
              </a:r>
              <a:endParaRPr lang="en-GB" baseline="-25000" dirty="0">
                <a:solidFill>
                  <a:srgbClr val="1F497D"/>
                </a:solidFill>
              </a:endParaRPr>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Box 28"/>
          <p:cNvSpPr txBox="1"/>
          <p:nvPr/>
        </p:nvSpPr>
        <p:spPr>
          <a:xfrm>
            <a:off x="5253847" y="4423291"/>
            <a:ext cx="2482568" cy="300082"/>
          </a:xfrm>
          <a:prstGeom prst="rect">
            <a:avLst/>
          </a:prstGeom>
          <a:solidFill>
            <a:srgbClr val="C6D9F1"/>
          </a:solidFill>
          <a:ln>
            <a:solidFill>
              <a:srgbClr val="1F497D"/>
            </a:solidFill>
          </a:ln>
        </p:spPr>
        <p:txBody>
          <a:bodyPr wrap="square" rtlCol="0">
            <a:spAutoFit/>
          </a:bodyPr>
          <a:lstStyle/>
          <a:p>
            <a:r>
              <a:rPr lang="en-GB" sz="1350" dirty="0">
                <a:solidFill>
                  <a:srgbClr val="1F497D"/>
                </a:solidFill>
              </a:rPr>
              <a:t>Synchrotrons</a:t>
            </a:r>
            <a:endParaRPr lang="en-GB" sz="1350" dirty="0">
              <a:solidFill>
                <a:srgbClr val="1F497D"/>
              </a:solidFill>
            </a:endParaRPr>
          </a:p>
        </p:txBody>
      </p:sp>
      <p:sp>
        <p:nvSpPr>
          <p:cNvPr id="28" name="TextBox 27"/>
          <p:cNvSpPr txBox="1"/>
          <p:nvPr/>
        </p:nvSpPr>
        <p:spPr>
          <a:xfrm>
            <a:off x="5253847" y="4110021"/>
            <a:ext cx="2482568" cy="300082"/>
          </a:xfrm>
          <a:prstGeom prst="rect">
            <a:avLst/>
          </a:prstGeom>
          <a:solidFill>
            <a:srgbClr val="C6D9F1"/>
          </a:solidFill>
          <a:ln>
            <a:solidFill>
              <a:srgbClr val="1F497D"/>
            </a:solidFill>
          </a:ln>
        </p:spPr>
        <p:txBody>
          <a:bodyPr wrap="square" rtlCol="0">
            <a:spAutoFit/>
          </a:bodyPr>
          <a:lstStyle/>
          <a:p>
            <a:r>
              <a:rPr lang="en-GB" sz="1350" dirty="0">
                <a:solidFill>
                  <a:srgbClr val="1F497D"/>
                </a:solidFill>
              </a:rPr>
              <a:t>FFAG</a:t>
            </a:r>
            <a:endParaRPr lang="en-GB" sz="1350" dirty="0">
              <a:solidFill>
                <a:srgbClr val="1F497D"/>
              </a:solidFill>
            </a:endParaRPr>
          </a:p>
        </p:txBody>
      </p:sp>
      <p:sp>
        <p:nvSpPr>
          <p:cNvPr id="2" name="Title 1"/>
          <p:cNvSpPr>
            <a:spLocks noGrp="1"/>
          </p:cNvSpPr>
          <p:nvPr>
            <p:ph type="title"/>
          </p:nvPr>
        </p:nvSpPr>
        <p:spPr>
          <a:xfrm>
            <a:off x="640938" y="26152"/>
            <a:ext cx="7886700" cy="994172"/>
          </a:xfrm>
        </p:spPr>
        <p:txBody>
          <a:bodyPr>
            <a:normAutofit/>
          </a:bodyPr>
          <a:lstStyle/>
          <a:p>
            <a:pPr algn="ctr"/>
            <a:r>
              <a:rPr lang="en-GB" b="1" dirty="0">
                <a:latin typeface="微软雅黑" panose="020B0503020204020204" pitchFamily="34" charset="-122"/>
                <a:ea typeface="微软雅黑" panose="020B0503020204020204" pitchFamily="34" charset="-122"/>
              </a:rPr>
              <a:t>Accelerators and Their Use</a:t>
            </a:r>
            <a:endParaRPr lang="en-GB" b="1" dirty="0">
              <a:latin typeface="微软雅黑" panose="020B0503020204020204" pitchFamily="34" charset="-122"/>
              <a:ea typeface="微软雅黑" panose="020B0503020204020204" pitchFamily="34" charset="-122"/>
            </a:endParaRPr>
          </a:p>
        </p:txBody>
      </p:sp>
      <p:sp>
        <p:nvSpPr>
          <p:cNvPr id="5" name="Date Placeholder 4"/>
          <p:cNvSpPr>
            <a:spLocks noGrp="1"/>
          </p:cNvSpPr>
          <p:nvPr>
            <p:ph type="dt" sz="half" idx="10"/>
          </p:nvPr>
        </p:nvSpPr>
        <p:spPr/>
        <p:txBody>
          <a:bodyPr/>
          <a:lstStyle/>
          <a:p>
            <a:fld id="{8A9110A9-CE86-429D-B1FA-B632EDFE8157}" type="datetime1">
              <a:rPr lang="zh-CN" altLang="en-US" smtClean="0"/>
            </a:fld>
            <a:endParaRPr lang="en-GB"/>
          </a:p>
        </p:txBody>
      </p:sp>
      <p:sp>
        <p:nvSpPr>
          <p:cNvPr id="3" name="Footer Placeholder 2"/>
          <p:cNvSpPr>
            <a:spLocks noGrp="1"/>
          </p:cNvSpPr>
          <p:nvPr>
            <p:ph type="ftr" sz="quarter" idx="11"/>
          </p:nvPr>
        </p:nvSpPr>
        <p:spPr/>
        <p:txBody>
          <a:bodyPr/>
          <a:lstStyle/>
          <a:p>
            <a:r>
              <a:rPr lang="en-US"/>
              <a:t>Introduction to experimental particle physics, Weimin Song</a:t>
            </a:r>
            <a:endParaRPr lang="en-US"/>
          </a:p>
        </p:txBody>
      </p:sp>
      <p:sp>
        <p:nvSpPr>
          <p:cNvPr id="4" name="Slide Number Placeholder 3"/>
          <p:cNvSpPr>
            <a:spLocks noGrp="1"/>
          </p:cNvSpPr>
          <p:nvPr>
            <p:ph type="sldNum" sz="quarter" idx="12"/>
          </p:nvPr>
        </p:nvSpPr>
        <p:spPr/>
        <p:txBody>
          <a:bodyPr/>
          <a:lstStyle/>
          <a:p>
            <a:fld id="{D86EDE86-EC12-9345-82F6-36BD1B27AF79}" type="slidenum">
              <a:rPr lang="en-GB" smtClean="0"/>
            </a:fld>
            <a:endParaRPr lang="en-GB"/>
          </a:p>
        </p:txBody>
      </p:sp>
      <p:grpSp>
        <p:nvGrpSpPr>
          <p:cNvPr id="11" name="Group 10"/>
          <p:cNvGrpSpPr/>
          <p:nvPr/>
        </p:nvGrpSpPr>
        <p:grpSpPr>
          <a:xfrm>
            <a:off x="2665267" y="1823250"/>
            <a:ext cx="4094993" cy="1480300"/>
            <a:chOff x="2511478" y="1386555"/>
            <a:chExt cx="5459990" cy="1973733"/>
          </a:xfrm>
        </p:grpSpPr>
        <p:pic>
          <p:nvPicPr>
            <p:cNvPr id="9" name="Picture 8"/>
            <p:cNvPicPr>
              <a:picLocks noChangeAspect="1"/>
            </p:cNvPicPr>
            <p:nvPr/>
          </p:nvPicPr>
          <p:blipFill>
            <a:blip r:embed="rId1"/>
            <a:stretch>
              <a:fillRect/>
            </a:stretch>
          </p:blipFill>
          <p:spPr>
            <a:xfrm>
              <a:off x="4220115" y="1386555"/>
              <a:ext cx="1982544" cy="1973733"/>
            </a:xfrm>
            <a:prstGeom prst="rect">
              <a:avLst/>
            </a:prstGeom>
          </p:spPr>
        </p:pic>
        <p:sp>
          <p:nvSpPr>
            <p:cNvPr id="10" name="TextBox 9"/>
            <p:cNvSpPr txBox="1"/>
            <p:nvPr/>
          </p:nvSpPr>
          <p:spPr>
            <a:xfrm>
              <a:off x="2511478" y="2396461"/>
              <a:ext cx="5459990" cy="400109"/>
            </a:xfrm>
            <a:prstGeom prst="rect">
              <a:avLst/>
            </a:prstGeom>
            <a:solidFill>
              <a:srgbClr val="C6D9F1"/>
            </a:solidFill>
            <a:ln>
              <a:solidFill>
                <a:srgbClr val="1F497D"/>
              </a:solidFill>
            </a:ln>
          </p:spPr>
          <p:txBody>
            <a:bodyPr wrap="square" rtlCol="0">
              <a:spAutoFit/>
            </a:bodyPr>
            <a:lstStyle/>
            <a:p>
              <a:pPr algn="ctr"/>
              <a:r>
                <a:rPr lang="en-GB" sz="1350" dirty="0">
                  <a:solidFill>
                    <a:srgbClr val="1F497D"/>
                  </a:solidFill>
                </a:rPr>
                <a:t>Today: ~ </a:t>
              </a:r>
              <a:r>
                <a:rPr lang="en-GB" sz="1350" b="1" dirty="0">
                  <a:solidFill>
                    <a:srgbClr val="1F497D"/>
                  </a:solidFill>
                </a:rPr>
                <a:t>30’000 accelerators </a:t>
              </a:r>
              <a:r>
                <a:rPr lang="en-GB" sz="1350" dirty="0">
                  <a:solidFill>
                    <a:srgbClr val="1F497D"/>
                  </a:solidFill>
                </a:rPr>
                <a:t>operational world-wide</a:t>
              </a:r>
              <a:r>
                <a:rPr lang="en-GB" sz="1350" baseline="30000" dirty="0">
                  <a:solidFill>
                    <a:srgbClr val="1F497D"/>
                  </a:solidFill>
                </a:rPr>
                <a:t>*</a:t>
              </a:r>
              <a:endParaRPr lang="en-GB" sz="1350" baseline="30000" dirty="0">
                <a:solidFill>
                  <a:srgbClr val="1F497D"/>
                </a:solidFill>
              </a:endParaRPr>
            </a:p>
          </p:txBody>
        </p:sp>
      </p:grpSp>
      <p:sp>
        <p:nvSpPr>
          <p:cNvPr id="12" name="TextBox 11"/>
          <p:cNvSpPr txBox="1"/>
          <p:nvPr/>
        </p:nvSpPr>
        <p:spPr>
          <a:xfrm>
            <a:off x="2354788" y="4727336"/>
            <a:ext cx="2214077" cy="577081"/>
          </a:xfrm>
          <a:prstGeom prst="rect">
            <a:avLst/>
          </a:prstGeom>
          <a:noFill/>
        </p:spPr>
        <p:txBody>
          <a:bodyPr wrap="square" rtlCol="0">
            <a:spAutoFit/>
          </a:bodyPr>
          <a:lstStyle/>
          <a:p>
            <a:pPr algn="r"/>
            <a:r>
              <a:rPr lang="en-GB" sz="1050" i="1" baseline="30000" dirty="0"/>
              <a:t>*</a:t>
            </a:r>
            <a:r>
              <a:rPr lang="en-GB" sz="1050" i="1" dirty="0"/>
              <a:t>Source: World Scientific Reviews of Accelerator Science and Technology</a:t>
            </a:r>
            <a:endParaRPr lang="en-GB" sz="1050" i="1" dirty="0"/>
          </a:p>
          <a:p>
            <a:pPr algn="r"/>
            <a:r>
              <a:rPr lang="en-GB" sz="1050" i="1" dirty="0"/>
              <a:t>A.W. Chao</a:t>
            </a:r>
            <a:endParaRPr lang="en-GB" sz="1050" i="1" dirty="0"/>
          </a:p>
        </p:txBody>
      </p:sp>
      <p:sp>
        <p:nvSpPr>
          <p:cNvPr id="14" name="TextBox 13"/>
          <p:cNvSpPr txBox="1"/>
          <p:nvPr/>
        </p:nvSpPr>
        <p:spPr>
          <a:xfrm>
            <a:off x="1586060" y="3249919"/>
            <a:ext cx="3000082" cy="507831"/>
          </a:xfrm>
          <a:prstGeom prst="rect">
            <a:avLst/>
          </a:prstGeom>
          <a:solidFill>
            <a:srgbClr val="C6D9F1"/>
          </a:solidFill>
          <a:ln>
            <a:solidFill>
              <a:srgbClr val="1F497D"/>
            </a:solidFill>
          </a:ln>
        </p:spPr>
        <p:txBody>
          <a:bodyPr wrap="square" rtlCol="0">
            <a:spAutoFit/>
          </a:bodyPr>
          <a:lstStyle/>
          <a:p>
            <a:pPr algn="ctr"/>
            <a:r>
              <a:rPr lang="en-GB" sz="1350" dirty="0">
                <a:solidFill>
                  <a:srgbClr val="1F497D"/>
                </a:solidFill>
              </a:rPr>
              <a:t>The </a:t>
            </a:r>
            <a:r>
              <a:rPr lang="en-GB" sz="1350" b="1" dirty="0">
                <a:solidFill>
                  <a:srgbClr val="1F497D"/>
                </a:solidFill>
              </a:rPr>
              <a:t>large majority </a:t>
            </a:r>
            <a:r>
              <a:rPr lang="en-GB" sz="1350" dirty="0">
                <a:solidFill>
                  <a:srgbClr val="1F497D"/>
                </a:solidFill>
              </a:rPr>
              <a:t>is used in </a:t>
            </a:r>
            <a:r>
              <a:rPr lang="en-GB" sz="1350" b="1" dirty="0">
                <a:solidFill>
                  <a:srgbClr val="1F497D"/>
                </a:solidFill>
              </a:rPr>
              <a:t>industry</a:t>
            </a:r>
            <a:r>
              <a:rPr lang="en-GB" sz="1350" dirty="0">
                <a:solidFill>
                  <a:srgbClr val="1F497D"/>
                </a:solidFill>
              </a:rPr>
              <a:t> and </a:t>
            </a:r>
            <a:r>
              <a:rPr lang="en-GB" sz="1350" b="1" dirty="0">
                <a:solidFill>
                  <a:srgbClr val="1F497D"/>
                </a:solidFill>
              </a:rPr>
              <a:t>medicine</a:t>
            </a:r>
            <a:endParaRPr lang="en-GB" sz="1350" b="1" dirty="0">
              <a:solidFill>
                <a:srgbClr val="1F497D"/>
              </a:solidFill>
            </a:endParaRPr>
          </a:p>
        </p:txBody>
      </p:sp>
      <p:sp>
        <p:nvSpPr>
          <p:cNvPr id="15" name="TextBox 14"/>
          <p:cNvSpPr txBox="1"/>
          <p:nvPr/>
        </p:nvSpPr>
        <p:spPr>
          <a:xfrm>
            <a:off x="4773100" y="3228271"/>
            <a:ext cx="2962580" cy="507831"/>
          </a:xfrm>
          <a:prstGeom prst="rect">
            <a:avLst/>
          </a:prstGeom>
          <a:solidFill>
            <a:srgbClr val="C6D9F1"/>
          </a:solidFill>
          <a:ln>
            <a:solidFill>
              <a:srgbClr val="1F497D"/>
            </a:solidFill>
          </a:ln>
        </p:spPr>
        <p:txBody>
          <a:bodyPr wrap="square" rtlCol="0">
            <a:spAutoFit/>
          </a:bodyPr>
          <a:lstStyle/>
          <a:p>
            <a:pPr algn="ctr"/>
            <a:r>
              <a:rPr lang="en-GB" sz="1350" b="1" dirty="0">
                <a:solidFill>
                  <a:srgbClr val="1F497D"/>
                </a:solidFill>
              </a:rPr>
              <a:t>Les than a fraction of a percent </a:t>
            </a:r>
            <a:r>
              <a:rPr lang="en-GB" sz="1350" dirty="0">
                <a:solidFill>
                  <a:srgbClr val="1F497D"/>
                </a:solidFill>
              </a:rPr>
              <a:t>is used for </a:t>
            </a:r>
            <a:r>
              <a:rPr lang="en-GB" sz="1350" b="1" dirty="0">
                <a:solidFill>
                  <a:srgbClr val="1F497D"/>
                </a:solidFill>
              </a:rPr>
              <a:t>research</a:t>
            </a:r>
            <a:r>
              <a:rPr lang="en-GB" sz="1350" dirty="0">
                <a:solidFill>
                  <a:srgbClr val="1F497D"/>
                </a:solidFill>
              </a:rPr>
              <a:t> and discovery science</a:t>
            </a:r>
            <a:endParaRPr lang="en-GB" sz="1350" dirty="0">
              <a:solidFill>
                <a:srgbClr val="1F497D"/>
              </a:solidFill>
            </a:endParaRPr>
          </a:p>
        </p:txBody>
      </p:sp>
      <p:sp>
        <p:nvSpPr>
          <p:cNvPr id="16" name="TextBox 15"/>
          <p:cNvSpPr txBox="1"/>
          <p:nvPr/>
        </p:nvSpPr>
        <p:spPr>
          <a:xfrm>
            <a:off x="2101720" y="3788914"/>
            <a:ext cx="2482568" cy="300082"/>
          </a:xfrm>
          <a:prstGeom prst="rect">
            <a:avLst/>
          </a:prstGeom>
          <a:solidFill>
            <a:srgbClr val="C6D9F1"/>
          </a:solidFill>
          <a:ln>
            <a:solidFill>
              <a:srgbClr val="1F497D"/>
            </a:solidFill>
          </a:ln>
        </p:spPr>
        <p:txBody>
          <a:bodyPr wrap="square" rtlCol="0">
            <a:spAutoFit/>
          </a:bodyPr>
          <a:lstStyle/>
          <a:p>
            <a:r>
              <a:rPr lang="en-GB" sz="1350" dirty="0">
                <a:solidFill>
                  <a:srgbClr val="1F497D"/>
                </a:solidFill>
              </a:rPr>
              <a:t>Industrial applications: ~ 20’000</a:t>
            </a:r>
            <a:r>
              <a:rPr lang="en-GB" sz="1350" baseline="30000" dirty="0">
                <a:solidFill>
                  <a:srgbClr val="1F497D"/>
                </a:solidFill>
              </a:rPr>
              <a:t>*</a:t>
            </a:r>
            <a:endParaRPr lang="en-GB" sz="1350" dirty="0">
              <a:solidFill>
                <a:srgbClr val="1F497D"/>
              </a:solidFill>
            </a:endParaRPr>
          </a:p>
        </p:txBody>
      </p:sp>
      <p:sp>
        <p:nvSpPr>
          <p:cNvPr id="17" name="TextBox 16"/>
          <p:cNvSpPr txBox="1"/>
          <p:nvPr/>
        </p:nvSpPr>
        <p:spPr>
          <a:xfrm>
            <a:off x="2101720" y="4106476"/>
            <a:ext cx="2482568" cy="300082"/>
          </a:xfrm>
          <a:prstGeom prst="rect">
            <a:avLst/>
          </a:prstGeom>
          <a:solidFill>
            <a:srgbClr val="C6D9F1"/>
          </a:solidFill>
          <a:ln>
            <a:solidFill>
              <a:srgbClr val="1F497D"/>
            </a:solidFill>
          </a:ln>
        </p:spPr>
        <p:txBody>
          <a:bodyPr wrap="square" rtlCol="0">
            <a:spAutoFit/>
          </a:bodyPr>
          <a:lstStyle/>
          <a:p>
            <a:r>
              <a:rPr lang="en-GB" sz="1350" dirty="0">
                <a:solidFill>
                  <a:srgbClr val="1F497D"/>
                </a:solidFill>
              </a:rPr>
              <a:t>Medical applications: ~ 10’000</a:t>
            </a:r>
            <a:r>
              <a:rPr lang="en-GB" sz="1350" baseline="30000" dirty="0">
                <a:solidFill>
                  <a:srgbClr val="1F497D"/>
                </a:solidFill>
              </a:rPr>
              <a:t>*</a:t>
            </a:r>
            <a:endParaRPr lang="en-GB" sz="1350" dirty="0">
              <a:solidFill>
                <a:srgbClr val="1F497D"/>
              </a:solidFill>
            </a:endParaRPr>
          </a:p>
        </p:txBody>
      </p:sp>
      <p:sp>
        <p:nvSpPr>
          <p:cNvPr id="18" name="TextBox 17"/>
          <p:cNvSpPr txBox="1"/>
          <p:nvPr/>
        </p:nvSpPr>
        <p:spPr>
          <a:xfrm>
            <a:off x="5253112" y="3788914"/>
            <a:ext cx="2482568" cy="300082"/>
          </a:xfrm>
          <a:prstGeom prst="rect">
            <a:avLst/>
          </a:prstGeom>
          <a:solidFill>
            <a:srgbClr val="C6D9F1"/>
          </a:solidFill>
          <a:ln>
            <a:solidFill>
              <a:srgbClr val="1F497D"/>
            </a:solidFill>
          </a:ln>
        </p:spPr>
        <p:txBody>
          <a:bodyPr wrap="square" rtlCol="0">
            <a:spAutoFit/>
          </a:bodyPr>
          <a:lstStyle/>
          <a:p>
            <a:r>
              <a:rPr lang="en-GB" sz="1350" dirty="0">
                <a:solidFill>
                  <a:srgbClr val="1F497D"/>
                </a:solidFill>
              </a:rPr>
              <a:t>Cyclotrons</a:t>
            </a:r>
            <a:endParaRPr lang="en-GB" sz="1350" dirty="0">
              <a:solidFill>
                <a:srgbClr val="1F497D"/>
              </a:solidFill>
            </a:endParaRPr>
          </a:p>
        </p:txBody>
      </p:sp>
      <p:sp>
        <p:nvSpPr>
          <p:cNvPr id="19" name="TextBox 18"/>
          <p:cNvSpPr txBox="1"/>
          <p:nvPr/>
        </p:nvSpPr>
        <p:spPr>
          <a:xfrm>
            <a:off x="5253112" y="4732435"/>
            <a:ext cx="2482568" cy="300082"/>
          </a:xfrm>
          <a:prstGeom prst="rect">
            <a:avLst/>
          </a:prstGeom>
          <a:solidFill>
            <a:srgbClr val="C6D9F1"/>
          </a:solidFill>
          <a:ln>
            <a:solidFill>
              <a:srgbClr val="1F497D"/>
            </a:solidFill>
          </a:ln>
        </p:spPr>
        <p:txBody>
          <a:bodyPr wrap="square" rtlCol="0">
            <a:spAutoFit/>
          </a:bodyPr>
          <a:lstStyle/>
          <a:p>
            <a:r>
              <a:rPr lang="en-GB" sz="1350" dirty="0">
                <a:solidFill>
                  <a:srgbClr val="1F497D"/>
                </a:solidFill>
              </a:rPr>
              <a:t>Synchrotron light sources (e</a:t>
            </a:r>
            <a:r>
              <a:rPr lang="en-GB" sz="1350" baseline="30000" dirty="0">
                <a:solidFill>
                  <a:srgbClr val="1F497D"/>
                </a:solidFill>
              </a:rPr>
              <a:t>-</a:t>
            </a:r>
            <a:r>
              <a:rPr lang="en-GB" sz="1350" dirty="0">
                <a:solidFill>
                  <a:srgbClr val="1F497D"/>
                </a:solidFill>
              </a:rPr>
              <a:t>)</a:t>
            </a:r>
            <a:endParaRPr lang="en-GB" sz="1350" dirty="0">
              <a:solidFill>
                <a:srgbClr val="1F497D"/>
              </a:solidFill>
            </a:endParaRPr>
          </a:p>
        </p:txBody>
      </p:sp>
      <p:sp>
        <p:nvSpPr>
          <p:cNvPr id="20" name="TextBox 19"/>
          <p:cNvSpPr txBox="1"/>
          <p:nvPr/>
        </p:nvSpPr>
        <p:spPr>
          <a:xfrm>
            <a:off x="5253112" y="5040592"/>
            <a:ext cx="2482568" cy="300082"/>
          </a:xfrm>
          <a:prstGeom prst="rect">
            <a:avLst/>
          </a:prstGeom>
          <a:solidFill>
            <a:srgbClr val="C6D9F1"/>
          </a:solidFill>
          <a:ln>
            <a:solidFill>
              <a:srgbClr val="1F497D"/>
            </a:solidFill>
          </a:ln>
        </p:spPr>
        <p:txBody>
          <a:bodyPr wrap="square" rtlCol="0">
            <a:spAutoFit/>
          </a:bodyPr>
          <a:lstStyle/>
          <a:p>
            <a:r>
              <a:rPr lang="en-GB" sz="1350" dirty="0">
                <a:solidFill>
                  <a:srgbClr val="1F497D"/>
                </a:solidFill>
              </a:rPr>
              <a:t>Lin. &amp; Circ. accelerators/Colliders</a:t>
            </a:r>
            <a:endParaRPr lang="en-GB" sz="1350" dirty="0">
              <a:solidFill>
                <a:srgbClr val="1F497D"/>
              </a:solidFill>
            </a:endParaRPr>
          </a:p>
        </p:txBody>
      </p:sp>
      <p:cxnSp>
        <p:nvCxnSpPr>
          <p:cNvPr id="25" name="Straight Connector 24"/>
          <p:cNvCxnSpPr/>
          <p:nvPr/>
        </p:nvCxnSpPr>
        <p:spPr>
          <a:xfrm>
            <a:off x="1586059" y="3734668"/>
            <a:ext cx="0" cy="510308"/>
          </a:xfrm>
          <a:prstGeom prst="line">
            <a:avLst/>
          </a:prstGeom>
        </p:spPr>
        <p:style>
          <a:lnRef idx="2">
            <a:schemeClr val="accent1"/>
          </a:lnRef>
          <a:fillRef idx="0">
            <a:schemeClr val="accent1"/>
          </a:fillRef>
          <a:effectRef idx="1">
            <a:schemeClr val="accent1"/>
          </a:effectRef>
          <a:fontRef idx="minor">
            <a:schemeClr val="tx1"/>
          </a:fontRef>
        </p:style>
      </p:cxnSp>
      <p:cxnSp>
        <p:nvCxnSpPr>
          <p:cNvPr id="27" name="Straight Arrow Connector 26"/>
          <p:cNvCxnSpPr>
            <a:endCxn id="17" idx="1"/>
          </p:cNvCxnSpPr>
          <p:nvPr/>
        </p:nvCxnSpPr>
        <p:spPr>
          <a:xfrm>
            <a:off x="1586060" y="4244976"/>
            <a:ext cx="515660" cy="1154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1586061" y="3954246"/>
            <a:ext cx="515662"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flipH="1">
            <a:off x="4750585" y="3713018"/>
            <a:ext cx="22514" cy="1481496"/>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Arrow Connector 31"/>
          <p:cNvCxnSpPr/>
          <p:nvPr/>
        </p:nvCxnSpPr>
        <p:spPr>
          <a:xfrm>
            <a:off x="4773099" y="4244975"/>
            <a:ext cx="515662"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a:off x="4773100" y="3954246"/>
            <a:ext cx="515662"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p:nvPr/>
        </p:nvCxnSpPr>
        <p:spPr>
          <a:xfrm>
            <a:off x="4780599" y="4561791"/>
            <a:ext cx="515662"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758952" y="4870935"/>
            <a:ext cx="515662"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5" name="Straight Arrow Connector 34"/>
          <p:cNvCxnSpPr/>
          <p:nvPr/>
        </p:nvCxnSpPr>
        <p:spPr>
          <a:xfrm>
            <a:off x="4750584" y="5194514"/>
            <a:ext cx="515662"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8132"/>
            <a:ext cx="9144000" cy="994172"/>
          </a:xfrm>
        </p:spPr>
        <p:txBody>
          <a:bodyPr>
            <a:noAutofit/>
          </a:bodyPr>
          <a:lstStyle/>
          <a:p>
            <a:pPr algn="ctr"/>
            <a:r>
              <a:rPr lang="en-GB" b="1" dirty="0">
                <a:latin typeface="微软雅黑" panose="020B0503020204020204" pitchFamily="34" charset="-122"/>
                <a:ea typeface="微软雅黑" panose="020B0503020204020204" pitchFamily="34" charset="-122"/>
              </a:rPr>
              <a:t>Injecting &amp; Extracting Particles</a:t>
            </a:r>
            <a:endParaRPr lang="en-GB" b="1" dirty="0">
              <a:latin typeface="微软雅黑" panose="020B0503020204020204" pitchFamily="34" charset="-122"/>
              <a:ea typeface="微软雅黑" panose="020B0503020204020204" pitchFamily="34" charset="-122"/>
            </a:endParaRPr>
          </a:p>
        </p:txBody>
      </p:sp>
      <p:sp>
        <p:nvSpPr>
          <p:cNvPr id="8" name="Date Placeholder 7"/>
          <p:cNvSpPr>
            <a:spLocks noGrp="1"/>
          </p:cNvSpPr>
          <p:nvPr>
            <p:ph type="dt" sz="half" idx="10"/>
          </p:nvPr>
        </p:nvSpPr>
        <p:spPr/>
        <p:txBody>
          <a:bodyPr/>
          <a:lstStyle/>
          <a:p>
            <a:fld id="{70ED8A82-AC3E-4C32-9B37-0A1FB6B84925}" type="datetime1">
              <a:rPr lang="zh-CN" altLang="en-US" smtClean="0"/>
            </a:fld>
            <a:endParaRPr lang="en-GB"/>
          </a:p>
        </p:txBody>
      </p:sp>
      <p:sp>
        <p:nvSpPr>
          <p:cNvPr id="3" name="Footer Placeholder 2"/>
          <p:cNvSpPr>
            <a:spLocks noGrp="1"/>
          </p:cNvSpPr>
          <p:nvPr>
            <p:ph type="ftr" sz="quarter" idx="11"/>
          </p:nvPr>
        </p:nvSpPr>
        <p:spPr/>
        <p:txBody>
          <a:bodyPr/>
          <a:lstStyle/>
          <a:p>
            <a:r>
              <a:rPr lang="en-US"/>
              <a:t>Introduction to experimental particle physics, Weimin Song</a:t>
            </a:r>
            <a:endParaRPr lang="en-US"/>
          </a:p>
        </p:txBody>
      </p:sp>
      <p:sp>
        <p:nvSpPr>
          <p:cNvPr id="4" name="Slide Number Placeholder 3"/>
          <p:cNvSpPr>
            <a:spLocks noGrp="1"/>
          </p:cNvSpPr>
          <p:nvPr>
            <p:ph type="sldNum" sz="quarter" idx="12"/>
          </p:nvPr>
        </p:nvSpPr>
        <p:spPr/>
        <p:txBody>
          <a:bodyPr/>
          <a:lstStyle/>
          <a:p>
            <a:fld id="{D86EDE86-EC12-9345-82F6-36BD1B27AF79}" type="slidenum">
              <a:rPr lang="en-GB" smtClean="0"/>
            </a:fld>
            <a:endParaRPr lang="en-GB"/>
          </a:p>
        </p:txBody>
      </p:sp>
      <p:grpSp>
        <p:nvGrpSpPr>
          <p:cNvPr id="13" name="Group 12"/>
          <p:cNvGrpSpPr/>
          <p:nvPr/>
        </p:nvGrpSpPr>
        <p:grpSpPr>
          <a:xfrm>
            <a:off x="1583914" y="1903312"/>
            <a:ext cx="6249428" cy="2685248"/>
            <a:chOff x="551754" y="1380473"/>
            <a:chExt cx="8332570" cy="3580330"/>
          </a:xfrm>
        </p:grpSpPr>
        <p:sp>
          <p:nvSpPr>
            <p:cNvPr id="9" name="Down Arrow 8"/>
            <p:cNvSpPr/>
            <p:nvPr/>
          </p:nvSpPr>
          <p:spPr>
            <a:xfrm rot="20033118">
              <a:off x="2576278" y="1575840"/>
              <a:ext cx="425805" cy="776090"/>
            </a:xfrm>
            <a:prstGeom prst="down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nvGrpSpPr>
            <p:cNvPr id="12" name="Group 11"/>
            <p:cNvGrpSpPr/>
            <p:nvPr/>
          </p:nvGrpSpPr>
          <p:grpSpPr>
            <a:xfrm>
              <a:off x="551754" y="1380473"/>
              <a:ext cx="8332570" cy="3580330"/>
              <a:chOff x="541888" y="1356725"/>
              <a:chExt cx="8332570" cy="3580330"/>
            </a:xfrm>
          </p:grpSpPr>
          <p:grpSp>
            <p:nvGrpSpPr>
              <p:cNvPr id="5" name="Group 4"/>
              <p:cNvGrpSpPr/>
              <p:nvPr/>
            </p:nvGrpSpPr>
            <p:grpSpPr>
              <a:xfrm>
                <a:off x="541888" y="1439371"/>
                <a:ext cx="8332570" cy="3497684"/>
                <a:chOff x="541888" y="1439371"/>
                <a:chExt cx="8332570" cy="3497684"/>
              </a:xfrm>
            </p:grpSpPr>
            <p:sp>
              <p:nvSpPr>
                <p:cNvPr id="69" name="Parallelogram 68"/>
                <p:cNvSpPr/>
                <p:nvPr/>
              </p:nvSpPr>
              <p:spPr>
                <a:xfrm rot="5400000">
                  <a:off x="2551963" y="2578126"/>
                  <a:ext cx="1424423" cy="1068305"/>
                </a:xfrm>
                <a:prstGeom prst="parallelogram">
                  <a:avLst/>
                </a:prstGeom>
                <a:solidFill>
                  <a:srgbClr val="FF0000">
                    <a:alpha val="25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cxnSp>
              <p:nvCxnSpPr>
                <p:cNvPr id="37" name="Straight Connector 36"/>
                <p:cNvCxnSpPr/>
                <p:nvPr/>
              </p:nvCxnSpPr>
              <p:spPr>
                <a:xfrm>
                  <a:off x="6265354" y="4023997"/>
                  <a:ext cx="1532957" cy="367976"/>
                </a:xfrm>
                <a:prstGeom prst="line">
                  <a:avLst/>
                </a:prstGeom>
                <a:ln>
                  <a:solidFill>
                    <a:srgbClr val="FF0000"/>
                  </a:solidFill>
                  <a:prstDash val="dash"/>
                </a:ln>
              </p:spPr>
              <p:style>
                <a:lnRef idx="2">
                  <a:schemeClr val="accent1"/>
                </a:lnRef>
                <a:fillRef idx="0">
                  <a:schemeClr val="accent1"/>
                </a:fillRef>
                <a:effectRef idx="1">
                  <a:schemeClr val="accent1"/>
                </a:effectRef>
                <a:fontRef idx="minor">
                  <a:schemeClr val="tx1"/>
                </a:fontRef>
              </p:style>
            </p:cxnSp>
            <p:sp>
              <p:nvSpPr>
                <p:cNvPr id="16" name="Freeform 15"/>
                <p:cNvSpPr/>
                <p:nvPr/>
              </p:nvSpPr>
              <p:spPr>
                <a:xfrm rot="21287797">
                  <a:off x="2769392" y="2710840"/>
                  <a:ext cx="961433" cy="842783"/>
                </a:xfrm>
                <a:custGeom>
                  <a:avLst/>
                  <a:gdLst>
                    <a:gd name="connsiteX0" fmla="*/ 0 w 961433"/>
                    <a:gd name="connsiteY0" fmla="*/ 0 h 842783"/>
                    <a:gd name="connsiteX1" fmla="*/ 367956 w 961433"/>
                    <a:gd name="connsiteY1" fmla="*/ 569769 h 842783"/>
                    <a:gd name="connsiteX2" fmla="*/ 961433 w 961433"/>
                    <a:gd name="connsiteY2" fmla="*/ 842783 h 842783"/>
                    <a:gd name="connsiteX3" fmla="*/ 961433 w 961433"/>
                    <a:gd name="connsiteY3" fmla="*/ 842783 h 842783"/>
                    <a:gd name="connsiteX4" fmla="*/ 961433 w 961433"/>
                    <a:gd name="connsiteY4" fmla="*/ 842783 h 84278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61433" h="842783">
                      <a:moveTo>
                        <a:pt x="0" y="0"/>
                      </a:moveTo>
                      <a:cubicBezTo>
                        <a:pt x="103858" y="214652"/>
                        <a:pt x="207717" y="429305"/>
                        <a:pt x="367956" y="569769"/>
                      </a:cubicBezTo>
                      <a:cubicBezTo>
                        <a:pt x="528195" y="710233"/>
                        <a:pt x="961433" y="842783"/>
                        <a:pt x="961433" y="842783"/>
                      </a:cubicBezTo>
                      <a:lnTo>
                        <a:pt x="961433" y="842783"/>
                      </a:lnTo>
                      <a:lnTo>
                        <a:pt x="961433" y="842783"/>
                      </a:lnTo>
                    </a:path>
                  </a:pathLst>
                </a:custGeom>
                <a:ln w="63500">
                  <a:solidFill>
                    <a:srgbClr val="FF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sz="1350"/>
                </a:p>
              </p:txBody>
            </p:sp>
            <p:cxnSp>
              <p:nvCxnSpPr>
                <p:cNvPr id="18" name="Straight Connector 17"/>
                <p:cNvCxnSpPr>
                  <a:endCxn id="16" idx="0"/>
                </p:cNvCxnSpPr>
                <p:nvPr/>
              </p:nvCxnSpPr>
              <p:spPr>
                <a:xfrm>
                  <a:off x="2360804" y="1946714"/>
                  <a:ext cx="372352" cy="809459"/>
                </a:xfrm>
                <a:prstGeom prst="line">
                  <a:avLst/>
                </a:prstGeom>
                <a:ln w="635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3755191" y="3508086"/>
                  <a:ext cx="2510163" cy="515911"/>
                </a:xfrm>
                <a:prstGeom prst="line">
                  <a:avLst/>
                </a:prstGeom>
                <a:ln w="635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6265354" y="4023997"/>
                  <a:ext cx="2534647" cy="0"/>
                </a:xfrm>
                <a:prstGeom prst="line">
                  <a:avLst/>
                </a:prstGeom>
                <a:ln w="635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12176" y="4023997"/>
                  <a:ext cx="5553178" cy="0"/>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70" name="Parallelogram 69"/>
                <p:cNvSpPr/>
                <p:nvPr/>
              </p:nvSpPr>
              <p:spPr>
                <a:xfrm rot="5400000">
                  <a:off x="2849921" y="3443570"/>
                  <a:ext cx="836036" cy="1060777"/>
                </a:xfrm>
                <a:prstGeom prst="parallelogram">
                  <a:avLst/>
                </a:prstGeom>
                <a:solidFill>
                  <a:schemeClr val="accent3">
                    <a:alpha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cxnSp>
              <p:nvCxnSpPr>
                <p:cNvPr id="72" name="Straight Connector 71"/>
                <p:cNvCxnSpPr/>
                <p:nvPr/>
              </p:nvCxnSpPr>
              <p:spPr>
                <a:xfrm>
                  <a:off x="2737550" y="3555940"/>
                  <a:ext cx="1060778" cy="198350"/>
                </a:xfrm>
                <a:prstGeom prst="line">
                  <a:avLst/>
                </a:prstGeom>
                <a:ln w="9525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5" name="Straight Arrow Connector 74"/>
                <p:cNvCxnSpPr>
                  <a:stCxn id="76" idx="2"/>
                </p:cNvCxnSpPr>
                <p:nvPr/>
              </p:nvCxnSpPr>
              <p:spPr>
                <a:xfrm>
                  <a:off x="1451347" y="1839480"/>
                  <a:ext cx="846947" cy="297157"/>
                </a:xfrm>
                <a:prstGeom prst="straightConnector1">
                  <a:avLst/>
                </a:prstGeom>
                <a:ln>
                  <a:prstDash val="dash"/>
                  <a:tailEnd type="stealth" w="lg" len="lg"/>
                </a:ln>
              </p:spPr>
              <p:style>
                <a:lnRef idx="2">
                  <a:schemeClr val="accent1"/>
                </a:lnRef>
                <a:fillRef idx="0">
                  <a:schemeClr val="accent1"/>
                </a:fillRef>
                <a:effectRef idx="1">
                  <a:schemeClr val="accent1"/>
                </a:effectRef>
                <a:fontRef idx="minor">
                  <a:schemeClr val="tx1"/>
                </a:fontRef>
              </p:style>
            </p:cxnSp>
            <p:sp>
              <p:nvSpPr>
                <p:cNvPr id="76" name="TextBox 75"/>
                <p:cNvSpPr txBox="1"/>
                <p:nvPr/>
              </p:nvSpPr>
              <p:spPr>
                <a:xfrm>
                  <a:off x="541888" y="1439371"/>
                  <a:ext cx="1818916" cy="400109"/>
                </a:xfrm>
                <a:prstGeom prst="rect">
                  <a:avLst/>
                </a:prstGeom>
                <a:solidFill>
                  <a:schemeClr val="tx2">
                    <a:lumMod val="20000"/>
                    <a:lumOff val="80000"/>
                  </a:schemeClr>
                </a:solidFill>
                <a:ln>
                  <a:solidFill>
                    <a:schemeClr val="tx2"/>
                  </a:solidFill>
                </a:ln>
              </p:spPr>
              <p:txBody>
                <a:bodyPr wrap="square" rtlCol="0">
                  <a:spAutoFit/>
                </a:bodyPr>
                <a:lstStyle/>
                <a:p>
                  <a:pPr algn="ctr"/>
                  <a:r>
                    <a:rPr lang="en-GB" sz="1350" dirty="0">
                      <a:solidFill>
                        <a:srgbClr val="1F497D"/>
                      </a:solidFill>
                    </a:rPr>
                    <a:t>Incoming beam</a:t>
                  </a:r>
                  <a:endParaRPr lang="en-GB" sz="1350" dirty="0">
                    <a:solidFill>
                      <a:srgbClr val="1F497D"/>
                    </a:solidFill>
                  </a:endParaRPr>
                </a:p>
              </p:txBody>
            </p:sp>
            <p:sp>
              <p:nvSpPr>
                <p:cNvPr id="80" name="TextBox 79"/>
                <p:cNvSpPr txBox="1"/>
                <p:nvPr/>
              </p:nvSpPr>
              <p:spPr>
                <a:xfrm>
                  <a:off x="3284409" y="1678134"/>
                  <a:ext cx="1590467" cy="400109"/>
                </a:xfrm>
                <a:prstGeom prst="rect">
                  <a:avLst/>
                </a:prstGeom>
                <a:solidFill>
                  <a:srgbClr val="C6D9F1"/>
                </a:solidFill>
                <a:ln>
                  <a:solidFill>
                    <a:srgbClr val="1F497D"/>
                  </a:solidFill>
                </a:ln>
              </p:spPr>
              <p:txBody>
                <a:bodyPr wrap="square" rtlCol="0">
                  <a:spAutoFit/>
                </a:bodyPr>
                <a:lstStyle/>
                <a:p>
                  <a:pPr algn="ctr"/>
                  <a:r>
                    <a:rPr lang="en-GB" sz="1350" dirty="0">
                      <a:solidFill>
                        <a:srgbClr val="1F497D"/>
                      </a:solidFill>
                    </a:rPr>
                    <a:t>Magnetic field</a:t>
                  </a:r>
                  <a:endParaRPr lang="en-GB" sz="1350" dirty="0">
                    <a:solidFill>
                      <a:srgbClr val="1F497D"/>
                    </a:solidFill>
                  </a:endParaRPr>
                </a:p>
              </p:txBody>
            </p:sp>
            <p:cxnSp>
              <p:nvCxnSpPr>
                <p:cNvPr id="81" name="Straight Arrow Connector 80"/>
                <p:cNvCxnSpPr>
                  <a:stCxn id="80" idx="2"/>
                </p:cNvCxnSpPr>
                <p:nvPr/>
              </p:nvCxnSpPr>
              <p:spPr>
                <a:xfrm flipH="1">
                  <a:off x="3465910" y="2078243"/>
                  <a:ext cx="613732" cy="677931"/>
                </a:xfrm>
                <a:prstGeom prst="straightConnector1">
                  <a:avLst/>
                </a:prstGeom>
                <a:ln>
                  <a:prstDash val="dash"/>
                  <a:tailEnd type="stealth" w="lg" len="lg"/>
                </a:ln>
              </p:spPr>
              <p:style>
                <a:lnRef idx="2">
                  <a:schemeClr val="accent1"/>
                </a:lnRef>
                <a:fillRef idx="0">
                  <a:schemeClr val="accent1"/>
                </a:fillRef>
                <a:effectRef idx="1">
                  <a:schemeClr val="accent1"/>
                </a:effectRef>
                <a:fontRef idx="minor">
                  <a:schemeClr val="tx1"/>
                </a:fontRef>
              </p:style>
            </p:cxnSp>
            <p:sp>
              <p:nvSpPr>
                <p:cNvPr id="84" name="TextBox 83"/>
                <p:cNvSpPr txBox="1"/>
                <p:nvPr/>
              </p:nvSpPr>
              <p:spPr>
                <a:xfrm>
                  <a:off x="7055542" y="3595484"/>
                  <a:ext cx="1818916" cy="400109"/>
                </a:xfrm>
                <a:prstGeom prst="rect">
                  <a:avLst/>
                </a:prstGeom>
                <a:solidFill>
                  <a:schemeClr val="tx2">
                    <a:lumMod val="20000"/>
                    <a:lumOff val="80000"/>
                  </a:schemeClr>
                </a:solidFill>
                <a:ln>
                  <a:solidFill>
                    <a:schemeClr val="tx2"/>
                  </a:solidFill>
                </a:ln>
              </p:spPr>
              <p:txBody>
                <a:bodyPr wrap="square" rtlCol="0">
                  <a:spAutoFit/>
                </a:bodyPr>
                <a:lstStyle/>
                <a:p>
                  <a:pPr algn="ctr"/>
                  <a:r>
                    <a:rPr lang="en-GB" sz="1350" dirty="0">
                      <a:solidFill>
                        <a:srgbClr val="1F497D"/>
                      </a:solidFill>
                    </a:rPr>
                    <a:t>Injected beam</a:t>
                  </a:r>
                  <a:endParaRPr lang="en-GB" sz="1350" dirty="0">
                    <a:solidFill>
                      <a:srgbClr val="1F497D"/>
                    </a:solidFill>
                  </a:endParaRPr>
                </a:p>
              </p:txBody>
            </p:sp>
            <p:sp>
              <p:nvSpPr>
                <p:cNvPr id="85" name="TextBox 84"/>
                <p:cNvSpPr txBox="1"/>
                <p:nvPr/>
              </p:nvSpPr>
              <p:spPr>
                <a:xfrm>
                  <a:off x="541888" y="3595484"/>
                  <a:ext cx="1818916" cy="400109"/>
                </a:xfrm>
                <a:prstGeom prst="rect">
                  <a:avLst/>
                </a:prstGeom>
                <a:solidFill>
                  <a:schemeClr val="tx2">
                    <a:lumMod val="20000"/>
                    <a:lumOff val="80000"/>
                  </a:schemeClr>
                </a:solidFill>
                <a:ln>
                  <a:solidFill>
                    <a:schemeClr val="tx2"/>
                  </a:solidFill>
                </a:ln>
              </p:spPr>
              <p:txBody>
                <a:bodyPr wrap="square" rtlCol="0">
                  <a:spAutoFit/>
                </a:bodyPr>
                <a:lstStyle/>
                <a:p>
                  <a:pPr algn="ctr"/>
                  <a:r>
                    <a:rPr lang="en-GB" sz="1350" dirty="0">
                      <a:solidFill>
                        <a:srgbClr val="1F497D"/>
                      </a:solidFill>
                    </a:rPr>
                    <a:t>Circulating beam</a:t>
                  </a:r>
                  <a:endParaRPr lang="en-GB" sz="1350" dirty="0">
                    <a:solidFill>
                      <a:srgbClr val="1F497D"/>
                    </a:solidFill>
                  </a:endParaRPr>
                </a:p>
              </p:txBody>
            </p:sp>
            <p:sp>
              <p:nvSpPr>
                <p:cNvPr id="88" name="TextBox 87"/>
                <p:cNvSpPr txBox="1"/>
                <p:nvPr/>
              </p:nvSpPr>
              <p:spPr>
                <a:xfrm>
                  <a:off x="541888" y="2571507"/>
                  <a:ext cx="1902323" cy="400109"/>
                </a:xfrm>
                <a:prstGeom prst="rect">
                  <a:avLst/>
                </a:prstGeom>
                <a:solidFill>
                  <a:srgbClr val="C6D9F1"/>
                </a:solidFill>
                <a:ln>
                  <a:solidFill>
                    <a:srgbClr val="1F497D"/>
                  </a:solidFill>
                </a:ln>
              </p:spPr>
              <p:txBody>
                <a:bodyPr wrap="square" rtlCol="0">
                  <a:spAutoFit/>
                </a:bodyPr>
                <a:lstStyle/>
                <a:p>
                  <a:pPr algn="ctr"/>
                  <a:r>
                    <a:rPr lang="en-GB" sz="1350" dirty="0">
                      <a:solidFill>
                        <a:srgbClr val="1F497D"/>
                      </a:solidFill>
                    </a:rPr>
                    <a:t>No magnetic field</a:t>
                  </a:r>
                  <a:endParaRPr lang="en-GB" sz="1350" dirty="0">
                    <a:solidFill>
                      <a:srgbClr val="1F497D"/>
                    </a:solidFill>
                  </a:endParaRPr>
                </a:p>
              </p:txBody>
            </p:sp>
            <p:cxnSp>
              <p:nvCxnSpPr>
                <p:cNvPr id="89" name="Straight Arrow Connector 88"/>
                <p:cNvCxnSpPr/>
                <p:nvPr/>
              </p:nvCxnSpPr>
              <p:spPr>
                <a:xfrm>
                  <a:off x="1393775" y="2940839"/>
                  <a:ext cx="1558217" cy="883651"/>
                </a:xfrm>
                <a:prstGeom prst="straightConnector1">
                  <a:avLst/>
                </a:prstGeom>
                <a:ln>
                  <a:prstDash val="dash"/>
                  <a:tailEnd type="stealth" w="lg" len="lg"/>
                </a:ln>
              </p:spPr>
              <p:style>
                <a:lnRef idx="2">
                  <a:schemeClr val="accent1"/>
                </a:lnRef>
                <a:fillRef idx="0">
                  <a:schemeClr val="accent1"/>
                </a:fillRef>
                <a:effectRef idx="1">
                  <a:schemeClr val="accent1"/>
                </a:effectRef>
                <a:fontRef idx="minor">
                  <a:schemeClr val="tx1"/>
                </a:fontRef>
              </p:style>
            </p:cxnSp>
            <p:sp>
              <p:nvSpPr>
                <p:cNvPr id="96" name="TextBox 95"/>
                <p:cNvSpPr txBox="1"/>
                <p:nvPr/>
              </p:nvSpPr>
              <p:spPr>
                <a:xfrm>
                  <a:off x="2298292" y="4536946"/>
                  <a:ext cx="1781351" cy="400109"/>
                </a:xfrm>
                <a:prstGeom prst="rect">
                  <a:avLst/>
                </a:prstGeom>
                <a:solidFill>
                  <a:srgbClr val="C6D9F1"/>
                </a:solidFill>
                <a:ln>
                  <a:solidFill>
                    <a:srgbClr val="1F497D"/>
                  </a:solidFill>
                </a:ln>
              </p:spPr>
              <p:txBody>
                <a:bodyPr wrap="square" rtlCol="0">
                  <a:spAutoFit/>
                </a:bodyPr>
                <a:lstStyle/>
                <a:p>
                  <a:pPr algn="ctr"/>
                  <a:r>
                    <a:rPr lang="en-GB" sz="1350" dirty="0">
                      <a:solidFill>
                        <a:srgbClr val="1F497D"/>
                      </a:solidFill>
                    </a:rPr>
                    <a:t>Septum Magnet</a:t>
                  </a:r>
                  <a:endParaRPr lang="en-GB" sz="1350" dirty="0">
                    <a:solidFill>
                      <a:srgbClr val="1F497D"/>
                    </a:solidFill>
                  </a:endParaRPr>
                </a:p>
              </p:txBody>
            </p:sp>
            <p:sp>
              <p:nvSpPr>
                <p:cNvPr id="97" name="Rectangle 96"/>
                <p:cNvSpPr/>
                <p:nvPr/>
              </p:nvSpPr>
              <p:spPr>
                <a:xfrm>
                  <a:off x="5875428" y="3595484"/>
                  <a:ext cx="772732" cy="784625"/>
                </a:xfrm>
                <a:prstGeom prst="rect">
                  <a:avLst/>
                </a:prstGeom>
                <a:solidFill>
                  <a:srgbClr val="FF0000">
                    <a:alpha val="25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00" name="Rectangle 99"/>
                <p:cNvSpPr/>
                <p:nvPr/>
              </p:nvSpPr>
              <p:spPr>
                <a:xfrm>
                  <a:off x="5875428" y="4225793"/>
                  <a:ext cx="772732" cy="1582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sp>
              <p:nvSpPr>
                <p:cNvPr id="101" name="TextBox 100"/>
                <p:cNvSpPr txBox="1"/>
                <p:nvPr/>
              </p:nvSpPr>
              <p:spPr>
                <a:xfrm>
                  <a:off x="5374680" y="4522550"/>
                  <a:ext cx="1781351" cy="400109"/>
                </a:xfrm>
                <a:prstGeom prst="rect">
                  <a:avLst/>
                </a:prstGeom>
                <a:solidFill>
                  <a:srgbClr val="C6D9F1"/>
                </a:solidFill>
                <a:ln>
                  <a:solidFill>
                    <a:srgbClr val="1F497D"/>
                  </a:solidFill>
                </a:ln>
              </p:spPr>
              <p:txBody>
                <a:bodyPr wrap="square" rtlCol="0">
                  <a:spAutoFit/>
                </a:bodyPr>
                <a:lstStyle/>
                <a:p>
                  <a:pPr algn="ctr"/>
                  <a:r>
                    <a:rPr lang="en-GB" sz="1350" dirty="0">
                      <a:solidFill>
                        <a:srgbClr val="1F497D"/>
                      </a:solidFill>
                    </a:rPr>
                    <a:t>Kicker Magnet</a:t>
                  </a:r>
                  <a:endParaRPr lang="en-GB" sz="1350" dirty="0">
                    <a:solidFill>
                      <a:srgbClr val="1F497D"/>
                    </a:solidFill>
                  </a:endParaRPr>
                </a:p>
              </p:txBody>
            </p:sp>
            <p:sp>
              <p:nvSpPr>
                <p:cNvPr id="102" name="Rectangle 101"/>
                <p:cNvSpPr/>
                <p:nvPr/>
              </p:nvSpPr>
              <p:spPr>
                <a:xfrm>
                  <a:off x="5875428" y="3596088"/>
                  <a:ext cx="772732" cy="158202"/>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pic>
            <p:nvPicPr>
              <p:cNvPr id="10" name="Picture 9"/>
              <p:cNvPicPr>
                <a:picLocks noChangeAspect="1"/>
              </p:cNvPicPr>
              <p:nvPr/>
            </p:nvPicPr>
            <p:blipFill>
              <a:blip r:embed="rId1"/>
              <a:stretch>
                <a:fillRect/>
              </a:stretch>
            </p:blipFill>
            <p:spPr>
              <a:xfrm>
                <a:off x="6089076" y="1356725"/>
                <a:ext cx="2507203" cy="2139868"/>
              </a:xfrm>
              <a:prstGeom prst="rect">
                <a:avLst/>
              </a:prstGeom>
            </p:spPr>
          </p:pic>
        </p:gr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1743730" y="1820370"/>
            <a:ext cx="5835317" cy="3807000"/>
            <a:chOff x="800971" y="1284160"/>
            <a:chExt cx="7780423" cy="5076000"/>
          </a:xfrm>
        </p:grpSpPr>
        <p:pic>
          <p:nvPicPr>
            <p:cNvPr id="38" name="Picture 37" descr="LEIR-A5-at-72-dpi.jp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00971" y="1284160"/>
              <a:ext cx="7780423" cy="5076000"/>
            </a:xfrm>
            <a:prstGeom prst="rect">
              <a:avLst/>
            </a:prstGeom>
          </p:spPr>
        </p:pic>
        <p:sp>
          <p:nvSpPr>
            <p:cNvPr id="14" name="Rectangular Callout 13"/>
            <p:cNvSpPr/>
            <p:nvPr/>
          </p:nvSpPr>
          <p:spPr>
            <a:xfrm>
              <a:off x="3673642" y="3170719"/>
              <a:ext cx="2035609" cy="532342"/>
            </a:xfrm>
            <a:prstGeom prst="wedgeRectCallout">
              <a:avLst>
                <a:gd name="adj1" fmla="val -54746"/>
                <a:gd name="adj2" fmla="val 14469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Main Dipoles</a:t>
              </a:r>
              <a:endParaRPr lang="en-GB" dirty="0"/>
            </a:p>
          </p:txBody>
        </p:sp>
      </p:grpSp>
      <p:sp>
        <p:nvSpPr>
          <p:cNvPr id="2" name="Title 1"/>
          <p:cNvSpPr>
            <a:spLocks noGrp="1"/>
          </p:cNvSpPr>
          <p:nvPr>
            <p:ph type="title"/>
          </p:nvPr>
        </p:nvSpPr>
        <p:spPr>
          <a:xfrm>
            <a:off x="628650" y="97217"/>
            <a:ext cx="7886700" cy="994172"/>
          </a:xfrm>
        </p:spPr>
        <p:txBody>
          <a:bodyPr>
            <a:normAutofit/>
          </a:bodyPr>
          <a:lstStyle/>
          <a:p>
            <a:pPr algn="ctr"/>
            <a:r>
              <a:rPr lang="en-GB" b="1" dirty="0">
                <a:latin typeface="微软雅黑" panose="020B0503020204020204" pitchFamily="34" charset="-122"/>
                <a:ea typeface="微软雅黑" panose="020B0503020204020204" pitchFamily="34" charset="-122"/>
              </a:rPr>
              <a:t>Make Particles Circulate</a:t>
            </a:r>
            <a:endParaRPr lang="en-GB" b="1" dirty="0">
              <a:latin typeface="微软雅黑" panose="020B0503020204020204" pitchFamily="34" charset="-122"/>
              <a:ea typeface="微软雅黑" panose="020B0503020204020204" pitchFamily="34" charset="-122"/>
            </a:endParaRPr>
          </a:p>
        </p:txBody>
      </p:sp>
      <p:sp>
        <p:nvSpPr>
          <p:cNvPr id="8" name="Date Placeholder 7"/>
          <p:cNvSpPr>
            <a:spLocks noGrp="1"/>
          </p:cNvSpPr>
          <p:nvPr>
            <p:ph type="dt" sz="half" idx="10"/>
          </p:nvPr>
        </p:nvSpPr>
        <p:spPr/>
        <p:txBody>
          <a:bodyPr/>
          <a:lstStyle/>
          <a:p>
            <a:fld id="{BF7863B2-66BA-4CDA-9992-90931988012B}" type="datetime1">
              <a:rPr lang="zh-CN" altLang="en-US" smtClean="0"/>
            </a:fld>
            <a:endParaRPr lang="en-GB"/>
          </a:p>
        </p:txBody>
      </p:sp>
      <p:sp>
        <p:nvSpPr>
          <p:cNvPr id="3" name="Footer Placeholder 2"/>
          <p:cNvSpPr>
            <a:spLocks noGrp="1"/>
          </p:cNvSpPr>
          <p:nvPr>
            <p:ph type="ftr" sz="quarter" idx="11"/>
          </p:nvPr>
        </p:nvSpPr>
        <p:spPr/>
        <p:txBody>
          <a:bodyPr/>
          <a:lstStyle/>
          <a:p>
            <a:r>
              <a:rPr lang="en-US"/>
              <a:t>Introduction to experimental particle physics, Weimin Song</a:t>
            </a:r>
            <a:endParaRPr lang="en-US"/>
          </a:p>
        </p:txBody>
      </p:sp>
      <p:sp>
        <p:nvSpPr>
          <p:cNvPr id="4" name="Slide Number Placeholder 3"/>
          <p:cNvSpPr>
            <a:spLocks noGrp="1"/>
          </p:cNvSpPr>
          <p:nvPr>
            <p:ph type="sldNum" sz="quarter" idx="12"/>
          </p:nvPr>
        </p:nvSpPr>
        <p:spPr/>
        <p:txBody>
          <a:bodyPr/>
          <a:lstStyle/>
          <a:p>
            <a:fld id="{D86EDE86-EC12-9345-82F6-36BD1B27AF79}" type="slidenum">
              <a:rPr lang="en-GB" smtClean="0"/>
            </a:fld>
            <a:endParaRPr lang="en-GB"/>
          </a:p>
        </p:txBody>
      </p:sp>
      <p:sp>
        <p:nvSpPr>
          <p:cNvPr id="17" name="Rectangular Callout 16"/>
          <p:cNvSpPr/>
          <p:nvPr/>
        </p:nvSpPr>
        <p:spPr>
          <a:xfrm>
            <a:off x="3898233" y="3235289"/>
            <a:ext cx="1526707" cy="399257"/>
          </a:xfrm>
          <a:prstGeom prst="wedgeRectCallout">
            <a:avLst>
              <a:gd name="adj1" fmla="val 139425"/>
              <a:gd name="adj2" fmla="val -73822"/>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Main Dipoles</a:t>
            </a:r>
            <a:endParaRPr lang="en-GB" dirty="0"/>
          </a:p>
        </p:txBody>
      </p:sp>
      <p:sp>
        <p:nvSpPr>
          <p:cNvPr id="18" name="Rectangular Callout 17"/>
          <p:cNvSpPr/>
          <p:nvPr/>
        </p:nvSpPr>
        <p:spPr>
          <a:xfrm>
            <a:off x="3898233" y="3234889"/>
            <a:ext cx="1526707" cy="399257"/>
          </a:xfrm>
          <a:prstGeom prst="wedgeRectCallout">
            <a:avLst>
              <a:gd name="adj1" fmla="val 10561"/>
              <a:gd name="adj2" fmla="val -16301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Main Dipoles</a:t>
            </a:r>
            <a:endParaRPr lang="en-GB" dirty="0"/>
          </a:p>
        </p:txBody>
      </p:sp>
      <p:sp>
        <p:nvSpPr>
          <p:cNvPr id="19" name="Rectangular Callout 18"/>
          <p:cNvSpPr/>
          <p:nvPr/>
        </p:nvSpPr>
        <p:spPr>
          <a:xfrm>
            <a:off x="3898233" y="3235289"/>
            <a:ext cx="1526707" cy="399257"/>
          </a:xfrm>
          <a:prstGeom prst="wedgeRectCallout">
            <a:avLst>
              <a:gd name="adj1" fmla="val -112472"/>
              <a:gd name="adj2" fmla="val -10280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Main Dipoles</a:t>
            </a:r>
            <a:endParaRPr lang="en-GB"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1743730" y="1820370"/>
            <a:ext cx="5835317" cy="3807000"/>
            <a:chOff x="800971" y="1284160"/>
            <a:chExt cx="7780423" cy="5076000"/>
          </a:xfrm>
        </p:grpSpPr>
        <p:pic>
          <p:nvPicPr>
            <p:cNvPr id="38" name="Picture 37" descr="LEIR-A5-at-72-dpi.jp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00971" y="1284160"/>
              <a:ext cx="7780423" cy="5076000"/>
            </a:xfrm>
            <a:prstGeom prst="rect">
              <a:avLst/>
            </a:prstGeom>
          </p:spPr>
        </p:pic>
        <p:sp>
          <p:nvSpPr>
            <p:cNvPr id="14" name="Rectangular Callout 13"/>
            <p:cNvSpPr/>
            <p:nvPr/>
          </p:nvSpPr>
          <p:spPr>
            <a:xfrm>
              <a:off x="3673642" y="3170719"/>
              <a:ext cx="2035609" cy="532342"/>
            </a:xfrm>
            <a:prstGeom prst="wedgeRectCallout">
              <a:avLst>
                <a:gd name="adj1" fmla="val -105475"/>
                <a:gd name="adj2" fmla="val 2429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Main Dipoles</a:t>
              </a:r>
              <a:endParaRPr lang="en-GB" dirty="0"/>
            </a:p>
          </p:txBody>
        </p:sp>
      </p:grpSp>
      <p:sp>
        <p:nvSpPr>
          <p:cNvPr id="2" name="Title 1"/>
          <p:cNvSpPr>
            <a:spLocks noGrp="1"/>
          </p:cNvSpPr>
          <p:nvPr>
            <p:ph type="title"/>
          </p:nvPr>
        </p:nvSpPr>
        <p:spPr>
          <a:xfrm>
            <a:off x="628650" y="97217"/>
            <a:ext cx="7886700" cy="994172"/>
          </a:xfrm>
        </p:spPr>
        <p:txBody>
          <a:bodyPr>
            <a:normAutofit/>
          </a:bodyPr>
          <a:lstStyle/>
          <a:p>
            <a:pPr algn="ctr"/>
            <a:r>
              <a:rPr lang="en-GB" b="1" dirty="0">
                <a:latin typeface="微软雅黑" panose="020B0503020204020204" pitchFamily="34" charset="-122"/>
                <a:ea typeface="微软雅黑" panose="020B0503020204020204" pitchFamily="34" charset="-122"/>
              </a:rPr>
              <a:t>Focusing the Particles</a:t>
            </a:r>
            <a:endParaRPr lang="en-GB" b="1" dirty="0">
              <a:latin typeface="微软雅黑" panose="020B0503020204020204" pitchFamily="34" charset="-122"/>
              <a:ea typeface="微软雅黑" panose="020B0503020204020204" pitchFamily="34" charset="-122"/>
            </a:endParaRPr>
          </a:p>
        </p:txBody>
      </p:sp>
      <p:sp>
        <p:nvSpPr>
          <p:cNvPr id="8" name="Date Placeholder 7"/>
          <p:cNvSpPr>
            <a:spLocks noGrp="1"/>
          </p:cNvSpPr>
          <p:nvPr>
            <p:ph type="dt" sz="half" idx="10"/>
          </p:nvPr>
        </p:nvSpPr>
        <p:spPr/>
        <p:txBody>
          <a:bodyPr/>
          <a:lstStyle/>
          <a:p>
            <a:fld id="{FF78A4D4-7EFF-4CE7-9F8E-CCD67274D4BB}" type="datetime1">
              <a:rPr lang="zh-CN" altLang="en-US" smtClean="0"/>
            </a:fld>
            <a:endParaRPr lang="en-GB"/>
          </a:p>
        </p:txBody>
      </p:sp>
      <p:sp>
        <p:nvSpPr>
          <p:cNvPr id="3" name="Footer Placeholder 2"/>
          <p:cNvSpPr>
            <a:spLocks noGrp="1"/>
          </p:cNvSpPr>
          <p:nvPr>
            <p:ph type="ftr" sz="quarter" idx="11"/>
          </p:nvPr>
        </p:nvSpPr>
        <p:spPr/>
        <p:txBody>
          <a:bodyPr/>
          <a:lstStyle/>
          <a:p>
            <a:r>
              <a:rPr lang="en-US"/>
              <a:t>Introduction to experimental particle physics, Weimin Song</a:t>
            </a:r>
            <a:endParaRPr lang="en-US"/>
          </a:p>
        </p:txBody>
      </p:sp>
      <p:sp>
        <p:nvSpPr>
          <p:cNvPr id="4" name="Slide Number Placeholder 3"/>
          <p:cNvSpPr>
            <a:spLocks noGrp="1"/>
          </p:cNvSpPr>
          <p:nvPr>
            <p:ph type="sldNum" sz="quarter" idx="12"/>
          </p:nvPr>
        </p:nvSpPr>
        <p:spPr/>
        <p:txBody>
          <a:bodyPr/>
          <a:lstStyle/>
          <a:p>
            <a:fld id="{D86EDE86-EC12-9345-82F6-36BD1B27AF79}" type="slidenum">
              <a:rPr lang="en-GB" smtClean="0"/>
            </a:fld>
            <a:endParaRPr lang="en-GB"/>
          </a:p>
        </p:txBody>
      </p:sp>
      <p:sp>
        <p:nvSpPr>
          <p:cNvPr id="17" name="Rectangular Callout 16"/>
          <p:cNvSpPr/>
          <p:nvPr/>
        </p:nvSpPr>
        <p:spPr>
          <a:xfrm>
            <a:off x="3898233" y="3235289"/>
            <a:ext cx="1526707" cy="399257"/>
          </a:xfrm>
          <a:prstGeom prst="wedgeRectCallout">
            <a:avLst>
              <a:gd name="adj1" fmla="val 79366"/>
              <a:gd name="adj2" fmla="val 8895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Main Dipoles</a:t>
            </a:r>
            <a:endParaRPr lang="en-GB" dirty="0"/>
          </a:p>
        </p:txBody>
      </p:sp>
      <p:sp>
        <p:nvSpPr>
          <p:cNvPr id="18" name="Rectangular Callout 17"/>
          <p:cNvSpPr/>
          <p:nvPr/>
        </p:nvSpPr>
        <p:spPr>
          <a:xfrm>
            <a:off x="3898233" y="3234889"/>
            <a:ext cx="1526707" cy="399257"/>
          </a:xfrm>
          <a:prstGeom prst="wedgeRectCallout">
            <a:avLst>
              <a:gd name="adj1" fmla="val 106189"/>
              <a:gd name="adj2" fmla="val -107269"/>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Main Dipoles</a:t>
            </a:r>
            <a:endParaRPr lang="en-GB" dirty="0"/>
          </a:p>
        </p:txBody>
      </p:sp>
      <p:sp>
        <p:nvSpPr>
          <p:cNvPr id="19" name="Rectangular Callout 18"/>
          <p:cNvSpPr/>
          <p:nvPr/>
        </p:nvSpPr>
        <p:spPr>
          <a:xfrm>
            <a:off x="3898233" y="3235289"/>
            <a:ext cx="1526707" cy="399257"/>
          </a:xfrm>
          <a:prstGeom prst="wedgeRectCallout">
            <a:avLst>
              <a:gd name="adj1" fmla="val -73404"/>
              <a:gd name="adj2" fmla="val -14071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err="1"/>
              <a:t>Quadrupoles</a:t>
            </a:r>
            <a:endParaRPr lang="en-GB"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1743730" y="1820370"/>
            <a:ext cx="5835317" cy="3807000"/>
            <a:chOff x="800971" y="1284160"/>
            <a:chExt cx="7780423" cy="5076000"/>
          </a:xfrm>
        </p:grpSpPr>
        <p:pic>
          <p:nvPicPr>
            <p:cNvPr id="38" name="Picture 37" descr="LEIR-A5-at-72-dpi.jp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00971" y="1284160"/>
              <a:ext cx="7780423" cy="5076000"/>
            </a:xfrm>
            <a:prstGeom prst="rect">
              <a:avLst/>
            </a:prstGeom>
          </p:spPr>
        </p:pic>
        <p:sp>
          <p:nvSpPr>
            <p:cNvPr id="14" name="Rectangular Callout 13"/>
            <p:cNvSpPr/>
            <p:nvPr/>
          </p:nvSpPr>
          <p:spPr>
            <a:xfrm>
              <a:off x="4824988" y="3620406"/>
              <a:ext cx="2035609" cy="735952"/>
            </a:xfrm>
            <a:prstGeom prst="wedgeRectCallout">
              <a:avLst>
                <a:gd name="adj1" fmla="val -69906"/>
                <a:gd name="adj2" fmla="val -151516"/>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Accelerating</a:t>
              </a:r>
              <a:endParaRPr lang="en-GB" dirty="0"/>
            </a:p>
            <a:p>
              <a:pPr algn="ctr"/>
              <a:r>
                <a:rPr lang="en-GB" dirty="0"/>
                <a:t>Cavity</a:t>
              </a:r>
              <a:endParaRPr lang="en-GB" dirty="0"/>
            </a:p>
          </p:txBody>
        </p:sp>
      </p:grpSp>
      <p:sp>
        <p:nvSpPr>
          <p:cNvPr id="2" name="Title 1"/>
          <p:cNvSpPr>
            <a:spLocks noGrp="1"/>
          </p:cNvSpPr>
          <p:nvPr>
            <p:ph type="title"/>
          </p:nvPr>
        </p:nvSpPr>
        <p:spPr>
          <a:xfrm>
            <a:off x="628650" y="67756"/>
            <a:ext cx="7886700" cy="994172"/>
          </a:xfrm>
        </p:spPr>
        <p:txBody>
          <a:bodyPr>
            <a:normAutofit/>
          </a:bodyPr>
          <a:lstStyle/>
          <a:p>
            <a:pPr algn="ctr"/>
            <a:r>
              <a:rPr lang="en-GB" b="1" dirty="0">
                <a:latin typeface="微软雅黑" panose="020B0503020204020204" pitchFamily="34" charset="-122"/>
                <a:ea typeface="微软雅黑" panose="020B0503020204020204" pitchFamily="34" charset="-122"/>
              </a:rPr>
              <a:t>Accelerating Particles</a:t>
            </a:r>
            <a:endParaRPr lang="en-GB" b="1" dirty="0">
              <a:latin typeface="微软雅黑" panose="020B0503020204020204" pitchFamily="34" charset="-122"/>
              <a:ea typeface="微软雅黑" panose="020B0503020204020204" pitchFamily="34" charset="-122"/>
            </a:endParaRPr>
          </a:p>
        </p:txBody>
      </p:sp>
      <p:sp>
        <p:nvSpPr>
          <p:cNvPr id="8" name="Date Placeholder 7"/>
          <p:cNvSpPr>
            <a:spLocks noGrp="1"/>
          </p:cNvSpPr>
          <p:nvPr>
            <p:ph type="dt" sz="half" idx="10"/>
          </p:nvPr>
        </p:nvSpPr>
        <p:spPr/>
        <p:txBody>
          <a:bodyPr/>
          <a:lstStyle/>
          <a:p>
            <a:fld id="{D60DB083-3011-48AD-B526-0E7C083E9456}" type="datetime1">
              <a:rPr lang="zh-CN" altLang="en-US" smtClean="0"/>
            </a:fld>
            <a:endParaRPr lang="en-GB"/>
          </a:p>
        </p:txBody>
      </p:sp>
      <p:sp>
        <p:nvSpPr>
          <p:cNvPr id="3" name="Footer Placeholder 2"/>
          <p:cNvSpPr>
            <a:spLocks noGrp="1"/>
          </p:cNvSpPr>
          <p:nvPr>
            <p:ph type="ftr" sz="quarter" idx="11"/>
          </p:nvPr>
        </p:nvSpPr>
        <p:spPr/>
        <p:txBody>
          <a:bodyPr/>
          <a:lstStyle/>
          <a:p>
            <a:r>
              <a:rPr lang="en-US"/>
              <a:t>Introduction to experimental particle physics, Weimin Song</a:t>
            </a:r>
            <a:endParaRPr lang="en-US"/>
          </a:p>
        </p:txBody>
      </p:sp>
      <p:sp>
        <p:nvSpPr>
          <p:cNvPr id="4" name="Slide Number Placeholder 3"/>
          <p:cNvSpPr>
            <a:spLocks noGrp="1"/>
          </p:cNvSpPr>
          <p:nvPr>
            <p:ph type="sldNum" sz="quarter" idx="12"/>
          </p:nvPr>
        </p:nvSpPr>
        <p:spPr/>
        <p:txBody>
          <a:bodyPr/>
          <a:lstStyle/>
          <a:p>
            <a:fld id="{D86EDE86-EC12-9345-82F6-36BD1B27AF79}" type="slidenum">
              <a:rPr lang="en-GB" smtClean="0"/>
            </a:fld>
            <a:endParaRPr lang="en-GB"/>
          </a:p>
        </p:txBody>
      </p:sp>
      <p:pic>
        <p:nvPicPr>
          <p:cNvPr id="5" name="Picture 4"/>
          <p:cNvPicPr>
            <a:picLocks noChangeAspect="1"/>
          </p:cNvPicPr>
          <p:nvPr/>
        </p:nvPicPr>
        <p:blipFill>
          <a:blip r:embed="rId2"/>
          <a:stretch>
            <a:fillRect/>
          </a:stretch>
        </p:blipFill>
        <p:spPr>
          <a:xfrm>
            <a:off x="2265386" y="2230194"/>
            <a:ext cx="4343400" cy="300037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4915"/>
            <a:ext cx="9080500" cy="994172"/>
          </a:xfrm>
        </p:spPr>
        <p:txBody>
          <a:bodyPr>
            <a:noAutofit/>
          </a:bodyPr>
          <a:lstStyle/>
          <a:p>
            <a:pPr algn="ctr"/>
            <a:r>
              <a:rPr lang="en-GB" b="1" dirty="0">
                <a:latin typeface="微软雅黑" panose="020B0503020204020204" pitchFamily="34" charset="-122"/>
                <a:ea typeface="微软雅黑" panose="020B0503020204020204" pitchFamily="34" charset="-122"/>
              </a:rPr>
              <a:t>Figures of Merit in accelerators</a:t>
            </a:r>
            <a:endParaRPr lang="en-GB" b="1" dirty="0">
              <a:latin typeface="微软雅黑" panose="020B0503020204020204" pitchFamily="34" charset="-122"/>
              <a:ea typeface="微软雅黑" panose="020B0503020204020204" pitchFamily="34" charset="-122"/>
            </a:endParaRPr>
          </a:p>
        </p:txBody>
      </p:sp>
      <p:sp>
        <p:nvSpPr>
          <p:cNvPr id="3" name="Date Placeholder 2"/>
          <p:cNvSpPr>
            <a:spLocks noGrp="1"/>
          </p:cNvSpPr>
          <p:nvPr>
            <p:ph type="dt" sz="half" idx="10"/>
          </p:nvPr>
        </p:nvSpPr>
        <p:spPr/>
        <p:txBody>
          <a:bodyPr/>
          <a:lstStyle/>
          <a:p>
            <a:fld id="{A2DFF152-A2F9-4767-9582-371499657DCC}" type="datetime1">
              <a:rPr lang="zh-CN" altLang="en-US" smtClean="0"/>
            </a:fld>
            <a:endParaRPr lang="en-GB"/>
          </a:p>
        </p:txBody>
      </p:sp>
      <p:sp>
        <p:nvSpPr>
          <p:cNvPr id="4" name="Footer Placeholder 3"/>
          <p:cNvSpPr>
            <a:spLocks noGrp="1"/>
          </p:cNvSpPr>
          <p:nvPr>
            <p:ph type="ftr" sz="quarter" idx="11"/>
          </p:nvPr>
        </p:nvSpPr>
        <p:spPr/>
        <p:txBody>
          <a:bodyPr/>
          <a:lstStyle/>
          <a:p>
            <a:r>
              <a:rPr lang="en-US"/>
              <a:t>Introduction to experimental particle physics, Weimin Song</a:t>
            </a:r>
            <a:endParaRPr lang="en-US"/>
          </a:p>
        </p:txBody>
      </p:sp>
      <p:sp>
        <p:nvSpPr>
          <p:cNvPr id="5" name="Slide Number Placeholder 4"/>
          <p:cNvSpPr>
            <a:spLocks noGrp="1"/>
          </p:cNvSpPr>
          <p:nvPr>
            <p:ph type="sldNum" sz="quarter" idx="12"/>
          </p:nvPr>
        </p:nvSpPr>
        <p:spPr/>
        <p:txBody>
          <a:bodyPr/>
          <a:lstStyle/>
          <a:p>
            <a:fld id="{D86EDE86-EC12-9345-82F6-36BD1B27AF79}" type="slidenum">
              <a:rPr lang="en-GB" smtClean="0"/>
            </a:fld>
            <a:endParaRPr lang="en-GB"/>
          </a:p>
        </p:txBody>
      </p:sp>
      <p:sp>
        <p:nvSpPr>
          <p:cNvPr id="6" name="TextBox 5"/>
          <p:cNvSpPr txBox="1"/>
          <p:nvPr/>
        </p:nvSpPr>
        <p:spPr>
          <a:xfrm>
            <a:off x="1556020" y="1851974"/>
            <a:ext cx="6237419" cy="923330"/>
          </a:xfrm>
          <a:prstGeom prst="rect">
            <a:avLst/>
          </a:prstGeom>
          <a:solidFill>
            <a:srgbClr val="C6D9F1"/>
          </a:solidFill>
          <a:ln>
            <a:solidFill>
              <a:schemeClr val="tx2"/>
            </a:solidFill>
          </a:ln>
        </p:spPr>
        <p:txBody>
          <a:bodyPr wrap="square" rtlCol="0">
            <a:spAutoFit/>
          </a:bodyPr>
          <a:lstStyle/>
          <a:p>
            <a:r>
              <a:rPr lang="en-GB" dirty="0">
                <a:solidFill>
                  <a:schemeClr val="tx2"/>
                </a:solidFill>
              </a:rPr>
              <a:t>For different accelerators and experiments different beam characteristics are important. However, a major division can be made between:</a:t>
            </a:r>
            <a:endParaRPr lang="en-GB" dirty="0">
              <a:solidFill>
                <a:schemeClr val="tx2"/>
              </a:solidFill>
            </a:endParaRPr>
          </a:p>
        </p:txBody>
      </p:sp>
      <p:grpSp>
        <p:nvGrpSpPr>
          <p:cNvPr id="15" name="Group 14"/>
          <p:cNvGrpSpPr/>
          <p:nvPr/>
        </p:nvGrpSpPr>
        <p:grpSpPr>
          <a:xfrm>
            <a:off x="1556018" y="4708544"/>
            <a:ext cx="6234372" cy="881679"/>
            <a:chOff x="550691" y="4503156"/>
            <a:chExt cx="8312496" cy="1175572"/>
          </a:xfrm>
        </p:grpSpPr>
        <p:sp>
          <p:nvSpPr>
            <p:cNvPr id="11" name="Rectangle 10"/>
            <p:cNvSpPr/>
            <p:nvPr/>
          </p:nvSpPr>
          <p:spPr>
            <a:xfrm>
              <a:off x="3603474" y="4503156"/>
              <a:ext cx="5259713" cy="1152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pic>
          <p:nvPicPr>
            <p:cNvPr id="7" name="Picture 6"/>
            <p:cNvPicPr>
              <a:picLocks noChangeAspect="1"/>
            </p:cNvPicPr>
            <p:nvPr/>
          </p:nvPicPr>
          <p:blipFill>
            <a:blip r:embed="rId1"/>
            <a:stretch>
              <a:fillRect/>
            </a:stretch>
          </p:blipFill>
          <p:spPr>
            <a:xfrm>
              <a:off x="3603474" y="4526728"/>
              <a:ext cx="1510541" cy="1152000"/>
            </a:xfrm>
            <a:prstGeom prst="rect">
              <a:avLst/>
            </a:prstGeom>
          </p:spPr>
        </p:pic>
        <p:pic>
          <p:nvPicPr>
            <p:cNvPr id="8" name="Picture 7"/>
            <p:cNvPicPr>
              <a:picLocks noChangeAspect="1"/>
            </p:cNvPicPr>
            <p:nvPr/>
          </p:nvPicPr>
          <p:blipFill>
            <a:blip r:embed="rId2"/>
            <a:stretch>
              <a:fillRect/>
            </a:stretch>
          </p:blipFill>
          <p:spPr>
            <a:xfrm>
              <a:off x="7124701" y="4503156"/>
              <a:ext cx="1726429" cy="1152000"/>
            </a:xfrm>
            <a:prstGeom prst="rect">
              <a:avLst/>
            </a:prstGeom>
          </p:spPr>
        </p:pic>
        <p:sp>
          <p:nvSpPr>
            <p:cNvPr id="10" name="TextBox 9"/>
            <p:cNvSpPr txBox="1"/>
            <p:nvPr/>
          </p:nvSpPr>
          <p:spPr>
            <a:xfrm>
              <a:off x="550691" y="4527825"/>
              <a:ext cx="2933273" cy="492443"/>
            </a:xfrm>
            <a:prstGeom prst="rect">
              <a:avLst/>
            </a:prstGeom>
            <a:solidFill>
              <a:srgbClr val="C6D9F1"/>
            </a:solidFill>
            <a:ln>
              <a:solidFill>
                <a:schemeClr val="tx2"/>
              </a:solidFill>
            </a:ln>
          </p:spPr>
          <p:txBody>
            <a:bodyPr wrap="square" rtlCol="0">
              <a:spAutoFit/>
            </a:bodyPr>
            <a:lstStyle/>
            <a:p>
              <a:r>
                <a:rPr lang="en-GB" dirty="0">
                  <a:solidFill>
                    <a:schemeClr val="tx2"/>
                  </a:solidFill>
                </a:rPr>
                <a:t>Collider Physics:</a:t>
              </a:r>
              <a:endParaRPr lang="en-GB" dirty="0">
                <a:solidFill>
                  <a:schemeClr val="tx2"/>
                </a:solidFill>
              </a:endParaRPr>
            </a:p>
          </p:txBody>
        </p:sp>
      </p:grpSp>
      <p:grpSp>
        <p:nvGrpSpPr>
          <p:cNvPr id="13" name="Group 12"/>
          <p:cNvGrpSpPr/>
          <p:nvPr/>
        </p:nvGrpSpPr>
        <p:grpSpPr>
          <a:xfrm>
            <a:off x="1556018" y="2844518"/>
            <a:ext cx="3485795" cy="864000"/>
            <a:chOff x="550691" y="2718270"/>
            <a:chExt cx="4647726" cy="1054731"/>
          </a:xfrm>
        </p:grpSpPr>
        <p:sp>
          <p:nvSpPr>
            <p:cNvPr id="9" name="TextBox 8"/>
            <p:cNvSpPr txBox="1"/>
            <p:nvPr/>
          </p:nvSpPr>
          <p:spPr>
            <a:xfrm>
              <a:off x="550691" y="2718270"/>
              <a:ext cx="2933273" cy="450863"/>
            </a:xfrm>
            <a:prstGeom prst="rect">
              <a:avLst/>
            </a:prstGeom>
            <a:solidFill>
              <a:srgbClr val="C6D9F1"/>
            </a:solidFill>
            <a:ln>
              <a:solidFill>
                <a:schemeClr val="tx2"/>
              </a:solidFill>
            </a:ln>
          </p:spPr>
          <p:txBody>
            <a:bodyPr wrap="square" rtlCol="0">
              <a:spAutoFit/>
            </a:bodyPr>
            <a:lstStyle/>
            <a:p>
              <a:r>
                <a:rPr lang="en-GB" dirty="0">
                  <a:solidFill>
                    <a:schemeClr val="tx2"/>
                  </a:solidFill>
                </a:rPr>
                <a:t>Fixed Target Physics:</a:t>
              </a:r>
              <a:endParaRPr lang="en-GB" dirty="0">
                <a:solidFill>
                  <a:schemeClr val="tx2"/>
                </a:solidFill>
              </a:endParaRPr>
            </a:p>
          </p:txBody>
        </p:sp>
        <p:pic>
          <p:nvPicPr>
            <p:cNvPr id="12" name="Picture 11"/>
            <p:cNvPicPr>
              <a:picLocks noChangeAspect="1"/>
            </p:cNvPicPr>
            <p:nvPr/>
          </p:nvPicPr>
          <p:blipFill>
            <a:blip r:embed="rId3"/>
            <a:stretch>
              <a:fillRect/>
            </a:stretch>
          </p:blipFill>
          <p:spPr>
            <a:xfrm>
              <a:off x="3607675" y="2718270"/>
              <a:ext cx="1590742" cy="1054731"/>
            </a:xfrm>
            <a:prstGeom prst="rect">
              <a:avLst/>
            </a:prstGeom>
          </p:spPr>
        </p:pic>
      </p:grpSp>
      <p:grpSp>
        <p:nvGrpSpPr>
          <p:cNvPr id="18" name="Group 17"/>
          <p:cNvGrpSpPr/>
          <p:nvPr/>
        </p:nvGrpSpPr>
        <p:grpSpPr>
          <a:xfrm>
            <a:off x="1556020" y="3767958"/>
            <a:ext cx="3587948" cy="864000"/>
            <a:chOff x="550691" y="4920564"/>
            <a:chExt cx="4783931" cy="1152000"/>
          </a:xfrm>
        </p:grpSpPr>
        <p:sp>
          <p:nvSpPr>
            <p:cNvPr id="16" name="TextBox 15"/>
            <p:cNvSpPr txBox="1"/>
            <p:nvPr/>
          </p:nvSpPr>
          <p:spPr>
            <a:xfrm>
              <a:off x="550691" y="4920564"/>
              <a:ext cx="2933274" cy="492443"/>
            </a:xfrm>
            <a:prstGeom prst="rect">
              <a:avLst/>
            </a:prstGeom>
            <a:solidFill>
              <a:srgbClr val="C6D9F1"/>
            </a:solidFill>
            <a:ln>
              <a:solidFill>
                <a:schemeClr val="tx2"/>
              </a:solidFill>
            </a:ln>
          </p:spPr>
          <p:txBody>
            <a:bodyPr wrap="square" rtlCol="0">
              <a:spAutoFit/>
            </a:bodyPr>
            <a:lstStyle/>
            <a:p>
              <a:r>
                <a:rPr lang="en-GB" dirty="0">
                  <a:solidFill>
                    <a:schemeClr val="tx2"/>
                  </a:solidFill>
                </a:rPr>
                <a:t>Light Sources:</a:t>
              </a:r>
              <a:endParaRPr lang="en-GB" dirty="0">
                <a:solidFill>
                  <a:schemeClr val="tx2"/>
                </a:solidFill>
              </a:endParaRPr>
            </a:p>
          </p:txBody>
        </p:sp>
        <p:pic>
          <p:nvPicPr>
            <p:cNvPr id="14" name="Picture 13"/>
            <p:cNvPicPr>
              <a:picLocks noChangeAspect="1"/>
            </p:cNvPicPr>
            <p:nvPr/>
          </p:nvPicPr>
          <p:blipFill>
            <a:blip r:embed="rId4"/>
            <a:stretch>
              <a:fillRect/>
            </a:stretch>
          </p:blipFill>
          <p:spPr>
            <a:xfrm rot="10800000" flipV="1">
              <a:off x="3603474" y="4920564"/>
              <a:ext cx="1731148" cy="1152000"/>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dissolv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0" y="94258"/>
            <a:ext cx="9144000" cy="994172"/>
          </a:xfrm>
        </p:spPr>
        <p:txBody>
          <a:bodyPr>
            <a:noAutofit/>
          </a:bodyPr>
          <a:lstStyle/>
          <a:p>
            <a:pPr algn="ctr"/>
            <a:r>
              <a:rPr lang="en-US" altLang="zh-CN" b="1" dirty="0">
                <a:latin typeface="微软雅黑" panose="020B0503020204020204" pitchFamily="34" charset="-122"/>
                <a:ea typeface="微软雅黑" panose="020B0503020204020204" pitchFamily="34" charset="-122"/>
              </a:rPr>
              <a:t>Main parameters: particle type</a:t>
            </a:r>
            <a:endParaRPr lang="en-US" altLang="zh-CN" b="1" dirty="0">
              <a:latin typeface="微软雅黑" panose="020B0503020204020204" pitchFamily="34" charset="-122"/>
              <a:ea typeface="微软雅黑" panose="020B0503020204020204" pitchFamily="34" charset="-122"/>
            </a:endParaRPr>
          </a:p>
        </p:txBody>
      </p:sp>
      <p:sp>
        <p:nvSpPr>
          <p:cNvPr id="141315" name="Rectangle 3"/>
          <p:cNvSpPr>
            <a:spLocks noGrp="1" noChangeArrowheads="1"/>
          </p:cNvSpPr>
          <p:nvPr>
            <p:ph idx="1"/>
          </p:nvPr>
        </p:nvSpPr>
        <p:spPr/>
        <p:txBody>
          <a:bodyPr/>
          <a:lstStyle/>
          <a:p>
            <a:r>
              <a:rPr lang="en-US" altLang="zh-CN" sz="1350">
                <a:ea typeface="宋体" panose="02010600030101010101" pitchFamily="2" charset="-122"/>
              </a:rPr>
              <a:t>Hadron collisions: c</a:t>
            </a:r>
            <a:r>
              <a:rPr lang="en-US" altLang="zh-CN" sz="1500">
                <a:ea typeface="宋体" panose="02010600030101010101" pitchFamily="2" charset="-122"/>
              </a:rPr>
              <a:t>ompound particles</a:t>
            </a:r>
            <a:endParaRPr lang="en-US" altLang="zh-CN" sz="1500">
              <a:ea typeface="宋体" panose="02010600030101010101" pitchFamily="2" charset="-122"/>
            </a:endParaRPr>
          </a:p>
          <a:p>
            <a:pPr lvl="1"/>
            <a:r>
              <a:rPr lang="en-US" altLang="zh-CN" sz="1350">
                <a:ea typeface="宋体" panose="02010600030101010101" pitchFamily="2" charset="-122"/>
              </a:rPr>
              <a:t>Mix of quarks, anti-quarks and gluons: variety of processes</a:t>
            </a:r>
            <a:endParaRPr lang="en-US" altLang="zh-CN" sz="1350">
              <a:ea typeface="宋体" panose="02010600030101010101" pitchFamily="2" charset="-122"/>
            </a:endParaRPr>
          </a:p>
          <a:p>
            <a:pPr lvl="1"/>
            <a:r>
              <a:rPr lang="en-US" altLang="zh-CN" sz="1350">
                <a:ea typeface="宋体" panose="02010600030101010101" pitchFamily="2" charset="-122"/>
              </a:rPr>
              <a:t>Parton energy spread</a:t>
            </a:r>
            <a:endParaRPr lang="en-US" altLang="zh-CN" sz="1350">
              <a:ea typeface="宋体" panose="02010600030101010101" pitchFamily="2" charset="-122"/>
            </a:endParaRPr>
          </a:p>
          <a:p>
            <a:pPr lvl="1"/>
            <a:r>
              <a:rPr lang="en-US" altLang="zh-CN" sz="1200" b="1" i="1">
                <a:ea typeface="宋体" panose="02010600030101010101" pitchFamily="2" charset="-122"/>
              </a:rPr>
              <a:t>Hadron collisions  </a:t>
            </a:r>
            <a:r>
              <a:rPr lang="en-US" altLang="zh-CN" sz="1200" b="1" i="1">
                <a:ea typeface="宋体" panose="02010600030101010101" pitchFamily="2" charset="-122"/>
                <a:sym typeface="Symbol" panose="05050102010706020507" pitchFamily="18" charset="2"/>
              </a:rPr>
              <a:t>  large discovery range</a:t>
            </a:r>
            <a:endParaRPr lang="en-US" altLang="zh-CN" sz="1200" b="1" i="1">
              <a:ea typeface="宋体" panose="02010600030101010101" pitchFamily="2" charset="-122"/>
              <a:sym typeface="Symbol" panose="05050102010706020507" pitchFamily="18" charset="2"/>
            </a:endParaRPr>
          </a:p>
          <a:p>
            <a:pPr lvl="1"/>
            <a:endParaRPr lang="en-US" altLang="zh-CN" sz="1200" b="1" i="1">
              <a:ea typeface="宋体" panose="02010600030101010101" pitchFamily="2" charset="-122"/>
            </a:endParaRPr>
          </a:p>
          <a:p>
            <a:r>
              <a:rPr lang="en-US" altLang="zh-CN" sz="1350">
                <a:ea typeface="宋体" panose="02010600030101010101" pitchFamily="2" charset="-122"/>
              </a:rPr>
              <a:t>Lepton collisions: elementary particles</a:t>
            </a:r>
            <a:endParaRPr lang="en-US" altLang="zh-CN" sz="1350">
              <a:ea typeface="宋体" panose="02010600030101010101" pitchFamily="2" charset="-122"/>
            </a:endParaRPr>
          </a:p>
          <a:p>
            <a:pPr lvl="1"/>
            <a:r>
              <a:rPr lang="en-US" altLang="zh-CN" sz="1350">
                <a:ea typeface="宋体" panose="02010600030101010101" pitchFamily="2" charset="-122"/>
              </a:rPr>
              <a:t>Collision process known</a:t>
            </a:r>
            <a:endParaRPr lang="en-US" altLang="zh-CN" sz="1350">
              <a:ea typeface="宋体" panose="02010600030101010101" pitchFamily="2" charset="-122"/>
            </a:endParaRPr>
          </a:p>
          <a:p>
            <a:pPr lvl="1"/>
            <a:r>
              <a:rPr lang="en-US" altLang="zh-CN" sz="1350">
                <a:ea typeface="宋体" panose="02010600030101010101" pitchFamily="2" charset="-122"/>
              </a:rPr>
              <a:t>Well defined energy</a:t>
            </a:r>
            <a:endParaRPr lang="en-US" altLang="zh-CN" sz="1350">
              <a:ea typeface="宋体" panose="02010600030101010101" pitchFamily="2" charset="-122"/>
            </a:endParaRPr>
          </a:p>
          <a:p>
            <a:pPr lvl="1"/>
            <a:r>
              <a:rPr lang="en-US" altLang="zh-CN" sz="1200" b="1" i="1">
                <a:ea typeface="宋体" panose="02010600030101010101" pitchFamily="2" charset="-122"/>
              </a:rPr>
              <a:t>Lepton collisions  </a:t>
            </a:r>
            <a:r>
              <a:rPr lang="en-US" altLang="zh-CN" sz="1200" b="1" i="1">
                <a:ea typeface="宋体" panose="02010600030101010101" pitchFamily="2" charset="-122"/>
                <a:sym typeface="Symbol" panose="05050102010706020507" pitchFamily="18" charset="2"/>
              </a:rPr>
              <a:t>  precision measurement</a:t>
            </a:r>
            <a:r>
              <a:rPr lang="en-US" altLang="zh-CN" sz="1200">
                <a:ea typeface="宋体" panose="02010600030101010101" pitchFamily="2" charset="-122"/>
              </a:rPr>
              <a:t>  </a:t>
            </a:r>
            <a:endParaRPr lang="en-US" altLang="zh-CN" sz="1200">
              <a:ea typeface="宋体" panose="02010600030101010101" pitchFamily="2" charset="-122"/>
            </a:endParaRPr>
          </a:p>
          <a:p>
            <a:pPr lvl="1"/>
            <a:endParaRPr lang="en-US" altLang="zh-CN" sz="1200">
              <a:ea typeface="宋体" panose="02010600030101010101" pitchFamily="2" charset="-122"/>
            </a:endParaRPr>
          </a:p>
          <a:p>
            <a:pPr lvl="1">
              <a:buFontTx/>
              <a:buNone/>
            </a:pPr>
            <a:r>
              <a:rPr lang="en-US" altLang="zh-CN" sz="1350">
                <a:ea typeface="宋体" panose="02010600030101010101" pitchFamily="2" charset="-122"/>
              </a:rPr>
              <a:t>“If you know what to look for, collide leptons, if not collide hadrons”</a:t>
            </a:r>
            <a:endParaRPr lang="en-US" altLang="zh-CN" sz="1350">
              <a:ea typeface="宋体" panose="02010600030101010101" pitchFamily="2" charset="-122"/>
            </a:endParaRPr>
          </a:p>
          <a:p>
            <a:endParaRPr lang="en-US" altLang="zh-CN" sz="1350">
              <a:ea typeface="宋体" panose="02010600030101010101" pitchFamily="2" charset="-122"/>
            </a:endParaRPr>
          </a:p>
        </p:txBody>
      </p:sp>
      <p:sp>
        <p:nvSpPr>
          <p:cNvPr id="2" name="Date Placeholder 1"/>
          <p:cNvSpPr>
            <a:spLocks noGrp="1"/>
          </p:cNvSpPr>
          <p:nvPr>
            <p:ph type="dt" sz="half" idx="10"/>
          </p:nvPr>
        </p:nvSpPr>
        <p:spPr/>
        <p:txBody>
          <a:bodyPr/>
          <a:lstStyle/>
          <a:p>
            <a:fld id="{035CE5AC-EF9D-4406-B1E8-1B2EE397E41F}" type="datetime1">
              <a:rPr lang="zh-CN" altLang="en-US" smtClean="0"/>
            </a:fld>
            <a:endParaRPr lang="en-US"/>
          </a:p>
        </p:txBody>
      </p:sp>
      <p:sp>
        <p:nvSpPr>
          <p:cNvPr id="4" name="Footer Placeholder 3"/>
          <p:cNvSpPr>
            <a:spLocks noGrp="1"/>
          </p:cNvSpPr>
          <p:nvPr>
            <p:ph type="ftr" sz="quarter" idx="11"/>
          </p:nvPr>
        </p:nvSpPr>
        <p:spPr/>
        <p:txBody>
          <a:bodyPr/>
          <a:lstStyle/>
          <a:p>
            <a:r>
              <a:rPr lang="en-US"/>
              <a:t>Introduction to experimental particle physics, Weimin Song</a:t>
            </a:r>
            <a:endParaRPr lang="en-US"/>
          </a:p>
        </p:txBody>
      </p:sp>
      <p:sp>
        <p:nvSpPr>
          <p:cNvPr id="3" name="Slide Number Placeholder 2"/>
          <p:cNvSpPr>
            <a:spLocks noGrp="1"/>
          </p:cNvSpPr>
          <p:nvPr>
            <p:ph type="sldNum" sz="quarter" idx="12"/>
          </p:nvPr>
        </p:nvSpPr>
        <p:spPr/>
        <p:txBody>
          <a:bodyPr/>
          <a:lstStyle/>
          <a:p>
            <a:fld id="{631502E3-5324-F14B-802A-9353020B486E}" type="slidenum">
              <a:rPr lang="en-US" smtClean="0"/>
            </a:fld>
            <a:endParaRPr lang="en-US"/>
          </a:p>
        </p:txBody>
      </p:sp>
      <p:pic>
        <p:nvPicPr>
          <p:cNvPr id="141317"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886450" y="3200400"/>
            <a:ext cx="782241"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1319"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2057400"/>
            <a:ext cx="1371600" cy="1091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132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4757737"/>
            <a:ext cx="3314700" cy="1243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xfrm>
            <a:off x="139700" y="136524"/>
            <a:ext cx="9004300" cy="994172"/>
          </a:xfrm>
        </p:spPr>
        <p:txBody>
          <a:bodyPr>
            <a:noAutofit/>
          </a:bodyPr>
          <a:lstStyle/>
          <a:p>
            <a:pPr algn="ctr"/>
            <a:r>
              <a:rPr lang="en-US" altLang="zh-CN" b="1" dirty="0">
                <a:latin typeface="微软雅黑" panose="020B0503020204020204" pitchFamily="34" charset="-122"/>
                <a:ea typeface="微软雅黑" panose="020B0503020204020204" pitchFamily="34" charset="-122"/>
              </a:rPr>
              <a:t>Main parameters: particle type</a:t>
            </a:r>
            <a:endParaRPr lang="en-US" altLang="zh-CN" b="1" dirty="0">
              <a:latin typeface="微软雅黑" panose="020B0503020204020204" pitchFamily="34" charset="-122"/>
              <a:ea typeface="微软雅黑" panose="020B0503020204020204" pitchFamily="34" charset="-122"/>
            </a:endParaRPr>
          </a:p>
        </p:txBody>
      </p:sp>
      <p:sp>
        <p:nvSpPr>
          <p:cNvPr id="197635" name="Rectangle 3"/>
          <p:cNvSpPr>
            <a:spLocks noGrp="1" noChangeArrowheads="1"/>
          </p:cNvSpPr>
          <p:nvPr>
            <p:ph idx="1"/>
          </p:nvPr>
        </p:nvSpPr>
        <p:spPr/>
        <p:txBody>
          <a:bodyPr/>
          <a:lstStyle/>
          <a:p>
            <a:pPr>
              <a:buFontTx/>
              <a:buNone/>
            </a:pPr>
            <a:r>
              <a:rPr lang="en-US" altLang="zh-CN" b="1" i="1" dirty="0">
                <a:ea typeface="宋体" panose="02010600030101010101" pitchFamily="2" charset="-122"/>
              </a:rPr>
              <a:t>        Discovery     </a:t>
            </a:r>
            <a:r>
              <a:rPr lang="en-US" altLang="zh-CN" dirty="0">
                <a:ea typeface="宋体" panose="02010600030101010101" pitchFamily="2" charset="-122"/>
              </a:rPr>
              <a:t>	                                   </a:t>
            </a:r>
            <a:r>
              <a:rPr lang="en-US" altLang="zh-CN" b="1" i="1" dirty="0">
                <a:ea typeface="宋体" panose="02010600030101010101" pitchFamily="2" charset="-122"/>
              </a:rPr>
              <a:t>Precision</a:t>
            </a:r>
            <a:endParaRPr lang="en-US" altLang="zh-CN" b="1" i="1" dirty="0">
              <a:ea typeface="宋体" panose="02010600030101010101" pitchFamily="2" charset="-122"/>
            </a:endParaRPr>
          </a:p>
        </p:txBody>
      </p:sp>
      <p:sp>
        <p:nvSpPr>
          <p:cNvPr id="2" name="Date Placeholder 1"/>
          <p:cNvSpPr>
            <a:spLocks noGrp="1"/>
          </p:cNvSpPr>
          <p:nvPr>
            <p:ph type="dt" sz="half" idx="10"/>
          </p:nvPr>
        </p:nvSpPr>
        <p:spPr/>
        <p:txBody>
          <a:bodyPr/>
          <a:lstStyle/>
          <a:p>
            <a:fld id="{E8C5FA60-7D63-4BEC-BE53-19C00BA18C98}" type="datetime1">
              <a:rPr lang="zh-CN" altLang="en-US" smtClean="0"/>
            </a:fld>
            <a:endParaRPr lang="en-US"/>
          </a:p>
        </p:txBody>
      </p:sp>
      <p:sp>
        <p:nvSpPr>
          <p:cNvPr id="4" name="Footer Placeholder 3"/>
          <p:cNvSpPr>
            <a:spLocks noGrp="1"/>
          </p:cNvSpPr>
          <p:nvPr>
            <p:ph type="ftr" sz="quarter" idx="11"/>
          </p:nvPr>
        </p:nvSpPr>
        <p:spPr/>
        <p:txBody>
          <a:bodyPr/>
          <a:lstStyle/>
          <a:p>
            <a:r>
              <a:rPr lang="en-US"/>
              <a:t>Introduction to experimental particle physics, Weimin Song</a:t>
            </a:r>
            <a:endParaRPr lang="en-US"/>
          </a:p>
        </p:txBody>
      </p:sp>
      <p:sp>
        <p:nvSpPr>
          <p:cNvPr id="3" name="Slide Number Placeholder 2"/>
          <p:cNvSpPr>
            <a:spLocks noGrp="1"/>
          </p:cNvSpPr>
          <p:nvPr>
            <p:ph type="sldNum" sz="quarter" idx="12"/>
          </p:nvPr>
        </p:nvSpPr>
        <p:spPr/>
        <p:txBody>
          <a:bodyPr/>
          <a:lstStyle/>
          <a:p>
            <a:fld id="{631502E3-5324-F14B-802A-9353020B486E}" type="slidenum">
              <a:rPr lang="en-US" smtClean="0"/>
            </a:fld>
            <a:endParaRPr lang="en-US"/>
          </a:p>
        </p:txBody>
      </p:sp>
      <p:pic>
        <p:nvPicPr>
          <p:cNvPr id="197636" name="Picture 4" descr="lhc"/>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01624" y="2585686"/>
            <a:ext cx="3470275" cy="3091083"/>
          </a:xfrm>
          <a:prstGeom prst="rect">
            <a:avLst/>
          </a:prstGeom>
          <a:noFill/>
          <a:extLst>
            <a:ext uri="{909E8E84-426E-40DD-AFC4-6F175D3DCCD1}">
              <a14:hiddenFill xmlns:a14="http://schemas.microsoft.com/office/drawing/2010/main">
                <a:solidFill>
                  <a:srgbClr val="FFFFFF"/>
                </a:solidFill>
              </a14:hiddenFill>
            </a:ext>
          </a:extLst>
        </p:spPr>
      </p:pic>
      <p:pic>
        <p:nvPicPr>
          <p:cNvPr id="197637" name="Picture 5" descr="KE0048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2103" y="2524282"/>
            <a:ext cx="2822575" cy="3152487"/>
          </a:xfrm>
          <a:prstGeom prst="rect">
            <a:avLst/>
          </a:prstGeom>
          <a:noFill/>
          <a:extLst>
            <a:ext uri="{909E8E84-426E-40DD-AFC4-6F175D3DCCD1}">
              <a14:hiddenFill xmlns:a14="http://schemas.microsoft.com/office/drawing/2010/main">
                <a:solidFill>
                  <a:srgbClr val="FFFFFF"/>
                </a:solidFill>
              </a14:hiddenFill>
            </a:ext>
          </a:extLst>
        </p:spPr>
      </p:pic>
      <p:sp>
        <p:nvSpPr>
          <p:cNvPr id="197638" name="Text Box 6"/>
          <p:cNvSpPr txBox="1">
            <a:spLocks noChangeArrowheads="1"/>
          </p:cNvSpPr>
          <p:nvPr/>
        </p:nvSpPr>
        <p:spPr bwMode="auto">
          <a:xfrm>
            <a:off x="1657350" y="5816534"/>
            <a:ext cx="1314450"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350" b="1" dirty="0">
                <a:ea typeface="宋体" panose="02010600030101010101" pitchFamily="2" charset="-122"/>
              </a:rPr>
              <a:t>LHC/SPPC</a:t>
            </a:r>
            <a:endParaRPr lang="en-US" altLang="zh-CN" sz="1350" b="1" dirty="0">
              <a:ea typeface="宋体" panose="02010600030101010101" pitchFamily="2" charset="-122"/>
            </a:endParaRPr>
          </a:p>
        </p:txBody>
      </p:sp>
      <p:sp>
        <p:nvSpPr>
          <p:cNvPr id="197639" name="Text Box 7"/>
          <p:cNvSpPr txBox="1">
            <a:spLocks noChangeArrowheads="1"/>
          </p:cNvSpPr>
          <p:nvPr/>
        </p:nvSpPr>
        <p:spPr bwMode="auto">
          <a:xfrm>
            <a:off x="5702300" y="5816534"/>
            <a:ext cx="2057400"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1350" b="1" dirty="0">
                <a:ea typeface="宋体" panose="02010600030101010101" pitchFamily="2" charset="-122"/>
              </a:rPr>
              <a:t>LEP / ILC/CEPC</a:t>
            </a:r>
            <a:endParaRPr lang="en-US" altLang="zh-CN" sz="1350" b="1" dirty="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7635">
                                            <p:txEl>
                                              <p:pRg st="0" end="0"/>
                                            </p:txEl>
                                          </p:spTgt>
                                        </p:tgtEl>
                                        <p:attrNameLst>
                                          <p:attrName>style.visibility</p:attrName>
                                        </p:attrNameLst>
                                      </p:cBhvr>
                                      <p:to>
                                        <p:strVal val="visible"/>
                                      </p:to>
                                    </p:set>
                                    <p:anim calcmode="lin" valueType="num">
                                      <p:cBhvr additive="base">
                                        <p:cTn id="7" dur="500" fill="hold"/>
                                        <p:tgtEl>
                                          <p:spTgt spid="19763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97635">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77800" y="22226"/>
            <a:ext cx="8966200" cy="857250"/>
          </a:xfrm>
        </p:spPr>
        <p:txBody>
          <a:bodyPr>
            <a:noAutofit/>
          </a:bodyPr>
          <a:lstStyle/>
          <a:p>
            <a:pPr algn="ctr"/>
            <a:r>
              <a:rPr lang="en-US" altLang="zh-CN" b="1" dirty="0">
                <a:latin typeface="微软雅黑" panose="020B0503020204020204" pitchFamily="34" charset="-122"/>
                <a:ea typeface="微软雅黑" panose="020B0503020204020204" pitchFamily="34" charset="-122"/>
              </a:rPr>
              <a:t>Main parameters: luminosity</a:t>
            </a:r>
            <a:endParaRPr lang="en-US" altLang="zh-CN" b="1" dirty="0">
              <a:latin typeface="微软雅黑" panose="020B0503020204020204" pitchFamily="34" charset="-122"/>
              <a:ea typeface="微软雅黑" panose="020B0503020204020204" pitchFamily="34" charset="-122"/>
            </a:endParaRPr>
          </a:p>
        </p:txBody>
      </p:sp>
      <p:sp>
        <p:nvSpPr>
          <p:cNvPr id="12291" name="Rectangle 3"/>
          <p:cNvSpPr>
            <a:spLocks noGrp="1" noChangeArrowheads="1"/>
          </p:cNvSpPr>
          <p:nvPr>
            <p:ph type="body" sz="half" idx="1"/>
          </p:nvPr>
        </p:nvSpPr>
        <p:spPr>
          <a:xfrm>
            <a:off x="1485900" y="2057401"/>
            <a:ext cx="6172200" cy="3394472"/>
          </a:xfrm>
        </p:spPr>
        <p:txBody>
          <a:bodyPr/>
          <a:lstStyle/>
          <a:p>
            <a:r>
              <a:rPr lang="en-US" altLang="zh-CN" sz="1350" dirty="0">
                <a:ea typeface="宋体" panose="02010600030101010101" pitchFamily="2" charset="-122"/>
              </a:rPr>
              <a:t>High energy is not enough !</a:t>
            </a:r>
            <a:endParaRPr lang="en-US" altLang="zh-CN" sz="1350" dirty="0">
              <a:ea typeface="宋体" panose="02010600030101010101" pitchFamily="2" charset="-122"/>
            </a:endParaRPr>
          </a:p>
          <a:p>
            <a:endParaRPr lang="en-US" altLang="zh-CN" sz="1350" dirty="0">
              <a:ea typeface="宋体" panose="02010600030101010101" pitchFamily="2" charset="-122"/>
            </a:endParaRPr>
          </a:p>
          <a:p>
            <a:r>
              <a:rPr lang="en-US" altLang="zh-CN" sz="1350" dirty="0">
                <a:ea typeface="宋体" panose="02010600030101010101" pitchFamily="2" charset="-122"/>
              </a:rPr>
              <a:t>Cross-sections for interesting processes are very small (~ pb =  10</a:t>
            </a:r>
            <a:r>
              <a:rPr lang="en-US" altLang="zh-CN" sz="1350" baseline="30000" dirty="0">
                <a:ea typeface="宋体" panose="02010600030101010101" pitchFamily="2" charset="-122"/>
              </a:rPr>
              <a:t>−36</a:t>
            </a:r>
            <a:r>
              <a:rPr lang="en-US" altLang="zh-CN" sz="1350" dirty="0">
                <a:ea typeface="宋体" panose="02010600030101010101" pitchFamily="2" charset="-122"/>
              </a:rPr>
              <a:t> cm² ) !</a:t>
            </a:r>
            <a:endParaRPr lang="en-US" altLang="zh-CN" sz="1350" dirty="0">
              <a:ea typeface="宋体" panose="02010600030101010101" pitchFamily="2" charset="-122"/>
            </a:endParaRPr>
          </a:p>
          <a:p>
            <a:pPr lvl="1"/>
            <a:r>
              <a:rPr lang="en-US" altLang="zh-CN" sz="1200" dirty="0">
                <a:ea typeface="宋体" panose="02010600030101010101" pitchFamily="2" charset="-122"/>
              </a:rPr>
              <a:t> </a:t>
            </a:r>
            <a:r>
              <a:rPr lang="en-US" altLang="zh-CN" sz="1200" dirty="0">
                <a:latin typeface="Symbol" panose="05050102010706020507" pitchFamily="18" charset="2"/>
                <a:ea typeface="宋体" panose="02010600030101010101" pitchFamily="2" charset="-122"/>
              </a:rPr>
              <a:t>s</a:t>
            </a:r>
            <a:r>
              <a:rPr lang="en-US" altLang="zh-CN" sz="1200" dirty="0">
                <a:ea typeface="宋体" panose="02010600030101010101" pitchFamily="2" charset="-122"/>
              </a:rPr>
              <a:t>(gg → H)  = 23 pb      [ at s</a:t>
            </a:r>
            <a:r>
              <a:rPr lang="en-US" altLang="zh-CN" sz="1200" baseline="30000" dirty="0">
                <a:ea typeface="宋体" panose="02010600030101010101" pitchFamily="2" charset="-122"/>
              </a:rPr>
              <a:t>2</a:t>
            </a:r>
            <a:r>
              <a:rPr lang="en-US" altLang="zh-CN" sz="1200" baseline="-25000" dirty="0">
                <a:ea typeface="宋体" panose="02010600030101010101" pitchFamily="2" charset="-122"/>
              </a:rPr>
              <a:t>pp</a:t>
            </a:r>
            <a:r>
              <a:rPr lang="en-US" altLang="zh-CN" sz="1200" dirty="0">
                <a:ea typeface="宋体" panose="02010600030101010101" pitchFamily="2" charset="-122"/>
              </a:rPr>
              <a:t> = (14 </a:t>
            </a:r>
            <a:r>
              <a:rPr lang="en-US" altLang="zh-CN" sz="1200" dirty="0" err="1">
                <a:ea typeface="宋体" panose="02010600030101010101" pitchFamily="2" charset="-122"/>
              </a:rPr>
              <a:t>TeV</a:t>
            </a:r>
            <a:r>
              <a:rPr lang="en-US" altLang="zh-CN" sz="1200" dirty="0">
                <a:ea typeface="宋体" panose="02010600030101010101" pitchFamily="2" charset="-122"/>
              </a:rPr>
              <a:t>)</a:t>
            </a:r>
            <a:r>
              <a:rPr lang="en-US" altLang="zh-CN" sz="1200" baseline="30000" dirty="0">
                <a:ea typeface="宋体" panose="02010600030101010101" pitchFamily="2" charset="-122"/>
              </a:rPr>
              <a:t>2,  </a:t>
            </a:r>
            <a:r>
              <a:rPr lang="en-US" altLang="zh-CN" sz="1200" dirty="0" err="1">
                <a:ea typeface="宋体" panose="02010600030101010101" pitchFamily="2" charset="-122"/>
              </a:rPr>
              <a:t>m</a:t>
            </a:r>
            <a:r>
              <a:rPr lang="en-US" altLang="zh-CN" sz="1200" baseline="-25000" dirty="0" err="1">
                <a:ea typeface="宋体" panose="02010600030101010101" pitchFamily="2" charset="-122"/>
              </a:rPr>
              <a:t>H</a:t>
            </a:r>
            <a:r>
              <a:rPr lang="en-US" altLang="zh-CN" sz="1200" dirty="0">
                <a:ea typeface="宋体" panose="02010600030101010101" pitchFamily="2" charset="-122"/>
              </a:rPr>
              <a:t> = 150 GeV/c</a:t>
            </a:r>
            <a:r>
              <a:rPr lang="en-US" altLang="zh-CN" sz="1200" baseline="30000" dirty="0">
                <a:ea typeface="宋体" panose="02010600030101010101" pitchFamily="2" charset="-122"/>
              </a:rPr>
              <a:t>2 </a:t>
            </a:r>
            <a:r>
              <a:rPr lang="en-US" altLang="zh-CN" sz="1200" dirty="0">
                <a:ea typeface="宋体" panose="02010600030101010101" pitchFamily="2" charset="-122"/>
              </a:rPr>
              <a:t>]</a:t>
            </a:r>
            <a:endParaRPr lang="en-US" altLang="zh-CN" sz="1200" dirty="0">
              <a:ea typeface="宋体" panose="02010600030101010101" pitchFamily="2" charset="-122"/>
            </a:endParaRPr>
          </a:p>
          <a:p>
            <a:pPr lvl="1"/>
            <a:endParaRPr lang="en-US" altLang="zh-CN" sz="1200" dirty="0">
              <a:ea typeface="宋体" panose="02010600030101010101" pitchFamily="2" charset="-122"/>
            </a:endParaRPr>
          </a:p>
          <a:p>
            <a:pPr lvl="2"/>
            <a:endParaRPr lang="en-US" altLang="zh-CN" sz="1200" dirty="0">
              <a:ea typeface="宋体" panose="02010600030101010101" pitchFamily="2" charset="-122"/>
            </a:endParaRPr>
          </a:p>
          <a:p>
            <a:pPr lvl="1"/>
            <a:r>
              <a:rPr lang="en-US" altLang="zh-CN" sz="1200" dirty="0">
                <a:ea typeface="宋体" panose="02010600030101010101" pitchFamily="2" charset="-122"/>
                <a:sym typeface="Symbol" panose="05050102010706020507" pitchFamily="18" charset="2"/>
              </a:rPr>
              <a:t>We need </a:t>
            </a:r>
            <a:r>
              <a:rPr lang="en-US" altLang="zh-CN" sz="1200" i="1" dirty="0">
                <a:latin typeface="Script MT Bold" panose="03040602040607080904" pitchFamily="66" charset="0"/>
                <a:ea typeface="宋体" panose="02010600030101010101" pitchFamily="2" charset="-122"/>
              </a:rPr>
              <a:t>L  </a:t>
            </a:r>
            <a:r>
              <a:rPr lang="en-US" altLang="zh-CN" sz="1200" dirty="0">
                <a:ea typeface="宋体" panose="02010600030101010101" pitchFamily="2" charset="-122"/>
              </a:rPr>
              <a:t>&gt;&gt; 10</a:t>
            </a:r>
            <a:r>
              <a:rPr lang="en-US" altLang="zh-CN" sz="1200" baseline="30000" dirty="0">
                <a:ea typeface="宋体" panose="02010600030101010101" pitchFamily="2" charset="-122"/>
              </a:rPr>
              <a:t>30 </a:t>
            </a:r>
            <a:r>
              <a:rPr lang="en-US" altLang="zh-CN" sz="1200" dirty="0">
                <a:ea typeface="宋体" panose="02010600030101010101" pitchFamily="2" charset="-122"/>
              </a:rPr>
              <a:t> </a:t>
            </a:r>
            <a:r>
              <a:rPr lang="en-US" altLang="zh-CN" sz="1200" dirty="0">
                <a:ea typeface="宋体" panose="02010600030101010101" pitchFamily="2" charset="-122"/>
                <a:sym typeface="Symbol" panose="05050102010706020507" pitchFamily="18" charset="2"/>
              </a:rPr>
              <a:t>cm</a:t>
            </a:r>
            <a:r>
              <a:rPr lang="en-US" altLang="zh-CN" sz="1200" baseline="30000" dirty="0">
                <a:ea typeface="宋体" panose="02010600030101010101" pitchFamily="2" charset="-122"/>
                <a:sym typeface="Symbol" panose="05050102010706020507" pitchFamily="18" charset="2"/>
              </a:rPr>
              <a:t>-2</a:t>
            </a:r>
            <a:r>
              <a:rPr lang="en-US" altLang="zh-CN" sz="1200" dirty="0">
                <a:ea typeface="宋体" panose="02010600030101010101" pitchFamily="2" charset="-122"/>
                <a:sym typeface="Symbol" panose="05050102010706020507" pitchFamily="18" charset="2"/>
              </a:rPr>
              <a:t>s</a:t>
            </a:r>
            <a:r>
              <a:rPr lang="en-US" altLang="zh-CN" sz="1200" baseline="30000" dirty="0">
                <a:ea typeface="宋体" panose="02010600030101010101" pitchFamily="2" charset="-122"/>
                <a:sym typeface="Symbol" panose="05050102010706020507" pitchFamily="18" charset="2"/>
              </a:rPr>
              <a:t>-1</a:t>
            </a:r>
            <a:r>
              <a:rPr lang="en-US" altLang="zh-CN" sz="1200" dirty="0">
                <a:ea typeface="宋体" panose="02010600030101010101" pitchFamily="2" charset="-122"/>
                <a:sym typeface="Symbol" panose="05050102010706020507" pitchFamily="18" charset="2"/>
              </a:rPr>
              <a:t> in order to </a:t>
            </a:r>
            <a:r>
              <a:rPr lang="en-US" altLang="zh-CN" sz="1200" dirty="0">
                <a:ea typeface="宋体" panose="02010600030101010101" pitchFamily="2" charset="-122"/>
              </a:rPr>
              <a:t>observe a significant amount of interesting processes!</a:t>
            </a:r>
            <a:endParaRPr lang="en-US" altLang="zh-CN" sz="1200" baseline="30000" dirty="0">
              <a:ea typeface="宋体" panose="02010600030101010101" pitchFamily="2" charset="-122"/>
              <a:sym typeface="Symbol" panose="05050102010706020507" pitchFamily="18" charset="2"/>
            </a:endParaRPr>
          </a:p>
          <a:p>
            <a:pPr lvl="1"/>
            <a:endParaRPr lang="en-US" altLang="zh-CN" sz="1350" dirty="0">
              <a:ea typeface="宋体" panose="02010600030101010101" pitchFamily="2" charset="-122"/>
            </a:endParaRPr>
          </a:p>
          <a:p>
            <a:r>
              <a:rPr lang="en-US" altLang="zh-CN" sz="1350" i="1" dirty="0">
                <a:latin typeface="Script MT Bold" panose="03040602040607080904" pitchFamily="66" charset="0"/>
                <a:ea typeface="宋体" panose="02010600030101010101" pitchFamily="2" charset="-122"/>
              </a:rPr>
              <a:t>L</a:t>
            </a:r>
            <a:r>
              <a:rPr lang="en-US" altLang="zh-CN" sz="1350" dirty="0">
                <a:ea typeface="宋体" panose="02010600030101010101" pitchFamily="2" charset="-122"/>
                <a:sym typeface="Symbol" panose="05050102010706020507" pitchFamily="18" charset="2"/>
              </a:rPr>
              <a:t>  [cm</a:t>
            </a:r>
            <a:r>
              <a:rPr lang="en-US" altLang="zh-CN" sz="1350" baseline="30000" dirty="0">
                <a:ea typeface="宋体" panose="02010600030101010101" pitchFamily="2" charset="-122"/>
                <a:sym typeface="Symbol" panose="05050102010706020507" pitchFamily="18" charset="2"/>
              </a:rPr>
              <a:t>-2</a:t>
            </a:r>
            <a:r>
              <a:rPr lang="en-US" altLang="zh-CN" sz="1350" dirty="0">
                <a:ea typeface="宋体" panose="02010600030101010101" pitchFamily="2" charset="-122"/>
                <a:sym typeface="Symbol" panose="05050102010706020507" pitchFamily="18" charset="2"/>
              </a:rPr>
              <a:t>s</a:t>
            </a:r>
            <a:r>
              <a:rPr lang="en-US" altLang="zh-CN" sz="1350" baseline="30000" dirty="0">
                <a:ea typeface="宋体" panose="02010600030101010101" pitchFamily="2" charset="-122"/>
                <a:sym typeface="Symbol" panose="05050102010706020507" pitchFamily="18" charset="2"/>
              </a:rPr>
              <a:t>-1</a:t>
            </a:r>
            <a:r>
              <a:rPr lang="en-US" altLang="zh-CN" sz="1350" dirty="0">
                <a:ea typeface="宋体" panose="02010600030101010101" pitchFamily="2" charset="-122"/>
                <a:sym typeface="Symbol" panose="05050102010706020507" pitchFamily="18" charset="2"/>
              </a:rPr>
              <a:t>] for “bunched colliding beams” depends on</a:t>
            </a:r>
            <a:endParaRPr lang="en-US" altLang="zh-CN" sz="1350" dirty="0">
              <a:ea typeface="宋体" panose="02010600030101010101" pitchFamily="2" charset="-122"/>
              <a:sym typeface="Symbol" panose="05050102010706020507" pitchFamily="18" charset="2"/>
            </a:endParaRPr>
          </a:p>
          <a:p>
            <a:pPr lvl="1"/>
            <a:r>
              <a:rPr lang="en-US" altLang="zh-CN" sz="1200" dirty="0">
                <a:ea typeface="宋体" panose="02010600030101010101" pitchFamily="2" charset="-122"/>
                <a:sym typeface="Symbol" panose="05050102010706020507" pitchFamily="18" charset="2"/>
              </a:rPr>
              <a:t>number of particles per bunch (n</a:t>
            </a:r>
            <a:r>
              <a:rPr lang="en-US" altLang="zh-CN" sz="1200" baseline="-25000" dirty="0">
                <a:ea typeface="宋体" panose="02010600030101010101" pitchFamily="2" charset="-122"/>
                <a:sym typeface="Symbol" panose="05050102010706020507" pitchFamily="18" charset="2"/>
              </a:rPr>
              <a:t>1</a:t>
            </a:r>
            <a:r>
              <a:rPr lang="en-US" altLang="zh-CN" sz="1200" dirty="0">
                <a:ea typeface="宋体" panose="02010600030101010101" pitchFamily="2" charset="-122"/>
                <a:sym typeface="Symbol" panose="05050102010706020507" pitchFamily="18" charset="2"/>
              </a:rPr>
              <a:t>, n</a:t>
            </a:r>
            <a:r>
              <a:rPr lang="en-US" altLang="zh-CN" sz="1200" baseline="-25000" dirty="0">
                <a:ea typeface="宋体" panose="02010600030101010101" pitchFamily="2" charset="-122"/>
                <a:sym typeface="Symbol" panose="05050102010706020507" pitchFamily="18" charset="2"/>
              </a:rPr>
              <a:t>2</a:t>
            </a:r>
            <a:r>
              <a:rPr lang="en-US" altLang="zh-CN" sz="1200" dirty="0">
                <a:ea typeface="宋体" panose="02010600030101010101" pitchFamily="2" charset="-122"/>
                <a:sym typeface="Symbol" panose="05050102010706020507" pitchFamily="18" charset="2"/>
              </a:rPr>
              <a:t>)</a:t>
            </a:r>
            <a:endParaRPr lang="en-US" altLang="zh-CN" sz="1200" dirty="0">
              <a:ea typeface="宋体" panose="02010600030101010101" pitchFamily="2" charset="-122"/>
              <a:sym typeface="Symbol" panose="05050102010706020507" pitchFamily="18" charset="2"/>
            </a:endParaRPr>
          </a:p>
          <a:p>
            <a:pPr lvl="1"/>
            <a:r>
              <a:rPr lang="en-US" altLang="zh-CN" sz="1200" dirty="0">
                <a:ea typeface="宋体" panose="02010600030101010101" pitchFamily="2" charset="-122"/>
                <a:sym typeface="Symbol" panose="05050102010706020507" pitchFamily="18" charset="2"/>
              </a:rPr>
              <a:t>bunch transverse size at the interaction point (</a:t>
            </a:r>
            <a:r>
              <a:rPr lang="en-US" altLang="zh-CN" sz="1200" i="1" dirty="0">
                <a:ea typeface="宋体" panose="02010600030101010101" pitchFamily="2" charset="-122"/>
                <a:sym typeface="Symbol" panose="05050102010706020507" pitchFamily="18" charset="2"/>
              </a:rPr>
              <a:t></a:t>
            </a:r>
            <a:r>
              <a:rPr lang="en-US" altLang="zh-CN" sz="1200" i="1" baseline="-25000" dirty="0">
                <a:ea typeface="宋体" panose="02010600030101010101" pitchFamily="2" charset="-122"/>
                <a:sym typeface="Symbol" panose="05050102010706020507" pitchFamily="18" charset="2"/>
              </a:rPr>
              <a:t>x</a:t>
            </a:r>
            <a:r>
              <a:rPr lang="en-US" altLang="zh-CN" sz="1200" i="1" dirty="0">
                <a:ea typeface="宋体" panose="02010600030101010101" pitchFamily="2" charset="-122"/>
                <a:sym typeface="Symbol" panose="05050102010706020507" pitchFamily="18" charset="2"/>
              </a:rPr>
              <a:t>, </a:t>
            </a:r>
            <a:r>
              <a:rPr lang="en-US" altLang="zh-CN" sz="1200" i="1" baseline="-25000" dirty="0">
                <a:ea typeface="宋体" panose="02010600030101010101" pitchFamily="2" charset="-122"/>
                <a:sym typeface="Symbol" panose="05050102010706020507" pitchFamily="18" charset="2"/>
              </a:rPr>
              <a:t>y</a:t>
            </a:r>
            <a:r>
              <a:rPr lang="en-US" altLang="zh-CN" sz="1200" i="1" dirty="0">
                <a:ea typeface="宋体" panose="02010600030101010101" pitchFamily="2" charset="-122"/>
                <a:sym typeface="Symbol" panose="05050102010706020507" pitchFamily="18" charset="2"/>
              </a:rPr>
              <a:t> )</a:t>
            </a:r>
            <a:endParaRPr lang="en-US" altLang="zh-CN" sz="1200" dirty="0">
              <a:ea typeface="宋体" panose="02010600030101010101" pitchFamily="2" charset="-122"/>
              <a:sym typeface="Symbol" panose="05050102010706020507" pitchFamily="18" charset="2"/>
            </a:endParaRPr>
          </a:p>
          <a:p>
            <a:pPr lvl="1"/>
            <a:r>
              <a:rPr lang="en-US" altLang="zh-CN" sz="1200" dirty="0">
                <a:ea typeface="宋体" panose="02010600030101010101" pitchFamily="2" charset="-122"/>
                <a:sym typeface="Symbol" panose="05050102010706020507" pitchFamily="18" charset="2"/>
              </a:rPr>
              <a:t>bunch collision rate ( f)</a:t>
            </a:r>
            <a:endParaRPr lang="en-US" altLang="zh-CN" sz="1200" dirty="0">
              <a:ea typeface="宋体" panose="02010600030101010101" pitchFamily="2" charset="-122"/>
              <a:sym typeface="Symbol" panose="05050102010706020507" pitchFamily="18" charset="2"/>
            </a:endParaRPr>
          </a:p>
          <a:p>
            <a:pPr lvl="1"/>
            <a:endParaRPr lang="en-US" altLang="zh-CN" sz="1200" dirty="0">
              <a:ea typeface="宋体" panose="02010600030101010101" pitchFamily="2" charset="-122"/>
              <a:sym typeface="Symbol" panose="05050102010706020507" pitchFamily="18" charset="2"/>
            </a:endParaRPr>
          </a:p>
          <a:p>
            <a:pPr lvl="1"/>
            <a:endParaRPr lang="en-US" altLang="zh-CN" sz="1200" dirty="0">
              <a:ea typeface="宋体" panose="02010600030101010101" pitchFamily="2" charset="-122"/>
              <a:sym typeface="Symbol" panose="05050102010706020507" pitchFamily="18" charset="2"/>
            </a:endParaRPr>
          </a:p>
          <a:p>
            <a:pPr lvl="1"/>
            <a:endParaRPr lang="en-US" altLang="zh-CN" sz="1200" dirty="0">
              <a:ea typeface="宋体" panose="02010600030101010101" pitchFamily="2" charset="-122"/>
              <a:sym typeface="Symbol" panose="05050102010706020507" pitchFamily="18" charset="2"/>
            </a:endParaRPr>
          </a:p>
          <a:p>
            <a:endParaRPr lang="en-US" altLang="zh-CN" sz="1350" dirty="0">
              <a:ea typeface="宋体" panose="02010600030101010101" pitchFamily="2" charset="-122"/>
              <a:sym typeface="Symbol" panose="05050102010706020507" pitchFamily="18" charset="2"/>
            </a:endParaRPr>
          </a:p>
          <a:p>
            <a:endParaRPr lang="en-US" altLang="zh-CN" sz="1350" dirty="0">
              <a:ea typeface="宋体" panose="02010600030101010101" pitchFamily="2" charset="-122"/>
              <a:sym typeface="Symbol" panose="05050102010706020507" pitchFamily="18" charset="2"/>
            </a:endParaRPr>
          </a:p>
          <a:p>
            <a:pPr lvl="1"/>
            <a:endParaRPr lang="en-US" altLang="zh-CN" sz="1350" dirty="0">
              <a:ea typeface="宋体" panose="02010600030101010101" pitchFamily="2" charset="-122"/>
            </a:endParaRPr>
          </a:p>
        </p:txBody>
      </p:sp>
      <p:graphicFrame>
        <p:nvGraphicFramePr>
          <p:cNvPr id="12298" name="Object 10"/>
          <p:cNvGraphicFramePr>
            <a:graphicFrameLocks noGrp="1" noChangeAspect="1"/>
          </p:cNvGraphicFramePr>
          <p:nvPr>
            <p:ph sz="quarter" idx="2"/>
          </p:nvPr>
        </p:nvGraphicFramePr>
        <p:xfrm>
          <a:off x="4286250" y="3143250"/>
          <a:ext cx="798513" cy="273050"/>
        </p:xfrm>
        <a:graphic>
          <a:graphicData uri="http://schemas.openxmlformats.org/presentationml/2006/ole">
            <mc:AlternateContent xmlns:mc="http://schemas.openxmlformats.org/markup-compatibility/2006">
              <mc:Choice xmlns:v="urn:schemas-microsoft-com:vml" Requires="v">
                <p:oleObj spid="_x0000_s0" name="Equation" r:id="rId1" imgW="520065" imgH="177800" progId="Equation.3">
                  <p:embed/>
                </p:oleObj>
              </mc:Choice>
              <mc:Fallback>
                <p:oleObj name="Equation" r:id="rId1" imgW="520065" imgH="177800" progId="Equation.3">
                  <p:embed/>
                  <p:pic>
                    <p:nvPicPr>
                      <p:cNvPr id="0" name="Object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250" y="3143250"/>
                        <a:ext cx="798513" cy="273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2300" name="Object 12"/>
          <p:cNvGraphicFramePr>
            <a:graphicFrameLocks noGrp="1" noChangeAspect="1"/>
          </p:cNvGraphicFramePr>
          <p:nvPr>
            <p:ph sz="quarter" idx="3"/>
          </p:nvPr>
        </p:nvGraphicFramePr>
        <p:xfrm>
          <a:off x="3943350" y="4914900"/>
          <a:ext cx="1657350" cy="784225"/>
        </p:xfrm>
        <a:graphic>
          <a:graphicData uri="http://schemas.openxmlformats.org/presentationml/2006/ole">
            <mc:AlternateContent xmlns:mc="http://schemas.openxmlformats.org/markup-compatibility/2006">
              <mc:Choice xmlns:v="urn:schemas-microsoft-com:vml" Requires="v">
                <p:oleObj spid="_x0000_s0" name="Equation" r:id="rId3" imgW="939165" imgH="444500" progId="Equation.3">
                  <p:embed/>
                </p:oleObj>
              </mc:Choice>
              <mc:Fallback>
                <p:oleObj name="Equation" r:id="rId3" imgW="939165" imgH="444500" progId="Equation.3">
                  <p:embed/>
                  <p:pic>
                    <p:nvPicPr>
                      <p:cNvPr id="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43350" y="4914900"/>
                        <a:ext cx="1657350" cy="7842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 name="Date Placeholder 1"/>
          <p:cNvSpPr>
            <a:spLocks noGrp="1"/>
          </p:cNvSpPr>
          <p:nvPr>
            <p:ph type="dt" sz="half" idx="10"/>
          </p:nvPr>
        </p:nvSpPr>
        <p:spPr/>
        <p:txBody>
          <a:bodyPr/>
          <a:lstStyle/>
          <a:p>
            <a:fld id="{68D3E562-96D1-45B4-AF01-145BCE492EB9}" type="datetime1">
              <a:rPr lang="zh-CN" altLang="en-US" smtClean="0"/>
            </a:fld>
            <a:endParaRPr lang="en-US" altLang="zh-CN"/>
          </a:p>
        </p:txBody>
      </p:sp>
      <p:sp>
        <p:nvSpPr>
          <p:cNvPr id="4" name="Footer Placeholder 3"/>
          <p:cNvSpPr>
            <a:spLocks noGrp="1"/>
          </p:cNvSpPr>
          <p:nvPr>
            <p:ph type="ftr" sz="quarter" idx="11"/>
          </p:nvPr>
        </p:nvSpPr>
        <p:spPr/>
        <p:txBody>
          <a:bodyPr/>
          <a:lstStyle/>
          <a:p>
            <a:r>
              <a:rPr lang="en-US" altLang="zh-CN"/>
              <a:t>Introduction to experimental particle physics, Weimin Song</a:t>
            </a:r>
            <a:endParaRPr lang="en-US" altLang="zh-CN"/>
          </a:p>
        </p:txBody>
      </p:sp>
      <p:sp>
        <p:nvSpPr>
          <p:cNvPr id="3" name="Slide Number Placeholder 2"/>
          <p:cNvSpPr>
            <a:spLocks noGrp="1"/>
          </p:cNvSpPr>
          <p:nvPr>
            <p:ph type="sldNum" sz="quarter" idx="12"/>
          </p:nvPr>
        </p:nvSpPr>
        <p:spPr/>
        <p:txBody>
          <a:bodyPr/>
          <a:lstStyle/>
          <a:p>
            <a:fld id="{401E61D7-F23C-4ABA-A048-85155FE0B945}" type="slidenum">
              <a:rPr lang="en-US" altLang="zh-CN" smtClean="0"/>
            </a:fld>
            <a:endParaRPr lang="en-US" altLang="zh-CN"/>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991600" cy="857250"/>
          </a:xfrm>
        </p:spPr>
        <p:txBody>
          <a:bodyPr>
            <a:noAutofit/>
          </a:bodyPr>
          <a:lstStyle/>
          <a:p>
            <a:pPr algn="ctr"/>
            <a:r>
              <a:rPr lang="en-GB" b="1" dirty="0">
                <a:latin typeface="微软雅黑" panose="020B0503020204020204" pitchFamily="34" charset="-122"/>
                <a:ea typeface="微软雅黑" panose="020B0503020204020204" pitchFamily="34" charset="-122"/>
              </a:rPr>
              <a:t>Ways to Increase Luminosity</a:t>
            </a:r>
            <a:endParaRPr lang="en-GB" b="1" dirty="0">
              <a:latin typeface="微软雅黑" panose="020B0503020204020204" pitchFamily="34" charset="-122"/>
              <a:ea typeface="微软雅黑" panose="020B0503020204020204" pitchFamily="34" charset="-122"/>
            </a:endParaRPr>
          </a:p>
        </p:txBody>
      </p:sp>
      <p:sp>
        <p:nvSpPr>
          <p:cNvPr id="3" name="Date Placeholder 2"/>
          <p:cNvSpPr>
            <a:spLocks noGrp="1"/>
          </p:cNvSpPr>
          <p:nvPr>
            <p:ph type="dt" sz="half" idx="10"/>
          </p:nvPr>
        </p:nvSpPr>
        <p:spPr/>
        <p:txBody>
          <a:bodyPr/>
          <a:lstStyle/>
          <a:p>
            <a:fld id="{0CDF64EF-7FFE-4344-A21B-DC7B66700147}" type="datetime1">
              <a:rPr lang="zh-CN" altLang="en-US" smtClean="0"/>
            </a:fld>
            <a:endParaRPr lang="en-GB"/>
          </a:p>
        </p:txBody>
      </p:sp>
      <p:sp>
        <p:nvSpPr>
          <p:cNvPr id="4" name="Footer Placeholder 3"/>
          <p:cNvSpPr>
            <a:spLocks noGrp="1"/>
          </p:cNvSpPr>
          <p:nvPr>
            <p:ph type="ftr" sz="quarter" idx="11"/>
          </p:nvPr>
        </p:nvSpPr>
        <p:spPr/>
        <p:txBody>
          <a:bodyPr/>
          <a:lstStyle/>
          <a:p>
            <a:r>
              <a:rPr lang="en-US"/>
              <a:t>Introduction to experimental particle physics, Weimin Song</a:t>
            </a:r>
            <a:endParaRPr lang="en-US"/>
          </a:p>
        </p:txBody>
      </p:sp>
      <p:sp>
        <p:nvSpPr>
          <p:cNvPr id="5" name="Slide Number Placeholder 4"/>
          <p:cNvSpPr>
            <a:spLocks noGrp="1"/>
          </p:cNvSpPr>
          <p:nvPr>
            <p:ph type="sldNum" sz="quarter" idx="12"/>
          </p:nvPr>
        </p:nvSpPr>
        <p:spPr/>
        <p:txBody>
          <a:bodyPr/>
          <a:lstStyle/>
          <a:p>
            <a:fld id="{D86EDE86-EC12-9345-82F6-36BD1B27AF79}" type="slidenum">
              <a:rPr lang="en-GB" smtClean="0"/>
            </a:fld>
            <a:endParaRPr lang="en-GB"/>
          </a:p>
        </p:txBody>
      </p:sp>
      <p:sp>
        <p:nvSpPr>
          <p:cNvPr id="18" name="TextBox 17"/>
          <p:cNvSpPr txBox="1"/>
          <p:nvPr/>
        </p:nvSpPr>
        <p:spPr>
          <a:xfrm>
            <a:off x="1557084" y="1867678"/>
            <a:ext cx="6311395" cy="2308324"/>
          </a:xfrm>
          <a:prstGeom prst="rect">
            <a:avLst/>
          </a:prstGeom>
          <a:solidFill>
            <a:srgbClr val="C6D9F1"/>
          </a:solidFill>
          <a:ln>
            <a:solidFill>
              <a:schemeClr val="tx2"/>
            </a:solidFill>
          </a:ln>
        </p:spPr>
        <p:txBody>
          <a:bodyPr wrap="square" rtlCol="0">
            <a:spAutoFit/>
          </a:bodyPr>
          <a:lstStyle/>
          <a:p>
            <a:r>
              <a:rPr lang="en-GB" dirty="0">
                <a:solidFill>
                  <a:schemeClr val="tx2"/>
                </a:solidFill>
              </a:rPr>
              <a:t>Increase the beam brightness from the injectors (N and </a:t>
            </a:r>
            <a:r>
              <a:rPr lang="en-GB" dirty="0" err="1">
                <a:solidFill>
                  <a:schemeClr val="tx2"/>
                </a:solidFill>
              </a:rPr>
              <a:t>σ</a:t>
            </a:r>
            <a:r>
              <a:rPr lang="en-GB" dirty="0">
                <a:solidFill>
                  <a:schemeClr val="tx2"/>
                </a:solidFill>
              </a:rPr>
              <a:t>)</a:t>
            </a:r>
            <a:endParaRPr lang="en-GB" dirty="0">
              <a:solidFill>
                <a:schemeClr val="tx2"/>
              </a:solidFill>
            </a:endParaRPr>
          </a:p>
          <a:p>
            <a:pPr marL="600075" lvl="1" indent="-257175">
              <a:buFont typeface="Arial" panose="020B0604020202020204"/>
              <a:buChar char="•"/>
            </a:pPr>
            <a:r>
              <a:rPr lang="en-GB" dirty="0">
                <a:solidFill>
                  <a:schemeClr val="tx2"/>
                </a:solidFill>
              </a:rPr>
              <a:t>More particle in smaller beams (increase brightness)</a:t>
            </a:r>
            <a:endParaRPr lang="en-GB" dirty="0">
              <a:solidFill>
                <a:schemeClr val="tx2"/>
              </a:solidFill>
            </a:endParaRPr>
          </a:p>
          <a:p>
            <a:r>
              <a:rPr lang="en-GB" dirty="0">
                <a:solidFill>
                  <a:schemeClr val="tx2"/>
                </a:solidFill>
              </a:rPr>
              <a:t>Increase number of bunches</a:t>
            </a:r>
            <a:endParaRPr lang="en-GB" dirty="0">
              <a:solidFill>
                <a:schemeClr val="tx2"/>
              </a:solidFill>
            </a:endParaRPr>
          </a:p>
          <a:p>
            <a:pPr marL="600075" lvl="1" indent="-257175">
              <a:buFont typeface="Arial" panose="020B0604020202020204"/>
              <a:buChar char="•"/>
            </a:pPr>
            <a:r>
              <a:rPr lang="en-GB" dirty="0">
                <a:solidFill>
                  <a:schemeClr val="tx2"/>
                </a:solidFill>
              </a:rPr>
              <a:t>Higher harmonic RF systems</a:t>
            </a:r>
            <a:endParaRPr lang="en-GB" dirty="0">
              <a:solidFill>
                <a:schemeClr val="tx2"/>
              </a:solidFill>
            </a:endParaRPr>
          </a:p>
          <a:p>
            <a:r>
              <a:rPr lang="en-GB" dirty="0">
                <a:solidFill>
                  <a:schemeClr val="tx2"/>
                </a:solidFill>
              </a:rPr>
              <a:t>Reduce the β* (</a:t>
            </a:r>
            <a:r>
              <a:rPr lang="en-GB" dirty="0" err="1">
                <a:solidFill>
                  <a:schemeClr val="tx2"/>
                </a:solidFill>
              </a:rPr>
              <a:t>σ</a:t>
            </a:r>
            <a:r>
              <a:rPr lang="en-GB" dirty="0">
                <a:solidFill>
                  <a:schemeClr val="tx2"/>
                </a:solidFill>
              </a:rPr>
              <a:t>)</a:t>
            </a:r>
            <a:endParaRPr lang="en-GB" dirty="0">
              <a:solidFill>
                <a:schemeClr val="tx2"/>
              </a:solidFill>
            </a:endParaRPr>
          </a:p>
          <a:p>
            <a:pPr marL="600075" lvl="1" indent="-257175">
              <a:buFont typeface="Arial" panose="020B0604020202020204"/>
              <a:buChar char="•"/>
            </a:pPr>
            <a:r>
              <a:rPr lang="en-GB" dirty="0">
                <a:solidFill>
                  <a:schemeClr val="tx2"/>
                </a:solidFill>
              </a:rPr>
              <a:t>Stronger focusing around the interaction points</a:t>
            </a:r>
            <a:endParaRPr lang="en-GB" dirty="0">
              <a:solidFill>
                <a:schemeClr val="tx2"/>
              </a:solidFill>
            </a:endParaRPr>
          </a:p>
          <a:p>
            <a:r>
              <a:rPr lang="en-GB" dirty="0">
                <a:solidFill>
                  <a:schemeClr val="tx2"/>
                </a:solidFill>
              </a:rPr>
              <a:t>Use crab cavities to reduce the crossing angle effect (s)</a:t>
            </a:r>
            <a:endParaRPr lang="en-GB" dirty="0">
              <a:solidFill>
                <a:schemeClr val="tx2"/>
              </a:solidFill>
            </a:endParaRPr>
          </a:p>
          <a:p>
            <a:pPr marL="600075" lvl="1" indent="-257175">
              <a:buFont typeface="Arial" panose="020B0604020202020204"/>
              <a:buChar char="•"/>
            </a:pPr>
            <a:r>
              <a:rPr lang="en-GB" dirty="0">
                <a:solidFill>
                  <a:schemeClr val="tx2"/>
                </a:solidFill>
              </a:rPr>
              <a:t>Tilt the bunches to have more head-on collision effect</a:t>
            </a:r>
            <a:endParaRPr lang="en-GB" dirty="0">
              <a:solidFill>
                <a:schemeClr val="tx2"/>
              </a:solidFill>
            </a:endParaRPr>
          </a:p>
        </p:txBody>
      </p:sp>
      <p:grpSp>
        <p:nvGrpSpPr>
          <p:cNvPr id="20" name="Group 19"/>
          <p:cNvGrpSpPr/>
          <p:nvPr/>
        </p:nvGrpSpPr>
        <p:grpSpPr>
          <a:xfrm>
            <a:off x="1883986" y="4251574"/>
            <a:ext cx="2563987" cy="1240424"/>
            <a:chOff x="733980" y="4309470"/>
            <a:chExt cx="3418649" cy="1653899"/>
          </a:xfrm>
        </p:grpSpPr>
        <p:pic>
          <p:nvPicPr>
            <p:cNvPr id="21" name="Picture 20"/>
            <p:cNvPicPr>
              <a:picLocks noChangeAspect="1"/>
            </p:cNvPicPr>
            <p:nvPr/>
          </p:nvPicPr>
          <p:blipFill>
            <a:blip r:embed="rId1"/>
            <a:stretch>
              <a:fillRect/>
            </a:stretch>
          </p:blipFill>
          <p:spPr>
            <a:xfrm>
              <a:off x="733980" y="4309470"/>
              <a:ext cx="3418649" cy="1653899"/>
            </a:xfrm>
            <a:prstGeom prst="rect">
              <a:avLst/>
            </a:prstGeom>
          </p:spPr>
        </p:pic>
        <p:sp>
          <p:nvSpPr>
            <p:cNvPr id="22" name="TextBox 21"/>
            <p:cNvSpPr txBox="1"/>
            <p:nvPr/>
          </p:nvSpPr>
          <p:spPr>
            <a:xfrm rot="1367734">
              <a:off x="1541323" y="4540263"/>
              <a:ext cx="951543" cy="400109"/>
            </a:xfrm>
            <a:prstGeom prst="rect">
              <a:avLst/>
            </a:prstGeom>
            <a:noFill/>
          </p:spPr>
          <p:txBody>
            <a:bodyPr wrap="none" rtlCol="0">
              <a:spAutoFit/>
            </a:bodyPr>
            <a:lstStyle/>
            <a:p>
              <a:r>
                <a:rPr lang="en-GB" sz="1350" dirty="0"/>
                <a:t>Beam 1</a:t>
              </a:r>
              <a:endParaRPr lang="en-GB" sz="1350" dirty="0"/>
            </a:p>
          </p:txBody>
        </p:sp>
        <p:sp>
          <p:nvSpPr>
            <p:cNvPr id="23" name="TextBox 22"/>
            <p:cNvSpPr txBox="1"/>
            <p:nvPr/>
          </p:nvSpPr>
          <p:spPr>
            <a:xfrm rot="20246114">
              <a:off x="2448969" y="4500183"/>
              <a:ext cx="951543" cy="400109"/>
            </a:xfrm>
            <a:prstGeom prst="rect">
              <a:avLst/>
            </a:prstGeom>
            <a:noFill/>
          </p:spPr>
          <p:txBody>
            <a:bodyPr wrap="none" rtlCol="0">
              <a:spAutoFit/>
            </a:bodyPr>
            <a:lstStyle/>
            <a:p>
              <a:r>
                <a:rPr lang="en-GB" sz="1350" dirty="0"/>
                <a:t>Beam 2</a:t>
              </a:r>
              <a:endParaRPr lang="en-GB" sz="1350" dirty="0"/>
            </a:p>
          </p:txBody>
        </p:sp>
        <p:cxnSp>
          <p:nvCxnSpPr>
            <p:cNvPr id="24" name="Straight Connector 23"/>
            <p:cNvCxnSpPr>
              <a:stCxn id="21" idx="3"/>
              <a:endCxn id="21" idx="1"/>
            </p:cNvCxnSpPr>
            <p:nvPr/>
          </p:nvCxnSpPr>
          <p:spPr>
            <a:xfrm flipH="1">
              <a:off x="733980" y="5136420"/>
              <a:ext cx="3418649" cy="0"/>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grpSp>
      <p:grpSp>
        <p:nvGrpSpPr>
          <p:cNvPr id="31" name="Group 30"/>
          <p:cNvGrpSpPr/>
          <p:nvPr/>
        </p:nvGrpSpPr>
        <p:grpSpPr>
          <a:xfrm>
            <a:off x="4861892" y="4288794"/>
            <a:ext cx="2632212" cy="1189253"/>
            <a:chOff x="4958523" y="4575392"/>
            <a:chExt cx="3509616" cy="1585670"/>
          </a:xfrm>
        </p:grpSpPr>
        <p:grpSp>
          <p:nvGrpSpPr>
            <p:cNvPr id="29" name="Group 28"/>
            <p:cNvGrpSpPr/>
            <p:nvPr/>
          </p:nvGrpSpPr>
          <p:grpSpPr>
            <a:xfrm>
              <a:off x="4958523" y="4575392"/>
              <a:ext cx="3509616" cy="1585670"/>
              <a:chOff x="4958523" y="4575392"/>
              <a:chExt cx="3509616" cy="1585670"/>
            </a:xfrm>
          </p:grpSpPr>
          <p:pic>
            <p:nvPicPr>
              <p:cNvPr id="19" name="Picture 18"/>
              <p:cNvPicPr>
                <a:picLocks noChangeAspect="1"/>
              </p:cNvPicPr>
              <p:nvPr/>
            </p:nvPicPr>
            <p:blipFill>
              <a:blip r:embed="rId2"/>
              <a:stretch>
                <a:fillRect/>
              </a:stretch>
            </p:blipFill>
            <p:spPr>
              <a:xfrm>
                <a:off x="4958523" y="4575392"/>
                <a:ext cx="3509616" cy="1585670"/>
              </a:xfrm>
              <a:prstGeom prst="rect">
                <a:avLst/>
              </a:prstGeom>
            </p:spPr>
          </p:pic>
          <p:sp>
            <p:nvSpPr>
              <p:cNvPr id="27" name="TextBox 26"/>
              <p:cNvSpPr txBox="1"/>
              <p:nvPr/>
            </p:nvSpPr>
            <p:spPr>
              <a:xfrm rot="1367734">
                <a:off x="5808495" y="4765983"/>
                <a:ext cx="951543" cy="400109"/>
              </a:xfrm>
              <a:prstGeom prst="rect">
                <a:avLst/>
              </a:prstGeom>
              <a:noFill/>
            </p:spPr>
            <p:txBody>
              <a:bodyPr wrap="none" rtlCol="0">
                <a:spAutoFit/>
              </a:bodyPr>
              <a:lstStyle/>
              <a:p>
                <a:r>
                  <a:rPr lang="en-GB" sz="1350" dirty="0"/>
                  <a:t>Beam 1</a:t>
                </a:r>
                <a:endParaRPr lang="en-GB" sz="1350" dirty="0"/>
              </a:p>
            </p:txBody>
          </p:sp>
          <p:sp>
            <p:nvSpPr>
              <p:cNvPr id="28" name="TextBox 27"/>
              <p:cNvSpPr txBox="1"/>
              <p:nvPr/>
            </p:nvSpPr>
            <p:spPr>
              <a:xfrm rot="20246114">
                <a:off x="6660935" y="4722064"/>
                <a:ext cx="951543" cy="400109"/>
              </a:xfrm>
              <a:prstGeom prst="rect">
                <a:avLst/>
              </a:prstGeom>
              <a:noFill/>
            </p:spPr>
            <p:txBody>
              <a:bodyPr wrap="none" rtlCol="0">
                <a:spAutoFit/>
              </a:bodyPr>
              <a:lstStyle/>
              <a:p>
                <a:r>
                  <a:rPr lang="en-GB" sz="1350" dirty="0"/>
                  <a:t>Beam 2</a:t>
                </a:r>
                <a:endParaRPr lang="en-GB" sz="1350" dirty="0"/>
              </a:p>
            </p:txBody>
          </p:sp>
        </p:grpSp>
        <p:cxnSp>
          <p:nvCxnSpPr>
            <p:cNvPr id="30" name="Straight Connector 29"/>
            <p:cNvCxnSpPr/>
            <p:nvPr/>
          </p:nvCxnSpPr>
          <p:spPr>
            <a:xfrm flipH="1">
              <a:off x="5049490" y="5358174"/>
              <a:ext cx="3418649" cy="0"/>
            </a:xfrm>
            <a:prstGeom prst="line">
              <a:avLst/>
            </a:prstGeom>
            <a:ln w="12700">
              <a:solidFill>
                <a:schemeClr val="tx1"/>
              </a:solidFill>
              <a:prstDash val="dash"/>
            </a:ln>
          </p:spPr>
          <p:style>
            <a:lnRef idx="2">
              <a:schemeClr val="accent1"/>
            </a:lnRef>
            <a:fillRef idx="0">
              <a:schemeClr val="accent1"/>
            </a:fillRef>
            <a:effectRef idx="1">
              <a:schemeClr val="accent1"/>
            </a:effectRef>
            <a:fontRef idx="minor">
              <a:schemeClr val="tx1"/>
            </a:fontRef>
          </p:style>
        </p:cxnSp>
      </p:grpSp>
      <p:pic>
        <p:nvPicPr>
          <p:cNvPr id="33" name="Picture 2"/>
          <p:cNvPicPr>
            <a:picLocks noChangeAspect="1" noChangeArrowheads="1"/>
          </p:cNvPicPr>
          <p:nvPr/>
        </p:nvPicPr>
        <p:blipFill>
          <a:blip r:embed="rId3"/>
          <a:srcRect/>
          <a:stretch>
            <a:fillRect/>
          </a:stretch>
        </p:blipFill>
        <p:spPr bwMode="auto">
          <a:xfrm>
            <a:off x="5019263" y="2547124"/>
            <a:ext cx="2716686" cy="608337"/>
          </a:xfrm>
          <a:prstGeom prst="rect">
            <a:avLst/>
          </a:prstGeom>
          <a:noFill/>
          <a:ln w="9525">
            <a:noFill/>
            <a:miter lim="800000"/>
            <a:headEnd/>
            <a:tailEnd/>
          </a:ln>
        </p:spPr>
      </p:pic>
      <p:sp>
        <p:nvSpPr>
          <p:cNvPr id="6" name="TextBox 5"/>
          <p:cNvSpPr txBox="1"/>
          <p:nvPr/>
        </p:nvSpPr>
        <p:spPr>
          <a:xfrm>
            <a:off x="5613349" y="5259515"/>
            <a:ext cx="1176604" cy="300082"/>
          </a:xfrm>
          <a:prstGeom prst="rect">
            <a:avLst/>
          </a:prstGeom>
          <a:solidFill>
            <a:schemeClr val="tx2">
              <a:lumMod val="40000"/>
              <a:lumOff val="60000"/>
            </a:schemeClr>
          </a:solidFill>
        </p:spPr>
        <p:txBody>
          <a:bodyPr wrap="none" rtlCol="0">
            <a:spAutoFit/>
          </a:bodyPr>
          <a:lstStyle/>
          <a:p>
            <a:r>
              <a:rPr lang="en-US" sz="1350">
                <a:solidFill>
                  <a:schemeClr val="tx2"/>
                </a:solidFill>
              </a:rPr>
              <a:t>With crabbing</a:t>
            </a:r>
            <a:endParaRPr lang="en-US" sz="1350">
              <a:solidFill>
                <a:schemeClr val="tx2"/>
              </a:solidFill>
            </a:endParaRPr>
          </a:p>
        </p:txBody>
      </p:sp>
      <p:sp>
        <p:nvSpPr>
          <p:cNvPr id="25" name="TextBox 24"/>
          <p:cNvSpPr txBox="1"/>
          <p:nvPr/>
        </p:nvSpPr>
        <p:spPr>
          <a:xfrm>
            <a:off x="2481103" y="5259515"/>
            <a:ext cx="1417055" cy="300082"/>
          </a:xfrm>
          <a:prstGeom prst="rect">
            <a:avLst/>
          </a:prstGeom>
          <a:solidFill>
            <a:schemeClr val="tx2">
              <a:lumMod val="40000"/>
              <a:lumOff val="60000"/>
            </a:schemeClr>
          </a:solidFill>
        </p:spPr>
        <p:txBody>
          <a:bodyPr wrap="none" rtlCol="0">
            <a:spAutoFit/>
          </a:bodyPr>
          <a:lstStyle/>
          <a:p>
            <a:r>
              <a:rPr lang="en-US" sz="1350">
                <a:solidFill>
                  <a:schemeClr val="tx2"/>
                </a:solidFill>
              </a:rPr>
              <a:t>Without crabbing</a:t>
            </a:r>
            <a:endParaRPr lang="en-US" sz="1350">
              <a:solidFill>
                <a:schemeClr val="tx2"/>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4857DA-EC28-4250-8BA1-97E76A42E4DC}" type="datetime1">
              <a:rPr lang="zh-CN" altLang="en-US" smtClean="0"/>
            </a:fld>
            <a:endParaRPr lang="en-US"/>
          </a:p>
        </p:txBody>
      </p:sp>
      <p:sp>
        <p:nvSpPr>
          <p:cNvPr id="5" name="Footer Placeholder 4"/>
          <p:cNvSpPr>
            <a:spLocks noGrp="1"/>
          </p:cNvSpPr>
          <p:nvPr>
            <p:ph type="ftr" sz="quarter" idx="11"/>
          </p:nvPr>
        </p:nvSpPr>
        <p:spPr/>
        <p:txBody>
          <a:bodyPr/>
          <a:lstStyle/>
          <a:p>
            <a:r>
              <a:rPr lang="en-US"/>
              <a:t>Introduction to experimental particle physics, Weimin Song</a:t>
            </a:r>
            <a:endParaRPr lang="en-US"/>
          </a:p>
        </p:txBody>
      </p:sp>
      <p:sp>
        <p:nvSpPr>
          <p:cNvPr id="3" name="Slide Number Placeholder 2"/>
          <p:cNvSpPr>
            <a:spLocks noGrp="1"/>
          </p:cNvSpPr>
          <p:nvPr>
            <p:ph type="sldNum" sz="quarter" idx="12"/>
          </p:nvPr>
        </p:nvSpPr>
        <p:spPr/>
        <p:txBody>
          <a:bodyPr/>
          <a:lstStyle/>
          <a:p>
            <a:fld id="{631502E3-5324-F14B-802A-9353020B486E}" type="slidenum">
              <a:rPr lang="en-US" smtClean="0"/>
            </a:fld>
            <a:endParaRPr lang="en-US"/>
          </a:p>
        </p:txBody>
      </p:sp>
      <p:sp>
        <p:nvSpPr>
          <p:cNvPr id="4" name="TextBox 3"/>
          <p:cNvSpPr txBox="1"/>
          <p:nvPr/>
        </p:nvSpPr>
        <p:spPr>
          <a:xfrm>
            <a:off x="1016000" y="2911104"/>
            <a:ext cx="7721600" cy="784830"/>
          </a:xfrm>
          <a:prstGeom prst="rect">
            <a:avLst/>
          </a:prstGeom>
          <a:noFill/>
        </p:spPr>
        <p:txBody>
          <a:bodyPr wrap="square" rtlCol="0">
            <a:spAutoFit/>
          </a:bodyPr>
          <a:lstStyle/>
          <a:p>
            <a:r>
              <a:rPr lang="en-US" altLang="zh-CN" sz="4500" b="1" dirty="0">
                <a:latin typeface="微软雅黑" panose="020B0503020204020204" pitchFamily="34" charset="-122"/>
                <a:ea typeface="微软雅黑" panose="020B0503020204020204" pitchFamily="34" charset="-122"/>
              </a:rPr>
              <a:t>Introduction to detector</a:t>
            </a:r>
            <a:endParaRPr lang="zh-CN" altLang="en-US" sz="45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628650" y="0"/>
            <a:ext cx="7886700" cy="994172"/>
          </a:xfrm>
        </p:spPr>
        <p:txBody>
          <a:bodyPr>
            <a:normAutofit/>
          </a:bodyPr>
          <a:lstStyle/>
          <a:p>
            <a:pPr algn="ctr"/>
            <a:r>
              <a:rPr lang="en-US" altLang="x-none" sz="4500" b="1" dirty="0">
                <a:latin typeface="微软雅黑" panose="020B0503020204020204" pitchFamily="34" charset="-122"/>
                <a:ea typeface="微软雅黑" panose="020B0503020204020204" pitchFamily="34" charset="-122"/>
              </a:rPr>
              <a:t>Just to get started…</a:t>
            </a:r>
            <a:endParaRPr lang="en-US" altLang="x-none" sz="4500" b="1" dirty="0">
              <a:latin typeface="微软雅黑" panose="020B0503020204020204" pitchFamily="34" charset="-122"/>
              <a:ea typeface="微软雅黑" panose="020B0503020204020204" pitchFamily="34" charset="-122"/>
            </a:endParaRPr>
          </a:p>
        </p:txBody>
      </p:sp>
      <p:sp>
        <p:nvSpPr>
          <p:cNvPr id="10242" name="Content Placeholder 2"/>
          <p:cNvSpPr>
            <a:spLocks noGrp="1"/>
          </p:cNvSpPr>
          <p:nvPr>
            <p:ph idx="1"/>
          </p:nvPr>
        </p:nvSpPr>
        <p:spPr/>
        <p:txBody>
          <a:bodyPr>
            <a:normAutofit lnSpcReduction="10000"/>
          </a:bodyPr>
          <a:lstStyle/>
          <a:p>
            <a:r>
              <a:rPr lang="en-US" altLang="x-none" b="1" dirty="0">
                <a:ea typeface="MS PGothic" panose="020B0600070205080204" charset="-128"/>
                <a:sym typeface="Symbol" panose="05050102010706020507" pitchFamily="18" charset="2"/>
              </a:rPr>
              <a:t>p = momentum</a:t>
            </a:r>
            <a:endParaRPr lang="en-US" altLang="x-none" b="1" dirty="0">
              <a:ea typeface="MS PGothic" panose="020B0600070205080204" charset="-128"/>
              <a:sym typeface="Symbol" panose="05050102010706020507" pitchFamily="18" charset="2"/>
            </a:endParaRPr>
          </a:p>
          <a:p>
            <a:r>
              <a:rPr lang="en-US" altLang="x-none" b="1" dirty="0">
                <a:ea typeface="MS PGothic" panose="020B0600070205080204" charset="-128"/>
                <a:sym typeface="Symbol" panose="05050102010706020507" pitchFamily="18" charset="2"/>
              </a:rPr>
              <a:t>m = mass</a:t>
            </a:r>
            <a:endParaRPr lang="en-US" altLang="x-none" b="1" dirty="0">
              <a:ea typeface="MS PGothic" panose="020B0600070205080204" charset="-128"/>
              <a:sym typeface="Symbol" panose="05050102010706020507" pitchFamily="18" charset="2"/>
            </a:endParaRPr>
          </a:p>
          <a:p>
            <a:r>
              <a:rPr lang="en-US" altLang="x-none" b="1" dirty="0">
                <a:ea typeface="MS PGothic" panose="020B0600070205080204" charset="-128"/>
                <a:sym typeface="Symbol" panose="05050102010706020507" pitchFamily="18" charset="2"/>
              </a:rPr>
              <a:t>E = energy</a:t>
            </a:r>
            <a:endParaRPr lang="en-US" altLang="x-none" b="1" dirty="0">
              <a:ea typeface="MS PGothic" panose="020B0600070205080204" charset="-128"/>
              <a:sym typeface="Symbol" panose="05050102010706020507" pitchFamily="18" charset="2"/>
            </a:endParaRPr>
          </a:p>
          <a:p>
            <a:r>
              <a:rPr lang="en-US" altLang="x-none" b="1" dirty="0">
                <a:ea typeface="MS PGothic" panose="020B0600070205080204" charset="-128"/>
                <a:sym typeface="Symbol" panose="05050102010706020507" pitchFamily="18" charset="2"/>
              </a:rPr>
              <a:t>c = speed of light in vacuum</a:t>
            </a:r>
            <a:endParaRPr lang="en-US" altLang="x-none" b="1" dirty="0">
              <a:ea typeface="MS PGothic" panose="020B0600070205080204" charset="-128"/>
              <a:sym typeface="Symbol" panose="05050102010706020507" pitchFamily="18" charset="2"/>
            </a:endParaRPr>
          </a:p>
          <a:p>
            <a:r>
              <a:rPr lang="en-US" altLang="x-none" b="1" dirty="0">
                <a:ea typeface="MS PGothic" panose="020B0600070205080204" charset="-128"/>
                <a:sym typeface="Symbol" panose="05050102010706020507" pitchFamily="18" charset="2"/>
              </a:rPr>
              <a:t>v = speed of the particle we are observing</a:t>
            </a:r>
            <a:endParaRPr lang="en-US" altLang="x-none" b="1" dirty="0">
              <a:ea typeface="MS PGothic" panose="020B0600070205080204" charset="-128"/>
              <a:sym typeface="Symbol" panose="05050102010706020507" pitchFamily="18" charset="2"/>
            </a:endParaRPr>
          </a:p>
          <a:p>
            <a:r>
              <a:rPr lang="en-US" altLang="x-none" b="1" dirty="0">
                <a:ea typeface="MS PGothic" panose="020B0600070205080204" charset="-128"/>
                <a:sym typeface="Symbol" panose="05050102010706020507" pitchFamily="18" charset="2"/>
              </a:rPr>
              <a:t> = v/c = p/E</a:t>
            </a:r>
            <a:endParaRPr lang="en-US" altLang="x-none" b="1" dirty="0">
              <a:ea typeface="MS PGothic" panose="020B0600070205080204" charset="-128"/>
              <a:sym typeface="Symbol" panose="05050102010706020507" pitchFamily="18" charset="2"/>
            </a:endParaRPr>
          </a:p>
          <a:p>
            <a:r>
              <a:rPr lang="en-US" altLang="x-none" b="1" dirty="0">
                <a:ea typeface="MS PGothic" panose="020B0600070205080204" charset="-128"/>
                <a:sym typeface="Symbol" panose="05050102010706020507" pitchFamily="18" charset="2"/>
              </a:rPr>
              <a:t> = (1-</a:t>
            </a:r>
            <a:r>
              <a:rPr lang="en-US" altLang="x-none" b="1" baseline="30000" dirty="0">
                <a:ea typeface="MS PGothic" panose="020B0600070205080204" charset="-128"/>
                <a:sym typeface="Symbol" panose="05050102010706020507" pitchFamily="18" charset="2"/>
              </a:rPr>
              <a:t>2</a:t>
            </a:r>
            <a:r>
              <a:rPr lang="en-US" altLang="x-none" b="1" dirty="0">
                <a:ea typeface="MS PGothic" panose="020B0600070205080204" charset="-128"/>
                <a:sym typeface="Symbol" panose="05050102010706020507" pitchFamily="18" charset="2"/>
              </a:rPr>
              <a:t>)</a:t>
            </a:r>
            <a:r>
              <a:rPr lang="en-US" altLang="x-none" b="1" baseline="30000" dirty="0">
                <a:ea typeface="MS PGothic" panose="020B0600070205080204" charset="-128"/>
                <a:sym typeface="Symbol" panose="05050102010706020507" pitchFamily="18" charset="2"/>
              </a:rPr>
              <a:t>-1/2</a:t>
            </a:r>
            <a:r>
              <a:rPr lang="en-US" altLang="x-none" b="1" dirty="0">
                <a:ea typeface="MS PGothic" panose="020B0600070205080204" charset="-128"/>
                <a:sym typeface="Symbol" panose="05050102010706020507" pitchFamily="18" charset="2"/>
              </a:rPr>
              <a:t> = E/m</a:t>
            </a:r>
            <a:endParaRPr lang="en-US" altLang="x-none" b="1" dirty="0">
              <a:ea typeface="MS PGothic" panose="020B0600070205080204" charset="-128"/>
              <a:sym typeface="Symbol" panose="05050102010706020507" pitchFamily="18" charset="2"/>
            </a:endParaRPr>
          </a:p>
          <a:p>
            <a:r>
              <a:rPr lang="en-US" altLang="x-none" b="1" dirty="0">
                <a:ea typeface="MS PGothic" panose="020B0600070205080204" charset="-128"/>
                <a:sym typeface="Symbol" panose="05050102010706020507" pitchFamily="18" charset="2"/>
              </a:rPr>
              <a:t>n = index of refraction </a:t>
            </a:r>
            <a:endParaRPr lang="en-US" altLang="x-none" b="1" dirty="0">
              <a:ea typeface="MS PGothic" panose="020B0600070205080204" charset="-128"/>
              <a:sym typeface="Symbol" panose="05050102010706020507" pitchFamily="18" charset="2"/>
            </a:endParaRPr>
          </a:p>
          <a:p>
            <a:pPr lvl="1"/>
            <a:r>
              <a:rPr lang="en-US" altLang="x-none" b="1" dirty="0">
                <a:ea typeface="MS PGothic" panose="020B0600070205080204" charset="-128"/>
                <a:sym typeface="Symbol" panose="05050102010706020507" pitchFamily="18" charset="2"/>
              </a:rPr>
              <a:t>Light speed in the medium is </a:t>
            </a:r>
            <a:r>
              <a:rPr lang="en-US" altLang="x-none" b="1" dirty="0" err="1">
                <a:ea typeface="MS PGothic" panose="020B0600070205080204" charset="-128"/>
                <a:sym typeface="Symbol" panose="05050102010706020507" pitchFamily="18" charset="2"/>
              </a:rPr>
              <a:t>c/n</a:t>
            </a:r>
            <a:endParaRPr lang="en-US" altLang="x-none" b="1" dirty="0">
              <a:ea typeface="MS PGothic" panose="020B0600070205080204" charset="-128"/>
              <a:sym typeface="Symbol" panose="05050102010706020507" pitchFamily="18" charset="2"/>
            </a:endParaRPr>
          </a:p>
          <a:p>
            <a:endParaRPr lang="en-US" altLang="x-none" dirty="0">
              <a:ea typeface="MS PGothic" panose="020B0600070205080204" charset="-128"/>
            </a:endParaRPr>
          </a:p>
        </p:txBody>
      </p:sp>
      <p:sp>
        <p:nvSpPr>
          <p:cNvPr id="2" name="Date Placeholder 1"/>
          <p:cNvSpPr>
            <a:spLocks noGrp="1"/>
          </p:cNvSpPr>
          <p:nvPr>
            <p:ph type="dt" sz="half" idx="10"/>
          </p:nvPr>
        </p:nvSpPr>
        <p:spPr/>
        <p:txBody>
          <a:bodyPr/>
          <a:lstStyle/>
          <a:p>
            <a:fld id="{38DF3F07-0BED-4441-85F5-385149F65B06}" type="datetime1">
              <a:rPr lang="zh-CN" altLang="en-US" smtClean="0"/>
            </a:fld>
            <a:endParaRPr lang="en-US"/>
          </a:p>
        </p:txBody>
      </p:sp>
      <p:sp>
        <p:nvSpPr>
          <p:cNvPr id="4" name="Footer Placeholder 3"/>
          <p:cNvSpPr>
            <a:spLocks noGrp="1"/>
          </p:cNvSpPr>
          <p:nvPr>
            <p:ph type="ftr" sz="quarter" idx="11"/>
          </p:nvPr>
        </p:nvSpPr>
        <p:spPr/>
        <p:txBody>
          <a:bodyPr/>
          <a:lstStyle/>
          <a:p>
            <a:r>
              <a:rPr lang="en-US"/>
              <a:t>Introduction to experimental particle physics, Weimin Song</a:t>
            </a:r>
            <a:endParaRPr lang="en-US"/>
          </a:p>
        </p:txBody>
      </p:sp>
      <p:sp>
        <p:nvSpPr>
          <p:cNvPr id="3" name="Slide Number Placeholder 2"/>
          <p:cNvSpPr>
            <a:spLocks noGrp="1"/>
          </p:cNvSpPr>
          <p:nvPr>
            <p:ph type="sldNum" sz="quarter" idx="12"/>
          </p:nvPr>
        </p:nvSpPr>
        <p:spPr/>
        <p:txBody>
          <a:bodyPr/>
          <a:lstStyle/>
          <a:p>
            <a:fld id="{631502E3-5324-F14B-802A-9353020B486E}" type="slidenum">
              <a:rPr lang="en-US" smtClean="0"/>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8D543E-C120-42BF-9FEA-43E1172F2848}" type="datetime1">
              <a:rPr lang="zh-CN" altLang="en-US" smtClean="0"/>
            </a:fld>
            <a:endParaRPr lang="en-US"/>
          </a:p>
        </p:txBody>
      </p:sp>
      <p:sp>
        <p:nvSpPr>
          <p:cNvPr id="4" name="Footer Placeholder 3"/>
          <p:cNvSpPr>
            <a:spLocks noGrp="1"/>
          </p:cNvSpPr>
          <p:nvPr>
            <p:ph type="ftr" sz="quarter" idx="11"/>
          </p:nvPr>
        </p:nvSpPr>
        <p:spPr/>
        <p:txBody>
          <a:bodyPr/>
          <a:lstStyle/>
          <a:p>
            <a:r>
              <a:rPr lang="en-US"/>
              <a:t>Introduction to experimental particle physics, Weimin Song</a:t>
            </a:r>
            <a:endParaRPr lang="en-US"/>
          </a:p>
        </p:txBody>
      </p:sp>
      <p:sp>
        <p:nvSpPr>
          <p:cNvPr id="3" name="Slide Number Placeholder 2"/>
          <p:cNvSpPr>
            <a:spLocks noGrp="1"/>
          </p:cNvSpPr>
          <p:nvPr>
            <p:ph type="sldNum" sz="quarter" idx="12"/>
          </p:nvPr>
        </p:nvSpPr>
        <p:spPr/>
        <p:txBody>
          <a:bodyPr/>
          <a:lstStyle/>
          <a:p>
            <a:fld id="{631502E3-5324-F14B-802A-9353020B486E}" type="slidenum">
              <a:rPr lang="en-US" smtClean="0"/>
            </a:fld>
            <a:endParaRPr lang="en-US"/>
          </a:p>
        </p:txBody>
      </p:sp>
      <p:sp>
        <p:nvSpPr>
          <p:cNvPr id="24578" name="Rectangle 2"/>
          <p:cNvSpPr>
            <a:spLocks noGrp="1" noChangeArrowheads="1"/>
          </p:cNvSpPr>
          <p:nvPr>
            <p:ph type="title" idx="4294967295"/>
          </p:nvPr>
        </p:nvSpPr>
        <p:spPr>
          <a:xfrm>
            <a:off x="106362" y="0"/>
            <a:ext cx="8931275" cy="1319817"/>
          </a:xfrm>
        </p:spPr>
        <p:txBody>
          <a:bodyPr>
            <a:normAutofit fontScale="90000"/>
          </a:bodyPr>
          <a:lstStyle/>
          <a:p>
            <a:pPr algn="ctr">
              <a:defRPr/>
            </a:pPr>
            <a:r>
              <a:rPr lang="en-US" sz="4500" b="1" dirty="0">
                <a:latin typeface="微软雅黑" panose="020B0503020204020204" pitchFamily="34" charset="-122"/>
                <a:ea typeface="微软雅黑" panose="020B0503020204020204" pitchFamily="34" charset="-122"/>
              </a:rPr>
              <a:t>Interactions of Particles with Matter - Photoemission</a:t>
            </a:r>
            <a:endParaRPr lang="en-US" sz="4500" b="1" dirty="0">
              <a:latin typeface="微软雅黑" panose="020B0503020204020204" pitchFamily="34" charset="-122"/>
              <a:ea typeface="微软雅黑" panose="020B0503020204020204" pitchFamily="34" charset="-122"/>
            </a:endParaRPr>
          </a:p>
        </p:txBody>
      </p:sp>
      <p:sp>
        <p:nvSpPr>
          <p:cNvPr id="11266" name="Rectangle 3"/>
          <p:cNvSpPr>
            <a:spLocks noGrp="1" noChangeArrowheads="1"/>
          </p:cNvSpPr>
          <p:nvPr>
            <p:ph type="body" sz="half" idx="4294967295"/>
          </p:nvPr>
        </p:nvSpPr>
        <p:spPr>
          <a:xfrm>
            <a:off x="0" y="2112963"/>
            <a:ext cx="4016375" cy="1990725"/>
          </a:xfrm>
        </p:spPr>
        <p:txBody>
          <a:bodyPr>
            <a:normAutofit fontScale="92500"/>
          </a:bodyPr>
          <a:lstStyle/>
          <a:p>
            <a:pPr>
              <a:lnSpc>
                <a:spcPct val="130000"/>
              </a:lnSpc>
              <a:buClr>
                <a:srgbClr val="FF3300"/>
              </a:buClr>
              <a:buFont typeface="Wingdings" panose="05000000000000000000" pitchFamily="2" charset="2"/>
              <a:buChar char="Ø"/>
            </a:pPr>
            <a:r>
              <a:rPr lang="en-US" altLang="x-none" sz="1500" b="1" dirty="0">
                <a:ea typeface="MS PGothic" panose="020B0600070205080204" charset="-128"/>
              </a:rPr>
              <a:t>Excitation</a:t>
            </a:r>
            <a:r>
              <a:rPr lang="en-US" altLang="x-none" sz="1500" dirty="0">
                <a:ea typeface="MS PGothic" panose="020B0600070205080204" charset="-128"/>
              </a:rPr>
              <a:t> (followed by de-excitation)</a:t>
            </a:r>
            <a:endParaRPr lang="en-US" altLang="x-none" sz="1500" dirty="0">
              <a:ea typeface="MS PGothic" panose="020B0600070205080204" charset="-128"/>
            </a:endParaRPr>
          </a:p>
          <a:p>
            <a:pPr marL="600075" lvl="1" indent="-257175">
              <a:lnSpc>
                <a:spcPct val="130000"/>
              </a:lnSpc>
              <a:buClr>
                <a:srgbClr val="FF3300"/>
              </a:buClr>
              <a:buFont typeface="+mj-lt"/>
              <a:buAutoNum type="arabicPeriod"/>
            </a:pPr>
            <a:r>
              <a:rPr lang="en-US" altLang="x-none" sz="1350" dirty="0">
                <a:ea typeface="MS PGothic" panose="020B0600070205080204" charset="-128"/>
              </a:rPr>
              <a:t>Atomic Electron (energy E</a:t>
            </a:r>
            <a:r>
              <a:rPr lang="en-US" altLang="x-none" sz="1350" baseline="-25000" dirty="0">
                <a:ea typeface="MS PGothic" panose="020B0600070205080204" charset="-128"/>
              </a:rPr>
              <a:t>1</a:t>
            </a:r>
            <a:r>
              <a:rPr lang="en-US" altLang="x-none" sz="1350" dirty="0">
                <a:ea typeface="MS PGothic" panose="020B0600070205080204" charset="-128"/>
              </a:rPr>
              <a:t>)</a:t>
            </a:r>
            <a:endParaRPr lang="en-US" altLang="x-none" sz="1350" dirty="0">
              <a:ea typeface="MS PGothic" panose="020B0600070205080204" charset="-128"/>
            </a:endParaRPr>
          </a:p>
          <a:p>
            <a:pPr marL="600075" lvl="1" indent="-257175">
              <a:lnSpc>
                <a:spcPct val="130000"/>
              </a:lnSpc>
              <a:buClr>
                <a:srgbClr val="FF3300"/>
              </a:buClr>
              <a:buFont typeface="+mj-lt"/>
              <a:buAutoNum type="arabicPeriod"/>
            </a:pPr>
            <a:r>
              <a:rPr lang="en-US" altLang="x-none" sz="1350" dirty="0">
                <a:ea typeface="MS PGothic" panose="020B0600070205080204" charset="-128"/>
              </a:rPr>
              <a:t>Promoted to higher energy state (E</a:t>
            </a:r>
            <a:r>
              <a:rPr lang="en-US" altLang="x-none" sz="1350" baseline="-25000" dirty="0">
                <a:ea typeface="MS PGothic" panose="020B0600070205080204" charset="-128"/>
              </a:rPr>
              <a:t>2</a:t>
            </a:r>
            <a:r>
              <a:rPr lang="en-US" altLang="x-none" sz="1350" dirty="0">
                <a:ea typeface="MS PGothic" panose="020B0600070205080204" charset="-128"/>
              </a:rPr>
              <a:t>) </a:t>
            </a:r>
            <a:endParaRPr lang="en-US" altLang="x-none" sz="1350" baseline="-25000" dirty="0">
              <a:ea typeface="MS PGothic" panose="020B0600070205080204" charset="-128"/>
            </a:endParaRPr>
          </a:p>
          <a:p>
            <a:pPr lvl="2">
              <a:lnSpc>
                <a:spcPct val="130000"/>
              </a:lnSpc>
              <a:buClr>
                <a:srgbClr val="FF3300"/>
              </a:buClr>
            </a:pPr>
            <a:r>
              <a:rPr lang="en-US" altLang="x-none" sz="1050" dirty="0">
                <a:ea typeface="MS PGothic" panose="020B0600070205080204" charset="-128"/>
              </a:rPr>
              <a:t>Energy comes from Charged Particle passing nearby</a:t>
            </a:r>
            <a:endParaRPr lang="en-US" altLang="x-none" sz="1050" dirty="0">
              <a:ea typeface="MS PGothic" panose="020B0600070205080204" charset="-128"/>
            </a:endParaRPr>
          </a:p>
          <a:p>
            <a:pPr marL="600075" lvl="1" indent="-257175">
              <a:lnSpc>
                <a:spcPct val="130000"/>
              </a:lnSpc>
              <a:buClr>
                <a:srgbClr val="FF3300"/>
              </a:buClr>
              <a:buFont typeface="+mj-lt"/>
              <a:buAutoNum type="arabicPeriod"/>
            </a:pPr>
            <a:r>
              <a:rPr lang="en-US" altLang="x-none" sz="1350" dirty="0">
                <a:solidFill>
                  <a:srgbClr val="FF0000"/>
                </a:solidFill>
                <a:ea typeface="MS PGothic" panose="020B0600070205080204" charset="-128"/>
              </a:rPr>
              <a:t>a. </a:t>
            </a:r>
            <a:r>
              <a:rPr lang="en-US" altLang="x-none" sz="1350" dirty="0">
                <a:ea typeface="MS PGothic" panose="020B0600070205080204" charset="-128"/>
              </a:rPr>
              <a:t>Electron falls back to ground state (E</a:t>
            </a:r>
            <a:r>
              <a:rPr lang="en-US" altLang="x-none" sz="1350" baseline="-25000" dirty="0">
                <a:ea typeface="MS PGothic" panose="020B0600070205080204" charset="-128"/>
              </a:rPr>
              <a:t>1</a:t>
            </a:r>
            <a:r>
              <a:rPr lang="en-US" altLang="x-none" sz="1350" dirty="0">
                <a:ea typeface="MS PGothic" panose="020B0600070205080204" charset="-128"/>
              </a:rPr>
              <a:t>)</a:t>
            </a:r>
            <a:endParaRPr lang="en-US" altLang="x-none" sz="1350" dirty="0">
              <a:ea typeface="MS PGothic" panose="020B0600070205080204" charset="-128"/>
            </a:endParaRPr>
          </a:p>
          <a:p>
            <a:pPr marL="342900" lvl="1" indent="0">
              <a:lnSpc>
                <a:spcPct val="130000"/>
              </a:lnSpc>
              <a:buClr>
                <a:srgbClr val="FF3300"/>
              </a:buClr>
              <a:buNone/>
            </a:pPr>
            <a:r>
              <a:rPr lang="zh-CN" altLang="en-US" sz="1350" dirty="0">
                <a:ea typeface="MS PGothic" panose="020B0600070205080204" charset="-128"/>
              </a:rPr>
              <a:t>       </a:t>
            </a:r>
            <a:r>
              <a:rPr lang="en-US" altLang="x-none" sz="1350" dirty="0">
                <a:solidFill>
                  <a:srgbClr val="FF0000"/>
                </a:solidFill>
                <a:ea typeface="MS PGothic" panose="020B0600070205080204" charset="-128"/>
              </a:rPr>
              <a:t>b. </a:t>
            </a:r>
            <a:r>
              <a:rPr lang="en-US" altLang="x-none" sz="1350" dirty="0">
                <a:ea typeface="MS PGothic" panose="020B0600070205080204" charset="-128"/>
              </a:rPr>
              <a:t>Released energy is carried by a Photon</a:t>
            </a:r>
            <a:endParaRPr lang="en-US" altLang="x-none" sz="1350" dirty="0">
              <a:ea typeface="MS PGothic" panose="020B0600070205080204" charset="-128"/>
            </a:endParaRPr>
          </a:p>
          <a:p>
            <a:pPr>
              <a:lnSpc>
                <a:spcPct val="140000"/>
              </a:lnSpc>
            </a:pPr>
            <a:endParaRPr lang="en-US" altLang="x-none" sz="1500" dirty="0">
              <a:ea typeface="MS PGothic" panose="020B0600070205080204" charset="-128"/>
            </a:endParaRPr>
          </a:p>
          <a:p>
            <a:endParaRPr lang="en-US" altLang="x-none" sz="1500" dirty="0">
              <a:ea typeface="MS PGothic" panose="020B0600070205080204" charset="-128"/>
            </a:endParaRPr>
          </a:p>
        </p:txBody>
      </p:sp>
      <p:sp>
        <p:nvSpPr>
          <p:cNvPr id="9" name="TextBox 34"/>
          <p:cNvSpPr txBox="1">
            <a:spLocks noChangeArrowheads="1"/>
          </p:cNvSpPr>
          <p:nvPr/>
        </p:nvSpPr>
        <p:spPr bwMode="auto">
          <a:xfrm>
            <a:off x="5257800" y="4709426"/>
            <a:ext cx="3324225" cy="946413"/>
          </a:xfrm>
          <a:prstGeom prst="rect">
            <a:avLst/>
          </a:prstGeom>
          <a:noFill/>
          <a:ln w="9525">
            <a:solidFill>
              <a:srgbClr val="000090"/>
            </a:solidFill>
            <a:miter lim="800000"/>
          </a:ln>
        </p:spPr>
        <p:txBody>
          <a:bodyPr>
            <a:spAutoFit/>
          </a:bodyPr>
          <a:lstStyle/>
          <a:p>
            <a:pPr>
              <a:defRPr/>
            </a:pPr>
            <a:r>
              <a:rPr lang="en-US" sz="1350" b="1" dirty="0"/>
              <a:t>After:</a:t>
            </a:r>
            <a:endParaRPr lang="en-US" sz="1350" b="1" dirty="0"/>
          </a:p>
          <a:p>
            <a:pPr marL="257175" indent="-257175">
              <a:buFont typeface="Arial" panose="020B0604020202020204"/>
              <a:buChar char="•"/>
              <a:defRPr/>
            </a:pPr>
            <a:r>
              <a:rPr lang="en-US" sz="1050" b="1" dirty="0"/>
              <a:t>The initial Charged Particle </a:t>
            </a:r>
            <a:endParaRPr lang="en-US" sz="1050" b="1" dirty="0"/>
          </a:p>
          <a:p>
            <a:pPr marL="257175" indent="-257175">
              <a:buFont typeface="Arial" panose="020B0604020202020204"/>
              <a:buChar char="•"/>
              <a:defRPr/>
            </a:pPr>
            <a:r>
              <a:rPr lang="en-US" sz="1050" b="1" dirty="0"/>
              <a:t>An Emitted Photon</a:t>
            </a:r>
            <a:endParaRPr lang="en-US" sz="1050" b="1" dirty="0"/>
          </a:p>
          <a:p>
            <a:pPr marL="257175" indent="-257175">
              <a:buFont typeface="Arial" panose="020B0604020202020204"/>
              <a:buChar char="•"/>
              <a:defRPr/>
            </a:pPr>
            <a:r>
              <a:rPr lang="en-US" sz="1050" b="1" dirty="0"/>
              <a:t>Atom/Molecule (possibly in excited state)</a:t>
            </a:r>
            <a:endParaRPr lang="en-US" sz="1050" b="1" dirty="0"/>
          </a:p>
          <a:p>
            <a:pPr>
              <a:defRPr/>
            </a:pPr>
            <a:r>
              <a:rPr lang="en-US" sz="1050" b="1" dirty="0"/>
              <a:t>Energy: conserved</a:t>
            </a:r>
            <a:endParaRPr lang="en-US" sz="1050" b="1" dirty="0"/>
          </a:p>
        </p:txBody>
      </p:sp>
      <p:sp>
        <p:nvSpPr>
          <p:cNvPr id="10" name="TextBox 9"/>
          <p:cNvSpPr txBox="1">
            <a:spLocks noChangeArrowheads="1"/>
          </p:cNvSpPr>
          <p:nvPr/>
        </p:nvSpPr>
        <p:spPr bwMode="auto">
          <a:xfrm>
            <a:off x="415726" y="4934789"/>
            <a:ext cx="3184922" cy="784830"/>
          </a:xfrm>
          <a:prstGeom prst="rect">
            <a:avLst/>
          </a:prstGeom>
          <a:noFill/>
          <a:ln w="9525">
            <a:solidFill>
              <a:srgbClr val="000090"/>
            </a:solidFill>
            <a:miter lim="800000"/>
          </a:ln>
        </p:spPr>
        <p:txBody>
          <a:bodyPr>
            <a:spAutoFit/>
          </a:bodyPr>
          <a:lstStyle/>
          <a:p>
            <a:pPr>
              <a:defRPr/>
            </a:pPr>
            <a:r>
              <a:rPr lang="en-US" sz="1350" b="1" dirty="0"/>
              <a:t>Before:</a:t>
            </a:r>
            <a:endParaRPr lang="en-US" sz="1350" b="1" dirty="0"/>
          </a:p>
          <a:p>
            <a:pPr marL="257175" indent="-257175">
              <a:buFont typeface="Arial" panose="020B0604020202020204" pitchFamily="34" charset="0"/>
              <a:buChar char="•"/>
              <a:defRPr/>
            </a:pPr>
            <a:r>
              <a:rPr lang="en-US" sz="1050" b="1" dirty="0"/>
              <a:t>Fast-moving charged particle or photon.</a:t>
            </a:r>
            <a:endParaRPr lang="en-US" sz="1050" b="1" dirty="0"/>
          </a:p>
          <a:p>
            <a:pPr marL="257175" indent="-257175">
              <a:buFont typeface="Arial" panose="020B0604020202020204" pitchFamily="34" charset="0"/>
              <a:buChar char="•"/>
              <a:defRPr/>
            </a:pPr>
            <a:r>
              <a:rPr lang="en-US" sz="1050" b="1" dirty="0"/>
              <a:t>Detector Atom/Molecule, at rest.</a:t>
            </a:r>
            <a:endParaRPr lang="en-US" sz="1050" b="1" dirty="0"/>
          </a:p>
          <a:p>
            <a:pPr>
              <a:defRPr/>
            </a:pPr>
            <a:r>
              <a:rPr lang="en-US" sz="1050" b="1" dirty="0"/>
              <a:t>	</a:t>
            </a:r>
            <a:endParaRPr lang="en-US" sz="1050" b="1" dirty="0"/>
          </a:p>
        </p:txBody>
      </p:sp>
      <p:sp>
        <p:nvSpPr>
          <p:cNvPr id="24586" name="Right Arrow 10"/>
          <p:cNvSpPr>
            <a:spLocks noChangeArrowheads="1"/>
          </p:cNvSpPr>
          <p:nvPr/>
        </p:nvSpPr>
        <p:spPr bwMode="auto">
          <a:xfrm>
            <a:off x="4166096" y="5045710"/>
            <a:ext cx="526256" cy="273844"/>
          </a:xfrm>
          <a:prstGeom prst="rightArrow">
            <a:avLst>
              <a:gd name="adj1" fmla="val 50000"/>
              <a:gd name="adj2" fmla="val 50134"/>
            </a:avLst>
          </a:prstGeom>
          <a:solidFill>
            <a:srgbClr val="100098"/>
          </a:solidFill>
          <a:ln w="9525">
            <a:solidFill>
              <a:srgbClr val="000090"/>
            </a:solidFill>
            <a:round/>
          </a:ln>
        </p:spPr>
        <p:txBody>
          <a:bodyPr/>
          <a:lstStyle/>
          <a:p>
            <a:pPr>
              <a:defRPr/>
            </a:pPr>
            <a:endParaRPr lang="en-US" sz="1350" dirty="0">
              <a:ea typeface="MS PGothic" panose="020B0600070205080204" charset="-128"/>
              <a:cs typeface="MS PGothic" panose="020B0600070205080204" charset="-128"/>
            </a:endParaRPr>
          </a:p>
        </p:txBody>
      </p:sp>
      <p:grpSp>
        <p:nvGrpSpPr>
          <p:cNvPr id="11270" name="Group 1"/>
          <p:cNvGrpSpPr/>
          <p:nvPr/>
        </p:nvGrpSpPr>
        <p:grpSpPr bwMode="auto">
          <a:xfrm>
            <a:off x="5257800" y="2343151"/>
            <a:ext cx="1949054" cy="1931432"/>
            <a:chOff x="5486400" y="2209800"/>
            <a:chExt cx="2598738" cy="2575243"/>
          </a:xfrm>
        </p:grpSpPr>
        <p:pic>
          <p:nvPicPr>
            <p:cNvPr id="11271" name="Picture 9"/>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486400" y="2209800"/>
              <a:ext cx="2598738" cy="2057400"/>
            </a:xfrm>
            <a:prstGeom prst="rect">
              <a:avLst/>
            </a:prstGeom>
            <a:solidFill>
              <a:schemeClr val="folHlink"/>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11272" name="Text Box 12"/>
            <p:cNvSpPr txBox="1">
              <a:spLocks noChangeArrowheads="1"/>
            </p:cNvSpPr>
            <p:nvPr/>
          </p:nvSpPr>
          <p:spPr bwMode="auto">
            <a:xfrm>
              <a:off x="5486400" y="2209800"/>
              <a:ext cx="205868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r>
                <a:rPr lang="en-US" altLang="x-none" sz="1800"/>
                <a:t>Photoemission</a:t>
              </a:r>
              <a:endParaRPr lang="en-US" altLang="x-none" sz="1800"/>
            </a:p>
          </p:txBody>
        </p:sp>
        <p:sp>
          <p:nvSpPr>
            <p:cNvPr id="11273" name="TextBox 6"/>
            <p:cNvSpPr txBox="1">
              <a:spLocks noChangeArrowheads="1"/>
            </p:cNvSpPr>
            <p:nvPr/>
          </p:nvSpPr>
          <p:spPr bwMode="auto">
            <a:xfrm>
              <a:off x="6794500" y="2819400"/>
              <a:ext cx="431800"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r>
                <a:rPr lang="en-US" altLang="x-none" sz="1350"/>
                <a:t>E</a:t>
              </a:r>
              <a:r>
                <a:rPr lang="en-US" altLang="x-none" sz="1350" baseline="-25000"/>
                <a:t>2</a:t>
              </a:r>
              <a:endParaRPr lang="en-US" altLang="x-none" sz="1350" baseline="-25000"/>
            </a:p>
          </p:txBody>
        </p:sp>
        <p:sp>
          <p:nvSpPr>
            <p:cNvPr id="11274" name="TextBox 7"/>
            <p:cNvSpPr txBox="1">
              <a:spLocks noChangeArrowheads="1"/>
            </p:cNvSpPr>
            <p:nvPr/>
          </p:nvSpPr>
          <p:spPr bwMode="auto">
            <a:xfrm>
              <a:off x="6807200" y="3530600"/>
              <a:ext cx="266700" cy="276999"/>
            </a:xfrm>
            <a:prstGeom prst="rect">
              <a:avLst/>
            </a:prstGeom>
            <a:solidFill>
              <a:srgbClr val="92929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r>
                <a:rPr lang="en-US" altLang="x-none" sz="1350" dirty="0"/>
                <a:t>E</a:t>
              </a:r>
              <a:r>
                <a:rPr lang="en-US" altLang="x-none" sz="1350" baseline="-25000" dirty="0"/>
                <a:t>1</a:t>
              </a:r>
              <a:endParaRPr lang="en-US" altLang="x-none" sz="1350" baseline="-25000" dirty="0"/>
            </a:p>
          </p:txBody>
        </p:sp>
        <p:sp>
          <p:nvSpPr>
            <p:cNvPr id="11275" name="TextBox 11"/>
            <p:cNvSpPr txBox="1">
              <a:spLocks noChangeArrowheads="1"/>
            </p:cNvSpPr>
            <p:nvPr/>
          </p:nvSpPr>
          <p:spPr bwMode="auto">
            <a:xfrm>
              <a:off x="5564981" y="4292600"/>
              <a:ext cx="2441575" cy="492443"/>
            </a:xfrm>
            <a:prstGeom prst="rect">
              <a:avLst/>
            </a:prstGeom>
            <a:noFill/>
            <a:ln w="9525">
              <a:solidFill>
                <a:srgbClr val="000090"/>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pPr algn="ctr"/>
              <a:r>
                <a:rPr lang="en-US" altLang="x-none" sz="1800" b="1" dirty="0" err="1"/>
                <a:t>E</a:t>
              </a:r>
              <a:r>
                <a:rPr lang="en-US" altLang="x-none" sz="1800" b="1" baseline="-25000" dirty="0" err="1"/>
                <a:t>photon</a:t>
              </a:r>
              <a:r>
                <a:rPr lang="en-US" altLang="x-none" sz="1800" b="1" dirty="0"/>
                <a:t> = E</a:t>
              </a:r>
              <a:r>
                <a:rPr lang="en-US" altLang="x-none" sz="1800" b="1" baseline="-25000" dirty="0"/>
                <a:t>2</a:t>
              </a:r>
              <a:r>
                <a:rPr lang="en-US" altLang="x-none" sz="1800" b="1" dirty="0"/>
                <a:t> – E</a:t>
              </a:r>
              <a:r>
                <a:rPr lang="en-US" altLang="x-none" sz="1800" b="1" baseline="-25000" dirty="0"/>
                <a:t>1</a:t>
              </a:r>
              <a:endParaRPr lang="en-US" altLang="x-none" sz="1800" b="1" dirty="0"/>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8F6033-56AF-4092-B9BC-9632CB27AB43}" type="datetime1">
              <a:rPr lang="zh-CN" altLang="en-US" smtClean="0"/>
            </a:fld>
            <a:endParaRPr lang="en-US"/>
          </a:p>
        </p:txBody>
      </p:sp>
      <p:sp>
        <p:nvSpPr>
          <p:cNvPr id="4" name="Footer Placeholder 3"/>
          <p:cNvSpPr>
            <a:spLocks noGrp="1"/>
          </p:cNvSpPr>
          <p:nvPr>
            <p:ph type="ftr" sz="quarter" idx="11"/>
          </p:nvPr>
        </p:nvSpPr>
        <p:spPr/>
        <p:txBody>
          <a:bodyPr/>
          <a:lstStyle/>
          <a:p>
            <a:r>
              <a:rPr lang="en-US"/>
              <a:t>Introduction to experimental particle physics, Weimin Song</a:t>
            </a:r>
            <a:endParaRPr lang="en-US"/>
          </a:p>
        </p:txBody>
      </p:sp>
      <p:sp>
        <p:nvSpPr>
          <p:cNvPr id="3" name="Slide Number Placeholder 2"/>
          <p:cNvSpPr>
            <a:spLocks noGrp="1"/>
          </p:cNvSpPr>
          <p:nvPr>
            <p:ph type="sldNum" sz="quarter" idx="12"/>
          </p:nvPr>
        </p:nvSpPr>
        <p:spPr/>
        <p:txBody>
          <a:bodyPr/>
          <a:lstStyle/>
          <a:p>
            <a:fld id="{631502E3-5324-F14B-802A-9353020B486E}" type="slidenum">
              <a:rPr lang="en-US" smtClean="0"/>
            </a:fld>
            <a:endParaRPr lang="en-US"/>
          </a:p>
        </p:txBody>
      </p:sp>
      <p:sp>
        <p:nvSpPr>
          <p:cNvPr id="25603" name="Rectangle 2050"/>
          <p:cNvSpPr>
            <a:spLocks noGrp="1" noChangeArrowheads="1"/>
          </p:cNvSpPr>
          <p:nvPr>
            <p:ph type="title" idx="4294967295"/>
          </p:nvPr>
        </p:nvSpPr>
        <p:spPr>
          <a:xfrm>
            <a:off x="0" y="127873"/>
            <a:ext cx="9080500" cy="1107996"/>
          </a:xfrm>
        </p:spPr>
        <p:txBody>
          <a:bodyPr>
            <a:noAutofit/>
          </a:bodyPr>
          <a:lstStyle/>
          <a:p>
            <a:pPr algn="ctr">
              <a:defRPr/>
            </a:pPr>
            <a:r>
              <a:rPr lang="en-US" sz="4050" b="1" dirty="0">
                <a:latin typeface="微软雅黑" panose="020B0503020204020204" pitchFamily="34" charset="-122"/>
                <a:ea typeface="微软雅黑" panose="020B0503020204020204" pitchFamily="34" charset="-122"/>
              </a:rPr>
              <a:t>Interactions of Particles with Matter - Ionization</a:t>
            </a:r>
            <a:endParaRPr lang="en-US" sz="4050" b="1" dirty="0">
              <a:latin typeface="微软雅黑" panose="020B0503020204020204" pitchFamily="34" charset="-122"/>
              <a:ea typeface="微软雅黑" panose="020B0503020204020204" pitchFamily="34" charset="-122"/>
            </a:endParaRPr>
          </a:p>
        </p:txBody>
      </p:sp>
      <p:sp>
        <p:nvSpPr>
          <p:cNvPr id="12290" name="Rectangle 2051"/>
          <p:cNvSpPr>
            <a:spLocks noGrp="1" noChangeArrowheads="1"/>
          </p:cNvSpPr>
          <p:nvPr>
            <p:ph type="body" sz="half" idx="4294967295"/>
          </p:nvPr>
        </p:nvSpPr>
        <p:spPr>
          <a:xfrm>
            <a:off x="0" y="2070100"/>
            <a:ext cx="3600450" cy="2235200"/>
          </a:xfrm>
        </p:spPr>
        <p:txBody>
          <a:bodyPr/>
          <a:lstStyle/>
          <a:p>
            <a:pPr>
              <a:lnSpc>
                <a:spcPct val="80000"/>
              </a:lnSpc>
              <a:buClr>
                <a:srgbClr val="FF3300"/>
              </a:buClr>
              <a:buFont typeface="Wingdings" panose="05000000000000000000" pitchFamily="2" charset="2"/>
              <a:buChar char="Ø"/>
            </a:pPr>
            <a:r>
              <a:rPr lang="en-US" altLang="x-none" sz="1500" b="1" dirty="0">
                <a:ea typeface="MS PGothic" panose="020B0600070205080204" charset="-128"/>
              </a:rPr>
              <a:t>Ionization</a:t>
            </a:r>
            <a:endParaRPr lang="en-US" altLang="x-none" sz="1500" dirty="0">
              <a:ea typeface="MS PGothic" panose="020B0600070205080204" charset="-128"/>
            </a:endParaRPr>
          </a:p>
          <a:p>
            <a:pPr lvl="1">
              <a:lnSpc>
                <a:spcPct val="90000"/>
              </a:lnSpc>
              <a:buClr>
                <a:srgbClr val="FF3300"/>
              </a:buClr>
              <a:buFont typeface="Wingdings" panose="05000000000000000000" pitchFamily="2" charset="2"/>
              <a:buChar char="Ø"/>
            </a:pPr>
            <a:r>
              <a:rPr lang="en-US" altLang="x-none" sz="1350" dirty="0">
                <a:ea typeface="MS PGothic" panose="020B0600070205080204" charset="-128"/>
              </a:rPr>
              <a:t>Atomic electron is knocked </a:t>
            </a:r>
            <a:r>
              <a:rPr lang="en-US" altLang="x-none" sz="1350" u="sng" dirty="0">
                <a:ea typeface="MS PGothic" panose="020B0600070205080204" charset="-128"/>
              </a:rPr>
              <a:t>free </a:t>
            </a:r>
            <a:r>
              <a:rPr lang="en-US" altLang="x-none" sz="1350" dirty="0">
                <a:ea typeface="MS PGothic" panose="020B0600070205080204" charset="-128"/>
              </a:rPr>
              <a:t>from the atom.</a:t>
            </a:r>
            <a:endParaRPr lang="en-US" altLang="x-none" sz="1350" dirty="0">
              <a:ea typeface="MS PGothic" panose="020B0600070205080204" charset="-128"/>
            </a:endParaRPr>
          </a:p>
          <a:p>
            <a:pPr lvl="1">
              <a:lnSpc>
                <a:spcPct val="90000"/>
              </a:lnSpc>
              <a:buClr>
                <a:srgbClr val="FF3300"/>
              </a:buClr>
              <a:buFont typeface="Wingdings" panose="05000000000000000000" pitchFamily="2" charset="2"/>
              <a:buChar char="Ø"/>
            </a:pPr>
            <a:r>
              <a:rPr lang="en-US" altLang="x-none" sz="1350" dirty="0">
                <a:ea typeface="MS PGothic" panose="020B0600070205080204" charset="-128"/>
              </a:rPr>
              <a:t>The remaining atom now has a net charge (it is an </a:t>
            </a:r>
            <a:r>
              <a:rPr lang="en-US" altLang="x-none" sz="1350" b="1" dirty="0">
                <a:ea typeface="MS PGothic" panose="020B0600070205080204" charset="-128"/>
              </a:rPr>
              <a:t>ion</a:t>
            </a:r>
            <a:r>
              <a:rPr lang="en-US" altLang="x-none" sz="1350" dirty="0">
                <a:ea typeface="MS PGothic" panose="020B0600070205080204" charset="-128"/>
              </a:rPr>
              <a:t>).</a:t>
            </a:r>
            <a:endParaRPr lang="en-US" altLang="x-none" sz="1350" dirty="0">
              <a:ea typeface="MS PGothic" panose="020B0600070205080204" charset="-128"/>
            </a:endParaRPr>
          </a:p>
          <a:p>
            <a:pPr lvl="1">
              <a:lnSpc>
                <a:spcPct val="90000"/>
              </a:lnSpc>
              <a:buClr>
                <a:srgbClr val="FF3300"/>
              </a:buClr>
              <a:buFont typeface="Wingdings" panose="05000000000000000000" pitchFamily="2" charset="2"/>
              <a:buChar char="Ø"/>
            </a:pPr>
            <a:r>
              <a:rPr lang="en-US" altLang="x-none" sz="1350" dirty="0">
                <a:ea typeface="MS PGothic" panose="020B0600070205080204" charset="-128"/>
              </a:rPr>
              <a:t>The atom may also be left in an excited state and emit a photon as it returns to its ground state.</a:t>
            </a:r>
            <a:endParaRPr lang="en-US" altLang="x-none" sz="1350" dirty="0">
              <a:ea typeface="MS PGothic" panose="020B0600070205080204" charset="-128"/>
            </a:endParaRPr>
          </a:p>
          <a:p>
            <a:pPr lvl="1">
              <a:lnSpc>
                <a:spcPct val="90000"/>
              </a:lnSpc>
              <a:buClr>
                <a:srgbClr val="FF3300"/>
              </a:buClr>
              <a:buFont typeface="Wingdings" panose="05000000000000000000" pitchFamily="2" charset="2"/>
              <a:buChar char="Ø"/>
            </a:pPr>
            <a:r>
              <a:rPr lang="en-US" altLang="x-none" sz="1350" dirty="0">
                <a:ea typeface="MS PGothic" panose="020B0600070205080204" charset="-128"/>
              </a:rPr>
              <a:t>In a crystal lattice such as Silicon, the ionized atom is called a </a:t>
            </a:r>
            <a:r>
              <a:rPr lang="ja-JP" altLang="en-US" sz="1350" dirty="0">
                <a:ea typeface="MS PGothic" panose="020B0600070205080204" charset="-128"/>
              </a:rPr>
              <a:t>“</a:t>
            </a:r>
            <a:r>
              <a:rPr lang="en-US" altLang="ja-JP" sz="1350" dirty="0">
                <a:ea typeface="MS PGothic" panose="020B0600070205080204" charset="-128"/>
              </a:rPr>
              <a:t>hole</a:t>
            </a:r>
            <a:r>
              <a:rPr lang="ja-JP" altLang="en-US" sz="1350" dirty="0">
                <a:ea typeface="MS PGothic" panose="020B0600070205080204" charset="-128"/>
              </a:rPr>
              <a:t>”</a:t>
            </a:r>
            <a:r>
              <a:rPr lang="en-US" altLang="ja-JP" sz="1350" dirty="0">
                <a:ea typeface="MS PGothic" panose="020B0600070205080204" charset="-128"/>
              </a:rPr>
              <a:t>.</a:t>
            </a:r>
            <a:endParaRPr lang="en-US" altLang="ja-JP" sz="1350" dirty="0">
              <a:ea typeface="MS PGothic" panose="020B0600070205080204" charset="-128"/>
            </a:endParaRPr>
          </a:p>
          <a:p>
            <a:pPr>
              <a:buClr>
                <a:srgbClr val="FF3300"/>
              </a:buClr>
              <a:buFont typeface="Wingdings" panose="05000000000000000000" pitchFamily="2" charset="2"/>
              <a:buChar char="Ø"/>
            </a:pPr>
            <a:endParaRPr lang="en-US" altLang="x-none" sz="1500" dirty="0">
              <a:ea typeface="MS PGothic" panose="020B0600070205080204" charset="-128"/>
            </a:endParaRPr>
          </a:p>
        </p:txBody>
      </p:sp>
      <p:grpSp>
        <p:nvGrpSpPr>
          <p:cNvPr id="12291" name="Group 1"/>
          <p:cNvGrpSpPr/>
          <p:nvPr/>
        </p:nvGrpSpPr>
        <p:grpSpPr bwMode="auto">
          <a:xfrm>
            <a:off x="5314950" y="2295525"/>
            <a:ext cx="2628900" cy="2000250"/>
            <a:chOff x="5562600" y="2133600"/>
            <a:chExt cx="3505200" cy="2667000"/>
          </a:xfrm>
        </p:grpSpPr>
        <p:sp>
          <p:nvSpPr>
            <p:cNvPr id="12295" name="Rectangle 2124"/>
            <p:cNvSpPr>
              <a:spLocks noChangeArrowheads="1"/>
            </p:cNvSpPr>
            <p:nvPr/>
          </p:nvSpPr>
          <p:spPr bwMode="auto">
            <a:xfrm>
              <a:off x="5562600" y="2133600"/>
              <a:ext cx="3505200" cy="2667000"/>
            </a:xfrm>
            <a:prstGeom prst="rect">
              <a:avLst/>
            </a:prstGeom>
            <a:solidFill>
              <a:schemeClr val="folHlink"/>
            </a:solidFill>
            <a:ln w="9525">
              <a:solidFill>
                <a:schemeClr val="tx1"/>
              </a:solidFill>
              <a:miter lim="800000"/>
            </a:ln>
          </p:spPr>
          <p:txBody>
            <a:bodyPr wrap="none" anchor="ct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pPr algn="ctr"/>
              <a:endParaRPr lang="x-none" altLang="x-none" sz="1800"/>
            </a:p>
          </p:txBody>
        </p:sp>
        <p:sp>
          <p:nvSpPr>
            <p:cNvPr id="12296" name="Arc 2056"/>
            <p:cNvSpPr/>
            <p:nvPr/>
          </p:nvSpPr>
          <p:spPr bwMode="auto">
            <a:xfrm>
              <a:off x="5580063" y="3433763"/>
              <a:ext cx="663575" cy="998537"/>
            </a:xfrm>
            <a:custGeom>
              <a:avLst/>
              <a:gdLst>
                <a:gd name="T0" fmla="*/ 2147483647 w 21600"/>
                <a:gd name="T1" fmla="*/ 0 h 30614"/>
                <a:gd name="T2" fmla="*/ 2147483647 w 21600"/>
                <a:gd name="T3" fmla="*/ 2147483647 h 30614"/>
                <a:gd name="T4" fmla="*/ 0 w 21600"/>
                <a:gd name="T5" fmla="*/ 2147483647 h 30614"/>
                <a:gd name="T6" fmla="*/ 0 60000 65536"/>
                <a:gd name="T7" fmla="*/ 0 60000 65536"/>
                <a:gd name="T8" fmla="*/ 0 60000 65536"/>
                <a:gd name="T9" fmla="*/ 0 w 21600"/>
                <a:gd name="T10" fmla="*/ 0 h 30614"/>
                <a:gd name="T11" fmla="*/ 21600 w 21600"/>
                <a:gd name="T12" fmla="*/ 30614 h 30614"/>
              </a:gdLst>
              <a:ahLst/>
              <a:cxnLst>
                <a:cxn ang="T6">
                  <a:pos x="T0" y="T1"/>
                </a:cxn>
                <a:cxn ang="T7">
                  <a:pos x="T2" y="T3"/>
                </a:cxn>
                <a:cxn ang="T8">
                  <a:pos x="T4" y="T5"/>
                </a:cxn>
              </a:cxnLst>
              <a:rect l="T9" t="T10" r="T11" b="T12"/>
              <a:pathLst>
                <a:path w="21600" h="30614" fill="none" extrusionOk="0">
                  <a:moveTo>
                    <a:pt x="15239" y="-1"/>
                  </a:moveTo>
                  <a:cubicBezTo>
                    <a:pt x="19311" y="4053"/>
                    <a:pt x="21600" y="9561"/>
                    <a:pt x="21600" y="15307"/>
                  </a:cubicBezTo>
                  <a:cubicBezTo>
                    <a:pt x="21600" y="21052"/>
                    <a:pt x="19311" y="26560"/>
                    <a:pt x="15239" y="30614"/>
                  </a:cubicBezTo>
                </a:path>
                <a:path w="21600" h="30614" stroke="0" extrusionOk="0">
                  <a:moveTo>
                    <a:pt x="15239" y="-1"/>
                  </a:moveTo>
                  <a:cubicBezTo>
                    <a:pt x="19311" y="4053"/>
                    <a:pt x="21600" y="9561"/>
                    <a:pt x="21600" y="15307"/>
                  </a:cubicBezTo>
                  <a:cubicBezTo>
                    <a:pt x="21600" y="21052"/>
                    <a:pt x="19311" y="26560"/>
                    <a:pt x="15239" y="30614"/>
                  </a:cubicBezTo>
                  <a:lnTo>
                    <a:pt x="0" y="15307"/>
                  </a:lnTo>
                  <a:lnTo>
                    <a:pt x="15239" y="-1"/>
                  </a:lnTo>
                  <a:close/>
                </a:path>
              </a:pathLst>
            </a:cu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a:lstStyle/>
            <a:p>
              <a:endParaRPr lang="en-US" sz="1350"/>
            </a:p>
          </p:txBody>
        </p:sp>
        <p:sp>
          <p:nvSpPr>
            <p:cNvPr id="12297" name="Arc 2057"/>
            <p:cNvSpPr/>
            <p:nvPr/>
          </p:nvSpPr>
          <p:spPr bwMode="auto">
            <a:xfrm>
              <a:off x="5813425" y="3429000"/>
              <a:ext cx="663575" cy="996950"/>
            </a:xfrm>
            <a:custGeom>
              <a:avLst/>
              <a:gdLst>
                <a:gd name="T0" fmla="*/ 2147483647 w 21600"/>
                <a:gd name="T1" fmla="*/ 0 h 30528"/>
                <a:gd name="T2" fmla="*/ 2147483647 w 21600"/>
                <a:gd name="T3" fmla="*/ 2147483647 h 30528"/>
                <a:gd name="T4" fmla="*/ 0 w 21600"/>
                <a:gd name="T5" fmla="*/ 2147483647 h 30528"/>
                <a:gd name="T6" fmla="*/ 0 60000 65536"/>
                <a:gd name="T7" fmla="*/ 0 60000 65536"/>
                <a:gd name="T8" fmla="*/ 0 60000 65536"/>
                <a:gd name="T9" fmla="*/ 0 w 21600"/>
                <a:gd name="T10" fmla="*/ 0 h 30528"/>
                <a:gd name="T11" fmla="*/ 21600 w 21600"/>
                <a:gd name="T12" fmla="*/ 30528 h 30528"/>
              </a:gdLst>
              <a:ahLst/>
              <a:cxnLst>
                <a:cxn ang="T6">
                  <a:pos x="T0" y="T1"/>
                </a:cxn>
                <a:cxn ang="T7">
                  <a:pos x="T2" y="T3"/>
                </a:cxn>
                <a:cxn ang="T8">
                  <a:pos x="T4" y="T5"/>
                </a:cxn>
              </a:cxnLst>
              <a:rect l="T9" t="T10" r="T11" b="T12"/>
              <a:pathLst>
                <a:path w="21600" h="30528" fill="none" extrusionOk="0">
                  <a:moveTo>
                    <a:pt x="15282" y="-1"/>
                  </a:moveTo>
                  <a:cubicBezTo>
                    <a:pt x="19327" y="4049"/>
                    <a:pt x="21600" y="9539"/>
                    <a:pt x="21600" y="15264"/>
                  </a:cubicBezTo>
                  <a:cubicBezTo>
                    <a:pt x="21600" y="20988"/>
                    <a:pt x="19327" y="26478"/>
                    <a:pt x="15282" y="30528"/>
                  </a:cubicBezTo>
                </a:path>
                <a:path w="21600" h="30528" stroke="0" extrusionOk="0">
                  <a:moveTo>
                    <a:pt x="15282" y="-1"/>
                  </a:moveTo>
                  <a:cubicBezTo>
                    <a:pt x="19327" y="4049"/>
                    <a:pt x="21600" y="9539"/>
                    <a:pt x="21600" y="15264"/>
                  </a:cubicBezTo>
                  <a:cubicBezTo>
                    <a:pt x="21600" y="20988"/>
                    <a:pt x="19327" y="26478"/>
                    <a:pt x="15282" y="30528"/>
                  </a:cubicBezTo>
                  <a:lnTo>
                    <a:pt x="0" y="15264"/>
                  </a:lnTo>
                  <a:lnTo>
                    <a:pt x="15282" y="-1"/>
                  </a:lnTo>
                  <a:close/>
                </a:path>
              </a:pathLst>
            </a:cu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a:lstStyle/>
            <a:p>
              <a:endParaRPr lang="en-US" sz="1350"/>
            </a:p>
          </p:txBody>
        </p:sp>
        <p:sp>
          <p:nvSpPr>
            <p:cNvPr id="12298" name="Arc 2058"/>
            <p:cNvSpPr/>
            <p:nvPr/>
          </p:nvSpPr>
          <p:spPr bwMode="auto">
            <a:xfrm>
              <a:off x="6054725" y="3429000"/>
              <a:ext cx="663575" cy="996950"/>
            </a:xfrm>
            <a:custGeom>
              <a:avLst/>
              <a:gdLst>
                <a:gd name="T0" fmla="*/ 2147483647 w 21600"/>
                <a:gd name="T1" fmla="*/ 0 h 30528"/>
                <a:gd name="T2" fmla="*/ 2147483647 w 21600"/>
                <a:gd name="T3" fmla="*/ 2147483647 h 30528"/>
                <a:gd name="T4" fmla="*/ 0 w 21600"/>
                <a:gd name="T5" fmla="*/ 2147483647 h 30528"/>
                <a:gd name="T6" fmla="*/ 0 60000 65536"/>
                <a:gd name="T7" fmla="*/ 0 60000 65536"/>
                <a:gd name="T8" fmla="*/ 0 60000 65536"/>
                <a:gd name="T9" fmla="*/ 0 w 21600"/>
                <a:gd name="T10" fmla="*/ 0 h 30528"/>
                <a:gd name="T11" fmla="*/ 21600 w 21600"/>
                <a:gd name="T12" fmla="*/ 30528 h 30528"/>
              </a:gdLst>
              <a:ahLst/>
              <a:cxnLst>
                <a:cxn ang="T6">
                  <a:pos x="T0" y="T1"/>
                </a:cxn>
                <a:cxn ang="T7">
                  <a:pos x="T2" y="T3"/>
                </a:cxn>
                <a:cxn ang="T8">
                  <a:pos x="T4" y="T5"/>
                </a:cxn>
              </a:cxnLst>
              <a:rect l="T9" t="T10" r="T11" b="T12"/>
              <a:pathLst>
                <a:path w="21600" h="30528" fill="none" extrusionOk="0">
                  <a:moveTo>
                    <a:pt x="15282" y="-1"/>
                  </a:moveTo>
                  <a:cubicBezTo>
                    <a:pt x="19327" y="4049"/>
                    <a:pt x="21600" y="9539"/>
                    <a:pt x="21600" y="15264"/>
                  </a:cubicBezTo>
                  <a:cubicBezTo>
                    <a:pt x="21600" y="20988"/>
                    <a:pt x="19327" y="26478"/>
                    <a:pt x="15282" y="30528"/>
                  </a:cubicBezTo>
                </a:path>
                <a:path w="21600" h="30528" stroke="0" extrusionOk="0">
                  <a:moveTo>
                    <a:pt x="15282" y="-1"/>
                  </a:moveTo>
                  <a:cubicBezTo>
                    <a:pt x="19327" y="4049"/>
                    <a:pt x="21600" y="9539"/>
                    <a:pt x="21600" y="15264"/>
                  </a:cubicBezTo>
                  <a:cubicBezTo>
                    <a:pt x="21600" y="20988"/>
                    <a:pt x="19327" y="26478"/>
                    <a:pt x="15282" y="30528"/>
                  </a:cubicBezTo>
                  <a:lnTo>
                    <a:pt x="0" y="15264"/>
                  </a:lnTo>
                  <a:lnTo>
                    <a:pt x="15282" y="-1"/>
                  </a:lnTo>
                  <a:close/>
                </a:path>
              </a:pathLst>
            </a:cu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a:lstStyle/>
            <a:p>
              <a:endParaRPr lang="en-US" sz="1350"/>
            </a:p>
          </p:txBody>
        </p:sp>
        <p:sp>
          <p:nvSpPr>
            <p:cNvPr id="12299" name="Arc 2059"/>
            <p:cNvSpPr/>
            <p:nvPr/>
          </p:nvSpPr>
          <p:spPr bwMode="auto">
            <a:xfrm>
              <a:off x="6296025" y="3429000"/>
              <a:ext cx="663575" cy="996950"/>
            </a:xfrm>
            <a:custGeom>
              <a:avLst/>
              <a:gdLst>
                <a:gd name="T0" fmla="*/ 2147483647 w 21600"/>
                <a:gd name="T1" fmla="*/ 0 h 30528"/>
                <a:gd name="T2" fmla="*/ 2147483647 w 21600"/>
                <a:gd name="T3" fmla="*/ 2147483647 h 30528"/>
                <a:gd name="T4" fmla="*/ 0 w 21600"/>
                <a:gd name="T5" fmla="*/ 2147483647 h 30528"/>
                <a:gd name="T6" fmla="*/ 0 60000 65536"/>
                <a:gd name="T7" fmla="*/ 0 60000 65536"/>
                <a:gd name="T8" fmla="*/ 0 60000 65536"/>
                <a:gd name="T9" fmla="*/ 0 w 21600"/>
                <a:gd name="T10" fmla="*/ 0 h 30528"/>
                <a:gd name="T11" fmla="*/ 21600 w 21600"/>
                <a:gd name="T12" fmla="*/ 30528 h 30528"/>
              </a:gdLst>
              <a:ahLst/>
              <a:cxnLst>
                <a:cxn ang="T6">
                  <a:pos x="T0" y="T1"/>
                </a:cxn>
                <a:cxn ang="T7">
                  <a:pos x="T2" y="T3"/>
                </a:cxn>
                <a:cxn ang="T8">
                  <a:pos x="T4" y="T5"/>
                </a:cxn>
              </a:cxnLst>
              <a:rect l="T9" t="T10" r="T11" b="T12"/>
              <a:pathLst>
                <a:path w="21600" h="30528" fill="none" extrusionOk="0">
                  <a:moveTo>
                    <a:pt x="15282" y="-1"/>
                  </a:moveTo>
                  <a:cubicBezTo>
                    <a:pt x="19327" y="4049"/>
                    <a:pt x="21600" y="9539"/>
                    <a:pt x="21600" y="15264"/>
                  </a:cubicBezTo>
                  <a:cubicBezTo>
                    <a:pt x="21600" y="20988"/>
                    <a:pt x="19327" y="26478"/>
                    <a:pt x="15282" y="30528"/>
                  </a:cubicBezTo>
                </a:path>
                <a:path w="21600" h="30528" stroke="0" extrusionOk="0">
                  <a:moveTo>
                    <a:pt x="15282" y="-1"/>
                  </a:moveTo>
                  <a:cubicBezTo>
                    <a:pt x="19327" y="4049"/>
                    <a:pt x="21600" y="9539"/>
                    <a:pt x="21600" y="15264"/>
                  </a:cubicBezTo>
                  <a:cubicBezTo>
                    <a:pt x="21600" y="20988"/>
                    <a:pt x="19327" y="26478"/>
                    <a:pt x="15282" y="30528"/>
                  </a:cubicBezTo>
                  <a:lnTo>
                    <a:pt x="0" y="15264"/>
                  </a:lnTo>
                  <a:lnTo>
                    <a:pt x="15282" y="-1"/>
                  </a:lnTo>
                  <a:close/>
                </a:path>
              </a:pathLst>
            </a:cu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a:lstStyle/>
            <a:p>
              <a:endParaRPr lang="en-US" sz="1350"/>
            </a:p>
          </p:txBody>
        </p:sp>
        <p:sp>
          <p:nvSpPr>
            <p:cNvPr id="12300" name="Arc 2060"/>
            <p:cNvSpPr/>
            <p:nvPr/>
          </p:nvSpPr>
          <p:spPr bwMode="auto">
            <a:xfrm>
              <a:off x="6537325" y="3429000"/>
              <a:ext cx="663575" cy="996950"/>
            </a:xfrm>
            <a:custGeom>
              <a:avLst/>
              <a:gdLst>
                <a:gd name="T0" fmla="*/ 2147483647 w 21600"/>
                <a:gd name="T1" fmla="*/ 0 h 30528"/>
                <a:gd name="T2" fmla="*/ 2147483647 w 21600"/>
                <a:gd name="T3" fmla="*/ 2147483647 h 30528"/>
                <a:gd name="T4" fmla="*/ 0 w 21600"/>
                <a:gd name="T5" fmla="*/ 2147483647 h 30528"/>
                <a:gd name="T6" fmla="*/ 0 60000 65536"/>
                <a:gd name="T7" fmla="*/ 0 60000 65536"/>
                <a:gd name="T8" fmla="*/ 0 60000 65536"/>
                <a:gd name="T9" fmla="*/ 0 w 21600"/>
                <a:gd name="T10" fmla="*/ 0 h 30528"/>
                <a:gd name="T11" fmla="*/ 21600 w 21600"/>
                <a:gd name="T12" fmla="*/ 30528 h 30528"/>
              </a:gdLst>
              <a:ahLst/>
              <a:cxnLst>
                <a:cxn ang="T6">
                  <a:pos x="T0" y="T1"/>
                </a:cxn>
                <a:cxn ang="T7">
                  <a:pos x="T2" y="T3"/>
                </a:cxn>
                <a:cxn ang="T8">
                  <a:pos x="T4" y="T5"/>
                </a:cxn>
              </a:cxnLst>
              <a:rect l="T9" t="T10" r="T11" b="T12"/>
              <a:pathLst>
                <a:path w="21600" h="30528" fill="none" extrusionOk="0">
                  <a:moveTo>
                    <a:pt x="15282" y="-1"/>
                  </a:moveTo>
                  <a:cubicBezTo>
                    <a:pt x="19327" y="4049"/>
                    <a:pt x="21600" y="9539"/>
                    <a:pt x="21600" y="15264"/>
                  </a:cubicBezTo>
                  <a:cubicBezTo>
                    <a:pt x="21600" y="20988"/>
                    <a:pt x="19327" y="26478"/>
                    <a:pt x="15282" y="30528"/>
                  </a:cubicBezTo>
                </a:path>
                <a:path w="21600" h="30528" stroke="0" extrusionOk="0">
                  <a:moveTo>
                    <a:pt x="15282" y="-1"/>
                  </a:moveTo>
                  <a:cubicBezTo>
                    <a:pt x="19327" y="4049"/>
                    <a:pt x="21600" y="9539"/>
                    <a:pt x="21600" y="15264"/>
                  </a:cubicBezTo>
                  <a:cubicBezTo>
                    <a:pt x="21600" y="20988"/>
                    <a:pt x="19327" y="26478"/>
                    <a:pt x="15282" y="30528"/>
                  </a:cubicBezTo>
                  <a:lnTo>
                    <a:pt x="0" y="15264"/>
                  </a:lnTo>
                  <a:lnTo>
                    <a:pt x="15282" y="-1"/>
                  </a:lnTo>
                  <a:close/>
                </a:path>
              </a:pathLst>
            </a:cu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a:lstStyle/>
            <a:p>
              <a:endParaRPr lang="en-US" sz="1350"/>
            </a:p>
          </p:txBody>
        </p:sp>
        <p:sp>
          <p:nvSpPr>
            <p:cNvPr id="12301" name="Arc 2061"/>
            <p:cNvSpPr/>
            <p:nvPr/>
          </p:nvSpPr>
          <p:spPr bwMode="auto">
            <a:xfrm>
              <a:off x="6778625" y="3429000"/>
              <a:ext cx="663575" cy="996950"/>
            </a:xfrm>
            <a:custGeom>
              <a:avLst/>
              <a:gdLst>
                <a:gd name="T0" fmla="*/ 2147483647 w 21600"/>
                <a:gd name="T1" fmla="*/ 0 h 30528"/>
                <a:gd name="T2" fmla="*/ 2147483647 w 21600"/>
                <a:gd name="T3" fmla="*/ 2147483647 h 30528"/>
                <a:gd name="T4" fmla="*/ 0 w 21600"/>
                <a:gd name="T5" fmla="*/ 2147483647 h 30528"/>
                <a:gd name="T6" fmla="*/ 0 60000 65536"/>
                <a:gd name="T7" fmla="*/ 0 60000 65536"/>
                <a:gd name="T8" fmla="*/ 0 60000 65536"/>
                <a:gd name="T9" fmla="*/ 0 w 21600"/>
                <a:gd name="T10" fmla="*/ 0 h 30528"/>
                <a:gd name="T11" fmla="*/ 21600 w 21600"/>
                <a:gd name="T12" fmla="*/ 30528 h 30528"/>
              </a:gdLst>
              <a:ahLst/>
              <a:cxnLst>
                <a:cxn ang="T6">
                  <a:pos x="T0" y="T1"/>
                </a:cxn>
                <a:cxn ang="T7">
                  <a:pos x="T2" y="T3"/>
                </a:cxn>
                <a:cxn ang="T8">
                  <a:pos x="T4" y="T5"/>
                </a:cxn>
              </a:cxnLst>
              <a:rect l="T9" t="T10" r="T11" b="T12"/>
              <a:pathLst>
                <a:path w="21600" h="30528" fill="none" extrusionOk="0">
                  <a:moveTo>
                    <a:pt x="15282" y="-1"/>
                  </a:moveTo>
                  <a:cubicBezTo>
                    <a:pt x="19327" y="4049"/>
                    <a:pt x="21600" y="9539"/>
                    <a:pt x="21600" y="15264"/>
                  </a:cubicBezTo>
                  <a:cubicBezTo>
                    <a:pt x="21600" y="20988"/>
                    <a:pt x="19327" y="26478"/>
                    <a:pt x="15282" y="30528"/>
                  </a:cubicBezTo>
                </a:path>
                <a:path w="21600" h="30528" stroke="0" extrusionOk="0">
                  <a:moveTo>
                    <a:pt x="15282" y="-1"/>
                  </a:moveTo>
                  <a:cubicBezTo>
                    <a:pt x="19327" y="4049"/>
                    <a:pt x="21600" y="9539"/>
                    <a:pt x="21600" y="15264"/>
                  </a:cubicBezTo>
                  <a:cubicBezTo>
                    <a:pt x="21600" y="20988"/>
                    <a:pt x="19327" y="26478"/>
                    <a:pt x="15282" y="30528"/>
                  </a:cubicBezTo>
                  <a:lnTo>
                    <a:pt x="0" y="15264"/>
                  </a:lnTo>
                  <a:lnTo>
                    <a:pt x="15282" y="-1"/>
                  </a:lnTo>
                  <a:close/>
                </a:path>
              </a:pathLst>
            </a:cu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a:lstStyle/>
            <a:p>
              <a:endParaRPr lang="en-US" sz="1350"/>
            </a:p>
          </p:txBody>
        </p:sp>
        <p:sp>
          <p:nvSpPr>
            <p:cNvPr id="12302" name="Arc 2062"/>
            <p:cNvSpPr/>
            <p:nvPr/>
          </p:nvSpPr>
          <p:spPr bwMode="auto">
            <a:xfrm>
              <a:off x="7019925" y="3429000"/>
              <a:ext cx="663575" cy="996950"/>
            </a:xfrm>
            <a:custGeom>
              <a:avLst/>
              <a:gdLst>
                <a:gd name="T0" fmla="*/ 2147483647 w 21600"/>
                <a:gd name="T1" fmla="*/ 0 h 30528"/>
                <a:gd name="T2" fmla="*/ 2147483647 w 21600"/>
                <a:gd name="T3" fmla="*/ 2147483647 h 30528"/>
                <a:gd name="T4" fmla="*/ 0 w 21600"/>
                <a:gd name="T5" fmla="*/ 2147483647 h 30528"/>
                <a:gd name="T6" fmla="*/ 0 60000 65536"/>
                <a:gd name="T7" fmla="*/ 0 60000 65536"/>
                <a:gd name="T8" fmla="*/ 0 60000 65536"/>
                <a:gd name="T9" fmla="*/ 0 w 21600"/>
                <a:gd name="T10" fmla="*/ 0 h 30528"/>
                <a:gd name="T11" fmla="*/ 21600 w 21600"/>
                <a:gd name="T12" fmla="*/ 30528 h 30528"/>
              </a:gdLst>
              <a:ahLst/>
              <a:cxnLst>
                <a:cxn ang="T6">
                  <a:pos x="T0" y="T1"/>
                </a:cxn>
                <a:cxn ang="T7">
                  <a:pos x="T2" y="T3"/>
                </a:cxn>
                <a:cxn ang="T8">
                  <a:pos x="T4" y="T5"/>
                </a:cxn>
              </a:cxnLst>
              <a:rect l="T9" t="T10" r="T11" b="T12"/>
              <a:pathLst>
                <a:path w="21600" h="30528" fill="none" extrusionOk="0">
                  <a:moveTo>
                    <a:pt x="15282" y="-1"/>
                  </a:moveTo>
                  <a:cubicBezTo>
                    <a:pt x="19327" y="4049"/>
                    <a:pt x="21600" y="9539"/>
                    <a:pt x="21600" y="15264"/>
                  </a:cubicBezTo>
                  <a:cubicBezTo>
                    <a:pt x="21600" y="20988"/>
                    <a:pt x="19327" y="26478"/>
                    <a:pt x="15282" y="30528"/>
                  </a:cubicBezTo>
                </a:path>
                <a:path w="21600" h="30528" stroke="0" extrusionOk="0">
                  <a:moveTo>
                    <a:pt x="15282" y="-1"/>
                  </a:moveTo>
                  <a:cubicBezTo>
                    <a:pt x="19327" y="4049"/>
                    <a:pt x="21600" y="9539"/>
                    <a:pt x="21600" y="15264"/>
                  </a:cubicBezTo>
                  <a:cubicBezTo>
                    <a:pt x="21600" y="20988"/>
                    <a:pt x="19327" y="26478"/>
                    <a:pt x="15282" y="30528"/>
                  </a:cubicBezTo>
                  <a:lnTo>
                    <a:pt x="0" y="15264"/>
                  </a:lnTo>
                  <a:lnTo>
                    <a:pt x="15282" y="-1"/>
                  </a:lnTo>
                  <a:close/>
                </a:path>
              </a:pathLst>
            </a:custGeom>
            <a:noFill/>
            <a:ln w="12700">
              <a:solidFill>
                <a:srgbClr val="000000"/>
              </a:solidFill>
              <a:round/>
            </a:ln>
            <a:extLst>
              <a:ext uri="{909E8E84-426E-40DD-AFC4-6F175D3DCCD1}">
                <a14:hiddenFill xmlns:a14="http://schemas.microsoft.com/office/drawing/2010/main">
                  <a:solidFill>
                    <a:srgbClr val="FFFFFF"/>
                  </a:solidFill>
                </a14:hiddenFill>
              </a:ext>
            </a:extLst>
          </p:spPr>
          <p:txBody>
            <a:bodyPr/>
            <a:lstStyle/>
            <a:p>
              <a:endParaRPr lang="en-US" sz="1350"/>
            </a:p>
          </p:txBody>
        </p:sp>
        <p:sp>
          <p:nvSpPr>
            <p:cNvPr id="12303" name="Line 2064"/>
            <p:cNvSpPr>
              <a:spLocks noChangeShapeType="1"/>
            </p:cNvSpPr>
            <p:nvPr/>
          </p:nvSpPr>
          <p:spPr bwMode="auto">
            <a:xfrm>
              <a:off x="5807075" y="3921125"/>
              <a:ext cx="2978150" cy="1588"/>
            </a:xfrm>
            <a:prstGeom prst="line">
              <a:avLst/>
            </a:prstGeom>
            <a:noFill/>
            <a:ln w="12700">
              <a:solidFill>
                <a:srgbClr val="000000"/>
              </a:solidFill>
              <a:round/>
            </a:ln>
            <a:extLst>
              <a:ext uri="{909E8E84-426E-40DD-AFC4-6F175D3DCCD1}">
                <a14:hiddenFill xmlns:a14="http://schemas.microsoft.com/office/drawing/2010/main">
                  <a:noFill/>
                </a14:hiddenFill>
              </a:ext>
            </a:extLst>
          </p:spPr>
          <p:txBody>
            <a:bodyPr/>
            <a:lstStyle/>
            <a:p>
              <a:endParaRPr lang="en-US" sz="1350"/>
            </a:p>
          </p:txBody>
        </p:sp>
        <p:grpSp>
          <p:nvGrpSpPr>
            <p:cNvPr id="12304" name="Group 2073"/>
            <p:cNvGrpSpPr/>
            <p:nvPr/>
          </p:nvGrpSpPr>
          <p:grpSpPr bwMode="auto">
            <a:xfrm>
              <a:off x="6630988" y="2593975"/>
              <a:ext cx="857250" cy="828675"/>
              <a:chOff x="4177" y="1634"/>
              <a:chExt cx="540" cy="522"/>
            </a:xfrm>
          </p:grpSpPr>
          <p:sp>
            <p:nvSpPr>
              <p:cNvPr id="12317" name="Oval 2065"/>
              <p:cNvSpPr>
                <a:spLocks noChangeArrowheads="1"/>
              </p:cNvSpPr>
              <p:nvPr/>
            </p:nvSpPr>
            <p:spPr bwMode="auto">
              <a:xfrm>
                <a:off x="4253" y="1634"/>
                <a:ext cx="388" cy="522"/>
              </a:xfrm>
              <a:prstGeom prst="ellipse">
                <a:avLst/>
              </a:prstGeom>
              <a:noFill/>
              <a:ln w="12700">
                <a:solidFill>
                  <a:srgbClr val="0033FF"/>
                </a:solidFill>
                <a:rou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endParaRPr lang="x-none" altLang="x-none" sz="1800"/>
              </a:p>
            </p:txBody>
          </p:sp>
          <p:sp>
            <p:nvSpPr>
              <p:cNvPr id="12318" name="Oval 2066"/>
              <p:cNvSpPr>
                <a:spLocks noChangeArrowheads="1"/>
              </p:cNvSpPr>
              <p:nvPr/>
            </p:nvSpPr>
            <p:spPr bwMode="auto">
              <a:xfrm>
                <a:off x="4177" y="1707"/>
                <a:ext cx="540" cy="376"/>
              </a:xfrm>
              <a:prstGeom prst="ellipse">
                <a:avLst/>
              </a:prstGeom>
              <a:noFill/>
              <a:ln w="12700">
                <a:solidFill>
                  <a:srgbClr val="0033FF"/>
                </a:solidFill>
                <a:rou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endParaRPr lang="x-none" altLang="x-none" sz="1800"/>
              </a:p>
            </p:txBody>
          </p:sp>
          <p:sp>
            <p:nvSpPr>
              <p:cNvPr id="12319" name="Freeform 2067"/>
              <p:cNvSpPr/>
              <p:nvPr/>
            </p:nvSpPr>
            <p:spPr bwMode="auto">
              <a:xfrm>
                <a:off x="4276" y="1734"/>
                <a:ext cx="342" cy="330"/>
              </a:xfrm>
              <a:custGeom>
                <a:avLst/>
                <a:gdLst>
                  <a:gd name="T0" fmla="*/ 279 w 342"/>
                  <a:gd name="T1" fmla="*/ 269 h 330"/>
                  <a:gd name="T2" fmla="*/ 249 w 342"/>
                  <a:gd name="T3" fmla="*/ 293 h 330"/>
                  <a:gd name="T4" fmla="*/ 218 w 342"/>
                  <a:gd name="T5" fmla="*/ 312 h 330"/>
                  <a:gd name="T6" fmla="*/ 186 w 342"/>
                  <a:gd name="T7" fmla="*/ 324 h 330"/>
                  <a:gd name="T8" fmla="*/ 152 w 342"/>
                  <a:gd name="T9" fmla="*/ 330 h 330"/>
                  <a:gd name="T10" fmla="*/ 121 w 342"/>
                  <a:gd name="T11" fmla="*/ 330 h 330"/>
                  <a:gd name="T12" fmla="*/ 89 w 342"/>
                  <a:gd name="T13" fmla="*/ 324 h 330"/>
                  <a:gd name="T14" fmla="*/ 62 w 342"/>
                  <a:gd name="T15" fmla="*/ 314 h 330"/>
                  <a:gd name="T16" fmla="*/ 36 w 342"/>
                  <a:gd name="T17" fmla="*/ 296 h 330"/>
                  <a:gd name="T18" fmla="*/ 17 w 342"/>
                  <a:gd name="T19" fmla="*/ 271 h 330"/>
                  <a:gd name="T20" fmla="*/ 7 w 342"/>
                  <a:gd name="T21" fmla="*/ 245 h 330"/>
                  <a:gd name="T22" fmla="*/ 0 w 342"/>
                  <a:gd name="T23" fmla="*/ 214 h 330"/>
                  <a:gd name="T24" fmla="*/ 0 w 342"/>
                  <a:gd name="T25" fmla="*/ 183 h 330"/>
                  <a:gd name="T26" fmla="*/ 7 w 342"/>
                  <a:gd name="T27" fmla="*/ 151 h 330"/>
                  <a:gd name="T28" fmla="*/ 19 w 342"/>
                  <a:gd name="T29" fmla="*/ 120 h 330"/>
                  <a:gd name="T30" fmla="*/ 38 w 342"/>
                  <a:gd name="T31" fmla="*/ 90 h 330"/>
                  <a:gd name="T32" fmla="*/ 64 w 342"/>
                  <a:gd name="T33" fmla="*/ 61 h 330"/>
                  <a:gd name="T34" fmla="*/ 93 w 342"/>
                  <a:gd name="T35" fmla="*/ 37 h 330"/>
                  <a:gd name="T36" fmla="*/ 125 w 342"/>
                  <a:gd name="T37" fmla="*/ 18 h 330"/>
                  <a:gd name="T38" fmla="*/ 157 w 342"/>
                  <a:gd name="T39" fmla="*/ 6 h 330"/>
                  <a:gd name="T40" fmla="*/ 190 w 342"/>
                  <a:gd name="T41" fmla="*/ 0 h 330"/>
                  <a:gd name="T42" fmla="*/ 222 w 342"/>
                  <a:gd name="T43" fmla="*/ 0 h 330"/>
                  <a:gd name="T44" fmla="*/ 254 w 342"/>
                  <a:gd name="T45" fmla="*/ 6 h 330"/>
                  <a:gd name="T46" fmla="*/ 281 w 342"/>
                  <a:gd name="T47" fmla="*/ 16 h 330"/>
                  <a:gd name="T48" fmla="*/ 306 w 342"/>
                  <a:gd name="T49" fmla="*/ 35 h 330"/>
                  <a:gd name="T50" fmla="*/ 325 w 342"/>
                  <a:gd name="T51" fmla="*/ 59 h 330"/>
                  <a:gd name="T52" fmla="*/ 336 w 342"/>
                  <a:gd name="T53" fmla="*/ 86 h 330"/>
                  <a:gd name="T54" fmla="*/ 342 w 342"/>
                  <a:gd name="T55" fmla="*/ 116 h 330"/>
                  <a:gd name="T56" fmla="*/ 342 w 342"/>
                  <a:gd name="T57" fmla="*/ 147 h 330"/>
                  <a:gd name="T58" fmla="*/ 336 w 342"/>
                  <a:gd name="T59" fmla="*/ 179 h 330"/>
                  <a:gd name="T60" fmla="*/ 323 w 342"/>
                  <a:gd name="T61" fmla="*/ 210 h 330"/>
                  <a:gd name="T62" fmla="*/ 304 w 342"/>
                  <a:gd name="T63" fmla="*/ 240 h 330"/>
                  <a:gd name="T64" fmla="*/ 279 w 342"/>
                  <a:gd name="T65" fmla="*/ 269 h 3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42"/>
                  <a:gd name="T100" fmla="*/ 0 h 330"/>
                  <a:gd name="T101" fmla="*/ 342 w 342"/>
                  <a:gd name="T102" fmla="*/ 330 h 330"/>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42" h="330">
                    <a:moveTo>
                      <a:pt x="279" y="269"/>
                    </a:moveTo>
                    <a:lnTo>
                      <a:pt x="249" y="293"/>
                    </a:lnTo>
                    <a:lnTo>
                      <a:pt x="218" y="312"/>
                    </a:lnTo>
                    <a:lnTo>
                      <a:pt x="186" y="324"/>
                    </a:lnTo>
                    <a:lnTo>
                      <a:pt x="152" y="330"/>
                    </a:lnTo>
                    <a:lnTo>
                      <a:pt x="121" y="330"/>
                    </a:lnTo>
                    <a:lnTo>
                      <a:pt x="89" y="324"/>
                    </a:lnTo>
                    <a:lnTo>
                      <a:pt x="62" y="314"/>
                    </a:lnTo>
                    <a:lnTo>
                      <a:pt x="36" y="296"/>
                    </a:lnTo>
                    <a:lnTo>
                      <a:pt x="17" y="271"/>
                    </a:lnTo>
                    <a:lnTo>
                      <a:pt x="7" y="245"/>
                    </a:lnTo>
                    <a:lnTo>
                      <a:pt x="0" y="214"/>
                    </a:lnTo>
                    <a:lnTo>
                      <a:pt x="0" y="183"/>
                    </a:lnTo>
                    <a:lnTo>
                      <a:pt x="7" y="151"/>
                    </a:lnTo>
                    <a:lnTo>
                      <a:pt x="19" y="120"/>
                    </a:lnTo>
                    <a:lnTo>
                      <a:pt x="38" y="90"/>
                    </a:lnTo>
                    <a:lnTo>
                      <a:pt x="64" y="61"/>
                    </a:lnTo>
                    <a:lnTo>
                      <a:pt x="93" y="37"/>
                    </a:lnTo>
                    <a:lnTo>
                      <a:pt x="125" y="18"/>
                    </a:lnTo>
                    <a:lnTo>
                      <a:pt x="157" y="6"/>
                    </a:lnTo>
                    <a:lnTo>
                      <a:pt x="190" y="0"/>
                    </a:lnTo>
                    <a:lnTo>
                      <a:pt x="222" y="0"/>
                    </a:lnTo>
                    <a:lnTo>
                      <a:pt x="254" y="6"/>
                    </a:lnTo>
                    <a:lnTo>
                      <a:pt x="281" y="16"/>
                    </a:lnTo>
                    <a:lnTo>
                      <a:pt x="306" y="35"/>
                    </a:lnTo>
                    <a:lnTo>
                      <a:pt x="325" y="59"/>
                    </a:lnTo>
                    <a:lnTo>
                      <a:pt x="336" y="86"/>
                    </a:lnTo>
                    <a:lnTo>
                      <a:pt x="342" y="116"/>
                    </a:lnTo>
                    <a:lnTo>
                      <a:pt x="342" y="147"/>
                    </a:lnTo>
                    <a:lnTo>
                      <a:pt x="336" y="179"/>
                    </a:lnTo>
                    <a:lnTo>
                      <a:pt x="323" y="210"/>
                    </a:lnTo>
                    <a:lnTo>
                      <a:pt x="304" y="240"/>
                    </a:lnTo>
                    <a:lnTo>
                      <a:pt x="279" y="269"/>
                    </a:lnTo>
                    <a:close/>
                  </a:path>
                </a:pathLst>
              </a:custGeom>
              <a:noFill/>
              <a:ln w="12700">
                <a:solidFill>
                  <a:srgbClr val="0033FF"/>
                </a:solidFill>
                <a:round/>
              </a:ln>
              <a:extLst>
                <a:ext uri="{909E8E84-426E-40DD-AFC4-6F175D3DCCD1}">
                  <a14:hiddenFill xmlns:a14="http://schemas.microsoft.com/office/drawing/2010/main">
                    <a:solidFill>
                      <a:srgbClr val="FFFFFF"/>
                    </a:solidFill>
                  </a14:hiddenFill>
                </a:ext>
              </a:extLst>
            </p:spPr>
            <p:txBody>
              <a:bodyPr/>
              <a:lstStyle/>
              <a:p>
                <a:endParaRPr lang="en-US" sz="1350"/>
              </a:p>
            </p:txBody>
          </p:sp>
          <p:grpSp>
            <p:nvGrpSpPr>
              <p:cNvPr id="12320" name="Group 2072"/>
              <p:cNvGrpSpPr/>
              <p:nvPr/>
            </p:nvGrpSpPr>
            <p:grpSpPr bwMode="auto">
              <a:xfrm>
                <a:off x="4424" y="1860"/>
                <a:ext cx="76" cy="82"/>
                <a:chOff x="4424" y="1860"/>
                <a:chExt cx="76" cy="82"/>
              </a:xfrm>
            </p:grpSpPr>
            <p:sp>
              <p:nvSpPr>
                <p:cNvPr id="12321" name="Oval 2068"/>
                <p:cNvSpPr>
                  <a:spLocks noChangeArrowheads="1"/>
                </p:cNvSpPr>
                <p:nvPr/>
              </p:nvSpPr>
              <p:spPr bwMode="auto">
                <a:xfrm>
                  <a:off x="4458" y="1868"/>
                  <a:ext cx="42" cy="41"/>
                </a:xfrm>
                <a:prstGeom prst="ellipse">
                  <a:avLst/>
                </a:prstGeom>
                <a:solidFill>
                  <a:srgbClr val="EE0000"/>
                </a:solidFill>
                <a:ln w="6350">
                  <a:solidFill>
                    <a:srgbClr val="EE0000"/>
                  </a:solidFill>
                  <a:round/>
                </a:ln>
              </p:spPr>
              <p:txBody>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endParaRPr lang="x-none" altLang="x-none" sz="1800"/>
                </a:p>
              </p:txBody>
            </p:sp>
            <p:sp>
              <p:nvSpPr>
                <p:cNvPr id="12322" name="Oval 2069"/>
                <p:cNvSpPr>
                  <a:spLocks noChangeArrowheads="1"/>
                </p:cNvSpPr>
                <p:nvPr/>
              </p:nvSpPr>
              <p:spPr bwMode="auto">
                <a:xfrm>
                  <a:off x="4424" y="1897"/>
                  <a:ext cx="42" cy="41"/>
                </a:xfrm>
                <a:prstGeom prst="ellipse">
                  <a:avLst/>
                </a:prstGeom>
                <a:solidFill>
                  <a:srgbClr val="EE0000"/>
                </a:solidFill>
                <a:ln w="6350">
                  <a:solidFill>
                    <a:srgbClr val="EE0000"/>
                  </a:solidFill>
                  <a:round/>
                </a:ln>
              </p:spPr>
              <p:txBody>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endParaRPr lang="x-none" altLang="x-none" sz="1800"/>
                </a:p>
              </p:txBody>
            </p:sp>
            <p:sp>
              <p:nvSpPr>
                <p:cNvPr id="12323" name="Oval 2070"/>
                <p:cNvSpPr>
                  <a:spLocks noChangeArrowheads="1"/>
                </p:cNvSpPr>
                <p:nvPr/>
              </p:nvSpPr>
              <p:spPr bwMode="auto">
                <a:xfrm>
                  <a:off x="4433" y="1860"/>
                  <a:ext cx="42" cy="41"/>
                </a:xfrm>
                <a:prstGeom prst="ellipse">
                  <a:avLst/>
                </a:prstGeom>
                <a:solidFill>
                  <a:srgbClr val="00DD00"/>
                </a:solidFill>
                <a:ln w="6350">
                  <a:solidFill>
                    <a:srgbClr val="00DD00"/>
                  </a:solidFill>
                  <a:round/>
                </a:ln>
              </p:spPr>
              <p:txBody>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endParaRPr lang="x-none" altLang="x-none" sz="1800"/>
                </a:p>
              </p:txBody>
            </p:sp>
            <p:sp>
              <p:nvSpPr>
                <p:cNvPr id="12324" name="Oval 2071"/>
                <p:cNvSpPr>
                  <a:spLocks noChangeArrowheads="1"/>
                </p:cNvSpPr>
                <p:nvPr/>
              </p:nvSpPr>
              <p:spPr bwMode="auto">
                <a:xfrm>
                  <a:off x="4449" y="1901"/>
                  <a:ext cx="43" cy="41"/>
                </a:xfrm>
                <a:prstGeom prst="ellipse">
                  <a:avLst/>
                </a:prstGeom>
                <a:solidFill>
                  <a:srgbClr val="00DD00"/>
                </a:solidFill>
                <a:ln w="6350">
                  <a:solidFill>
                    <a:srgbClr val="00DD00"/>
                  </a:solidFill>
                  <a:round/>
                </a:ln>
              </p:spPr>
              <p:txBody>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endParaRPr lang="x-none" altLang="x-none" sz="1800"/>
                </a:p>
              </p:txBody>
            </p:sp>
          </p:grpSp>
        </p:grpSp>
        <p:grpSp>
          <p:nvGrpSpPr>
            <p:cNvPr id="12305" name="Group 2077"/>
            <p:cNvGrpSpPr/>
            <p:nvPr/>
          </p:nvGrpSpPr>
          <p:grpSpPr bwMode="auto">
            <a:xfrm>
              <a:off x="6899275" y="3344863"/>
              <a:ext cx="193675" cy="136525"/>
              <a:chOff x="4346" y="2107"/>
              <a:chExt cx="122" cy="86"/>
            </a:xfrm>
          </p:grpSpPr>
          <p:sp>
            <p:nvSpPr>
              <p:cNvPr id="12314" name="Line 2074"/>
              <p:cNvSpPr>
                <a:spLocks noChangeShapeType="1"/>
              </p:cNvSpPr>
              <p:nvPr/>
            </p:nvSpPr>
            <p:spPr bwMode="auto">
              <a:xfrm>
                <a:off x="4401" y="2115"/>
                <a:ext cx="38" cy="74"/>
              </a:xfrm>
              <a:prstGeom prst="line">
                <a:avLst/>
              </a:prstGeom>
              <a:noFill/>
              <a:ln w="12700">
                <a:solidFill>
                  <a:srgbClr val="EE0000"/>
                </a:solidFill>
                <a:round/>
              </a:ln>
              <a:extLst>
                <a:ext uri="{909E8E84-426E-40DD-AFC4-6F175D3DCCD1}">
                  <a14:hiddenFill xmlns:a14="http://schemas.microsoft.com/office/drawing/2010/main">
                    <a:noFill/>
                  </a14:hiddenFill>
                </a:ext>
              </a:extLst>
            </p:spPr>
            <p:txBody>
              <a:bodyPr/>
              <a:lstStyle/>
              <a:p>
                <a:endParaRPr lang="en-US" sz="1350"/>
              </a:p>
            </p:txBody>
          </p:sp>
          <p:sp>
            <p:nvSpPr>
              <p:cNvPr id="12315" name="Line 2075"/>
              <p:cNvSpPr>
                <a:spLocks noChangeShapeType="1"/>
              </p:cNvSpPr>
              <p:nvPr/>
            </p:nvSpPr>
            <p:spPr bwMode="auto">
              <a:xfrm flipV="1">
                <a:off x="4392" y="2107"/>
                <a:ext cx="76" cy="86"/>
              </a:xfrm>
              <a:prstGeom prst="line">
                <a:avLst/>
              </a:prstGeom>
              <a:noFill/>
              <a:ln w="12700">
                <a:solidFill>
                  <a:srgbClr val="EE0000"/>
                </a:solidFill>
                <a:round/>
              </a:ln>
              <a:extLst>
                <a:ext uri="{909E8E84-426E-40DD-AFC4-6F175D3DCCD1}">
                  <a14:hiddenFill xmlns:a14="http://schemas.microsoft.com/office/drawing/2010/main">
                    <a:noFill/>
                  </a14:hiddenFill>
                </a:ext>
              </a:extLst>
            </p:spPr>
            <p:txBody>
              <a:bodyPr/>
              <a:lstStyle/>
              <a:p>
                <a:endParaRPr lang="en-US" sz="1350"/>
              </a:p>
            </p:txBody>
          </p:sp>
          <p:sp>
            <p:nvSpPr>
              <p:cNvPr id="12316" name="Line 2076"/>
              <p:cNvSpPr>
                <a:spLocks noChangeShapeType="1"/>
              </p:cNvSpPr>
              <p:nvPr/>
            </p:nvSpPr>
            <p:spPr bwMode="auto">
              <a:xfrm flipH="1" flipV="1">
                <a:off x="4346" y="2148"/>
                <a:ext cx="101" cy="12"/>
              </a:xfrm>
              <a:prstGeom prst="line">
                <a:avLst/>
              </a:prstGeom>
              <a:noFill/>
              <a:ln w="12700">
                <a:solidFill>
                  <a:srgbClr val="EE0000"/>
                </a:solidFill>
                <a:round/>
              </a:ln>
              <a:extLst>
                <a:ext uri="{909E8E84-426E-40DD-AFC4-6F175D3DCCD1}">
                  <a14:hiddenFill xmlns:a14="http://schemas.microsoft.com/office/drawing/2010/main">
                    <a:noFill/>
                  </a14:hiddenFill>
                </a:ext>
              </a:extLst>
            </p:spPr>
            <p:txBody>
              <a:bodyPr/>
              <a:lstStyle/>
              <a:p>
                <a:endParaRPr lang="en-US" sz="1350"/>
              </a:p>
            </p:txBody>
          </p:sp>
        </p:grpSp>
        <p:sp>
          <p:nvSpPr>
            <p:cNvPr id="12306" name="Arc 2078"/>
            <p:cNvSpPr/>
            <p:nvPr/>
          </p:nvSpPr>
          <p:spPr bwMode="auto">
            <a:xfrm>
              <a:off x="7504113" y="3111500"/>
              <a:ext cx="158750" cy="117475"/>
            </a:xfrm>
            <a:custGeom>
              <a:avLst/>
              <a:gdLst>
                <a:gd name="T0" fmla="*/ 2147483647 w 21341"/>
                <a:gd name="T1" fmla="*/ 2147483647 h 16333"/>
                <a:gd name="T2" fmla="*/ 0 w 21341"/>
                <a:gd name="T3" fmla="*/ 2147483647 h 16333"/>
                <a:gd name="T4" fmla="*/ 2147483647 w 21341"/>
                <a:gd name="T5" fmla="*/ 0 h 16333"/>
                <a:gd name="T6" fmla="*/ 0 60000 65536"/>
                <a:gd name="T7" fmla="*/ 0 60000 65536"/>
                <a:gd name="T8" fmla="*/ 0 60000 65536"/>
                <a:gd name="T9" fmla="*/ 0 w 21341"/>
                <a:gd name="T10" fmla="*/ 0 h 16333"/>
                <a:gd name="T11" fmla="*/ 21341 w 21341"/>
                <a:gd name="T12" fmla="*/ 16333 h 16333"/>
              </a:gdLst>
              <a:ahLst/>
              <a:cxnLst>
                <a:cxn ang="T6">
                  <a:pos x="T0" y="T1"/>
                </a:cxn>
                <a:cxn ang="T7">
                  <a:pos x="T2" y="T3"/>
                </a:cxn>
                <a:cxn ang="T8">
                  <a:pos x="T4" y="T5"/>
                </a:cxn>
              </a:cxnLst>
              <a:rect l="T9" t="T10" r="T11" b="T12"/>
              <a:pathLst>
                <a:path w="21341" h="16333" fill="none" extrusionOk="0">
                  <a:moveTo>
                    <a:pt x="7206" y="16333"/>
                  </a:moveTo>
                  <a:cubicBezTo>
                    <a:pt x="3341" y="12988"/>
                    <a:pt x="788" y="8382"/>
                    <a:pt x="-1" y="3332"/>
                  </a:cubicBezTo>
                </a:path>
                <a:path w="21341" h="16333" stroke="0" extrusionOk="0">
                  <a:moveTo>
                    <a:pt x="7206" y="16333"/>
                  </a:moveTo>
                  <a:cubicBezTo>
                    <a:pt x="3341" y="12988"/>
                    <a:pt x="788" y="8382"/>
                    <a:pt x="-1" y="3332"/>
                  </a:cubicBezTo>
                  <a:lnTo>
                    <a:pt x="21341" y="0"/>
                  </a:lnTo>
                  <a:lnTo>
                    <a:pt x="7206" y="16333"/>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sz="1350"/>
            </a:p>
          </p:txBody>
        </p:sp>
        <p:sp>
          <p:nvSpPr>
            <p:cNvPr id="12307" name="Line 2079"/>
            <p:cNvSpPr>
              <a:spLocks noChangeShapeType="1"/>
            </p:cNvSpPr>
            <p:nvPr/>
          </p:nvSpPr>
          <p:spPr bwMode="auto">
            <a:xfrm flipV="1">
              <a:off x="7059613" y="3179763"/>
              <a:ext cx="458787" cy="242887"/>
            </a:xfrm>
            <a:prstGeom prst="line">
              <a:avLst/>
            </a:prstGeom>
            <a:noFill/>
            <a:ln w="12700">
              <a:solidFill>
                <a:srgbClr val="000000"/>
              </a:solidFill>
              <a:round/>
            </a:ln>
            <a:extLst>
              <a:ext uri="{909E8E84-426E-40DD-AFC4-6F175D3DCCD1}">
                <a14:hiddenFill xmlns:a14="http://schemas.microsoft.com/office/drawing/2010/main">
                  <a:noFill/>
                </a14:hiddenFill>
              </a:ext>
            </a:extLst>
          </p:spPr>
          <p:txBody>
            <a:bodyPr/>
            <a:lstStyle/>
            <a:p>
              <a:endParaRPr lang="en-US" sz="1350"/>
            </a:p>
          </p:txBody>
        </p:sp>
        <p:sp>
          <p:nvSpPr>
            <p:cNvPr id="12308" name="Rectangle 2080"/>
            <p:cNvSpPr>
              <a:spLocks noChangeArrowheads="1"/>
            </p:cNvSpPr>
            <p:nvPr/>
          </p:nvSpPr>
          <p:spPr bwMode="auto">
            <a:xfrm>
              <a:off x="8039100" y="3714751"/>
              <a:ext cx="662575"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r>
                <a:rPr lang="en-US" altLang="x-none" sz="975">
                  <a:solidFill>
                    <a:srgbClr val="000000"/>
                  </a:solidFill>
                  <a:latin typeface="Geneva" charset="0"/>
                </a:rPr>
                <a:t>Charged</a:t>
              </a:r>
              <a:endParaRPr lang="en-US" altLang="x-none" sz="975">
                <a:solidFill>
                  <a:srgbClr val="000000"/>
                </a:solidFill>
                <a:latin typeface="Geneva" charset="0"/>
              </a:endParaRPr>
            </a:p>
            <a:p>
              <a:r>
                <a:rPr lang="en-US" altLang="x-none" sz="975">
                  <a:solidFill>
                    <a:srgbClr val="000000"/>
                  </a:solidFill>
                  <a:latin typeface="Geneva" charset="0"/>
                </a:rPr>
                <a:t>Particle</a:t>
              </a:r>
              <a:endParaRPr lang="en-US" altLang="x-none" sz="1800"/>
            </a:p>
          </p:txBody>
        </p:sp>
        <p:sp>
          <p:nvSpPr>
            <p:cNvPr id="12309" name="Rectangle 2099"/>
            <p:cNvSpPr>
              <a:spLocks noChangeArrowheads="1"/>
            </p:cNvSpPr>
            <p:nvPr/>
          </p:nvSpPr>
          <p:spPr bwMode="auto">
            <a:xfrm>
              <a:off x="8029575" y="3021013"/>
              <a:ext cx="55571"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r>
                <a:rPr lang="en-US" altLang="x-none" sz="975">
                  <a:solidFill>
                    <a:srgbClr val="000000"/>
                  </a:solidFill>
                  <a:latin typeface="Geneva" charset="0"/>
                </a:rPr>
                <a:t> </a:t>
              </a:r>
              <a:endParaRPr lang="en-US" altLang="x-none" sz="1800"/>
            </a:p>
          </p:txBody>
        </p:sp>
        <p:sp>
          <p:nvSpPr>
            <p:cNvPr id="12310" name="Rectangle 2101"/>
            <p:cNvSpPr>
              <a:spLocks noChangeArrowheads="1"/>
            </p:cNvSpPr>
            <p:nvPr/>
          </p:nvSpPr>
          <p:spPr bwMode="auto">
            <a:xfrm>
              <a:off x="7696200" y="3048000"/>
              <a:ext cx="106439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r>
                <a:rPr lang="en-US" altLang="x-none" sz="975">
                  <a:solidFill>
                    <a:srgbClr val="000000"/>
                  </a:solidFill>
                  <a:latin typeface="Geneva" charset="0"/>
                </a:rPr>
                <a:t>Free Electron</a:t>
              </a:r>
              <a:endParaRPr lang="en-US" altLang="x-none" sz="1800"/>
            </a:p>
          </p:txBody>
        </p:sp>
        <p:sp>
          <p:nvSpPr>
            <p:cNvPr id="12311" name="Rectangle 2108"/>
            <p:cNvSpPr>
              <a:spLocks noChangeArrowheads="1"/>
            </p:cNvSpPr>
            <p:nvPr/>
          </p:nvSpPr>
          <p:spPr bwMode="auto">
            <a:xfrm>
              <a:off x="6494463" y="4562475"/>
              <a:ext cx="1013097"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r>
                <a:rPr lang="en-US" altLang="x-none" sz="975">
                  <a:solidFill>
                    <a:srgbClr val="000000"/>
                  </a:solidFill>
                  <a:latin typeface="Geneva" charset="0"/>
                </a:rPr>
                <a:t>Electric Field</a:t>
              </a:r>
              <a:endParaRPr lang="en-US" altLang="x-none" sz="1800"/>
            </a:p>
          </p:txBody>
        </p:sp>
        <p:sp>
          <p:nvSpPr>
            <p:cNvPr id="12312" name="Text Box 2123"/>
            <p:cNvSpPr txBox="1">
              <a:spLocks noChangeArrowheads="1"/>
            </p:cNvSpPr>
            <p:nvPr/>
          </p:nvSpPr>
          <p:spPr bwMode="auto">
            <a:xfrm>
              <a:off x="7315200" y="2514600"/>
              <a:ext cx="466368"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r>
                <a:rPr lang="en-US" altLang="x-none" sz="900">
                  <a:latin typeface="Geneva" charset="0"/>
                </a:rPr>
                <a:t>Ion</a:t>
              </a:r>
              <a:endParaRPr lang="en-US" altLang="x-none" sz="1050"/>
            </a:p>
          </p:txBody>
        </p:sp>
        <p:sp>
          <p:nvSpPr>
            <p:cNvPr id="12313" name="Text Box 2128"/>
            <p:cNvSpPr txBox="1">
              <a:spLocks noChangeArrowheads="1"/>
            </p:cNvSpPr>
            <p:nvPr/>
          </p:nvSpPr>
          <p:spPr bwMode="auto">
            <a:xfrm>
              <a:off x="5715000" y="2209800"/>
              <a:ext cx="149442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r>
                <a:rPr lang="en-US" altLang="x-none" sz="1800"/>
                <a:t>Ionization</a:t>
              </a:r>
              <a:endParaRPr lang="en-US" altLang="x-none" sz="1800"/>
            </a:p>
          </p:txBody>
        </p:sp>
      </p:grpSp>
      <p:sp>
        <p:nvSpPr>
          <p:cNvPr id="25623" name="TextBox 34"/>
          <p:cNvSpPr txBox="1">
            <a:spLocks noChangeArrowheads="1"/>
          </p:cNvSpPr>
          <p:nvPr/>
        </p:nvSpPr>
        <p:spPr bwMode="auto">
          <a:xfrm>
            <a:off x="5108972" y="4757750"/>
            <a:ext cx="3324225" cy="1107996"/>
          </a:xfrm>
          <a:prstGeom prst="rect">
            <a:avLst/>
          </a:prstGeom>
          <a:noFill/>
          <a:ln w="9525">
            <a:solidFill>
              <a:srgbClr val="000090"/>
            </a:solidFill>
            <a:miter lim="800000"/>
          </a:ln>
        </p:spPr>
        <p:txBody>
          <a:bodyPr>
            <a:spAutoFit/>
          </a:bodyPr>
          <a:lstStyle/>
          <a:p>
            <a:pPr>
              <a:defRPr/>
            </a:pPr>
            <a:r>
              <a:rPr lang="en-US" sz="1350" b="1" dirty="0"/>
              <a:t>After:</a:t>
            </a:r>
            <a:endParaRPr lang="en-US" sz="1350" b="1" dirty="0"/>
          </a:p>
          <a:p>
            <a:pPr marL="257175" indent="-257175">
              <a:buFont typeface="Arial" panose="020B0604020202020204"/>
              <a:buChar char="•"/>
              <a:defRPr/>
            </a:pPr>
            <a:r>
              <a:rPr lang="en-US" sz="1050" b="1" dirty="0"/>
              <a:t>The initial particle or photon.</a:t>
            </a:r>
            <a:endParaRPr lang="en-US" sz="1050" b="1" dirty="0"/>
          </a:p>
          <a:p>
            <a:pPr marL="257175" indent="-257175">
              <a:buFont typeface="Arial" panose="020B0604020202020204"/>
              <a:buChar char="•"/>
              <a:defRPr/>
            </a:pPr>
            <a:r>
              <a:rPr lang="en-US" sz="1050" b="1" dirty="0"/>
              <a:t>A Free Electron</a:t>
            </a:r>
            <a:endParaRPr lang="en-US" sz="1050" b="1" dirty="0"/>
          </a:p>
          <a:p>
            <a:pPr marL="257175" indent="-257175">
              <a:buFont typeface="Arial" panose="020B0604020202020204"/>
              <a:buChar char="•"/>
              <a:defRPr/>
            </a:pPr>
            <a:r>
              <a:rPr lang="en-US" sz="1050" b="1" dirty="0"/>
              <a:t>Ionized atom (possibly in excited state)</a:t>
            </a:r>
            <a:endParaRPr lang="en-US" sz="1050" b="1" dirty="0"/>
          </a:p>
          <a:p>
            <a:pPr marL="257175" indent="-257175">
              <a:buFont typeface="Arial" panose="020B0604020202020204"/>
              <a:buChar char="•"/>
              <a:defRPr/>
            </a:pPr>
            <a:r>
              <a:rPr lang="en-US" sz="1050" b="1" dirty="0"/>
              <a:t>Photon (sometimes)</a:t>
            </a:r>
            <a:endParaRPr lang="en-US" sz="1050" b="1" dirty="0"/>
          </a:p>
          <a:p>
            <a:pPr>
              <a:defRPr/>
            </a:pPr>
            <a:r>
              <a:rPr lang="en-US" sz="1050" b="1" dirty="0"/>
              <a:t>Energy: conserved</a:t>
            </a:r>
            <a:endParaRPr lang="en-US" sz="1050" b="1" dirty="0"/>
          </a:p>
        </p:txBody>
      </p:sp>
      <p:sp>
        <p:nvSpPr>
          <p:cNvPr id="37" name="TextBox 36"/>
          <p:cNvSpPr txBox="1">
            <a:spLocks noChangeArrowheads="1"/>
          </p:cNvSpPr>
          <p:nvPr/>
        </p:nvSpPr>
        <p:spPr bwMode="auto">
          <a:xfrm>
            <a:off x="620317" y="4947404"/>
            <a:ext cx="3184922" cy="830997"/>
          </a:xfrm>
          <a:prstGeom prst="rect">
            <a:avLst/>
          </a:prstGeom>
          <a:noFill/>
          <a:ln w="9525">
            <a:solidFill>
              <a:srgbClr val="000090"/>
            </a:solidFill>
            <a:miter lim="800000"/>
          </a:ln>
        </p:spPr>
        <p:txBody>
          <a:bodyPr>
            <a:spAutoFit/>
          </a:bodyPr>
          <a:lstStyle/>
          <a:p>
            <a:pPr>
              <a:defRPr/>
            </a:pPr>
            <a:r>
              <a:rPr lang="en-US" sz="1350" b="1" dirty="0"/>
              <a:t>Before:</a:t>
            </a:r>
            <a:endParaRPr lang="en-US" sz="1350" b="1" dirty="0"/>
          </a:p>
          <a:p>
            <a:pPr marL="257175" indent="-257175">
              <a:buFont typeface="Arial" panose="020B0604020202020204" pitchFamily="34" charset="0"/>
              <a:buChar char="•"/>
              <a:defRPr/>
            </a:pPr>
            <a:r>
              <a:rPr lang="en-US" sz="1050" b="1" dirty="0"/>
              <a:t>Fast-moving charged particle or photon.</a:t>
            </a:r>
            <a:endParaRPr lang="en-US" sz="1050" b="1" dirty="0"/>
          </a:p>
          <a:p>
            <a:pPr marL="257175" indent="-257175">
              <a:buFont typeface="Arial" panose="020B0604020202020204" pitchFamily="34" charset="0"/>
              <a:buChar char="•"/>
              <a:defRPr/>
            </a:pPr>
            <a:r>
              <a:rPr lang="en-US" sz="1050" b="1" dirty="0"/>
              <a:t>Detector Atom/Molecule, at rest.</a:t>
            </a:r>
            <a:endParaRPr lang="en-US" sz="1050" b="1" dirty="0"/>
          </a:p>
          <a:p>
            <a:pPr>
              <a:defRPr/>
            </a:pPr>
            <a:r>
              <a:rPr lang="en-US" sz="1350" b="1" dirty="0"/>
              <a:t>	</a:t>
            </a:r>
            <a:endParaRPr lang="en-US" sz="1350" b="1" dirty="0"/>
          </a:p>
        </p:txBody>
      </p:sp>
      <p:sp>
        <p:nvSpPr>
          <p:cNvPr id="25625" name="Right Arrow 35"/>
          <p:cNvSpPr>
            <a:spLocks noChangeArrowheads="1"/>
          </p:cNvSpPr>
          <p:nvPr/>
        </p:nvSpPr>
        <p:spPr bwMode="auto">
          <a:xfrm>
            <a:off x="4136829" y="5174230"/>
            <a:ext cx="526256" cy="275035"/>
          </a:xfrm>
          <a:prstGeom prst="rightArrow">
            <a:avLst>
              <a:gd name="adj1" fmla="val 50000"/>
              <a:gd name="adj2" fmla="val 49917"/>
            </a:avLst>
          </a:prstGeom>
          <a:solidFill>
            <a:srgbClr val="100098"/>
          </a:solidFill>
          <a:ln w="9525">
            <a:solidFill>
              <a:srgbClr val="000090"/>
            </a:solidFill>
            <a:round/>
          </a:ln>
        </p:spPr>
        <p:txBody>
          <a:bodyPr/>
          <a:lstStyle/>
          <a:p>
            <a:pPr>
              <a:defRPr/>
            </a:pPr>
            <a:endParaRPr lang="en-US" sz="1350">
              <a:ea typeface="MS PGothic" panose="020B0600070205080204" charset="-128"/>
              <a:cs typeface="MS PGothic" panose="020B0600070205080204" charset="-128"/>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5B59DEB-7C72-4B08-BB3A-A346EF7530F7}" type="datetime1">
              <a:rPr lang="zh-CN" altLang="en-US" smtClean="0"/>
            </a:fld>
            <a:endParaRPr lang="en-US"/>
          </a:p>
        </p:txBody>
      </p:sp>
      <p:sp>
        <p:nvSpPr>
          <p:cNvPr id="5" name="Footer Placeholder 4"/>
          <p:cNvSpPr>
            <a:spLocks noGrp="1"/>
          </p:cNvSpPr>
          <p:nvPr>
            <p:ph type="ftr" sz="quarter" idx="11"/>
          </p:nvPr>
        </p:nvSpPr>
        <p:spPr/>
        <p:txBody>
          <a:bodyPr/>
          <a:lstStyle/>
          <a:p>
            <a:r>
              <a:rPr lang="en-US"/>
              <a:t>Introduction to experimental particle physics, Weimin Song</a:t>
            </a:r>
            <a:endParaRPr lang="en-US"/>
          </a:p>
        </p:txBody>
      </p:sp>
      <p:sp>
        <p:nvSpPr>
          <p:cNvPr id="4" name="Slide Number Placeholder 3"/>
          <p:cNvSpPr>
            <a:spLocks noGrp="1"/>
          </p:cNvSpPr>
          <p:nvPr>
            <p:ph type="sldNum" sz="quarter" idx="12"/>
          </p:nvPr>
        </p:nvSpPr>
        <p:spPr/>
        <p:txBody>
          <a:bodyPr/>
          <a:lstStyle/>
          <a:p>
            <a:fld id="{631502E3-5324-F14B-802A-9353020B486E}" type="slidenum">
              <a:rPr lang="en-US" smtClean="0"/>
            </a:fld>
            <a:endParaRPr lang="en-US"/>
          </a:p>
        </p:txBody>
      </p:sp>
      <p:sp>
        <p:nvSpPr>
          <p:cNvPr id="26626" name="Rectangle 1026"/>
          <p:cNvSpPr>
            <a:spLocks noGrp="1" noChangeArrowheads="1"/>
          </p:cNvSpPr>
          <p:nvPr>
            <p:ph type="title" idx="4294967295"/>
          </p:nvPr>
        </p:nvSpPr>
        <p:spPr>
          <a:xfrm>
            <a:off x="0" y="107186"/>
            <a:ext cx="9004300" cy="1186660"/>
          </a:xfrm>
        </p:spPr>
        <p:txBody>
          <a:bodyPr>
            <a:noAutofit/>
          </a:bodyPr>
          <a:lstStyle/>
          <a:p>
            <a:pPr algn="ctr">
              <a:defRPr/>
            </a:pPr>
            <a:r>
              <a:rPr lang="en-US" sz="4050" b="1" dirty="0">
                <a:latin typeface="微软雅黑" panose="020B0503020204020204" pitchFamily="34" charset="-122"/>
                <a:ea typeface="微软雅黑" panose="020B0503020204020204" pitchFamily="34" charset="-122"/>
              </a:rPr>
              <a:t>Interactions of Particles with Matter - Collective Effects</a:t>
            </a:r>
            <a:endParaRPr lang="en-US" sz="4050" b="1" dirty="0">
              <a:latin typeface="微软雅黑" panose="020B0503020204020204" pitchFamily="34" charset="-122"/>
              <a:ea typeface="微软雅黑" panose="020B0503020204020204" pitchFamily="34" charset="-122"/>
            </a:endParaRPr>
          </a:p>
        </p:txBody>
      </p:sp>
      <p:sp>
        <p:nvSpPr>
          <p:cNvPr id="13314" name="Rectangle 1027"/>
          <p:cNvSpPr>
            <a:spLocks noGrp="1" noChangeArrowheads="1"/>
          </p:cNvSpPr>
          <p:nvPr>
            <p:ph type="body" sz="half" idx="4294967295"/>
          </p:nvPr>
        </p:nvSpPr>
        <p:spPr>
          <a:xfrm>
            <a:off x="0" y="2146300"/>
            <a:ext cx="2640013" cy="1200150"/>
          </a:xfrm>
        </p:spPr>
        <p:txBody>
          <a:bodyPr/>
          <a:lstStyle/>
          <a:p>
            <a:pPr>
              <a:buFont typeface="Monotype Sorts" charset="2"/>
              <a:buNone/>
            </a:pPr>
            <a:r>
              <a:rPr lang="zh-CN" altLang="en-US" sz="1500" dirty="0">
                <a:ea typeface="MS PGothic" panose="020B0600070205080204" charset="-128"/>
              </a:rPr>
              <a:t>    </a:t>
            </a:r>
            <a:r>
              <a:rPr lang="en-US" altLang="x-none" sz="1500" dirty="0">
                <a:ea typeface="MS PGothic" panose="020B0600070205080204" charset="-128"/>
              </a:rPr>
              <a:t>The electric field of a particle may have a long-range interaction with material as it passes through a continuous medium.</a:t>
            </a:r>
            <a:endParaRPr lang="en-US" altLang="x-none" sz="1500" dirty="0">
              <a:ea typeface="MS PGothic" panose="020B0600070205080204" charset="-128"/>
            </a:endParaRPr>
          </a:p>
        </p:txBody>
      </p:sp>
      <p:sp>
        <p:nvSpPr>
          <p:cNvPr id="47178" name="Rectangle 1098"/>
          <p:cNvSpPr>
            <a:spLocks noChangeArrowheads="1"/>
          </p:cNvSpPr>
          <p:nvPr/>
        </p:nvSpPr>
        <p:spPr bwMode="auto">
          <a:xfrm>
            <a:off x="4572000" y="2228850"/>
            <a:ext cx="3028950" cy="1085850"/>
          </a:xfrm>
          <a:prstGeom prst="rect">
            <a:avLst/>
          </a:prstGeom>
          <a:noFill/>
          <a:ln>
            <a:noFill/>
          </a:ln>
        </p:spPr>
        <p:txBody>
          <a:bodyPr lIns="67865" tIns="33338" rIns="67865" bIns="33338"/>
          <a:lstStyle/>
          <a:p>
            <a:pPr marL="257175" indent="-257175">
              <a:spcBef>
                <a:spcPct val="20000"/>
              </a:spcBef>
              <a:buClr>
                <a:schemeClr val="accent1"/>
              </a:buClr>
              <a:defRPr/>
            </a:pPr>
            <a:r>
              <a:rPr lang="zh-CN" altLang="en-US" sz="1350" b="1" dirty="0">
                <a:solidFill>
                  <a:srgbClr val="000090"/>
                </a:solidFill>
                <a:ea typeface="MS PGothic" panose="020B0600070205080204" charset="-128"/>
                <a:cs typeface="MS PGothic" panose="020B0600070205080204" charset="-128"/>
              </a:rPr>
              <a:t>      </a:t>
            </a:r>
            <a:r>
              <a:rPr lang="en-US" sz="1350" b="1" dirty="0">
                <a:solidFill>
                  <a:srgbClr val="000090"/>
                </a:solidFill>
                <a:ea typeface="MS PGothic" panose="020B0600070205080204" charset="-128"/>
                <a:cs typeface="MS PGothic" panose="020B0600070205080204" charset="-128"/>
              </a:rPr>
              <a:t>Cerenkov Effect</a:t>
            </a:r>
            <a:r>
              <a:rPr lang="en-US" sz="1350" dirty="0">
                <a:solidFill>
                  <a:srgbClr val="000090"/>
                </a:solidFill>
                <a:ea typeface="MS PGothic" panose="020B0600070205080204" charset="-128"/>
                <a:cs typeface="MS PGothic" panose="020B0600070205080204" charset="-128"/>
              </a:rPr>
              <a:t>:</a:t>
            </a:r>
            <a:endParaRPr lang="en-US" sz="1350" dirty="0">
              <a:solidFill>
                <a:srgbClr val="000090"/>
              </a:solidFill>
              <a:ea typeface="MS PGothic" panose="020B0600070205080204" charset="-128"/>
              <a:cs typeface="MS PGothic" panose="020B0600070205080204" charset="-128"/>
            </a:endParaRPr>
          </a:p>
          <a:p>
            <a:pPr marL="257175" indent="-257175" algn="ctr">
              <a:spcBef>
                <a:spcPct val="20000"/>
              </a:spcBef>
              <a:buClr>
                <a:schemeClr val="accent1"/>
              </a:buClr>
              <a:defRPr/>
            </a:pPr>
            <a:r>
              <a:rPr lang="en-US" sz="1350" b="1" dirty="0">
                <a:solidFill>
                  <a:srgbClr val="006600"/>
                </a:solidFill>
                <a:ea typeface="MS PGothic" panose="020B0600070205080204" charset="-128"/>
                <a:cs typeface="MS PGothic" panose="020B0600070205080204" charset="-128"/>
              </a:rPr>
              <a:t>Critical Parameter is β</a:t>
            </a:r>
            <a:endParaRPr lang="en-US" sz="1350" b="1" dirty="0">
              <a:solidFill>
                <a:srgbClr val="006600"/>
              </a:solidFill>
              <a:ea typeface="MS PGothic" panose="020B0600070205080204" charset="-128"/>
              <a:cs typeface="MS PGothic" panose="020B0600070205080204" charset="-128"/>
            </a:endParaRPr>
          </a:p>
          <a:p>
            <a:pPr marL="257175" indent="-257175">
              <a:spcBef>
                <a:spcPct val="20000"/>
              </a:spcBef>
              <a:buClr>
                <a:schemeClr val="accent1"/>
              </a:buClr>
              <a:defRPr/>
            </a:pPr>
            <a:r>
              <a:rPr lang="zh-CN" altLang="en-US" sz="1500" dirty="0">
                <a:solidFill>
                  <a:srgbClr val="000090"/>
                </a:solidFill>
                <a:ea typeface="MS PGothic" panose="020B0600070205080204" charset="-128"/>
                <a:cs typeface="MS PGothic" panose="020B0600070205080204" charset="-128"/>
              </a:rPr>
              <a:t>      </a:t>
            </a:r>
            <a:r>
              <a:rPr lang="en-US" sz="1500" dirty="0">
                <a:solidFill>
                  <a:srgbClr val="000090"/>
                </a:solidFill>
                <a:ea typeface="MS PGothic" panose="020B0600070205080204" charset="-128"/>
                <a:cs typeface="MS PGothic" panose="020B0600070205080204" charset="-128"/>
              </a:rPr>
              <a:t>Turns ON when particle speed is greater than light speed in the medium:   v = </a:t>
            </a:r>
            <a:r>
              <a:rPr lang="en-US" sz="1500" dirty="0">
                <a:solidFill>
                  <a:srgbClr val="000090"/>
                </a:solidFill>
                <a:ea typeface="MS PGothic" panose="020B0600070205080204" charset="-128"/>
                <a:cs typeface="MS PGothic" panose="020B0600070205080204" charset="-128"/>
                <a:sym typeface="Symbol" panose="05050102010706020507" charset="0"/>
              </a:rPr>
              <a:t>c  </a:t>
            </a:r>
            <a:r>
              <a:rPr lang="en-US" sz="1500" dirty="0">
                <a:solidFill>
                  <a:srgbClr val="000090"/>
                </a:solidFill>
                <a:ea typeface="MS PGothic" panose="020B0600070205080204" charset="-128"/>
                <a:cs typeface="MS PGothic" panose="020B0600070205080204" charset="-128"/>
              </a:rPr>
              <a:t>&gt;  </a:t>
            </a:r>
            <a:r>
              <a:rPr lang="en-US" sz="1500" dirty="0" err="1">
                <a:solidFill>
                  <a:srgbClr val="000090"/>
                </a:solidFill>
                <a:ea typeface="MS PGothic" panose="020B0600070205080204" charset="-128"/>
                <a:cs typeface="MS PGothic" panose="020B0600070205080204" charset="-128"/>
              </a:rPr>
              <a:t>c/n</a:t>
            </a:r>
            <a:endParaRPr lang="en-US" sz="1500" dirty="0">
              <a:solidFill>
                <a:srgbClr val="000090"/>
              </a:solidFill>
              <a:ea typeface="MS PGothic" panose="020B0600070205080204" charset="-128"/>
              <a:cs typeface="MS PGothic" panose="020B0600070205080204" charset="-128"/>
            </a:endParaRPr>
          </a:p>
          <a:p>
            <a:pPr marL="257175" indent="-257175">
              <a:spcBef>
                <a:spcPct val="20000"/>
              </a:spcBef>
              <a:buClr>
                <a:schemeClr val="accent1"/>
              </a:buClr>
              <a:defRPr/>
            </a:pPr>
            <a:endParaRPr lang="en-US" sz="1500" dirty="0">
              <a:solidFill>
                <a:srgbClr val="000090"/>
              </a:solidFill>
              <a:ea typeface="MS PGothic" panose="020B0600070205080204" charset="-128"/>
              <a:cs typeface="MS PGothic" panose="020B0600070205080204" charset="-128"/>
              <a:sym typeface="Symbol" panose="05050102010706020507" charset="0"/>
            </a:endParaRPr>
          </a:p>
        </p:txBody>
      </p:sp>
      <p:pic>
        <p:nvPicPr>
          <p:cNvPr id="13316" name="Picture 1100"/>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629150" y="3583812"/>
            <a:ext cx="2847975" cy="226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0"/>
          <p:cNvGrpSpPr/>
          <p:nvPr/>
        </p:nvGrpSpPr>
        <p:grpSpPr bwMode="auto">
          <a:xfrm>
            <a:off x="1149120" y="3378200"/>
            <a:ext cx="2747963" cy="2238226"/>
            <a:chOff x="829056" y="3419856"/>
            <a:chExt cx="3663696" cy="2984698"/>
          </a:xfrm>
        </p:grpSpPr>
        <p:pic>
          <p:nvPicPr>
            <p:cNvPr id="13320" name="Object 109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9056" y="3419856"/>
              <a:ext cx="3663696" cy="283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3" name="Line 1101"/>
            <p:cNvSpPr>
              <a:spLocks noChangeShapeType="1"/>
            </p:cNvSpPr>
            <p:nvPr/>
          </p:nvSpPr>
          <p:spPr bwMode="auto">
            <a:xfrm>
              <a:off x="3353006" y="5487056"/>
              <a:ext cx="0" cy="609681"/>
            </a:xfrm>
            <a:prstGeom prst="line">
              <a:avLst/>
            </a:prstGeom>
            <a:noFill/>
            <a:ln w="12700">
              <a:solidFill>
                <a:schemeClr val="tx1"/>
              </a:solidFill>
              <a:round/>
            </a:ln>
          </p:spPr>
          <p:txBody>
            <a:bodyPr/>
            <a:lstStyle/>
            <a:p>
              <a:pPr>
                <a:defRPr/>
              </a:pPr>
              <a:endParaRPr lang="en-US" sz="1350">
                <a:ea typeface="MS PGothic" panose="020B0600070205080204" charset="-128"/>
                <a:cs typeface="MS PGothic" panose="020B0600070205080204" charset="-128"/>
              </a:endParaRPr>
            </a:p>
          </p:txBody>
        </p:sp>
        <p:sp>
          <p:nvSpPr>
            <p:cNvPr id="47182" name="Text Box 1102"/>
            <p:cNvSpPr txBox="1">
              <a:spLocks noChangeArrowheads="1"/>
            </p:cNvSpPr>
            <p:nvPr/>
          </p:nvSpPr>
          <p:spPr bwMode="auto">
            <a:xfrm>
              <a:off x="3124422" y="6096737"/>
              <a:ext cx="464197" cy="307817"/>
            </a:xfrm>
            <a:prstGeom prst="rect">
              <a:avLst/>
            </a:prstGeom>
            <a:gradFill rotWithShape="1">
              <a:gsLst>
                <a:gs pos="0">
                  <a:srgbClr val="FAFAFA"/>
                </a:gs>
                <a:gs pos="64999">
                  <a:srgbClr val="F3F3F3"/>
                </a:gs>
                <a:gs pos="100000">
                  <a:srgbClr val="EFEFEF"/>
                </a:gs>
              </a:gsLst>
              <a:lin ang="5400000" scaled="1"/>
            </a:gradFill>
            <a:ln w="9525">
              <a:solidFill>
                <a:srgbClr val="D8D8D8"/>
              </a:solidFill>
              <a:miter lim="800000"/>
            </a:ln>
            <a:effectLst>
              <a:outerShdw blurRad="40000" dist="20000" dir="5400000" rotWithShape="0">
                <a:srgbClr val="000000">
                  <a:alpha val="37999"/>
                </a:srgbClr>
              </a:outerShdw>
            </a:effectLst>
          </p:spPr>
          <p:txBody>
            <a:bodyPr wrap="none">
              <a:spAutoFit/>
            </a:bodyPr>
            <a:lstStyle/>
            <a:p>
              <a:pPr>
                <a:defRPr/>
              </a:pPr>
              <a:r>
                <a:rPr lang="en-US" sz="900">
                  <a:solidFill>
                    <a:srgbClr val="000000"/>
                  </a:solidFill>
                </a:rPr>
                <a:t>1/n</a:t>
              </a:r>
              <a:endParaRPr lang="en-US" sz="900">
                <a:solidFill>
                  <a:srgbClr val="000000"/>
                </a:solidFill>
              </a:endParaRPr>
            </a:p>
          </p:txBody>
        </p:sp>
        <p:sp>
          <p:nvSpPr>
            <p:cNvPr id="26635" name="Text Box 1103"/>
            <p:cNvSpPr txBox="1">
              <a:spLocks noChangeArrowheads="1"/>
            </p:cNvSpPr>
            <p:nvPr/>
          </p:nvSpPr>
          <p:spPr bwMode="auto">
            <a:xfrm>
              <a:off x="3791126" y="5891923"/>
              <a:ext cx="372299" cy="400163"/>
            </a:xfrm>
            <a:prstGeom prst="rect">
              <a:avLst/>
            </a:prstGeom>
            <a:noFill/>
            <a:ln>
              <a:noFill/>
            </a:ln>
          </p:spPr>
          <p:txBody>
            <a:bodyPr wrap="none">
              <a:spAutoFit/>
            </a:bodyPr>
            <a:lstStyle>
              <a:lvl1pPr>
                <a:defRPr sz="2400">
                  <a:solidFill>
                    <a:schemeClr val="tx1"/>
                  </a:solidFill>
                  <a:latin typeface="Times" charset="0"/>
                  <a:ea typeface="MS PGothic" panose="020B0600070205080204" charset="-128"/>
                  <a:cs typeface="MS PGothic" panose="020B0600070205080204" charset="-128"/>
                </a:defRPr>
              </a:lvl1pPr>
              <a:lvl2pPr marL="37931725" indent="-37474525">
                <a:defRPr sz="2400">
                  <a:solidFill>
                    <a:schemeClr val="tx1"/>
                  </a:solidFill>
                  <a:latin typeface="Times" charset="0"/>
                  <a:ea typeface="MS PGothic" panose="020B0600070205080204" charset="-128"/>
                </a:defRPr>
              </a:lvl2pPr>
              <a:lvl3pPr>
                <a:defRPr sz="2400">
                  <a:solidFill>
                    <a:schemeClr val="tx1"/>
                  </a:solidFill>
                  <a:latin typeface="Times" charset="0"/>
                  <a:ea typeface="MS PGothic" panose="020B0600070205080204" charset="-128"/>
                </a:defRPr>
              </a:lvl3pPr>
              <a:lvl4pPr>
                <a:defRPr sz="2400">
                  <a:solidFill>
                    <a:schemeClr val="tx1"/>
                  </a:solidFill>
                  <a:latin typeface="Times" charset="0"/>
                  <a:ea typeface="MS PGothic" panose="020B0600070205080204" charset="-128"/>
                </a:defRPr>
              </a:lvl4pPr>
              <a:lvl5pPr>
                <a:defRPr sz="2400">
                  <a:solidFill>
                    <a:schemeClr val="tx1"/>
                  </a:solidFill>
                  <a:latin typeface="Times" charset="0"/>
                  <a:ea typeface="MS PGothic" panose="020B0600070205080204" charset="-128"/>
                </a:defRPr>
              </a:lvl5pPr>
              <a:lvl6pPr marL="457200" eaLnBrk="0" fontAlgn="base" hangingPunct="0">
                <a:spcBef>
                  <a:spcPct val="0"/>
                </a:spcBef>
                <a:spcAft>
                  <a:spcPct val="0"/>
                </a:spcAft>
                <a:defRPr sz="2400">
                  <a:solidFill>
                    <a:schemeClr val="tx1"/>
                  </a:solidFill>
                  <a:latin typeface="Times" charset="0"/>
                  <a:ea typeface="MS PGothic" panose="020B0600070205080204" charset="-128"/>
                </a:defRPr>
              </a:lvl6pPr>
              <a:lvl7pPr marL="914400" eaLnBrk="0" fontAlgn="base" hangingPunct="0">
                <a:spcBef>
                  <a:spcPct val="0"/>
                </a:spcBef>
                <a:spcAft>
                  <a:spcPct val="0"/>
                </a:spcAft>
                <a:defRPr sz="2400">
                  <a:solidFill>
                    <a:schemeClr val="tx1"/>
                  </a:solidFill>
                  <a:latin typeface="Times" charset="0"/>
                  <a:ea typeface="MS PGothic" panose="020B0600070205080204" charset="-128"/>
                </a:defRPr>
              </a:lvl7pPr>
              <a:lvl8pPr marL="1371600" eaLnBrk="0" fontAlgn="base" hangingPunct="0">
                <a:spcBef>
                  <a:spcPct val="0"/>
                </a:spcBef>
                <a:spcAft>
                  <a:spcPct val="0"/>
                </a:spcAft>
                <a:defRPr sz="2400">
                  <a:solidFill>
                    <a:schemeClr val="tx1"/>
                  </a:solidFill>
                  <a:latin typeface="Times" charset="0"/>
                  <a:ea typeface="MS PGothic" panose="020B0600070205080204" charset="-128"/>
                </a:defRPr>
              </a:lvl8pPr>
              <a:lvl9pPr marL="1828800" eaLnBrk="0" fontAlgn="base" hangingPunct="0">
                <a:spcBef>
                  <a:spcPct val="0"/>
                </a:spcBef>
                <a:spcAft>
                  <a:spcPct val="0"/>
                </a:spcAft>
                <a:defRPr sz="2400">
                  <a:solidFill>
                    <a:schemeClr val="tx1"/>
                  </a:solidFill>
                  <a:latin typeface="Times" charset="0"/>
                  <a:ea typeface="MS PGothic" panose="020B0600070205080204" charset="-128"/>
                </a:defRPr>
              </a:lvl9pPr>
            </a:lstStyle>
            <a:p>
              <a:pPr>
                <a:defRPr/>
              </a:pPr>
              <a:r>
                <a:rPr lang="en-US" sz="1350">
                  <a:latin typeface="+mn-lt"/>
                  <a:sym typeface="Symbol" panose="05050102010706020507" charset="0"/>
                </a:rPr>
                <a:t></a:t>
              </a:r>
              <a:endParaRPr lang="en-US" sz="1350">
                <a:latin typeface="+mn-lt"/>
              </a:endParaRPr>
            </a:p>
          </p:txBody>
        </p:sp>
      </p:grpSp>
      <p:cxnSp>
        <p:nvCxnSpPr>
          <p:cNvPr id="13" name="Curved Connector 12"/>
          <p:cNvCxnSpPr>
            <a:cxnSpLocks noChangeShapeType="1"/>
          </p:cNvCxnSpPr>
          <p:nvPr/>
        </p:nvCxnSpPr>
        <p:spPr bwMode="auto">
          <a:xfrm rot="5400000" flipH="1" flipV="1">
            <a:off x="6257925" y="3955287"/>
            <a:ext cx="171450" cy="114300"/>
          </a:xfrm>
          <a:prstGeom prst="curvedConnector3">
            <a:avLst>
              <a:gd name="adj1" fmla="val 50000"/>
            </a:avLst>
          </a:prstGeom>
          <a:noFill/>
          <a:ln w="28575">
            <a:solidFill>
              <a:srgbClr val="FF0000"/>
            </a:solidFill>
            <a:round/>
            <a:tailEnd type="arrow" w="med" len="med"/>
          </a:ln>
          <a:extLst>
            <a:ext uri="{909E8E84-426E-40DD-AFC4-6F175D3DCCD1}">
              <a14:hiddenFill xmlns:a14="http://schemas.microsoft.com/office/drawing/2010/main">
                <a:noFill/>
              </a14:hiddenFill>
            </a:ext>
          </a:extLst>
        </p:spPr>
      </p:cxnSp>
      <p:pic>
        <p:nvPicPr>
          <p:cNvPr id="13319"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07995" y="3974337"/>
            <a:ext cx="973931"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1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par>
                          <p:cTn id="13" fill="hold">
                            <p:stCondLst>
                              <p:cond delay="0"/>
                            </p:stCondLst>
                            <p:childTnLst>
                              <p:par>
                                <p:cTn id="14" presetID="2" presetClass="exit" presetSubtype="3" accel="50000" decel="50000" fill="hold" nodeType="afterEffect">
                                  <p:stCondLst>
                                    <p:cond delay="0"/>
                                  </p:stCondLst>
                                  <p:childTnLst>
                                    <p:anim calcmode="lin" valueType="num">
                                      <p:cBhvr additive="base">
                                        <p:cTn id="15" dur="1000"/>
                                        <p:tgtEl>
                                          <p:spTgt spid="13"/>
                                        </p:tgtEl>
                                        <p:attrNameLst>
                                          <p:attrName>ppt_x</p:attrName>
                                        </p:attrNameLst>
                                      </p:cBhvr>
                                      <p:tavLst>
                                        <p:tav tm="0">
                                          <p:val>
                                            <p:strVal val="ppt_x"/>
                                          </p:val>
                                        </p:tav>
                                        <p:tav tm="100000">
                                          <p:val>
                                            <p:strVal val="1+ppt_w/2"/>
                                          </p:val>
                                        </p:tav>
                                      </p:tavLst>
                                    </p:anim>
                                    <p:anim calcmode="lin" valueType="num">
                                      <p:cBhvr additive="base">
                                        <p:cTn id="16" dur="1000"/>
                                        <p:tgtEl>
                                          <p:spTgt spid="13"/>
                                        </p:tgtEl>
                                        <p:attrNameLst>
                                          <p:attrName>ppt_y</p:attrName>
                                        </p:attrNameLst>
                                      </p:cBhvr>
                                      <p:tavLst>
                                        <p:tav tm="0">
                                          <p:val>
                                            <p:strVal val="ppt_y"/>
                                          </p:val>
                                        </p:tav>
                                        <p:tav tm="100000">
                                          <p:val>
                                            <p:strVal val="0-ppt_h/2"/>
                                          </p:val>
                                        </p:tav>
                                      </p:tavLst>
                                    </p:anim>
                                    <p:set>
                                      <p:cBhvr>
                                        <p:cTn id="17" dur="1" fill="hold">
                                          <p:stCondLst>
                                            <p:cond delay="9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7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B0C6C58-1AB3-453D-92EB-DC75F04A0351}" type="datetime1">
              <a:rPr lang="zh-CN" altLang="en-US" smtClean="0"/>
            </a:fld>
            <a:endParaRPr lang="en-US"/>
          </a:p>
        </p:txBody>
      </p:sp>
      <p:sp>
        <p:nvSpPr>
          <p:cNvPr id="6" name="Footer Placeholder 5"/>
          <p:cNvSpPr>
            <a:spLocks noGrp="1"/>
          </p:cNvSpPr>
          <p:nvPr>
            <p:ph type="ftr" sz="quarter" idx="11"/>
          </p:nvPr>
        </p:nvSpPr>
        <p:spPr/>
        <p:txBody>
          <a:bodyPr/>
          <a:lstStyle/>
          <a:p>
            <a:r>
              <a:rPr lang="en-US"/>
              <a:t>Introduction to experimental particle physics, Weimin Song</a:t>
            </a:r>
            <a:endParaRPr lang="en-US"/>
          </a:p>
        </p:txBody>
      </p:sp>
      <p:sp>
        <p:nvSpPr>
          <p:cNvPr id="4" name="Slide Number Placeholder 3"/>
          <p:cNvSpPr>
            <a:spLocks noGrp="1"/>
          </p:cNvSpPr>
          <p:nvPr>
            <p:ph type="sldNum" sz="quarter" idx="12"/>
          </p:nvPr>
        </p:nvSpPr>
        <p:spPr/>
        <p:txBody>
          <a:bodyPr/>
          <a:lstStyle/>
          <a:p>
            <a:fld id="{631502E3-5324-F14B-802A-9353020B486E}" type="slidenum">
              <a:rPr lang="en-US" smtClean="0"/>
            </a:fld>
            <a:endParaRPr lang="en-US"/>
          </a:p>
        </p:txBody>
      </p:sp>
      <p:sp>
        <p:nvSpPr>
          <p:cNvPr id="15361" name="Rectangle 2"/>
          <p:cNvSpPr>
            <a:spLocks noGrp="1" noChangeArrowheads="1"/>
          </p:cNvSpPr>
          <p:nvPr>
            <p:ph type="title" idx="4294967295"/>
          </p:nvPr>
        </p:nvSpPr>
        <p:spPr>
          <a:xfrm>
            <a:off x="0" y="120648"/>
            <a:ext cx="9144000" cy="1134271"/>
          </a:xfrm>
        </p:spPr>
        <p:txBody>
          <a:bodyPr>
            <a:noAutofit/>
          </a:bodyPr>
          <a:lstStyle/>
          <a:p>
            <a:pPr algn="ctr">
              <a:defRPr/>
            </a:pPr>
            <a:r>
              <a:rPr lang="en-US" altLang="x-none" sz="4050" b="1" dirty="0">
                <a:latin typeface="微软雅黑" panose="020B0503020204020204" pitchFamily="34" charset="-122"/>
                <a:ea typeface="微软雅黑" panose="020B0503020204020204" pitchFamily="34" charset="-122"/>
              </a:rPr>
              <a:t>Interactions of Particles with Matter - Collective Effects</a:t>
            </a:r>
            <a:endParaRPr lang="en-US" altLang="x-none" sz="4050" b="1" dirty="0">
              <a:latin typeface="微软雅黑" panose="020B0503020204020204" pitchFamily="34" charset="-122"/>
              <a:ea typeface="微软雅黑" panose="020B0503020204020204" pitchFamily="34" charset="-122"/>
            </a:endParaRPr>
          </a:p>
        </p:txBody>
      </p:sp>
      <p:pic>
        <p:nvPicPr>
          <p:cNvPr id="15362" name="Picture 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714750" y="3751661"/>
            <a:ext cx="4076700" cy="1668065"/>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pic>
      <p:graphicFrame>
        <p:nvGraphicFramePr>
          <p:cNvPr id="5" name="Table 4"/>
          <p:cNvGraphicFramePr>
            <a:graphicFrameLocks noGrp="1"/>
          </p:cNvGraphicFramePr>
          <p:nvPr/>
        </p:nvGraphicFramePr>
        <p:xfrm>
          <a:off x="4676660" y="2514600"/>
          <a:ext cx="3742981" cy="1009176"/>
        </p:xfrm>
        <a:graphic>
          <a:graphicData uri="http://schemas.openxmlformats.org/drawingml/2006/table">
            <a:tbl>
              <a:tblPr/>
              <a:tblGrid>
                <a:gridCol w="623830"/>
                <a:gridCol w="1039717"/>
                <a:gridCol w="1039717"/>
                <a:gridCol w="1039717"/>
              </a:tblGrid>
              <a:tr h="167482">
                <a:tc>
                  <a:txBody>
                    <a:bodyPr/>
                    <a:lstStyle>
                      <a:lvl1pPr defTabSz="457200">
                        <a:spcBef>
                          <a:spcPct val="20000"/>
                        </a:spcBef>
                        <a:buClr>
                          <a:schemeClr val="accent1"/>
                        </a:buClr>
                        <a:buFont typeface="Monotype Sorts" charset="2"/>
                        <a:defRPr sz="2000">
                          <a:solidFill>
                            <a:srgbClr val="000090"/>
                          </a:solidFill>
                          <a:latin typeface="Arial" panose="020B0604020202020204" pitchFamily="34" charset="0"/>
                          <a:ea typeface="MS PGothic" panose="020B0600070205080204" charset="-128"/>
                        </a:defRPr>
                      </a:lvl1pPr>
                      <a:lvl2pPr marL="742950" indent="-285750" defTabSz="457200">
                        <a:spcBef>
                          <a:spcPct val="20000"/>
                        </a:spcBef>
                        <a:buClr>
                          <a:schemeClr val="accent1"/>
                        </a:buClr>
                        <a:buFont typeface="Monotype Sorts" charset="2"/>
                        <a:defRPr>
                          <a:solidFill>
                            <a:srgbClr val="000090"/>
                          </a:solidFill>
                          <a:latin typeface="Arial" panose="020B0604020202020204" pitchFamily="34" charset="0"/>
                          <a:ea typeface="MS PGothic" panose="020B0600070205080204" charset="-128"/>
                        </a:defRPr>
                      </a:lvl2pPr>
                      <a:lvl3pPr marL="1143000" indent="-228600" defTabSz="457200">
                        <a:spcBef>
                          <a:spcPct val="20000"/>
                        </a:spcBef>
                        <a:buClr>
                          <a:schemeClr val="accent1"/>
                        </a:buClr>
                        <a:buFont typeface="Monotype Sorts" charset="2"/>
                        <a:defRPr sz="1400">
                          <a:solidFill>
                            <a:srgbClr val="000090"/>
                          </a:solidFill>
                          <a:latin typeface="Arial" panose="020B0604020202020204" pitchFamily="34" charset="0"/>
                          <a:ea typeface="MS PGothic" panose="020B0600070205080204" charset="-128"/>
                        </a:defRPr>
                      </a:lvl3pPr>
                      <a:lvl4pPr marL="1600200" indent="-228600" defTabSz="457200">
                        <a:spcBef>
                          <a:spcPct val="20000"/>
                        </a:spcBef>
                        <a:buClr>
                          <a:schemeClr val="accent1"/>
                        </a:buClr>
                        <a:buFont typeface="Monotype Sorts" charset="2"/>
                        <a:defRPr sz="1000">
                          <a:solidFill>
                            <a:srgbClr val="000090"/>
                          </a:solidFill>
                          <a:latin typeface="Arial" panose="020B0604020202020204" pitchFamily="34" charset="0"/>
                          <a:ea typeface="MS PGothic" panose="020B0600070205080204" charset="-128"/>
                        </a:defRPr>
                      </a:lvl4pPr>
                      <a:lvl5pPr marL="2057400" indent="-228600" defTabSz="457200">
                        <a:spcBef>
                          <a:spcPct val="20000"/>
                        </a:spcBef>
                        <a:buClr>
                          <a:schemeClr val="accent1"/>
                        </a:buClr>
                        <a:buFont typeface="Monotype Sorts" charset="2"/>
                        <a:defRPr sz="900">
                          <a:solidFill>
                            <a:srgbClr val="000090"/>
                          </a:solidFill>
                          <a:latin typeface="Arial" panose="020B0604020202020204" pitchFamily="34" charset="0"/>
                          <a:ea typeface="MS PGothic" panose="020B0600070205080204" charset="-128"/>
                        </a:defRPr>
                      </a:lvl5pPr>
                      <a:lvl6pPr marL="25146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6pPr>
                      <a:lvl7pPr marL="29718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7pPr>
                      <a:lvl8pPr marL="34290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8pPr>
                      <a:lvl9pPr marL="38862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9pPr>
                    </a:lstStyle>
                    <a:p>
                      <a:pPr marL="0" marR="0" lvl="0" indent="0" algn="r" defTabSz="457200" rtl="0" eaLnBrk="1" fontAlgn="b" latinLnBrk="0" hangingPunct="1">
                        <a:lnSpc>
                          <a:spcPct val="100000"/>
                        </a:lnSpc>
                        <a:spcBef>
                          <a:spcPct val="0"/>
                        </a:spcBef>
                        <a:spcAft>
                          <a:spcPct val="0"/>
                        </a:spcAft>
                        <a:buClrTx/>
                        <a:buSzTx/>
                        <a:buFontTx/>
                        <a:buNone/>
                      </a:pPr>
                      <a:r>
                        <a:rPr kumimoji="0" lang="en-US" altLang="x-none" sz="800" b="1" i="0" u="none" strike="noStrike" cap="none" normalizeH="0" baseline="0" dirty="0">
                          <a:ln>
                            <a:noFill/>
                          </a:ln>
                          <a:solidFill>
                            <a:srgbClr val="000090"/>
                          </a:solidFill>
                          <a:effectLst/>
                          <a:latin typeface="Verdana" panose="020B0604030504040204" charset="0"/>
                          <a:ea typeface="MS PGothic" panose="020B0600070205080204" charset="-128"/>
                        </a:rPr>
                        <a:t>6</a:t>
                      </a:r>
                      <a:r>
                        <a:rPr kumimoji="0" lang="zh-CN" altLang="en-US" sz="800" b="1" i="0" u="none" strike="noStrike" cap="none" normalizeH="0" baseline="0" dirty="0">
                          <a:ln>
                            <a:noFill/>
                          </a:ln>
                          <a:solidFill>
                            <a:srgbClr val="000090"/>
                          </a:solidFill>
                          <a:effectLst/>
                          <a:latin typeface="Verdana" panose="020B0604030504040204" charset="0"/>
                          <a:ea typeface="MS PGothic" panose="020B0600070205080204" charset="-128"/>
                        </a:rPr>
                        <a:t>  </a:t>
                      </a:r>
                      <a:endParaRPr kumimoji="0" lang="en-US" altLang="x-none" sz="800" b="1" i="0" u="none" strike="noStrike" cap="none" normalizeH="0" baseline="0" dirty="0">
                        <a:ln>
                          <a:noFill/>
                        </a:ln>
                        <a:solidFill>
                          <a:srgbClr val="000090"/>
                        </a:solidFill>
                        <a:effectLst/>
                        <a:latin typeface="Verdana" panose="020B0604030504040204" charset="0"/>
                        <a:ea typeface="MS PGothic" panose="020B0600070205080204" charset="-128"/>
                      </a:endParaRPr>
                    </a:p>
                  </a:txBody>
                  <a:tcPr marL="9525" marR="9525" marT="9525" marB="0"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defTabSz="457200">
                        <a:spcBef>
                          <a:spcPct val="20000"/>
                        </a:spcBef>
                        <a:buClr>
                          <a:schemeClr val="accent1"/>
                        </a:buClr>
                        <a:buFont typeface="Monotype Sorts" charset="2"/>
                        <a:defRPr sz="2000">
                          <a:solidFill>
                            <a:srgbClr val="000090"/>
                          </a:solidFill>
                          <a:latin typeface="Arial" panose="020B0604020202020204" pitchFamily="34" charset="0"/>
                          <a:ea typeface="MS PGothic" panose="020B0600070205080204" charset="-128"/>
                        </a:defRPr>
                      </a:lvl1pPr>
                      <a:lvl2pPr marL="742950" indent="-285750" defTabSz="457200">
                        <a:spcBef>
                          <a:spcPct val="20000"/>
                        </a:spcBef>
                        <a:buClr>
                          <a:schemeClr val="accent1"/>
                        </a:buClr>
                        <a:buFont typeface="Monotype Sorts" charset="2"/>
                        <a:defRPr>
                          <a:solidFill>
                            <a:srgbClr val="000090"/>
                          </a:solidFill>
                          <a:latin typeface="Arial" panose="020B0604020202020204" pitchFamily="34" charset="0"/>
                          <a:ea typeface="MS PGothic" panose="020B0600070205080204" charset="-128"/>
                        </a:defRPr>
                      </a:lvl2pPr>
                      <a:lvl3pPr marL="1143000" indent="-228600" defTabSz="457200">
                        <a:spcBef>
                          <a:spcPct val="20000"/>
                        </a:spcBef>
                        <a:buClr>
                          <a:schemeClr val="accent1"/>
                        </a:buClr>
                        <a:buFont typeface="Monotype Sorts" charset="2"/>
                        <a:defRPr sz="1400">
                          <a:solidFill>
                            <a:srgbClr val="000090"/>
                          </a:solidFill>
                          <a:latin typeface="Arial" panose="020B0604020202020204" pitchFamily="34" charset="0"/>
                          <a:ea typeface="MS PGothic" panose="020B0600070205080204" charset="-128"/>
                        </a:defRPr>
                      </a:lvl3pPr>
                      <a:lvl4pPr marL="1600200" indent="-228600" defTabSz="457200">
                        <a:spcBef>
                          <a:spcPct val="20000"/>
                        </a:spcBef>
                        <a:buClr>
                          <a:schemeClr val="accent1"/>
                        </a:buClr>
                        <a:buFont typeface="Monotype Sorts" charset="2"/>
                        <a:defRPr sz="1000">
                          <a:solidFill>
                            <a:srgbClr val="000090"/>
                          </a:solidFill>
                          <a:latin typeface="Arial" panose="020B0604020202020204" pitchFamily="34" charset="0"/>
                          <a:ea typeface="MS PGothic" panose="020B0600070205080204" charset="-128"/>
                        </a:defRPr>
                      </a:lvl4pPr>
                      <a:lvl5pPr marL="2057400" indent="-228600" defTabSz="457200">
                        <a:spcBef>
                          <a:spcPct val="20000"/>
                        </a:spcBef>
                        <a:buClr>
                          <a:schemeClr val="accent1"/>
                        </a:buClr>
                        <a:buFont typeface="Monotype Sorts" charset="2"/>
                        <a:defRPr sz="900">
                          <a:solidFill>
                            <a:srgbClr val="000090"/>
                          </a:solidFill>
                          <a:latin typeface="Arial" panose="020B0604020202020204" pitchFamily="34" charset="0"/>
                          <a:ea typeface="MS PGothic" panose="020B0600070205080204" charset="-128"/>
                        </a:defRPr>
                      </a:lvl5pPr>
                      <a:lvl6pPr marL="25146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6pPr>
                      <a:lvl7pPr marL="29718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7pPr>
                      <a:lvl8pPr marL="34290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8pPr>
                      <a:lvl9pPr marL="38862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9pPr>
                    </a:lstStyle>
                    <a:p>
                      <a:pPr marL="0" marR="0" lvl="0" indent="0" algn="l" defTabSz="457200" rtl="0" eaLnBrk="1" fontAlgn="b" latinLnBrk="0" hangingPunct="1">
                        <a:lnSpc>
                          <a:spcPct val="100000"/>
                        </a:lnSpc>
                        <a:spcBef>
                          <a:spcPct val="0"/>
                        </a:spcBef>
                        <a:spcAft>
                          <a:spcPct val="0"/>
                        </a:spcAft>
                        <a:buClrTx/>
                        <a:buSzTx/>
                        <a:buFontTx/>
                        <a:buNone/>
                      </a:pPr>
                      <a:r>
                        <a:rPr kumimoji="0" lang="en-US" altLang="x-none" sz="800" b="1" i="0" u="none" strike="noStrike" cap="none" normalizeH="0" baseline="0">
                          <a:ln>
                            <a:noFill/>
                          </a:ln>
                          <a:solidFill>
                            <a:srgbClr val="000090"/>
                          </a:solidFill>
                          <a:effectLst/>
                          <a:latin typeface="Verdana" panose="020B0604030504040204" charset="0"/>
                          <a:ea typeface="MS PGothic" panose="020B0600070205080204" charset="-128"/>
                        </a:rPr>
                        <a:t>GeV/c</a:t>
                      </a:r>
                      <a:endParaRPr kumimoji="0" lang="en-US" altLang="x-none" sz="800" b="1" i="0" u="none" strike="noStrike" cap="none" normalizeH="0" baseline="0">
                        <a:ln>
                          <a:noFill/>
                        </a:ln>
                        <a:solidFill>
                          <a:srgbClr val="000090"/>
                        </a:solidFill>
                        <a:effectLst/>
                        <a:latin typeface="Verdana" panose="020B0604030504040204" charset="0"/>
                        <a:ea typeface="MS PGothic" panose="020B0600070205080204" charset="-128"/>
                      </a:endParaRPr>
                    </a:p>
                  </a:txBody>
                  <a:tcPr marL="9525" marR="9525" marT="9525" marB="0"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defTabSz="457200">
                        <a:spcBef>
                          <a:spcPct val="20000"/>
                        </a:spcBef>
                        <a:buClr>
                          <a:schemeClr val="accent1"/>
                        </a:buClr>
                        <a:buFont typeface="Monotype Sorts" charset="2"/>
                        <a:defRPr sz="2000">
                          <a:solidFill>
                            <a:srgbClr val="000090"/>
                          </a:solidFill>
                          <a:latin typeface="Arial" panose="020B0604020202020204" pitchFamily="34" charset="0"/>
                          <a:ea typeface="MS PGothic" panose="020B0600070205080204" charset="-128"/>
                        </a:defRPr>
                      </a:lvl1pPr>
                      <a:lvl2pPr marL="742950" indent="-285750" defTabSz="457200">
                        <a:spcBef>
                          <a:spcPct val="20000"/>
                        </a:spcBef>
                        <a:buClr>
                          <a:schemeClr val="accent1"/>
                        </a:buClr>
                        <a:buFont typeface="Monotype Sorts" charset="2"/>
                        <a:defRPr>
                          <a:solidFill>
                            <a:srgbClr val="000090"/>
                          </a:solidFill>
                          <a:latin typeface="Arial" panose="020B0604020202020204" pitchFamily="34" charset="0"/>
                          <a:ea typeface="MS PGothic" panose="020B0600070205080204" charset="-128"/>
                        </a:defRPr>
                      </a:lvl2pPr>
                      <a:lvl3pPr marL="1143000" indent="-228600" defTabSz="457200">
                        <a:spcBef>
                          <a:spcPct val="20000"/>
                        </a:spcBef>
                        <a:buClr>
                          <a:schemeClr val="accent1"/>
                        </a:buClr>
                        <a:buFont typeface="Monotype Sorts" charset="2"/>
                        <a:defRPr sz="1400">
                          <a:solidFill>
                            <a:srgbClr val="000090"/>
                          </a:solidFill>
                          <a:latin typeface="Arial" panose="020B0604020202020204" pitchFamily="34" charset="0"/>
                          <a:ea typeface="MS PGothic" panose="020B0600070205080204" charset="-128"/>
                        </a:defRPr>
                      </a:lvl3pPr>
                      <a:lvl4pPr marL="1600200" indent="-228600" defTabSz="457200">
                        <a:spcBef>
                          <a:spcPct val="20000"/>
                        </a:spcBef>
                        <a:buClr>
                          <a:schemeClr val="accent1"/>
                        </a:buClr>
                        <a:buFont typeface="Monotype Sorts" charset="2"/>
                        <a:defRPr sz="1000">
                          <a:solidFill>
                            <a:srgbClr val="000090"/>
                          </a:solidFill>
                          <a:latin typeface="Arial" panose="020B0604020202020204" pitchFamily="34" charset="0"/>
                          <a:ea typeface="MS PGothic" panose="020B0600070205080204" charset="-128"/>
                        </a:defRPr>
                      </a:lvl4pPr>
                      <a:lvl5pPr marL="2057400" indent="-228600" defTabSz="457200">
                        <a:spcBef>
                          <a:spcPct val="20000"/>
                        </a:spcBef>
                        <a:buClr>
                          <a:schemeClr val="accent1"/>
                        </a:buClr>
                        <a:buFont typeface="Monotype Sorts" charset="2"/>
                        <a:defRPr sz="900">
                          <a:solidFill>
                            <a:srgbClr val="000090"/>
                          </a:solidFill>
                          <a:latin typeface="Arial" panose="020B0604020202020204" pitchFamily="34" charset="0"/>
                          <a:ea typeface="MS PGothic" panose="020B0600070205080204" charset="-128"/>
                        </a:defRPr>
                      </a:lvl5pPr>
                      <a:lvl6pPr marL="25146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6pPr>
                      <a:lvl7pPr marL="29718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7pPr>
                      <a:lvl8pPr marL="34290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8pPr>
                      <a:lvl9pPr marL="38862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9pPr>
                    </a:lstStyle>
                    <a:p>
                      <a:pPr marL="0" marR="0" lvl="0" indent="0" algn="l" defTabSz="457200" rtl="0" eaLnBrk="1" fontAlgn="b" latinLnBrk="0" hangingPunct="1">
                        <a:lnSpc>
                          <a:spcPct val="100000"/>
                        </a:lnSpc>
                        <a:spcBef>
                          <a:spcPct val="0"/>
                        </a:spcBef>
                        <a:spcAft>
                          <a:spcPct val="0"/>
                        </a:spcAft>
                        <a:buClrTx/>
                        <a:buSzTx/>
                        <a:buFontTx/>
                        <a:buNone/>
                      </a:pPr>
                      <a:endParaRPr kumimoji="0" lang="x-none" altLang="x-none" sz="800" b="0" i="0" u="none" strike="noStrike" cap="none" normalizeH="0" baseline="0">
                        <a:ln>
                          <a:noFill/>
                        </a:ln>
                        <a:solidFill>
                          <a:srgbClr val="000090"/>
                        </a:solidFill>
                        <a:effectLst/>
                        <a:latin typeface="Verdana" panose="020B0604030504040204" charset="0"/>
                        <a:ea typeface="MS PGothic" panose="020B0600070205080204" charset="-128"/>
                      </a:endParaRPr>
                    </a:p>
                  </a:txBody>
                  <a:tcPr marL="9525" marR="9525" marT="9525" marB="0"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defTabSz="457200">
                        <a:spcBef>
                          <a:spcPct val="20000"/>
                        </a:spcBef>
                        <a:buClr>
                          <a:schemeClr val="accent1"/>
                        </a:buClr>
                        <a:buFont typeface="Monotype Sorts" charset="2"/>
                        <a:defRPr sz="2000">
                          <a:solidFill>
                            <a:srgbClr val="000090"/>
                          </a:solidFill>
                          <a:latin typeface="Arial" panose="020B0604020202020204" pitchFamily="34" charset="0"/>
                          <a:ea typeface="MS PGothic" panose="020B0600070205080204" charset="-128"/>
                        </a:defRPr>
                      </a:lvl1pPr>
                      <a:lvl2pPr marL="742950" indent="-285750" defTabSz="457200">
                        <a:spcBef>
                          <a:spcPct val="20000"/>
                        </a:spcBef>
                        <a:buClr>
                          <a:schemeClr val="accent1"/>
                        </a:buClr>
                        <a:buFont typeface="Monotype Sorts" charset="2"/>
                        <a:defRPr>
                          <a:solidFill>
                            <a:srgbClr val="000090"/>
                          </a:solidFill>
                          <a:latin typeface="Arial" panose="020B0604020202020204" pitchFamily="34" charset="0"/>
                          <a:ea typeface="MS PGothic" panose="020B0600070205080204" charset="-128"/>
                        </a:defRPr>
                      </a:lvl2pPr>
                      <a:lvl3pPr marL="1143000" indent="-228600" defTabSz="457200">
                        <a:spcBef>
                          <a:spcPct val="20000"/>
                        </a:spcBef>
                        <a:buClr>
                          <a:schemeClr val="accent1"/>
                        </a:buClr>
                        <a:buFont typeface="Monotype Sorts" charset="2"/>
                        <a:defRPr sz="1400">
                          <a:solidFill>
                            <a:srgbClr val="000090"/>
                          </a:solidFill>
                          <a:latin typeface="Arial" panose="020B0604020202020204" pitchFamily="34" charset="0"/>
                          <a:ea typeface="MS PGothic" panose="020B0600070205080204" charset="-128"/>
                        </a:defRPr>
                      </a:lvl3pPr>
                      <a:lvl4pPr marL="1600200" indent="-228600" defTabSz="457200">
                        <a:spcBef>
                          <a:spcPct val="20000"/>
                        </a:spcBef>
                        <a:buClr>
                          <a:schemeClr val="accent1"/>
                        </a:buClr>
                        <a:buFont typeface="Monotype Sorts" charset="2"/>
                        <a:defRPr sz="1000">
                          <a:solidFill>
                            <a:srgbClr val="000090"/>
                          </a:solidFill>
                          <a:latin typeface="Arial" panose="020B0604020202020204" pitchFamily="34" charset="0"/>
                          <a:ea typeface="MS PGothic" panose="020B0600070205080204" charset="-128"/>
                        </a:defRPr>
                      </a:lvl4pPr>
                      <a:lvl5pPr marL="2057400" indent="-228600" defTabSz="457200">
                        <a:spcBef>
                          <a:spcPct val="20000"/>
                        </a:spcBef>
                        <a:buClr>
                          <a:schemeClr val="accent1"/>
                        </a:buClr>
                        <a:buFont typeface="Monotype Sorts" charset="2"/>
                        <a:defRPr sz="900">
                          <a:solidFill>
                            <a:srgbClr val="000090"/>
                          </a:solidFill>
                          <a:latin typeface="Arial" panose="020B0604020202020204" pitchFamily="34" charset="0"/>
                          <a:ea typeface="MS PGothic" panose="020B0600070205080204" charset="-128"/>
                        </a:defRPr>
                      </a:lvl5pPr>
                      <a:lvl6pPr marL="25146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6pPr>
                      <a:lvl7pPr marL="29718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7pPr>
                      <a:lvl8pPr marL="34290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8pPr>
                      <a:lvl9pPr marL="38862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9pPr>
                    </a:lstStyle>
                    <a:p>
                      <a:pPr marL="0" marR="0" lvl="0" indent="0" algn="l" defTabSz="457200" rtl="0" eaLnBrk="1" fontAlgn="b" latinLnBrk="0" hangingPunct="1">
                        <a:lnSpc>
                          <a:spcPct val="100000"/>
                        </a:lnSpc>
                        <a:spcBef>
                          <a:spcPct val="0"/>
                        </a:spcBef>
                        <a:spcAft>
                          <a:spcPct val="0"/>
                        </a:spcAft>
                        <a:buClrTx/>
                        <a:buSzTx/>
                        <a:buFontTx/>
                        <a:buNone/>
                      </a:pPr>
                      <a:endParaRPr kumimoji="0" lang="x-none" altLang="x-none" sz="800" b="0" i="0" u="none" strike="noStrike" cap="none" normalizeH="0" baseline="0">
                        <a:ln>
                          <a:noFill/>
                        </a:ln>
                        <a:solidFill>
                          <a:srgbClr val="000090"/>
                        </a:solidFill>
                        <a:effectLst/>
                        <a:latin typeface="Verdana" panose="020B0604030504040204" charset="0"/>
                        <a:ea typeface="MS PGothic" panose="020B0600070205080204" charset="-128"/>
                      </a:endParaRPr>
                    </a:p>
                  </a:txBody>
                  <a:tcPr marL="9525" marR="9525" marT="9525" marB="0"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167482">
                <a:tc>
                  <a:txBody>
                    <a:bodyPr/>
                    <a:lstStyle>
                      <a:lvl1pPr defTabSz="457200">
                        <a:spcBef>
                          <a:spcPct val="20000"/>
                        </a:spcBef>
                        <a:buClr>
                          <a:schemeClr val="accent1"/>
                        </a:buClr>
                        <a:buFont typeface="Monotype Sorts" charset="2"/>
                        <a:defRPr sz="2000">
                          <a:solidFill>
                            <a:srgbClr val="000090"/>
                          </a:solidFill>
                          <a:latin typeface="Arial" panose="020B0604020202020204" pitchFamily="34" charset="0"/>
                          <a:ea typeface="MS PGothic" panose="020B0600070205080204" charset="-128"/>
                        </a:defRPr>
                      </a:lvl1pPr>
                      <a:lvl2pPr marL="742950" indent="-285750" defTabSz="457200">
                        <a:spcBef>
                          <a:spcPct val="20000"/>
                        </a:spcBef>
                        <a:buClr>
                          <a:schemeClr val="accent1"/>
                        </a:buClr>
                        <a:buFont typeface="Monotype Sorts" charset="2"/>
                        <a:defRPr>
                          <a:solidFill>
                            <a:srgbClr val="000090"/>
                          </a:solidFill>
                          <a:latin typeface="Arial" panose="020B0604020202020204" pitchFamily="34" charset="0"/>
                          <a:ea typeface="MS PGothic" panose="020B0600070205080204" charset="-128"/>
                        </a:defRPr>
                      </a:lvl2pPr>
                      <a:lvl3pPr marL="1143000" indent="-228600" defTabSz="457200">
                        <a:spcBef>
                          <a:spcPct val="20000"/>
                        </a:spcBef>
                        <a:buClr>
                          <a:schemeClr val="accent1"/>
                        </a:buClr>
                        <a:buFont typeface="Monotype Sorts" charset="2"/>
                        <a:defRPr sz="1400">
                          <a:solidFill>
                            <a:srgbClr val="000090"/>
                          </a:solidFill>
                          <a:latin typeface="Arial" panose="020B0604020202020204" pitchFamily="34" charset="0"/>
                          <a:ea typeface="MS PGothic" panose="020B0600070205080204" charset="-128"/>
                        </a:defRPr>
                      </a:lvl3pPr>
                      <a:lvl4pPr marL="1600200" indent="-228600" defTabSz="457200">
                        <a:spcBef>
                          <a:spcPct val="20000"/>
                        </a:spcBef>
                        <a:buClr>
                          <a:schemeClr val="accent1"/>
                        </a:buClr>
                        <a:buFont typeface="Monotype Sorts" charset="2"/>
                        <a:defRPr sz="1000">
                          <a:solidFill>
                            <a:srgbClr val="000090"/>
                          </a:solidFill>
                          <a:latin typeface="Arial" panose="020B0604020202020204" pitchFamily="34" charset="0"/>
                          <a:ea typeface="MS PGothic" panose="020B0600070205080204" charset="-128"/>
                        </a:defRPr>
                      </a:lvl4pPr>
                      <a:lvl5pPr marL="2057400" indent="-228600" defTabSz="457200">
                        <a:spcBef>
                          <a:spcPct val="20000"/>
                        </a:spcBef>
                        <a:buClr>
                          <a:schemeClr val="accent1"/>
                        </a:buClr>
                        <a:buFont typeface="Monotype Sorts" charset="2"/>
                        <a:defRPr sz="900">
                          <a:solidFill>
                            <a:srgbClr val="000090"/>
                          </a:solidFill>
                          <a:latin typeface="Arial" panose="020B0604020202020204" pitchFamily="34" charset="0"/>
                          <a:ea typeface="MS PGothic" panose="020B0600070205080204" charset="-128"/>
                        </a:defRPr>
                      </a:lvl5pPr>
                      <a:lvl6pPr marL="25146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6pPr>
                      <a:lvl7pPr marL="29718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7pPr>
                      <a:lvl8pPr marL="34290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8pPr>
                      <a:lvl9pPr marL="38862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9pPr>
                    </a:lstStyle>
                    <a:p>
                      <a:pPr marL="0" marR="0" lvl="0" indent="0" algn="l" defTabSz="457200" rtl="0" eaLnBrk="1" fontAlgn="b" latinLnBrk="0" hangingPunct="1">
                        <a:lnSpc>
                          <a:spcPct val="100000"/>
                        </a:lnSpc>
                        <a:spcBef>
                          <a:spcPct val="0"/>
                        </a:spcBef>
                        <a:spcAft>
                          <a:spcPct val="0"/>
                        </a:spcAft>
                        <a:buClrTx/>
                        <a:buSzTx/>
                        <a:buFontTx/>
                        <a:buNone/>
                      </a:pPr>
                      <a:endParaRPr kumimoji="0" lang="x-none" altLang="x-none" sz="800" b="0" i="0" u="none" strike="noStrike" cap="none" normalizeH="0" baseline="0">
                        <a:ln>
                          <a:noFill/>
                        </a:ln>
                        <a:solidFill>
                          <a:srgbClr val="000090"/>
                        </a:solidFill>
                        <a:effectLst/>
                        <a:latin typeface="Verdana" panose="020B0604030504040204" charset="0"/>
                        <a:ea typeface="MS PGothic" panose="020B0600070205080204" charset="-128"/>
                      </a:endParaRPr>
                    </a:p>
                  </a:txBody>
                  <a:tcPr marL="9525" marR="9525" marT="9525" marB="0"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defTabSz="457200">
                        <a:spcBef>
                          <a:spcPct val="20000"/>
                        </a:spcBef>
                        <a:buClr>
                          <a:schemeClr val="accent1"/>
                        </a:buClr>
                        <a:buFont typeface="Monotype Sorts" charset="2"/>
                        <a:defRPr sz="2000">
                          <a:solidFill>
                            <a:srgbClr val="000090"/>
                          </a:solidFill>
                          <a:latin typeface="Arial" panose="020B0604020202020204" pitchFamily="34" charset="0"/>
                          <a:ea typeface="MS PGothic" panose="020B0600070205080204" charset="-128"/>
                        </a:defRPr>
                      </a:lvl1pPr>
                      <a:lvl2pPr marL="742950" indent="-285750" defTabSz="457200">
                        <a:spcBef>
                          <a:spcPct val="20000"/>
                        </a:spcBef>
                        <a:buClr>
                          <a:schemeClr val="accent1"/>
                        </a:buClr>
                        <a:buFont typeface="Monotype Sorts" charset="2"/>
                        <a:defRPr>
                          <a:solidFill>
                            <a:srgbClr val="000090"/>
                          </a:solidFill>
                          <a:latin typeface="Arial" panose="020B0604020202020204" pitchFamily="34" charset="0"/>
                          <a:ea typeface="MS PGothic" panose="020B0600070205080204" charset="-128"/>
                        </a:defRPr>
                      </a:lvl2pPr>
                      <a:lvl3pPr marL="1143000" indent="-228600" defTabSz="457200">
                        <a:spcBef>
                          <a:spcPct val="20000"/>
                        </a:spcBef>
                        <a:buClr>
                          <a:schemeClr val="accent1"/>
                        </a:buClr>
                        <a:buFont typeface="Monotype Sorts" charset="2"/>
                        <a:defRPr sz="1400">
                          <a:solidFill>
                            <a:srgbClr val="000090"/>
                          </a:solidFill>
                          <a:latin typeface="Arial" panose="020B0604020202020204" pitchFamily="34" charset="0"/>
                          <a:ea typeface="MS PGothic" panose="020B0600070205080204" charset="-128"/>
                        </a:defRPr>
                      </a:lvl3pPr>
                      <a:lvl4pPr marL="1600200" indent="-228600" defTabSz="457200">
                        <a:spcBef>
                          <a:spcPct val="20000"/>
                        </a:spcBef>
                        <a:buClr>
                          <a:schemeClr val="accent1"/>
                        </a:buClr>
                        <a:buFont typeface="Monotype Sorts" charset="2"/>
                        <a:defRPr sz="1000">
                          <a:solidFill>
                            <a:srgbClr val="000090"/>
                          </a:solidFill>
                          <a:latin typeface="Arial" panose="020B0604020202020204" pitchFamily="34" charset="0"/>
                          <a:ea typeface="MS PGothic" panose="020B0600070205080204" charset="-128"/>
                        </a:defRPr>
                      </a:lvl4pPr>
                      <a:lvl5pPr marL="2057400" indent="-228600" defTabSz="457200">
                        <a:spcBef>
                          <a:spcPct val="20000"/>
                        </a:spcBef>
                        <a:buClr>
                          <a:schemeClr val="accent1"/>
                        </a:buClr>
                        <a:buFont typeface="Monotype Sorts" charset="2"/>
                        <a:defRPr sz="900">
                          <a:solidFill>
                            <a:srgbClr val="000090"/>
                          </a:solidFill>
                          <a:latin typeface="Arial" panose="020B0604020202020204" pitchFamily="34" charset="0"/>
                          <a:ea typeface="MS PGothic" panose="020B0600070205080204" charset="-128"/>
                        </a:defRPr>
                      </a:lvl5pPr>
                      <a:lvl6pPr marL="25146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6pPr>
                      <a:lvl7pPr marL="29718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7pPr>
                      <a:lvl8pPr marL="34290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8pPr>
                      <a:lvl9pPr marL="38862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9pPr>
                    </a:lstStyle>
                    <a:p>
                      <a:pPr marL="0" marR="0" lvl="0" indent="0" algn="l" defTabSz="457200" rtl="0" eaLnBrk="1" fontAlgn="b" latinLnBrk="0" hangingPunct="1">
                        <a:lnSpc>
                          <a:spcPct val="100000"/>
                        </a:lnSpc>
                        <a:spcBef>
                          <a:spcPct val="0"/>
                        </a:spcBef>
                        <a:spcAft>
                          <a:spcPct val="0"/>
                        </a:spcAft>
                        <a:buClrTx/>
                        <a:buSzTx/>
                        <a:buFontTx/>
                        <a:buNone/>
                      </a:pPr>
                      <a:r>
                        <a:rPr kumimoji="0" lang="zh-CN" altLang="en-US" sz="800" b="0" i="0" u="none" strike="noStrike" cap="none" normalizeH="0" baseline="0" dirty="0">
                          <a:ln>
                            <a:noFill/>
                          </a:ln>
                          <a:solidFill>
                            <a:srgbClr val="000090"/>
                          </a:solidFill>
                          <a:effectLst/>
                          <a:latin typeface="Verdana" panose="020B0604030504040204" charset="0"/>
                          <a:ea typeface="MS PGothic" panose="020B0600070205080204" charset="-128"/>
                        </a:rPr>
                        <a:t>                 </a:t>
                      </a:r>
                      <a:r>
                        <a:rPr kumimoji="0" lang="en-US" altLang="x-none" sz="800" b="0" i="0" u="none" strike="noStrike" cap="none" normalizeH="0" baseline="0" dirty="0">
                          <a:ln>
                            <a:noFill/>
                          </a:ln>
                          <a:solidFill>
                            <a:srgbClr val="000090"/>
                          </a:solidFill>
                          <a:effectLst/>
                          <a:latin typeface="Verdana" panose="020B0604030504040204" charset="0"/>
                          <a:ea typeface="MS PGothic" panose="020B0600070205080204" charset="-128"/>
                        </a:rPr>
                        <a:t>electron</a:t>
                      </a:r>
                      <a:endParaRPr kumimoji="0" lang="en-US" altLang="x-none" sz="800" b="0" i="0" u="none" strike="noStrike" cap="none" normalizeH="0" baseline="0" dirty="0">
                        <a:ln>
                          <a:noFill/>
                        </a:ln>
                        <a:solidFill>
                          <a:srgbClr val="000090"/>
                        </a:solidFill>
                        <a:effectLst/>
                        <a:latin typeface="Verdana" panose="020B0604030504040204" charset="0"/>
                        <a:ea typeface="MS PGothic" panose="020B0600070205080204" charset="-128"/>
                      </a:endParaRPr>
                    </a:p>
                  </a:txBody>
                  <a:tcPr marL="9525" marR="9525" marT="9525" marB="0"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defTabSz="457200">
                        <a:spcBef>
                          <a:spcPct val="20000"/>
                        </a:spcBef>
                        <a:buClr>
                          <a:schemeClr val="accent1"/>
                        </a:buClr>
                        <a:buFont typeface="Monotype Sorts" charset="2"/>
                        <a:defRPr sz="2000">
                          <a:solidFill>
                            <a:srgbClr val="000090"/>
                          </a:solidFill>
                          <a:latin typeface="Arial" panose="020B0604020202020204" pitchFamily="34" charset="0"/>
                          <a:ea typeface="MS PGothic" panose="020B0600070205080204" charset="-128"/>
                        </a:defRPr>
                      </a:lvl1pPr>
                      <a:lvl2pPr marL="742950" indent="-285750" defTabSz="457200">
                        <a:spcBef>
                          <a:spcPct val="20000"/>
                        </a:spcBef>
                        <a:buClr>
                          <a:schemeClr val="accent1"/>
                        </a:buClr>
                        <a:buFont typeface="Monotype Sorts" charset="2"/>
                        <a:defRPr>
                          <a:solidFill>
                            <a:srgbClr val="000090"/>
                          </a:solidFill>
                          <a:latin typeface="Arial" panose="020B0604020202020204" pitchFamily="34" charset="0"/>
                          <a:ea typeface="MS PGothic" panose="020B0600070205080204" charset="-128"/>
                        </a:defRPr>
                      </a:lvl2pPr>
                      <a:lvl3pPr marL="1143000" indent="-228600" defTabSz="457200">
                        <a:spcBef>
                          <a:spcPct val="20000"/>
                        </a:spcBef>
                        <a:buClr>
                          <a:schemeClr val="accent1"/>
                        </a:buClr>
                        <a:buFont typeface="Monotype Sorts" charset="2"/>
                        <a:defRPr sz="1400">
                          <a:solidFill>
                            <a:srgbClr val="000090"/>
                          </a:solidFill>
                          <a:latin typeface="Arial" panose="020B0604020202020204" pitchFamily="34" charset="0"/>
                          <a:ea typeface="MS PGothic" panose="020B0600070205080204" charset="-128"/>
                        </a:defRPr>
                      </a:lvl3pPr>
                      <a:lvl4pPr marL="1600200" indent="-228600" defTabSz="457200">
                        <a:spcBef>
                          <a:spcPct val="20000"/>
                        </a:spcBef>
                        <a:buClr>
                          <a:schemeClr val="accent1"/>
                        </a:buClr>
                        <a:buFont typeface="Monotype Sorts" charset="2"/>
                        <a:defRPr sz="1000">
                          <a:solidFill>
                            <a:srgbClr val="000090"/>
                          </a:solidFill>
                          <a:latin typeface="Arial" panose="020B0604020202020204" pitchFamily="34" charset="0"/>
                          <a:ea typeface="MS PGothic" panose="020B0600070205080204" charset="-128"/>
                        </a:defRPr>
                      </a:lvl4pPr>
                      <a:lvl5pPr marL="2057400" indent="-228600" defTabSz="457200">
                        <a:spcBef>
                          <a:spcPct val="20000"/>
                        </a:spcBef>
                        <a:buClr>
                          <a:schemeClr val="accent1"/>
                        </a:buClr>
                        <a:buFont typeface="Monotype Sorts" charset="2"/>
                        <a:defRPr sz="900">
                          <a:solidFill>
                            <a:srgbClr val="000090"/>
                          </a:solidFill>
                          <a:latin typeface="Arial" panose="020B0604020202020204" pitchFamily="34" charset="0"/>
                          <a:ea typeface="MS PGothic" panose="020B0600070205080204" charset="-128"/>
                        </a:defRPr>
                      </a:lvl5pPr>
                      <a:lvl6pPr marL="25146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6pPr>
                      <a:lvl7pPr marL="29718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7pPr>
                      <a:lvl8pPr marL="34290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8pPr>
                      <a:lvl9pPr marL="38862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9pPr>
                    </a:lstStyle>
                    <a:p>
                      <a:pPr marL="0" marR="0" lvl="0" indent="0" algn="l" defTabSz="457200" rtl="0" eaLnBrk="1" fontAlgn="b" latinLnBrk="0" hangingPunct="1">
                        <a:lnSpc>
                          <a:spcPct val="100000"/>
                        </a:lnSpc>
                        <a:spcBef>
                          <a:spcPct val="0"/>
                        </a:spcBef>
                        <a:spcAft>
                          <a:spcPct val="0"/>
                        </a:spcAft>
                        <a:buClrTx/>
                        <a:buSzTx/>
                        <a:buFontTx/>
                        <a:buNone/>
                      </a:pPr>
                      <a:r>
                        <a:rPr kumimoji="0" lang="zh-CN" altLang="en-US" sz="800" b="0" i="0" u="none" strike="noStrike" cap="none" normalizeH="0" baseline="0" dirty="0">
                          <a:ln>
                            <a:noFill/>
                          </a:ln>
                          <a:solidFill>
                            <a:srgbClr val="000090"/>
                          </a:solidFill>
                          <a:effectLst/>
                          <a:latin typeface="Verdana" panose="020B0604030504040204" charset="0"/>
                          <a:ea typeface="MS PGothic" panose="020B0600070205080204" charset="-128"/>
                        </a:rPr>
                        <a:t>                      </a:t>
                      </a:r>
                      <a:r>
                        <a:rPr kumimoji="0" lang="en-US" altLang="x-none" sz="800" b="0" i="0" u="none" strike="noStrike" cap="none" normalizeH="0" baseline="0" dirty="0">
                          <a:ln>
                            <a:noFill/>
                          </a:ln>
                          <a:solidFill>
                            <a:srgbClr val="000090"/>
                          </a:solidFill>
                          <a:effectLst/>
                          <a:latin typeface="Verdana" panose="020B0604030504040204" charset="0"/>
                          <a:ea typeface="MS PGothic" panose="020B0600070205080204" charset="-128"/>
                        </a:rPr>
                        <a:t>pion</a:t>
                      </a:r>
                      <a:endParaRPr kumimoji="0" lang="en-US" altLang="x-none" sz="800" b="0" i="0" u="none" strike="noStrike" cap="none" normalizeH="0" baseline="0" dirty="0">
                        <a:ln>
                          <a:noFill/>
                        </a:ln>
                        <a:solidFill>
                          <a:srgbClr val="000090"/>
                        </a:solidFill>
                        <a:effectLst/>
                        <a:latin typeface="Verdana" panose="020B0604030504040204" charset="0"/>
                        <a:ea typeface="MS PGothic" panose="020B0600070205080204" charset="-128"/>
                      </a:endParaRPr>
                    </a:p>
                  </a:txBody>
                  <a:tcPr marL="9525" marR="9525" marT="9525" marB="0"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defTabSz="457200">
                        <a:spcBef>
                          <a:spcPct val="20000"/>
                        </a:spcBef>
                        <a:buClr>
                          <a:schemeClr val="accent1"/>
                        </a:buClr>
                        <a:buFont typeface="Monotype Sorts" charset="2"/>
                        <a:defRPr sz="2000">
                          <a:solidFill>
                            <a:srgbClr val="000090"/>
                          </a:solidFill>
                          <a:latin typeface="Arial" panose="020B0604020202020204" pitchFamily="34" charset="0"/>
                          <a:ea typeface="MS PGothic" panose="020B0600070205080204" charset="-128"/>
                        </a:defRPr>
                      </a:lvl1pPr>
                      <a:lvl2pPr marL="742950" indent="-285750" defTabSz="457200">
                        <a:spcBef>
                          <a:spcPct val="20000"/>
                        </a:spcBef>
                        <a:buClr>
                          <a:schemeClr val="accent1"/>
                        </a:buClr>
                        <a:buFont typeface="Monotype Sorts" charset="2"/>
                        <a:defRPr>
                          <a:solidFill>
                            <a:srgbClr val="000090"/>
                          </a:solidFill>
                          <a:latin typeface="Arial" panose="020B0604020202020204" pitchFamily="34" charset="0"/>
                          <a:ea typeface="MS PGothic" panose="020B0600070205080204" charset="-128"/>
                        </a:defRPr>
                      </a:lvl2pPr>
                      <a:lvl3pPr marL="1143000" indent="-228600" defTabSz="457200">
                        <a:spcBef>
                          <a:spcPct val="20000"/>
                        </a:spcBef>
                        <a:buClr>
                          <a:schemeClr val="accent1"/>
                        </a:buClr>
                        <a:buFont typeface="Monotype Sorts" charset="2"/>
                        <a:defRPr sz="1400">
                          <a:solidFill>
                            <a:srgbClr val="000090"/>
                          </a:solidFill>
                          <a:latin typeface="Arial" panose="020B0604020202020204" pitchFamily="34" charset="0"/>
                          <a:ea typeface="MS PGothic" panose="020B0600070205080204" charset="-128"/>
                        </a:defRPr>
                      </a:lvl3pPr>
                      <a:lvl4pPr marL="1600200" indent="-228600" defTabSz="457200">
                        <a:spcBef>
                          <a:spcPct val="20000"/>
                        </a:spcBef>
                        <a:buClr>
                          <a:schemeClr val="accent1"/>
                        </a:buClr>
                        <a:buFont typeface="Monotype Sorts" charset="2"/>
                        <a:defRPr sz="1000">
                          <a:solidFill>
                            <a:srgbClr val="000090"/>
                          </a:solidFill>
                          <a:latin typeface="Arial" panose="020B0604020202020204" pitchFamily="34" charset="0"/>
                          <a:ea typeface="MS PGothic" panose="020B0600070205080204" charset="-128"/>
                        </a:defRPr>
                      </a:lvl4pPr>
                      <a:lvl5pPr marL="2057400" indent="-228600" defTabSz="457200">
                        <a:spcBef>
                          <a:spcPct val="20000"/>
                        </a:spcBef>
                        <a:buClr>
                          <a:schemeClr val="accent1"/>
                        </a:buClr>
                        <a:buFont typeface="Monotype Sorts" charset="2"/>
                        <a:defRPr sz="900">
                          <a:solidFill>
                            <a:srgbClr val="000090"/>
                          </a:solidFill>
                          <a:latin typeface="Arial" panose="020B0604020202020204" pitchFamily="34" charset="0"/>
                          <a:ea typeface="MS PGothic" panose="020B0600070205080204" charset="-128"/>
                        </a:defRPr>
                      </a:lvl5pPr>
                      <a:lvl6pPr marL="25146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6pPr>
                      <a:lvl7pPr marL="29718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7pPr>
                      <a:lvl8pPr marL="34290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8pPr>
                      <a:lvl9pPr marL="38862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9pPr>
                    </a:lstStyle>
                    <a:p>
                      <a:pPr marL="0" marR="0" lvl="0" indent="0" algn="l" defTabSz="457200" rtl="0" eaLnBrk="1" fontAlgn="b" latinLnBrk="0" hangingPunct="1">
                        <a:lnSpc>
                          <a:spcPct val="100000"/>
                        </a:lnSpc>
                        <a:spcBef>
                          <a:spcPct val="0"/>
                        </a:spcBef>
                        <a:spcAft>
                          <a:spcPct val="0"/>
                        </a:spcAft>
                        <a:buClrTx/>
                        <a:buSzTx/>
                        <a:buFontTx/>
                        <a:buNone/>
                      </a:pPr>
                      <a:r>
                        <a:rPr kumimoji="0" lang="zh-CN" altLang="en-US" sz="800" b="0" i="0" u="none" strike="noStrike" cap="none" normalizeH="0" baseline="0" dirty="0">
                          <a:ln>
                            <a:noFill/>
                          </a:ln>
                          <a:solidFill>
                            <a:srgbClr val="000090"/>
                          </a:solidFill>
                          <a:effectLst/>
                          <a:latin typeface="Verdana" panose="020B0604030504040204" charset="0"/>
                          <a:ea typeface="MS PGothic" panose="020B0600070205080204" charset="-128"/>
                        </a:rPr>
                        <a:t>                    </a:t>
                      </a:r>
                      <a:r>
                        <a:rPr kumimoji="0" lang="en-US" altLang="x-none" sz="800" b="0" i="0" u="none" strike="noStrike" cap="none" normalizeH="0" baseline="0" dirty="0">
                          <a:ln>
                            <a:noFill/>
                          </a:ln>
                          <a:solidFill>
                            <a:srgbClr val="000090"/>
                          </a:solidFill>
                          <a:effectLst/>
                          <a:latin typeface="Verdana" panose="020B0604030504040204" charset="0"/>
                          <a:ea typeface="MS PGothic" panose="020B0600070205080204" charset="-128"/>
                        </a:rPr>
                        <a:t>proton</a:t>
                      </a:r>
                      <a:endParaRPr kumimoji="0" lang="en-US" altLang="x-none" sz="800" b="0" i="0" u="none" strike="noStrike" cap="none" normalizeH="0" baseline="0" dirty="0">
                        <a:ln>
                          <a:noFill/>
                        </a:ln>
                        <a:solidFill>
                          <a:srgbClr val="000090"/>
                        </a:solidFill>
                        <a:effectLst/>
                        <a:latin typeface="Verdana" panose="020B0604030504040204" charset="0"/>
                        <a:ea typeface="MS PGothic" panose="020B0600070205080204" charset="-128"/>
                      </a:endParaRPr>
                    </a:p>
                  </a:txBody>
                  <a:tcPr marL="9525" marR="9525" marT="9525" marB="0"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238125">
                <a:tc>
                  <a:txBody>
                    <a:bodyPr/>
                    <a:lstStyle>
                      <a:lvl1pPr defTabSz="457200">
                        <a:spcBef>
                          <a:spcPct val="20000"/>
                        </a:spcBef>
                        <a:buClr>
                          <a:schemeClr val="accent1"/>
                        </a:buClr>
                        <a:buFont typeface="Monotype Sorts" charset="2"/>
                        <a:defRPr sz="2000">
                          <a:solidFill>
                            <a:srgbClr val="000090"/>
                          </a:solidFill>
                          <a:latin typeface="Arial" panose="020B0604020202020204" pitchFamily="34" charset="0"/>
                          <a:ea typeface="MS PGothic" panose="020B0600070205080204" charset="-128"/>
                        </a:defRPr>
                      </a:lvl1pPr>
                      <a:lvl2pPr marL="742950" indent="-285750" defTabSz="457200">
                        <a:spcBef>
                          <a:spcPct val="20000"/>
                        </a:spcBef>
                        <a:buClr>
                          <a:schemeClr val="accent1"/>
                        </a:buClr>
                        <a:buFont typeface="Monotype Sorts" charset="2"/>
                        <a:defRPr>
                          <a:solidFill>
                            <a:srgbClr val="000090"/>
                          </a:solidFill>
                          <a:latin typeface="Arial" panose="020B0604020202020204" pitchFamily="34" charset="0"/>
                          <a:ea typeface="MS PGothic" panose="020B0600070205080204" charset="-128"/>
                        </a:defRPr>
                      </a:lvl2pPr>
                      <a:lvl3pPr marL="1143000" indent="-228600" defTabSz="457200">
                        <a:spcBef>
                          <a:spcPct val="20000"/>
                        </a:spcBef>
                        <a:buClr>
                          <a:schemeClr val="accent1"/>
                        </a:buClr>
                        <a:buFont typeface="Monotype Sorts" charset="2"/>
                        <a:defRPr sz="1400">
                          <a:solidFill>
                            <a:srgbClr val="000090"/>
                          </a:solidFill>
                          <a:latin typeface="Arial" panose="020B0604020202020204" pitchFamily="34" charset="0"/>
                          <a:ea typeface="MS PGothic" panose="020B0600070205080204" charset="-128"/>
                        </a:defRPr>
                      </a:lvl3pPr>
                      <a:lvl4pPr marL="1600200" indent="-228600" defTabSz="457200">
                        <a:spcBef>
                          <a:spcPct val="20000"/>
                        </a:spcBef>
                        <a:buClr>
                          <a:schemeClr val="accent1"/>
                        </a:buClr>
                        <a:buFont typeface="Monotype Sorts" charset="2"/>
                        <a:defRPr sz="1000">
                          <a:solidFill>
                            <a:srgbClr val="000090"/>
                          </a:solidFill>
                          <a:latin typeface="Arial" panose="020B0604020202020204" pitchFamily="34" charset="0"/>
                          <a:ea typeface="MS PGothic" panose="020B0600070205080204" charset="-128"/>
                        </a:defRPr>
                      </a:lvl4pPr>
                      <a:lvl5pPr marL="2057400" indent="-228600" defTabSz="457200">
                        <a:spcBef>
                          <a:spcPct val="20000"/>
                        </a:spcBef>
                        <a:buClr>
                          <a:schemeClr val="accent1"/>
                        </a:buClr>
                        <a:buFont typeface="Monotype Sorts" charset="2"/>
                        <a:defRPr sz="900">
                          <a:solidFill>
                            <a:srgbClr val="000090"/>
                          </a:solidFill>
                          <a:latin typeface="Arial" panose="020B0604020202020204" pitchFamily="34" charset="0"/>
                          <a:ea typeface="MS PGothic" panose="020B0600070205080204" charset="-128"/>
                        </a:defRPr>
                      </a:lvl5pPr>
                      <a:lvl6pPr marL="25146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6pPr>
                      <a:lvl7pPr marL="29718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7pPr>
                      <a:lvl8pPr marL="34290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8pPr>
                      <a:lvl9pPr marL="38862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9pPr>
                    </a:lstStyle>
                    <a:p>
                      <a:pPr marL="0" marR="0" lvl="0" indent="0" algn="l" defTabSz="457200" rtl="0" eaLnBrk="1" fontAlgn="b" latinLnBrk="0" hangingPunct="1">
                        <a:lnSpc>
                          <a:spcPct val="100000"/>
                        </a:lnSpc>
                        <a:spcBef>
                          <a:spcPct val="0"/>
                        </a:spcBef>
                        <a:spcAft>
                          <a:spcPct val="0"/>
                        </a:spcAft>
                        <a:buClrTx/>
                        <a:buSzTx/>
                        <a:buFontTx/>
                        <a:buNone/>
                      </a:pPr>
                      <a:r>
                        <a:rPr kumimoji="0" lang="zh-CN" altLang="en-US" sz="800" b="0" i="0" u="none" strike="noStrike" cap="none" normalizeH="0" baseline="0" dirty="0">
                          <a:ln>
                            <a:noFill/>
                          </a:ln>
                          <a:solidFill>
                            <a:srgbClr val="000090"/>
                          </a:solidFill>
                          <a:effectLst/>
                          <a:latin typeface="Verdana" panose="020B0604030504040204" charset="0"/>
                          <a:ea typeface="MS PGothic" panose="020B0600070205080204" charset="-128"/>
                        </a:rPr>
                        <a:t>                   </a:t>
                      </a:r>
                      <a:r>
                        <a:rPr kumimoji="0" lang="en-US" altLang="x-none" sz="800" b="0" i="0" u="none" strike="noStrike" cap="none" normalizeH="0" baseline="0" dirty="0">
                          <a:ln>
                            <a:noFill/>
                          </a:ln>
                          <a:solidFill>
                            <a:srgbClr val="000090"/>
                          </a:solidFill>
                          <a:effectLst/>
                          <a:latin typeface="Verdana" panose="020B0604030504040204" charset="0"/>
                          <a:ea typeface="MS PGothic" panose="020B0600070205080204" charset="-128"/>
                        </a:rPr>
                        <a:t>mass</a:t>
                      </a:r>
                      <a:endParaRPr kumimoji="0" lang="en-US" altLang="x-none" sz="800" b="0" i="0" u="none" strike="noStrike" cap="none" normalizeH="0" baseline="0" dirty="0">
                        <a:ln>
                          <a:noFill/>
                        </a:ln>
                        <a:solidFill>
                          <a:srgbClr val="000090"/>
                        </a:solidFill>
                        <a:effectLst/>
                        <a:latin typeface="Verdana" panose="020B0604030504040204" charset="0"/>
                        <a:ea typeface="MS PGothic" panose="020B0600070205080204" charset="-128"/>
                      </a:endParaRPr>
                    </a:p>
                  </a:txBody>
                  <a:tcPr marL="9525" marR="9525" marT="9525" marB="0"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defTabSz="457200">
                        <a:spcBef>
                          <a:spcPct val="20000"/>
                        </a:spcBef>
                        <a:buClr>
                          <a:schemeClr val="accent1"/>
                        </a:buClr>
                        <a:buFont typeface="Monotype Sorts" charset="2"/>
                        <a:defRPr sz="2000">
                          <a:solidFill>
                            <a:srgbClr val="000090"/>
                          </a:solidFill>
                          <a:latin typeface="Arial" panose="020B0604020202020204" pitchFamily="34" charset="0"/>
                          <a:ea typeface="MS PGothic" panose="020B0600070205080204" charset="-128"/>
                        </a:defRPr>
                      </a:lvl1pPr>
                      <a:lvl2pPr marL="742950" indent="-285750" defTabSz="457200">
                        <a:spcBef>
                          <a:spcPct val="20000"/>
                        </a:spcBef>
                        <a:buClr>
                          <a:schemeClr val="accent1"/>
                        </a:buClr>
                        <a:buFont typeface="Monotype Sorts" charset="2"/>
                        <a:defRPr>
                          <a:solidFill>
                            <a:srgbClr val="000090"/>
                          </a:solidFill>
                          <a:latin typeface="Arial" panose="020B0604020202020204" pitchFamily="34" charset="0"/>
                          <a:ea typeface="MS PGothic" panose="020B0600070205080204" charset="-128"/>
                        </a:defRPr>
                      </a:lvl2pPr>
                      <a:lvl3pPr marL="1143000" indent="-228600" defTabSz="457200">
                        <a:spcBef>
                          <a:spcPct val="20000"/>
                        </a:spcBef>
                        <a:buClr>
                          <a:schemeClr val="accent1"/>
                        </a:buClr>
                        <a:buFont typeface="Monotype Sorts" charset="2"/>
                        <a:defRPr sz="1400">
                          <a:solidFill>
                            <a:srgbClr val="000090"/>
                          </a:solidFill>
                          <a:latin typeface="Arial" panose="020B0604020202020204" pitchFamily="34" charset="0"/>
                          <a:ea typeface="MS PGothic" panose="020B0600070205080204" charset="-128"/>
                        </a:defRPr>
                      </a:lvl3pPr>
                      <a:lvl4pPr marL="1600200" indent="-228600" defTabSz="457200">
                        <a:spcBef>
                          <a:spcPct val="20000"/>
                        </a:spcBef>
                        <a:buClr>
                          <a:schemeClr val="accent1"/>
                        </a:buClr>
                        <a:buFont typeface="Monotype Sorts" charset="2"/>
                        <a:defRPr sz="1000">
                          <a:solidFill>
                            <a:srgbClr val="000090"/>
                          </a:solidFill>
                          <a:latin typeface="Arial" panose="020B0604020202020204" pitchFamily="34" charset="0"/>
                          <a:ea typeface="MS PGothic" panose="020B0600070205080204" charset="-128"/>
                        </a:defRPr>
                      </a:lvl4pPr>
                      <a:lvl5pPr marL="2057400" indent="-228600" defTabSz="457200">
                        <a:spcBef>
                          <a:spcPct val="20000"/>
                        </a:spcBef>
                        <a:buClr>
                          <a:schemeClr val="accent1"/>
                        </a:buClr>
                        <a:buFont typeface="Monotype Sorts" charset="2"/>
                        <a:defRPr sz="900">
                          <a:solidFill>
                            <a:srgbClr val="000090"/>
                          </a:solidFill>
                          <a:latin typeface="Arial" panose="020B0604020202020204" pitchFamily="34" charset="0"/>
                          <a:ea typeface="MS PGothic" panose="020B0600070205080204" charset="-128"/>
                        </a:defRPr>
                      </a:lvl5pPr>
                      <a:lvl6pPr marL="25146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6pPr>
                      <a:lvl7pPr marL="29718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7pPr>
                      <a:lvl8pPr marL="34290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8pPr>
                      <a:lvl9pPr marL="38862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9pPr>
                    </a:lstStyle>
                    <a:p>
                      <a:pPr marL="0" marR="0" lvl="0" indent="0" algn="r" defTabSz="457200" rtl="0" eaLnBrk="1" fontAlgn="b" latinLnBrk="0" hangingPunct="1">
                        <a:lnSpc>
                          <a:spcPct val="100000"/>
                        </a:lnSpc>
                        <a:spcBef>
                          <a:spcPct val="0"/>
                        </a:spcBef>
                        <a:spcAft>
                          <a:spcPct val="0"/>
                        </a:spcAft>
                        <a:buClrTx/>
                        <a:buSzTx/>
                        <a:buFontTx/>
                        <a:buNone/>
                      </a:pPr>
                      <a:r>
                        <a:rPr kumimoji="0" lang="en-US" altLang="x-none" sz="800" b="0" i="0" u="none" strike="noStrike" cap="none" normalizeH="0" baseline="0" dirty="0">
                          <a:ln>
                            <a:noFill/>
                          </a:ln>
                          <a:solidFill>
                            <a:srgbClr val="000090"/>
                          </a:solidFill>
                          <a:effectLst/>
                          <a:latin typeface="Verdana" panose="020B0604030504040204" charset="0"/>
                          <a:ea typeface="MS PGothic" panose="020B0600070205080204" charset="-128"/>
                        </a:rPr>
                        <a:t>0.000511</a:t>
                      </a:r>
                      <a:endParaRPr kumimoji="0" lang="en-US" altLang="x-none" sz="800" b="0" i="0" u="none" strike="noStrike" cap="none" normalizeH="0" baseline="0" dirty="0">
                        <a:ln>
                          <a:noFill/>
                        </a:ln>
                        <a:solidFill>
                          <a:srgbClr val="000090"/>
                        </a:solidFill>
                        <a:effectLst/>
                        <a:latin typeface="Verdana" panose="020B0604030504040204" charset="0"/>
                        <a:ea typeface="MS PGothic" panose="020B0600070205080204" charset="-128"/>
                      </a:endParaRPr>
                    </a:p>
                  </a:txBody>
                  <a:tcPr marL="9525" marR="9525" marT="9525" marB="0"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defTabSz="457200">
                        <a:spcBef>
                          <a:spcPct val="20000"/>
                        </a:spcBef>
                        <a:buClr>
                          <a:schemeClr val="accent1"/>
                        </a:buClr>
                        <a:buFont typeface="Monotype Sorts" charset="2"/>
                        <a:defRPr sz="2000">
                          <a:solidFill>
                            <a:srgbClr val="000090"/>
                          </a:solidFill>
                          <a:latin typeface="Arial" panose="020B0604020202020204" pitchFamily="34" charset="0"/>
                          <a:ea typeface="MS PGothic" panose="020B0600070205080204" charset="-128"/>
                        </a:defRPr>
                      </a:lvl1pPr>
                      <a:lvl2pPr marL="742950" indent="-285750" defTabSz="457200">
                        <a:spcBef>
                          <a:spcPct val="20000"/>
                        </a:spcBef>
                        <a:buClr>
                          <a:schemeClr val="accent1"/>
                        </a:buClr>
                        <a:buFont typeface="Monotype Sorts" charset="2"/>
                        <a:defRPr>
                          <a:solidFill>
                            <a:srgbClr val="000090"/>
                          </a:solidFill>
                          <a:latin typeface="Arial" panose="020B0604020202020204" pitchFamily="34" charset="0"/>
                          <a:ea typeface="MS PGothic" panose="020B0600070205080204" charset="-128"/>
                        </a:defRPr>
                      </a:lvl2pPr>
                      <a:lvl3pPr marL="1143000" indent="-228600" defTabSz="457200">
                        <a:spcBef>
                          <a:spcPct val="20000"/>
                        </a:spcBef>
                        <a:buClr>
                          <a:schemeClr val="accent1"/>
                        </a:buClr>
                        <a:buFont typeface="Monotype Sorts" charset="2"/>
                        <a:defRPr sz="1400">
                          <a:solidFill>
                            <a:srgbClr val="000090"/>
                          </a:solidFill>
                          <a:latin typeface="Arial" panose="020B0604020202020204" pitchFamily="34" charset="0"/>
                          <a:ea typeface="MS PGothic" panose="020B0600070205080204" charset="-128"/>
                        </a:defRPr>
                      </a:lvl3pPr>
                      <a:lvl4pPr marL="1600200" indent="-228600" defTabSz="457200">
                        <a:spcBef>
                          <a:spcPct val="20000"/>
                        </a:spcBef>
                        <a:buClr>
                          <a:schemeClr val="accent1"/>
                        </a:buClr>
                        <a:buFont typeface="Monotype Sorts" charset="2"/>
                        <a:defRPr sz="1000">
                          <a:solidFill>
                            <a:srgbClr val="000090"/>
                          </a:solidFill>
                          <a:latin typeface="Arial" panose="020B0604020202020204" pitchFamily="34" charset="0"/>
                          <a:ea typeface="MS PGothic" panose="020B0600070205080204" charset="-128"/>
                        </a:defRPr>
                      </a:lvl4pPr>
                      <a:lvl5pPr marL="2057400" indent="-228600" defTabSz="457200">
                        <a:spcBef>
                          <a:spcPct val="20000"/>
                        </a:spcBef>
                        <a:buClr>
                          <a:schemeClr val="accent1"/>
                        </a:buClr>
                        <a:buFont typeface="Monotype Sorts" charset="2"/>
                        <a:defRPr sz="900">
                          <a:solidFill>
                            <a:srgbClr val="000090"/>
                          </a:solidFill>
                          <a:latin typeface="Arial" panose="020B0604020202020204" pitchFamily="34" charset="0"/>
                          <a:ea typeface="MS PGothic" panose="020B0600070205080204" charset="-128"/>
                        </a:defRPr>
                      </a:lvl5pPr>
                      <a:lvl6pPr marL="25146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6pPr>
                      <a:lvl7pPr marL="29718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7pPr>
                      <a:lvl8pPr marL="34290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8pPr>
                      <a:lvl9pPr marL="38862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9pPr>
                    </a:lstStyle>
                    <a:p>
                      <a:pPr marL="0" marR="0" lvl="0" indent="0" algn="r" defTabSz="457200" rtl="0" eaLnBrk="1" fontAlgn="b" latinLnBrk="0" hangingPunct="1">
                        <a:lnSpc>
                          <a:spcPct val="100000"/>
                        </a:lnSpc>
                        <a:spcBef>
                          <a:spcPct val="0"/>
                        </a:spcBef>
                        <a:spcAft>
                          <a:spcPct val="0"/>
                        </a:spcAft>
                        <a:buClrTx/>
                        <a:buSzTx/>
                        <a:buFontTx/>
                        <a:buNone/>
                      </a:pPr>
                      <a:r>
                        <a:rPr kumimoji="0" lang="en-US" altLang="x-none" sz="800" b="0" i="0" u="none" strike="noStrike" cap="none" normalizeH="0" baseline="0">
                          <a:ln>
                            <a:noFill/>
                          </a:ln>
                          <a:solidFill>
                            <a:srgbClr val="000090"/>
                          </a:solidFill>
                          <a:effectLst/>
                          <a:latin typeface="Verdana" panose="020B0604030504040204" charset="0"/>
                          <a:ea typeface="MS PGothic" panose="020B0600070205080204" charset="-128"/>
                        </a:rPr>
                        <a:t>0.139</a:t>
                      </a:r>
                      <a:endParaRPr kumimoji="0" lang="en-US" altLang="x-none" sz="800" b="0" i="0" u="none" strike="noStrike" cap="none" normalizeH="0" baseline="0">
                        <a:ln>
                          <a:noFill/>
                        </a:ln>
                        <a:solidFill>
                          <a:srgbClr val="000090"/>
                        </a:solidFill>
                        <a:effectLst/>
                        <a:latin typeface="Verdana" panose="020B0604030504040204" charset="0"/>
                        <a:ea typeface="MS PGothic" panose="020B0600070205080204" charset="-128"/>
                      </a:endParaRPr>
                    </a:p>
                  </a:txBody>
                  <a:tcPr marL="9525" marR="9525" marT="9525" marB="0"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defTabSz="457200">
                        <a:spcBef>
                          <a:spcPct val="20000"/>
                        </a:spcBef>
                        <a:buClr>
                          <a:schemeClr val="accent1"/>
                        </a:buClr>
                        <a:buFont typeface="Monotype Sorts" charset="2"/>
                        <a:defRPr sz="2000">
                          <a:solidFill>
                            <a:srgbClr val="000090"/>
                          </a:solidFill>
                          <a:latin typeface="Arial" panose="020B0604020202020204" pitchFamily="34" charset="0"/>
                          <a:ea typeface="MS PGothic" panose="020B0600070205080204" charset="-128"/>
                        </a:defRPr>
                      </a:lvl1pPr>
                      <a:lvl2pPr marL="742950" indent="-285750" defTabSz="457200">
                        <a:spcBef>
                          <a:spcPct val="20000"/>
                        </a:spcBef>
                        <a:buClr>
                          <a:schemeClr val="accent1"/>
                        </a:buClr>
                        <a:buFont typeface="Monotype Sorts" charset="2"/>
                        <a:defRPr>
                          <a:solidFill>
                            <a:srgbClr val="000090"/>
                          </a:solidFill>
                          <a:latin typeface="Arial" panose="020B0604020202020204" pitchFamily="34" charset="0"/>
                          <a:ea typeface="MS PGothic" panose="020B0600070205080204" charset="-128"/>
                        </a:defRPr>
                      </a:lvl2pPr>
                      <a:lvl3pPr marL="1143000" indent="-228600" defTabSz="457200">
                        <a:spcBef>
                          <a:spcPct val="20000"/>
                        </a:spcBef>
                        <a:buClr>
                          <a:schemeClr val="accent1"/>
                        </a:buClr>
                        <a:buFont typeface="Monotype Sorts" charset="2"/>
                        <a:defRPr sz="1400">
                          <a:solidFill>
                            <a:srgbClr val="000090"/>
                          </a:solidFill>
                          <a:latin typeface="Arial" panose="020B0604020202020204" pitchFamily="34" charset="0"/>
                          <a:ea typeface="MS PGothic" panose="020B0600070205080204" charset="-128"/>
                        </a:defRPr>
                      </a:lvl3pPr>
                      <a:lvl4pPr marL="1600200" indent="-228600" defTabSz="457200">
                        <a:spcBef>
                          <a:spcPct val="20000"/>
                        </a:spcBef>
                        <a:buClr>
                          <a:schemeClr val="accent1"/>
                        </a:buClr>
                        <a:buFont typeface="Monotype Sorts" charset="2"/>
                        <a:defRPr sz="1000">
                          <a:solidFill>
                            <a:srgbClr val="000090"/>
                          </a:solidFill>
                          <a:latin typeface="Arial" panose="020B0604020202020204" pitchFamily="34" charset="0"/>
                          <a:ea typeface="MS PGothic" panose="020B0600070205080204" charset="-128"/>
                        </a:defRPr>
                      </a:lvl4pPr>
                      <a:lvl5pPr marL="2057400" indent="-228600" defTabSz="457200">
                        <a:spcBef>
                          <a:spcPct val="20000"/>
                        </a:spcBef>
                        <a:buClr>
                          <a:schemeClr val="accent1"/>
                        </a:buClr>
                        <a:buFont typeface="Monotype Sorts" charset="2"/>
                        <a:defRPr sz="900">
                          <a:solidFill>
                            <a:srgbClr val="000090"/>
                          </a:solidFill>
                          <a:latin typeface="Arial" panose="020B0604020202020204" pitchFamily="34" charset="0"/>
                          <a:ea typeface="MS PGothic" panose="020B0600070205080204" charset="-128"/>
                        </a:defRPr>
                      </a:lvl5pPr>
                      <a:lvl6pPr marL="25146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6pPr>
                      <a:lvl7pPr marL="29718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7pPr>
                      <a:lvl8pPr marL="34290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8pPr>
                      <a:lvl9pPr marL="38862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9pPr>
                    </a:lstStyle>
                    <a:p>
                      <a:pPr marL="0" marR="0" lvl="0" indent="0" algn="r" defTabSz="457200" rtl="0" eaLnBrk="1" fontAlgn="b" latinLnBrk="0" hangingPunct="1">
                        <a:lnSpc>
                          <a:spcPct val="100000"/>
                        </a:lnSpc>
                        <a:spcBef>
                          <a:spcPct val="0"/>
                        </a:spcBef>
                        <a:spcAft>
                          <a:spcPct val="0"/>
                        </a:spcAft>
                        <a:buClrTx/>
                        <a:buSzTx/>
                        <a:buFontTx/>
                        <a:buNone/>
                      </a:pPr>
                      <a:r>
                        <a:rPr kumimoji="0" lang="en-US" altLang="x-none" sz="800" b="0" i="0" u="none" strike="noStrike" cap="none" normalizeH="0" baseline="0">
                          <a:ln>
                            <a:noFill/>
                          </a:ln>
                          <a:solidFill>
                            <a:srgbClr val="000090"/>
                          </a:solidFill>
                          <a:effectLst/>
                          <a:latin typeface="Verdana" panose="020B0604030504040204" charset="0"/>
                          <a:ea typeface="MS PGothic" panose="020B0600070205080204" charset="-128"/>
                        </a:rPr>
                        <a:t>0.939</a:t>
                      </a:r>
                      <a:endParaRPr kumimoji="0" lang="en-US" altLang="x-none" sz="800" b="0" i="0" u="none" strike="noStrike" cap="none" normalizeH="0" baseline="0">
                        <a:ln>
                          <a:noFill/>
                        </a:ln>
                        <a:solidFill>
                          <a:srgbClr val="000090"/>
                        </a:solidFill>
                        <a:effectLst/>
                        <a:latin typeface="Verdana" panose="020B0604030504040204" charset="0"/>
                        <a:ea typeface="MS PGothic" panose="020B0600070205080204" charset="-128"/>
                      </a:endParaRPr>
                    </a:p>
                  </a:txBody>
                  <a:tcPr marL="9525" marR="9525" marT="9525" marB="0"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167482">
                <a:tc>
                  <a:txBody>
                    <a:bodyPr/>
                    <a:lstStyle>
                      <a:lvl1pPr defTabSz="457200">
                        <a:spcBef>
                          <a:spcPct val="20000"/>
                        </a:spcBef>
                        <a:buClr>
                          <a:schemeClr val="accent1"/>
                        </a:buClr>
                        <a:buFont typeface="Monotype Sorts" charset="2"/>
                        <a:defRPr sz="2000">
                          <a:solidFill>
                            <a:srgbClr val="000090"/>
                          </a:solidFill>
                          <a:latin typeface="Arial" panose="020B0604020202020204" pitchFamily="34" charset="0"/>
                          <a:ea typeface="MS PGothic" panose="020B0600070205080204" charset="-128"/>
                        </a:defRPr>
                      </a:lvl1pPr>
                      <a:lvl2pPr marL="742950" indent="-285750" defTabSz="457200">
                        <a:spcBef>
                          <a:spcPct val="20000"/>
                        </a:spcBef>
                        <a:buClr>
                          <a:schemeClr val="accent1"/>
                        </a:buClr>
                        <a:buFont typeface="Monotype Sorts" charset="2"/>
                        <a:defRPr>
                          <a:solidFill>
                            <a:srgbClr val="000090"/>
                          </a:solidFill>
                          <a:latin typeface="Arial" panose="020B0604020202020204" pitchFamily="34" charset="0"/>
                          <a:ea typeface="MS PGothic" panose="020B0600070205080204" charset="-128"/>
                        </a:defRPr>
                      </a:lvl2pPr>
                      <a:lvl3pPr marL="1143000" indent="-228600" defTabSz="457200">
                        <a:spcBef>
                          <a:spcPct val="20000"/>
                        </a:spcBef>
                        <a:buClr>
                          <a:schemeClr val="accent1"/>
                        </a:buClr>
                        <a:buFont typeface="Monotype Sorts" charset="2"/>
                        <a:defRPr sz="1400">
                          <a:solidFill>
                            <a:srgbClr val="000090"/>
                          </a:solidFill>
                          <a:latin typeface="Arial" panose="020B0604020202020204" pitchFamily="34" charset="0"/>
                          <a:ea typeface="MS PGothic" panose="020B0600070205080204" charset="-128"/>
                        </a:defRPr>
                      </a:lvl3pPr>
                      <a:lvl4pPr marL="1600200" indent="-228600" defTabSz="457200">
                        <a:spcBef>
                          <a:spcPct val="20000"/>
                        </a:spcBef>
                        <a:buClr>
                          <a:schemeClr val="accent1"/>
                        </a:buClr>
                        <a:buFont typeface="Monotype Sorts" charset="2"/>
                        <a:defRPr sz="1000">
                          <a:solidFill>
                            <a:srgbClr val="000090"/>
                          </a:solidFill>
                          <a:latin typeface="Arial" panose="020B0604020202020204" pitchFamily="34" charset="0"/>
                          <a:ea typeface="MS PGothic" panose="020B0600070205080204" charset="-128"/>
                        </a:defRPr>
                      </a:lvl4pPr>
                      <a:lvl5pPr marL="2057400" indent="-228600" defTabSz="457200">
                        <a:spcBef>
                          <a:spcPct val="20000"/>
                        </a:spcBef>
                        <a:buClr>
                          <a:schemeClr val="accent1"/>
                        </a:buClr>
                        <a:buFont typeface="Monotype Sorts" charset="2"/>
                        <a:defRPr sz="900">
                          <a:solidFill>
                            <a:srgbClr val="000090"/>
                          </a:solidFill>
                          <a:latin typeface="Arial" panose="020B0604020202020204" pitchFamily="34" charset="0"/>
                          <a:ea typeface="MS PGothic" panose="020B0600070205080204" charset="-128"/>
                        </a:defRPr>
                      </a:lvl5pPr>
                      <a:lvl6pPr marL="25146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6pPr>
                      <a:lvl7pPr marL="29718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7pPr>
                      <a:lvl8pPr marL="34290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8pPr>
                      <a:lvl9pPr marL="38862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9pPr>
                    </a:lstStyle>
                    <a:p>
                      <a:pPr marL="0" marR="0" lvl="0" indent="0" algn="l" defTabSz="457200" rtl="0" eaLnBrk="1" fontAlgn="b" latinLnBrk="0" hangingPunct="1">
                        <a:lnSpc>
                          <a:spcPct val="100000"/>
                        </a:lnSpc>
                        <a:spcBef>
                          <a:spcPct val="0"/>
                        </a:spcBef>
                        <a:spcAft>
                          <a:spcPct val="0"/>
                        </a:spcAft>
                        <a:buClrTx/>
                        <a:buSzTx/>
                        <a:buFontTx/>
                        <a:buNone/>
                      </a:pPr>
                      <a:r>
                        <a:rPr kumimoji="0" lang="en-US" altLang="x-none" sz="800" b="0" i="0" u="none" strike="noStrike" cap="none" normalizeH="0" baseline="0">
                          <a:ln>
                            <a:noFill/>
                          </a:ln>
                          <a:solidFill>
                            <a:srgbClr val="000090"/>
                          </a:solidFill>
                          <a:effectLst/>
                          <a:latin typeface="Verdana" panose="020B0604030504040204" charset="0"/>
                          <a:ea typeface="MS PGothic" panose="020B0600070205080204" charset="-128"/>
                        </a:rPr>
                        <a:t>beta</a:t>
                      </a:r>
                      <a:endParaRPr kumimoji="0" lang="en-US" altLang="x-none" sz="800" b="0" i="0" u="none" strike="noStrike" cap="none" normalizeH="0" baseline="0">
                        <a:ln>
                          <a:noFill/>
                        </a:ln>
                        <a:solidFill>
                          <a:srgbClr val="000090"/>
                        </a:solidFill>
                        <a:effectLst/>
                        <a:latin typeface="Verdana" panose="020B0604030504040204" charset="0"/>
                        <a:ea typeface="MS PGothic" panose="020B0600070205080204" charset="-128"/>
                      </a:endParaRPr>
                    </a:p>
                  </a:txBody>
                  <a:tcPr marL="9525" marR="9525" marT="9525" marB="0"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defTabSz="457200">
                        <a:spcBef>
                          <a:spcPct val="20000"/>
                        </a:spcBef>
                        <a:buClr>
                          <a:schemeClr val="accent1"/>
                        </a:buClr>
                        <a:buFont typeface="Monotype Sorts" charset="2"/>
                        <a:defRPr sz="2000">
                          <a:solidFill>
                            <a:srgbClr val="000090"/>
                          </a:solidFill>
                          <a:latin typeface="Arial" panose="020B0604020202020204" pitchFamily="34" charset="0"/>
                          <a:ea typeface="MS PGothic" panose="020B0600070205080204" charset="-128"/>
                        </a:defRPr>
                      </a:lvl1pPr>
                      <a:lvl2pPr marL="742950" indent="-285750" defTabSz="457200">
                        <a:spcBef>
                          <a:spcPct val="20000"/>
                        </a:spcBef>
                        <a:buClr>
                          <a:schemeClr val="accent1"/>
                        </a:buClr>
                        <a:buFont typeface="Monotype Sorts" charset="2"/>
                        <a:defRPr>
                          <a:solidFill>
                            <a:srgbClr val="000090"/>
                          </a:solidFill>
                          <a:latin typeface="Arial" panose="020B0604020202020204" pitchFamily="34" charset="0"/>
                          <a:ea typeface="MS PGothic" panose="020B0600070205080204" charset="-128"/>
                        </a:defRPr>
                      </a:lvl2pPr>
                      <a:lvl3pPr marL="1143000" indent="-228600" defTabSz="457200">
                        <a:spcBef>
                          <a:spcPct val="20000"/>
                        </a:spcBef>
                        <a:buClr>
                          <a:schemeClr val="accent1"/>
                        </a:buClr>
                        <a:buFont typeface="Monotype Sorts" charset="2"/>
                        <a:defRPr sz="1400">
                          <a:solidFill>
                            <a:srgbClr val="000090"/>
                          </a:solidFill>
                          <a:latin typeface="Arial" panose="020B0604020202020204" pitchFamily="34" charset="0"/>
                          <a:ea typeface="MS PGothic" panose="020B0600070205080204" charset="-128"/>
                        </a:defRPr>
                      </a:lvl3pPr>
                      <a:lvl4pPr marL="1600200" indent="-228600" defTabSz="457200">
                        <a:spcBef>
                          <a:spcPct val="20000"/>
                        </a:spcBef>
                        <a:buClr>
                          <a:schemeClr val="accent1"/>
                        </a:buClr>
                        <a:buFont typeface="Monotype Sorts" charset="2"/>
                        <a:defRPr sz="1000">
                          <a:solidFill>
                            <a:srgbClr val="000090"/>
                          </a:solidFill>
                          <a:latin typeface="Arial" panose="020B0604020202020204" pitchFamily="34" charset="0"/>
                          <a:ea typeface="MS PGothic" panose="020B0600070205080204" charset="-128"/>
                        </a:defRPr>
                      </a:lvl4pPr>
                      <a:lvl5pPr marL="2057400" indent="-228600" defTabSz="457200">
                        <a:spcBef>
                          <a:spcPct val="20000"/>
                        </a:spcBef>
                        <a:buClr>
                          <a:schemeClr val="accent1"/>
                        </a:buClr>
                        <a:buFont typeface="Monotype Sorts" charset="2"/>
                        <a:defRPr sz="900">
                          <a:solidFill>
                            <a:srgbClr val="000090"/>
                          </a:solidFill>
                          <a:latin typeface="Arial" panose="020B0604020202020204" pitchFamily="34" charset="0"/>
                          <a:ea typeface="MS PGothic" panose="020B0600070205080204" charset="-128"/>
                        </a:defRPr>
                      </a:lvl5pPr>
                      <a:lvl6pPr marL="25146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6pPr>
                      <a:lvl7pPr marL="29718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7pPr>
                      <a:lvl8pPr marL="34290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8pPr>
                      <a:lvl9pPr marL="38862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9pPr>
                    </a:lstStyle>
                    <a:p>
                      <a:pPr marL="0" marR="0" lvl="0" indent="0" algn="r" defTabSz="457200" rtl="0" eaLnBrk="1" fontAlgn="b" latinLnBrk="0" hangingPunct="1">
                        <a:lnSpc>
                          <a:spcPct val="100000"/>
                        </a:lnSpc>
                        <a:spcBef>
                          <a:spcPct val="0"/>
                        </a:spcBef>
                        <a:spcAft>
                          <a:spcPct val="0"/>
                        </a:spcAft>
                        <a:buClrTx/>
                        <a:buSzTx/>
                        <a:buFontTx/>
                        <a:buNone/>
                      </a:pPr>
                      <a:r>
                        <a:rPr kumimoji="0" lang="en-US" altLang="x-none" sz="800" b="0" i="0" u="none" strike="noStrike" cap="none" normalizeH="0" baseline="0">
                          <a:ln>
                            <a:noFill/>
                          </a:ln>
                          <a:solidFill>
                            <a:srgbClr val="000090"/>
                          </a:solidFill>
                          <a:effectLst/>
                          <a:latin typeface="Verdana" panose="020B0604030504040204" charset="0"/>
                          <a:ea typeface="MS PGothic" panose="020B0600070205080204" charset="-128"/>
                        </a:rPr>
                        <a:t>0.999999996</a:t>
                      </a:r>
                      <a:endParaRPr kumimoji="0" lang="en-US" altLang="x-none" sz="800" b="0" i="0" u="none" strike="noStrike" cap="none" normalizeH="0" baseline="0">
                        <a:ln>
                          <a:noFill/>
                        </a:ln>
                        <a:solidFill>
                          <a:srgbClr val="000090"/>
                        </a:solidFill>
                        <a:effectLst/>
                        <a:latin typeface="Verdana" panose="020B0604030504040204" charset="0"/>
                        <a:ea typeface="MS PGothic" panose="020B0600070205080204" charset="-128"/>
                      </a:endParaRPr>
                    </a:p>
                  </a:txBody>
                  <a:tcPr marL="9525" marR="9525" marT="9525" marB="0"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defTabSz="457200">
                        <a:spcBef>
                          <a:spcPct val="20000"/>
                        </a:spcBef>
                        <a:buClr>
                          <a:schemeClr val="accent1"/>
                        </a:buClr>
                        <a:buFont typeface="Monotype Sorts" charset="2"/>
                        <a:defRPr sz="2000">
                          <a:solidFill>
                            <a:srgbClr val="000090"/>
                          </a:solidFill>
                          <a:latin typeface="Arial" panose="020B0604020202020204" pitchFamily="34" charset="0"/>
                          <a:ea typeface="MS PGothic" panose="020B0600070205080204" charset="-128"/>
                        </a:defRPr>
                      </a:lvl1pPr>
                      <a:lvl2pPr marL="742950" indent="-285750" defTabSz="457200">
                        <a:spcBef>
                          <a:spcPct val="20000"/>
                        </a:spcBef>
                        <a:buClr>
                          <a:schemeClr val="accent1"/>
                        </a:buClr>
                        <a:buFont typeface="Monotype Sorts" charset="2"/>
                        <a:defRPr>
                          <a:solidFill>
                            <a:srgbClr val="000090"/>
                          </a:solidFill>
                          <a:latin typeface="Arial" panose="020B0604020202020204" pitchFamily="34" charset="0"/>
                          <a:ea typeface="MS PGothic" panose="020B0600070205080204" charset="-128"/>
                        </a:defRPr>
                      </a:lvl2pPr>
                      <a:lvl3pPr marL="1143000" indent="-228600" defTabSz="457200">
                        <a:spcBef>
                          <a:spcPct val="20000"/>
                        </a:spcBef>
                        <a:buClr>
                          <a:schemeClr val="accent1"/>
                        </a:buClr>
                        <a:buFont typeface="Monotype Sorts" charset="2"/>
                        <a:defRPr sz="1400">
                          <a:solidFill>
                            <a:srgbClr val="000090"/>
                          </a:solidFill>
                          <a:latin typeface="Arial" panose="020B0604020202020204" pitchFamily="34" charset="0"/>
                          <a:ea typeface="MS PGothic" panose="020B0600070205080204" charset="-128"/>
                        </a:defRPr>
                      </a:lvl3pPr>
                      <a:lvl4pPr marL="1600200" indent="-228600" defTabSz="457200">
                        <a:spcBef>
                          <a:spcPct val="20000"/>
                        </a:spcBef>
                        <a:buClr>
                          <a:schemeClr val="accent1"/>
                        </a:buClr>
                        <a:buFont typeface="Monotype Sorts" charset="2"/>
                        <a:defRPr sz="1000">
                          <a:solidFill>
                            <a:srgbClr val="000090"/>
                          </a:solidFill>
                          <a:latin typeface="Arial" panose="020B0604020202020204" pitchFamily="34" charset="0"/>
                          <a:ea typeface="MS PGothic" panose="020B0600070205080204" charset="-128"/>
                        </a:defRPr>
                      </a:lvl4pPr>
                      <a:lvl5pPr marL="2057400" indent="-228600" defTabSz="457200">
                        <a:spcBef>
                          <a:spcPct val="20000"/>
                        </a:spcBef>
                        <a:buClr>
                          <a:schemeClr val="accent1"/>
                        </a:buClr>
                        <a:buFont typeface="Monotype Sorts" charset="2"/>
                        <a:defRPr sz="900">
                          <a:solidFill>
                            <a:srgbClr val="000090"/>
                          </a:solidFill>
                          <a:latin typeface="Arial" panose="020B0604020202020204" pitchFamily="34" charset="0"/>
                          <a:ea typeface="MS PGothic" panose="020B0600070205080204" charset="-128"/>
                        </a:defRPr>
                      </a:lvl5pPr>
                      <a:lvl6pPr marL="25146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6pPr>
                      <a:lvl7pPr marL="29718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7pPr>
                      <a:lvl8pPr marL="34290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8pPr>
                      <a:lvl9pPr marL="38862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9pPr>
                    </a:lstStyle>
                    <a:p>
                      <a:pPr marL="0" marR="0" lvl="0" indent="0" algn="r" defTabSz="457200" rtl="0" eaLnBrk="1" fontAlgn="b" latinLnBrk="0" hangingPunct="1">
                        <a:lnSpc>
                          <a:spcPct val="100000"/>
                        </a:lnSpc>
                        <a:spcBef>
                          <a:spcPct val="0"/>
                        </a:spcBef>
                        <a:spcAft>
                          <a:spcPct val="0"/>
                        </a:spcAft>
                        <a:buClrTx/>
                        <a:buSzTx/>
                        <a:buFontTx/>
                        <a:buNone/>
                      </a:pPr>
                      <a:r>
                        <a:rPr kumimoji="0" lang="en-US" altLang="x-none" sz="800" b="0" i="0" u="none" strike="noStrike" cap="none" normalizeH="0" baseline="0">
                          <a:ln>
                            <a:noFill/>
                          </a:ln>
                          <a:solidFill>
                            <a:srgbClr val="000090"/>
                          </a:solidFill>
                          <a:effectLst/>
                          <a:latin typeface="Verdana" panose="020B0604030504040204" charset="0"/>
                          <a:ea typeface="MS PGothic" panose="020B0600070205080204" charset="-128"/>
                        </a:rPr>
                        <a:t>0.999731761</a:t>
                      </a:r>
                      <a:endParaRPr kumimoji="0" lang="en-US" altLang="x-none" sz="800" b="0" i="0" u="none" strike="noStrike" cap="none" normalizeH="0" baseline="0">
                        <a:ln>
                          <a:noFill/>
                        </a:ln>
                        <a:solidFill>
                          <a:srgbClr val="000090"/>
                        </a:solidFill>
                        <a:effectLst/>
                        <a:latin typeface="Verdana" panose="020B0604030504040204" charset="0"/>
                        <a:ea typeface="MS PGothic" panose="020B0600070205080204" charset="-128"/>
                      </a:endParaRPr>
                    </a:p>
                  </a:txBody>
                  <a:tcPr marL="9525" marR="9525" marT="9525" marB="0"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defTabSz="457200">
                        <a:spcBef>
                          <a:spcPct val="20000"/>
                        </a:spcBef>
                        <a:buClr>
                          <a:schemeClr val="accent1"/>
                        </a:buClr>
                        <a:buFont typeface="Monotype Sorts" charset="2"/>
                        <a:defRPr sz="2000">
                          <a:solidFill>
                            <a:srgbClr val="000090"/>
                          </a:solidFill>
                          <a:latin typeface="Arial" panose="020B0604020202020204" pitchFamily="34" charset="0"/>
                          <a:ea typeface="MS PGothic" panose="020B0600070205080204" charset="-128"/>
                        </a:defRPr>
                      </a:lvl1pPr>
                      <a:lvl2pPr marL="742950" indent="-285750" defTabSz="457200">
                        <a:spcBef>
                          <a:spcPct val="20000"/>
                        </a:spcBef>
                        <a:buClr>
                          <a:schemeClr val="accent1"/>
                        </a:buClr>
                        <a:buFont typeface="Monotype Sorts" charset="2"/>
                        <a:defRPr>
                          <a:solidFill>
                            <a:srgbClr val="000090"/>
                          </a:solidFill>
                          <a:latin typeface="Arial" panose="020B0604020202020204" pitchFamily="34" charset="0"/>
                          <a:ea typeface="MS PGothic" panose="020B0600070205080204" charset="-128"/>
                        </a:defRPr>
                      </a:lvl2pPr>
                      <a:lvl3pPr marL="1143000" indent="-228600" defTabSz="457200">
                        <a:spcBef>
                          <a:spcPct val="20000"/>
                        </a:spcBef>
                        <a:buClr>
                          <a:schemeClr val="accent1"/>
                        </a:buClr>
                        <a:buFont typeface="Monotype Sorts" charset="2"/>
                        <a:defRPr sz="1400">
                          <a:solidFill>
                            <a:srgbClr val="000090"/>
                          </a:solidFill>
                          <a:latin typeface="Arial" panose="020B0604020202020204" pitchFamily="34" charset="0"/>
                          <a:ea typeface="MS PGothic" panose="020B0600070205080204" charset="-128"/>
                        </a:defRPr>
                      </a:lvl3pPr>
                      <a:lvl4pPr marL="1600200" indent="-228600" defTabSz="457200">
                        <a:spcBef>
                          <a:spcPct val="20000"/>
                        </a:spcBef>
                        <a:buClr>
                          <a:schemeClr val="accent1"/>
                        </a:buClr>
                        <a:buFont typeface="Monotype Sorts" charset="2"/>
                        <a:defRPr sz="1000">
                          <a:solidFill>
                            <a:srgbClr val="000090"/>
                          </a:solidFill>
                          <a:latin typeface="Arial" panose="020B0604020202020204" pitchFamily="34" charset="0"/>
                          <a:ea typeface="MS PGothic" panose="020B0600070205080204" charset="-128"/>
                        </a:defRPr>
                      </a:lvl4pPr>
                      <a:lvl5pPr marL="2057400" indent="-228600" defTabSz="457200">
                        <a:spcBef>
                          <a:spcPct val="20000"/>
                        </a:spcBef>
                        <a:buClr>
                          <a:schemeClr val="accent1"/>
                        </a:buClr>
                        <a:buFont typeface="Monotype Sorts" charset="2"/>
                        <a:defRPr sz="900">
                          <a:solidFill>
                            <a:srgbClr val="000090"/>
                          </a:solidFill>
                          <a:latin typeface="Arial" panose="020B0604020202020204" pitchFamily="34" charset="0"/>
                          <a:ea typeface="MS PGothic" panose="020B0600070205080204" charset="-128"/>
                        </a:defRPr>
                      </a:lvl5pPr>
                      <a:lvl6pPr marL="25146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6pPr>
                      <a:lvl7pPr marL="29718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7pPr>
                      <a:lvl8pPr marL="34290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8pPr>
                      <a:lvl9pPr marL="38862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9pPr>
                    </a:lstStyle>
                    <a:p>
                      <a:pPr marL="0" marR="0" lvl="0" indent="0" algn="r" defTabSz="457200" rtl="0" eaLnBrk="1" fontAlgn="b" latinLnBrk="0" hangingPunct="1">
                        <a:lnSpc>
                          <a:spcPct val="100000"/>
                        </a:lnSpc>
                        <a:spcBef>
                          <a:spcPct val="0"/>
                        </a:spcBef>
                        <a:spcAft>
                          <a:spcPct val="0"/>
                        </a:spcAft>
                        <a:buClrTx/>
                        <a:buSzTx/>
                        <a:buFontTx/>
                        <a:buNone/>
                      </a:pPr>
                      <a:r>
                        <a:rPr kumimoji="0" lang="en-US" altLang="x-none" sz="800" b="0" i="0" u="none" strike="noStrike" cap="none" normalizeH="0" baseline="0">
                          <a:ln>
                            <a:noFill/>
                          </a:ln>
                          <a:solidFill>
                            <a:srgbClr val="000090"/>
                          </a:solidFill>
                          <a:effectLst/>
                          <a:latin typeface="Verdana" panose="020B0604030504040204" charset="0"/>
                          <a:ea typeface="MS PGothic" panose="020B0600070205080204" charset="-128"/>
                        </a:rPr>
                        <a:t>0.987974331</a:t>
                      </a:r>
                      <a:endParaRPr kumimoji="0" lang="en-US" altLang="x-none" sz="800" b="0" i="0" u="none" strike="noStrike" cap="none" normalizeH="0" baseline="0">
                        <a:ln>
                          <a:noFill/>
                        </a:ln>
                        <a:solidFill>
                          <a:srgbClr val="000090"/>
                        </a:solidFill>
                        <a:effectLst/>
                        <a:latin typeface="Verdana" panose="020B0604030504040204" charset="0"/>
                        <a:ea typeface="MS PGothic" panose="020B0600070205080204" charset="-128"/>
                      </a:endParaRPr>
                    </a:p>
                  </a:txBody>
                  <a:tcPr marL="9525" marR="9525" marT="9525" marB="0"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r h="167482">
                <a:tc>
                  <a:txBody>
                    <a:bodyPr/>
                    <a:lstStyle>
                      <a:lvl1pPr defTabSz="457200">
                        <a:spcBef>
                          <a:spcPct val="20000"/>
                        </a:spcBef>
                        <a:buClr>
                          <a:schemeClr val="accent1"/>
                        </a:buClr>
                        <a:buFont typeface="Monotype Sorts" charset="2"/>
                        <a:defRPr sz="2000">
                          <a:solidFill>
                            <a:srgbClr val="000090"/>
                          </a:solidFill>
                          <a:latin typeface="Arial" panose="020B0604020202020204" pitchFamily="34" charset="0"/>
                          <a:ea typeface="MS PGothic" panose="020B0600070205080204" charset="-128"/>
                        </a:defRPr>
                      </a:lvl1pPr>
                      <a:lvl2pPr marL="742950" indent="-285750" defTabSz="457200">
                        <a:spcBef>
                          <a:spcPct val="20000"/>
                        </a:spcBef>
                        <a:buClr>
                          <a:schemeClr val="accent1"/>
                        </a:buClr>
                        <a:buFont typeface="Monotype Sorts" charset="2"/>
                        <a:defRPr>
                          <a:solidFill>
                            <a:srgbClr val="000090"/>
                          </a:solidFill>
                          <a:latin typeface="Arial" panose="020B0604020202020204" pitchFamily="34" charset="0"/>
                          <a:ea typeface="MS PGothic" panose="020B0600070205080204" charset="-128"/>
                        </a:defRPr>
                      </a:lvl2pPr>
                      <a:lvl3pPr marL="1143000" indent="-228600" defTabSz="457200">
                        <a:spcBef>
                          <a:spcPct val="20000"/>
                        </a:spcBef>
                        <a:buClr>
                          <a:schemeClr val="accent1"/>
                        </a:buClr>
                        <a:buFont typeface="Monotype Sorts" charset="2"/>
                        <a:defRPr sz="1400">
                          <a:solidFill>
                            <a:srgbClr val="000090"/>
                          </a:solidFill>
                          <a:latin typeface="Arial" panose="020B0604020202020204" pitchFamily="34" charset="0"/>
                          <a:ea typeface="MS PGothic" panose="020B0600070205080204" charset="-128"/>
                        </a:defRPr>
                      </a:lvl3pPr>
                      <a:lvl4pPr marL="1600200" indent="-228600" defTabSz="457200">
                        <a:spcBef>
                          <a:spcPct val="20000"/>
                        </a:spcBef>
                        <a:buClr>
                          <a:schemeClr val="accent1"/>
                        </a:buClr>
                        <a:buFont typeface="Monotype Sorts" charset="2"/>
                        <a:defRPr sz="1000">
                          <a:solidFill>
                            <a:srgbClr val="000090"/>
                          </a:solidFill>
                          <a:latin typeface="Arial" panose="020B0604020202020204" pitchFamily="34" charset="0"/>
                          <a:ea typeface="MS PGothic" panose="020B0600070205080204" charset="-128"/>
                        </a:defRPr>
                      </a:lvl4pPr>
                      <a:lvl5pPr marL="2057400" indent="-228600" defTabSz="457200">
                        <a:spcBef>
                          <a:spcPct val="20000"/>
                        </a:spcBef>
                        <a:buClr>
                          <a:schemeClr val="accent1"/>
                        </a:buClr>
                        <a:buFont typeface="Monotype Sorts" charset="2"/>
                        <a:defRPr sz="900">
                          <a:solidFill>
                            <a:srgbClr val="000090"/>
                          </a:solidFill>
                          <a:latin typeface="Arial" panose="020B0604020202020204" pitchFamily="34" charset="0"/>
                          <a:ea typeface="MS PGothic" panose="020B0600070205080204" charset="-128"/>
                        </a:defRPr>
                      </a:lvl5pPr>
                      <a:lvl6pPr marL="25146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6pPr>
                      <a:lvl7pPr marL="29718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7pPr>
                      <a:lvl8pPr marL="34290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8pPr>
                      <a:lvl9pPr marL="38862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9pPr>
                    </a:lstStyle>
                    <a:p>
                      <a:pPr marL="0" marR="0" lvl="0" indent="0" algn="l" defTabSz="457200" rtl="0" eaLnBrk="1" fontAlgn="b" latinLnBrk="0" hangingPunct="1">
                        <a:lnSpc>
                          <a:spcPct val="100000"/>
                        </a:lnSpc>
                        <a:spcBef>
                          <a:spcPct val="0"/>
                        </a:spcBef>
                        <a:spcAft>
                          <a:spcPct val="0"/>
                        </a:spcAft>
                        <a:buClrTx/>
                        <a:buSzTx/>
                        <a:buFontTx/>
                        <a:buNone/>
                      </a:pPr>
                      <a:r>
                        <a:rPr kumimoji="0" lang="en-US" altLang="x-none" sz="800" b="0" i="0" u="none" strike="noStrike" cap="none" normalizeH="0" baseline="0">
                          <a:ln>
                            <a:noFill/>
                          </a:ln>
                          <a:solidFill>
                            <a:srgbClr val="000090"/>
                          </a:solidFill>
                          <a:effectLst/>
                          <a:latin typeface="Verdana" panose="020B0604030504040204" charset="0"/>
                          <a:ea typeface="MS PGothic" panose="020B0600070205080204" charset="-128"/>
                        </a:rPr>
                        <a:t>gamma</a:t>
                      </a:r>
                      <a:endParaRPr kumimoji="0" lang="en-US" altLang="x-none" sz="800" b="0" i="0" u="none" strike="noStrike" cap="none" normalizeH="0" baseline="0">
                        <a:ln>
                          <a:noFill/>
                        </a:ln>
                        <a:solidFill>
                          <a:srgbClr val="000090"/>
                        </a:solidFill>
                        <a:effectLst/>
                        <a:latin typeface="Verdana" panose="020B0604030504040204" charset="0"/>
                        <a:ea typeface="MS PGothic" panose="020B0600070205080204" charset="-128"/>
                      </a:endParaRPr>
                    </a:p>
                  </a:txBody>
                  <a:tcPr marL="9525" marR="9525" marT="9525" marB="0"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defTabSz="457200">
                        <a:spcBef>
                          <a:spcPct val="20000"/>
                        </a:spcBef>
                        <a:buClr>
                          <a:schemeClr val="accent1"/>
                        </a:buClr>
                        <a:buFont typeface="Monotype Sorts" charset="2"/>
                        <a:defRPr sz="2000">
                          <a:solidFill>
                            <a:srgbClr val="000090"/>
                          </a:solidFill>
                          <a:latin typeface="Arial" panose="020B0604020202020204" pitchFamily="34" charset="0"/>
                          <a:ea typeface="MS PGothic" panose="020B0600070205080204" charset="-128"/>
                        </a:defRPr>
                      </a:lvl1pPr>
                      <a:lvl2pPr marL="742950" indent="-285750" defTabSz="457200">
                        <a:spcBef>
                          <a:spcPct val="20000"/>
                        </a:spcBef>
                        <a:buClr>
                          <a:schemeClr val="accent1"/>
                        </a:buClr>
                        <a:buFont typeface="Monotype Sorts" charset="2"/>
                        <a:defRPr>
                          <a:solidFill>
                            <a:srgbClr val="000090"/>
                          </a:solidFill>
                          <a:latin typeface="Arial" panose="020B0604020202020204" pitchFamily="34" charset="0"/>
                          <a:ea typeface="MS PGothic" panose="020B0600070205080204" charset="-128"/>
                        </a:defRPr>
                      </a:lvl2pPr>
                      <a:lvl3pPr marL="1143000" indent="-228600" defTabSz="457200">
                        <a:spcBef>
                          <a:spcPct val="20000"/>
                        </a:spcBef>
                        <a:buClr>
                          <a:schemeClr val="accent1"/>
                        </a:buClr>
                        <a:buFont typeface="Monotype Sorts" charset="2"/>
                        <a:defRPr sz="1400">
                          <a:solidFill>
                            <a:srgbClr val="000090"/>
                          </a:solidFill>
                          <a:latin typeface="Arial" panose="020B0604020202020204" pitchFamily="34" charset="0"/>
                          <a:ea typeface="MS PGothic" panose="020B0600070205080204" charset="-128"/>
                        </a:defRPr>
                      </a:lvl3pPr>
                      <a:lvl4pPr marL="1600200" indent="-228600" defTabSz="457200">
                        <a:spcBef>
                          <a:spcPct val="20000"/>
                        </a:spcBef>
                        <a:buClr>
                          <a:schemeClr val="accent1"/>
                        </a:buClr>
                        <a:buFont typeface="Monotype Sorts" charset="2"/>
                        <a:defRPr sz="1000">
                          <a:solidFill>
                            <a:srgbClr val="000090"/>
                          </a:solidFill>
                          <a:latin typeface="Arial" panose="020B0604020202020204" pitchFamily="34" charset="0"/>
                          <a:ea typeface="MS PGothic" panose="020B0600070205080204" charset="-128"/>
                        </a:defRPr>
                      </a:lvl4pPr>
                      <a:lvl5pPr marL="2057400" indent="-228600" defTabSz="457200">
                        <a:spcBef>
                          <a:spcPct val="20000"/>
                        </a:spcBef>
                        <a:buClr>
                          <a:schemeClr val="accent1"/>
                        </a:buClr>
                        <a:buFont typeface="Monotype Sorts" charset="2"/>
                        <a:defRPr sz="900">
                          <a:solidFill>
                            <a:srgbClr val="000090"/>
                          </a:solidFill>
                          <a:latin typeface="Arial" panose="020B0604020202020204" pitchFamily="34" charset="0"/>
                          <a:ea typeface="MS PGothic" panose="020B0600070205080204" charset="-128"/>
                        </a:defRPr>
                      </a:lvl5pPr>
                      <a:lvl6pPr marL="25146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6pPr>
                      <a:lvl7pPr marL="29718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7pPr>
                      <a:lvl8pPr marL="34290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8pPr>
                      <a:lvl9pPr marL="38862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9pPr>
                    </a:lstStyle>
                    <a:p>
                      <a:pPr marL="0" marR="0" lvl="0" indent="0" algn="r" defTabSz="457200" rtl="0" eaLnBrk="1" fontAlgn="b" latinLnBrk="0" hangingPunct="1">
                        <a:lnSpc>
                          <a:spcPct val="100000"/>
                        </a:lnSpc>
                        <a:spcBef>
                          <a:spcPct val="0"/>
                        </a:spcBef>
                        <a:spcAft>
                          <a:spcPct val="0"/>
                        </a:spcAft>
                        <a:buClrTx/>
                        <a:buSzTx/>
                        <a:buFontTx/>
                        <a:buNone/>
                      </a:pPr>
                      <a:r>
                        <a:rPr kumimoji="0" lang="en-US" altLang="x-none" sz="800" b="0" i="0" u="none" strike="noStrike" cap="none" normalizeH="0" baseline="0">
                          <a:ln>
                            <a:noFill/>
                          </a:ln>
                          <a:solidFill>
                            <a:srgbClr val="000090"/>
                          </a:solidFill>
                          <a:effectLst/>
                          <a:latin typeface="Verdana" panose="020B0604030504040204" charset="0"/>
                          <a:ea typeface="MS PGothic" panose="020B0600070205080204" charset="-128"/>
                        </a:rPr>
                        <a:t>11741.7</a:t>
                      </a:r>
                      <a:endParaRPr kumimoji="0" lang="en-US" altLang="x-none" sz="800" b="0" i="0" u="none" strike="noStrike" cap="none" normalizeH="0" baseline="0">
                        <a:ln>
                          <a:noFill/>
                        </a:ln>
                        <a:solidFill>
                          <a:srgbClr val="000090"/>
                        </a:solidFill>
                        <a:effectLst/>
                        <a:latin typeface="Verdana" panose="020B0604030504040204" charset="0"/>
                        <a:ea typeface="MS PGothic" panose="020B0600070205080204" charset="-128"/>
                      </a:endParaRPr>
                    </a:p>
                  </a:txBody>
                  <a:tcPr marL="9525" marR="9525" marT="9525" marB="0"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defTabSz="457200">
                        <a:spcBef>
                          <a:spcPct val="20000"/>
                        </a:spcBef>
                        <a:buClr>
                          <a:schemeClr val="accent1"/>
                        </a:buClr>
                        <a:buFont typeface="Monotype Sorts" charset="2"/>
                        <a:defRPr sz="2000">
                          <a:solidFill>
                            <a:srgbClr val="000090"/>
                          </a:solidFill>
                          <a:latin typeface="Arial" panose="020B0604020202020204" pitchFamily="34" charset="0"/>
                          <a:ea typeface="MS PGothic" panose="020B0600070205080204" charset="-128"/>
                        </a:defRPr>
                      </a:lvl1pPr>
                      <a:lvl2pPr marL="742950" indent="-285750" defTabSz="457200">
                        <a:spcBef>
                          <a:spcPct val="20000"/>
                        </a:spcBef>
                        <a:buClr>
                          <a:schemeClr val="accent1"/>
                        </a:buClr>
                        <a:buFont typeface="Monotype Sorts" charset="2"/>
                        <a:defRPr>
                          <a:solidFill>
                            <a:srgbClr val="000090"/>
                          </a:solidFill>
                          <a:latin typeface="Arial" panose="020B0604020202020204" pitchFamily="34" charset="0"/>
                          <a:ea typeface="MS PGothic" panose="020B0600070205080204" charset="-128"/>
                        </a:defRPr>
                      </a:lvl2pPr>
                      <a:lvl3pPr marL="1143000" indent="-228600" defTabSz="457200">
                        <a:spcBef>
                          <a:spcPct val="20000"/>
                        </a:spcBef>
                        <a:buClr>
                          <a:schemeClr val="accent1"/>
                        </a:buClr>
                        <a:buFont typeface="Monotype Sorts" charset="2"/>
                        <a:defRPr sz="1400">
                          <a:solidFill>
                            <a:srgbClr val="000090"/>
                          </a:solidFill>
                          <a:latin typeface="Arial" panose="020B0604020202020204" pitchFamily="34" charset="0"/>
                          <a:ea typeface="MS PGothic" panose="020B0600070205080204" charset="-128"/>
                        </a:defRPr>
                      </a:lvl3pPr>
                      <a:lvl4pPr marL="1600200" indent="-228600" defTabSz="457200">
                        <a:spcBef>
                          <a:spcPct val="20000"/>
                        </a:spcBef>
                        <a:buClr>
                          <a:schemeClr val="accent1"/>
                        </a:buClr>
                        <a:buFont typeface="Monotype Sorts" charset="2"/>
                        <a:defRPr sz="1000">
                          <a:solidFill>
                            <a:srgbClr val="000090"/>
                          </a:solidFill>
                          <a:latin typeface="Arial" panose="020B0604020202020204" pitchFamily="34" charset="0"/>
                          <a:ea typeface="MS PGothic" panose="020B0600070205080204" charset="-128"/>
                        </a:defRPr>
                      </a:lvl4pPr>
                      <a:lvl5pPr marL="2057400" indent="-228600" defTabSz="457200">
                        <a:spcBef>
                          <a:spcPct val="20000"/>
                        </a:spcBef>
                        <a:buClr>
                          <a:schemeClr val="accent1"/>
                        </a:buClr>
                        <a:buFont typeface="Monotype Sorts" charset="2"/>
                        <a:defRPr sz="900">
                          <a:solidFill>
                            <a:srgbClr val="000090"/>
                          </a:solidFill>
                          <a:latin typeface="Arial" panose="020B0604020202020204" pitchFamily="34" charset="0"/>
                          <a:ea typeface="MS PGothic" panose="020B0600070205080204" charset="-128"/>
                        </a:defRPr>
                      </a:lvl5pPr>
                      <a:lvl6pPr marL="25146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6pPr>
                      <a:lvl7pPr marL="29718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7pPr>
                      <a:lvl8pPr marL="34290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8pPr>
                      <a:lvl9pPr marL="38862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9pPr>
                    </a:lstStyle>
                    <a:p>
                      <a:pPr marL="0" marR="0" lvl="0" indent="0" algn="r" defTabSz="457200" rtl="0" eaLnBrk="1" fontAlgn="b" latinLnBrk="0" hangingPunct="1">
                        <a:lnSpc>
                          <a:spcPct val="100000"/>
                        </a:lnSpc>
                        <a:spcBef>
                          <a:spcPct val="0"/>
                        </a:spcBef>
                        <a:spcAft>
                          <a:spcPct val="0"/>
                        </a:spcAft>
                        <a:buClrTx/>
                        <a:buSzTx/>
                        <a:buFontTx/>
                        <a:buNone/>
                      </a:pPr>
                      <a:r>
                        <a:rPr kumimoji="0" lang="en-US" altLang="x-none" sz="800" b="0" i="0" u="none" strike="noStrike" cap="none" normalizeH="0" baseline="0">
                          <a:ln>
                            <a:noFill/>
                          </a:ln>
                          <a:solidFill>
                            <a:srgbClr val="000090"/>
                          </a:solidFill>
                          <a:effectLst/>
                          <a:latin typeface="Verdana" panose="020B0604030504040204" charset="0"/>
                          <a:ea typeface="MS PGothic" panose="020B0600070205080204" charset="-128"/>
                        </a:rPr>
                        <a:t>43.2</a:t>
                      </a:r>
                      <a:endParaRPr kumimoji="0" lang="en-US" altLang="x-none" sz="800" b="0" i="0" u="none" strike="noStrike" cap="none" normalizeH="0" baseline="0">
                        <a:ln>
                          <a:noFill/>
                        </a:ln>
                        <a:solidFill>
                          <a:srgbClr val="000090"/>
                        </a:solidFill>
                        <a:effectLst/>
                        <a:latin typeface="Verdana" panose="020B0604030504040204" charset="0"/>
                        <a:ea typeface="MS PGothic" panose="020B0600070205080204" charset="-128"/>
                      </a:endParaRPr>
                    </a:p>
                  </a:txBody>
                  <a:tcPr marL="9525" marR="9525" marT="9525" marB="0"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c>
                  <a:txBody>
                    <a:bodyPr/>
                    <a:lstStyle>
                      <a:lvl1pPr defTabSz="457200">
                        <a:spcBef>
                          <a:spcPct val="20000"/>
                        </a:spcBef>
                        <a:buClr>
                          <a:schemeClr val="accent1"/>
                        </a:buClr>
                        <a:buFont typeface="Monotype Sorts" charset="2"/>
                        <a:defRPr sz="2000">
                          <a:solidFill>
                            <a:srgbClr val="000090"/>
                          </a:solidFill>
                          <a:latin typeface="Arial" panose="020B0604020202020204" pitchFamily="34" charset="0"/>
                          <a:ea typeface="MS PGothic" panose="020B0600070205080204" charset="-128"/>
                        </a:defRPr>
                      </a:lvl1pPr>
                      <a:lvl2pPr marL="742950" indent="-285750" defTabSz="457200">
                        <a:spcBef>
                          <a:spcPct val="20000"/>
                        </a:spcBef>
                        <a:buClr>
                          <a:schemeClr val="accent1"/>
                        </a:buClr>
                        <a:buFont typeface="Monotype Sorts" charset="2"/>
                        <a:defRPr>
                          <a:solidFill>
                            <a:srgbClr val="000090"/>
                          </a:solidFill>
                          <a:latin typeface="Arial" panose="020B0604020202020204" pitchFamily="34" charset="0"/>
                          <a:ea typeface="MS PGothic" panose="020B0600070205080204" charset="-128"/>
                        </a:defRPr>
                      </a:lvl2pPr>
                      <a:lvl3pPr marL="1143000" indent="-228600" defTabSz="457200">
                        <a:spcBef>
                          <a:spcPct val="20000"/>
                        </a:spcBef>
                        <a:buClr>
                          <a:schemeClr val="accent1"/>
                        </a:buClr>
                        <a:buFont typeface="Monotype Sorts" charset="2"/>
                        <a:defRPr sz="1400">
                          <a:solidFill>
                            <a:srgbClr val="000090"/>
                          </a:solidFill>
                          <a:latin typeface="Arial" panose="020B0604020202020204" pitchFamily="34" charset="0"/>
                          <a:ea typeface="MS PGothic" panose="020B0600070205080204" charset="-128"/>
                        </a:defRPr>
                      </a:lvl3pPr>
                      <a:lvl4pPr marL="1600200" indent="-228600" defTabSz="457200">
                        <a:spcBef>
                          <a:spcPct val="20000"/>
                        </a:spcBef>
                        <a:buClr>
                          <a:schemeClr val="accent1"/>
                        </a:buClr>
                        <a:buFont typeface="Monotype Sorts" charset="2"/>
                        <a:defRPr sz="1000">
                          <a:solidFill>
                            <a:srgbClr val="000090"/>
                          </a:solidFill>
                          <a:latin typeface="Arial" panose="020B0604020202020204" pitchFamily="34" charset="0"/>
                          <a:ea typeface="MS PGothic" panose="020B0600070205080204" charset="-128"/>
                        </a:defRPr>
                      </a:lvl4pPr>
                      <a:lvl5pPr marL="2057400" indent="-228600" defTabSz="457200">
                        <a:spcBef>
                          <a:spcPct val="20000"/>
                        </a:spcBef>
                        <a:buClr>
                          <a:schemeClr val="accent1"/>
                        </a:buClr>
                        <a:buFont typeface="Monotype Sorts" charset="2"/>
                        <a:defRPr sz="900">
                          <a:solidFill>
                            <a:srgbClr val="000090"/>
                          </a:solidFill>
                          <a:latin typeface="Arial" panose="020B0604020202020204" pitchFamily="34" charset="0"/>
                          <a:ea typeface="MS PGothic" panose="020B0600070205080204" charset="-128"/>
                        </a:defRPr>
                      </a:lvl5pPr>
                      <a:lvl6pPr marL="25146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6pPr>
                      <a:lvl7pPr marL="29718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7pPr>
                      <a:lvl8pPr marL="34290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8pPr>
                      <a:lvl9pPr marL="3886200" indent="-228600" defTabSz="457200" eaLnBrk="0" fontAlgn="base" hangingPunct="0">
                        <a:spcBef>
                          <a:spcPct val="20000"/>
                        </a:spcBef>
                        <a:spcAft>
                          <a:spcPct val="0"/>
                        </a:spcAft>
                        <a:buClr>
                          <a:schemeClr val="accent1"/>
                        </a:buClr>
                        <a:buFont typeface="Monotype Sorts" charset="2"/>
                        <a:defRPr sz="900">
                          <a:solidFill>
                            <a:srgbClr val="000090"/>
                          </a:solidFill>
                          <a:latin typeface="Arial" panose="020B0604020202020204" pitchFamily="34" charset="0"/>
                          <a:ea typeface="MS PGothic" panose="020B0600070205080204" charset="-128"/>
                        </a:defRPr>
                      </a:lvl9pPr>
                    </a:lstStyle>
                    <a:p>
                      <a:pPr marL="0" marR="0" lvl="0" indent="0" algn="r" defTabSz="457200" rtl="0" eaLnBrk="1" fontAlgn="b" latinLnBrk="0" hangingPunct="1">
                        <a:lnSpc>
                          <a:spcPct val="100000"/>
                        </a:lnSpc>
                        <a:spcBef>
                          <a:spcPct val="0"/>
                        </a:spcBef>
                        <a:spcAft>
                          <a:spcPct val="0"/>
                        </a:spcAft>
                        <a:buClrTx/>
                        <a:buSzTx/>
                        <a:buFontTx/>
                        <a:buNone/>
                      </a:pPr>
                      <a:r>
                        <a:rPr kumimoji="0" lang="en-US" altLang="x-none" sz="800" b="0" i="0" u="none" strike="noStrike" cap="none" normalizeH="0" baseline="0" dirty="0">
                          <a:ln>
                            <a:noFill/>
                          </a:ln>
                          <a:solidFill>
                            <a:srgbClr val="000090"/>
                          </a:solidFill>
                          <a:effectLst/>
                          <a:latin typeface="Verdana" panose="020B0604030504040204" charset="0"/>
                          <a:ea typeface="MS PGothic" panose="020B0600070205080204" charset="-128"/>
                        </a:rPr>
                        <a:t>6.5</a:t>
                      </a:r>
                      <a:endParaRPr kumimoji="0" lang="en-US" altLang="x-none" sz="800" b="0" i="0" u="none" strike="noStrike" cap="none" normalizeH="0" baseline="0" dirty="0">
                        <a:ln>
                          <a:noFill/>
                        </a:ln>
                        <a:solidFill>
                          <a:srgbClr val="000090"/>
                        </a:solidFill>
                        <a:effectLst/>
                        <a:latin typeface="Verdana" panose="020B0604030504040204" charset="0"/>
                        <a:ea typeface="MS PGothic" panose="020B0600070205080204" charset="-128"/>
                      </a:endParaRPr>
                    </a:p>
                  </a:txBody>
                  <a:tcPr marL="9525" marR="9525" marT="9525" marB="0" anchor="b" horzOverflow="overflow">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a:noFill/>
                    </a:lnTlToBr>
                    <a:lnBlToTr>
                      <a:noFill/>
                    </a:lnBlToTr>
                    <a:noFill/>
                  </a:tcPr>
                </a:tc>
              </a:tr>
            </a:tbl>
          </a:graphicData>
        </a:graphic>
      </p:graphicFrame>
      <p:sp>
        <p:nvSpPr>
          <p:cNvPr id="15395" name="TextBox 5"/>
          <p:cNvSpPr txBox="1">
            <a:spLocks noChangeArrowheads="1"/>
          </p:cNvSpPr>
          <p:nvPr/>
        </p:nvSpPr>
        <p:spPr bwMode="auto">
          <a:xfrm>
            <a:off x="7086600" y="4673603"/>
            <a:ext cx="4572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r>
              <a:rPr lang="en-US" altLang="x-none" sz="1800">
                <a:solidFill>
                  <a:srgbClr val="000090"/>
                </a:solidFill>
              </a:rPr>
              <a:t>X</a:t>
            </a:r>
            <a:r>
              <a:rPr lang="en-US" altLang="x-none" sz="1800" baseline="30000">
                <a:solidFill>
                  <a:srgbClr val="000090"/>
                </a:solidFill>
              </a:rPr>
              <a:t>±</a:t>
            </a:r>
            <a:endParaRPr lang="en-US" altLang="x-none" sz="1800" baseline="30000">
              <a:solidFill>
                <a:srgbClr val="000090"/>
              </a:solidFill>
            </a:endParaRPr>
          </a:p>
        </p:txBody>
      </p:sp>
      <p:sp>
        <p:nvSpPr>
          <p:cNvPr id="15396" name="Rectangle 5"/>
          <p:cNvSpPr>
            <a:spLocks noChangeArrowheads="1"/>
          </p:cNvSpPr>
          <p:nvPr/>
        </p:nvSpPr>
        <p:spPr bwMode="auto">
          <a:xfrm>
            <a:off x="411282" y="2207420"/>
            <a:ext cx="3143250" cy="331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67865" tIns="33338" rIns="67865" bIns="33338"/>
          <a:lstStyle>
            <a:lvl1pPr marL="342900" indent="-342900">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pPr>
              <a:spcBef>
                <a:spcPct val="20000"/>
              </a:spcBef>
              <a:buClr>
                <a:schemeClr val="accent1"/>
              </a:buClr>
              <a:buFont typeface="Monotype Sorts" charset="2"/>
              <a:buNone/>
            </a:pPr>
            <a:r>
              <a:rPr lang="zh-CN" altLang="en-US" sz="1800" b="1" dirty="0">
                <a:solidFill>
                  <a:srgbClr val="000090"/>
                </a:solidFill>
                <a:latin typeface="+mn-lt"/>
              </a:rPr>
              <a:t>    </a:t>
            </a:r>
            <a:r>
              <a:rPr lang="en-US" altLang="x-none" sz="1800" b="1" dirty="0">
                <a:solidFill>
                  <a:srgbClr val="000090"/>
                </a:solidFill>
                <a:latin typeface="+mn-lt"/>
              </a:rPr>
              <a:t>Transition Radiation</a:t>
            </a:r>
            <a:r>
              <a:rPr lang="en-US" altLang="x-none" sz="1800" dirty="0">
                <a:solidFill>
                  <a:srgbClr val="000090"/>
                </a:solidFill>
                <a:latin typeface="+mn-lt"/>
              </a:rPr>
              <a:t>:</a:t>
            </a:r>
            <a:endParaRPr lang="en-US" altLang="x-none" sz="1800" dirty="0">
              <a:solidFill>
                <a:srgbClr val="000090"/>
              </a:solidFill>
              <a:latin typeface="+mn-lt"/>
            </a:endParaRPr>
          </a:p>
          <a:p>
            <a:pPr algn="ctr">
              <a:spcBef>
                <a:spcPct val="20000"/>
              </a:spcBef>
              <a:buClr>
                <a:schemeClr val="accent1"/>
              </a:buClr>
            </a:pPr>
            <a:r>
              <a:rPr lang="en-US" sz="1500" b="1" dirty="0">
                <a:solidFill>
                  <a:srgbClr val="006600"/>
                </a:solidFill>
                <a:latin typeface="+mn-lt"/>
                <a:ea typeface="MS PGothic" panose="020B0600070205080204" charset="-128"/>
                <a:cs typeface="MS PGothic" panose="020B0600070205080204" charset="-128"/>
              </a:rPr>
              <a:t>Critical Parameter is </a:t>
            </a:r>
            <a:r>
              <a:rPr lang="en-US" sz="1500" b="1" dirty="0" err="1">
                <a:solidFill>
                  <a:srgbClr val="006600"/>
                </a:solidFill>
                <a:latin typeface="+mn-lt"/>
                <a:ea typeface="MS PGothic" panose="020B0600070205080204" charset="-128"/>
                <a:cs typeface="MS PGothic" panose="020B0600070205080204" charset="-128"/>
              </a:rPr>
              <a:t>γ</a:t>
            </a:r>
            <a:endParaRPr lang="en-US" altLang="x-none" sz="1500" dirty="0">
              <a:solidFill>
                <a:srgbClr val="006600"/>
              </a:solidFill>
              <a:latin typeface="+mn-lt"/>
            </a:endParaRPr>
          </a:p>
          <a:p>
            <a:pPr>
              <a:spcBef>
                <a:spcPct val="20000"/>
              </a:spcBef>
              <a:buClr>
                <a:schemeClr val="accent1"/>
              </a:buClr>
              <a:buFont typeface="Monotype Sorts" charset="2"/>
              <a:buNone/>
            </a:pPr>
            <a:r>
              <a:rPr lang="zh-CN" altLang="en-US" sz="1500" dirty="0">
                <a:solidFill>
                  <a:srgbClr val="000090"/>
                </a:solidFill>
                <a:latin typeface="+mn-lt"/>
              </a:rPr>
              <a:t>      </a:t>
            </a:r>
            <a:r>
              <a:rPr lang="en-US" altLang="x-none" sz="1500" dirty="0">
                <a:solidFill>
                  <a:srgbClr val="000090"/>
                </a:solidFill>
                <a:latin typeface="+mn-lt"/>
              </a:rPr>
              <a:t>The sudden change in electric field as an </a:t>
            </a:r>
            <a:r>
              <a:rPr lang="en-US" altLang="x-none" sz="1500" i="1" dirty="0" err="1">
                <a:solidFill>
                  <a:srgbClr val="000090"/>
                </a:solidFill>
                <a:latin typeface="+mn-lt"/>
              </a:rPr>
              <a:t>ultrarelativistic</a:t>
            </a:r>
            <a:r>
              <a:rPr lang="en-US" altLang="x-none" sz="1500" i="1" dirty="0">
                <a:solidFill>
                  <a:srgbClr val="000090"/>
                </a:solidFill>
                <a:latin typeface="+mn-lt"/>
              </a:rPr>
              <a:t> </a:t>
            </a:r>
            <a:r>
              <a:rPr lang="en-US" altLang="x-none" sz="1500" dirty="0">
                <a:solidFill>
                  <a:srgbClr val="000090"/>
                </a:solidFill>
                <a:latin typeface="+mn-lt"/>
              </a:rPr>
              <a:t>charged particle passes from one medium to another results in ~</a:t>
            </a:r>
            <a:r>
              <a:rPr lang="en-US" altLang="x-none" sz="1500" dirty="0" err="1">
                <a:solidFill>
                  <a:srgbClr val="000090"/>
                </a:solidFill>
                <a:latin typeface="+mn-lt"/>
              </a:rPr>
              <a:t>keV</a:t>
            </a:r>
            <a:r>
              <a:rPr lang="en-US" altLang="x-none" sz="1500" dirty="0">
                <a:solidFill>
                  <a:srgbClr val="000090"/>
                </a:solidFill>
                <a:latin typeface="+mn-lt"/>
              </a:rPr>
              <a:t> photons</a:t>
            </a:r>
            <a:r>
              <a:rPr lang="zh-CN" altLang="en-US" sz="1500" dirty="0">
                <a:solidFill>
                  <a:srgbClr val="000090"/>
                </a:solidFill>
                <a:latin typeface="+mn-lt"/>
              </a:rPr>
              <a:t> </a:t>
            </a:r>
            <a:r>
              <a:rPr lang="en-US" altLang="x-none" sz="1500" dirty="0">
                <a:solidFill>
                  <a:srgbClr val="000090"/>
                </a:solidFill>
                <a:latin typeface="+mn-lt"/>
              </a:rPr>
              <a:t>(x-rays).</a:t>
            </a:r>
            <a:endParaRPr lang="en-US" altLang="x-none" sz="1500" dirty="0">
              <a:solidFill>
                <a:srgbClr val="000090"/>
              </a:solidFill>
              <a:latin typeface="+mn-lt"/>
            </a:endParaRPr>
          </a:p>
          <a:p>
            <a:pPr>
              <a:spcBef>
                <a:spcPct val="20000"/>
              </a:spcBef>
              <a:buClr>
                <a:schemeClr val="accent1"/>
              </a:buClr>
              <a:buFont typeface="Monotype Sorts" charset="2"/>
              <a:buNone/>
            </a:pPr>
            <a:r>
              <a:rPr lang="zh-CN" altLang="en-US" sz="1500" dirty="0">
                <a:solidFill>
                  <a:srgbClr val="000090"/>
                </a:solidFill>
                <a:latin typeface="+mn-lt"/>
              </a:rPr>
              <a:t>      </a:t>
            </a:r>
            <a:r>
              <a:rPr lang="en-US" altLang="x-none" sz="1500" dirty="0" err="1">
                <a:solidFill>
                  <a:srgbClr val="000090"/>
                </a:solidFill>
                <a:latin typeface="+mn-lt"/>
              </a:rPr>
              <a:t>Ultrarelativistic</a:t>
            </a:r>
            <a:r>
              <a:rPr lang="en-US" altLang="x-none" sz="1500" dirty="0">
                <a:solidFill>
                  <a:srgbClr val="000090"/>
                </a:solidFill>
                <a:latin typeface="+mn-lt"/>
              </a:rPr>
              <a:t>: </a:t>
            </a:r>
            <a:r>
              <a:rPr lang="en-US" altLang="x-none" sz="1500" dirty="0">
                <a:solidFill>
                  <a:srgbClr val="000090"/>
                </a:solidFill>
                <a:latin typeface="+mn-lt"/>
                <a:sym typeface="Symbol" panose="05050102010706020507" pitchFamily="18" charset="2"/>
              </a:rPr>
              <a:t> &gt;~ 1000</a:t>
            </a:r>
            <a:endParaRPr lang="en-US" altLang="x-none" sz="1500" dirty="0">
              <a:solidFill>
                <a:srgbClr val="000090"/>
              </a:solidFill>
              <a:latin typeface="+mn-lt"/>
              <a:sym typeface="Symbol" panose="05050102010706020507" pitchFamily="18" charset="2"/>
            </a:endParaRPr>
          </a:p>
          <a:p>
            <a:pPr>
              <a:spcBef>
                <a:spcPct val="20000"/>
              </a:spcBef>
              <a:buClr>
                <a:schemeClr val="accent1"/>
              </a:buClr>
              <a:buFont typeface="Monotype Sorts" charset="2"/>
              <a:buNone/>
            </a:pPr>
            <a:r>
              <a:rPr lang="en-US" altLang="x-none" sz="1500" dirty="0">
                <a:solidFill>
                  <a:srgbClr val="000090"/>
                </a:solidFill>
                <a:latin typeface="+mn-lt"/>
                <a:sym typeface="Symbol" panose="05050102010706020507" pitchFamily="18" charset="2"/>
              </a:rPr>
              <a:t>	 </a:t>
            </a:r>
            <a:r>
              <a:rPr lang="en-US" altLang="x-none" sz="1800" dirty="0">
                <a:solidFill>
                  <a:srgbClr val="000090"/>
                </a:solidFill>
                <a:latin typeface="+mn-lt"/>
                <a:sym typeface="Symbol" panose="05050102010706020507" pitchFamily="18" charset="2"/>
              </a:rPr>
              <a:t></a:t>
            </a:r>
            <a:r>
              <a:rPr lang="en-US" altLang="x-none" sz="1500" dirty="0">
                <a:solidFill>
                  <a:srgbClr val="000090"/>
                </a:solidFill>
                <a:latin typeface="+mn-lt"/>
                <a:sym typeface="Symbol" panose="05050102010706020507" pitchFamily="18" charset="2"/>
              </a:rPr>
              <a:t> </a:t>
            </a:r>
            <a:r>
              <a:rPr lang="en-US" altLang="x-none" sz="1050" dirty="0">
                <a:solidFill>
                  <a:srgbClr val="000090"/>
                </a:solidFill>
                <a:latin typeface="+mn-lt"/>
                <a:sym typeface="Symbol" panose="05050102010706020507" pitchFamily="18" charset="2"/>
              </a:rPr>
              <a:t>≡</a:t>
            </a:r>
            <a:r>
              <a:rPr lang="en-US" altLang="x-none" sz="1500" dirty="0">
                <a:solidFill>
                  <a:srgbClr val="000090"/>
                </a:solidFill>
                <a:latin typeface="+mn-lt"/>
                <a:sym typeface="Symbol" panose="05050102010706020507" pitchFamily="18" charset="2"/>
              </a:rPr>
              <a:t> (1- </a:t>
            </a:r>
            <a:r>
              <a:rPr lang="en-US" altLang="x-none" sz="1500" baseline="30000" dirty="0">
                <a:solidFill>
                  <a:srgbClr val="000090"/>
                </a:solidFill>
                <a:latin typeface="+mn-lt"/>
                <a:sym typeface="Symbol" panose="05050102010706020507" pitchFamily="18" charset="2"/>
              </a:rPr>
              <a:t>2</a:t>
            </a:r>
            <a:r>
              <a:rPr lang="en-US" altLang="x-none" sz="1500" dirty="0">
                <a:solidFill>
                  <a:srgbClr val="000090"/>
                </a:solidFill>
                <a:latin typeface="+mn-lt"/>
                <a:sym typeface="Symbol" panose="05050102010706020507" pitchFamily="18" charset="2"/>
              </a:rPr>
              <a:t>)</a:t>
            </a:r>
            <a:r>
              <a:rPr lang="en-US" altLang="x-none" sz="1500" baseline="30000" dirty="0">
                <a:solidFill>
                  <a:srgbClr val="000090"/>
                </a:solidFill>
                <a:latin typeface="+mn-lt"/>
                <a:sym typeface="Symbol" panose="05050102010706020507" pitchFamily="18" charset="2"/>
              </a:rPr>
              <a:t>-1/2 </a:t>
            </a:r>
            <a:r>
              <a:rPr lang="en-US" altLang="x-none" sz="1500" dirty="0">
                <a:solidFill>
                  <a:srgbClr val="000090"/>
                </a:solidFill>
                <a:latin typeface="+mn-lt"/>
                <a:sym typeface="Symbol" panose="05050102010706020507" pitchFamily="18" charset="2"/>
              </a:rPr>
              <a:t> = E/m</a:t>
            </a:r>
            <a:endParaRPr lang="en-US" altLang="x-none" sz="1500" dirty="0">
              <a:solidFill>
                <a:srgbClr val="000090"/>
              </a:solidFill>
              <a:latin typeface="+mn-lt"/>
            </a:endParaRPr>
          </a:p>
          <a:p>
            <a:pPr>
              <a:spcBef>
                <a:spcPct val="20000"/>
              </a:spcBef>
              <a:buClr>
                <a:schemeClr val="accent1"/>
              </a:buClr>
              <a:buFont typeface="Monotype Sorts" charset="2"/>
              <a:buNone/>
            </a:pPr>
            <a:r>
              <a:rPr lang="zh-CN" altLang="en-US" sz="1350" b="1" dirty="0">
                <a:solidFill>
                  <a:srgbClr val="000090"/>
                </a:solidFill>
                <a:latin typeface="+mn-lt"/>
              </a:rPr>
              <a:t>       </a:t>
            </a:r>
            <a:r>
              <a:rPr lang="en-US" altLang="x-none" sz="1350" b="1" dirty="0">
                <a:solidFill>
                  <a:srgbClr val="000090"/>
                </a:solidFill>
                <a:latin typeface="+mn-lt"/>
              </a:rPr>
              <a:t>Light is emitted</a:t>
            </a:r>
            <a:r>
              <a:rPr lang="en-US" altLang="x-none" sz="1500" dirty="0">
                <a:solidFill>
                  <a:srgbClr val="000090"/>
                </a:solidFill>
                <a:latin typeface="+mn-lt"/>
              </a:rPr>
              <a:t> at the angle</a:t>
            </a:r>
            <a:endParaRPr lang="en-US" altLang="x-none" sz="1500" dirty="0">
              <a:solidFill>
                <a:srgbClr val="000090"/>
              </a:solidFill>
              <a:latin typeface="+mn-lt"/>
            </a:endParaRPr>
          </a:p>
          <a:p>
            <a:pPr>
              <a:spcBef>
                <a:spcPct val="20000"/>
              </a:spcBef>
              <a:buClr>
                <a:schemeClr val="accent1"/>
              </a:buClr>
              <a:buFont typeface="Monotype Sorts" charset="2"/>
              <a:buNone/>
            </a:pPr>
            <a:r>
              <a:rPr lang="en-US" altLang="x-none" sz="1500" dirty="0">
                <a:solidFill>
                  <a:srgbClr val="000090"/>
                </a:solidFill>
                <a:latin typeface="+mn-lt"/>
                <a:sym typeface="Symbol" panose="05050102010706020507" pitchFamily="18" charset="2"/>
              </a:rPr>
              <a:t>	</a:t>
            </a:r>
            <a:r>
              <a:rPr lang="en-US" altLang="x-none" sz="1500" dirty="0" err="1">
                <a:solidFill>
                  <a:srgbClr val="000090"/>
                </a:solidFill>
                <a:latin typeface="+mn-lt"/>
                <a:sym typeface="Symbol" panose="05050102010706020507" pitchFamily="18" charset="2"/>
              </a:rPr>
              <a:t>θ</a:t>
            </a:r>
            <a:r>
              <a:rPr lang="en-US" altLang="x-none" sz="1500" dirty="0">
                <a:solidFill>
                  <a:srgbClr val="000090"/>
                </a:solidFill>
                <a:latin typeface="+mn-lt"/>
                <a:sym typeface="Symbol" panose="05050102010706020507" pitchFamily="18" charset="2"/>
              </a:rPr>
              <a:t> ~  1/  </a:t>
            </a:r>
            <a:endParaRPr lang="en-US" altLang="x-none" sz="1500" dirty="0">
              <a:solidFill>
                <a:srgbClr val="000090"/>
              </a:solidFill>
              <a:latin typeface="+mn-lt"/>
              <a:sym typeface="Symbol" panose="05050102010706020507" pitchFamily="18" charset="2"/>
            </a:endParaRPr>
          </a:p>
          <a:p>
            <a:pPr>
              <a:spcBef>
                <a:spcPct val="20000"/>
              </a:spcBef>
              <a:buClr>
                <a:schemeClr val="accent1"/>
              </a:buClr>
              <a:buFont typeface="Monotype Sorts" charset="2"/>
              <a:buNone/>
            </a:pPr>
            <a:r>
              <a:rPr lang="en-US" altLang="x-none" sz="1500" dirty="0">
                <a:solidFill>
                  <a:srgbClr val="000090"/>
                </a:solidFill>
                <a:latin typeface="+mn-lt"/>
                <a:sym typeface="Symbol" panose="05050102010706020507" pitchFamily="18" charset="2"/>
              </a:rPr>
              <a:t>	(1 </a:t>
            </a:r>
            <a:r>
              <a:rPr lang="en-US" altLang="x-none" sz="1500" dirty="0" err="1">
                <a:solidFill>
                  <a:srgbClr val="000090"/>
                </a:solidFill>
                <a:latin typeface="+mn-lt"/>
                <a:sym typeface="Symbol" panose="05050102010706020507" pitchFamily="18" charset="2"/>
              </a:rPr>
              <a:t>milliradian</a:t>
            </a:r>
            <a:r>
              <a:rPr lang="en-US" altLang="x-none" sz="1500" dirty="0">
                <a:solidFill>
                  <a:srgbClr val="000090"/>
                </a:solidFill>
                <a:latin typeface="+mn-lt"/>
                <a:sym typeface="Symbol" panose="05050102010706020507" pitchFamily="18" charset="2"/>
              </a:rPr>
              <a:t> or less)</a:t>
            </a:r>
            <a:endParaRPr lang="en-US" altLang="x-none" sz="1500" dirty="0">
              <a:solidFill>
                <a:srgbClr val="000090"/>
              </a:solidFill>
              <a:latin typeface="+mn-lt"/>
              <a:sym typeface="Symbol" panose="05050102010706020507" pitchFamily="18" charset="2"/>
            </a:endParaRPr>
          </a:p>
          <a:p>
            <a:pPr>
              <a:spcBef>
                <a:spcPct val="20000"/>
              </a:spcBef>
              <a:buClr>
                <a:schemeClr val="accent1"/>
              </a:buClr>
              <a:buFont typeface="Monotype Sorts" charset="2"/>
              <a:buNone/>
            </a:pPr>
            <a:r>
              <a:rPr lang="en-US" altLang="x-none" sz="1500" dirty="0">
                <a:solidFill>
                  <a:srgbClr val="000090"/>
                </a:solidFill>
                <a:latin typeface="+mn-lt"/>
                <a:sym typeface="Symbol" panose="05050102010706020507" pitchFamily="18" charset="2"/>
              </a:rPr>
              <a:t>	</a:t>
            </a:r>
            <a:endParaRPr lang="en-US" altLang="x-none" sz="1500" dirty="0">
              <a:solidFill>
                <a:srgbClr val="000090"/>
              </a:solidFill>
              <a:latin typeface="+mn-lt"/>
              <a:sym typeface="Symbol" panose="05050102010706020507" pitchFamily="18" charset="2"/>
            </a:endParaRPr>
          </a:p>
        </p:txBody>
      </p:sp>
      <p:sp>
        <p:nvSpPr>
          <p:cNvPr id="7" name="Oval 6"/>
          <p:cNvSpPr>
            <a:spLocks noChangeArrowheads="1"/>
          </p:cNvSpPr>
          <p:nvPr/>
        </p:nvSpPr>
        <p:spPr bwMode="auto">
          <a:xfrm>
            <a:off x="5753100" y="3249669"/>
            <a:ext cx="628650" cy="190500"/>
          </a:xfrm>
          <a:prstGeom prst="ellipse">
            <a:avLst/>
          </a:prstGeom>
          <a:noFill/>
          <a:ln w="12700">
            <a:solidFill>
              <a:srgbClr val="FF0000"/>
            </a:solidFill>
            <a:rou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endParaRPr lang="x-none" altLang="x-none" sz="1800">
              <a:solidFill>
                <a:srgbClr val="000090"/>
              </a:solidFill>
            </a:endParaRPr>
          </a:p>
        </p:txBody>
      </p:sp>
      <p:sp>
        <p:nvSpPr>
          <p:cNvPr id="2" name="TextBox 1"/>
          <p:cNvSpPr txBox="1"/>
          <p:nvPr/>
        </p:nvSpPr>
        <p:spPr>
          <a:xfrm>
            <a:off x="6202642" y="4481818"/>
            <a:ext cx="91372" cy="207749"/>
          </a:xfrm>
          <a:prstGeom prst="rect">
            <a:avLst/>
          </a:prstGeom>
          <a:noFill/>
        </p:spPr>
        <p:txBody>
          <a:bodyPr wrap="none" lIns="0" tIns="0" rIns="0" bIns="0" rtlCol="0">
            <a:spAutoFit/>
          </a:bodyPr>
          <a:lstStyle/>
          <a:p>
            <a:r>
              <a:rPr lang="en-US" sz="1350" dirty="0" err="1"/>
              <a:t>θ</a:t>
            </a:r>
            <a:endParaRPr lang="en-US" sz="13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0"/>
                            </p:stCondLst>
                            <p:childTnLst>
                              <p:par>
                                <p:cTn id="8" presetID="2" presetClass="entr" presetSubtype="8" accel="50000" decel="50000" fill="hold" grpId="0" nodeType="afterEffect">
                                  <p:stCondLst>
                                    <p:cond delay="1000"/>
                                  </p:stCondLst>
                                  <p:childTnLst>
                                    <p:set>
                                      <p:cBhvr>
                                        <p:cTn id="9" dur="1" fill="hold">
                                          <p:stCondLst>
                                            <p:cond delay="0"/>
                                          </p:stCondLst>
                                        </p:cTn>
                                        <p:tgtEl>
                                          <p:spTgt spid="7"/>
                                        </p:tgtEl>
                                        <p:attrNameLst>
                                          <p:attrName>style.visibility</p:attrName>
                                        </p:attrNameLst>
                                      </p:cBhvr>
                                      <p:to>
                                        <p:strVal val="visible"/>
                                      </p:to>
                                    </p:set>
                                    <p:anim calcmode="lin" valueType="num">
                                      <p:cBhvr additive="base">
                                        <p:cTn id="10" dur="500" fill="hold"/>
                                        <p:tgtEl>
                                          <p:spTgt spid="7"/>
                                        </p:tgtEl>
                                        <p:attrNameLst>
                                          <p:attrName>ppt_x</p:attrName>
                                        </p:attrNameLst>
                                      </p:cBhvr>
                                      <p:tavLst>
                                        <p:tav tm="0">
                                          <p:val>
                                            <p:strVal val="0-#ppt_w/2"/>
                                          </p:val>
                                        </p:tav>
                                        <p:tav tm="100000">
                                          <p:val>
                                            <p:strVal val="#ppt_x"/>
                                          </p:val>
                                        </p:tav>
                                      </p:tavLst>
                                    </p:anim>
                                    <p:anim calcmode="lin" valueType="num">
                                      <p:cBhvr additive="base">
                                        <p:cTn id="11"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0" y="136524"/>
            <a:ext cx="9022556" cy="994172"/>
          </a:xfrm>
        </p:spPr>
        <p:txBody>
          <a:bodyPr>
            <a:noAutofit/>
          </a:bodyPr>
          <a:lstStyle/>
          <a:p>
            <a:pPr algn="ctr"/>
            <a:r>
              <a:rPr lang="en-US" altLang="x-none" sz="4050" b="1" dirty="0">
                <a:latin typeface="微软雅黑" panose="020B0503020204020204" pitchFamily="34" charset="-122"/>
                <a:ea typeface="微软雅黑" panose="020B0503020204020204" pitchFamily="34" charset="-122"/>
              </a:rPr>
              <a:t>Interactions of Particles with Matter - Radiation Damage</a:t>
            </a:r>
            <a:endParaRPr lang="en-US" altLang="x-none" sz="4050" b="1" dirty="0">
              <a:latin typeface="微软雅黑" panose="020B0503020204020204" pitchFamily="34" charset="-122"/>
              <a:ea typeface="微软雅黑" panose="020B0503020204020204" pitchFamily="34" charset="-122"/>
            </a:endParaRPr>
          </a:p>
        </p:txBody>
      </p:sp>
      <p:sp>
        <p:nvSpPr>
          <p:cNvPr id="16386" name="Rectangle 3"/>
          <p:cNvSpPr>
            <a:spLocks noGrp="1" noChangeArrowheads="1"/>
          </p:cNvSpPr>
          <p:nvPr>
            <p:ph idx="1"/>
          </p:nvPr>
        </p:nvSpPr>
        <p:spPr>
          <a:xfrm>
            <a:off x="127000" y="1826616"/>
            <a:ext cx="8699500" cy="3164484"/>
          </a:xfrm>
        </p:spPr>
        <p:txBody>
          <a:bodyPr>
            <a:noAutofit/>
          </a:bodyPr>
          <a:lstStyle/>
          <a:p>
            <a:pPr>
              <a:lnSpc>
                <a:spcPct val="90000"/>
              </a:lnSpc>
              <a:buClr>
                <a:srgbClr val="FF3300"/>
              </a:buClr>
              <a:buFont typeface="Wingdings" panose="05000000000000000000" pitchFamily="2" charset="2"/>
              <a:buChar char="Ø"/>
            </a:pPr>
            <a:r>
              <a:rPr lang="en-US" altLang="x-none" sz="1400" dirty="0">
                <a:latin typeface="微软雅黑" panose="020B0503020204020204" pitchFamily="34" charset="-122"/>
                <a:ea typeface="微软雅黑" panose="020B0503020204020204" pitchFamily="34" charset="-122"/>
              </a:rPr>
              <a:t>Particles can have lasting effects on the detector materials.</a:t>
            </a:r>
            <a:endParaRPr lang="en-US" altLang="x-none" sz="1400" dirty="0">
              <a:latin typeface="微软雅黑" panose="020B0503020204020204" pitchFamily="34" charset="-122"/>
              <a:ea typeface="微软雅黑" panose="020B0503020204020204" pitchFamily="34" charset="-122"/>
            </a:endParaRPr>
          </a:p>
          <a:p>
            <a:pPr lvl="1">
              <a:lnSpc>
                <a:spcPct val="90000"/>
              </a:lnSpc>
              <a:buClr>
                <a:srgbClr val="FF3300"/>
              </a:buClr>
              <a:buFont typeface="Wingdings" panose="05000000000000000000" pitchFamily="2" charset="2"/>
              <a:buChar char="Ø"/>
            </a:pPr>
            <a:r>
              <a:rPr lang="en-US" altLang="x-none" sz="1400" dirty="0">
                <a:latin typeface="微软雅黑" panose="020B0503020204020204" pitchFamily="34" charset="-122"/>
                <a:ea typeface="微软雅黑" panose="020B0503020204020204" pitchFamily="34" charset="-122"/>
              </a:rPr>
              <a:t>Nuclear Collision</a:t>
            </a:r>
            <a:endParaRPr lang="en-US" altLang="x-none" sz="1400" dirty="0">
              <a:latin typeface="微软雅黑" panose="020B0503020204020204" pitchFamily="34" charset="-122"/>
              <a:ea typeface="微软雅黑" panose="020B0503020204020204" pitchFamily="34" charset="-122"/>
            </a:endParaRPr>
          </a:p>
          <a:p>
            <a:pPr lvl="2">
              <a:lnSpc>
                <a:spcPct val="90000"/>
              </a:lnSpc>
              <a:buClr>
                <a:srgbClr val="FF3300"/>
              </a:buClr>
              <a:buFont typeface="Wingdings" panose="05000000000000000000" pitchFamily="2" charset="2"/>
              <a:buChar char="Ø"/>
            </a:pPr>
            <a:r>
              <a:rPr lang="en-US" altLang="x-none" sz="1400" dirty="0">
                <a:latin typeface="微软雅黑" panose="020B0503020204020204" pitchFamily="34" charset="-122"/>
                <a:ea typeface="微软雅黑" panose="020B0503020204020204" pitchFamily="34" charset="-122"/>
              </a:rPr>
              <a:t>Particle undergoes interaction directly with atomic nucleus. </a:t>
            </a:r>
            <a:endParaRPr lang="en-US" altLang="x-none" sz="1400" dirty="0">
              <a:latin typeface="微软雅黑" panose="020B0503020204020204" pitchFamily="34" charset="-122"/>
              <a:ea typeface="微软雅黑" panose="020B0503020204020204" pitchFamily="34" charset="-122"/>
            </a:endParaRPr>
          </a:p>
          <a:p>
            <a:pPr lvl="2">
              <a:lnSpc>
                <a:spcPct val="90000"/>
              </a:lnSpc>
              <a:buClr>
                <a:srgbClr val="FF3300"/>
              </a:buClr>
              <a:buFont typeface="Wingdings" panose="05000000000000000000" pitchFamily="2" charset="2"/>
              <a:buChar char="Ø"/>
            </a:pPr>
            <a:r>
              <a:rPr lang="en-US" altLang="x-none" sz="1400" dirty="0">
                <a:latin typeface="微软雅黑" panose="020B0503020204020204" pitchFamily="34" charset="-122"/>
                <a:ea typeface="微软雅黑" panose="020B0503020204020204" pitchFamily="34" charset="-122"/>
              </a:rPr>
              <a:t>May transmute the element (radiation damage).</a:t>
            </a:r>
            <a:endParaRPr lang="en-US" altLang="x-none" sz="1400" dirty="0">
              <a:latin typeface="微软雅黑" panose="020B0503020204020204" pitchFamily="34" charset="-122"/>
              <a:ea typeface="微软雅黑" panose="020B0503020204020204" pitchFamily="34" charset="-122"/>
            </a:endParaRPr>
          </a:p>
          <a:p>
            <a:pPr lvl="2">
              <a:lnSpc>
                <a:spcPct val="90000"/>
              </a:lnSpc>
              <a:buClr>
                <a:srgbClr val="FF3300"/>
              </a:buClr>
              <a:buFont typeface="Wingdings" panose="05000000000000000000" pitchFamily="2" charset="2"/>
              <a:buChar char="Ø"/>
            </a:pPr>
            <a:r>
              <a:rPr lang="en-US" altLang="x-none" sz="1400" dirty="0">
                <a:latin typeface="微软雅黑" panose="020B0503020204020204" pitchFamily="34" charset="-122"/>
                <a:ea typeface="微软雅黑" panose="020B0503020204020204" pitchFamily="34" charset="-122"/>
              </a:rPr>
              <a:t>May generate secondary particles which themselves are detectable (neutron detector).</a:t>
            </a:r>
            <a:endParaRPr lang="en-US" altLang="x-none" sz="1400" dirty="0">
              <a:latin typeface="微软雅黑" panose="020B0503020204020204" pitchFamily="34" charset="-122"/>
              <a:ea typeface="微软雅黑" panose="020B0503020204020204" pitchFamily="34" charset="-122"/>
            </a:endParaRPr>
          </a:p>
          <a:p>
            <a:pPr lvl="1">
              <a:lnSpc>
                <a:spcPct val="90000"/>
              </a:lnSpc>
              <a:buClr>
                <a:srgbClr val="FF3300"/>
              </a:buClr>
              <a:buFont typeface="Wingdings" panose="05000000000000000000" pitchFamily="2" charset="2"/>
              <a:buChar char="Ø"/>
            </a:pPr>
            <a:r>
              <a:rPr lang="en-US" altLang="x-none" sz="1400" dirty="0">
                <a:latin typeface="微软雅黑" panose="020B0503020204020204" pitchFamily="34" charset="-122"/>
                <a:ea typeface="微软雅黑" panose="020B0503020204020204" pitchFamily="34" charset="-122"/>
              </a:rPr>
              <a:t>Lattice Dislocation</a:t>
            </a:r>
            <a:endParaRPr lang="en-US" altLang="x-none" sz="1400" dirty="0">
              <a:latin typeface="微软雅黑" panose="020B0503020204020204" pitchFamily="34" charset="-122"/>
              <a:ea typeface="微软雅黑" panose="020B0503020204020204" pitchFamily="34" charset="-122"/>
            </a:endParaRPr>
          </a:p>
          <a:p>
            <a:pPr lvl="2">
              <a:lnSpc>
                <a:spcPct val="90000"/>
              </a:lnSpc>
              <a:buClr>
                <a:srgbClr val="FF3300"/>
              </a:buClr>
              <a:buFont typeface="Wingdings" panose="05000000000000000000" pitchFamily="2" charset="2"/>
              <a:buChar char="Ø"/>
            </a:pPr>
            <a:r>
              <a:rPr lang="en-US" altLang="x-none" sz="1400" dirty="0">
                <a:latin typeface="微软雅黑" panose="020B0503020204020204" pitchFamily="34" charset="-122"/>
                <a:ea typeface="微软雅黑" panose="020B0503020204020204" pitchFamily="34" charset="-122"/>
              </a:rPr>
              <a:t>Crystalline structure of a material may be disrupted (diode leakage current increases).</a:t>
            </a:r>
            <a:endParaRPr lang="en-US" altLang="x-none" sz="1400" dirty="0">
              <a:latin typeface="微软雅黑" panose="020B0503020204020204" pitchFamily="34" charset="-122"/>
              <a:ea typeface="微软雅黑" panose="020B0503020204020204" pitchFamily="34" charset="-122"/>
            </a:endParaRPr>
          </a:p>
          <a:p>
            <a:pPr lvl="1">
              <a:lnSpc>
                <a:spcPct val="90000"/>
              </a:lnSpc>
              <a:buClr>
                <a:srgbClr val="FF3300"/>
              </a:buClr>
              <a:buFont typeface="Wingdings" panose="05000000000000000000" pitchFamily="2" charset="2"/>
              <a:buChar char="Ø"/>
            </a:pPr>
            <a:r>
              <a:rPr lang="en-US" altLang="x-none" sz="1400" dirty="0">
                <a:latin typeface="微软雅黑" panose="020B0503020204020204" pitchFamily="34" charset="-122"/>
                <a:ea typeface="微软雅黑" panose="020B0503020204020204" pitchFamily="34" charset="-122"/>
              </a:rPr>
              <a:t>Chemical Change</a:t>
            </a:r>
            <a:endParaRPr lang="en-US" altLang="x-none" sz="1400" dirty="0">
              <a:latin typeface="微软雅黑" panose="020B0503020204020204" pitchFamily="34" charset="-122"/>
              <a:ea typeface="微软雅黑" panose="020B0503020204020204" pitchFamily="34" charset="-122"/>
            </a:endParaRPr>
          </a:p>
          <a:p>
            <a:pPr lvl="2">
              <a:lnSpc>
                <a:spcPct val="90000"/>
              </a:lnSpc>
              <a:buClr>
                <a:srgbClr val="FF3300"/>
              </a:buClr>
              <a:buFont typeface="Wingdings" panose="05000000000000000000" pitchFamily="2" charset="2"/>
              <a:buChar char="Ø"/>
            </a:pPr>
            <a:r>
              <a:rPr lang="en-US" altLang="x-none" sz="1400" dirty="0">
                <a:latin typeface="微软雅黑" panose="020B0503020204020204" pitchFamily="34" charset="-122"/>
                <a:ea typeface="微软雅黑" panose="020B0503020204020204" pitchFamily="34" charset="-122"/>
              </a:rPr>
              <a:t>Photographic Film (photos fogged at airports) or Emulsion (visible particle tracks).</a:t>
            </a:r>
            <a:endParaRPr lang="en-US" altLang="x-none" sz="1400" dirty="0">
              <a:latin typeface="微软雅黑" panose="020B0503020204020204" pitchFamily="34" charset="-122"/>
              <a:ea typeface="微软雅黑" panose="020B0503020204020204" pitchFamily="34" charset="-122"/>
            </a:endParaRPr>
          </a:p>
          <a:p>
            <a:pPr lvl="2">
              <a:lnSpc>
                <a:spcPct val="90000"/>
              </a:lnSpc>
              <a:buClr>
                <a:srgbClr val="FF3300"/>
              </a:buClr>
              <a:buFont typeface="Wingdings" panose="05000000000000000000" pitchFamily="2" charset="2"/>
              <a:buChar char="Ø"/>
            </a:pPr>
            <a:r>
              <a:rPr lang="en-US" altLang="x-none" sz="1400" dirty="0">
                <a:latin typeface="微软雅黑" panose="020B0503020204020204" pitchFamily="34" charset="-122"/>
                <a:ea typeface="微软雅黑" panose="020B0503020204020204" pitchFamily="34" charset="-122"/>
              </a:rPr>
              <a:t>Changed molecular bond in a clear material may create color centers</a:t>
            </a:r>
            <a:endParaRPr lang="en-US" altLang="x-none" sz="1400" dirty="0">
              <a:latin typeface="微软雅黑" panose="020B0503020204020204" pitchFamily="34" charset="-122"/>
              <a:ea typeface="微软雅黑" panose="020B0503020204020204" pitchFamily="34" charset="-122"/>
            </a:endParaRPr>
          </a:p>
        </p:txBody>
      </p:sp>
      <p:sp>
        <p:nvSpPr>
          <p:cNvPr id="2" name="Date Placeholder 1"/>
          <p:cNvSpPr>
            <a:spLocks noGrp="1"/>
          </p:cNvSpPr>
          <p:nvPr>
            <p:ph type="dt" sz="half" idx="10"/>
          </p:nvPr>
        </p:nvSpPr>
        <p:spPr/>
        <p:txBody>
          <a:bodyPr/>
          <a:lstStyle/>
          <a:p>
            <a:fld id="{F6FF7578-08AF-423E-BD0F-77C9462BEB77}" type="datetime1">
              <a:rPr lang="zh-CN" altLang="en-US" smtClean="0"/>
            </a:fld>
            <a:endParaRPr lang="en-US"/>
          </a:p>
        </p:txBody>
      </p:sp>
      <p:sp>
        <p:nvSpPr>
          <p:cNvPr id="4" name="Footer Placeholder 3"/>
          <p:cNvSpPr>
            <a:spLocks noGrp="1"/>
          </p:cNvSpPr>
          <p:nvPr>
            <p:ph type="ftr" sz="quarter" idx="11"/>
          </p:nvPr>
        </p:nvSpPr>
        <p:spPr/>
        <p:txBody>
          <a:bodyPr/>
          <a:lstStyle/>
          <a:p>
            <a:r>
              <a:rPr lang="en-US"/>
              <a:t>Introduction to experimental particle physics, Weimin Song</a:t>
            </a:r>
            <a:endParaRPr lang="en-US"/>
          </a:p>
        </p:txBody>
      </p:sp>
      <p:sp>
        <p:nvSpPr>
          <p:cNvPr id="3" name="Slide Number Placeholder 2"/>
          <p:cNvSpPr>
            <a:spLocks noGrp="1"/>
          </p:cNvSpPr>
          <p:nvPr>
            <p:ph type="sldNum" sz="quarter" idx="12"/>
          </p:nvPr>
        </p:nvSpPr>
        <p:spPr/>
        <p:txBody>
          <a:bodyPr/>
          <a:lstStyle/>
          <a:p>
            <a:fld id="{631502E3-5324-F14B-802A-9353020B486E}" type="slidenum">
              <a:rPr lang="en-US" smtClean="0"/>
            </a:fld>
            <a:endParaRPr lang="en-US"/>
          </a:p>
        </p:txBody>
      </p:sp>
      <p:sp>
        <p:nvSpPr>
          <p:cNvPr id="16387" name="Text Box 6"/>
          <p:cNvSpPr txBox="1">
            <a:spLocks noChangeArrowheads="1"/>
          </p:cNvSpPr>
          <p:nvPr/>
        </p:nvSpPr>
        <p:spPr bwMode="auto">
          <a:xfrm>
            <a:off x="127000" y="5088950"/>
            <a:ext cx="889555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r>
              <a:rPr lang="en-US" altLang="x-none" sz="1400" dirty="0">
                <a:solidFill>
                  <a:srgbClr val="000090"/>
                </a:solidFill>
                <a:latin typeface="微软雅黑" panose="020B0503020204020204" pitchFamily="34" charset="-122"/>
                <a:ea typeface="微软雅黑" panose="020B0503020204020204" pitchFamily="34" charset="-122"/>
              </a:rPr>
              <a:t>While these effects can be exploited for particle detection, </a:t>
            </a:r>
            <a:endParaRPr lang="en-US" altLang="x-none" sz="1400" dirty="0">
              <a:solidFill>
                <a:srgbClr val="000090"/>
              </a:solidFill>
              <a:latin typeface="微软雅黑" panose="020B0503020204020204" pitchFamily="34" charset="-122"/>
              <a:ea typeface="微软雅黑" panose="020B0503020204020204" pitchFamily="34" charset="-122"/>
            </a:endParaRPr>
          </a:p>
          <a:p>
            <a:r>
              <a:rPr lang="en-US" altLang="x-none" sz="1400" dirty="0">
                <a:solidFill>
                  <a:srgbClr val="000090"/>
                </a:solidFill>
                <a:latin typeface="微软雅黑" panose="020B0503020204020204" pitchFamily="34" charset="-122"/>
                <a:ea typeface="微软雅黑" panose="020B0503020204020204" pitchFamily="34" charset="-122"/>
              </a:rPr>
              <a:t>they may also cause permanent damage to detector components resulting in a detector which stops working. </a:t>
            </a:r>
            <a:endParaRPr lang="en-US" altLang="x-none" sz="1400" dirty="0">
              <a:solidFill>
                <a:srgbClr val="000090"/>
              </a:solidFill>
              <a:latin typeface="微软雅黑" panose="020B0503020204020204" pitchFamily="34" charset="-122"/>
              <a:ea typeface="微软雅黑" panose="020B0503020204020204" pitchFamily="34" charset="-122"/>
            </a:endParaRPr>
          </a:p>
          <a:p>
            <a:endParaRPr lang="en-US" altLang="x-none" sz="1400" dirty="0">
              <a:solidFill>
                <a:srgbClr val="000090"/>
              </a:solidFill>
              <a:latin typeface="微软雅黑" panose="020B0503020204020204" pitchFamily="34" charset="-122"/>
              <a:ea typeface="微软雅黑" panose="020B0503020204020204" pitchFamily="34" charset="-122"/>
            </a:endParaRPr>
          </a:p>
          <a:p>
            <a:r>
              <a:rPr lang="en-US" altLang="x-none" sz="1400" dirty="0">
                <a:solidFill>
                  <a:srgbClr val="000090"/>
                </a:solidFill>
                <a:latin typeface="微软雅黑" panose="020B0503020204020204" pitchFamily="34" charset="-122"/>
                <a:ea typeface="微软雅黑" panose="020B0503020204020204" pitchFamily="34" charset="-122"/>
              </a:rPr>
              <a:t>This is sometimes referred to as “</a:t>
            </a:r>
            <a:r>
              <a:rPr lang="en-US" altLang="ja-JP" sz="1400" dirty="0">
                <a:solidFill>
                  <a:srgbClr val="000090"/>
                </a:solidFill>
                <a:latin typeface="微软雅黑" panose="020B0503020204020204" pitchFamily="34" charset="-122"/>
                <a:ea typeface="微软雅黑" panose="020B0503020204020204" pitchFamily="34" charset="-122"/>
              </a:rPr>
              <a:t>aging”.</a:t>
            </a:r>
            <a:endParaRPr lang="en-US" altLang="x-none" sz="1400" dirty="0">
              <a:solidFill>
                <a:srgbClr val="00009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0"/>
            <a:ext cx="9144000" cy="994172"/>
          </a:xfrm>
        </p:spPr>
        <p:txBody>
          <a:bodyPr>
            <a:normAutofit fontScale="90000"/>
          </a:bodyPr>
          <a:lstStyle/>
          <a:p>
            <a:pPr algn="ctr">
              <a:defRPr/>
            </a:pPr>
            <a:r>
              <a:rPr lang="en-US" sz="4050" b="1" dirty="0">
                <a:latin typeface="微软雅黑" panose="020B0503020204020204" pitchFamily="34" charset="-122"/>
                <a:ea typeface="微软雅黑" panose="020B0503020204020204" pitchFamily="34" charset="-122"/>
              </a:rPr>
              <a:t>Interactions of Particles with Matter</a:t>
            </a:r>
            <a:endParaRPr lang="en-US" sz="4050" b="1" dirty="0">
              <a:latin typeface="微软雅黑" panose="020B0503020204020204" pitchFamily="34" charset="-122"/>
              <a:ea typeface="微软雅黑" panose="020B0503020204020204" pitchFamily="34" charset="-122"/>
            </a:endParaRPr>
          </a:p>
        </p:txBody>
      </p:sp>
      <p:sp>
        <p:nvSpPr>
          <p:cNvPr id="19458" name="Rectangle 3"/>
          <p:cNvSpPr>
            <a:spLocks noGrp="1" noChangeArrowheads="1"/>
          </p:cNvSpPr>
          <p:nvPr>
            <p:ph idx="1"/>
          </p:nvPr>
        </p:nvSpPr>
        <p:spPr/>
        <p:txBody>
          <a:bodyPr/>
          <a:lstStyle/>
          <a:p>
            <a:pPr>
              <a:spcBef>
                <a:spcPct val="70000"/>
              </a:spcBef>
              <a:buClr>
                <a:srgbClr val="FF3300"/>
              </a:buClr>
              <a:buFont typeface="Wingdings" panose="05000000000000000000" pitchFamily="2" charset="2"/>
              <a:buChar char="Ø"/>
            </a:pPr>
            <a:r>
              <a:rPr lang="en-US" altLang="x-none" b="1" u="sng">
                <a:solidFill>
                  <a:srgbClr val="FF3300"/>
                </a:solidFill>
                <a:ea typeface="MS PGothic" panose="020B0600070205080204" charset="-128"/>
              </a:rPr>
              <a:t>Summary: </a:t>
            </a:r>
            <a:r>
              <a:rPr lang="en-US" altLang="x-none">
                <a:ea typeface="MS PGothic" panose="020B0600070205080204" charset="-128"/>
              </a:rPr>
              <a:t>When charged particles pass through matter they usually produce either free electric charges (ionization) or light (photoemission).</a:t>
            </a:r>
            <a:endParaRPr lang="en-US" altLang="x-none">
              <a:ea typeface="MS PGothic" panose="020B0600070205080204" charset="-128"/>
            </a:endParaRPr>
          </a:p>
          <a:p>
            <a:pPr>
              <a:spcBef>
                <a:spcPct val="70000"/>
              </a:spcBef>
              <a:buClr>
                <a:srgbClr val="FF3300"/>
              </a:buClr>
              <a:buFont typeface="Wingdings" panose="05000000000000000000" pitchFamily="2" charset="2"/>
              <a:buChar char="Ø"/>
            </a:pPr>
            <a:r>
              <a:rPr lang="en-US" altLang="x-none" b="1" u="sng" dirty="0">
                <a:solidFill>
                  <a:srgbClr val="FF3300"/>
                </a:solidFill>
                <a:ea typeface="MS PGothic" panose="020B0600070205080204" charset="-128"/>
              </a:rPr>
              <a:t>Ahead:</a:t>
            </a:r>
            <a:r>
              <a:rPr lang="en-US" altLang="x-none" b="1" dirty="0">
                <a:solidFill>
                  <a:srgbClr val="FF3300"/>
                </a:solidFill>
                <a:ea typeface="MS PGothic" panose="020B0600070205080204" charset="-128"/>
              </a:rPr>
              <a:t>  </a:t>
            </a:r>
            <a:r>
              <a:rPr lang="en-US" altLang="x-none" dirty="0">
                <a:ea typeface="MS PGothic" panose="020B0600070205080204" charset="-128"/>
              </a:rPr>
              <a:t>Most </a:t>
            </a:r>
            <a:r>
              <a:rPr lang="ja-JP" altLang="en-US" dirty="0">
                <a:ea typeface="MS PGothic" panose="020B0600070205080204" charset="-128"/>
              </a:rPr>
              <a:t>“</a:t>
            </a:r>
            <a:r>
              <a:rPr lang="en-US" altLang="ja-JP" dirty="0">
                <a:ea typeface="MS PGothic" panose="020B0600070205080204" charset="-128"/>
              </a:rPr>
              <a:t>particle</a:t>
            </a:r>
            <a:r>
              <a:rPr lang="ja-JP" altLang="en-US" dirty="0">
                <a:ea typeface="MS PGothic" panose="020B0600070205080204" charset="-128"/>
              </a:rPr>
              <a:t>”</a:t>
            </a:r>
            <a:r>
              <a:rPr lang="en-US" altLang="ja-JP" dirty="0">
                <a:ea typeface="MS PGothic" panose="020B0600070205080204" charset="-128"/>
              </a:rPr>
              <a:t> detectors actually detect the </a:t>
            </a:r>
            <a:r>
              <a:rPr lang="en-US" altLang="ja-JP" u="sng" dirty="0">
                <a:ea typeface="MS PGothic" panose="020B0600070205080204" charset="-128"/>
              </a:rPr>
              <a:t>light </a:t>
            </a:r>
            <a:r>
              <a:rPr lang="en-US" altLang="ja-JP" dirty="0">
                <a:ea typeface="MS PGothic" panose="020B0600070205080204" charset="-128"/>
              </a:rPr>
              <a:t>or the </a:t>
            </a:r>
            <a:r>
              <a:rPr lang="en-US" altLang="ja-JP" u="sng" dirty="0">
                <a:ea typeface="MS PGothic" panose="020B0600070205080204" charset="-128"/>
              </a:rPr>
              <a:t>charge </a:t>
            </a:r>
            <a:r>
              <a:rPr lang="en-US" altLang="ja-JP" dirty="0">
                <a:ea typeface="MS PGothic" panose="020B0600070205080204" charset="-128"/>
              </a:rPr>
              <a:t>that a particle leaves behind.</a:t>
            </a:r>
            <a:endParaRPr lang="en-US" altLang="ja-JP" dirty="0">
              <a:ea typeface="MS PGothic" panose="020B0600070205080204" charset="-128"/>
            </a:endParaRPr>
          </a:p>
          <a:p>
            <a:pPr>
              <a:spcBef>
                <a:spcPct val="70000"/>
              </a:spcBef>
              <a:buClr>
                <a:srgbClr val="FF3300"/>
              </a:buClr>
              <a:buFont typeface="Wingdings" panose="05000000000000000000" pitchFamily="2" charset="2"/>
              <a:buChar char="Ø"/>
            </a:pPr>
            <a:r>
              <a:rPr lang="en-US" altLang="x-none" b="1" u="sng" dirty="0">
                <a:solidFill>
                  <a:srgbClr val="FF3300"/>
                </a:solidFill>
                <a:ea typeface="MS PGothic" panose="020B0600070205080204" charset="-128"/>
              </a:rPr>
              <a:t>Next:</a:t>
            </a:r>
            <a:r>
              <a:rPr lang="en-US" altLang="x-none" b="1" dirty="0">
                <a:solidFill>
                  <a:srgbClr val="FF3300"/>
                </a:solidFill>
                <a:ea typeface="MS PGothic" panose="020B0600070205080204" charset="-128"/>
              </a:rPr>
              <a:t> </a:t>
            </a:r>
            <a:r>
              <a:rPr lang="en-US" altLang="x-none" dirty="0">
                <a:ea typeface="MS PGothic" panose="020B0600070205080204" charset="-128"/>
              </a:rPr>
              <a:t>In all cases we finally need an electronic signal which is big enough to use in a Data Acquisition System.</a:t>
            </a:r>
            <a:endParaRPr lang="en-US" altLang="x-none" dirty="0">
              <a:ea typeface="MS PGothic" panose="020B0600070205080204" charset="-128"/>
            </a:endParaRPr>
          </a:p>
        </p:txBody>
      </p:sp>
      <p:sp>
        <p:nvSpPr>
          <p:cNvPr id="2" name="Date Placeholder 1"/>
          <p:cNvSpPr>
            <a:spLocks noGrp="1"/>
          </p:cNvSpPr>
          <p:nvPr>
            <p:ph type="dt" sz="half" idx="10"/>
          </p:nvPr>
        </p:nvSpPr>
        <p:spPr/>
        <p:txBody>
          <a:bodyPr/>
          <a:lstStyle/>
          <a:p>
            <a:fld id="{334A4ED0-1369-4FE0-834D-ABB807D9BD9E}" type="datetime1">
              <a:rPr lang="zh-CN" altLang="en-US" smtClean="0"/>
            </a:fld>
            <a:endParaRPr lang="en-US"/>
          </a:p>
        </p:txBody>
      </p:sp>
      <p:sp>
        <p:nvSpPr>
          <p:cNvPr id="4" name="Footer Placeholder 3"/>
          <p:cNvSpPr>
            <a:spLocks noGrp="1"/>
          </p:cNvSpPr>
          <p:nvPr>
            <p:ph type="ftr" sz="quarter" idx="11"/>
          </p:nvPr>
        </p:nvSpPr>
        <p:spPr/>
        <p:txBody>
          <a:bodyPr/>
          <a:lstStyle/>
          <a:p>
            <a:r>
              <a:rPr lang="en-US"/>
              <a:t>Introduction to experimental particle physics, Weimin Song</a:t>
            </a:r>
            <a:endParaRPr lang="en-US"/>
          </a:p>
        </p:txBody>
      </p:sp>
      <p:sp>
        <p:nvSpPr>
          <p:cNvPr id="3" name="Slide Number Placeholder 2"/>
          <p:cNvSpPr>
            <a:spLocks noGrp="1"/>
          </p:cNvSpPr>
          <p:nvPr>
            <p:ph type="sldNum" sz="quarter" idx="12"/>
          </p:nvPr>
        </p:nvSpPr>
        <p:spPr/>
        <p:txBody>
          <a:bodyPr/>
          <a:lstStyle/>
          <a:p>
            <a:fld id="{631502E3-5324-F14B-802A-9353020B486E}" type="slidenum">
              <a:rPr lang="en-US" smtClean="0"/>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B0E94A-0A09-47E7-B0B4-94C3513C5C47}" type="datetime1">
              <a:rPr lang="zh-CN" altLang="en-US" smtClean="0"/>
            </a:fld>
            <a:endParaRPr lang="en-US"/>
          </a:p>
        </p:txBody>
      </p:sp>
      <p:sp>
        <p:nvSpPr>
          <p:cNvPr id="4" name="Footer Placeholder 3"/>
          <p:cNvSpPr>
            <a:spLocks noGrp="1"/>
          </p:cNvSpPr>
          <p:nvPr>
            <p:ph type="ftr" sz="quarter" idx="11"/>
          </p:nvPr>
        </p:nvSpPr>
        <p:spPr/>
        <p:txBody>
          <a:bodyPr/>
          <a:lstStyle/>
          <a:p>
            <a:r>
              <a:rPr lang="en-US"/>
              <a:t>Introduction to experimental particle physics, Weimin Song</a:t>
            </a:r>
            <a:endParaRPr lang="en-US"/>
          </a:p>
        </p:txBody>
      </p:sp>
      <p:sp>
        <p:nvSpPr>
          <p:cNvPr id="3" name="Slide Number Placeholder 2"/>
          <p:cNvSpPr>
            <a:spLocks noGrp="1"/>
          </p:cNvSpPr>
          <p:nvPr>
            <p:ph type="sldNum" sz="quarter" idx="12"/>
          </p:nvPr>
        </p:nvSpPr>
        <p:spPr/>
        <p:txBody>
          <a:bodyPr/>
          <a:lstStyle/>
          <a:p>
            <a:fld id="{631502E3-5324-F14B-802A-9353020B486E}" type="slidenum">
              <a:rPr lang="en-US" smtClean="0"/>
            </a:fld>
            <a:endParaRPr lang="en-US"/>
          </a:p>
        </p:txBody>
      </p:sp>
      <p:sp>
        <p:nvSpPr>
          <p:cNvPr id="20481" name="Rectangle 2"/>
          <p:cNvSpPr>
            <a:spLocks noGrp="1" noChangeArrowheads="1"/>
          </p:cNvSpPr>
          <p:nvPr>
            <p:ph type="title" idx="4294967295"/>
          </p:nvPr>
        </p:nvSpPr>
        <p:spPr>
          <a:xfrm>
            <a:off x="0" y="65878"/>
            <a:ext cx="9015413" cy="1150940"/>
          </a:xfrm>
        </p:spPr>
        <p:txBody>
          <a:bodyPr>
            <a:noAutofit/>
          </a:bodyPr>
          <a:lstStyle/>
          <a:p>
            <a:pPr algn="ctr">
              <a:defRPr/>
            </a:pPr>
            <a:r>
              <a:rPr lang="en-US" altLang="x-none" sz="4050" b="1" dirty="0">
                <a:latin typeface="微软雅黑" panose="020B0503020204020204" pitchFamily="34" charset="-122"/>
                <a:ea typeface="微软雅黑" panose="020B0503020204020204" pitchFamily="34" charset="-122"/>
              </a:rPr>
              <a:t>Particle Detectors: Avalanche Multiplication</a:t>
            </a:r>
            <a:endParaRPr lang="en-US" altLang="x-none" sz="4050" b="1" dirty="0">
              <a:latin typeface="微软雅黑" panose="020B0503020204020204" pitchFamily="34" charset="-122"/>
              <a:ea typeface="微软雅黑" panose="020B0503020204020204" pitchFamily="34" charset="-122"/>
            </a:endParaRPr>
          </a:p>
        </p:txBody>
      </p:sp>
      <p:sp>
        <p:nvSpPr>
          <p:cNvPr id="20482" name="Rectangle 3"/>
          <p:cNvSpPr>
            <a:spLocks noGrp="1" noChangeArrowheads="1"/>
          </p:cNvSpPr>
          <p:nvPr>
            <p:ph type="body" sz="half" idx="4294967295"/>
          </p:nvPr>
        </p:nvSpPr>
        <p:spPr>
          <a:xfrm>
            <a:off x="628650" y="4075114"/>
            <a:ext cx="3759200" cy="2141538"/>
          </a:xfrm>
        </p:spPr>
        <p:txBody>
          <a:bodyPr/>
          <a:lstStyle/>
          <a:p>
            <a:pPr algn="just">
              <a:buFont typeface="Monotype Sorts" charset="2"/>
              <a:buNone/>
            </a:pPr>
            <a:r>
              <a:rPr lang="en-US" altLang="x-none" sz="1400" dirty="0">
                <a:ea typeface="MS PGothic" panose="020B0600070205080204" charset="-128"/>
              </a:rPr>
              <a:t>    We need to </a:t>
            </a:r>
            <a:r>
              <a:rPr lang="en-US" altLang="x-none" sz="1400" i="1" dirty="0">
                <a:ea typeface="MS PGothic" panose="020B0600070205080204" charset="-128"/>
              </a:rPr>
              <a:t>amplify</a:t>
            </a:r>
            <a:r>
              <a:rPr lang="en-US" altLang="x-none" sz="1400" dirty="0">
                <a:ea typeface="MS PGothic" panose="020B0600070205080204" charset="-128"/>
              </a:rPr>
              <a:t> the ionization electrons.</a:t>
            </a:r>
            <a:endParaRPr lang="en-US" altLang="x-none" sz="1400" dirty="0">
              <a:ea typeface="MS PGothic" panose="020B0600070205080204" charset="-128"/>
            </a:endParaRPr>
          </a:p>
          <a:p>
            <a:pPr algn="just">
              <a:buFont typeface="Monotype Sorts" charset="2"/>
              <a:buNone/>
            </a:pPr>
            <a:r>
              <a:rPr lang="en-US" altLang="x-none" sz="1400" dirty="0">
                <a:ea typeface="MS PGothic" panose="020B0600070205080204" charset="-128"/>
              </a:rPr>
              <a:t>    By giving them a </a:t>
            </a:r>
            <a:r>
              <a:rPr lang="en-US" altLang="x-none" sz="1400" i="1" dirty="0">
                <a:ea typeface="MS PGothic" panose="020B0600070205080204" charset="-128"/>
              </a:rPr>
              <a:t>push</a:t>
            </a:r>
            <a:r>
              <a:rPr lang="en-US" altLang="x-none" sz="1400" dirty="0">
                <a:ea typeface="MS PGothic" panose="020B0600070205080204" charset="-128"/>
              </a:rPr>
              <a:t>, we can make them move fast enough so that they </a:t>
            </a:r>
            <a:r>
              <a:rPr lang="en-US" altLang="x-none" sz="1400" i="1" dirty="0">
                <a:ea typeface="MS PGothic" panose="020B0600070205080204" charset="-128"/>
              </a:rPr>
              <a:t>ionize</a:t>
            </a:r>
            <a:r>
              <a:rPr lang="en-US" altLang="x-none" sz="1400" dirty="0">
                <a:ea typeface="MS PGothic" panose="020B0600070205080204" charset="-128"/>
              </a:rPr>
              <a:t> other atoms when they collide. </a:t>
            </a:r>
            <a:r>
              <a:rPr lang="en-US" altLang="x-none" sz="1400" i="1" dirty="0">
                <a:ea typeface="MS PGothic" panose="020B0600070205080204" charset="-128"/>
              </a:rPr>
              <a:t>Push </a:t>
            </a:r>
            <a:r>
              <a:rPr lang="en-US" altLang="x-none" sz="1400" dirty="0">
                <a:ea typeface="MS PGothic" panose="020B0600070205080204" charset="-128"/>
              </a:rPr>
              <a:t>those </a:t>
            </a:r>
            <a:r>
              <a:rPr lang="en-US" altLang="x-none" sz="1400" i="1" dirty="0">
                <a:ea typeface="MS PGothic" panose="020B0600070205080204" charset="-128"/>
              </a:rPr>
              <a:t>new </a:t>
            </a:r>
            <a:r>
              <a:rPr lang="en-US" altLang="x-none" sz="1400" dirty="0">
                <a:ea typeface="MS PGothic" panose="020B0600070205080204" charset="-128"/>
              </a:rPr>
              <a:t>electrons and each one ionizes </a:t>
            </a:r>
            <a:r>
              <a:rPr lang="en-US" altLang="x-none" sz="1400" i="1" dirty="0">
                <a:ea typeface="MS PGothic" panose="020B0600070205080204" charset="-128"/>
              </a:rPr>
              <a:t>more </a:t>
            </a:r>
            <a:r>
              <a:rPr lang="en-US" altLang="x-none" sz="1400" dirty="0">
                <a:ea typeface="MS PGothic" panose="020B0600070205080204" charset="-128"/>
              </a:rPr>
              <a:t>atoms, releasing </a:t>
            </a:r>
            <a:r>
              <a:rPr lang="en-US" altLang="x-none" sz="1400" i="1" dirty="0">
                <a:ea typeface="MS PGothic" panose="020B0600070205080204" charset="-128"/>
              </a:rPr>
              <a:t>more </a:t>
            </a:r>
            <a:r>
              <a:rPr lang="en-US" altLang="x-none" sz="1400" dirty="0">
                <a:ea typeface="MS PGothic" panose="020B0600070205080204" charset="-128"/>
              </a:rPr>
              <a:t>electrons. After this has happened several times we have a sizeable free charge that can be sensed by an electronic circuit</a:t>
            </a:r>
            <a:r>
              <a:rPr lang="en-US" altLang="x-none" sz="1350" dirty="0">
                <a:ea typeface="MS PGothic" panose="020B0600070205080204" charset="-128"/>
              </a:rPr>
              <a:t>.</a:t>
            </a:r>
            <a:endParaRPr lang="en-US" altLang="x-none" sz="1350" dirty="0">
              <a:ea typeface="MS PGothic" panose="020B0600070205080204" charset="-128"/>
            </a:endParaRPr>
          </a:p>
          <a:p>
            <a:endParaRPr lang="en-US" altLang="x-none" sz="1350" dirty="0">
              <a:ea typeface="MS PGothic" panose="020B0600070205080204" charset="-128"/>
            </a:endParaRPr>
          </a:p>
        </p:txBody>
      </p:sp>
      <p:pic>
        <p:nvPicPr>
          <p:cNvPr id="32772" name="Picture 4"/>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5340350" y="2655318"/>
            <a:ext cx="3086100" cy="331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Rectangle 4"/>
          <p:cNvSpPr>
            <a:spLocks noChangeArrowheads="1"/>
          </p:cNvSpPr>
          <p:nvPr/>
        </p:nvSpPr>
        <p:spPr bwMode="auto">
          <a:xfrm>
            <a:off x="793749" y="3199501"/>
            <a:ext cx="3429000" cy="461665"/>
          </a:xfrm>
          <a:prstGeom prst="rect">
            <a:avLst/>
          </a:prstGeom>
          <a:solidFill>
            <a:srgbClr val="FFFF00"/>
          </a:solidFill>
          <a:ln w="38100" cmpd="dbl">
            <a:solidFill>
              <a:srgbClr val="FF0000"/>
            </a:solidFill>
            <a:miter lim="800000"/>
          </a:ln>
        </p:spPr>
        <p:txBody>
          <a:bodyPr>
            <a:spAutoFit/>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pPr>
              <a:buFont typeface="Monotype Sorts" charset="2"/>
              <a:buNone/>
            </a:pPr>
            <a:r>
              <a:rPr lang="en-US" altLang="x-none" sz="1200">
                <a:solidFill>
                  <a:srgbClr val="003300"/>
                </a:solidFill>
                <a:latin typeface="+mn-lt"/>
              </a:rPr>
              <a:t>But, typical </a:t>
            </a:r>
            <a:r>
              <a:rPr lang="en-US" altLang="x-none" sz="1200" dirty="0">
                <a:solidFill>
                  <a:srgbClr val="003300"/>
                </a:solidFill>
                <a:latin typeface="+mn-lt"/>
              </a:rPr>
              <a:t>electronic circuits are sensitive to </a:t>
            </a:r>
            <a:endParaRPr lang="en-US" altLang="x-none" sz="1200" dirty="0">
              <a:solidFill>
                <a:srgbClr val="003300"/>
              </a:solidFill>
              <a:latin typeface="+mn-lt"/>
            </a:endParaRPr>
          </a:p>
          <a:p>
            <a:pPr>
              <a:buFont typeface="Monotype Sorts" charset="2"/>
              <a:buNone/>
            </a:pPr>
            <a:r>
              <a:rPr lang="en-US" altLang="x-none" sz="1200" dirty="0">
                <a:solidFill>
                  <a:srgbClr val="003300"/>
                </a:solidFill>
                <a:latin typeface="+mn-lt"/>
              </a:rPr>
              <a:t>~1µA = 6.2x10</a:t>
            </a:r>
            <a:r>
              <a:rPr lang="en-US" altLang="x-none" sz="1200" baseline="30000" dirty="0">
                <a:solidFill>
                  <a:srgbClr val="003300"/>
                </a:solidFill>
                <a:latin typeface="+mn-lt"/>
              </a:rPr>
              <a:t>12</a:t>
            </a:r>
            <a:r>
              <a:rPr lang="en-US" altLang="x-none" sz="1200" dirty="0">
                <a:solidFill>
                  <a:srgbClr val="003300"/>
                </a:solidFill>
                <a:latin typeface="+mn-lt"/>
              </a:rPr>
              <a:t> e</a:t>
            </a:r>
            <a:r>
              <a:rPr lang="en-US" altLang="x-none" sz="1200" baseline="30000" dirty="0">
                <a:solidFill>
                  <a:srgbClr val="003300"/>
                </a:solidFill>
                <a:latin typeface="+mn-lt"/>
              </a:rPr>
              <a:t>-</a:t>
            </a:r>
            <a:r>
              <a:rPr lang="en-US" altLang="x-none" sz="1200" dirty="0">
                <a:solidFill>
                  <a:srgbClr val="003300"/>
                </a:solidFill>
                <a:latin typeface="+mn-lt"/>
              </a:rPr>
              <a:t>/s   which is &gt;&gt; </a:t>
            </a:r>
            <a:r>
              <a:rPr lang="ja-JP" altLang="en-US" sz="1200" dirty="0">
                <a:solidFill>
                  <a:srgbClr val="003300"/>
                </a:solidFill>
                <a:latin typeface="+mn-lt"/>
              </a:rPr>
              <a:t>“</a:t>
            </a:r>
            <a:r>
              <a:rPr lang="en-US" altLang="ja-JP" sz="1200" dirty="0">
                <a:solidFill>
                  <a:srgbClr val="003300"/>
                </a:solidFill>
                <a:latin typeface="+mn-lt"/>
              </a:rPr>
              <a:t>a few</a:t>
            </a:r>
            <a:r>
              <a:rPr lang="ja-JP" altLang="en-US" sz="1200" dirty="0">
                <a:solidFill>
                  <a:srgbClr val="003300"/>
                </a:solidFill>
                <a:latin typeface="+mn-lt"/>
              </a:rPr>
              <a:t>”</a:t>
            </a:r>
            <a:endParaRPr lang="en-US" altLang="x-none" sz="1200" dirty="0">
              <a:solidFill>
                <a:srgbClr val="003300"/>
              </a:solidFill>
              <a:latin typeface="+mn-lt"/>
            </a:endParaRPr>
          </a:p>
        </p:txBody>
      </p:sp>
      <p:sp>
        <p:nvSpPr>
          <p:cNvPr id="7" name="Rectangle 3"/>
          <p:cNvSpPr txBox="1">
            <a:spLocks noChangeArrowheads="1"/>
          </p:cNvSpPr>
          <p:nvPr/>
        </p:nvSpPr>
        <p:spPr bwMode="auto">
          <a:xfrm>
            <a:off x="571698" y="2285491"/>
            <a:ext cx="3873103"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67865" tIns="33338" rIns="67865" bIns="33338" numCol="1" anchor="t" anchorCtr="0" compatLnSpc="1"/>
          <a:lstStyle>
            <a:lvl1pPr marL="342900" indent="-342900" algn="l" rtl="0" eaLnBrk="0" fontAlgn="base" hangingPunct="0">
              <a:spcBef>
                <a:spcPct val="20000"/>
              </a:spcBef>
              <a:spcAft>
                <a:spcPct val="0"/>
              </a:spcAft>
              <a:buClr>
                <a:schemeClr val="accent1"/>
              </a:buClr>
              <a:buFont typeface="Monotype Sorts" charset="2"/>
              <a:buChar char="ä"/>
              <a:defRPr sz="2400">
                <a:solidFill>
                  <a:srgbClr val="000090"/>
                </a:solidFill>
                <a:latin typeface="+mn-lt"/>
                <a:ea typeface="MS PGothic" panose="020B0600070205080204" charset="-128"/>
                <a:cs typeface="MS PGothic" panose="020B0600070205080204" charset="-128"/>
              </a:defRPr>
            </a:lvl1pPr>
            <a:lvl2pPr marL="742950" indent="-285750" algn="l" rtl="0" eaLnBrk="0" fontAlgn="base" hangingPunct="0">
              <a:spcBef>
                <a:spcPct val="20000"/>
              </a:spcBef>
              <a:spcAft>
                <a:spcPct val="0"/>
              </a:spcAft>
              <a:buClr>
                <a:schemeClr val="accent1"/>
              </a:buClr>
              <a:buFont typeface="Monotype Sorts" charset="2"/>
              <a:buChar char="ä"/>
              <a:defRPr sz="2000">
                <a:solidFill>
                  <a:srgbClr val="000090"/>
                </a:solidFill>
                <a:latin typeface="+mn-lt"/>
                <a:ea typeface="MS PGothic" panose="020B0600070205080204" charset="-128"/>
              </a:defRPr>
            </a:lvl2pPr>
            <a:lvl3pPr marL="1143000" indent="-228600" algn="l" rtl="0" eaLnBrk="0" fontAlgn="base" hangingPunct="0">
              <a:spcBef>
                <a:spcPct val="20000"/>
              </a:spcBef>
              <a:spcAft>
                <a:spcPct val="0"/>
              </a:spcAft>
              <a:buClr>
                <a:schemeClr val="accent1"/>
              </a:buClr>
              <a:buFont typeface="Monotype Sorts" charset="2"/>
              <a:buChar char="ä"/>
              <a:defRPr sz="1600">
                <a:solidFill>
                  <a:srgbClr val="000090"/>
                </a:solidFill>
                <a:latin typeface="+mn-lt"/>
                <a:ea typeface="MS PGothic" panose="020B0600070205080204" charset="-128"/>
              </a:defRPr>
            </a:lvl3pPr>
            <a:lvl4pPr marL="1600200" indent="-228600" algn="l" rtl="0" eaLnBrk="0" fontAlgn="base" hangingPunct="0">
              <a:spcBef>
                <a:spcPct val="20000"/>
              </a:spcBef>
              <a:spcAft>
                <a:spcPct val="0"/>
              </a:spcAft>
              <a:buClr>
                <a:schemeClr val="accent1"/>
              </a:buClr>
              <a:buFont typeface="Monotype Sorts" charset="2"/>
              <a:buChar char="ä"/>
              <a:defRPr sz="1200">
                <a:solidFill>
                  <a:srgbClr val="000090"/>
                </a:solidFill>
                <a:latin typeface="+mn-lt"/>
                <a:ea typeface="MS PGothic" panose="020B0600070205080204" charset="-128"/>
              </a:defRPr>
            </a:lvl4pPr>
            <a:lvl5pPr marL="2057400" indent="-228600" algn="l" rtl="0" eaLnBrk="0" fontAlgn="base" hangingPunct="0">
              <a:spcBef>
                <a:spcPct val="20000"/>
              </a:spcBef>
              <a:spcAft>
                <a:spcPct val="0"/>
              </a:spcAft>
              <a:buClr>
                <a:schemeClr val="accent1"/>
              </a:buClr>
              <a:buFont typeface="Monotype Sorts" charset="2"/>
              <a:buChar char="ä"/>
              <a:defRPr sz="1000">
                <a:solidFill>
                  <a:srgbClr val="000090"/>
                </a:solidFill>
                <a:latin typeface="+mn-lt"/>
                <a:ea typeface="MS PGothic" panose="020B0600070205080204" charset="-128"/>
              </a:defRPr>
            </a:lvl5pPr>
            <a:lvl6pPr marL="2514600" indent="-228600" algn="l" rtl="0" eaLnBrk="0" fontAlgn="base" hangingPunct="0">
              <a:spcBef>
                <a:spcPct val="20000"/>
              </a:spcBef>
              <a:spcAft>
                <a:spcPct val="0"/>
              </a:spcAft>
              <a:buClr>
                <a:schemeClr val="accent1"/>
              </a:buClr>
              <a:buFont typeface="Monotype Sorts" charset="2"/>
              <a:buChar char="ä"/>
              <a:defRPr sz="1000">
                <a:solidFill>
                  <a:srgbClr val="F9FD65"/>
                </a:solidFill>
                <a:latin typeface="+mn-lt"/>
                <a:ea typeface="MS PGothic" panose="020B0600070205080204" charset="-128"/>
              </a:defRPr>
            </a:lvl6pPr>
            <a:lvl7pPr marL="2971800" indent="-228600" algn="l" rtl="0" eaLnBrk="0" fontAlgn="base" hangingPunct="0">
              <a:spcBef>
                <a:spcPct val="20000"/>
              </a:spcBef>
              <a:spcAft>
                <a:spcPct val="0"/>
              </a:spcAft>
              <a:buClr>
                <a:schemeClr val="accent1"/>
              </a:buClr>
              <a:buFont typeface="Monotype Sorts" charset="2"/>
              <a:buChar char="ä"/>
              <a:defRPr sz="1000">
                <a:solidFill>
                  <a:srgbClr val="F9FD65"/>
                </a:solidFill>
                <a:latin typeface="+mn-lt"/>
                <a:ea typeface="MS PGothic" panose="020B0600070205080204" charset="-128"/>
              </a:defRPr>
            </a:lvl7pPr>
            <a:lvl8pPr marL="3429000" indent="-228600" algn="l" rtl="0" eaLnBrk="0" fontAlgn="base" hangingPunct="0">
              <a:spcBef>
                <a:spcPct val="20000"/>
              </a:spcBef>
              <a:spcAft>
                <a:spcPct val="0"/>
              </a:spcAft>
              <a:buClr>
                <a:schemeClr val="accent1"/>
              </a:buClr>
              <a:buFont typeface="Monotype Sorts" charset="2"/>
              <a:buChar char="ä"/>
              <a:defRPr sz="1000">
                <a:solidFill>
                  <a:srgbClr val="F9FD65"/>
                </a:solidFill>
                <a:latin typeface="+mn-lt"/>
                <a:ea typeface="MS PGothic" panose="020B0600070205080204" charset="-128"/>
              </a:defRPr>
            </a:lvl8pPr>
            <a:lvl9pPr marL="3886200" indent="-228600" algn="l" rtl="0" eaLnBrk="0" fontAlgn="base" hangingPunct="0">
              <a:spcBef>
                <a:spcPct val="20000"/>
              </a:spcBef>
              <a:spcAft>
                <a:spcPct val="0"/>
              </a:spcAft>
              <a:buClr>
                <a:schemeClr val="accent1"/>
              </a:buClr>
              <a:buFont typeface="Monotype Sorts" charset="2"/>
              <a:buChar char="ä"/>
              <a:defRPr sz="1000">
                <a:solidFill>
                  <a:srgbClr val="F9FD65"/>
                </a:solidFill>
                <a:latin typeface="+mn-lt"/>
                <a:ea typeface="MS PGothic" panose="020B0600070205080204" charset="-128"/>
              </a:defRPr>
            </a:lvl9pPr>
          </a:lstStyle>
          <a:p>
            <a:pPr>
              <a:buFont typeface="Monotype Sorts" charset="2"/>
              <a:buNone/>
            </a:pPr>
            <a:r>
              <a:rPr lang="en-US" altLang="x-none" sz="1400" kern="0" dirty="0">
                <a:ea typeface="MS PGothic" panose="020B0600070205080204" charset="-128"/>
              </a:rPr>
              <a:t>We need devices that are sensitive to the </a:t>
            </a:r>
            <a:r>
              <a:rPr lang="en-US" altLang="x-none" sz="1400" u="sng" kern="0" dirty="0">
                <a:ea typeface="MS PGothic" panose="020B0600070205080204" charset="-128"/>
              </a:rPr>
              <a:t>few</a:t>
            </a:r>
            <a:r>
              <a:rPr lang="en-US" altLang="x-none" sz="1400" kern="0" dirty="0">
                <a:ea typeface="MS PGothic" panose="020B0600070205080204" charset="-128"/>
              </a:rPr>
              <a:t> electron charges coming from a ionization.</a:t>
            </a:r>
            <a:endParaRPr lang="en-US" altLang="x-none" sz="1400" kern="0" dirty="0">
              <a:ea typeface="MS PGothic" panose="020B060007020508020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2772"/>
                                        </p:tgtEl>
                                        <p:attrNameLst>
                                          <p:attrName>style.visibility</p:attrName>
                                        </p:attrNameLst>
                                      </p:cBhvr>
                                      <p:to>
                                        <p:strVal val="visible"/>
                                      </p:to>
                                    </p:set>
                                    <p:animEffect transition="in" filter="fade">
                                      <p:cBhvr>
                                        <p:cTn id="7" dur="1000"/>
                                        <p:tgtEl>
                                          <p:spTgt spid="32772"/>
                                        </p:tgtEl>
                                      </p:cBhvr>
                                    </p:animEffect>
                                    <p:anim calcmode="lin" valueType="num">
                                      <p:cBhvr>
                                        <p:cTn id="8" dur="1000" fill="hold"/>
                                        <p:tgtEl>
                                          <p:spTgt spid="32772"/>
                                        </p:tgtEl>
                                        <p:attrNameLst>
                                          <p:attrName>ppt_x</p:attrName>
                                        </p:attrNameLst>
                                      </p:cBhvr>
                                      <p:tavLst>
                                        <p:tav tm="0">
                                          <p:val>
                                            <p:strVal val="#ppt_x"/>
                                          </p:val>
                                        </p:tav>
                                        <p:tav tm="100000">
                                          <p:val>
                                            <p:strVal val="#ppt_x"/>
                                          </p:val>
                                        </p:tav>
                                      </p:tavLst>
                                    </p:anim>
                                    <p:anim calcmode="lin" valueType="num">
                                      <p:cBhvr>
                                        <p:cTn id="9" dur="1000" fill="hold"/>
                                        <p:tgtEl>
                                          <p:spTgt spid="327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ChangeArrowheads="1"/>
          </p:cNvSpPr>
          <p:nvPr/>
        </p:nvSpPr>
        <p:spPr bwMode="auto">
          <a:xfrm>
            <a:off x="3543300" y="2085975"/>
            <a:ext cx="3800475" cy="3914775"/>
          </a:xfrm>
          <a:prstGeom prst="rect">
            <a:avLst/>
          </a:prstGeom>
          <a:solidFill>
            <a:schemeClr val="bg1"/>
          </a:solidFill>
          <a:ln w="9525">
            <a:solidFill>
              <a:schemeClr val="tx1"/>
            </a:solidFill>
            <a:round/>
          </a:ln>
        </p:spPr>
        <p:txBody>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endParaRPr lang="x-none" altLang="x-none" sz="1800"/>
          </a:p>
        </p:txBody>
      </p:sp>
      <p:sp>
        <p:nvSpPr>
          <p:cNvPr id="26626" name="Rectangle 2"/>
          <p:cNvSpPr>
            <a:spLocks noGrp="1" noChangeArrowheads="1"/>
          </p:cNvSpPr>
          <p:nvPr>
            <p:ph type="title"/>
          </p:nvPr>
        </p:nvSpPr>
        <p:spPr>
          <a:xfrm>
            <a:off x="0" y="99854"/>
            <a:ext cx="9144000" cy="994172"/>
          </a:xfrm>
        </p:spPr>
        <p:txBody>
          <a:bodyPr>
            <a:noAutofit/>
          </a:bodyPr>
          <a:lstStyle/>
          <a:p>
            <a:pPr algn="ctr"/>
            <a:r>
              <a:rPr lang="en-US" altLang="x-none" sz="4050" b="1" dirty="0">
                <a:latin typeface="微软雅黑" panose="020B0503020204020204" pitchFamily="34" charset="-122"/>
                <a:ea typeface="微软雅黑" panose="020B0503020204020204" pitchFamily="34" charset="-122"/>
              </a:rPr>
              <a:t>Particle Detectors: A Single-wire Gas Chamber</a:t>
            </a:r>
            <a:endParaRPr lang="en-US" altLang="x-none" sz="4050" b="1" dirty="0">
              <a:latin typeface="微软雅黑" panose="020B0503020204020204" pitchFamily="34" charset="-122"/>
              <a:ea typeface="微软雅黑" panose="020B0503020204020204" pitchFamily="34" charset="-122"/>
            </a:endParaRPr>
          </a:p>
        </p:txBody>
      </p:sp>
      <p:sp>
        <p:nvSpPr>
          <p:cNvPr id="2" name="Date Placeholder 1"/>
          <p:cNvSpPr>
            <a:spLocks noGrp="1"/>
          </p:cNvSpPr>
          <p:nvPr>
            <p:ph type="dt" sz="half" idx="10"/>
          </p:nvPr>
        </p:nvSpPr>
        <p:spPr/>
        <p:txBody>
          <a:bodyPr/>
          <a:lstStyle/>
          <a:p>
            <a:fld id="{18A96107-1EB0-4DFD-B7B3-CF082645AC0E}" type="datetime1">
              <a:rPr lang="zh-CN" altLang="en-US" smtClean="0"/>
            </a:fld>
            <a:endParaRPr lang="en-US"/>
          </a:p>
        </p:txBody>
      </p:sp>
      <p:sp>
        <p:nvSpPr>
          <p:cNvPr id="4" name="Footer Placeholder 3"/>
          <p:cNvSpPr>
            <a:spLocks noGrp="1"/>
          </p:cNvSpPr>
          <p:nvPr>
            <p:ph type="ftr" sz="quarter" idx="11"/>
          </p:nvPr>
        </p:nvSpPr>
        <p:spPr/>
        <p:txBody>
          <a:bodyPr/>
          <a:lstStyle/>
          <a:p>
            <a:r>
              <a:rPr lang="en-US"/>
              <a:t>Introduction to experimental particle physics, Weimin Song</a:t>
            </a:r>
            <a:endParaRPr lang="en-US"/>
          </a:p>
        </p:txBody>
      </p:sp>
      <p:sp>
        <p:nvSpPr>
          <p:cNvPr id="3" name="Slide Number Placeholder 2"/>
          <p:cNvSpPr>
            <a:spLocks noGrp="1"/>
          </p:cNvSpPr>
          <p:nvPr>
            <p:ph type="sldNum" sz="quarter" idx="12"/>
          </p:nvPr>
        </p:nvSpPr>
        <p:spPr/>
        <p:txBody>
          <a:bodyPr/>
          <a:lstStyle/>
          <a:p>
            <a:fld id="{631502E3-5324-F14B-802A-9353020B486E}" type="slidenum">
              <a:rPr lang="en-US" smtClean="0"/>
            </a:fld>
            <a:endParaRPr lang="en-US"/>
          </a:p>
        </p:txBody>
      </p:sp>
      <p:grpSp>
        <p:nvGrpSpPr>
          <p:cNvPr id="26627" name="Group 53"/>
          <p:cNvGrpSpPr/>
          <p:nvPr/>
        </p:nvGrpSpPr>
        <p:grpSpPr bwMode="auto">
          <a:xfrm>
            <a:off x="1419226" y="3095626"/>
            <a:ext cx="1631156" cy="1631156"/>
            <a:chOff x="863600" y="3352800"/>
            <a:chExt cx="1310640" cy="1311434"/>
          </a:xfrm>
        </p:grpSpPr>
        <p:grpSp>
          <p:nvGrpSpPr>
            <p:cNvPr id="26635" name="Group 52"/>
            <p:cNvGrpSpPr/>
            <p:nvPr/>
          </p:nvGrpSpPr>
          <p:grpSpPr bwMode="auto">
            <a:xfrm>
              <a:off x="863600" y="3352800"/>
              <a:ext cx="1310640" cy="1311434"/>
              <a:chOff x="863600" y="3352800"/>
              <a:chExt cx="1310640" cy="1311434"/>
            </a:xfrm>
          </p:grpSpPr>
          <p:sp>
            <p:nvSpPr>
              <p:cNvPr id="26646" name="Oval 5"/>
              <p:cNvSpPr>
                <a:spLocks noChangeArrowheads="1"/>
              </p:cNvSpPr>
              <p:nvPr/>
            </p:nvSpPr>
            <p:spPr bwMode="auto">
              <a:xfrm>
                <a:off x="863600" y="3352800"/>
                <a:ext cx="1310640" cy="1310640"/>
              </a:xfrm>
              <a:prstGeom prst="ellipse">
                <a:avLst/>
              </a:prstGeom>
              <a:solidFill>
                <a:schemeClr val="accent1"/>
              </a:solidFill>
              <a:ln w="9525">
                <a:solidFill>
                  <a:schemeClr val="tx1"/>
                </a:solidFill>
                <a:round/>
              </a:ln>
            </p:spPr>
            <p:txBody>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endParaRPr lang="x-none" altLang="x-none" sz="1800"/>
              </a:p>
            </p:txBody>
          </p:sp>
          <p:grpSp>
            <p:nvGrpSpPr>
              <p:cNvPr id="26647" name="Group 29"/>
              <p:cNvGrpSpPr/>
              <p:nvPr/>
            </p:nvGrpSpPr>
            <p:grpSpPr bwMode="auto">
              <a:xfrm>
                <a:off x="863600" y="3353594"/>
                <a:ext cx="1310640" cy="1310640"/>
                <a:chOff x="863600" y="3353594"/>
                <a:chExt cx="1310640" cy="1310640"/>
              </a:xfrm>
            </p:grpSpPr>
            <p:sp>
              <p:nvSpPr>
                <p:cNvPr id="26648" name="Oval 6"/>
                <p:cNvSpPr>
                  <a:spLocks noChangeArrowheads="1"/>
                </p:cNvSpPr>
                <p:nvPr/>
              </p:nvSpPr>
              <p:spPr bwMode="auto">
                <a:xfrm>
                  <a:off x="1478280" y="3967480"/>
                  <a:ext cx="81280" cy="81280"/>
                </a:xfrm>
                <a:prstGeom prst="ellipse">
                  <a:avLst/>
                </a:prstGeom>
                <a:solidFill>
                  <a:srgbClr val="100098"/>
                </a:solidFill>
                <a:ln w="9525">
                  <a:solidFill>
                    <a:schemeClr val="tx1"/>
                  </a:solidFill>
                  <a:round/>
                </a:ln>
              </p:spPr>
              <p:txBody>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endParaRPr lang="x-none" altLang="x-none" sz="1800"/>
                </a:p>
              </p:txBody>
            </p:sp>
            <p:cxnSp>
              <p:nvCxnSpPr>
                <p:cNvPr id="26649" name="Straight Connector 8"/>
                <p:cNvCxnSpPr>
                  <a:cxnSpLocks noChangeShapeType="1"/>
                  <a:stCxn id="26648" idx="0"/>
                  <a:endCxn id="26646" idx="0"/>
                </p:cNvCxnSpPr>
                <p:nvPr/>
              </p:nvCxnSpPr>
              <p:spPr bwMode="auto">
                <a:xfrm rot="5400000" flipH="1" flipV="1">
                  <a:off x="1211580" y="3660140"/>
                  <a:ext cx="614680" cy="1588"/>
                </a:xfrm>
                <a:prstGeom prst="line">
                  <a:avLst/>
                </a:prstGeom>
                <a:noFill/>
                <a:ln w="9525">
                  <a:solidFill>
                    <a:srgbClr val="FF0000"/>
                  </a:solidFill>
                  <a:round/>
                </a:ln>
                <a:extLst>
                  <a:ext uri="{909E8E84-426E-40DD-AFC4-6F175D3DCCD1}">
                    <a14:hiddenFill xmlns:a14="http://schemas.microsoft.com/office/drawing/2010/main">
                      <a:noFill/>
                    </a14:hiddenFill>
                  </a:ext>
                </a:extLst>
              </p:spPr>
            </p:cxnSp>
            <p:cxnSp>
              <p:nvCxnSpPr>
                <p:cNvPr id="26650" name="Straight Connector 11"/>
                <p:cNvCxnSpPr>
                  <a:cxnSpLocks noChangeShapeType="1"/>
                  <a:stCxn id="26648" idx="7"/>
                  <a:endCxn id="26646" idx="7"/>
                </p:cNvCxnSpPr>
                <p:nvPr/>
              </p:nvCxnSpPr>
              <p:spPr bwMode="auto">
                <a:xfrm rot="5400000" flipH="1" flipV="1">
                  <a:off x="1547657" y="3544739"/>
                  <a:ext cx="434644" cy="434644"/>
                </a:xfrm>
                <a:prstGeom prst="line">
                  <a:avLst/>
                </a:prstGeom>
                <a:noFill/>
                <a:ln w="9525">
                  <a:solidFill>
                    <a:srgbClr val="FF0000"/>
                  </a:solidFill>
                  <a:round/>
                </a:ln>
                <a:extLst>
                  <a:ext uri="{909E8E84-426E-40DD-AFC4-6F175D3DCCD1}">
                    <a14:hiddenFill xmlns:a14="http://schemas.microsoft.com/office/drawing/2010/main">
                      <a:noFill/>
                    </a14:hiddenFill>
                  </a:ext>
                </a:extLst>
              </p:spPr>
            </p:cxnSp>
            <p:cxnSp>
              <p:nvCxnSpPr>
                <p:cNvPr id="26651" name="Straight Connector 14"/>
                <p:cNvCxnSpPr>
                  <a:cxnSpLocks noChangeShapeType="1"/>
                  <a:stCxn id="26648" idx="6"/>
                  <a:endCxn id="26646" idx="6"/>
                </p:cNvCxnSpPr>
                <p:nvPr/>
              </p:nvCxnSpPr>
              <p:spPr bwMode="auto">
                <a:xfrm>
                  <a:off x="1559560" y="4008120"/>
                  <a:ext cx="614680" cy="1588"/>
                </a:xfrm>
                <a:prstGeom prst="line">
                  <a:avLst/>
                </a:prstGeom>
                <a:noFill/>
                <a:ln w="9525">
                  <a:solidFill>
                    <a:srgbClr val="FF0000"/>
                  </a:solidFill>
                  <a:round/>
                </a:ln>
                <a:extLst>
                  <a:ext uri="{909E8E84-426E-40DD-AFC4-6F175D3DCCD1}">
                    <a14:hiddenFill xmlns:a14="http://schemas.microsoft.com/office/drawing/2010/main">
                      <a:noFill/>
                    </a14:hiddenFill>
                  </a:ext>
                </a:extLst>
              </p:spPr>
            </p:cxnSp>
            <p:cxnSp>
              <p:nvCxnSpPr>
                <p:cNvPr id="26652" name="Straight Connector 17"/>
                <p:cNvCxnSpPr>
                  <a:cxnSpLocks noChangeShapeType="1"/>
                  <a:stCxn id="26648" idx="5"/>
                  <a:endCxn id="26646" idx="5"/>
                </p:cNvCxnSpPr>
                <p:nvPr/>
              </p:nvCxnSpPr>
              <p:spPr bwMode="auto">
                <a:xfrm rot="16200000" flipH="1">
                  <a:off x="1547657" y="4036857"/>
                  <a:ext cx="434644" cy="434644"/>
                </a:xfrm>
                <a:prstGeom prst="line">
                  <a:avLst/>
                </a:prstGeom>
                <a:noFill/>
                <a:ln w="9525">
                  <a:solidFill>
                    <a:srgbClr val="FF0000"/>
                  </a:solidFill>
                  <a:round/>
                </a:ln>
                <a:extLst>
                  <a:ext uri="{909E8E84-426E-40DD-AFC4-6F175D3DCCD1}">
                    <a14:hiddenFill xmlns:a14="http://schemas.microsoft.com/office/drawing/2010/main">
                      <a:noFill/>
                    </a14:hiddenFill>
                  </a:ext>
                </a:extLst>
              </p:spPr>
            </p:cxnSp>
            <p:cxnSp>
              <p:nvCxnSpPr>
                <p:cNvPr id="26653" name="Straight Connector 21"/>
                <p:cNvCxnSpPr>
                  <a:cxnSpLocks noChangeShapeType="1"/>
                  <a:stCxn id="26648" idx="4"/>
                  <a:endCxn id="26646" idx="4"/>
                </p:cNvCxnSpPr>
                <p:nvPr/>
              </p:nvCxnSpPr>
              <p:spPr bwMode="auto">
                <a:xfrm rot="5400000">
                  <a:off x="1211580" y="4356100"/>
                  <a:ext cx="614680" cy="1588"/>
                </a:xfrm>
                <a:prstGeom prst="line">
                  <a:avLst/>
                </a:prstGeom>
                <a:noFill/>
                <a:ln w="9525">
                  <a:solidFill>
                    <a:srgbClr val="FF0000"/>
                  </a:solidFill>
                  <a:round/>
                </a:ln>
                <a:extLst>
                  <a:ext uri="{909E8E84-426E-40DD-AFC4-6F175D3DCCD1}">
                    <a14:hiddenFill xmlns:a14="http://schemas.microsoft.com/office/drawing/2010/main">
                      <a:noFill/>
                    </a14:hiddenFill>
                  </a:ext>
                </a:extLst>
              </p:spPr>
            </p:cxnSp>
            <p:cxnSp>
              <p:nvCxnSpPr>
                <p:cNvPr id="26654" name="Straight Connector 24"/>
                <p:cNvCxnSpPr>
                  <a:cxnSpLocks noChangeShapeType="1"/>
                  <a:stCxn id="26646" idx="2"/>
                  <a:endCxn id="26648" idx="2"/>
                </p:cNvCxnSpPr>
                <p:nvPr/>
              </p:nvCxnSpPr>
              <p:spPr bwMode="auto">
                <a:xfrm rot="10800000" flipH="1">
                  <a:off x="863600" y="4008120"/>
                  <a:ext cx="614680" cy="1588"/>
                </a:xfrm>
                <a:prstGeom prst="line">
                  <a:avLst/>
                </a:prstGeom>
                <a:noFill/>
                <a:ln w="9525">
                  <a:solidFill>
                    <a:srgbClr val="FF0000"/>
                  </a:solidFill>
                  <a:round/>
                </a:ln>
                <a:extLst>
                  <a:ext uri="{909E8E84-426E-40DD-AFC4-6F175D3DCCD1}">
                    <a14:hiddenFill xmlns:a14="http://schemas.microsoft.com/office/drawing/2010/main">
                      <a:noFill/>
                    </a14:hiddenFill>
                  </a:ext>
                </a:extLst>
              </p:spPr>
            </p:cxnSp>
            <p:cxnSp>
              <p:nvCxnSpPr>
                <p:cNvPr id="26655" name="Straight Connector 27"/>
                <p:cNvCxnSpPr>
                  <a:cxnSpLocks noChangeShapeType="1"/>
                </p:cNvCxnSpPr>
                <p:nvPr/>
              </p:nvCxnSpPr>
              <p:spPr bwMode="auto">
                <a:xfrm rot="5400000" flipH="1" flipV="1">
                  <a:off x="1055532" y="4036864"/>
                  <a:ext cx="434644" cy="434644"/>
                </a:xfrm>
                <a:prstGeom prst="line">
                  <a:avLst/>
                </a:prstGeom>
                <a:noFill/>
                <a:ln w="9525">
                  <a:solidFill>
                    <a:srgbClr val="FF0000"/>
                  </a:solidFill>
                  <a:round/>
                </a:ln>
                <a:extLst>
                  <a:ext uri="{909E8E84-426E-40DD-AFC4-6F175D3DCCD1}">
                    <a14:hiddenFill xmlns:a14="http://schemas.microsoft.com/office/drawing/2010/main">
                      <a:noFill/>
                    </a14:hiddenFill>
                  </a:ext>
                </a:extLst>
              </p:spPr>
            </p:cxnSp>
            <p:cxnSp>
              <p:nvCxnSpPr>
                <p:cNvPr id="26656" name="Straight Connector 28"/>
                <p:cNvCxnSpPr>
                  <a:cxnSpLocks noChangeShapeType="1"/>
                </p:cNvCxnSpPr>
                <p:nvPr/>
              </p:nvCxnSpPr>
              <p:spPr bwMode="auto">
                <a:xfrm rot="16200000" flipH="1">
                  <a:off x="1061882" y="3547907"/>
                  <a:ext cx="434644" cy="434644"/>
                </a:xfrm>
                <a:prstGeom prst="line">
                  <a:avLst/>
                </a:prstGeom>
                <a:noFill/>
                <a:ln w="9525">
                  <a:solidFill>
                    <a:srgbClr val="FF0000"/>
                  </a:solidFill>
                  <a:round/>
                </a:ln>
                <a:extLst>
                  <a:ext uri="{909E8E84-426E-40DD-AFC4-6F175D3DCCD1}">
                    <a14:hiddenFill xmlns:a14="http://schemas.microsoft.com/office/drawing/2010/main">
                      <a:noFill/>
                    </a14:hiddenFill>
                  </a:ext>
                </a:extLst>
              </p:spPr>
            </p:cxnSp>
          </p:grpSp>
        </p:grpSp>
        <p:grpSp>
          <p:nvGrpSpPr>
            <p:cNvPr id="26636" name="Group 36"/>
            <p:cNvGrpSpPr/>
            <p:nvPr/>
          </p:nvGrpSpPr>
          <p:grpSpPr bwMode="auto">
            <a:xfrm rot="1161010">
              <a:off x="863600" y="3353594"/>
              <a:ext cx="1310640" cy="1310640"/>
              <a:chOff x="863600" y="3353594"/>
              <a:chExt cx="1310640" cy="1310640"/>
            </a:xfrm>
          </p:grpSpPr>
          <p:sp>
            <p:nvSpPr>
              <p:cNvPr id="26637" name="Oval 37"/>
              <p:cNvSpPr>
                <a:spLocks noChangeArrowheads="1"/>
              </p:cNvSpPr>
              <p:nvPr/>
            </p:nvSpPr>
            <p:spPr bwMode="auto">
              <a:xfrm>
                <a:off x="1478280" y="3967480"/>
                <a:ext cx="81280" cy="81280"/>
              </a:xfrm>
              <a:prstGeom prst="ellipse">
                <a:avLst/>
              </a:prstGeom>
              <a:solidFill>
                <a:srgbClr val="100098"/>
              </a:solidFill>
              <a:ln w="9525">
                <a:solidFill>
                  <a:schemeClr val="tx1"/>
                </a:solidFill>
                <a:round/>
              </a:ln>
            </p:spPr>
            <p:txBody>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endParaRPr lang="x-none" altLang="x-none" sz="1800"/>
              </a:p>
            </p:txBody>
          </p:sp>
          <p:cxnSp>
            <p:nvCxnSpPr>
              <p:cNvPr id="26638" name="Straight Connector 38"/>
              <p:cNvCxnSpPr>
                <a:cxnSpLocks noChangeShapeType="1"/>
                <a:stCxn id="26637" idx="0"/>
              </p:cNvCxnSpPr>
              <p:nvPr/>
            </p:nvCxnSpPr>
            <p:spPr bwMode="auto">
              <a:xfrm rot="5400000" flipH="1" flipV="1">
                <a:off x="1211580" y="3660140"/>
                <a:ext cx="614680" cy="1588"/>
              </a:xfrm>
              <a:prstGeom prst="line">
                <a:avLst/>
              </a:prstGeom>
              <a:noFill/>
              <a:ln w="9525">
                <a:solidFill>
                  <a:srgbClr val="FF0000"/>
                </a:solidFill>
                <a:round/>
              </a:ln>
              <a:extLst>
                <a:ext uri="{909E8E84-426E-40DD-AFC4-6F175D3DCCD1}">
                  <a14:hiddenFill xmlns:a14="http://schemas.microsoft.com/office/drawing/2010/main">
                    <a:noFill/>
                  </a14:hiddenFill>
                </a:ext>
              </a:extLst>
            </p:spPr>
          </p:cxnSp>
          <p:cxnSp>
            <p:nvCxnSpPr>
              <p:cNvPr id="26639" name="Straight Connector 39"/>
              <p:cNvCxnSpPr>
                <a:cxnSpLocks noChangeShapeType="1"/>
                <a:stCxn id="26637" idx="7"/>
              </p:cNvCxnSpPr>
              <p:nvPr/>
            </p:nvCxnSpPr>
            <p:spPr bwMode="auto">
              <a:xfrm rot="5400000" flipH="1" flipV="1">
                <a:off x="1547657" y="3544739"/>
                <a:ext cx="434644" cy="434644"/>
              </a:xfrm>
              <a:prstGeom prst="line">
                <a:avLst/>
              </a:prstGeom>
              <a:noFill/>
              <a:ln w="9525">
                <a:solidFill>
                  <a:srgbClr val="FF0000"/>
                </a:solidFill>
                <a:round/>
              </a:ln>
              <a:extLst>
                <a:ext uri="{909E8E84-426E-40DD-AFC4-6F175D3DCCD1}">
                  <a14:hiddenFill xmlns:a14="http://schemas.microsoft.com/office/drawing/2010/main">
                    <a:noFill/>
                  </a14:hiddenFill>
                </a:ext>
              </a:extLst>
            </p:spPr>
          </p:cxnSp>
          <p:cxnSp>
            <p:nvCxnSpPr>
              <p:cNvPr id="26640" name="Straight Connector 40"/>
              <p:cNvCxnSpPr>
                <a:cxnSpLocks noChangeShapeType="1"/>
                <a:stCxn id="26637" idx="6"/>
              </p:cNvCxnSpPr>
              <p:nvPr/>
            </p:nvCxnSpPr>
            <p:spPr bwMode="auto">
              <a:xfrm>
                <a:off x="1559560" y="4008120"/>
                <a:ext cx="614680" cy="1588"/>
              </a:xfrm>
              <a:prstGeom prst="line">
                <a:avLst/>
              </a:prstGeom>
              <a:noFill/>
              <a:ln w="9525">
                <a:solidFill>
                  <a:srgbClr val="FF0000"/>
                </a:solidFill>
                <a:round/>
              </a:ln>
              <a:extLst>
                <a:ext uri="{909E8E84-426E-40DD-AFC4-6F175D3DCCD1}">
                  <a14:hiddenFill xmlns:a14="http://schemas.microsoft.com/office/drawing/2010/main">
                    <a:noFill/>
                  </a14:hiddenFill>
                </a:ext>
              </a:extLst>
            </p:spPr>
          </p:cxnSp>
          <p:cxnSp>
            <p:nvCxnSpPr>
              <p:cNvPr id="26641" name="Straight Connector 41"/>
              <p:cNvCxnSpPr>
                <a:cxnSpLocks noChangeShapeType="1"/>
                <a:stCxn id="26637" idx="5"/>
              </p:cNvCxnSpPr>
              <p:nvPr/>
            </p:nvCxnSpPr>
            <p:spPr bwMode="auto">
              <a:xfrm rot="16200000" flipH="1">
                <a:off x="1547657" y="4036857"/>
                <a:ext cx="434644" cy="434644"/>
              </a:xfrm>
              <a:prstGeom prst="line">
                <a:avLst/>
              </a:prstGeom>
              <a:noFill/>
              <a:ln w="9525">
                <a:solidFill>
                  <a:srgbClr val="FF0000"/>
                </a:solidFill>
                <a:round/>
              </a:ln>
              <a:extLst>
                <a:ext uri="{909E8E84-426E-40DD-AFC4-6F175D3DCCD1}">
                  <a14:hiddenFill xmlns:a14="http://schemas.microsoft.com/office/drawing/2010/main">
                    <a:noFill/>
                  </a14:hiddenFill>
                </a:ext>
              </a:extLst>
            </p:spPr>
          </p:cxnSp>
          <p:cxnSp>
            <p:nvCxnSpPr>
              <p:cNvPr id="26642" name="Straight Connector 42"/>
              <p:cNvCxnSpPr>
                <a:cxnSpLocks noChangeShapeType="1"/>
                <a:stCxn id="26637" idx="4"/>
              </p:cNvCxnSpPr>
              <p:nvPr/>
            </p:nvCxnSpPr>
            <p:spPr bwMode="auto">
              <a:xfrm rot="5400000">
                <a:off x="1211580" y="4356100"/>
                <a:ext cx="614680" cy="1588"/>
              </a:xfrm>
              <a:prstGeom prst="line">
                <a:avLst/>
              </a:prstGeom>
              <a:noFill/>
              <a:ln w="9525">
                <a:solidFill>
                  <a:srgbClr val="FF0000"/>
                </a:solidFill>
                <a:round/>
              </a:ln>
              <a:extLst>
                <a:ext uri="{909E8E84-426E-40DD-AFC4-6F175D3DCCD1}">
                  <a14:hiddenFill xmlns:a14="http://schemas.microsoft.com/office/drawing/2010/main">
                    <a:noFill/>
                  </a14:hiddenFill>
                </a:ext>
              </a:extLst>
            </p:spPr>
          </p:cxnSp>
          <p:cxnSp>
            <p:nvCxnSpPr>
              <p:cNvPr id="26643" name="Straight Connector 43"/>
              <p:cNvCxnSpPr>
                <a:cxnSpLocks noChangeShapeType="1"/>
                <a:endCxn id="26637" idx="2"/>
              </p:cNvCxnSpPr>
              <p:nvPr/>
            </p:nvCxnSpPr>
            <p:spPr bwMode="auto">
              <a:xfrm rot="10800000" flipH="1">
                <a:off x="863600" y="4008120"/>
                <a:ext cx="614680" cy="1588"/>
              </a:xfrm>
              <a:prstGeom prst="line">
                <a:avLst/>
              </a:prstGeom>
              <a:noFill/>
              <a:ln w="9525">
                <a:solidFill>
                  <a:srgbClr val="FF0000"/>
                </a:solidFill>
                <a:round/>
              </a:ln>
              <a:extLst>
                <a:ext uri="{909E8E84-426E-40DD-AFC4-6F175D3DCCD1}">
                  <a14:hiddenFill xmlns:a14="http://schemas.microsoft.com/office/drawing/2010/main">
                    <a:noFill/>
                  </a14:hiddenFill>
                </a:ext>
              </a:extLst>
            </p:spPr>
          </p:cxnSp>
          <p:cxnSp>
            <p:nvCxnSpPr>
              <p:cNvPr id="26644" name="Straight Connector 44"/>
              <p:cNvCxnSpPr>
                <a:cxnSpLocks noChangeShapeType="1"/>
              </p:cNvCxnSpPr>
              <p:nvPr/>
            </p:nvCxnSpPr>
            <p:spPr bwMode="auto">
              <a:xfrm rot="5400000" flipH="1" flipV="1">
                <a:off x="1055532" y="4036864"/>
                <a:ext cx="434644" cy="434644"/>
              </a:xfrm>
              <a:prstGeom prst="line">
                <a:avLst/>
              </a:prstGeom>
              <a:noFill/>
              <a:ln w="9525">
                <a:solidFill>
                  <a:srgbClr val="FF0000"/>
                </a:solidFill>
                <a:round/>
              </a:ln>
              <a:extLst>
                <a:ext uri="{909E8E84-426E-40DD-AFC4-6F175D3DCCD1}">
                  <a14:hiddenFill xmlns:a14="http://schemas.microsoft.com/office/drawing/2010/main">
                    <a:noFill/>
                  </a14:hiddenFill>
                </a:ext>
              </a:extLst>
            </p:spPr>
          </p:cxnSp>
          <p:cxnSp>
            <p:nvCxnSpPr>
              <p:cNvPr id="26645" name="Straight Connector 45"/>
              <p:cNvCxnSpPr>
                <a:cxnSpLocks noChangeShapeType="1"/>
              </p:cNvCxnSpPr>
              <p:nvPr/>
            </p:nvCxnSpPr>
            <p:spPr bwMode="auto">
              <a:xfrm rot="16200000" flipH="1">
                <a:off x="1061882" y="3547907"/>
                <a:ext cx="434644" cy="434644"/>
              </a:xfrm>
              <a:prstGeom prst="line">
                <a:avLst/>
              </a:prstGeom>
              <a:noFill/>
              <a:ln w="9525">
                <a:solidFill>
                  <a:srgbClr val="FF0000"/>
                </a:solidFill>
                <a:round/>
              </a:ln>
              <a:extLst>
                <a:ext uri="{909E8E84-426E-40DD-AFC4-6F175D3DCCD1}">
                  <a14:hiddenFill xmlns:a14="http://schemas.microsoft.com/office/drawing/2010/main">
                    <a:noFill/>
                  </a14:hiddenFill>
                </a:ext>
              </a:extLst>
            </p:spPr>
          </p:cxnSp>
        </p:grpSp>
      </p:grpSp>
      <p:sp>
        <p:nvSpPr>
          <p:cNvPr id="26628" name="TextBox 54"/>
          <p:cNvSpPr txBox="1">
            <a:spLocks noChangeArrowheads="1"/>
          </p:cNvSpPr>
          <p:nvPr/>
        </p:nvSpPr>
        <p:spPr bwMode="auto">
          <a:xfrm>
            <a:off x="1295400" y="2619376"/>
            <a:ext cx="1085850" cy="369332"/>
          </a:xfrm>
          <a:prstGeom prst="rect">
            <a:avLst/>
          </a:prstGeom>
          <a:noFill/>
          <a:ln w="9525">
            <a:solidFill>
              <a:srgbClr val="000090"/>
            </a:solidFill>
            <a:miter lim="800000"/>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r>
              <a:rPr lang="en-US" altLang="x-none" sz="900">
                <a:solidFill>
                  <a:srgbClr val="000000"/>
                </a:solidFill>
                <a:latin typeface="Arial" panose="020B0604020202020204" pitchFamily="34" charset="0"/>
              </a:rPr>
              <a:t>Low Electric Field far from the wire.</a:t>
            </a:r>
            <a:endParaRPr lang="en-US" altLang="x-none" sz="900">
              <a:solidFill>
                <a:srgbClr val="000000"/>
              </a:solidFill>
              <a:latin typeface="Arial" panose="020B0604020202020204" pitchFamily="34" charset="0"/>
            </a:endParaRPr>
          </a:p>
        </p:txBody>
      </p:sp>
      <p:sp>
        <p:nvSpPr>
          <p:cNvPr id="26629" name="TextBox 55"/>
          <p:cNvSpPr txBox="1">
            <a:spLocks noChangeArrowheads="1"/>
          </p:cNvSpPr>
          <p:nvPr/>
        </p:nvSpPr>
        <p:spPr bwMode="auto">
          <a:xfrm>
            <a:off x="1885950" y="4895850"/>
            <a:ext cx="1285875" cy="369332"/>
          </a:xfrm>
          <a:prstGeom prst="rect">
            <a:avLst/>
          </a:prstGeom>
          <a:noFill/>
          <a:ln w="9525">
            <a:solidFill>
              <a:srgbClr val="000090"/>
            </a:solidFill>
            <a:miter lim="800000"/>
          </a:ln>
          <a:extLst>
            <a:ext uri="{909E8E84-426E-40DD-AFC4-6F175D3DCCD1}">
              <a14:hiddenFill xmlns:a14="http://schemas.microsoft.com/office/drawing/2010/main">
                <a:solidFill>
                  <a:srgbClr val="FFFFFF"/>
                </a:solidFill>
              </a14:hiddenFill>
            </a:ext>
          </a:extLst>
        </p:spPr>
        <p:txBody>
          <a:bodyPr>
            <a:spAutoFit/>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r>
              <a:rPr lang="en-US" altLang="x-none" sz="900">
                <a:solidFill>
                  <a:srgbClr val="000000"/>
                </a:solidFill>
                <a:latin typeface="Arial" panose="020B0604020202020204" pitchFamily="34" charset="0"/>
              </a:rPr>
              <a:t>High Electric Field near the wire.</a:t>
            </a:r>
            <a:endParaRPr lang="en-US" altLang="x-none" sz="900">
              <a:solidFill>
                <a:srgbClr val="000000"/>
              </a:solidFill>
              <a:latin typeface="Arial" panose="020B0604020202020204" pitchFamily="34" charset="0"/>
            </a:endParaRPr>
          </a:p>
        </p:txBody>
      </p:sp>
      <p:sp>
        <p:nvSpPr>
          <p:cNvPr id="26630" name="Oval 56"/>
          <p:cNvSpPr>
            <a:spLocks noChangeArrowheads="1"/>
          </p:cNvSpPr>
          <p:nvPr/>
        </p:nvSpPr>
        <p:spPr bwMode="auto">
          <a:xfrm>
            <a:off x="1828800" y="3209925"/>
            <a:ext cx="800100" cy="133350"/>
          </a:xfrm>
          <a:prstGeom prst="ellipse">
            <a:avLst/>
          </a:prstGeom>
          <a:noFill/>
          <a:ln w="9525">
            <a:solidFill>
              <a:srgbClr val="000090"/>
            </a:solidFill>
            <a:prstDash val="dot"/>
            <a:rou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endParaRPr lang="x-none" altLang="x-none" sz="1800"/>
          </a:p>
        </p:txBody>
      </p:sp>
      <p:sp>
        <p:nvSpPr>
          <p:cNvPr id="26631" name="Oval 57"/>
          <p:cNvSpPr>
            <a:spLocks noChangeArrowheads="1"/>
          </p:cNvSpPr>
          <p:nvPr/>
        </p:nvSpPr>
        <p:spPr bwMode="auto">
          <a:xfrm>
            <a:off x="1866900" y="3990975"/>
            <a:ext cx="800100" cy="133350"/>
          </a:xfrm>
          <a:prstGeom prst="ellipse">
            <a:avLst/>
          </a:prstGeom>
          <a:noFill/>
          <a:ln w="9525">
            <a:solidFill>
              <a:srgbClr val="000090"/>
            </a:solidFill>
            <a:prstDash val="dot"/>
            <a:rou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endParaRPr lang="x-none" altLang="x-none" sz="1800"/>
          </a:p>
        </p:txBody>
      </p:sp>
      <p:cxnSp>
        <p:nvCxnSpPr>
          <p:cNvPr id="26632" name="Straight Connector 59"/>
          <p:cNvCxnSpPr>
            <a:cxnSpLocks noChangeShapeType="1"/>
            <a:endCxn id="26630" idx="2"/>
          </p:cNvCxnSpPr>
          <p:nvPr/>
        </p:nvCxnSpPr>
        <p:spPr bwMode="auto">
          <a:xfrm>
            <a:off x="1371600" y="3019425"/>
            <a:ext cx="457200" cy="257175"/>
          </a:xfrm>
          <a:prstGeom prst="line">
            <a:avLst/>
          </a:prstGeom>
          <a:noFill/>
          <a:ln w="9525">
            <a:solidFill>
              <a:srgbClr val="000090"/>
            </a:solidFill>
            <a:round/>
          </a:ln>
          <a:extLst>
            <a:ext uri="{909E8E84-426E-40DD-AFC4-6F175D3DCCD1}">
              <a14:hiddenFill xmlns:a14="http://schemas.microsoft.com/office/drawing/2010/main">
                <a:noFill/>
              </a14:hiddenFill>
            </a:ext>
          </a:extLst>
        </p:spPr>
      </p:cxnSp>
      <p:cxnSp>
        <p:nvCxnSpPr>
          <p:cNvPr id="26633" name="Straight Connector 61"/>
          <p:cNvCxnSpPr>
            <a:cxnSpLocks noChangeShapeType="1"/>
            <a:endCxn id="26631" idx="4"/>
          </p:cNvCxnSpPr>
          <p:nvPr/>
        </p:nvCxnSpPr>
        <p:spPr bwMode="auto">
          <a:xfrm rot="16200000" flipV="1">
            <a:off x="1943100" y="4448175"/>
            <a:ext cx="771525" cy="123825"/>
          </a:xfrm>
          <a:prstGeom prst="line">
            <a:avLst/>
          </a:prstGeom>
          <a:noFill/>
          <a:ln w="9525">
            <a:solidFill>
              <a:srgbClr val="000090"/>
            </a:solidFill>
            <a:round/>
          </a:ln>
          <a:extLst>
            <a:ext uri="{909E8E84-426E-40DD-AFC4-6F175D3DCCD1}">
              <a14:hiddenFill xmlns:a14="http://schemas.microsoft.com/office/drawing/2010/main">
                <a:noFill/>
              </a14:hiddenFill>
            </a:ext>
          </a:extLst>
        </p:spPr>
      </p:cxnSp>
      <p:pic>
        <p:nvPicPr>
          <p:cNvPr id="26634" name="Picture 6"/>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3886200" y="2216945"/>
            <a:ext cx="3343275" cy="3669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026"/>
          <p:cNvSpPr>
            <a:spLocks noGrp="1" noChangeArrowheads="1"/>
          </p:cNvSpPr>
          <p:nvPr>
            <p:ph type="title"/>
          </p:nvPr>
        </p:nvSpPr>
        <p:spPr>
          <a:xfrm>
            <a:off x="0" y="136524"/>
            <a:ext cx="9144000" cy="994172"/>
          </a:xfrm>
        </p:spPr>
        <p:txBody>
          <a:bodyPr>
            <a:noAutofit/>
          </a:bodyPr>
          <a:lstStyle/>
          <a:p>
            <a:pPr algn="ctr"/>
            <a:r>
              <a:rPr lang="en-US" altLang="x-none" sz="4050" b="1" dirty="0">
                <a:latin typeface="微软雅黑" panose="020B0503020204020204" pitchFamily="34" charset="-122"/>
                <a:ea typeface="微软雅黑" panose="020B0503020204020204" pitchFamily="34" charset="-122"/>
              </a:rPr>
              <a:t>Particle Detectors: Multi-Wire Gas Chamber</a:t>
            </a:r>
            <a:endParaRPr lang="en-US" altLang="x-none" sz="4050" b="1" dirty="0">
              <a:latin typeface="微软雅黑" panose="020B0503020204020204" pitchFamily="34" charset="-122"/>
              <a:ea typeface="微软雅黑" panose="020B0503020204020204" pitchFamily="34" charset="-122"/>
            </a:endParaRPr>
          </a:p>
        </p:txBody>
      </p:sp>
      <p:sp>
        <p:nvSpPr>
          <p:cNvPr id="29698" name="Rectangle 1027"/>
          <p:cNvSpPr>
            <a:spLocks noGrp="1" noChangeArrowheads="1"/>
          </p:cNvSpPr>
          <p:nvPr>
            <p:ph idx="1"/>
          </p:nvPr>
        </p:nvSpPr>
        <p:spPr/>
        <p:txBody>
          <a:bodyPr/>
          <a:lstStyle/>
          <a:p>
            <a:pPr>
              <a:spcBef>
                <a:spcPts val="900"/>
              </a:spcBef>
              <a:spcAft>
                <a:spcPts val="225"/>
              </a:spcAft>
              <a:buClr>
                <a:srgbClr val="FF3300"/>
              </a:buClr>
              <a:buFont typeface="Wingdings" panose="05000000000000000000" pitchFamily="2" charset="2"/>
              <a:buChar char="Ø"/>
            </a:pPr>
            <a:r>
              <a:rPr lang="en-US" altLang="x-none" dirty="0" err="1">
                <a:solidFill>
                  <a:srgbClr val="100098"/>
                </a:solidFill>
                <a:ea typeface="MS PGothic" panose="020B0600070205080204" charset="-128"/>
              </a:rPr>
              <a:t>Multiwire</a:t>
            </a:r>
            <a:r>
              <a:rPr lang="en-US" altLang="x-none" dirty="0">
                <a:solidFill>
                  <a:srgbClr val="100098"/>
                </a:solidFill>
                <a:ea typeface="MS PGothic" panose="020B0600070205080204" charset="-128"/>
              </a:rPr>
              <a:t> Chamber:</a:t>
            </a:r>
            <a:endParaRPr lang="en-US" altLang="x-none" dirty="0">
              <a:solidFill>
                <a:srgbClr val="100098"/>
              </a:solidFill>
              <a:ea typeface="MS PGothic" panose="020B0600070205080204" charset="-128"/>
            </a:endParaRPr>
          </a:p>
          <a:p>
            <a:pPr lvl="3">
              <a:spcBef>
                <a:spcPts val="900"/>
              </a:spcBef>
              <a:spcAft>
                <a:spcPts val="225"/>
              </a:spcAft>
              <a:buClr>
                <a:srgbClr val="FF3300"/>
              </a:buClr>
              <a:buFont typeface="Wingdings" panose="05000000000000000000" pitchFamily="2" charset="2"/>
              <a:buChar char="Ø"/>
            </a:pPr>
            <a:r>
              <a:rPr lang="en-US" altLang="x-none" sz="1050" dirty="0">
                <a:solidFill>
                  <a:srgbClr val="100098"/>
                </a:solidFill>
                <a:ea typeface="MS PGothic" panose="020B0600070205080204" charset="-128"/>
              </a:rPr>
              <a:t>WHICH WIRE WAS NEAREST TO THE TRACK?</a:t>
            </a:r>
            <a:endParaRPr lang="en-US" altLang="x-none" sz="1050" dirty="0">
              <a:solidFill>
                <a:srgbClr val="100098"/>
              </a:solidFill>
              <a:ea typeface="MS PGothic" panose="020B0600070205080204" charset="-128"/>
            </a:endParaRPr>
          </a:p>
        </p:txBody>
      </p:sp>
      <p:sp>
        <p:nvSpPr>
          <p:cNvPr id="2" name="Date Placeholder 1"/>
          <p:cNvSpPr>
            <a:spLocks noGrp="1"/>
          </p:cNvSpPr>
          <p:nvPr>
            <p:ph type="dt" sz="half" idx="10"/>
          </p:nvPr>
        </p:nvSpPr>
        <p:spPr/>
        <p:txBody>
          <a:bodyPr/>
          <a:lstStyle/>
          <a:p>
            <a:fld id="{DE920D92-0325-4DCF-A5A7-049C2C8913AD}" type="datetime1">
              <a:rPr lang="zh-CN" altLang="en-US" smtClean="0"/>
            </a:fld>
            <a:endParaRPr lang="en-US"/>
          </a:p>
        </p:txBody>
      </p:sp>
      <p:sp>
        <p:nvSpPr>
          <p:cNvPr id="4" name="Footer Placeholder 3"/>
          <p:cNvSpPr>
            <a:spLocks noGrp="1"/>
          </p:cNvSpPr>
          <p:nvPr>
            <p:ph type="ftr" sz="quarter" idx="11"/>
          </p:nvPr>
        </p:nvSpPr>
        <p:spPr/>
        <p:txBody>
          <a:bodyPr/>
          <a:lstStyle/>
          <a:p>
            <a:r>
              <a:rPr lang="en-US"/>
              <a:t>Introduction to experimental particle physics, Weimin Song</a:t>
            </a:r>
            <a:endParaRPr lang="en-US"/>
          </a:p>
        </p:txBody>
      </p:sp>
      <p:sp>
        <p:nvSpPr>
          <p:cNvPr id="3" name="Slide Number Placeholder 2"/>
          <p:cNvSpPr>
            <a:spLocks noGrp="1"/>
          </p:cNvSpPr>
          <p:nvPr>
            <p:ph type="sldNum" sz="quarter" idx="12"/>
          </p:nvPr>
        </p:nvSpPr>
        <p:spPr/>
        <p:txBody>
          <a:bodyPr/>
          <a:lstStyle/>
          <a:p>
            <a:fld id="{631502E3-5324-F14B-802A-9353020B486E}" type="slidenum">
              <a:rPr lang="en-US" smtClean="0"/>
            </a:fld>
            <a:endParaRPr lang="en-US"/>
          </a:p>
        </p:txBody>
      </p:sp>
      <p:pic>
        <p:nvPicPr>
          <p:cNvPr id="29699" name="Picture 102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600200" y="3471863"/>
            <a:ext cx="5981700" cy="208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ChangeArrowheads="1"/>
          </p:cNvSpPr>
          <p:nvPr>
            <p:ph type="title"/>
          </p:nvPr>
        </p:nvSpPr>
        <p:spPr>
          <a:xfrm>
            <a:off x="628650" y="90415"/>
            <a:ext cx="7886700" cy="994172"/>
          </a:xfrm>
        </p:spPr>
        <p:txBody>
          <a:bodyPr/>
          <a:lstStyle/>
          <a:p>
            <a:pPr algn="ctr"/>
            <a:r>
              <a:rPr lang="en-US" altLang="x-none" sz="4050" b="1" dirty="0">
                <a:latin typeface="微软雅黑" panose="020B0503020204020204" pitchFamily="34" charset="-122"/>
                <a:ea typeface="微软雅黑" panose="020B0503020204020204" pitchFamily="34" charset="-122"/>
              </a:rPr>
              <a:t>Particle</a:t>
            </a:r>
            <a:r>
              <a:rPr lang="en-US" altLang="x-none" sz="2400" b="1" dirty="0">
                <a:solidFill>
                  <a:srgbClr val="100098"/>
                </a:solidFill>
                <a:latin typeface="微软雅黑" panose="020B0503020204020204" pitchFamily="34" charset="-122"/>
                <a:ea typeface="微软雅黑" panose="020B0503020204020204" pitchFamily="34" charset="-122"/>
              </a:rPr>
              <a:t> </a:t>
            </a:r>
            <a:r>
              <a:rPr lang="en-US" altLang="x-none" sz="4050" b="1" dirty="0">
                <a:latin typeface="微软雅黑" panose="020B0503020204020204" pitchFamily="34" charset="-122"/>
                <a:ea typeface="微软雅黑" panose="020B0503020204020204" pitchFamily="34" charset="-122"/>
              </a:rPr>
              <a:t>Detectors</a:t>
            </a:r>
            <a:r>
              <a:rPr lang="en-US" altLang="x-none" sz="2400" b="1" dirty="0">
                <a:solidFill>
                  <a:srgbClr val="100098"/>
                </a:solidFill>
                <a:latin typeface="微软雅黑" panose="020B0503020204020204" pitchFamily="34" charset="-122"/>
                <a:ea typeface="微软雅黑" panose="020B0503020204020204" pitchFamily="34" charset="-122"/>
              </a:rPr>
              <a:t>: </a:t>
            </a:r>
            <a:r>
              <a:rPr lang="en-US" altLang="x-none" sz="4050" b="1" dirty="0">
                <a:latin typeface="微软雅黑" panose="020B0503020204020204" pitchFamily="34" charset="-122"/>
                <a:ea typeface="微软雅黑" panose="020B0503020204020204" pitchFamily="34" charset="-122"/>
              </a:rPr>
              <a:t>tracking</a:t>
            </a:r>
            <a:endParaRPr lang="en-US" altLang="x-none" sz="4050" b="1" dirty="0">
              <a:latin typeface="微软雅黑" panose="020B0503020204020204" pitchFamily="34" charset="-122"/>
              <a:ea typeface="微软雅黑" panose="020B0503020204020204" pitchFamily="34" charset="-122"/>
            </a:endParaRPr>
          </a:p>
        </p:txBody>
      </p:sp>
      <p:sp>
        <p:nvSpPr>
          <p:cNvPr id="30722" name="Rectangle 3"/>
          <p:cNvSpPr>
            <a:spLocks noGrp="1" noChangeArrowheads="1"/>
          </p:cNvSpPr>
          <p:nvPr>
            <p:ph idx="1"/>
          </p:nvPr>
        </p:nvSpPr>
        <p:spPr>
          <a:xfrm>
            <a:off x="1429474" y="2293144"/>
            <a:ext cx="3486150" cy="385763"/>
          </a:xfrm>
        </p:spPr>
        <p:txBody>
          <a:bodyPr/>
          <a:lstStyle/>
          <a:p>
            <a:pPr>
              <a:spcBef>
                <a:spcPts val="900"/>
              </a:spcBef>
              <a:spcAft>
                <a:spcPts val="225"/>
              </a:spcAft>
              <a:buNone/>
            </a:pPr>
            <a:r>
              <a:rPr lang="ja-JP" altLang="en-US" sz="1500" i="1" dirty="0">
                <a:solidFill>
                  <a:srgbClr val="100098"/>
                </a:solidFill>
                <a:ea typeface="MS PGothic" panose="020B0600070205080204" charset="-128"/>
              </a:rPr>
              <a:t>“</a:t>
            </a:r>
            <a:r>
              <a:rPr lang="en-US" altLang="ja-JP" sz="1500" i="1" dirty="0">
                <a:solidFill>
                  <a:srgbClr val="100098"/>
                </a:solidFill>
                <a:ea typeface="MS PGothic" panose="020B0600070205080204" charset="-128"/>
              </a:rPr>
              <a:t>Why does he want all those wires??</a:t>
            </a:r>
            <a:r>
              <a:rPr lang="ja-JP" altLang="en-US" sz="1500" i="1" dirty="0">
                <a:solidFill>
                  <a:srgbClr val="100098"/>
                </a:solidFill>
                <a:ea typeface="MS PGothic" panose="020B0600070205080204" charset="-128"/>
              </a:rPr>
              <a:t>”</a:t>
            </a:r>
            <a:endParaRPr lang="en-US" altLang="x-none" i="1" dirty="0">
              <a:solidFill>
                <a:srgbClr val="100098"/>
              </a:solidFill>
              <a:ea typeface="MS PGothic" panose="020B0600070205080204" charset="-128"/>
            </a:endParaRPr>
          </a:p>
        </p:txBody>
      </p:sp>
      <p:sp>
        <p:nvSpPr>
          <p:cNvPr id="2" name="Date Placeholder 1"/>
          <p:cNvSpPr>
            <a:spLocks noGrp="1"/>
          </p:cNvSpPr>
          <p:nvPr>
            <p:ph type="dt" sz="half" idx="10"/>
          </p:nvPr>
        </p:nvSpPr>
        <p:spPr/>
        <p:txBody>
          <a:bodyPr/>
          <a:lstStyle/>
          <a:p>
            <a:fld id="{8B289850-C228-4E8D-B78A-34EFC522346A}" type="datetime1">
              <a:rPr lang="zh-CN" altLang="en-US" smtClean="0"/>
            </a:fld>
            <a:endParaRPr lang="en-US"/>
          </a:p>
        </p:txBody>
      </p:sp>
      <p:sp>
        <p:nvSpPr>
          <p:cNvPr id="4" name="Footer Placeholder 3"/>
          <p:cNvSpPr>
            <a:spLocks noGrp="1"/>
          </p:cNvSpPr>
          <p:nvPr>
            <p:ph type="ftr" sz="quarter" idx="11"/>
          </p:nvPr>
        </p:nvSpPr>
        <p:spPr/>
        <p:txBody>
          <a:bodyPr/>
          <a:lstStyle/>
          <a:p>
            <a:r>
              <a:rPr lang="en-US"/>
              <a:t>Introduction to experimental particle physics, Weimin Song</a:t>
            </a:r>
            <a:endParaRPr lang="en-US"/>
          </a:p>
        </p:txBody>
      </p:sp>
      <p:sp>
        <p:nvSpPr>
          <p:cNvPr id="3" name="Slide Number Placeholder 2"/>
          <p:cNvSpPr>
            <a:spLocks noGrp="1"/>
          </p:cNvSpPr>
          <p:nvPr>
            <p:ph type="sldNum" sz="quarter" idx="12"/>
          </p:nvPr>
        </p:nvSpPr>
        <p:spPr/>
        <p:txBody>
          <a:bodyPr/>
          <a:lstStyle/>
          <a:p>
            <a:fld id="{631502E3-5324-F14B-802A-9353020B486E}" type="slidenum">
              <a:rPr lang="en-US" smtClean="0"/>
            </a:fld>
            <a:endParaRPr lang="en-US"/>
          </a:p>
        </p:txBody>
      </p:sp>
      <p:pic>
        <p:nvPicPr>
          <p:cNvPr id="30723" name="Picture 5"/>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371850" y="2228850"/>
            <a:ext cx="4048125"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0724" name="Text Box 6"/>
          <p:cNvSpPr txBox="1">
            <a:spLocks noChangeArrowheads="1"/>
          </p:cNvSpPr>
          <p:nvPr/>
        </p:nvSpPr>
        <p:spPr bwMode="auto">
          <a:xfrm>
            <a:off x="1429475" y="2821330"/>
            <a:ext cx="2685326" cy="1246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pPr>
              <a:spcBef>
                <a:spcPct val="50000"/>
              </a:spcBef>
            </a:pPr>
            <a:r>
              <a:rPr lang="en-US" altLang="x-none" sz="1500">
                <a:solidFill>
                  <a:srgbClr val="100098"/>
                </a:solidFill>
                <a:latin typeface="+mn-lt"/>
              </a:rPr>
              <a:t>If we make several measurements of track position along the length of the track, we can figure out the whole trajectory.</a:t>
            </a:r>
            <a:endParaRPr lang="en-US" altLang="x-none" sz="1500">
              <a:solidFill>
                <a:srgbClr val="100098"/>
              </a:solidFill>
              <a:latin typeface="+mn-lt"/>
            </a:endParaRPr>
          </a:p>
        </p:txBody>
      </p:sp>
      <p:sp>
        <p:nvSpPr>
          <p:cNvPr id="30725" name="Text Box 7"/>
          <p:cNvSpPr txBox="1">
            <a:spLocks noChangeArrowheads="1"/>
          </p:cNvSpPr>
          <p:nvPr/>
        </p:nvSpPr>
        <p:spPr bwMode="auto">
          <a:xfrm>
            <a:off x="5829300" y="4629151"/>
            <a:ext cx="2057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pPr>
              <a:spcBef>
                <a:spcPct val="50000"/>
              </a:spcBef>
            </a:pPr>
            <a:r>
              <a:rPr lang="en-US" altLang="x-none" sz="1500" dirty="0">
                <a:solidFill>
                  <a:srgbClr val="100098"/>
                </a:solidFill>
                <a:latin typeface="+mn-lt"/>
              </a:rPr>
              <a:t>It would be even nicer to know what </a:t>
            </a:r>
            <a:r>
              <a:rPr lang="en-US" altLang="x-none" sz="1500" i="1" dirty="0">
                <a:solidFill>
                  <a:srgbClr val="100098"/>
                </a:solidFill>
                <a:latin typeface="+mn-lt"/>
              </a:rPr>
              <a:t>part</a:t>
            </a:r>
            <a:r>
              <a:rPr lang="en-US" altLang="x-none" sz="1500" dirty="0">
                <a:solidFill>
                  <a:srgbClr val="100098"/>
                </a:solidFill>
                <a:latin typeface="+mn-lt"/>
              </a:rPr>
              <a:t> of each </a:t>
            </a:r>
            <a:r>
              <a:rPr lang="ja-JP" altLang="en-US" sz="1500" dirty="0">
                <a:solidFill>
                  <a:srgbClr val="100098"/>
                </a:solidFill>
                <a:latin typeface="+mn-lt"/>
              </a:rPr>
              <a:t>“</a:t>
            </a:r>
            <a:r>
              <a:rPr lang="en-US" altLang="ja-JP" sz="1500" dirty="0">
                <a:solidFill>
                  <a:srgbClr val="100098"/>
                </a:solidFill>
                <a:latin typeface="+mn-lt"/>
              </a:rPr>
              <a:t>wire</a:t>
            </a:r>
            <a:r>
              <a:rPr lang="ja-JP" altLang="en-US" sz="1500" dirty="0">
                <a:solidFill>
                  <a:srgbClr val="100098"/>
                </a:solidFill>
                <a:latin typeface="+mn-lt"/>
              </a:rPr>
              <a:t>”</a:t>
            </a:r>
            <a:r>
              <a:rPr lang="en-US" altLang="ja-JP" sz="1500" dirty="0">
                <a:solidFill>
                  <a:srgbClr val="100098"/>
                </a:solidFill>
                <a:latin typeface="+mn-lt"/>
              </a:rPr>
              <a:t> was struck…</a:t>
            </a:r>
            <a:endParaRPr lang="en-US" altLang="x-none" sz="1500" dirty="0">
              <a:solidFill>
                <a:srgbClr val="100098"/>
              </a:solidFill>
              <a:latin typeface="+mn-l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6"/>
          <p:cNvSpPr>
            <a:spLocks noChangeArrowheads="1"/>
          </p:cNvSpPr>
          <p:nvPr/>
        </p:nvSpPr>
        <p:spPr bwMode="auto">
          <a:xfrm>
            <a:off x="3829050" y="2676525"/>
            <a:ext cx="4057650" cy="2867025"/>
          </a:xfrm>
          <a:prstGeom prst="rect">
            <a:avLst/>
          </a:prstGeom>
          <a:solidFill>
            <a:schemeClr val="accent1"/>
          </a:solidFill>
          <a:ln w="9525">
            <a:solidFill>
              <a:schemeClr val="tx1"/>
            </a:solidFill>
            <a:round/>
          </a:ln>
          <a:effectLst>
            <a:outerShdw blurRad="50800" dist="76200" dir="2700000" algn="tl" rotWithShape="0">
              <a:prstClr val="black">
                <a:alpha val="40000"/>
              </a:prstClr>
            </a:outerShdw>
          </a:effectLst>
        </p:spPr>
        <p:txBody>
          <a:bodyPr/>
          <a:lstStyle/>
          <a:p>
            <a:pPr>
              <a:defRPr/>
            </a:pPr>
            <a:endParaRPr lang="en-US" sz="1500">
              <a:solidFill>
                <a:srgbClr val="100098"/>
              </a:solidFill>
              <a:ea typeface="MS PGothic" panose="020B0600070205080204" charset="-128"/>
              <a:cs typeface="MS PGothic" panose="020B0600070205080204" charset="-128"/>
            </a:endParaRPr>
          </a:p>
        </p:txBody>
      </p:sp>
      <p:sp>
        <p:nvSpPr>
          <p:cNvPr id="47107" name="Rectangle 2"/>
          <p:cNvSpPr>
            <a:spLocks noGrp="1" noChangeArrowheads="1"/>
          </p:cNvSpPr>
          <p:nvPr>
            <p:ph type="title"/>
          </p:nvPr>
        </p:nvSpPr>
        <p:spPr>
          <a:xfrm>
            <a:off x="114300" y="114695"/>
            <a:ext cx="8928100" cy="994172"/>
          </a:xfrm>
        </p:spPr>
        <p:txBody>
          <a:bodyPr>
            <a:noAutofit/>
          </a:bodyPr>
          <a:lstStyle/>
          <a:p>
            <a:pPr algn="ctr"/>
            <a:r>
              <a:rPr lang="en-US" altLang="x-none" sz="4050" b="1" dirty="0">
                <a:latin typeface="微软雅黑" panose="020B0503020204020204" pitchFamily="34" charset="-122"/>
                <a:ea typeface="微软雅黑" panose="020B0503020204020204" pitchFamily="34" charset="-122"/>
              </a:rPr>
              <a:t>Particle Detectors: better position information</a:t>
            </a:r>
            <a:endParaRPr lang="en-US" altLang="x-none" sz="4050" b="1" dirty="0">
              <a:solidFill>
                <a:srgbClr val="100098"/>
              </a:solidFill>
              <a:latin typeface="微软雅黑" panose="020B0503020204020204" pitchFamily="34" charset="-122"/>
              <a:ea typeface="微软雅黑" panose="020B0503020204020204" pitchFamily="34" charset="-122"/>
            </a:endParaRPr>
          </a:p>
        </p:txBody>
      </p:sp>
      <p:sp>
        <p:nvSpPr>
          <p:cNvPr id="31747" name="Rectangle 3"/>
          <p:cNvSpPr>
            <a:spLocks noGrp="1" noChangeArrowheads="1"/>
          </p:cNvSpPr>
          <p:nvPr>
            <p:ph idx="1"/>
          </p:nvPr>
        </p:nvSpPr>
        <p:spPr>
          <a:xfrm>
            <a:off x="1143000" y="2343150"/>
            <a:ext cx="5829300" cy="2000250"/>
          </a:xfrm>
        </p:spPr>
        <p:txBody>
          <a:bodyPr/>
          <a:lstStyle/>
          <a:p>
            <a:pPr>
              <a:spcBef>
                <a:spcPts val="900"/>
              </a:spcBef>
              <a:spcAft>
                <a:spcPts val="225"/>
              </a:spcAft>
              <a:buClr>
                <a:srgbClr val="FF3300"/>
              </a:buClr>
              <a:buFont typeface="Wingdings" panose="05000000000000000000" pitchFamily="2" charset="2"/>
              <a:buChar char="Ø"/>
            </a:pPr>
            <a:r>
              <a:rPr lang="en-US" altLang="x-none" sz="1500" b="1" dirty="0">
                <a:solidFill>
                  <a:srgbClr val="100098"/>
                </a:solidFill>
                <a:ea typeface="MS PGothic" panose="020B0600070205080204" charset="-128"/>
              </a:rPr>
              <a:t>Readout Options for Improved Resolution</a:t>
            </a:r>
            <a:endParaRPr lang="en-US" altLang="x-none" sz="1500" b="1" dirty="0">
              <a:solidFill>
                <a:srgbClr val="100098"/>
              </a:solidFill>
              <a:ea typeface="MS PGothic" panose="020B0600070205080204" charset="-128"/>
            </a:endParaRPr>
          </a:p>
          <a:p>
            <a:pPr lvl="1">
              <a:lnSpc>
                <a:spcPct val="40000"/>
              </a:lnSpc>
              <a:spcBef>
                <a:spcPts val="900"/>
              </a:spcBef>
              <a:spcAft>
                <a:spcPts val="225"/>
              </a:spcAft>
              <a:buClr>
                <a:srgbClr val="FF3300"/>
              </a:buClr>
              <a:buFont typeface="Wingdings" panose="05000000000000000000" pitchFamily="2" charset="2"/>
              <a:buChar char="Ø"/>
            </a:pPr>
            <a:r>
              <a:rPr lang="en-US" altLang="x-none" sz="1350" b="1" dirty="0">
                <a:solidFill>
                  <a:srgbClr val="100098"/>
                </a:solidFill>
                <a:ea typeface="MS PGothic" panose="020B0600070205080204" charset="-128"/>
              </a:rPr>
              <a:t>And for flexible design </a:t>
            </a:r>
            <a:endParaRPr lang="en-US" altLang="x-none" sz="1350" b="1" dirty="0">
              <a:solidFill>
                <a:srgbClr val="100098"/>
              </a:solidFill>
              <a:ea typeface="MS PGothic" panose="020B0600070205080204" charset="-128"/>
            </a:endParaRPr>
          </a:p>
          <a:p>
            <a:pPr lvl="2">
              <a:lnSpc>
                <a:spcPct val="40000"/>
              </a:lnSpc>
              <a:spcBef>
                <a:spcPts val="900"/>
              </a:spcBef>
              <a:spcAft>
                <a:spcPts val="225"/>
              </a:spcAft>
              <a:buClr>
                <a:srgbClr val="FF3300"/>
              </a:buClr>
              <a:buFont typeface="Wingdings" panose="05000000000000000000" pitchFamily="2" charset="2"/>
              <a:buChar char="Ø"/>
            </a:pPr>
            <a:r>
              <a:rPr lang="en-US" altLang="x-none" sz="1050" b="1" dirty="0">
                <a:solidFill>
                  <a:srgbClr val="100098"/>
                </a:solidFill>
                <a:ea typeface="MS PGothic" panose="020B0600070205080204" charset="-128"/>
              </a:rPr>
              <a:t>Charge Division</a:t>
            </a:r>
            <a:endParaRPr lang="en-US" altLang="x-none" sz="1050" b="1" dirty="0">
              <a:solidFill>
                <a:srgbClr val="100098"/>
              </a:solidFill>
              <a:ea typeface="MS PGothic" panose="020B0600070205080204" charset="-128"/>
            </a:endParaRPr>
          </a:p>
          <a:p>
            <a:pPr lvl="2">
              <a:lnSpc>
                <a:spcPct val="40000"/>
              </a:lnSpc>
              <a:spcBef>
                <a:spcPts val="900"/>
              </a:spcBef>
              <a:spcAft>
                <a:spcPts val="225"/>
              </a:spcAft>
              <a:buClr>
                <a:srgbClr val="FF3300"/>
              </a:buClr>
              <a:buFont typeface="Wingdings" panose="05000000000000000000" pitchFamily="2" charset="2"/>
              <a:buChar char="Ø"/>
            </a:pPr>
            <a:r>
              <a:rPr lang="en-US" altLang="x-none" sz="1050" b="1" dirty="0">
                <a:solidFill>
                  <a:srgbClr val="100098"/>
                </a:solidFill>
                <a:ea typeface="MS PGothic" panose="020B0600070205080204" charset="-128"/>
              </a:rPr>
              <a:t>Time Division</a:t>
            </a:r>
            <a:endParaRPr lang="en-US" altLang="x-none" sz="1050" b="1" dirty="0">
              <a:solidFill>
                <a:srgbClr val="100098"/>
              </a:solidFill>
              <a:ea typeface="MS PGothic" panose="020B0600070205080204" charset="-128"/>
            </a:endParaRPr>
          </a:p>
          <a:p>
            <a:pPr lvl="2">
              <a:lnSpc>
                <a:spcPct val="40000"/>
              </a:lnSpc>
              <a:spcBef>
                <a:spcPts val="900"/>
              </a:spcBef>
              <a:spcAft>
                <a:spcPts val="225"/>
              </a:spcAft>
              <a:buClr>
                <a:srgbClr val="FF3300"/>
              </a:buClr>
              <a:buFont typeface="Wingdings" panose="05000000000000000000" pitchFamily="2" charset="2"/>
              <a:buChar char="Ø"/>
            </a:pPr>
            <a:r>
              <a:rPr lang="en-US" altLang="x-none" sz="1050" b="1" dirty="0">
                <a:solidFill>
                  <a:srgbClr val="100098"/>
                </a:solidFill>
                <a:ea typeface="MS PGothic" panose="020B0600070205080204" charset="-128"/>
              </a:rPr>
              <a:t>Charge Interpolation</a:t>
            </a:r>
            <a:endParaRPr lang="en-US" altLang="x-none" sz="1050" b="1" dirty="0">
              <a:solidFill>
                <a:srgbClr val="100098"/>
              </a:solidFill>
              <a:ea typeface="MS PGothic" panose="020B0600070205080204" charset="-128"/>
            </a:endParaRPr>
          </a:p>
          <a:p>
            <a:pPr lvl="1">
              <a:lnSpc>
                <a:spcPct val="40000"/>
              </a:lnSpc>
              <a:spcBef>
                <a:spcPts val="900"/>
              </a:spcBef>
              <a:spcAft>
                <a:spcPts val="225"/>
              </a:spcAft>
              <a:buClr>
                <a:srgbClr val="FF3300"/>
              </a:buClr>
              <a:buFont typeface="Wingdings" panose="05000000000000000000" pitchFamily="2" charset="2"/>
              <a:buChar char="Ø"/>
            </a:pPr>
            <a:r>
              <a:rPr lang="en-US" altLang="x-none" sz="1350" b="1" dirty="0">
                <a:solidFill>
                  <a:srgbClr val="100098"/>
                </a:solidFill>
                <a:ea typeface="MS PGothic" panose="020B0600070205080204" charset="-128"/>
              </a:rPr>
              <a:t>Wire Position gives </a:t>
            </a:r>
            <a:r>
              <a:rPr lang="ja-JP" altLang="en-US" sz="1350" b="1" dirty="0">
                <a:solidFill>
                  <a:srgbClr val="100098"/>
                </a:solidFill>
                <a:ea typeface="MS PGothic" panose="020B0600070205080204" charset="-128"/>
              </a:rPr>
              <a:t>“</a:t>
            </a:r>
            <a:r>
              <a:rPr lang="en-US" altLang="ja-JP" sz="1350" b="1" dirty="0">
                <a:solidFill>
                  <a:srgbClr val="100098"/>
                </a:solidFill>
                <a:ea typeface="MS PGothic" panose="020B0600070205080204" charset="-128"/>
              </a:rPr>
              <a:t>x</a:t>
            </a:r>
            <a:r>
              <a:rPr lang="ja-JP" altLang="en-US" sz="1350" b="1" dirty="0">
                <a:solidFill>
                  <a:srgbClr val="100098"/>
                </a:solidFill>
                <a:ea typeface="MS PGothic" panose="020B0600070205080204" charset="-128"/>
              </a:rPr>
              <a:t>”</a:t>
            </a:r>
            <a:endParaRPr lang="en-US" altLang="ja-JP" sz="1350" b="1" dirty="0">
              <a:solidFill>
                <a:srgbClr val="100098"/>
              </a:solidFill>
              <a:ea typeface="MS PGothic" panose="020B0600070205080204" charset="-128"/>
            </a:endParaRPr>
          </a:p>
          <a:p>
            <a:pPr lvl="1">
              <a:lnSpc>
                <a:spcPct val="40000"/>
              </a:lnSpc>
              <a:spcBef>
                <a:spcPts val="900"/>
              </a:spcBef>
              <a:spcAft>
                <a:spcPts val="225"/>
              </a:spcAft>
              <a:buClr>
                <a:srgbClr val="FF3300"/>
              </a:buClr>
              <a:buFont typeface="Wingdings" panose="05000000000000000000" pitchFamily="2" charset="2"/>
              <a:buChar char="Ø"/>
            </a:pPr>
            <a:r>
              <a:rPr lang="en-US" altLang="x-none" sz="1350" b="1" dirty="0">
                <a:solidFill>
                  <a:srgbClr val="100098"/>
                </a:solidFill>
                <a:ea typeface="MS PGothic" panose="020B0600070205080204" charset="-128"/>
              </a:rPr>
              <a:t>Measurement along wire</a:t>
            </a:r>
            <a:endParaRPr lang="en-US" altLang="x-none" sz="1350" b="1" dirty="0">
              <a:solidFill>
                <a:srgbClr val="100098"/>
              </a:solidFill>
              <a:ea typeface="MS PGothic" panose="020B0600070205080204" charset="-128"/>
            </a:endParaRPr>
          </a:p>
          <a:p>
            <a:pPr lvl="1" indent="-8890">
              <a:lnSpc>
                <a:spcPct val="40000"/>
              </a:lnSpc>
              <a:spcBef>
                <a:spcPts val="900"/>
              </a:spcBef>
              <a:spcAft>
                <a:spcPts val="225"/>
              </a:spcAft>
              <a:buClr>
                <a:srgbClr val="FF3300"/>
              </a:buClr>
              <a:buNone/>
            </a:pPr>
            <a:r>
              <a:rPr lang="en-US" altLang="x-none" sz="1350" b="1" dirty="0">
                <a:solidFill>
                  <a:srgbClr val="100098"/>
                </a:solidFill>
                <a:ea typeface="MS PGothic" panose="020B0600070205080204" charset="-128"/>
              </a:rPr>
              <a:t>length gives </a:t>
            </a:r>
            <a:r>
              <a:rPr lang="ja-JP" altLang="en-US" sz="1350" b="1" dirty="0">
                <a:solidFill>
                  <a:srgbClr val="100098"/>
                </a:solidFill>
                <a:ea typeface="MS PGothic" panose="020B0600070205080204" charset="-128"/>
              </a:rPr>
              <a:t>“</a:t>
            </a:r>
            <a:r>
              <a:rPr lang="en-US" altLang="ja-JP" sz="1350" b="1" dirty="0">
                <a:solidFill>
                  <a:srgbClr val="100098"/>
                </a:solidFill>
                <a:ea typeface="MS PGothic" panose="020B0600070205080204" charset="-128"/>
              </a:rPr>
              <a:t>y</a:t>
            </a:r>
            <a:r>
              <a:rPr lang="ja-JP" altLang="en-US" sz="1350" b="1" dirty="0">
                <a:solidFill>
                  <a:srgbClr val="100098"/>
                </a:solidFill>
                <a:ea typeface="MS PGothic" panose="020B0600070205080204" charset="-128"/>
              </a:rPr>
              <a:t>”</a:t>
            </a:r>
            <a:r>
              <a:rPr lang="en-US" altLang="ja-JP" sz="1350" b="1" dirty="0">
                <a:solidFill>
                  <a:srgbClr val="100098"/>
                </a:solidFill>
                <a:ea typeface="MS PGothic" panose="020B0600070205080204" charset="-128"/>
              </a:rPr>
              <a:t>.</a:t>
            </a:r>
            <a:endParaRPr lang="en-US" altLang="ja-JP" sz="1350" b="1" dirty="0">
              <a:solidFill>
                <a:srgbClr val="100098"/>
              </a:solidFill>
              <a:ea typeface="MS PGothic" panose="020B0600070205080204" charset="-128"/>
            </a:endParaRPr>
          </a:p>
          <a:p>
            <a:pPr>
              <a:spcBef>
                <a:spcPts val="900"/>
              </a:spcBef>
              <a:spcAft>
                <a:spcPts val="225"/>
              </a:spcAft>
              <a:buClr>
                <a:srgbClr val="FF3300"/>
              </a:buClr>
              <a:buFont typeface="Wingdings" panose="05000000000000000000" pitchFamily="2" charset="2"/>
              <a:buChar char="Ø"/>
            </a:pPr>
            <a:endParaRPr lang="en-US" altLang="x-none" sz="1500" b="1" dirty="0">
              <a:solidFill>
                <a:srgbClr val="100098"/>
              </a:solidFill>
              <a:ea typeface="MS PGothic" panose="020B0600070205080204" charset="-128"/>
            </a:endParaRPr>
          </a:p>
        </p:txBody>
      </p:sp>
      <p:sp>
        <p:nvSpPr>
          <p:cNvPr id="2" name="Date Placeholder 1"/>
          <p:cNvSpPr>
            <a:spLocks noGrp="1"/>
          </p:cNvSpPr>
          <p:nvPr>
            <p:ph type="dt" sz="half" idx="10"/>
          </p:nvPr>
        </p:nvSpPr>
        <p:spPr/>
        <p:txBody>
          <a:bodyPr/>
          <a:lstStyle/>
          <a:p>
            <a:fld id="{05981EE9-DBC1-4717-9194-8F8DE955D866}" type="datetime1">
              <a:rPr lang="zh-CN" altLang="en-US" smtClean="0"/>
            </a:fld>
            <a:endParaRPr lang="en-US"/>
          </a:p>
        </p:txBody>
      </p:sp>
      <p:sp>
        <p:nvSpPr>
          <p:cNvPr id="4" name="Footer Placeholder 3"/>
          <p:cNvSpPr>
            <a:spLocks noGrp="1"/>
          </p:cNvSpPr>
          <p:nvPr>
            <p:ph type="ftr" sz="quarter" idx="11"/>
          </p:nvPr>
        </p:nvSpPr>
        <p:spPr/>
        <p:txBody>
          <a:bodyPr/>
          <a:lstStyle/>
          <a:p>
            <a:r>
              <a:rPr lang="en-US"/>
              <a:t>Introduction to experimental particle physics, Weimin Song</a:t>
            </a:r>
            <a:endParaRPr lang="en-US"/>
          </a:p>
        </p:txBody>
      </p:sp>
      <p:sp>
        <p:nvSpPr>
          <p:cNvPr id="3" name="Slide Number Placeholder 2"/>
          <p:cNvSpPr>
            <a:spLocks noGrp="1"/>
          </p:cNvSpPr>
          <p:nvPr>
            <p:ph type="sldNum" sz="quarter" idx="12"/>
          </p:nvPr>
        </p:nvSpPr>
        <p:spPr/>
        <p:txBody>
          <a:bodyPr/>
          <a:lstStyle/>
          <a:p>
            <a:fld id="{631502E3-5324-F14B-802A-9353020B486E}" type="slidenum">
              <a:rPr lang="en-US" smtClean="0"/>
            </a:fld>
            <a:endParaRPr lang="en-US"/>
          </a:p>
        </p:txBody>
      </p:sp>
      <p:sp>
        <p:nvSpPr>
          <p:cNvPr id="47109" name="Text Box 5"/>
          <p:cNvSpPr txBox="1">
            <a:spLocks noChangeArrowheads="1"/>
          </p:cNvSpPr>
          <p:nvPr/>
        </p:nvSpPr>
        <p:spPr bwMode="auto">
          <a:xfrm>
            <a:off x="1600200" y="4629150"/>
            <a:ext cx="2057400" cy="923330"/>
          </a:xfrm>
          <a:prstGeom prst="rect">
            <a:avLst/>
          </a:prstGeom>
          <a:noFill/>
          <a:ln>
            <a:noFill/>
          </a:ln>
        </p:spPr>
        <p:txBody>
          <a:bodyPr>
            <a:spAutoFit/>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pPr>
              <a:spcBef>
                <a:spcPct val="50000"/>
              </a:spcBef>
            </a:pPr>
            <a:r>
              <a:rPr lang="en-US" altLang="x-none" sz="1350" b="1" dirty="0">
                <a:solidFill>
                  <a:srgbClr val="100098"/>
                </a:solidFill>
                <a:latin typeface="Arial" panose="020B0604020202020204" pitchFamily="34" charset="0"/>
              </a:rPr>
              <a:t>It would be nicer still if we knew the distance between the particle and the struck wire…</a:t>
            </a:r>
            <a:endParaRPr lang="en-US" altLang="x-none" sz="1350" b="1" dirty="0">
              <a:solidFill>
                <a:srgbClr val="100098"/>
              </a:solidFill>
              <a:latin typeface="Arial" panose="020B0604020202020204" pitchFamily="34" charset="0"/>
            </a:endParaRPr>
          </a:p>
        </p:txBody>
      </p:sp>
      <p:pic>
        <p:nvPicPr>
          <p:cNvPr id="31750" name="Picture 8"/>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3943350" y="2920603"/>
            <a:ext cx="3943350" cy="2622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a:spLocks noChangeArrowheads="1"/>
          </p:cNvSpPr>
          <p:nvPr/>
        </p:nvSpPr>
        <p:spPr bwMode="auto">
          <a:xfrm>
            <a:off x="4800600" y="2686051"/>
            <a:ext cx="3028950" cy="727122"/>
          </a:xfrm>
          <a:prstGeom prst="rect">
            <a:avLst/>
          </a:prstGeom>
          <a:noFill/>
          <a:ln>
            <a:noFill/>
          </a:ln>
          <a:effectLst>
            <a:outerShdw blurRad="40000" dist="20000" dir="5400000" rotWithShape="0">
              <a:srgbClr val="000000">
                <a:alpha val="37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defRPr/>
            </a:pPr>
            <a:r>
              <a:rPr lang="en-US" sz="825" dirty="0">
                <a:solidFill>
                  <a:srgbClr val="100098"/>
                </a:solidFill>
              </a:rPr>
              <a:t>2D Readout by determining</a:t>
            </a:r>
            <a:endParaRPr lang="en-US" sz="825" dirty="0">
              <a:solidFill>
                <a:srgbClr val="100098"/>
              </a:solidFill>
            </a:endParaRPr>
          </a:p>
          <a:p>
            <a:pPr>
              <a:defRPr/>
            </a:pPr>
            <a:r>
              <a:rPr lang="en-US" sz="825" dirty="0">
                <a:solidFill>
                  <a:srgbClr val="100098"/>
                </a:solidFill>
              </a:rPr>
              <a:t>1: x from seeing which wire was struck;</a:t>
            </a:r>
            <a:endParaRPr lang="en-US" sz="825" dirty="0">
              <a:solidFill>
                <a:srgbClr val="100098"/>
              </a:solidFill>
            </a:endParaRPr>
          </a:p>
          <a:p>
            <a:pPr>
              <a:defRPr/>
            </a:pPr>
            <a:r>
              <a:rPr lang="en-US" sz="825" dirty="0">
                <a:solidFill>
                  <a:srgbClr val="100098"/>
                </a:solidFill>
              </a:rPr>
              <a:t>2: y: position along the wire either from</a:t>
            </a:r>
            <a:endParaRPr lang="en-US" sz="825" dirty="0">
              <a:solidFill>
                <a:srgbClr val="100098"/>
              </a:solidFill>
            </a:endParaRPr>
          </a:p>
          <a:p>
            <a:pPr>
              <a:defRPr/>
            </a:pPr>
            <a:r>
              <a:rPr lang="en-US" sz="825" dirty="0">
                <a:solidFill>
                  <a:srgbClr val="100098"/>
                </a:solidFill>
              </a:rPr>
              <a:t>           -comparing charges arriving at the ends of the wire, or</a:t>
            </a:r>
            <a:endParaRPr lang="en-US" sz="825" dirty="0">
              <a:solidFill>
                <a:srgbClr val="100098"/>
              </a:solidFill>
            </a:endParaRPr>
          </a:p>
          <a:p>
            <a:pPr>
              <a:defRPr/>
            </a:pPr>
            <a:r>
              <a:rPr lang="en-US" sz="825" dirty="0">
                <a:solidFill>
                  <a:srgbClr val="100098"/>
                </a:solidFill>
              </a:rPr>
              <a:t>           -comparing time of arrival of the pulses at the two ends.</a:t>
            </a:r>
            <a:endParaRPr lang="en-US" sz="825" dirty="0">
              <a:solidFill>
                <a:srgbClr val="100098"/>
              </a:solidFill>
            </a:endParaRPr>
          </a:p>
        </p:txBody>
      </p:sp>
      <p:grpSp>
        <p:nvGrpSpPr>
          <p:cNvPr id="31752" name="Group 16"/>
          <p:cNvGrpSpPr/>
          <p:nvPr/>
        </p:nvGrpSpPr>
        <p:grpSpPr bwMode="auto">
          <a:xfrm>
            <a:off x="3943348" y="3500795"/>
            <a:ext cx="468227" cy="503916"/>
            <a:chOff x="4038600" y="3179049"/>
            <a:chExt cx="623289" cy="671916"/>
          </a:xfrm>
        </p:grpSpPr>
        <p:cxnSp>
          <p:nvCxnSpPr>
            <p:cNvPr id="31753" name="Straight Arrow Connector 11"/>
            <p:cNvCxnSpPr>
              <a:cxnSpLocks noChangeShapeType="1"/>
            </p:cNvCxnSpPr>
            <p:nvPr/>
          </p:nvCxnSpPr>
          <p:spPr bwMode="auto">
            <a:xfrm>
              <a:off x="4038600" y="3505200"/>
              <a:ext cx="381000" cy="76200"/>
            </a:xfrm>
            <a:prstGeom prst="straightConnector1">
              <a:avLst/>
            </a:prstGeom>
            <a:noFill/>
            <a:ln w="9525">
              <a:solidFill>
                <a:schemeClr val="tx1"/>
              </a:solidFill>
              <a:round/>
              <a:tailEnd type="arrow" w="med" len="med"/>
            </a:ln>
            <a:extLst>
              <a:ext uri="{909E8E84-426E-40DD-AFC4-6F175D3DCCD1}">
                <a14:hiddenFill xmlns:a14="http://schemas.microsoft.com/office/drawing/2010/main">
                  <a:noFill/>
                </a14:hiddenFill>
              </a:ext>
            </a:extLst>
          </p:spPr>
        </p:cxnSp>
        <p:cxnSp>
          <p:nvCxnSpPr>
            <p:cNvPr id="31754" name="Straight Arrow Connector 12"/>
            <p:cNvCxnSpPr>
              <a:cxnSpLocks noChangeShapeType="1"/>
            </p:cNvCxnSpPr>
            <p:nvPr/>
          </p:nvCxnSpPr>
          <p:spPr bwMode="auto">
            <a:xfrm flipV="1">
              <a:off x="4038600" y="3429000"/>
              <a:ext cx="381000" cy="76200"/>
            </a:xfrm>
            <a:prstGeom prst="straightConnector1">
              <a:avLst/>
            </a:prstGeom>
            <a:noFill/>
            <a:ln w="9525">
              <a:solidFill>
                <a:schemeClr val="tx1"/>
              </a:solidFill>
              <a:round/>
              <a:tailEnd type="arrow" w="med" len="med"/>
            </a:ln>
            <a:extLst>
              <a:ext uri="{909E8E84-426E-40DD-AFC4-6F175D3DCCD1}">
                <a14:hiddenFill xmlns:a14="http://schemas.microsoft.com/office/drawing/2010/main">
                  <a:noFill/>
                </a14:hiddenFill>
              </a:ext>
            </a:extLst>
          </p:spPr>
        </p:cxnSp>
        <p:sp>
          <p:nvSpPr>
            <p:cNvPr id="47116" name="TextBox 14"/>
            <p:cNvSpPr txBox="1">
              <a:spLocks noChangeArrowheads="1"/>
            </p:cNvSpPr>
            <p:nvPr/>
          </p:nvSpPr>
          <p:spPr bwMode="auto">
            <a:xfrm>
              <a:off x="4334981" y="3179049"/>
              <a:ext cx="326908" cy="338569"/>
            </a:xfrm>
            <a:prstGeom prst="rect">
              <a:avLst/>
            </a:prstGeom>
            <a:noFill/>
            <a:ln>
              <a:noFill/>
            </a:ln>
          </p:spPr>
          <p:txBody>
            <a:bodyPr wrap="none">
              <a:spAutoFit/>
            </a:bodyPr>
            <a:lstStyle>
              <a:lvl1pPr>
                <a:defRPr sz="2400">
                  <a:solidFill>
                    <a:schemeClr val="tx1"/>
                  </a:solidFill>
                  <a:latin typeface="Times" charset="0"/>
                  <a:ea typeface="MS PGothic" panose="020B0600070205080204" charset="-128"/>
                  <a:cs typeface="MS PGothic" panose="020B0600070205080204" charset="-128"/>
                </a:defRPr>
              </a:lvl1pPr>
              <a:lvl2pPr marL="37931725" indent="-37474525">
                <a:defRPr sz="2400">
                  <a:solidFill>
                    <a:schemeClr val="tx1"/>
                  </a:solidFill>
                  <a:latin typeface="Times" charset="0"/>
                  <a:ea typeface="MS PGothic" panose="020B0600070205080204" charset="-128"/>
                </a:defRPr>
              </a:lvl2pPr>
              <a:lvl3pPr>
                <a:defRPr sz="2400">
                  <a:solidFill>
                    <a:schemeClr val="tx1"/>
                  </a:solidFill>
                  <a:latin typeface="Times" charset="0"/>
                  <a:ea typeface="MS PGothic" panose="020B0600070205080204" charset="-128"/>
                </a:defRPr>
              </a:lvl3pPr>
              <a:lvl4pPr>
                <a:defRPr sz="2400">
                  <a:solidFill>
                    <a:schemeClr val="tx1"/>
                  </a:solidFill>
                  <a:latin typeface="Times" charset="0"/>
                  <a:ea typeface="MS PGothic" panose="020B0600070205080204" charset="-128"/>
                </a:defRPr>
              </a:lvl4pPr>
              <a:lvl5pPr>
                <a:defRPr sz="2400">
                  <a:solidFill>
                    <a:schemeClr val="tx1"/>
                  </a:solidFill>
                  <a:latin typeface="Times" charset="0"/>
                  <a:ea typeface="MS PGothic" panose="020B0600070205080204" charset="-128"/>
                </a:defRPr>
              </a:lvl5pPr>
              <a:lvl6pPr marL="457200" eaLnBrk="0" fontAlgn="base" hangingPunct="0">
                <a:spcBef>
                  <a:spcPct val="0"/>
                </a:spcBef>
                <a:spcAft>
                  <a:spcPct val="0"/>
                </a:spcAft>
                <a:defRPr sz="2400">
                  <a:solidFill>
                    <a:schemeClr val="tx1"/>
                  </a:solidFill>
                  <a:latin typeface="Times" charset="0"/>
                  <a:ea typeface="MS PGothic" panose="020B0600070205080204" charset="-128"/>
                </a:defRPr>
              </a:lvl6pPr>
              <a:lvl7pPr marL="914400" eaLnBrk="0" fontAlgn="base" hangingPunct="0">
                <a:spcBef>
                  <a:spcPct val="0"/>
                </a:spcBef>
                <a:spcAft>
                  <a:spcPct val="0"/>
                </a:spcAft>
                <a:defRPr sz="2400">
                  <a:solidFill>
                    <a:schemeClr val="tx1"/>
                  </a:solidFill>
                  <a:latin typeface="Times" charset="0"/>
                  <a:ea typeface="MS PGothic" panose="020B0600070205080204" charset="-128"/>
                </a:defRPr>
              </a:lvl7pPr>
              <a:lvl8pPr marL="1371600" eaLnBrk="0" fontAlgn="base" hangingPunct="0">
                <a:spcBef>
                  <a:spcPct val="0"/>
                </a:spcBef>
                <a:spcAft>
                  <a:spcPct val="0"/>
                </a:spcAft>
                <a:defRPr sz="2400">
                  <a:solidFill>
                    <a:schemeClr val="tx1"/>
                  </a:solidFill>
                  <a:latin typeface="Times" charset="0"/>
                  <a:ea typeface="MS PGothic" panose="020B0600070205080204" charset="-128"/>
                </a:defRPr>
              </a:lvl8pPr>
              <a:lvl9pPr marL="1828800" eaLnBrk="0" fontAlgn="base" hangingPunct="0">
                <a:spcBef>
                  <a:spcPct val="0"/>
                </a:spcBef>
                <a:spcAft>
                  <a:spcPct val="0"/>
                </a:spcAft>
                <a:defRPr sz="2400">
                  <a:solidFill>
                    <a:schemeClr val="tx1"/>
                  </a:solidFill>
                  <a:latin typeface="Times" charset="0"/>
                  <a:ea typeface="MS PGothic" panose="020B0600070205080204" charset="-128"/>
                </a:defRPr>
              </a:lvl9pPr>
            </a:lstStyle>
            <a:p>
              <a:pPr>
                <a:defRPr/>
              </a:pPr>
              <a:r>
                <a:rPr lang="en-US" sz="1050" dirty="0">
                  <a:solidFill>
                    <a:srgbClr val="100098"/>
                  </a:solidFill>
                  <a:latin typeface="+mn-lt"/>
                </a:rPr>
                <a:t>y</a:t>
              </a:r>
              <a:endParaRPr lang="en-US" sz="1050" dirty="0">
                <a:solidFill>
                  <a:srgbClr val="100098"/>
                </a:solidFill>
                <a:latin typeface="+mn-lt"/>
              </a:endParaRPr>
            </a:p>
          </p:txBody>
        </p:sp>
        <p:sp>
          <p:nvSpPr>
            <p:cNvPr id="47117" name="TextBox 15"/>
            <p:cNvSpPr txBox="1">
              <a:spLocks noChangeArrowheads="1"/>
            </p:cNvSpPr>
            <p:nvPr/>
          </p:nvSpPr>
          <p:spPr bwMode="auto">
            <a:xfrm>
              <a:off x="4210216" y="3512396"/>
              <a:ext cx="322641" cy="338569"/>
            </a:xfrm>
            <a:prstGeom prst="rect">
              <a:avLst/>
            </a:prstGeom>
            <a:noFill/>
            <a:ln>
              <a:noFill/>
            </a:ln>
          </p:spPr>
          <p:txBody>
            <a:bodyPr wrap="none">
              <a:spAutoFit/>
            </a:bodyPr>
            <a:lstStyle>
              <a:lvl1pPr>
                <a:defRPr sz="2400">
                  <a:solidFill>
                    <a:schemeClr val="tx1"/>
                  </a:solidFill>
                  <a:latin typeface="Times" charset="0"/>
                  <a:ea typeface="MS PGothic" panose="020B0600070205080204" charset="-128"/>
                  <a:cs typeface="MS PGothic" panose="020B0600070205080204" charset="-128"/>
                </a:defRPr>
              </a:lvl1pPr>
              <a:lvl2pPr marL="37931725" indent="-37474525">
                <a:defRPr sz="2400">
                  <a:solidFill>
                    <a:schemeClr val="tx1"/>
                  </a:solidFill>
                  <a:latin typeface="Times" charset="0"/>
                  <a:ea typeface="MS PGothic" panose="020B0600070205080204" charset="-128"/>
                </a:defRPr>
              </a:lvl2pPr>
              <a:lvl3pPr>
                <a:defRPr sz="2400">
                  <a:solidFill>
                    <a:schemeClr val="tx1"/>
                  </a:solidFill>
                  <a:latin typeface="Times" charset="0"/>
                  <a:ea typeface="MS PGothic" panose="020B0600070205080204" charset="-128"/>
                </a:defRPr>
              </a:lvl3pPr>
              <a:lvl4pPr>
                <a:defRPr sz="2400">
                  <a:solidFill>
                    <a:schemeClr val="tx1"/>
                  </a:solidFill>
                  <a:latin typeface="Times" charset="0"/>
                  <a:ea typeface="MS PGothic" panose="020B0600070205080204" charset="-128"/>
                </a:defRPr>
              </a:lvl4pPr>
              <a:lvl5pPr>
                <a:defRPr sz="2400">
                  <a:solidFill>
                    <a:schemeClr val="tx1"/>
                  </a:solidFill>
                  <a:latin typeface="Times" charset="0"/>
                  <a:ea typeface="MS PGothic" panose="020B0600070205080204" charset="-128"/>
                </a:defRPr>
              </a:lvl5pPr>
              <a:lvl6pPr marL="457200" eaLnBrk="0" fontAlgn="base" hangingPunct="0">
                <a:spcBef>
                  <a:spcPct val="0"/>
                </a:spcBef>
                <a:spcAft>
                  <a:spcPct val="0"/>
                </a:spcAft>
                <a:defRPr sz="2400">
                  <a:solidFill>
                    <a:schemeClr val="tx1"/>
                  </a:solidFill>
                  <a:latin typeface="Times" charset="0"/>
                  <a:ea typeface="MS PGothic" panose="020B0600070205080204" charset="-128"/>
                </a:defRPr>
              </a:lvl6pPr>
              <a:lvl7pPr marL="914400" eaLnBrk="0" fontAlgn="base" hangingPunct="0">
                <a:spcBef>
                  <a:spcPct val="0"/>
                </a:spcBef>
                <a:spcAft>
                  <a:spcPct val="0"/>
                </a:spcAft>
                <a:defRPr sz="2400">
                  <a:solidFill>
                    <a:schemeClr val="tx1"/>
                  </a:solidFill>
                  <a:latin typeface="Times" charset="0"/>
                  <a:ea typeface="MS PGothic" panose="020B0600070205080204" charset="-128"/>
                </a:defRPr>
              </a:lvl7pPr>
              <a:lvl8pPr marL="1371600" eaLnBrk="0" fontAlgn="base" hangingPunct="0">
                <a:spcBef>
                  <a:spcPct val="0"/>
                </a:spcBef>
                <a:spcAft>
                  <a:spcPct val="0"/>
                </a:spcAft>
                <a:defRPr sz="2400">
                  <a:solidFill>
                    <a:schemeClr val="tx1"/>
                  </a:solidFill>
                  <a:latin typeface="Times" charset="0"/>
                  <a:ea typeface="MS PGothic" panose="020B0600070205080204" charset="-128"/>
                </a:defRPr>
              </a:lvl8pPr>
              <a:lvl9pPr marL="1828800" eaLnBrk="0" fontAlgn="base" hangingPunct="0">
                <a:spcBef>
                  <a:spcPct val="0"/>
                </a:spcBef>
                <a:spcAft>
                  <a:spcPct val="0"/>
                </a:spcAft>
                <a:defRPr sz="2400">
                  <a:solidFill>
                    <a:schemeClr val="tx1"/>
                  </a:solidFill>
                  <a:latin typeface="Times" charset="0"/>
                  <a:ea typeface="MS PGothic" panose="020B0600070205080204" charset="-128"/>
                </a:defRPr>
              </a:lvl9pPr>
            </a:lstStyle>
            <a:p>
              <a:pPr>
                <a:defRPr/>
              </a:pPr>
              <a:r>
                <a:rPr lang="en-US" sz="1050">
                  <a:solidFill>
                    <a:srgbClr val="100098"/>
                  </a:solidFill>
                  <a:latin typeface="+mn-lt"/>
                </a:rPr>
                <a:t>x</a:t>
              </a:r>
              <a:endParaRPr lang="en-US" sz="1050">
                <a:solidFill>
                  <a:srgbClr val="100098"/>
                </a:solidFill>
                <a:latin typeface="+mn-lt"/>
              </a:endParaRPr>
            </a:p>
          </p:txBody>
        </p:sp>
      </p:grpSp>
      <p:sp>
        <p:nvSpPr>
          <p:cNvPr id="47110" name="TextBox 8"/>
          <p:cNvSpPr txBox="1">
            <a:spLocks noChangeArrowheads="1"/>
          </p:cNvSpPr>
          <p:nvPr/>
        </p:nvSpPr>
        <p:spPr bwMode="auto">
          <a:xfrm>
            <a:off x="5931176" y="4887567"/>
            <a:ext cx="1428750" cy="473206"/>
          </a:xfrm>
          <a:prstGeom prst="rect">
            <a:avLst/>
          </a:prstGeom>
          <a:noFill/>
          <a:ln>
            <a:noFill/>
          </a:ln>
        </p:spPr>
        <p:txBody>
          <a:bodyPr>
            <a:spAutoFit/>
          </a:bodyPr>
          <a:lstStyle>
            <a:lvl1pPr>
              <a:defRPr sz="2400">
                <a:solidFill>
                  <a:schemeClr val="tx1"/>
                </a:solidFill>
                <a:latin typeface="Times" charset="0"/>
                <a:ea typeface="MS PGothic" panose="020B0600070205080204" charset="-128"/>
                <a:cs typeface="MS PGothic" panose="020B0600070205080204" charset="-128"/>
              </a:defRPr>
            </a:lvl1pPr>
            <a:lvl2pPr marL="37931725" indent="-37474525">
              <a:defRPr sz="2400">
                <a:solidFill>
                  <a:schemeClr val="tx1"/>
                </a:solidFill>
                <a:latin typeface="Times" charset="0"/>
                <a:ea typeface="MS PGothic" panose="020B0600070205080204" charset="-128"/>
              </a:defRPr>
            </a:lvl2pPr>
            <a:lvl3pPr>
              <a:defRPr sz="2400">
                <a:solidFill>
                  <a:schemeClr val="tx1"/>
                </a:solidFill>
                <a:latin typeface="Times" charset="0"/>
                <a:ea typeface="MS PGothic" panose="020B0600070205080204" charset="-128"/>
              </a:defRPr>
            </a:lvl3pPr>
            <a:lvl4pPr>
              <a:defRPr sz="2400">
                <a:solidFill>
                  <a:schemeClr val="tx1"/>
                </a:solidFill>
                <a:latin typeface="Times" charset="0"/>
                <a:ea typeface="MS PGothic" panose="020B0600070205080204" charset="-128"/>
              </a:defRPr>
            </a:lvl4pPr>
            <a:lvl5pPr>
              <a:defRPr sz="2400">
                <a:solidFill>
                  <a:schemeClr val="tx1"/>
                </a:solidFill>
                <a:latin typeface="Times" charset="0"/>
                <a:ea typeface="MS PGothic" panose="020B0600070205080204" charset="-128"/>
              </a:defRPr>
            </a:lvl5pPr>
            <a:lvl6pPr marL="457200" eaLnBrk="0" fontAlgn="base" hangingPunct="0">
              <a:spcBef>
                <a:spcPct val="0"/>
              </a:spcBef>
              <a:spcAft>
                <a:spcPct val="0"/>
              </a:spcAft>
              <a:defRPr sz="2400">
                <a:solidFill>
                  <a:schemeClr val="tx1"/>
                </a:solidFill>
                <a:latin typeface="Times" charset="0"/>
                <a:ea typeface="MS PGothic" panose="020B0600070205080204" charset="-128"/>
              </a:defRPr>
            </a:lvl6pPr>
            <a:lvl7pPr marL="914400" eaLnBrk="0" fontAlgn="base" hangingPunct="0">
              <a:spcBef>
                <a:spcPct val="0"/>
              </a:spcBef>
              <a:spcAft>
                <a:spcPct val="0"/>
              </a:spcAft>
              <a:defRPr sz="2400">
                <a:solidFill>
                  <a:schemeClr val="tx1"/>
                </a:solidFill>
                <a:latin typeface="Times" charset="0"/>
                <a:ea typeface="MS PGothic" panose="020B0600070205080204" charset="-128"/>
              </a:defRPr>
            </a:lvl7pPr>
            <a:lvl8pPr marL="1371600" eaLnBrk="0" fontAlgn="base" hangingPunct="0">
              <a:spcBef>
                <a:spcPct val="0"/>
              </a:spcBef>
              <a:spcAft>
                <a:spcPct val="0"/>
              </a:spcAft>
              <a:defRPr sz="2400">
                <a:solidFill>
                  <a:schemeClr val="tx1"/>
                </a:solidFill>
                <a:latin typeface="Times" charset="0"/>
                <a:ea typeface="MS PGothic" panose="020B0600070205080204" charset="-128"/>
              </a:defRPr>
            </a:lvl8pPr>
            <a:lvl9pPr marL="1828800" eaLnBrk="0" fontAlgn="base" hangingPunct="0">
              <a:spcBef>
                <a:spcPct val="0"/>
              </a:spcBef>
              <a:spcAft>
                <a:spcPct val="0"/>
              </a:spcAft>
              <a:defRPr sz="2400">
                <a:solidFill>
                  <a:schemeClr val="tx1"/>
                </a:solidFill>
                <a:latin typeface="Times" charset="0"/>
                <a:ea typeface="MS PGothic" panose="020B0600070205080204" charset="-128"/>
              </a:defRPr>
            </a:lvl9pPr>
          </a:lstStyle>
          <a:p>
            <a:pPr algn="ctr">
              <a:defRPr/>
            </a:pPr>
            <a:r>
              <a:rPr lang="en-US" sz="825" dirty="0">
                <a:solidFill>
                  <a:srgbClr val="100098"/>
                </a:solidFill>
                <a:latin typeface="+mn-lt"/>
              </a:rPr>
              <a:t>Compare Times of Arrival</a:t>
            </a:r>
            <a:endParaRPr lang="en-US" sz="825" dirty="0">
              <a:solidFill>
                <a:srgbClr val="100098"/>
              </a:solidFill>
              <a:latin typeface="+mn-lt"/>
            </a:endParaRPr>
          </a:p>
          <a:p>
            <a:pPr algn="ctr">
              <a:defRPr/>
            </a:pPr>
            <a:r>
              <a:rPr lang="en-US" sz="825" dirty="0">
                <a:solidFill>
                  <a:srgbClr val="100098"/>
                </a:solidFill>
                <a:latin typeface="+mn-lt"/>
              </a:rPr>
              <a:t>-or-</a:t>
            </a:r>
            <a:endParaRPr lang="en-US" sz="825" dirty="0">
              <a:solidFill>
                <a:srgbClr val="100098"/>
              </a:solidFill>
              <a:latin typeface="+mn-lt"/>
            </a:endParaRPr>
          </a:p>
          <a:p>
            <a:pPr algn="ctr">
              <a:defRPr/>
            </a:pPr>
            <a:r>
              <a:rPr lang="en-US" sz="825" dirty="0">
                <a:solidFill>
                  <a:srgbClr val="100098"/>
                </a:solidFill>
                <a:latin typeface="+mn-lt"/>
              </a:rPr>
              <a:t>Compare Pulse Heights</a:t>
            </a:r>
            <a:endParaRPr lang="en-US" sz="825" dirty="0">
              <a:solidFill>
                <a:srgbClr val="100098"/>
              </a:solidFill>
              <a:latin typeface="+mn-l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254102" y="2683392"/>
            <a:ext cx="3107366" cy="2777756"/>
            <a:chOff x="1481470" y="2434856"/>
            <a:chExt cx="4143154" cy="3703674"/>
          </a:xfrm>
        </p:grpSpPr>
        <p:sp>
          <p:nvSpPr>
            <p:cNvPr id="2" name="Rectangle 1"/>
            <p:cNvSpPr/>
            <p:nvPr/>
          </p:nvSpPr>
          <p:spPr bwMode="auto">
            <a:xfrm>
              <a:off x="4731489" y="2434856"/>
              <a:ext cx="893135" cy="233916"/>
            </a:xfrm>
            <a:prstGeom prst="rect">
              <a:avLst/>
            </a:prstGeom>
            <a:solidFill>
              <a:srgbClr val="FFFF00"/>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lstStyle/>
            <a:p>
              <a:pPr eaLnBrk="0" fontAlgn="base" hangingPunct="0">
                <a:spcBef>
                  <a:spcPct val="0"/>
                </a:spcBef>
                <a:spcAft>
                  <a:spcPct val="0"/>
                </a:spcAft>
              </a:pPr>
              <a:endParaRPr lang="en-US">
                <a:latin typeface="Times" charset="0"/>
              </a:endParaRPr>
            </a:p>
          </p:txBody>
        </p:sp>
        <p:sp>
          <p:nvSpPr>
            <p:cNvPr id="34" name="Rectangle 33"/>
            <p:cNvSpPr/>
            <p:nvPr/>
          </p:nvSpPr>
          <p:spPr bwMode="auto">
            <a:xfrm>
              <a:off x="1481470" y="5904614"/>
              <a:ext cx="893135" cy="233916"/>
            </a:xfrm>
            <a:prstGeom prst="rect">
              <a:avLst/>
            </a:prstGeom>
            <a:solidFill>
              <a:srgbClr val="FFFF00"/>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lstStyle/>
            <a:p>
              <a:pPr eaLnBrk="0" fontAlgn="base" hangingPunct="0">
                <a:spcBef>
                  <a:spcPct val="0"/>
                </a:spcBef>
                <a:spcAft>
                  <a:spcPct val="0"/>
                </a:spcAft>
              </a:pPr>
              <a:endParaRPr lang="en-US">
                <a:latin typeface="Times" charset="0"/>
              </a:endParaRPr>
            </a:p>
          </p:txBody>
        </p:sp>
      </p:grpSp>
      <p:sp>
        <p:nvSpPr>
          <p:cNvPr id="42032" name="Line 48"/>
          <p:cNvSpPr>
            <a:spLocks noChangeShapeType="1"/>
          </p:cNvSpPr>
          <p:nvPr/>
        </p:nvSpPr>
        <p:spPr bwMode="auto">
          <a:xfrm flipV="1">
            <a:off x="4206874" y="2971800"/>
            <a:ext cx="847725" cy="671513"/>
          </a:xfrm>
          <a:prstGeom prst="line">
            <a:avLst/>
          </a:prstGeom>
          <a:noFill/>
          <a:ln w="25400">
            <a:solidFill>
              <a:schemeClr val="hlink"/>
            </a:solidFill>
            <a:prstDash val="sysDash"/>
            <a:round/>
            <a:tailEnd type="triangle" w="med" len="med"/>
          </a:ln>
        </p:spPr>
        <p:txBody>
          <a:bodyPr wrap="none" anchor="ctr"/>
          <a:lstStyle/>
          <a:p>
            <a:pPr>
              <a:defRPr/>
            </a:pPr>
            <a:endParaRPr lang="en-US" sz="1350">
              <a:solidFill>
                <a:srgbClr val="100098"/>
              </a:solidFill>
              <a:ea typeface="MS PGothic" panose="020B0600070205080204" charset="-128"/>
              <a:cs typeface="MS PGothic" panose="020B0600070205080204" charset="-128"/>
            </a:endParaRPr>
          </a:p>
        </p:txBody>
      </p:sp>
      <p:sp>
        <p:nvSpPr>
          <p:cNvPr id="49156" name="Parallelogram 29"/>
          <p:cNvSpPr>
            <a:spLocks noChangeArrowheads="1"/>
          </p:cNvSpPr>
          <p:nvPr/>
        </p:nvSpPr>
        <p:spPr bwMode="auto">
          <a:xfrm rot="5400000">
            <a:off x="2682874" y="3076575"/>
            <a:ext cx="2143125" cy="1990725"/>
          </a:xfrm>
          <a:prstGeom prst="parallelogram">
            <a:avLst>
              <a:gd name="adj" fmla="val 25000"/>
            </a:avLst>
          </a:prstGeom>
          <a:solidFill>
            <a:srgbClr val="66CCFF">
              <a:alpha val="83920"/>
            </a:srgbClr>
          </a:solidFill>
          <a:ln>
            <a:noFill/>
          </a:ln>
        </p:spPr>
        <p:txBody>
          <a:bodyPr/>
          <a:lstStyle/>
          <a:p>
            <a:pPr>
              <a:defRPr/>
            </a:pPr>
            <a:endParaRPr lang="en-US" sz="1350">
              <a:solidFill>
                <a:srgbClr val="100098"/>
              </a:solidFill>
              <a:ea typeface="MS PGothic" panose="020B0600070205080204" charset="-128"/>
              <a:cs typeface="MS PGothic" panose="020B0600070205080204" charset="-128"/>
            </a:endParaRPr>
          </a:p>
        </p:txBody>
      </p:sp>
      <p:sp>
        <p:nvSpPr>
          <p:cNvPr id="49157" name="Rectangle 2"/>
          <p:cNvSpPr>
            <a:spLocks noGrp="1" noChangeArrowheads="1"/>
          </p:cNvSpPr>
          <p:nvPr>
            <p:ph type="title"/>
          </p:nvPr>
        </p:nvSpPr>
        <p:spPr>
          <a:xfrm>
            <a:off x="0" y="88757"/>
            <a:ext cx="9004300" cy="994172"/>
          </a:xfrm>
        </p:spPr>
        <p:txBody>
          <a:bodyPr>
            <a:noAutofit/>
          </a:bodyPr>
          <a:lstStyle/>
          <a:p>
            <a:pPr algn="ctr"/>
            <a:r>
              <a:rPr lang="en-US" altLang="x-none" sz="4050" b="1" dirty="0">
                <a:latin typeface="微软雅黑" panose="020B0503020204020204" pitchFamily="34" charset="-122"/>
                <a:ea typeface="微软雅黑" panose="020B0503020204020204" pitchFamily="34" charset="-122"/>
              </a:rPr>
              <a:t>Particle Detectors: higher resolution tracking</a:t>
            </a:r>
            <a:endParaRPr lang="en-US" altLang="x-none" sz="4050" b="1" dirty="0">
              <a:solidFill>
                <a:srgbClr val="100098"/>
              </a:solidFill>
              <a:latin typeface="微软雅黑" panose="020B0503020204020204" pitchFamily="34" charset="-122"/>
              <a:ea typeface="微软雅黑" panose="020B0503020204020204" pitchFamily="34" charset="-122"/>
            </a:endParaRPr>
          </a:p>
        </p:txBody>
      </p:sp>
      <p:sp>
        <p:nvSpPr>
          <p:cNvPr id="33796" name="Rectangle 3"/>
          <p:cNvSpPr>
            <a:spLocks noGrp="1" noChangeArrowheads="1"/>
          </p:cNvSpPr>
          <p:nvPr>
            <p:ph idx="1"/>
          </p:nvPr>
        </p:nvSpPr>
        <p:spPr>
          <a:xfrm>
            <a:off x="1485900" y="2228850"/>
            <a:ext cx="2571750" cy="785813"/>
          </a:xfrm>
        </p:spPr>
        <p:txBody>
          <a:bodyPr>
            <a:normAutofit fontScale="92500"/>
          </a:bodyPr>
          <a:lstStyle/>
          <a:p>
            <a:pPr>
              <a:spcBef>
                <a:spcPts val="900"/>
              </a:spcBef>
              <a:spcAft>
                <a:spcPts val="225"/>
              </a:spcAft>
              <a:buNone/>
            </a:pPr>
            <a:r>
              <a:rPr lang="en-US" altLang="x-none" b="1">
                <a:solidFill>
                  <a:srgbClr val="100098"/>
                </a:solidFill>
                <a:ea typeface="MS PGothic" panose="020B0600070205080204" charset="-128"/>
              </a:rPr>
              <a:t>Drift Chambers…</a:t>
            </a:r>
            <a:endParaRPr lang="en-US" altLang="x-none" b="1">
              <a:solidFill>
                <a:srgbClr val="100098"/>
              </a:solidFill>
              <a:ea typeface="MS PGothic" panose="020B0600070205080204" charset="-128"/>
            </a:endParaRPr>
          </a:p>
          <a:p>
            <a:pPr>
              <a:spcBef>
                <a:spcPts val="900"/>
              </a:spcBef>
              <a:spcAft>
                <a:spcPts val="225"/>
              </a:spcAft>
              <a:buNone/>
            </a:pPr>
            <a:r>
              <a:rPr lang="en-US" altLang="x-none" sz="1050" b="1">
                <a:solidFill>
                  <a:srgbClr val="100098"/>
                </a:solidFill>
                <a:ea typeface="MS PGothic" panose="020B0600070205080204" charset="-128"/>
              </a:rPr>
              <a:t>HOW </a:t>
            </a:r>
            <a:r>
              <a:rPr lang="en-US" altLang="x-none" sz="1050" b="1" u="sng">
                <a:solidFill>
                  <a:srgbClr val="100098"/>
                </a:solidFill>
                <a:ea typeface="MS PGothic" panose="020B0600070205080204" charset="-128"/>
              </a:rPr>
              <a:t>FAR</a:t>
            </a:r>
            <a:r>
              <a:rPr lang="en-US" altLang="x-none" sz="1050" b="1">
                <a:solidFill>
                  <a:srgbClr val="100098"/>
                </a:solidFill>
                <a:ea typeface="MS PGothic" panose="020B0600070205080204" charset="-128"/>
              </a:rPr>
              <a:t> TO THE NEAREST WIRE?</a:t>
            </a:r>
            <a:endParaRPr lang="en-US" altLang="x-none">
              <a:solidFill>
                <a:srgbClr val="100098"/>
              </a:solidFill>
              <a:ea typeface="MS PGothic" panose="020B0600070205080204" charset="-128"/>
            </a:endParaRPr>
          </a:p>
        </p:txBody>
      </p:sp>
      <p:sp>
        <p:nvSpPr>
          <p:cNvPr id="5" name="Date Placeholder 4"/>
          <p:cNvSpPr>
            <a:spLocks noGrp="1"/>
          </p:cNvSpPr>
          <p:nvPr>
            <p:ph type="dt" sz="half" idx="10"/>
          </p:nvPr>
        </p:nvSpPr>
        <p:spPr/>
        <p:txBody>
          <a:bodyPr/>
          <a:lstStyle/>
          <a:p>
            <a:fld id="{EB730A6C-D549-4009-AB53-733308CE6FDF}" type="datetime1">
              <a:rPr lang="zh-CN" altLang="en-US" smtClean="0"/>
            </a:fld>
            <a:endParaRPr lang="en-US"/>
          </a:p>
        </p:txBody>
      </p:sp>
      <p:sp>
        <p:nvSpPr>
          <p:cNvPr id="7" name="Footer Placeholder 6"/>
          <p:cNvSpPr>
            <a:spLocks noGrp="1"/>
          </p:cNvSpPr>
          <p:nvPr>
            <p:ph type="ftr" sz="quarter" idx="11"/>
          </p:nvPr>
        </p:nvSpPr>
        <p:spPr/>
        <p:txBody>
          <a:bodyPr/>
          <a:lstStyle/>
          <a:p>
            <a:r>
              <a:rPr lang="en-US"/>
              <a:t>Introduction to experimental particle physics, Weimin Song</a:t>
            </a:r>
            <a:endParaRPr lang="en-US"/>
          </a:p>
        </p:txBody>
      </p:sp>
      <p:sp>
        <p:nvSpPr>
          <p:cNvPr id="6" name="Slide Number Placeholder 5"/>
          <p:cNvSpPr>
            <a:spLocks noGrp="1"/>
          </p:cNvSpPr>
          <p:nvPr>
            <p:ph type="sldNum" sz="quarter" idx="12"/>
          </p:nvPr>
        </p:nvSpPr>
        <p:spPr/>
        <p:txBody>
          <a:bodyPr/>
          <a:lstStyle/>
          <a:p>
            <a:fld id="{631502E3-5324-F14B-802A-9353020B486E}" type="slidenum">
              <a:rPr lang="en-US" smtClean="0"/>
            </a:fld>
            <a:endParaRPr lang="en-US"/>
          </a:p>
        </p:txBody>
      </p:sp>
      <p:pic>
        <p:nvPicPr>
          <p:cNvPr id="42033" name="Picture 49"/>
          <p:cNvPicPr>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197099" y="4972050"/>
            <a:ext cx="361950" cy="215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aphicFrame>
        <p:nvGraphicFramePr>
          <p:cNvPr id="33799" name="Object 2"/>
          <p:cNvGraphicFramePr/>
          <p:nvPr/>
        </p:nvGraphicFramePr>
        <p:xfrm>
          <a:off x="5287962" y="4701780"/>
          <a:ext cx="369094" cy="492919"/>
        </p:xfrm>
        <a:graphic>
          <a:graphicData uri="http://schemas.openxmlformats.org/presentationml/2006/ole">
            <mc:AlternateContent xmlns:mc="http://schemas.openxmlformats.org/markup-compatibility/2006">
              <mc:Choice xmlns:v="urn:schemas-microsoft-com:vml" Requires="v">
                <p:oleObj spid="_x0000_s0" name="Microsoft ClipArt Gallery" r:id="rId2" imgW="722630" imgH="987425" progId="MS_ClipArt_Gallery">
                  <p:embed/>
                </p:oleObj>
              </mc:Choice>
              <mc:Fallback>
                <p:oleObj name="Microsoft ClipArt Gallery" r:id="rId2" imgW="722630" imgH="987425" progId="MS_ClipArt_Gallery">
                  <p:embed/>
                  <p:pic>
                    <p:nvPicPr>
                      <p:cNvPr id="0" name="Object 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7962" y="4701780"/>
                        <a:ext cx="369094" cy="492919"/>
                      </a:xfrm>
                      <a:prstGeom prst="rect">
                        <a:avLst/>
                      </a:prstGeom>
                      <a:noFill/>
                      <a:ln>
                        <a:noFill/>
                      </a:ln>
                      <a:effectLst/>
                      <a:extLst>
                        <a:ext uri="{909E8E84-426E-40DD-AFC4-6F175D3DCCD1}">
                          <a14:hiddenFill xmlns:a14="http://schemas.microsoft.com/office/drawing/2010/main">
                            <a:solidFill>
                              <a:srgbClr val="063DE8"/>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9161" name="Line 54"/>
          <p:cNvSpPr>
            <a:spLocks noChangeShapeType="1"/>
          </p:cNvSpPr>
          <p:nvPr/>
        </p:nvSpPr>
        <p:spPr bwMode="auto">
          <a:xfrm>
            <a:off x="4723605" y="3406380"/>
            <a:ext cx="0" cy="1734740"/>
          </a:xfrm>
          <a:prstGeom prst="line">
            <a:avLst/>
          </a:prstGeom>
          <a:noFill/>
          <a:ln w="25400">
            <a:solidFill>
              <a:srgbClr val="FF0000"/>
            </a:solidFill>
            <a:round/>
          </a:ln>
        </p:spPr>
        <p:txBody>
          <a:bodyPr wrap="none" anchor="ctr"/>
          <a:lstStyle/>
          <a:p>
            <a:pPr>
              <a:defRPr/>
            </a:pPr>
            <a:endParaRPr lang="en-US" sz="1350">
              <a:solidFill>
                <a:srgbClr val="100098"/>
              </a:solidFill>
              <a:ea typeface="MS PGothic" panose="020B0600070205080204" charset="-128"/>
              <a:cs typeface="MS PGothic" panose="020B0600070205080204" charset="-128"/>
            </a:endParaRPr>
          </a:p>
        </p:txBody>
      </p:sp>
      <p:sp>
        <p:nvSpPr>
          <p:cNvPr id="49162" name="Freeform 59"/>
          <p:cNvSpPr/>
          <p:nvPr/>
        </p:nvSpPr>
        <p:spPr bwMode="auto">
          <a:xfrm>
            <a:off x="3136502" y="4702969"/>
            <a:ext cx="2327672" cy="701279"/>
          </a:xfrm>
          <a:custGeom>
            <a:avLst/>
            <a:gdLst>
              <a:gd name="T0" fmla="*/ 2147483647 w 2880"/>
              <a:gd name="T1" fmla="*/ 2147483647 h 886"/>
              <a:gd name="T2" fmla="*/ 2147483647 w 2880"/>
              <a:gd name="T3" fmla="*/ 2147483647 h 886"/>
              <a:gd name="T4" fmla="*/ 2147483647 w 2880"/>
              <a:gd name="T5" fmla="*/ 2147483647 h 886"/>
              <a:gd name="T6" fmla="*/ 2147483647 w 2880"/>
              <a:gd name="T7" fmla="*/ 2147483647 h 886"/>
              <a:gd name="T8" fmla="*/ 2147483647 w 2880"/>
              <a:gd name="T9" fmla="*/ 2147483647 h 886"/>
              <a:gd name="T10" fmla="*/ 2147483647 w 2880"/>
              <a:gd name="T11" fmla="*/ 2147483647 h 886"/>
              <a:gd name="T12" fmla="*/ 2147483647 w 2880"/>
              <a:gd name="T13" fmla="*/ 2147483647 h 886"/>
              <a:gd name="T14" fmla="*/ 2147483647 w 2880"/>
              <a:gd name="T15" fmla="*/ 2147483647 h 886"/>
              <a:gd name="T16" fmla="*/ 2147483647 w 2880"/>
              <a:gd name="T17" fmla="*/ 2147483647 h 886"/>
              <a:gd name="T18" fmla="*/ 2147483647 w 2880"/>
              <a:gd name="T19" fmla="*/ 2147483647 h 886"/>
              <a:gd name="T20" fmla="*/ 2147483647 w 2880"/>
              <a:gd name="T21" fmla="*/ 2147483647 h 886"/>
              <a:gd name="T22" fmla="*/ 2147483647 w 2880"/>
              <a:gd name="T23" fmla="*/ 2147483647 h 886"/>
              <a:gd name="T24" fmla="*/ 2147483647 w 2880"/>
              <a:gd name="T25" fmla="*/ 2147483647 h 886"/>
              <a:gd name="T26" fmla="*/ 2147483647 w 2880"/>
              <a:gd name="T27" fmla="*/ 2147483647 h 886"/>
              <a:gd name="T28" fmla="*/ 2147483647 w 2880"/>
              <a:gd name="T29" fmla="*/ 2147483647 h 886"/>
              <a:gd name="T30" fmla="*/ 2147483647 w 2880"/>
              <a:gd name="T31" fmla="*/ 2147483647 h 886"/>
              <a:gd name="T32" fmla="*/ 2147483647 w 2880"/>
              <a:gd name="T33" fmla="*/ 2147483647 h 886"/>
              <a:gd name="T34" fmla="*/ 2147483647 w 2880"/>
              <a:gd name="T35" fmla="*/ 2147483647 h 886"/>
              <a:gd name="T36" fmla="*/ 2147483647 w 2880"/>
              <a:gd name="T37" fmla="*/ 2147483647 h 886"/>
              <a:gd name="T38" fmla="*/ 2147483647 w 2880"/>
              <a:gd name="T39" fmla="*/ 2147483647 h 886"/>
              <a:gd name="T40" fmla="*/ 2147483647 w 2880"/>
              <a:gd name="T41" fmla="*/ 2147483647 h 886"/>
              <a:gd name="T42" fmla="*/ 2147483647 w 2880"/>
              <a:gd name="T43" fmla="*/ 2147483647 h 886"/>
              <a:gd name="T44" fmla="*/ 2147483647 w 2880"/>
              <a:gd name="T45" fmla="*/ 2147483647 h 886"/>
              <a:gd name="T46" fmla="*/ 2147483647 w 2880"/>
              <a:gd name="T47" fmla="*/ 2147483647 h 886"/>
              <a:gd name="T48" fmla="*/ 2147483647 w 2880"/>
              <a:gd name="T49" fmla="*/ 2147483647 h 886"/>
              <a:gd name="T50" fmla="*/ 2147483647 w 2880"/>
              <a:gd name="T51" fmla="*/ 2147483647 h 886"/>
              <a:gd name="T52" fmla="*/ 2147483647 w 2880"/>
              <a:gd name="T53" fmla="*/ 2147483647 h 886"/>
              <a:gd name="T54" fmla="*/ 2147483647 w 2880"/>
              <a:gd name="T55" fmla="*/ 2147483647 h 886"/>
              <a:gd name="T56" fmla="*/ 2147483647 w 2880"/>
              <a:gd name="T57" fmla="*/ 2147483647 h 886"/>
              <a:gd name="T58" fmla="*/ 2147483647 w 2880"/>
              <a:gd name="T59" fmla="*/ 2147483647 h 886"/>
              <a:gd name="T60" fmla="*/ 2147483647 w 2880"/>
              <a:gd name="T61" fmla="*/ 2147483647 h 886"/>
              <a:gd name="T62" fmla="*/ 2147483647 w 2880"/>
              <a:gd name="T63" fmla="*/ 2147483647 h 886"/>
              <a:gd name="T64" fmla="*/ 2147483647 w 2880"/>
              <a:gd name="T65" fmla="*/ 2147483647 h 886"/>
              <a:gd name="T66" fmla="*/ 2147483647 w 2880"/>
              <a:gd name="T67" fmla="*/ 2147483647 h 886"/>
              <a:gd name="T68" fmla="*/ 2147483647 w 2880"/>
              <a:gd name="T69" fmla="*/ 2147483647 h 886"/>
              <a:gd name="T70" fmla="*/ 2147483647 w 2880"/>
              <a:gd name="T71" fmla="*/ 2147483647 h 886"/>
              <a:gd name="T72" fmla="*/ 2147483647 w 2880"/>
              <a:gd name="T73" fmla="*/ 2147483647 h 886"/>
              <a:gd name="T74" fmla="*/ 2147483647 w 2880"/>
              <a:gd name="T75" fmla="*/ 2147483647 h 886"/>
              <a:gd name="T76" fmla="*/ 2147483647 w 2880"/>
              <a:gd name="T77" fmla="*/ 2147483647 h 886"/>
              <a:gd name="T78" fmla="*/ 2147483647 w 2880"/>
              <a:gd name="T79" fmla="*/ 2147483647 h 886"/>
              <a:gd name="T80" fmla="*/ 2147483647 w 2880"/>
              <a:gd name="T81" fmla="*/ 2147483647 h 886"/>
              <a:gd name="T82" fmla="*/ 2147483647 w 2880"/>
              <a:gd name="T83" fmla="*/ 2147483647 h 886"/>
              <a:gd name="T84" fmla="*/ 2147483647 w 2880"/>
              <a:gd name="T85" fmla="*/ 2147483647 h 886"/>
              <a:gd name="T86" fmla="*/ 2147483647 w 2880"/>
              <a:gd name="T87" fmla="*/ 2147483647 h 886"/>
              <a:gd name="T88" fmla="*/ 2147483647 w 2880"/>
              <a:gd name="T89" fmla="*/ 2147483647 h 886"/>
              <a:gd name="T90" fmla="*/ 2147483647 w 2880"/>
              <a:gd name="T91" fmla="*/ 2147483647 h 886"/>
              <a:gd name="T92" fmla="*/ 2147483647 w 2880"/>
              <a:gd name="T93" fmla="*/ 2147483647 h 886"/>
              <a:gd name="T94" fmla="*/ 2147483647 w 2880"/>
              <a:gd name="T95" fmla="*/ 2147483647 h 886"/>
              <a:gd name="T96" fmla="*/ 2147483647 w 2880"/>
              <a:gd name="T97" fmla="*/ 2147483647 h 886"/>
              <a:gd name="T98" fmla="*/ 2147483647 w 2880"/>
              <a:gd name="T99" fmla="*/ 2147483647 h 886"/>
              <a:gd name="T100" fmla="*/ 2147483647 w 2880"/>
              <a:gd name="T101" fmla="*/ 2147483647 h 886"/>
              <a:gd name="T102" fmla="*/ 2147483647 w 2880"/>
              <a:gd name="T103" fmla="*/ 2147483647 h 886"/>
              <a:gd name="T104" fmla="*/ 2147483647 w 2880"/>
              <a:gd name="T105" fmla="*/ 2147483647 h 886"/>
              <a:gd name="T106" fmla="*/ 2147483647 w 2880"/>
              <a:gd name="T107" fmla="*/ 2147483647 h 88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880"/>
              <a:gd name="T163" fmla="*/ 0 h 886"/>
              <a:gd name="T164" fmla="*/ 2880 w 2880"/>
              <a:gd name="T165" fmla="*/ 886 h 88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880" h="886">
                <a:moveTo>
                  <a:pt x="0" y="859"/>
                </a:moveTo>
                <a:lnTo>
                  <a:pt x="12" y="859"/>
                </a:lnTo>
                <a:lnTo>
                  <a:pt x="24" y="859"/>
                </a:lnTo>
                <a:lnTo>
                  <a:pt x="230" y="878"/>
                </a:lnTo>
                <a:lnTo>
                  <a:pt x="253" y="878"/>
                </a:lnTo>
                <a:lnTo>
                  <a:pt x="272" y="878"/>
                </a:lnTo>
                <a:lnTo>
                  <a:pt x="290" y="885"/>
                </a:lnTo>
                <a:lnTo>
                  <a:pt x="308" y="885"/>
                </a:lnTo>
                <a:lnTo>
                  <a:pt x="332" y="885"/>
                </a:lnTo>
                <a:lnTo>
                  <a:pt x="350" y="885"/>
                </a:lnTo>
                <a:lnTo>
                  <a:pt x="375" y="885"/>
                </a:lnTo>
                <a:lnTo>
                  <a:pt x="502" y="878"/>
                </a:lnTo>
                <a:lnTo>
                  <a:pt x="514" y="878"/>
                </a:lnTo>
                <a:lnTo>
                  <a:pt x="532" y="878"/>
                </a:lnTo>
                <a:lnTo>
                  <a:pt x="550" y="878"/>
                </a:lnTo>
                <a:lnTo>
                  <a:pt x="581" y="872"/>
                </a:lnTo>
                <a:lnTo>
                  <a:pt x="593" y="872"/>
                </a:lnTo>
                <a:lnTo>
                  <a:pt x="617" y="872"/>
                </a:lnTo>
                <a:lnTo>
                  <a:pt x="907" y="825"/>
                </a:lnTo>
                <a:lnTo>
                  <a:pt x="937" y="811"/>
                </a:lnTo>
                <a:lnTo>
                  <a:pt x="962" y="792"/>
                </a:lnTo>
                <a:lnTo>
                  <a:pt x="986" y="778"/>
                </a:lnTo>
                <a:lnTo>
                  <a:pt x="998" y="765"/>
                </a:lnTo>
                <a:lnTo>
                  <a:pt x="1022" y="752"/>
                </a:lnTo>
                <a:lnTo>
                  <a:pt x="1034" y="746"/>
                </a:lnTo>
                <a:lnTo>
                  <a:pt x="1101" y="659"/>
                </a:lnTo>
                <a:lnTo>
                  <a:pt x="1107" y="646"/>
                </a:lnTo>
                <a:lnTo>
                  <a:pt x="1113" y="631"/>
                </a:lnTo>
                <a:lnTo>
                  <a:pt x="1113" y="612"/>
                </a:lnTo>
                <a:lnTo>
                  <a:pt x="1119" y="585"/>
                </a:lnTo>
                <a:lnTo>
                  <a:pt x="1119" y="572"/>
                </a:lnTo>
                <a:lnTo>
                  <a:pt x="1083" y="518"/>
                </a:lnTo>
                <a:lnTo>
                  <a:pt x="1065" y="512"/>
                </a:lnTo>
                <a:lnTo>
                  <a:pt x="1052" y="498"/>
                </a:lnTo>
                <a:lnTo>
                  <a:pt x="1034" y="485"/>
                </a:lnTo>
                <a:lnTo>
                  <a:pt x="1022" y="479"/>
                </a:lnTo>
                <a:lnTo>
                  <a:pt x="1010" y="472"/>
                </a:lnTo>
                <a:lnTo>
                  <a:pt x="986" y="466"/>
                </a:lnTo>
                <a:lnTo>
                  <a:pt x="968" y="452"/>
                </a:lnTo>
                <a:lnTo>
                  <a:pt x="901" y="433"/>
                </a:lnTo>
                <a:lnTo>
                  <a:pt x="883" y="426"/>
                </a:lnTo>
                <a:lnTo>
                  <a:pt x="865" y="426"/>
                </a:lnTo>
                <a:lnTo>
                  <a:pt x="846" y="426"/>
                </a:lnTo>
                <a:lnTo>
                  <a:pt x="804" y="446"/>
                </a:lnTo>
                <a:lnTo>
                  <a:pt x="792" y="446"/>
                </a:lnTo>
                <a:lnTo>
                  <a:pt x="768" y="459"/>
                </a:lnTo>
                <a:lnTo>
                  <a:pt x="749" y="472"/>
                </a:lnTo>
                <a:lnTo>
                  <a:pt x="737" y="485"/>
                </a:lnTo>
                <a:lnTo>
                  <a:pt x="720" y="518"/>
                </a:lnTo>
                <a:lnTo>
                  <a:pt x="720" y="533"/>
                </a:lnTo>
                <a:lnTo>
                  <a:pt x="725" y="552"/>
                </a:lnTo>
                <a:lnTo>
                  <a:pt x="725" y="565"/>
                </a:lnTo>
                <a:lnTo>
                  <a:pt x="762" y="646"/>
                </a:lnTo>
                <a:lnTo>
                  <a:pt x="768" y="659"/>
                </a:lnTo>
                <a:lnTo>
                  <a:pt x="774" y="672"/>
                </a:lnTo>
                <a:lnTo>
                  <a:pt x="786" y="679"/>
                </a:lnTo>
                <a:lnTo>
                  <a:pt x="798" y="692"/>
                </a:lnTo>
                <a:lnTo>
                  <a:pt x="883" y="772"/>
                </a:lnTo>
                <a:lnTo>
                  <a:pt x="901" y="785"/>
                </a:lnTo>
                <a:lnTo>
                  <a:pt x="919" y="798"/>
                </a:lnTo>
                <a:lnTo>
                  <a:pt x="937" y="805"/>
                </a:lnTo>
                <a:lnTo>
                  <a:pt x="956" y="818"/>
                </a:lnTo>
                <a:lnTo>
                  <a:pt x="968" y="825"/>
                </a:lnTo>
                <a:lnTo>
                  <a:pt x="992" y="831"/>
                </a:lnTo>
                <a:lnTo>
                  <a:pt x="1016" y="844"/>
                </a:lnTo>
                <a:lnTo>
                  <a:pt x="1040" y="851"/>
                </a:lnTo>
                <a:lnTo>
                  <a:pt x="1071" y="851"/>
                </a:lnTo>
                <a:lnTo>
                  <a:pt x="1095" y="851"/>
                </a:lnTo>
                <a:lnTo>
                  <a:pt x="1119" y="851"/>
                </a:lnTo>
                <a:lnTo>
                  <a:pt x="1149" y="859"/>
                </a:lnTo>
                <a:lnTo>
                  <a:pt x="1318" y="859"/>
                </a:lnTo>
                <a:lnTo>
                  <a:pt x="1336" y="859"/>
                </a:lnTo>
                <a:lnTo>
                  <a:pt x="1361" y="859"/>
                </a:lnTo>
                <a:lnTo>
                  <a:pt x="1379" y="859"/>
                </a:lnTo>
                <a:lnTo>
                  <a:pt x="1403" y="851"/>
                </a:lnTo>
                <a:lnTo>
                  <a:pt x="1433" y="851"/>
                </a:lnTo>
                <a:lnTo>
                  <a:pt x="1458" y="844"/>
                </a:lnTo>
                <a:lnTo>
                  <a:pt x="1488" y="844"/>
                </a:lnTo>
                <a:lnTo>
                  <a:pt x="1808" y="731"/>
                </a:lnTo>
                <a:lnTo>
                  <a:pt x="1820" y="718"/>
                </a:lnTo>
                <a:lnTo>
                  <a:pt x="1844" y="705"/>
                </a:lnTo>
                <a:lnTo>
                  <a:pt x="1863" y="692"/>
                </a:lnTo>
                <a:lnTo>
                  <a:pt x="1881" y="679"/>
                </a:lnTo>
                <a:lnTo>
                  <a:pt x="1905" y="659"/>
                </a:lnTo>
                <a:lnTo>
                  <a:pt x="1929" y="652"/>
                </a:lnTo>
                <a:lnTo>
                  <a:pt x="2154" y="485"/>
                </a:lnTo>
                <a:lnTo>
                  <a:pt x="2171" y="466"/>
                </a:lnTo>
                <a:lnTo>
                  <a:pt x="2189" y="452"/>
                </a:lnTo>
                <a:lnTo>
                  <a:pt x="2201" y="433"/>
                </a:lnTo>
                <a:lnTo>
                  <a:pt x="2219" y="426"/>
                </a:lnTo>
                <a:lnTo>
                  <a:pt x="2231" y="412"/>
                </a:lnTo>
                <a:lnTo>
                  <a:pt x="2249" y="399"/>
                </a:lnTo>
                <a:lnTo>
                  <a:pt x="2340" y="352"/>
                </a:lnTo>
                <a:lnTo>
                  <a:pt x="2359" y="346"/>
                </a:lnTo>
                <a:lnTo>
                  <a:pt x="2371" y="339"/>
                </a:lnTo>
                <a:lnTo>
                  <a:pt x="2389" y="333"/>
                </a:lnTo>
                <a:lnTo>
                  <a:pt x="2413" y="320"/>
                </a:lnTo>
                <a:lnTo>
                  <a:pt x="2461" y="261"/>
                </a:lnTo>
                <a:lnTo>
                  <a:pt x="2509" y="242"/>
                </a:lnTo>
                <a:lnTo>
                  <a:pt x="2539" y="229"/>
                </a:lnTo>
                <a:lnTo>
                  <a:pt x="2564" y="224"/>
                </a:lnTo>
                <a:lnTo>
                  <a:pt x="2606" y="219"/>
                </a:lnTo>
                <a:lnTo>
                  <a:pt x="2630" y="212"/>
                </a:lnTo>
                <a:lnTo>
                  <a:pt x="2648" y="194"/>
                </a:lnTo>
                <a:lnTo>
                  <a:pt x="2715" y="91"/>
                </a:lnTo>
                <a:lnTo>
                  <a:pt x="2776" y="24"/>
                </a:lnTo>
                <a:lnTo>
                  <a:pt x="2842" y="0"/>
                </a:lnTo>
                <a:lnTo>
                  <a:pt x="2879" y="36"/>
                </a:lnTo>
              </a:path>
            </a:pathLst>
          </a:custGeom>
          <a:noFill/>
          <a:ln w="25400" cap="rnd">
            <a:solidFill>
              <a:srgbClr val="FF6600"/>
            </a:solidFill>
            <a:round/>
          </a:ln>
        </p:spPr>
        <p:txBody>
          <a:bodyPr/>
          <a:lstStyle/>
          <a:p>
            <a:pPr>
              <a:defRPr/>
            </a:pPr>
            <a:endParaRPr lang="en-US" sz="1350">
              <a:solidFill>
                <a:srgbClr val="100098"/>
              </a:solidFill>
              <a:ea typeface="MS PGothic" panose="020B0600070205080204" charset="-128"/>
              <a:cs typeface="MS PGothic" panose="020B0600070205080204" charset="-128"/>
            </a:endParaRPr>
          </a:p>
        </p:txBody>
      </p:sp>
      <p:sp>
        <p:nvSpPr>
          <p:cNvPr id="49163" name="Freeform 60"/>
          <p:cNvSpPr/>
          <p:nvPr/>
        </p:nvSpPr>
        <p:spPr bwMode="auto">
          <a:xfrm>
            <a:off x="4718844" y="4607720"/>
            <a:ext cx="956072" cy="402431"/>
          </a:xfrm>
          <a:custGeom>
            <a:avLst/>
            <a:gdLst>
              <a:gd name="T0" fmla="*/ 0 w 1182"/>
              <a:gd name="T1" fmla="*/ 2147483647 h 510"/>
              <a:gd name="T2" fmla="*/ 2147483647 w 1182"/>
              <a:gd name="T3" fmla="*/ 2147483647 h 510"/>
              <a:gd name="T4" fmla="*/ 2147483647 w 1182"/>
              <a:gd name="T5" fmla="*/ 2147483647 h 510"/>
              <a:gd name="T6" fmla="*/ 2147483647 w 1182"/>
              <a:gd name="T7" fmla="*/ 2147483647 h 510"/>
              <a:gd name="T8" fmla="*/ 2147483647 w 1182"/>
              <a:gd name="T9" fmla="*/ 2147483647 h 510"/>
              <a:gd name="T10" fmla="*/ 2147483647 w 1182"/>
              <a:gd name="T11" fmla="*/ 2147483647 h 510"/>
              <a:gd name="T12" fmla="*/ 2147483647 w 1182"/>
              <a:gd name="T13" fmla="*/ 2147483647 h 510"/>
              <a:gd name="T14" fmla="*/ 2147483647 w 1182"/>
              <a:gd name="T15" fmla="*/ 2147483647 h 510"/>
              <a:gd name="T16" fmla="*/ 2147483647 w 1182"/>
              <a:gd name="T17" fmla="*/ 2147483647 h 510"/>
              <a:gd name="T18" fmla="*/ 2147483647 w 1182"/>
              <a:gd name="T19" fmla="*/ 2147483647 h 510"/>
              <a:gd name="T20" fmla="*/ 2147483647 w 1182"/>
              <a:gd name="T21" fmla="*/ 2147483647 h 510"/>
              <a:gd name="T22" fmla="*/ 2147483647 w 1182"/>
              <a:gd name="T23" fmla="*/ 2147483647 h 510"/>
              <a:gd name="T24" fmla="*/ 2147483647 w 1182"/>
              <a:gd name="T25" fmla="*/ 2147483647 h 510"/>
              <a:gd name="T26" fmla="*/ 2147483647 w 1182"/>
              <a:gd name="T27" fmla="*/ 2147483647 h 510"/>
              <a:gd name="T28" fmla="*/ 2147483647 w 1182"/>
              <a:gd name="T29" fmla="*/ 2147483647 h 510"/>
              <a:gd name="T30" fmla="*/ 2147483647 w 1182"/>
              <a:gd name="T31" fmla="*/ 2147483647 h 510"/>
              <a:gd name="T32" fmla="*/ 2147483647 w 1182"/>
              <a:gd name="T33" fmla="*/ 2147483647 h 510"/>
              <a:gd name="T34" fmla="*/ 2147483647 w 1182"/>
              <a:gd name="T35" fmla="*/ 2147483647 h 510"/>
              <a:gd name="T36" fmla="*/ 2147483647 w 1182"/>
              <a:gd name="T37" fmla="*/ 2147483647 h 510"/>
              <a:gd name="T38" fmla="*/ 2147483647 w 1182"/>
              <a:gd name="T39" fmla="*/ 2147483647 h 510"/>
              <a:gd name="T40" fmla="*/ 2147483647 w 1182"/>
              <a:gd name="T41" fmla="*/ 2147483647 h 510"/>
              <a:gd name="T42" fmla="*/ 2147483647 w 1182"/>
              <a:gd name="T43" fmla="*/ 2147483647 h 510"/>
              <a:gd name="T44" fmla="*/ 2147483647 w 1182"/>
              <a:gd name="T45" fmla="*/ 2147483647 h 510"/>
              <a:gd name="T46" fmla="*/ 2147483647 w 1182"/>
              <a:gd name="T47" fmla="*/ 2147483647 h 510"/>
              <a:gd name="T48" fmla="*/ 2147483647 w 1182"/>
              <a:gd name="T49" fmla="*/ 2147483647 h 510"/>
              <a:gd name="T50" fmla="*/ 2147483647 w 1182"/>
              <a:gd name="T51" fmla="*/ 2147483647 h 510"/>
              <a:gd name="T52" fmla="*/ 2147483647 w 1182"/>
              <a:gd name="T53" fmla="*/ 2147483647 h 510"/>
              <a:gd name="T54" fmla="*/ 2147483647 w 1182"/>
              <a:gd name="T55" fmla="*/ 2147483647 h 510"/>
              <a:gd name="T56" fmla="*/ 2147483647 w 1182"/>
              <a:gd name="T57" fmla="*/ 2147483647 h 510"/>
              <a:gd name="T58" fmla="*/ 2147483647 w 1182"/>
              <a:gd name="T59" fmla="*/ 2147483647 h 510"/>
              <a:gd name="T60" fmla="*/ 2147483647 w 1182"/>
              <a:gd name="T61" fmla="*/ 0 h 510"/>
              <a:gd name="T62" fmla="*/ 2147483647 w 1182"/>
              <a:gd name="T63" fmla="*/ 2147483647 h 510"/>
              <a:gd name="T64" fmla="*/ 2147483647 w 1182"/>
              <a:gd name="T65" fmla="*/ 2147483647 h 510"/>
              <a:gd name="T66" fmla="*/ 2147483647 w 1182"/>
              <a:gd name="T67" fmla="*/ 2147483647 h 510"/>
              <a:gd name="T68" fmla="*/ 2147483647 w 1182"/>
              <a:gd name="T69" fmla="*/ 2147483647 h 510"/>
              <a:gd name="T70" fmla="*/ 2147483647 w 1182"/>
              <a:gd name="T71" fmla="*/ 2147483647 h 510"/>
              <a:gd name="T72" fmla="*/ 2147483647 w 1182"/>
              <a:gd name="T73" fmla="*/ 2147483647 h 510"/>
              <a:gd name="T74" fmla="*/ 2147483647 w 1182"/>
              <a:gd name="T75" fmla="*/ 2147483647 h 510"/>
              <a:gd name="T76" fmla="*/ 2147483647 w 1182"/>
              <a:gd name="T77" fmla="*/ 2147483647 h 510"/>
              <a:gd name="T78" fmla="*/ 2147483647 w 1182"/>
              <a:gd name="T79" fmla="*/ 2147483647 h 510"/>
              <a:gd name="T80" fmla="*/ 2147483647 w 1182"/>
              <a:gd name="T81" fmla="*/ 2147483647 h 510"/>
              <a:gd name="T82" fmla="*/ 2147483647 w 1182"/>
              <a:gd name="T83" fmla="*/ 2147483647 h 510"/>
              <a:gd name="T84" fmla="*/ 2147483647 w 1182"/>
              <a:gd name="T85" fmla="*/ 2147483647 h 510"/>
              <a:gd name="T86" fmla="*/ 2147483647 w 1182"/>
              <a:gd name="T87" fmla="*/ 2147483647 h 510"/>
              <a:gd name="T88" fmla="*/ 2147483647 w 1182"/>
              <a:gd name="T89" fmla="*/ 2147483647 h 51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182"/>
              <a:gd name="T136" fmla="*/ 0 h 510"/>
              <a:gd name="T137" fmla="*/ 1182 w 1182"/>
              <a:gd name="T138" fmla="*/ 510 h 51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182" h="510">
                <a:moveTo>
                  <a:pt x="0" y="491"/>
                </a:moveTo>
                <a:lnTo>
                  <a:pt x="24" y="503"/>
                </a:lnTo>
                <a:lnTo>
                  <a:pt x="109" y="509"/>
                </a:lnTo>
                <a:lnTo>
                  <a:pt x="121" y="509"/>
                </a:lnTo>
                <a:lnTo>
                  <a:pt x="145" y="503"/>
                </a:lnTo>
                <a:lnTo>
                  <a:pt x="163" y="497"/>
                </a:lnTo>
                <a:lnTo>
                  <a:pt x="187" y="497"/>
                </a:lnTo>
                <a:lnTo>
                  <a:pt x="218" y="491"/>
                </a:lnTo>
                <a:lnTo>
                  <a:pt x="242" y="479"/>
                </a:lnTo>
                <a:lnTo>
                  <a:pt x="406" y="382"/>
                </a:lnTo>
                <a:lnTo>
                  <a:pt x="412" y="369"/>
                </a:lnTo>
                <a:lnTo>
                  <a:pt x="430" y="357"/>
                </a:lnTo>
                <a:lnTo>
                  <a:pt x="454" y="339"/>
                </a:lnTo>
                <a:lnTo>
                  <a:pt x="466" y="321"/>
                </a:lnTo>
                <a:lnTo>
                  <a:pt x="484" y="309"/>
                </a:lnTo>
                <a:lnTo>
                  <a:pt x="654" y="163"/>
                </a:lnTo>
                <a:lnTo>
                  <a:pt x="666" y="151"/>
                </a:lnTo>
                <a:lnTo>
                  <a:pt x="684" y="133"/>
                </a:lnTo>
                <a:lnTo>
                  <a:pt x="703" y="127"/>
                </a:lnTo>
                <a:lnTo>
                  <a:pt x="715" y="115"/>
                </a:lnTo>
                <a:lnTo>
                  <a:pt x="727" y="103"/>
                </a:lnTo>
                <a:lnTo>
                  <a:pt x="745" y="97"/>
                </a:lnTo>
                <a:lnTo>
                  <a:pt x="787" y="66"/>
                </a:lnTo>
                <a:lnTo>
                  <a:pt x="812" y="60"/>
                </a:lnTo>
                <a:lnTo>
                  <a:pt x="830" y="54"/>
                </a:lnTo>
                <a:lnTo>
                  <a:pt x="848" y="48"/>
                </a:lnTo>
                <a:lnTo>
                  <a:pt x="860" y="42"/>
                </a:lnTo>
                <a:lnTo>
                  <a:pt x="884" y="30"/>
                </a:lnTo>
                <a:lnTo>
                  <a:pt x="909" y="24"/>
                </a:lnTo>
                <a:lnTo>
                  <a:pt x="927" y="24"/>
                </a:lnTo>
                <a:lnTo>
                  <a:pt x="1090" y="0"/>
                </a:lnTo>
                <a:lnTo>
                  <a:pt x="1103" y="6"/>
                </a:lnTo>
                <a:lnTo>
                  <a:pt x="1115" y="12"/>
                </a:lnTo>
                <a:lnTo>
                  <a:pt x="1127" y="18"/>
                </a:lnTo>
                <a:lnTo>
                  <a:pt x="1139" y="30"/>
                </a:lnTo>
                <a:lnTo>
                  <a:pt x="1151" y="42"/>
                </a:lnTo>
                <a:lnTo>
                  <a:pt x="1157" y="54"/>
                </a:lnTo>
                <a:lnTo>
                  <a:pt x="1169" y="72"/>
                </a:lnTo>
                <a:lnTo>
                  <a:pt x="1181" y="157"/>
                </a:lnTo>
                <a:lnTo>
                  <a:pt x="1181" y="169"/>
                </a:lnTo>
                <a:lnTo>
                  <a:pt x="1139" y="230"/>
                </a:lnTo>
                <a:lnTo>
                  <a:pt x="1127" y="236"/>
                </a:lnTo>
                <a:lnTo>
                  <a:pt x="1115" y="248"/>
                </a:lnTo>
                <a:lnTo>
                  <a:pt x="1109" y="260"/>
                </a:lnTo>
                <a:lnTo>
                  <a:pt x="1090" y="279"/>
                </a:lnTo>
              </a:path>
            </a:pathLst>
          </a:custGeom>
          <a:noFill/>
          <a:ln w="25400" cap="rnd">
            <a:solidFill>
              <a:srgbClr val="FF6600"/>
            </a:solidFill>
            <a:round/>
          </a:ln>
        </p:spPr>
        <p:txBody>
          <a:bodyPr/>
          <a:lstStyle/>
          <a:p>
            <a:pPr>
              <a:defRPr/>
            </a:pPr>
            <a:endParaRPr lang="en-US" sz="1350">
              <a:solidFill>
                <a:srgbClr val="100098"/>
              </a:solidFill>
              <a:ea typeface="MS PGothic" panose="020B0600070205080204" charset="-128"/>
              <a:cs typeface="MS PGothic" panose="020B0600070205080204" charset="-128"/>
            </a:endParaRPr>
          </a:p>
        </p:txBody>
      </p:sp>
      <p:sp>
        <p:nvSpPr>
          <p:cNvPr id="42045" name="Rectangle 61"/>
          <p:cNvSpPr>
            <a:spLocks noChangeArrowheads="1"/>
          </p:cNvSpPr>
          <p:nvPr/>
        </p:nvSpPr>
        <p:spPr bwMode="auto">
          <a:xfrm>
            <a:off x="4928233" y="4926837"/>
            <a:ext cx="363079" cy="205827"/>
          </a:xfrm>
          <a:prstGeom prst="rect">
            <a:avLst/>
          </a:prstGeom>
          <a:noFill/>
          <a:ln>
            <a:noFill/>
          </a:ln>
        </p:spPr>
        <p:txBody>
          <a:bodyPr wrap="none" lIns="67865" tIns="33338" rIns="67865" bIns="33338">
            <a:spAutoFit/>
          </a:bodyPr>
          <a:lstStyle/>
          <a:p>
            <a:pPr>
              <a:defRPr/>
            </a:pPr>
            <a:r>
              <a:rPr lang="en-US" sz="900" b="1" i="1" dirty="0">
                <a:solidFill>
                  <a:srgbClr val="100098"/>
                </a:solidFill>
                <a:ea typeface="MS PGothic" panose="020B0600070205080204" charset="-128"/>
                <a:cs typeface="MS PGothic" panose="020B0600070205080204" charset="-128"/>
              </a:rPr>
              <a:t>start</a:t>
            </a:r>
            <a:endParaRPr lang="en-US" sz="900" b="1" i="1" dirty="0">
              <a:solidFill>
                <a:srgbClr val="100098"/>
              </a:solidFill>
              <a:ea typeface="MS PGothic" panose="020B0600070205080204" charset="-128"/>
              <a:cs typeface="MS PGothic" panose="020B0600070205080204" charset="-128"/>
            </a:endParaRPr>
          </a:p>
        </p:txBody>
      </p:sp>
      <p:sp>
        <p:nvSpPr>
          <p:cNvPr id="42046" name="Rectangle 62"/>
          <p:cNvSpPr>
            <a:spLocks noChangeArrowheads="1"/>
          </p:cNvSpPr>
          <p:nvPr/>
        </p:nvSpPr>
        <p:spPr bwMode="auto">
          <a:xfrm>
            <a:off x="5606931" y="4708329"/>
            <a:ext cx="343843" cy="205827"/>
          </a:xfrm>
          <a:prstGeom prst="rect">
            <a:avLst/>
          </a:prstGeom>
          <a:noFill/>
          <a:ln>
            <a:noFill/>
          </a:ln>
        </p:spPr>
        <p:txBody>
          <a:bodyPr wrap="none" lIns="67865" tIns="33338" rIns="67865" bIns="33338">
            <a:spAutoFit/>
          </a:bodyPr>
          <a:lstStyle/>
          <a:p>
            <a:pPr>
              <a:defRPr/>
            </a:pPr>
            <a:r>
              <a:rPr lang="en-US" sz="900" b="1" i="1">
                <a:solidFill>
                  <a:srgbClr val="100098"/>
                </a:solidFill>
                <a:ea typeface="MS PGothic" panose="020B0600070205080204" charset="-128"/>
                <a:cs typeface="MS PGothic" panose="020B0600070205080204" charset="-128"/>
              </a:rPr>
              <a:t>stop</a:t>
            </a:r>
            <a:endParaRPr lang="en-US" sz="900" b="1" i="1">
              <a:solidFill>
                <a:srgbClr val="100098"/>
              </a:solidFill>
              <a:ea typeface="MS PGothic" panose="020B0600070205080204" charset="-128"/>
              <a:cs typeface="MS PGothic" panose="020B0600070205080204" charset="-128"/>
            </a:endParaRPr>
          </a:p>
        </p:txBody>
      </p:sp>
      <p:sp>
        <p:nvSpPr>
          <p:cNvPr id="49166" name="Rectangle 63"/>
          <p:cNvSpPr>
            <a:spLocks noChangeArrowheads="1"/>
          </p:cNvSpPr>
          <p:nvPr/>
        </p:nvSpPr>
        <p:spPr bwMode="auto">
          <a:xfrm>
            <a:off x="5071863" y="5201249"/>
            <a:ext cx="800699" cy="275076"/>
          </a:xfrm>
          <a:prstGeom prst="rect">
            <a:avLst/>
          </a:prstGeom>
          <a:noFill/>
          <a:ln>
            <a:noFill/>
          </a:ln>
        </p:spPr>
        <p:txBody>
          <a:bodyPr wrap="none" lIns="67865" tIns="33338" rIns="67865" bIns="33338">
            <a:spAutoFit/>
          </a:bodyPr>
          <a:lstStyle/>
          <a:p>
            <a:pPr>
              <a:defRPr/>
            </a:pPr>
            <a:r>
              <a:rPr lang="en-US" sz="1350">
                <a:solidFill>
                  <a:srgbClr val="100098"/>
                </a:solidFill>
                <a:ea typeface="MS PGothic" panose="020B0600070205080204" charset="-128"/>
                <a:cs typeface="MS PGothic" panose="020B0600070205080204" charset="-128"/>
              </a:rPr>
              <a:t>drift time</a:t>
            </a:r>
            <a:endParaRPr lang="en-US" sz="1350">
              <a:solidFill>
                <a:srgbClr val="100098"/>
              </a:solidFill>
              <a:ea typeface="MS PGothic" panose="020B0600070205080204" charset="-128"/>
              <a:cs typeface="MS PGothic" panose="020B0600070205080204" charset="-128"/>
            </a:endParaRPr>
          </a:p>
        </p:txBody>
      </p:sp>
      <p:sp>
        <p:nvSpPr>
          <p:cNvPr id="42048" name="Rectangle 64"/>
          <p:cNvSpPr>
            <a:spLocks noChangeArrowheads="1"/>
          </p:cNvSpPr>
          <p:nvPr/>
        </p:nvSpPr>
        <p:spPr bwMode="auto">
          <a:xfrm>
            <a:off x="4850086" y="3233986"/>
            <a:ext cx="1657350" cy="621325"/>
          </a:xfrm>
          <a:prstGeom prst="rect">
            <a:avLst/>
          </a:prstGeom>
          <a:noFill/>
          <a:ln>
            <a:noFill/>
          </a:ln>
        </p:spPr>
        <p:txBody>
          <a:bodyPr lIns="67865" tIns="33338" rIns="67865" bIns="33338">
            <a:spAutoFit/>
          </a:bodyPr>
          <a:lstStyle/>
          <a:p>
            <a:pPr>
              <a:defRPr/>
            </a:pPr>
            <a:r>
              <a:rPr lang="en-US" sz="1200" b="1" dirty="0">
                <a:solidFill>
                  <a:srgbClr val="100098"/>
                </a:solidFill>
                <a:ea typeface="MS PGothic" panose="020B0600070205080204" charset="-128"/>
                <a:cs typeface="MS PGothic" panose="020B0600070205080204" charset="-128"/>
              </a:rPr>
              <a:t>2. Electrons drift from track to wire, stopping the timer.</a:t>
            </a:r>
            <a:endParaRPr lang="en-US" sz="1350" b="1" dirty="0">
              <a:solidFill>
                <a:srgbClr val="100098"/>
              </a:solidFill>
              <a:ea typeface="MS PGothic" panose="020B0600070205080204" charset="-128"/>
              <a:cs typeface="MS PGothic" panose="020B0600070205080204" charset="-128"/>
            </a:endParaRPr>
          </a:p>
        </p:txBody>
      </p:sp>
      <p:sp>
        <p:nvSpPr>
          <p:cNvPr id="42051" name="Rectangle 67"/>
          <p:cNvSpPr>
            <a:spLocks noChangeArrowheads="1"/>
          </p:cNvSpPr>
          <p:nvPr/>
        </p:nvSpPr>
        <p:spPr bwMode="auto">
          <a:xfrm>
            <a:off x="4141583" y="2465388"/>
            <a:ext cx="2041250" cy="436659"/>
          </a:xfrm>
          <a:prstGeom prst="rect">
            <a:avLst/>
          </a:prstGeom>
          <a:noFill/>
          <a:ln>
            <a:noFill/>
          </a:ln>
        </p:spPr>
        <p:txBody>
          <a:bodyPr wrap="square" lIns="67865" tIns="33338" rIns="67865" bIns="33338">
            <a:spAutoFit/>
          </a:bodyPr>
          <a:lstStyle/>
          <a:p>
            <a:pPr marL="257175" indent="-257175">
              <a:buAutoNum type="arabicPeriod"/>
              <a:defRPr/>
            </a:pPr>
            <a:r>
              <a:rPr lang="en-US" sz="1200" b="1" dirty="0">
                <a:solidFill>
                  <a:srgbClr val="100098"/>
                </a:solidFill>
                <a:ea typeface="MS PGothic" panose="020B0600070205080204" charset="-128"/>
                <a:cs typeface="MS PGothic" panose="020B0600070205080204" charset="-128"/>
              </a:rPr>
              <a:t>Particle ionizes gas; the “trigger” starts the timer.</a:t>
            </a:r>
            <a:endParaRPr lang="en-US" sz="1350" b="1" dirty="0">
              <a:solidFill>
                <a:srgbClr val="100098"/>
              </a:solidFill>
              <a:ea typeface="MS PGothic" panose="020B0600070205080204" charset="-128"/>
              <a:cs typeface="MS PGothic" panose="020B0600070205080204" charset="-128"/>
            </a:endParaRPr>
          </a:p>
        </p:txBody>
      </p:sp>
      <p:sp>
        <p:nvSpPr>
          <p:cNvPr id="42052" name="Rectangle 68"/>
          <p:cNvSpPr>
            <a:spLocks noChangeArrowheads="1"/>
          </p:cNvSpPr>
          <p:nvPr/>
        </p:nvSpPr>
        <p:spPr bwMode="auto">
          <a:xfrm>
            <a:off x="5327549" y="3964280"/>
            <a:ext cx="2187012" cy="621325"/>
          </a:xfrm>
          <a:prstGeom prst="rect">
            <a:avLst/>
          </a:prstGeom>
          <a:noFill/>
          <a:ln>
            <a:noFill/>
          </a:ln>
        </p:spPr>
        <p:txBody>
          <a:bodyPr wrap="square" lIns="67865" tIns="33338" rIns="67865" bIns="33338">
            <a:spAutoFit/>
          </a:bodyPr>
          <a:lstStyle/>
          <a:p>
            <a:pPr>
              <a:defRPr/>
            </a:pPr>
            <a:r>
              <a:rPr lang="en-US" sz="1200" b="1" dirty="0">
                <a:solidFill>
                  <a:srgbClr val="100098"/>
                </a:solidFill>
                <a:ea typeface="MS PGothic" panose="020B0600070205080204" charset="-128"/>
                <a:cs typeface="MS PGothic" panose="020B0600070205080204" charset="-128"/>
              </a:rPr>
              <a:t>3. We measure the </a:t>
            </a:r>
            <a:r>
              <a:rPr lang="en-US" sz="1200" b="1" u="sng" dirty="0">
                <a:solidFill>
                  <a:srgbClr val="100098"/>
                </a:solidFill>
                <a:ea typeface="MS PGothic" panose="020B0600070205080204" charset="-128"/>
                <a:cs typeface="MS PGothic" panose="020B0600070205080204" charset="-128"/>
              </a:rPr>
              <a:t>time</a:t>
            </a:r>
            <a:r>
              <a:rPr lang="en-US" sz="1200" b="1" dirty="0">
                <a:solidFill>
                  <a:srgbClr val="100098"/>
                </a:solidFill>
                <a:ea typeface="MS PGothic" panose="020B0600070205080204" charset="-128"/>
                <a:cs typeface="MS PGothic" panose="020B0600070205080204" charset="-128"/>
              </a:rPr>
              <a:t> required to drift to the wire  and obtain the </a:t>
            </a:r>
            <a:r>
              <a:rPr lang="en-US" sz="1200" b="1" u="sng" dirty="0">
                <a:solidFill>
                  <a:srgbClr val="100098"/>
                </a:solidFill>
                <a:ea typeface="MS PGothic" panose="020B0600070205080204" charset="-128"/>
                <a:cs typeface="MS PGothic" panose="020B0600070205080204" charset="-128"/>
              </a:rPr>
              <a:t>distance</a:t>
            </a:r>
            <a:r>
              <a:rPr lang="en-US" sz="1200" b="1" dirty="0">
                <a:solidFill>
                  <a:srgbClr val="100098"/>
                </a:solidFill>
                <a:ea typeface="MS PGothic" panose="020B0600070205080204" charset="-128"/>
                <a:cs typeface="MS PGothic" panose="020B0600070205080204" charset="-128"/>
              </a:rPr>
              <a:t> X.</a:t>
            </a:r>
            <a:endParaRPr lang="en-US" sz="1350" b="1" dirty="0">
              <a:solidFill>
                <a:srgbClr val="100098"/>
              </a:solidFill>
              <a:ea typeface="MS PGothic" panose="020B0600070205080204" charset="-128"/>
              <a:cs typeface="MS PGothic" panose="020B0600070205080204" charset="-128"/>
            </a:endParaRPr>
          </a:p>
        </p:txBody>
      </p:sp>
      <p:grpSp>
        <p:nvGrpSpPr>
          <p:cNvPr id="3" name="Group 36"/>
          <p:cNvGrpSpPr/>
          <p:nvPr/>
        </p:nvGrpSpPr>
        <p:grpSpPr bwMode="auto">
          <a:xfrm>
            <a:off x="4140200" y="3657599"/>
            <a:ext cx="635794" cy="505984"/>
            <a:chOff x="4706938" y="4181475"/>
            <a:chExt cx="847725" cy="674645"/>
          </a:xfrm>
        </p:grpSpPr>
        <p:sp>
          <p:nvSpPr>
            <p:cNvPr id="49174" name="Line 50"/>
            <p:cNvSpPr>
              <a:spLocks noChangeShapeType="1"/>
            </p:cNvSpPr>
            <p:nvPr/>
          </p:nvSpPr>
          <p:spPr bwMode="auto">
            <a:xfrm flipH="1" flipV="1">
              <a:off x="4818063" y="4181475"/>
              <a:ext cx="663575" cy="152400"/>
            </a:xfrm>
            <a:prstGeom prst="line">
              <a:avLst/>
            </a:prstGeom>
            <a:noFill/>
            <a:ln w="57150" cmpd="thinThick">
              <a:solidFill>
                <a:srgbClr val="FF3300"/>
              </a:solidFill>
              <a:round/>
              <a:headEnd type="triangle" w="med" len="med"/>
            </a:ln>
          </p:spPr>
          <p:txBody>
            <a:bodyPr wrap="none" anchor="ctr"/>
            <a:lstStyle/>
            <a:p>
              <a:pPr>
                <a:defRPr/>
              </a:pPr>
              <a:endParaRPr lang="en-US" sz="1350">
                <a:solidFill>
                  <a:srgbClr val="100098"/>
                </a:solidFill>
                <a:ea typeface="MS PGothic" panose="020B0600070205080204" charset="-128"/>
                <a:cs typeface="MS PGothic" panose="020B0600070205080204" charset="-128"/>
              </a:endParaRPr>
            </a:p>
          </p:txBody>
        </p:sp>
        <p:sp>
          <p:nvSpPr>
            <p:cNvPr id="42042" name="AutoShape 58"/>
            <p:cNvSpPr>
              <a:spLocks noChangeArrowheads="1"/>
            </p:cNvSpPr>
            <p:nvPr/>
          </p:nvSpPr>
          <p:spPr bwMode="auto">
            <a:xfrm>
              <a:off x="5405438" y="4248150"/>
              <a:ext cx="149225" cy="139700"/>
            </a:xfrm>
            <a:prstGeom prst="star5">
              <a:avLst/>
            </a:prstGeom>
            <a:solidFill>
              <a:schemeClr val="hlink"/>
            </a:solidFill>
            <a:ln w="12700">
              <a:noFill/>
              <a:miter lim="800000"/>
            </a:ln>
            <a:effectLst/>
          </p:spPr>
          <p:txBody>
            <a:bodyPr wrap="none" anchor="ctr"/>
            <a:lstStyle/>
            <a:p>
              <a:pPr>
                <a:defRPr/>
              </a:pPr>
              <a:endParaRPr lang="en-US" sz="1350">
                <a:solidFill>
                  <a:srgbClr val="100098"/>
                </a:solidFill>
              </a:endParaRPr>
            </a:p>
          </p:txBody>
        </p:sp>
        <p:sp>
          <p:nvSpPr>
            <p:cNvPr id="49176" name="Line 65"/>
            <p:cNvSpPr>
              <a:spLocks noChangeShapeType="1"/>
            </p:cNvSpPr>
            <p:nvPr/>
          </p:nvSpPr>
          <p:spPr bwMode="auto">
            <a:xfrm>
              <a:off x="4714876" y="4364038"/>
              <a:ext cx="684212" cy="173037"/>
            </a:xfrm>
            <a:prstGeom prst="line">
              <a:avLst/>
            </a:prstGeom>
            <a:noFill/>
            <a:ln w="12700">
              <a:solidFill>
                <a:schemeClr val="tx1"/>
              </a:solidFill>
              <a:round/>
              <a:headEnd type="triangle" w="med" len="med"/>
              <a:tailEnd type="triangle" w="med" len="med"/>
            </a:ln>
          </p:spPr>
          <p:txBody>
            <a:bodyPr wrap="none" anchor="ctr"/>
            <a:lstStyle/>
            <a:p>
              <a:pPr>
                <a:defRPr/>
              </a:pPr>
              <a:endParaRPr lang="en-US" sz="1350">
                <a:solidFill>
                  <a:srgbClr val="100098"/>
                </a:solidFill>
                <a:ea typeface="MS PGothic" panose="020B0600070205080204" charset="-128"/>
                <a:cs typeface="MS PGothic" panose="020B0600070205080204" charset="-128"/>
              </a:endParaRPr>
            </a:p>
          </p:txBody>
        </p:sp>
        <p:sp>
          <p:nvSpPr>
            <p:cNvPr id="42050" name="Rectangle 66"/>
            <p:cNvSpPr>
              <a:spLocks noChangeArrowheads="1"/>
            </p:cNvSpPr>
            <p:nvPr/>
          </p:nvSpPr>
          <p:spPr bwMode="auto">
            <a:xfrm>
              <a:off x="4868699" y="4335463"/>
              <a:ext cx="362277" cy="520657"/>
            </a:xfrm>
            <a:prstGeom prst="rect">
              <a:avLst/>
            </a:prstGeom>
            <a:noFill/>
            <a:ln w="12700">
              <a:noFill/>
              <a:miter lim="800000"/>
            </a:ln>
            <a:effectLst/>
          </p:spPr>
          <p:txBody>
            <a:bodyPr wrap="none" lIns="67865" tIns="33338" rIns="67865" bIns="33338">
              <a:spAutoFit/>
            </a:bodyP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pPr algn="ctr"/>
              <a:r>
                <a:rPr lang="en-US" altLang="x-none" sz="2100">
                  <a:solidFill>
                    <a:srgbClr val="100098"/>
                  </a:solidFill>
                  <a:effectLst>
                    <a:outerShdw blurRad="38100" dist="38100" dir="2700000" algn="tl">
                      <a:srgbClr val="C0C0C0"/>
                    </a:outerShdw>
                  </a:effectLst>
                  <a:latin typeface="Arial" panose="020B0604020202020204" pitchFamily="34" charset="0"/>
                </a:rPr>
                <a:t>x</a:t>
              </a:r>
              <a:endParaRPr lang="en-US" altLang="x-none" sz="2100">
                <a:solidFill>
                  <a:srgbClr val="100098"/>
                </a:solidFill>
                <a:effectLst>
                  <a:outerShdw blurRad="38100" dist="38100" dir="2700000" algn="tl">
                    <a:srgbClr val="C0C0C0"/>
                  </a:outerShdw>
                </a:effectLst>
                <a:latin typeface="Arial" panose="020B0604020202020204" pitchFamily="34" charset="0"/>
              </a:endParaRPr>
            </a:p>
          </p:txBody>
        </p:sp>
        <p:sp>
          <p:nvSpPr>
            <p:cNvPr id="49178" name="Line 69"/>
            <p:cNvSpPr>
              <a:spLocks noChangeShapeType="1"/>
            </p:cNvSpPr>
            <p:nvPr/>
          </p:nvSpPr>
          <p:spPr bwMode="auto">
            <a:xfrm flipV="1">
              <a:off x="4706938" y="4200525"/>
              <a:ext cx="106363" cy="192088"/>
            </a:xfrm>
            <a:prstGeom prst="line">
              <a:avLst/>
            </a:prstGeom>
            <a:noFill/>
            <a:ln w="12700">
              <a:solidFill>
                <a:schemeClr val="tx1"/>
              </a:solidFill>
              <a:round/>
            </a:ln>
          </p:spPr>
          <p:txBody>
            <a:bodyPr wrap="none" anchor="ctr"/>
            <a:lstStyle/>
            <a:p>
              <a:pPr>
                <a:defRPr/>
              </a:pPr>
              <a:endParaRPr lang="en-US" sz="1350">
                <a:solidFill>
                  <a:srgbClr val="100098"/>
                </a:solidFill>
                <a:ea typeface="MS PGothic" panose="020B0600070205080204" charset="-128"/>
                <a:cs typeface="MS PGothic" panose="020B0600070205080204" charset="-128"/>
              </a:endParaRPr>
            </a:p>
          </p:txBody>
        </p:sp>
        <p:sp>
          <p:nvSpPr>
            <p:cNvPr id="49179" name="Line 70"/>
            <p:cNvSpPr>
              <a:spLocks noChangeShapeType="1"/>
            </p:cNvSpPr>
            <p:nvPr/>
          </p:nvSpPr>
          <p:spPr bwMode="auto">
            <a:xfrm flipV="1">
              <a:off x="5378451" y="4343400"/>
              <a:ext cx="106362" cy="190500"/>
            </a:xfrm>
            <a:prstGeom prst="line">
              <a:avLst/>
            </a:prstGeom>
            <a:noFill/>
            <a:ln w="12700">
              <a:solidFill>
                <a:schemeClr val="tx1"/>
              </a:solidFill>
              <a:round/>
            </a:ln>
          </p:spPr>
          <p:txBody>
            <a:bodyPr wrap="none" anchor="ctr"/>
            <a:lstStyle/>
            <a:p>
              <a:pPr>
                <a:defRPr/>
              </a:pPr>
              <a:endParaRPr lang="en-US" sz="1350">
                <a:solidFill>
                  <a:srgbClr val="100098"/>
                </a:solidFill>
                <a:ea typeface="MS PGothic" panose="020B0600070205080204" charset="-128"/>
                <a:cs typeface="MS PGothic" panose="020B0600070205080204" charset="-128"/>
              </a:endParaRPr>
            </a:p>
          </p:txBody>
        </p:sp>
      </p:grpSp>
      <p:sp>
        <p:nvSpPr>
          <p:cNvPr id="49171" name="Line 54"/>
          <p:cNvSpPr>
            <a:spLocks noChangeShapeType="1"/>
          </p:cNvSpPr>
          <p:nvPr/>
        </p:nvSpPr>
        <p:spPr bwMode="auto">
          <a:xfrm>
            <a:off x="3721099" y="3190875"/>
            <a:ext cx="0" cy="1734741"/>
          </a:xfrm>
          <a:prstGeom prst="line">
            <a:avLst/>
          </a:prstGeom>
          <a:noFill/>
          <a:ln w="25400">
            <a:solidFill>
              <a:srgbClr val="FF0000"/>
            </a:solidFill>
            <a:round/>
          </a:ln>
        </p:spPr>
        <p:txBody>
          <a:bodyPr wrap="none" anchor="ctr"/>
          <a:lstStyle/>
          <a:p>
            <a:pPr>
              <a:defRPr/>
            </a:pPr>
            <a:endParaRPr lang="en-US" sz="1350">
              <a:solidFill>
                <a:srgbClr val="100098"/>
              </a:solidFill>
              <a:ea typeface="MS PGothic" panose="020B0600070205080204" charset="-128"/>
              <a:cs typeface="MS PGothic" panose="020B0600070205080204" charset="-128"/>
            </a:endParaRPr>
          </a:p>
        </p:txBody>
      </p:sp>
      <p:sp>
        <p:nvSpPr>
          <p:cNvPr id="49172" name="Line 54"/>
          <p:cNvSpPr>
            <a:spLocks noChangeShapeType="1"/>
          </p:cNvSpPr>
          <p:nvPr/>
        </p:nvSpPr>
        <p:spPr bwMode="auto">
          <a:xfrm>
            <a:off x="2785268" y="2965849"/>
            <a:ext cx="0" cy="1734740"/>
          </a:xfrm>
          <a:prstGeom prst="line">
            <a:avLst/>
          </a:prstGeom>
          <a:noFill/>
          <a:ln w="25400">
            <a:solidFill>
              <a:srgbClr val="FF0000"/>
            </a:solidFill>
            <a:round/>
          </a:ln>
        </p:spPr>
        <p:txBody>
          <a:bodyPr wrap="none" anchor="ctr"/>
          <a:lstStyle/>
          <a:p>
            <a:pPr>
              <a:defRPr/>
            </a:pPr>
            <a:endParaRPr lang="en-US" sz="1350">
              <a:solidFill>
                <a:srgbClr val="100098"/>
              </a:solidFill>
              <a:ea typeface="MS PGothic" panose="020B0600070205080204" charset="-128"/>
              <a:cs typeface="MS PGothic" panose="020B0600070205080204" charset="-128"/>
            </a:endParaRPr>
          </a:p>
        </p:txBody>
      </p:sp>
      <p:sp>
        <p:nvSpPr>
          <p:cNvPr id="31" name="Line 48"/>
          <p:cNvSpPr>
            <a:spLocks noChangeShapeType="1"/>
          </p:cNvSpPr>
          <p:nvPr/>
        </p:nvSpPr>
        <p:spPr bwMode="auto">
          <a:xfrm flipV="1">
            <a:off x="2538809" y="3643314"/>
            <a:ext cx="1675209" cy="1327547"/>
          </a:xfrm>
          <a:prstGeom prst="line">
            <a:avLst/>
          </a:prstGeom>
          <a:noFill/>
          <a:ln w="25400">
            <a:solidFill>
              <a:schemeClr val="hlink"/>
            </a:solidFill>
            <a:prstDash val="sysDash"/>
            <a:round/>
          </a:ln>
        </p:spPr>
        <p:txBody>
          <a:bodyPr wrap="none" anchor="ctr"/>
          <a:lstStyle/>
          <a:p>
            <a:pPr>
              <a:defRPr/>
            </a:pPr>
            <a:endParaRPr lang="en-US" sz="1350">
              <a:solidFill>
                <a:srgbClr val="100098"/>
              </a:solidFill>
              <a:ea typeface="MS PGothic" panose="020B0600070205080204" charset="-128"/>
              <a:cs typeface="MS PGothic" panose="020B0600070205080204" charset="-128"/>
            </a:endParaRPr>
          </a:p>
        </p:txBody>
      </p:sp>
      <p:grpSp>
        <p:nvGrpSpPr>
          <p:cNvPr id="33797" name="Group 42"/>
          <p:cNvGrpSpPr/>
          <p:nvPr/>
        </p:nvGrpSpPr>
        <p:grpSpPr bwMode="auto">
          <a:xfrm>
            <a:off x="2940049" y="3764757"/>
            <a:ext cx="310754" cy="1664494"/>
            <a:chOff x="831" y="2168"/>
            <a:chExt cx="384" cy="2104"/>
          </a:xfrm>
        </p:grpSpPr>
        <p:sp>
          <p:nvSpPr>
            <p:cNvPr id="42027" name="AutoShape 43"/>
            <p:cNvSpPr>
              <a:spLocks noChangeArrowheads="1"/>
            </p:cNvSpPr>
            <p:nvPr/>
          </p:nvSpPr>
          <p:spPr bwMode="auto">
            <a:xfrm rot="5400000">
              <a:off x="379" y="2720"/>
              <a:ext cx="1288" cy="184"/>
            </a:xfrm>
            <a:prstGeom prst="cube">
              <a:avLst>
                <a:gd name="adj" fmla="val 24981"/>
              </a:avLst>
            </a:prstGeom>
            <a:solidFill>
              <a:schemeClr val="accent1"/>
            </a:solidFill>
            <a:ln w="12700">
              <a:solidFill>
                <a:schemeClr val="tx1"/>
              </a:solidFill>
              <a:miter lim="800000"/>
            </a:ln>
            <a:effectLst>
              <a:outerShdw blurRad="63500" dist="107763" dir="2700000" algn="ctr" rotWithShape="0">
                <a:schemeClr val="bg2">
                  <a:alpha val="74997"/>
                </a:schemeClr>
              </a:outerShdw>
            </a:effectLst>
          </p:spPr>
          <p:txBody>
            <a:bodyPr wrap="none" anchor="ct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endParaRPr lang="x-none" altLang="x-none" sz="1800">
                <a:solidFill>
                  <a:srgbClr val="100098"/>
                </a:solidFill>
                <a:latin typeface="Arial" panose="020B0604020202020204" pitchFamily="34" charset="0"/>
              </a:endParaRPr>
            </a:p>
          </p:txBody>
        </p:sp>
        <p:sp>
          <p:nvSpPr>
            <p:cNvPr id="42028" name="Oval 44"/>
            <p:cNvSpPr>
              <a:spLocks noChangeArrowheads="1"/>
            </p:cNvSpPr>
            <p:nvPr/>
          </p:nvSpPr>
          <p:spPr bwMode="auto">
            <a:xfrm>
              <a:off x="831" y="3413"/>
              <a:ext cx="384" cy="95"/>
            </a:xfrm>
            <a:prstGeom prst="ellipse">
              <a:avLst/>
            </a:prstGeom>
            <a:solidFill>
              <a:schemeClr val="hlink"/>
            </a:solidFill>
            <a:ln>
              <a:noFill/>
            </a:ln>
            <a:effectLst>
              <a:outerShdw blurRad="63500" dist="107763" dir="2700000" algn="ctr" rotWithShape="0">
                <a:schemeClr val="bg2">
                  <a:alpha val="74997"/>
                </a:schemeClr>
              </a:outerShdw>
            </a:effectLst>
            <a:extLst>
              <a:ext uri="{91240B29-F687-4F45-9708-019B960494DF}">
                <a14:hiddenLine xmlns:a14="http://schemas.microsoft.com/office/drawing/2010/main" w="12700">
                  <a:solidFill>
                    <a:srgbClr val="000000"/>
                  </a:solidFill>
                  <a:round/>
                </a14:hiddenLine>
              </a:ext>
            </a:extLst>
          </p:spPr>
          <p:txBody>
            <a:bodyPr wrap="none" anchor="ct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endParaRPr lang="x-none" altLang="x-none" sz="1800">
                <a:solidFill>
                  <a:srgbClr val="100098"/>
                </a:solidFill>
                <a:latin typeface="Arial" panose="020B0604020202020204" pitchFamily="34" charset="0"/>
              </a:endParaRPr>
            </a:p>
          </p:txBody>
        </p:sp>
        <p:sp>
          <p:nvSpPr>
            <p:cNvPr id="42029" name="Rectangle 45"/>
            <p:cNvSpPr>
              <a:spLocks noChangeArrowheads="1"/>
            </p:cNvSpPr>
            <p:nvPr/>
          </p:nvSpPr>
          <p:spPr bwMode="auto">
            <a:xfrm>
              <a:off x="831" y="3459"/>
              <a:ext cx="384" cy="769"/>
            </a:xfrm>
            <a:prstGeom prst="rect">
              <a:avLst/>
            </a:prstGeom>
            <a:solidFill>
              <a:schemeClr val="hlink"/>
            </a:solidFill>
            <a:ln>
              <a:noFill/>
            </a:ln>
            <a:effectLst>
              <a:outerShdw blurRad="63500" dist="107763" dir="2700000" algn="ctr" rotWithShape="0">
                <a:schemeClr val="bg2">
                  <a:alpha val="74997"/>
                </a:schemeClr>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endParaRPr lang="x-none" altLang="x-none" sz="1800">
                <a:solidFill>
                  <a:srgbClr val="100098"/>
                </a:solidFill>
                <a:latin typeface="Arial" panose="020B0604020202020204" pitchFamily="34" charset="0"/>
              </a:endParaRPr>
            </a:p>
          </p:txBody>
        </p:sp>
        <p:sp>
          <p:nvSpPr>
            <p:cNvPr id="42030" name="Oval 46"/>
            <p:cNvSpPr>
              <a:spLocks noChangeArrowheads="1"/>
            </p:cNvSpPr>
            <p:nvPr/>
          </p:nvSpPr>
          <p:spPr bwMode="auto">
            <a:xfrm>
              <a:off x="835" y="4185"/>
              <a:ext cx="375" cy="87"/>
            </a:xfrm>
            <a:prstGeom prst="ellipse">
              <a:avLst/>
            </a:prstGeom>
            <a:solidFill>
              <a:schemeClr val="hlink"/>
            </a:solidFill>
            <a:ln w="12700">
              <a:solidFill>
                <a:schemeClr val="tx1"/>
              </a:solidFill>
              <a:round/>
            </a:ln>
            <a:effectLst>
              <a:outerShdw blurRad="63500" dist="107763" dir="2700000" algn="ctr" rotWithShape="0">
                <a:schemeClr val="bg2">
                  <a:alpha val="74997"/>
                </a:schemeClr>
              </a:outerShdw>
            </a:effectLst>
          </p:spPr>
          <p:txBody>
            <a:bodyPr wrap="none" anchor="ctr"/>
            <a:lstStyle>
              <a:lvl1pPr>
                <a:defRPr sz="2400">
                  <a:solidFill>
                    <a:schemeClr val="tx1"/>
                  </a:solidFill>
                  <a:latin typeface="Times" charset="0"/>
                  <a:ea typeface="MS PGothic" panose="020B0600070205080204" charset="-128"/>
                </a:defRPr>
              </a:lvl1pPr>
              <a:lvl2pPr marL="742950" indent="-285750">
                <a:defRPr sz="2400">
                  <a:solidFill>
                    <a:schemeClr val="tx1"/>
                  </a:solidFill>
                  <a:latin typeface="Times" charset="0"/>
                  <a:ea typeface="MS PGothic" panose="020B0600070205080204" charset="-128"/>
                </a:defRPr>
              </a:lvl2pPr>
              <a:lvl3pPr marL="1143000" indent="-228600">
                <a:defRPr sz="2400">
                  <a:solidFill>
                    <a:schemeClr val="tx1"/>
                  </a:solidFill>
                  <a:latin typeface="Times" charset="0"/>
                  <a:ea typeface="MS PGothic" panose="020B0600070205080204" charset="-128"/>
                </a:defRPr>
              </a:lvl3pPr>
              <a:lvl4pPr marL="1600200" indent="-228600">
                <a:defRPr sz="2400">
                  <a:solidFill>
                    <a:schemeClr val="tx1"/>
                  </a:solidFill>
                  <a:latin typeface="Times" charset="0"/>
                  <a:ea typeface="MS PGothic" panose="020B0600070205080204" charset="-128"/>
                </a:defRPr>
              </a:lvl4pPr>
              <a:lvl5pPr marL="2057400" indent="-228600">
                <a:defRPr sz="2400">
                  <a:solidFill>
                    <a:schemeClr val="tx1"/>
                  </a:solidFill>
                  <a:latin typeface="Times" charset="0"/>
                  <a:ea typeface="MS PGothic" panose="020B0600070205080204" charset="-128"/>
                </a:defRPr>
              </a:lvl5pPr>
              <a:lvl6pPr marL="2514600" indent="-228600" eaLnBrk="0" fontAlgn="base" hangingPunct="0">
                <a:spcBef>
                  <a:spcPct val="0"/>
                </a:spcBef>
                <a:spcAft>
                  <a:spcPct val="0"/>
                </a:spcAft>
                <a:defRPr sz="2400">
                  <a:solidFill>
                    <a:schemeClr val="tx1"/>
                  </a:solidFill>
                  <a:latin typeface="Times" charset="0"/>
                  <a:ea typeface="MS PGothic" panose="020B0600070205080204" charset="-128"/>
                </a:defRPr>
              </a:lvl6pPr>
              <a:lvl7pPr marL="2971800" indent="-228600" eaLnBrk="0" fontAlgn="base" hangingPunct="0">
                <a:spcBef>
                  <a:spcPct val="0"/>
                </a:spcBef>
                <a:spcAft>
                  <a:spcPct val="0"/>
                </a:spcAft>
                <a:defRPr sz="2400">
                  <a:solidFill>
                    <a:schemeClr val="tx1"/>
                  </a:solidFill>
                  <a:latin typeface="Times" charset="0"/>
                  <a:ea typeface="MS PGothic" panose="020B0600070205080204" charset="-128"/>
                </a:defRPr>
              </a:lvl7pPr>
              <a:lvl8pPr marL="3429000" indent="-228600" eaLnBrk="0" fontAlgn="base" hangingPunct="0">
                <a:spcBef>
                  <a:spcPct val="0"/>
                </a:spcBef>
                <a:spcAft>
                  <a:spcPct val="0"/>
                </a:spcAft>
                <a:defRPr sz="2400">
                  <a:solidFill>
                    <a:schemeClr val="tx1"/>
                  </a:solidFill>
                  <a:latin typeface="Times" charset="0"/>
                  <a:ea typeface="MS PGothic" panose="020B0600070205080204" charset="-128"/>
                </a:defRPr>
              </a:lvl8pPr>
              <a:lvl9pPr marL="3886200" indent="-228600" eaLnBrk="0" fontAlgn="base" hangingPunct="0">
                <a:spcBef>
                  <a:spcPct val="0"/>
                </a:spcBef>
                <a:spcAft>
                  <a:spcPct val="0"/>
                </a:spcAft>
                <a:defRPr sz="2400">
                  <a:solidFill>
                    <a:schemeClr val="tx1"/>
                  </a:solidFill>
                  <a:latin typeface="Times" charset="0"/>
                  <a:ea typeface="MS PGothic" panose="020B0600070205080204" charset="-128"/>
                </a:defRPr>
              </a:lvl9pPr>
            </a:lstStyle>
            <a:p>
              <a:endParaRPr lang="x-none" altLang="x-none" sz="1800">
                <a:solidFill>
                  <a:srgbClr val="100098"/>
                </a:solidFill>
                <a:latin typeface="Arial" panose="020B0604020202020204" pitchFamily="34" charset="0"/>
              </a:endParaRPr>
            </a:p>
          </p:txBody>
        </p:sp>
      </p:grpSp>
      <p:sp>
        <p:nvSpPr>
          <p:cNvPr id="32" name="Rectangle 67"/>
          <p:cNvSpPr>
            <a:spLocks noChangeArrowheads="1"/>
          </p:cNvSpPr>
          <p:nvPr/>
        </p:nvSpPr>
        <p:spPr bwMode="auto">
          <a:xfrm>
            <a:off x="2203598" y="5227194"/>
            <a:ext cx="980853" cy="436659"/>
          </a:xfrm>
          <a:prstGeom prst="rect">
            <a:avLst/>
          </a:prstGeom>
          <a:noFill/>
          <a:ln>
            <a:noFill/>
          </a:ln>
        </p:spPr>
        <p:txBody>
          <a:bodyPr wrap="square" lIns="67865" tIns="33338" rIns="67865" bIns="33338">
            <a:spAutoFit/>
          </a:bodyPr>
          <a:lstStyle/>
          <a:p>
            <a:pPr>
              <a:defRPr/>
            </a:pPr>
            <a:r>
              <a:rPr lang="en-US" sz="1200" b="1" dirty="0">
                <a:solidFill>
                  <a:srgbClr val="100098"/>
                </a:solidFill>
                <a:ea typeface="MS PGothic" panose="020B0600070205080204" charset="-128"/>
                <a:cs typeface="MS PGothic" panose="020B0600070205080204" charset="-128"/>
              </a:rPr>
              <a:t>“trigger</a:t>
            </a:r>
            <a:r>
              <a:rPr lang="en-US" sz="1200" b="1">
                <a:solidFill>
                  <a:srgbClr val="100098"/>
                </a:solidFill>
                <a:ea typeface="MS PGothic" panose="020B0600070205080204" charset="-128"/>
                <a:cs typeface="MS PGothic" panose="020B0600070205080204" charset="-128"/>
              </a:rPr>
              <a:t>” detector(s)</a:t>
            </a:r>
            <a:endParaRPr lang="en-US" sz="1350" b="1" dirty="0">
              <a:solidFill>
                <a:srgbClr val="100098"/>
              </a:solidFill>
              <a:ea typeface="MS PGothic" panose="020B0600070205080204" charset="-128"/>
              <a:cs typeface="MS PGothic" panose="020B0600070205080204" charset="-128"/>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3" accel="50000" decel="50000" fill="hold" nodeType="clickEffect">
                                  <p:stCondLst>
                                    <p:cond delay="0"/>
                                  </p:stCondLst>
                                  <p:childTnLst>
                                    <p:anim calcmode="lin" valueType="num">
                                      <p:cBhvr additive="base">
                                        <p:cTn id="6" dur="500"/>
                                        <p:tgtEl>
                                          <p:spTgt spid="42033"/>
                                        </p:tgtEl>
                                        <p:attrNameLst>
                                          <p:attrName>ppt_x</p:attrName>
                                        </p:attrNameLst>
                                      </p:cBhvr>
                                      <p:tavLst>
                                        <p:tav tm="0">
                                          <p:val>
                                            <p:strVal val="ppt_x"/>
                                          </p:val>
                                        </p:tav>
                                        <p:tav tm="100000">
                                          <p:val>
                                            <p:strVal val="1+ppt_w/2"/>
                                          </p:val>
                                        </p:tav>
                                      </p:tavLst>
                                    </p:anim>
                                    <p:anim calcmode="lin" valueType="num">
                                      <p:cBhvr additive="base">
                                        <p:cTn id="7" dur="500"/>
                                        <p:tgtEl>
                                          <p:spTgt spid="42033"/>
                                        </p:tgtEl>
                                        <p:attrNameLst>
                                          <p:attrName>ppt_y</p:attrName>
                                        </p:attrNameLst>
                                      </p:cBhvr>
                                      <p:tavLst>
                                        <p:tav tm="0">
                                          <p:val>
                                            <p:strVal val="ppt_y"/>
                                          </p:val>
                                        </p:tav>
                                        <p:tav tm="100000">
                                          <p:val>
                                            <p:strVal val="0-ppt_h/2"/>
                                          </p:val>
                                        </p:tav>
                                      </p:tavLst>
                                    </p:anim>
                                    <p:set>
                                      <p:cBhvr>
                                        <p:cTn id="8" dur="1" fill="hold">
                                          <p:stCondLst>
                                            <p:cond delay="499"/>
                                          </p:stCondLst>
                                        </p:cTn>
                                        <p:tgtEl>
                                          <p:spTgt spid="42033"/>
                                        </p:tgtEl>
                                        <p:attrNameLst>
                                          <p:attrName>style.visibility</p:attrName>
                                        </p:attrNameLst>
                                      </p:cBhvr>
                                      <p:to>
                                        <p:strVal val="hidden"/>
                                      </p:to>
                                    </p:set>
                                  </p:childTnLst>
                                </p:cTn>
                              </p:par>
                            </p:childTnLst>
                          </p:cTn>
                        </p:par>
                        <p:par>
                          <p:cTn id="9" fill="hold">
                            <p:stCondLst>
                              <p:cond delay="500"/>
                            </p:stCondLst>
                            <p:childTnLst>
                              <p:par>
                                <p:cTn id="10" presetID="1" presetClass="entr" presetSubtype="0" fill="hold" grpId="0" nodeType="afterEffect">
                                  <p:stCondLst>
                                    <p:cond delay="0"/>
                                  </p:stCondLst>
                                  <p:childTnLst>
                                    <p:set>
                                      <p:cBhvr>
                                        <p:cTn id="11" dur="1" fill="hold">
                                          <p:stCondLst>
                                            <p:cond delay="0"/>
                                          </p:stCondLst>
                                        </p:cTn>
                                        <p:tgtEl>
                                          <p:spTgt spid="42045"/>
                                        </p:tgtEl>
                                        <p:attrNameLst>
                                          <p:attrName>style.visibility</p:attrName>
                                        </p:attrNameLst>
                                      </p:cBhvr>
                                      <p:to>
                                        <p:strVal val="visible"/>
                                      </p:to>
                                    </p:se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42051"/>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nodeType="afterEffect">
                                  <p:stCondLst>
                                    <p:cond delay="500"/>
                                  </p:stCondLst>
                                  <p:childTnLst>
                                    <p:set>
                                      <p:cBhvr>
                                        <p:cTn id="17" dur="1" fill="hold">
                                          <p:stCondLst>
                                            <p:cond delay="0"/>
                                          </p:stCondLst>
                                        </p:cTn>
                                        <p:tgtEl>
                                          <p:spTgt spid="4"/>
                                        </p:tgtEl>
                                        <p:attrNameLst>
                                          <p:attrName>style.visibility</p:attrName>
                                        </p:attrNameLst>
                                      </p:cBhvr>
                                      <p:to>
                                        <p:strVal val="visible"/>
                                      </p:to>
                                    </p:set>
                                  </p:childTnLst>
                                </p:cTn>
                              </p:par>
                            </p:childTnLst>
                          </p:cTn>
                        </p:par>
                        <p:par>
                          <p:cTn id="18" fill="hold">
                            <p:stCondLst>
                              <p:cond delay="1000"/>
                            </p:stCondLst>
                            <p:childTnLst>
                              <p:par>
                                <p:cTn id="19" presetID="1"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par>
                          <p:cTn id="21" fill="hold">
                            <p:stCondLst>
                              <p:cond delay="1000"/>
                            </p:stCondLst>
                            <p:childTnLst>
                              <p:par>
                                <p:cTn id="22" presetID="1" presetClass="entr" presetSubtype="0" fill="hold" nodeType="afterEffect">
                                  <p:stCondLst>
                                    <p:cond delay="0"/>
                                  </p:stCondLst>
                                  <p:childTnLst>
                                    <p:set>
                                      <p:cBhvr>
                                        <p:cTn id="23" dur="1" fill="hold">
                                          <p:stCondLst>
                                            <p:cond delay="0"/>
                                          </p:stCondLst>
                                        </p:cTn>
                                        <p:tgtEl>
                                          <p:spTgt spid="42032"/>
                                        </p:tgtEl>
                                        <p:attrNameLst>
                                          <p:attrName>style.visibility</p:attrName>
                                        </p:attrNameLst>
                                      </p:cBhvr>
                                      <p:to>
                                        <p:strVal val="visible"/>
                                      </p:to>
                                    </p:set>
                                  </p:childTnLst>
                                </p:cTn>
                              </p:par>
                            </p:childTnLst>
                          </p:cTn>
                        </p:par>
                        <p:par>
                          <p:cTn id="24" fill="hold">
                            <p:stCondLst>
                              <p:cond delay="1000"/>
                            </p:stCondLst>
                            <p:childTnLst>
                              <p:par>
                                <p:cTn id="25" presetID="1" presetClass="entr" presetSubtype="0"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2048"/>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grpId="0" nodeType="afterEffect">
                                  <p:stCondLst>
                                    <p:cond delay="0"/>
                                  </p:stCondLst>
                                  <p:childTnLst>
                                    <p:set>
                                      <p:cBhvr>
                                        <p:cTn id="35" dur="1" fill="hold">
                                          <p:stCondLst>
                                            <p:cond delay="0"/>
                                          </p:stCondLst>
                                        </p:cTn>
                                        <p:tgtEl>
                                          <p:spTgt spid="42046"/>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4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045" grpId="0"/>
      <p:bldP spid="42046" grpId="0"/>
      <p:bldP spid="42048" grpId="0"/>
      <p:bldP spid="42051" grpId="0"/>
      <p:bldP spid="42052" grpId="0"/>
      <p:bldP spid="32"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0" y="86827"/>
            <a:ext cx="9042400" cy="994172"/>
          </a:xfrm>
        </p:spPr>
        <p:txBody>
          <a:bodyPr>
            <a:noAutofit/>
          </a:bodyPr>
          <a:lstStyle/>
          <a:p>
            <a:pPr algn="ctr"/>
            <a:r>
              <a:rPr lang="en-US" altLang="x-none" sz="4050" b="1" dirty="0">
                <a:latin typeface="微软雅黑" panose="020B0503020204020204" pitchFamily="34" charset="-122"/>
                <a:ea typeface="微软雅黑" panose="020B0503020204020204" pitchFamily="34" charset="-122"/>
              </a:rPr>
              <a:t>Particle Detectors: TPC, 3D position information</a:t>
            </a:r>
            <a:endParaRPr lang="en-US" altLang="x-none" sz="4050" b="1" dirty="0">
              <a:solidFill>
                <a:srgbClr val="100098"/>
              </a:solidFill>
              <a:latin typeface="微软雅黑" panose="020B0503020204020204" pitchFamily="34" charset="-122"/>
              <a:ea typeface="微软雅黑" panose="020B0503020204020204" pitchFamily="34" charset="-122"/>
            </a:endParaRPr>
          </a:p>
        </p:txBody>
      </p:sp>
      <p:sp>
        <p:nvSpPr>
          <p:cNvPr id="2" name="Date Placeholder 1"/>
          <p:cNvSpPr>
            <a:spLocks noGrp="1"/>
          </p:cNvSpPr>
          <p:nvPr>
            <p:ph type="dt" sz="half" idx="10"/>
          </p:nvPr>
        </p:nvSpPr>
        <p:spPr/>
        <p:txBody>
          <a:bodyPr/>
          <a:lstStyle/>
          <a:p>
            <a:fld id="{AA516B9E-DDA7-44E5-BC46-6055E8DF9D94}" type="datetime1">
              <a:rPr lang="zh-CN" altLang="en-US" smtClean="0"/>
            </a:fld>
            <a:endParaRPr lang="en-US"/>
          </a:p>
        </p:txBody>
      </p:sp>
      <p:sp>
        <p:nvSpPr>
          <p:cNvPr id="5" name="Footer Placeholder 4"/>
          <p:cNvSpPr>
            <a:spLocks noGrp="1"/>
          </p:cNvSpPr>
          <p:nvPr>
            <p:ph type="ftr" sz="quarter" idx="11"/>
          </p:nvPr>
        </p:nvSpPr>
        <p:spPr/>
        <p:txBody>
          <a:bodyPr/>
          <a:lstStyle/>
          <a:p>
            <a:r>
              <a:rPr lang="en-US"/>
              <a:t>Introduction to experimental particle physics, Weimin Song</a:t>
            </a:r>
            <a:endParaRPr lang="en-US"/>
          </a:p>
        </p:txBody>
      </p:sp>
      <p:sp>
        <p:nvSpPr>
          <p:cNvPr id="4" name="Slide Number Placeholder 3"/>
          <p:cNvSpPr>
            <a:spLocks noGrp="1"/>
          </p:cNvSpPr>
          <p:nvPr>
            <p:ph type="sldNum" sz="quarter" idx="12"/>
          </p:nvPr>
        </p:nvSpPr>
        <p:spPr/>
        <p:txBody>
          <a:bodyPr/>
          <a:lstStyle/>
          <a:p>
            <a:fld id="{631502E3-5324-F14B-802A-9353020B486E}" type="slidenum">
              <a:rPr lang="en-US" smtClean="0"/>
            </a:fld>
            <a:endParaRPr lang="en-US"/>
          </a:p>
        </p:txBody>
      </p:sp>
      <p:sp>
        <p:nvSpPr>
          <p:cNvPr id="50179" name="Rectangle 750"/>
          <p:cNvSpPr>
            <a:spLocks noChangeArrowheads="1"/>
          </p:cNvSpPr>
          <p:nvPr/>
        </p:nvSpPr>
        <p:spPr bwMode="auto">
          <a:xfrm>
            <a:off x="3033714" y="2636044"/>
            <a:ext cx="3507581" cy="515541"/>
          </a:xfrm>
          <a:prstGeom prst="rect">
            <a:avLst/>
          </a:prstGeom>
          <a:noFill/>
          <a:ln>
            <a:noFill/>
          </a:ln>
        </p:spPr>
        <p:txBody>
          <a:bodyPr/>
          <a:lstStyle/>
          <a:p>
            <a:pPr>
              <a:defRPr/>
            </a:pPr>
            <a:endParaRPr lang="en-US" sz="1350">
              <a:solidFill>
                <a:srgbClr val="100098"/>
              </a:solidFill>
              <a:ea typeface="MS PGothic" panose="020B0600070205080204" charset="-128"/>
              <a:cs typeface="MS PGothic" panose="020B0600070205080204" charset="-128"/>
            </a:endParaRPr>
          </a:p>
        </p:txBody>
      </p:sp>
      <p:sp>
        <p:nvSpPr>
          <p:cNvPr id="50180" name="Rectangle 757"/>
          <p:cNvSpPr>
            <a:spLocks noChangeArrowheads="1"/>
          </p:cNvSpPr>
          <p:nvPr/>
        </p:nvSpPr>
        <p:spPr bwMode="auto">
          <a:xfrm>
            <a:off x="2616995" y="3420666"/>
            <a:ext cx="1802606" cy="1852613"/>
          </a:xfrm>
          <a:prstGeom prst="rect">
            <a:avLst/>
          </a:prstGeom>
          <a:noFill/>
          <a:ln>
            <a:noFill/>
          </a:ln>
        </p:spPr>
        <p:txBody>
          <a:bodyPr/>
          <a:lstStyle/>
          <a:p>
            <a:pPr>
              <a:defRPr/>
            </a:pPr>
            <a:endParaRPr lang="en-US" sz="1350">
              <a:solidFill>
                <a:srgbClr val="100098"/>
              </a:solidFill>
              <a:ea typeface="MS PGothic" panose="020B0600070205080204" charset="-128"/>
              <a:cs typeface="MS PGothic" panose="020B0600070205080204" charset="-128"/>
            </a:endParaRPr>
          </a:p>
        </p:txBody>
      </p:sp>
      <p:sp>
        <p:nvSpPr>
          <p:cNvPr id="50181" name="Text Box 784"/>
          <p:cNvSpPr txBox="1">
            <a:spLocks noChangeArrowheads="1"/>
          </p:cNvSpPr>
          <p:nvPr/>
        </p:nvSpPr>
        <p:spPr bwMode="auto">
          <a:xfrm>
            <a:off x="1209675" y="2200275"/>
            <a:ext cx="6686550" cy="2446824"/>
          </a:xfrm>
          <a:prstGeom prst="rect">
            <a:avLst/>
          </a:prstGeom>
          <a:noFill/>
          <a:ln>
            <a:noFill/>
          </a:ln>
        </p:spPr>
        <p:txBody>
          <a:bodyPr>
            <a:spAutoFit/>
          </a:bodyPr>
          <a:lstStyle>
            <a:lvl1pPr>
              <a:defRPr sz="2400">
                <a:solidFill>
                  <a:schemeClr val="tx1"/>
                </a:solidFill>
                <a:latin typeface="Times" charset="0"/>
                <a:ea typeface="MS PGothic" panose="020B0600070205080204" charset="-128"/>
                <a:cs typeface="MS PGothic" panose="020B0600070205080204" charset="-128"/>
              </a:defRPr>
            </a:lvl1pPr>
            <a:lvl2pPr>
              <a:defRPr sz="2400">
                <a:solidFill>
                  <a:schemeClr val="tx1"/>
                </a:solidFill>
                <a:latin typeface="Times" charset="0"/>
                <a:ea typeface="MS PGothic" panose="020B0600070205080204" charset="-128"/>
              </a:defRPr>
            </a:lvl2pPr>
            <a:lvl3pPr>
              <a:defRPr sz="2400">
                <a:solidFill>
                  <a:schemeClr val="tx1"/>
                </a:solidFill>
                <a:latin typeface="Times" charset="0"/>
                <a:ea typeface="MS PGothic" panose="020B0600070205080204" charset="-128"/>
              </a:defRPr>
            </a:lvl3pPr>
            <a:lvl4pPr>
              <a:defRPr sz="2400">
                <a:solidFill>
                  <a:schemeClr val="tx1"/>
                </a:solidFill>
                <a:latin typeface="Times" charset="0"/>
                <a:ea typeface="MS PGothic" panose="020B0600070205080204" charset="-128"/>
              </a:defRPr>
            </a:lvl4pPr>
            <a:lvl5pPr>
              <a:defRPr sz="2400">
                <a:solidFill>
                  <a:schemeClr val="tx1"/>
                </a:solidFill>
                <a:latin typeface="Times" charset="0"/>
                <a:ea typeface="MS PGothic" panose="020B0600070205080204" charset="-128"/>
              </a:defRPr>
            </a:lvl5pPr>
            <a:lvl6pPr marL="457200" eaLnBrk="0" fontAlgn="base" hangingPunct="0">
              <a:spcBef>
                <a:spcPct val="0"/>
              </a:spcBef>
              <a:spcAft>
                <a:spcPct val="0"/>
              </a:spcAft>
              <a:defRPr sz="2400">
                <a:solidFill>
                  <a:schemeClr val="tx1"/>
                </a:solidFill>
                <a:latin typeface="Times" charset="0"/>
                <a:ea typeface="MS PGothic" panose="020B0600070205080204" charset="-128"/>
              </a:defRPr>
            </a:lvl6pPr>
            <a:lvl7pPr marL="914400" eaLnBrk="0" fontAlgn="base" hangingPunct="0">
              <a:spcBef>
                <a:spcPct val="0"/>
              </a:spcBef>
              <a:spcAft>
                <a:spcPct val="0"/>
              </a:spcAft>
              <a:defRPr sz="2400">
                <a:solidFill>
                  <a:schemeClr val="tx1"/>
                </a:solidFill>
                <a:latin typeface="Times" charset="0"/>
                <a:ea typeface="MS PGothic" panose="020B0600070205080204" charset="-128"/>
              </a:defRPr>
            </a:lvl7pPr>
            <a:lvl8pPr marL="1371600" eaLnBrk="0" fontAlgn="base" hangingPunct="0">
              <a:spcBef>
                <a:spcPct val="0"/>
              </a:spcBef>
              <a:spcAft>
                <a:spcPct val="0"/>
              </a:spcAft>
              <a:defRPr sz="2400">
                <a:solidFill>
                  <a:schemeClr val="tx1"/>
                </a:solidFill>
                <a:latin typeface="Times" charset="0"/>
                <a:ea typeface="MS PGothic" panose="020B0600070205080204" charset="-128"/>
              </a:defRPr>
            </a:lvl8pPr>
            <a:lvl9pPr marL="1828800" eaLnBrk="0" fontAlgn="base" hangingPunct="0">
              <a:spcBef>
                <a:spcPct val="0"/>
              </a:spcBef>
              <a:spcAft>
                <a:spcPct val="0"/>
              </a:spcAft>
              <a:defRPr sz="2400">
                <a:solidFill>
                  <a:schemeClr val="tx1"/>
                </a:solidFill>
                <a:latin typeface="Times" charset="0"/>
                <a:ea typeface="MS PGothic" panose="020B0600070205080204" charset="-128"/>
              </a:defRPr>
            </a:lvl9pPr>
          </a:lstStyle>
          <a:p>
            <a:pPr>
              <a:spcBef>
                <a:spcPct val="50000"/>
              </a:spcBef>
              <a:defRPr/>
            </a:pPr>
            <a:r>
              <a:rPr lang="en-US" sz="1800" b="1" dirty="0">
                <a:solidFill>
                  <a:srgbClr val="100098"/>
                </a:solidFill>
                <a:latin typeface="+mn-lt"/>
              </a:rPr>
              <a:t>Time Projection Chamber (TPC):  Drift through a </a:t>
            </a:r>
            <a:r>
              <a:rPr lang="en-US" sz="1800" b="1" u="sng" dirty="0">
                <a:solidFill>
                  <a:srgbClr val="100098"/>
                </a:solidFill>
                <a:latin typeface="+mn-lt"/>
              </a:rPr>
              <a:t>Volume</a:t>
            </a:r>
            <a:endParaRPr lang="en-US" sz="1800" b="1" u="sng" dirty="0">
              <a:solidFill>
                <a:srgbClr val="100098"/>
              </a:solidFill>
              <a:latin typeface="+mn-lt"/>
            </a:endParaRPr>
          </a:p>
          <a:p>
            <a:pPr>
              <a:spcBef>
                <a:spcPct val="25000"/>
              </a:spcBef>
              <a:buClr>
                <a:srgbClr val="FF3300"/>
              </a:buClr>
              <a:buFont typeface="Wingdings" panose="05000000000000000000" charset="0"/>
              <a:buChar char="Ø"/>
              <a:defRPr/>
            </a:pPr>
            <a:r>
              <a:rPr lang="en-US" sz="1200" b="1" dirty="0">
                <a:solidFill>
                  <a:srgbClr val="100098"/>
                </a:solidFill>
                <a:latin typeface="+mn-lt"/>
              </a:rPr>
              <a:t>Just a box of gas with  </a:t>
            </a:r>
            <a:endParaRPr lang="en-US" sz="1200" b="1" dirty="0">
              <a:solidFill>
                <a:srgbClr val="100098"/>
              </a:solidFill>
              <a:latin typeface="+mn-lt"/>
            </a:endParaRPr>
          </a:p>
          <a:p>
            <a:pPr lvl="1">
              <a:spcBef>
                <a:spcPct val="25000"/>
              </a:spcBef>
              <a:buClr>
                <a:srgbClr val="FF3300"/>
              </a:buClr>
              <a:buFont typeface="Wingdings" panose="05000000000000000000" charset="0"/>
              <a:buChar char="Ø"/>
              <a:defRPr/>
            </a:pPr>
            <a:r>
              <a:rPr lang="en-US" sz="1200" b="1" dirty="0">
                <a:solidFill>
                  <a:srgbClr val="100098"/>
                </a:solidFill>
                <a:latin typeface="+mn-lt"/>
                <a:cs typeface="MS PGothic" panose="020B0600070205080204" charset="-128"/>
              </a:rPr>
              <a:t>Electric  Field  and</a:t>
            </a:r>
            <a:endParaRPr lang="en-US" sz="1200" b="1" dirty="0">
              <a:solidFill>
                <a:srgbClr val="100098"/>
              </a:solidFill>
              <a:latin typeface="+mn-lt"/>
              <a:cs typeface="MS PGothic" panose="020B0600070205080204" charset="-128"/>
            </a:endParaRPr>
          </a:p>
          <a:p>
            <a:pPr lvl="1">
              <a:spcBef>
                <a:spcPct val="25000"/>
              </a:spcBef>
              <a:buClr>
                <a:srgbClr val="FF3300"/>
              </a:buClr>
              <a:buFont typeface="Wingdings" panose="05000000000000000000" charset="0"/>
              <a:buChar char="Ø"/>
              <a:defRPr/>
            </a:pPr>
            <a:r>
              <a:rPr lang="en-US" sz="1200" b="1" dirty="0">
                <a:solidFill>
                  <a:srgbClr val="100098"/>
                </a:solidFill>
                <a:latin typeface="+mn-lt"/>
                <a:cs typeface="MS PGothic" panose="020B0600070205080204" charset="-128"/>
              </a:rPr>
              <a:t>Readout Electrodes </a:t>
            </a:r>
            <a:endParaRPr lang="en-US" sz="1200" b="1" dirty="0">
              <a:solidFill>
                <a:srgbClr val="100098"/>
              </a:solidFill>
              <a:latin typeface="+mn-lt"/>
              <a:cs typeface="MS PGothic" panose="020B0600070205080204" charset="-128"/>
            </a:endParaRPr>
          </a:p>
          <a:p>
            <a:pPr>
              <a:spcBef>
                <a:spcPct val="25000"/>
              </a:spcBef>
              <a:buClr>
                <a:srgbClr val="FF3300"/>
              </a:buClr>
              <a:buFont typeface="Wingdings" panose="05000000000000000000" charset="0"/>
              <a:buChar char="Ø"/>
              <a:defRPr/>
            </a:pPr>
            <a:r>
              <a:rPr lang="en-US" sz="1200" b="1" dirty="0">
                <a:solidFill>
                  <a:srgbClr val="100098"/>
                </a:solidFill>
                <a:latin typeface="+mn-lt"/>
              </a:rPr>
              <a:t>Readout  elements only on one surface.</a:t>
            </a:r>
            <a:endParaRPr lang="en-US" sz="1200" b="1" dirty="0">
              <a:solidFill>
                <a:srgbClr val="100098"/>
              </a:solidFill>
              <a:latin typeface="+mn-lt"/>
            </a:endParaRPr>
          </a:p>
          <a:p>
            <a:pPr>
              <a:spcBef>
                <a:spcPct val="25000"/>
              </a:spcBef>
              <a:buClr>
                <a:srgbClr val="FF3300"/>
              </a:buClr>
              <a:buFont typeface="Wingdings" panose="05000000000000000000" charset="0"/>
              <a:buChar char="Ø"/>
              <a:defRPr/>
            </a:pPr>
            <a:r>
              <a:rPr lang="en-US" sz="1200" b="1" dirty="0">
                <a:solidFill>
                  <a:srgbClr val="100098"/>
                </a:solidFill>
                <a:latin typeface="+mn-lt"/>
              </a:rPr>
              <a:t>Ionization Electrons  drift  to Surface for</a:t>
            </a:r>
            <a:endParaRPr lang="en-US" sz="1200" b="1" dirty="0">
              <a:solidFill>
                <a:srgbClr val="100098"/>
              </a:solidFill>
              <a:latin typeface="+mn-lt"/>
            </a:endParaRPr>
          </a:p>
          <a:p>
            <a:pPr lvl="1">
              <a:spcBef>
                <a:spcPct val="25000"/>
              </a:spcBef>
              <a:buClr>
                <a:srgbClr val="FF3300"/>
              </a:buClr>
              <a:buFont typeface="Wingdings" panose="05000000000000000000" charset="0"/>
              <a:buChar char="Ø"/>
              <a:defRPr/>
            </a:pPr>
            <a:r>
              <a:rPr lang="en-US" sz="1200" b="1" dirty="0">
                <a:solidFill>
                  <a:srgbClr val="100098"/>
                </a:solidFill>
                <a:latin typeface="+mn-lt"/>
                <a:cs typeface="MS PGothic" panose="020B0600070205080204" charset="-128"/>
              </a:rPr>
              <a:t>Amplification</a:t>
            </a:r>
            <a:endParaRPr lang="en-US" sz="1200" b="1" dirty="0">
              <a:solidFill>
                <a:srgbClr val="100098"/>
              </a:solidFill>
              <a:latin typeface="+mn-lt"/>
              <a:cs typeface="MS PGothic" panose="020B0600070205080204" charset="-128"/>
            </a:endParaRPr>
          </a:p>
          <a:p>
            <a:pPr lvl="1">
              <a:spcBef>
                <a:spcPct val="25000"/>
              </a:spcBef>
              <a:buClr>
                <a:srgbClr val="FF3300"/>
              </a:buClr>
              <a:buFont typeface="Wingdings" panose="05000000000000000000" charset="0"/>
              <a:buChar char="Ø"/>
              <a:defRPr/>
            </a:pPr>
            <a:r>
              <a:rPr lang="en-US" sz="1200" b="1" dirty="0">
                <a:solidFill>
                  <a:srgbClr val="100098"/>
                </a:solidFill>
                <a:latin typeface="+mn-lt"/>
                <a:cs typeface="MS PGothic" panose="020B0600070205080204" charset="-128"/>
              </a:rPr>
              <a:t>Charge Collection</a:t>
            </a:r>
            <a:endParaRPr lang="en-US" sz="1200" b="1" dirty="0">
              <a:solidFill>
                <a:srgbClr val="100098"/>
              </a:solidFill>
              <a:latin typeface="+mn-lt"/>
              <a:cs typeface="MS PGothic" panose="020B0600070205080204" charset="-128"/>
            </a:endParaRPr>
          </a:p>
          <a:p>
            <a:pPr>
              <a:spcBef>
                <a:spcPct val="25000"/>
              </a:spcBef>
              <a:buClr>
                <a:srgbClr val="FF3300"/>
              </a:buClr>
              <a:buFont typeface="Wingdings" panose="05000000000000000000" charset="0"/>
              <a:buChar char="Ø"/>
              <a:defRPr/>
            </a:pPr>
            <a:r>
              <a:rPr lang="en-US" sz="1200" b="1" dirty="0">
                <a:solidFill>
                  <a:srgbClr val="100098"/>
                </a:solidFill>
                <a:latin typeface="+mn-lt"/>
              </a:rPr>
              <a:t>Readout Electrode  Position gives  (</a:t>
            </a:r>
            <a:r>
              <a:rPr lang="en-US" sz="1200" b="1" dirty="0" err="1">
                <a:solidFill>
                  <a:srgbClr val="100098"/>
                </a:solidFill>
                <a:latin typeface="+mn-lt"/>
              </a:rPr>
              <a:t>x,y</a:t>
            </a:r>
            <a:r>
              <a:rPr lang="en-US" sz="1200" b="1" dirty="0">
                <a:solidFill>
                  <a:srgbClr val="100098"/>
                </a:solidFill>
                <a:latin typeface="+mn-lt"/>
              </a:rPr>
              <a:t>)</a:t>
            </a:r>
            <a:endParaRPr lang="en-US" sz="1200" b="1" dirty="0">
              <a:solidFill>
                <a:srgbClr val="100098"/>
              </a:solidFill>
              <a:latin typeface="+mn-lt"/>
            </a:endParaRPr>
          </a:p>
          <a:p>
            <a:pPr>
              <a:spcBef>
                <a:spcPct val="25000"/>
              </a:spcBef>
              <a:buClr>
                <a:srgbClr val="FF3300"/>
              </a:buClr>
              <a:buFont typeface="Wingdings" panose="05000000000000000000" charset="0"/>
              <a:buChar char="Ø"/>
              <a:defRPr/>
            </a:pPr>
            <a:r>
              <a:rPr lang="en-US" sz="1200" b="1" dirty="0">
                <a:solidFill>
                  <a:srgbClr val="100098"/>
                </a:solidFill>
                <a:latin typeface="+mn-lt"/>
              </a:rPr>
              <a:t>Time of Arrival gives (z).</a:t>
            </a:r>
            <a:endParaRPr lang="en-US" sz="1200" b="1" dirty="0">
              <a:solidFill>
                <a:srgbClr val="100098"/>
              </a:solidFill>
              <a:latin typeface="+mn-lt"/>
            </a:endParaRPr>
          </a:p>
        </p:txBody>
      </p:sp>
      <p:pic>
        <p:nvPicPr>
          <p:cNvPr id="34821" name="Picture 20"/>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4357687" y="2576513"/>
            <a:ext cx="34528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57687" y="2576513"/>
            <a:ext cx="34528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7687" y="2576513"/>
            <a:ext cx="34528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357687" y="2576513"/>
            <a:ext cx="34528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4357687" y="2576513"/>
            <a:ext cx="3452813"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7" name="Rectangle 779"/>
          <p:cNvSpPr>
            <a:spLocks noChangeArrowheads="1"/>
          </p:cNvSpPr>
          <p:nvPr/>
        </p:nvSpPr>
        <p:spPr bwMode="auto">
          <a:xfrm>
            <a:off x="5133976" y="4657726"/>
            <a:ext cx="391133" cy="138499"/>
          </a:xfrm>
          <a:prstGeom prst="rect">
            <a:avLst/>
          </a:prstGeom>
          <a:noFill/>
          <a:ln>
            <a:noFill/>
          </a:ln>
        </p:spPr>
        <p:txBody>
          <a:bodyPr wrap="none" lIns="0" tIns="0" rIns="0" bIns="0">
            <a:spAutoFit/>
          </a:bodyPr>
          <a:lstStyle/>
          <a:p>
            <a:pPr>
              <a:defRPr/>
            </a:pPr>
            <a:r>
              <a:rPr lang="en-US" sz="900" i="1">
                <a:solidFill>
                  <a:srgbClr val="100098"/>
                </a:solidFill>
                <a:ea typeface="MS PGothic" panose="020B0600070205080204" charset="-128"/>
                <a:cs typeface="MS PGothic" panose="020B0600070205080204" charset="-128"/>
              </a:rPr>
              <a:t>Cathode</a:t>
            </a:r>
            <a:endParaRPr lang="en-US" sz="900">
              <a:solidFill>
                <a:srgbClr val="100098"/>
              </a:solidFill>
              <a:ea typeface="MS PGothic" panose="020B0600070205080204" charset="-128"/>
              <a:cs typeface="MS PGothic" panose="020B0600070205080204" charset="-128"/>
            </a:endParaRPr>
          </a:p>
        </p:txBody>
      </p:sp>
      <p:sp>
        <p:nvSpPr>
          <p:cNvPr id="47111" name="Rectangle 781"/>
          <p:cNvSpPr>
            <a:spLocks noChangeArrowheads="1"/>
          </p:cNvSpPr>
          <p:nvPr/>
        </p:nvSpPr>
        <p:spPr bwMode="auto">
          <a:xfrm>
            <a:off x="6743700" y="4962526"/>
            <a:ext cx="433388" cy="276999"/>
          </a:xfrm>
          <a:prstGeom prst="rect">
            <a:avLst/>
          </a:prstGeom>
          <a:solidFill>
            <a:schemeClr val="bg2"/>
          </a:solidFill>
          <a:ln>
            <a:noFill/>
          </a:ln>
        </p:spPr>
        <p:txBody>
          <a:bodyPr lIns="0" tIns="0" rIns="0" bIns="0">
            <a:spAutoFit/>
          </a:bodyPr>
          <a:lstStyle/>
          <a:p>
            <a:pPr>
              <a:defRPr/>
            </a:pPr>
            <a:r>
              <a:rPr lang="en-US" sz="900" i="1">
                <a:solidFill>
                  <a:srgbClr val="100098"/>
                </a:solidFill>
                <a:ea typeface="MS PGothic" panose="020B0600070205080204" charset="-128"/>
                <a:cs typeface="MS PGothic" panose="020B0600070205080204" charset="-128"/>
              </a:rPr>
              <a:t>Anode</a:t>
            </a:r>
            <a:endParaRPr lang="en-US" sz="900" i="1">
              <a:solidFill>
                <a:srgbClr val="100098"/>
              </a:solidFill>
              <a:ea typeface="MS PGothic" panose="020B0600070205080204" charset="-128"/>
              <a:cs typeface="MS PGothic" panose="020B0600070205080204" charset="-128"/>
            </a:endParaRPr>
          </a:p>
          <a:p>
            <a:pPr>
              <a:defRPr/>
            </a:pPr>
            <a:r>
              <a:rPr lang="en-US" sz="900" i="1">
                <a:solidFill>
                  <a:srgbClr val="100098"/>
                </a:solidFill>
                <a:ea typeface="MS PGothic" panose="020B0600070205080204" charset="-128"/>
                <a:cs typeface="MS PGothic" panose="020B0600070205080204" charset="-128"/>
              </a:rPr>
              <a:t>(gain)</a:t>
            </a:r>
            <a:endParaRPr lang="en-US" sz="900">
              <a:solidFill>
                <a:srgbClr val="100098"/>
              </a:solidFill>
              <a:ea typeface="MS PGothic" panose="020B0600070205080204" charset="-128"/>
              <a:cs typeface="MS PGothic" panose="020B0600070205080204" charset="-128"/>
            </a:endParaRPr>
          </a:p>
        </p:txBody>
      </p:sp>
      <p:sp>
        <p:nvSpPr>
          <p:cNvPr id="47112" name="Rectangle 783"/>
          <p:cNvSpPr>
            <a:spLocks noChangeArrowheads="1"/>
          </p:cNvSpPr>
          <p:nvPr/>
        </p:nvSpPr>
        <p:spPr bwMode="auto">
          <a:xfrm>
            <a:off x="6810375" y="3505201"/>
            <a:ext cx="571500" cy="276999"/>
          </a:xfrm>
          <a:prstGeom prst="rect">
            <a:avLst/>
          </a:prstGeom>
          <a:noFill/>
          <a:ln>
            <a:noFill/>
          </a:ln>
        </p:spPr>
        <p:txBody>
          <a:bodyPr lIns="0" tIns="0" rIns="0" bIns="0">
            <a:spAutoFit/>
          </a:bodyPr>
          <a:lstStyle/>
          <a:p>
            <a:pPr>
              <a:defRPr/>
            </a:pPr>
            <a:r>
              <a:rPr lang="en-US" sz="900" i="1" dirty="0">
                <a:solidFill>
                  <a:srgbClr val="100098"/>
                </a:solidFill>
                <a:ea typeface="MS PGothic" panose="020B0600070205080204" charset="-128"/>
                <a:cs typeface="MS PGothic" panose="020B0600070205080204" charset="-128"/>
              </a:rPr>
              <a:t>Readout</a:t>
            </a:r>
            <a:endParaRPr lang="en-US" sz="900" i="1" dirty="0">
              <a:solidFill>
                <a:srgbClr val="100098"/>
              </a:solidFill>
              <a:ea typeface="MS PGothic" panose="020B0600070205080204" charset="-128"/>
              <a:cs typeface="MS PGothic" panose="020B0600070205080204" charset="-128"/>
            </a:endParaRPr>
          </a:p>
          <a:p>
            <a:pPr>
              <a:defRPr/>
            </a:pPr>
            <a:r>
              <a:rPr lang="en-US" sz="900" i="1" dirty="0">
                <a:solidFill>
                  <a:srgbClr val="100098"/>
                </a:solidFill>
                <a:ea typeface="MS PGothic" panose="020B0600070205080204" charset="-128"/>
                <a:cs typeface="MS PGothic" panose="020B0600070205080204" charset="-128"/>
              </a:rPr>
              <a:t>electrodes</a:t>
            </a:r>
            <a:endParaRPr lang="en-US" sz="900" dirty="0">
              <a:solidFill>
                <a:srgbClr val="100098"/>
              </a:solidFill>
              <a:ea typeface="MS PGothic" panose="020B0600070205080204" charset="-128"/>
              <a:cs typeface="MS PGothic" panose="020B0600070205080204" charset="-128"/>
            </a:endParaRPr>
          </a:p>
        </p:txBody>
      </p:sp>
      <p:sp>
        <p:nvSpPr>
          <p:cNvPr id="50190" name="Rectangle 786"/>
          <p:cNvSpPr>
            <a:spLocks noChangeArrowheads="1"/>
          </p:cNvSpPr>
          <p:nvPr/>
        </p:nvSpPr>
        <p:spPr bwMode="auto">
          <a:xfrm>
            <a:off x="4991100" y="3162301"/>
            <a:ext cx="425054" cy="276999"/>
          </a:xfrm>
          <a:prstGeom prst="rect">
            <a:avLst/>
          </a:prstGeom>
          <a:noFill/>
          <a:ln>
            <a:noFill/>
          </a:ln>
        </p:spPr>
        <p:txBody>
          <a:bodyPr lIns="0" tIns="0" rIns="0" bIns="0">
            <a:spAutoFit/>
          </a:bodyPr>
          <a:lstStyle/>
          <a:p>
            <a:pPr>
              <a:defRPr/>
            </a:pPr>
            <a:r>
              <a:rPr lang="en-US" sz="900" i="1">
                <a:solidFill>
                  <a:srgbClr val="100098"/>
                </a:solidFill>
                <a:ea typeface="MS PGothic" panose="020B0600070205080204" charset="-128"/>
                <a:cs typeface="MS PGothic" panose="020B0600070205080204" charset="-128"/>
              </a:rPr>
              <a:t>Particle</a:t>
            </a:r>
            <a:endParaRPr lang="en-US" sz="900" i="1">
              <a:solidFill>
                <a:srgbClr val="100098"/>
              </a:solidFill>
              <a:ea typeface="MS PGothic" panose="020B0600070205080204" charset="-128"/>
              <a:cs typeface="MS PGothic" panose="020B0600070205080204" charset="-128"/>
            </a:endParaRPr>
          </a:p>
          <a:p>
            <a:pPr>
              <a:defRPr/>
            </a:pPr>
            <a:r>
              <a:rPr lang="en-US" sz="900" i="1">
                <a:solidFill>
                  <a:srgbClr val="100098"/>
                </a:solidFill>
                <a:ea typeface="MS PGothic" panose="020B0600070205080204" charset="-128"/>
                <a:cs typeface="MS PGothic" panose="020B0600070205080204" charset="-128"/>
              </a:rPr>
              <a:t>track</a:t>
            </a:r>
            <a:endParaRPr lang="en-US" sz="900">
              <a:solidFill>
                <a:srgbClr val="100098"/>
              </a:solidFill>
              <a:ea typeface="MS PGothic" panose="020B0600070205080204" charset="-128"/>
              <a:cs typeface="MS PGothic" panose="020B0600070205080204" charset="-128"/>
            </a:endParaRPr>
          </a:p>
        </p:txBody>
      </p:sp>
      <p:grpSp>
        <p:nvGrpSpPr>
          <p:cNvPr id="34830" name="Group 23"/>
          <p:cNvGrpSpPr/>
          <p:nvPr/>
        </p:nvGrpSpPr>
        <p:grpSpPr bwMode="auto">
          <a:xfrm>
            <a:off x="4387453" y="4739883"/>
            <a:ext cx="525059" cy="634187"/>
            <a:chOff x="5091991" y="4473773"/>
            <a:chExt cx="700865" cy="844534"/>
          </a:xfrm>
        </p:grpSpPr>
        <p:cxnSp>
          <p:nvCxnSpPr>
            <p:cNvPr id="34835" name="Straight Arrow Connector 11"/>
            <p:cNvCxnSpPr>
              <a:cxnSpLocks noChangeShapeType="1"/>
            </p:cNvCxnSpPr>
            <p:nvPr/>
          </p:nvCxnSpPr>
          <p:spPr bwMode="auto">
            <a:xfrm>
              <a:off x="5492880" y="4940576"/>
              <a:ext cx="187662" cy="182009"/>
            </a:xfrm>
            <a:prstGeom prst="straightConnector1">
              <a:avLst/>
            </a:prstGeom>
            <a:noFill/>
            <a:ln w="9525">
              <a:solidFill>
                <a:schemeClr val="tx1"/>
              </a:solidFill>
              <a:round/>
              <a:tailEnd type="arrow" w="med" len="med"/>
            </a:ln>
            <a:extLst>
              <a:ext uri="{909E8E84-426E-40DD-AFC4-6F175D3DCCD1}">
                <a14:hiddenFill xmlns:a14="http://schemas.microsoft.com/office/drawing/2010/main">
                  <a:noFill/>
                </a14:hiddenFill>
              </a:ext>
            </a:extLst>
          </p:spPr>
        </p:cxnSp>
        <p:cxnSp>
          <p:nvCxnSpPr>
            <p:cNvPr id="34836" name="Straight Arrow Connector 12"/>
            <p:cNvCxnSpPr>
              <a:cxnSpLocks noChangeShapeType="1"/>
            </p:cNvCxnSpPr>
            <p:nvPr/>
          </p:nvCxnSpPr>
          <p:spPr bwMode="auto">
            <a:xfrm rot="5400000" flipH="1" flipV="1">
              <a:off x="5338781" y="4779014"/>
              <a:ext cx="315664" cy="7462"/>
            </a:xfrm>
            <a:prstGeom prst="straightConnector1">
              <a:avLst/>
            </a:prstGeom>
            <a:noFill/>
            <a:ln w="9525">
              <a:solidFill>
                <a:schemeClr val="tx1"/>
              </a:solidFill>
              <a:round/>
              <a:tailEnd type="arrow" w="med" len="med"/>
            </a:ln>
            <a:extLst>
              <a:ext uri="{909E8E84-426E-40DD-AFC4-6F175D3DCCD1}">
                <a14:hiddenFill xmlns:a14="http://schemas.microsoft.com/office/drawing/2010/main">
                  <a:noFill/>
                </a14:hiddenFill>
              </a:ext>
            </a:extLst>
          </p:spPr>
        </p:cxnSp>
        <p:sp>
          <p:nvSpPr>
            <p:cNvPr id="50198" name="TextBox 13"/>
            <p:cNvSpPr txBox="1">
              <a:spLocks noChangeArrowheads="1"/>
            </p:cNvSpPr>
            <p:nvPr/>
          </p:nvSpPr>
          <p:spPr bwMode="auto">
            <a:xfrm>
              <a:off x="5454348" y="4473773"/>
              <a:ext cx="338508" cy="368874"/>
            </a:xfrm>
            <a:prstGeom prst="rect">
              <a:avLst/>
            </a:prstGeom>
            <a:noFill/>
            <a:ln>
              <a:noFill/>
            </a:ln>
          </p:spPr>
          <p:txBody>
            <a:bodyPr wrap="none">
              <a:spAutoFit/>
            </a:bodyPr>
            <a:lstStyle>
              <a:lvl1pPr>
                <a:defRPr sz="2400">
                  <a:solidFill>
                    <a:schemeClr val="tx1"/>
                  </a:solidFill>
                  <a:latin typeface="Times" charset="0"/>
                  <a:ea typeface="MS PGothic" panose="020B0600070205080204" charset="-128"/>
                  <a:cs typeface="MS PGothic" panose="020B0600070205080204" charset="-128"/>
                </a:defRPr>
              </a:lvl1pPr>
              <a:lvl2pPr marL="37931725" indent="-37474525">
                <a:defRPr sz="2400">
                  <a:solidFill>
                    <a:schemeClr val="tx1"/>
                  </a:solidFill>
                  <a:latin typeface="Times" charset="0"/>
                  <a:ea typeface="MS PGothic" panose="020B0600070205080204" charset="-128"/>
                </a:defRPr>
              </a:lvl2pPr>
              <a:lvl3pPr>
                <a:defRPr sz="2400">
                  <a:solidFill>
                    <a:schemeClr val="tx1"/>
                  </a:solidFill>
                  <a:latin typeface="Times" charset="0"/>
                  <a:ea typeface="MS PGothic" panose="020B0600070205080204" charset="-128"/>
                </a:defRPr>
              </a:lvl3pPr>
              <a:lvl4pPr>
                <a:defRPr sz="2400">
                  <a:solidFill>
                    <a:schemeClr val="tx1"/>
                  </a:solidFill>
                  <a:latin typeface="Times" charset="0"/>
                  <a:ea typeface="MS PGothic" panose="020B0600070205080204" charset="-128"/>
                </a:defRPr>
              </a:lvl4pPr>
              <a:lvl5pPr>
                <a:defRPr sz="2400">
                  <a:solidFill>
                    <a:schemeClr val="tx1"/>
                  </a:solidFill>
                  <a:latin typeface="Times" charset="0"/>
                  <a:ea typeface="MS PGothic" panose="020B0600070205080204" charset="-128"/>
                </a:defRPr>
              </a:lvl5pPr>
              <a:lvl6pPr marL="457200" eaLnBrk="0" fontAlgn="base" hangingPunct="0">
                <a:spcBef>
                  <a:spcPct val="0"/>
                </a:spcBef>
                <a:spcAft>
                  <a:spcPct val="0"/>
                </a:spcAft>
                <a:defRPr sz="2400">
                  <a:solidFill>
                    <a:schemeClr val="tx1"/>
                  </a:solidFill>
                  <a:latin typeface="Times" charset="0"/>
                  <a:ea typeface="MS PGothic" panose="020B0600070205080204" charset="-128"/>
                </a:defRPr>
              </a:lvl6pPr>
              <a:lvl7pPr marL="914400" eaLnBrk="0" fontAlgn="base" hangingPunct="0">
                <a:spcBef>
                  <a:spcPct val="0"/>
                </a:spcBef>
                <a:spcAft>
                  <a:spcPct val="0"/>
                </a:spcAft>
                <a:defRPr sz="2400">
                  <a:solidFill>
                    <a:schemeClr val="tx1"/>
                  </a:solidFill>
                  <a:latin typeface="Times" charset="0"/>
                  <a:ea typeface="MS PGothic" panose="020B0600070205080204" charset="-128"/>
                </a:defRPr>
              </a:lvl7pPr>
              <a:lvl8pPr marL="1371600" eaLnBrk="0" fontAlgn="base" hangingPunct="0">
                <a:spcBef>
                  <a:spcPct val="0"/>
                </a:spcBef>
                <a:spcAft>
                  <a:spcPct val="0"/>
                </a:spcAft>
                <a:defRPr sz="2400">
                  <a:solidFill>
                    <a:schemeClr val="tx1"/>
                  </a:solidFill>
                  <a:latin typeface="Times" charset="0"/>
                  <a:ea typeface="MS PGothic" panose="020B0600070205080204" charset="-128"/>
                </a:defRPr>
              </a:lvl8pPr>
              <a:lvl9pPr marL="1828800" eaLnBrk="0" fontAlgn="base" hangingPunct="0">
                <a:spcBef>
                  <a:spcPct val="0"/>
                </a:spcBef>
                <a:spcAft>
                  <a:spcPct val="0"/>
                </a:spcAft>
                <a:defRPr sz="2400">
                  <a:solidFill>
                    <a:schemeClr val="tx1"/>
                  </a:solidFill>
                  <a:latin typeface="Times" charset="0"/>
                  <a:ea typeface="MS PGothic" panose="020B0600070205080204" charset="-128"/>
                </a:defRPr>
              </a:lvl9pPr>
            </a:lstStyle>
            <a:p>
              <a:pPr>
                <a:defRPr/>
              </a:pPr>
              <a:r>
                <a:rPr lang="en-US" sz="1200">
                  <a:solidFill>
                    <a:srgbClr val="100098"/>
                  </a:solidFill>
                  <a:latin typeface="+mn-lt"/>
                </a:rPr>
                <a:t>y</a:t>
              </a:r>
              <a:endParaRPr lang="en-US" sz="1200">
                <a:solidFill>
                  <a:srgbClr val="100098"/>
                </a:solidFill>
                <a:latin typeface="+mn-lt"/>
              </a:endParaRPr>
            </a:p>
          </p:txBody>
        </p:sp>
        <p:sp>
          <p:nvSpPr>
            <p:cNvPr id="50199" name="TextBox 14"/>
            <p:cNvSpPr txBox="1">
              <a:spLocks noChangeArrowheads="1"/>
            </p:cNvSpPr>
            <p:nvPr/>
          </p:nvSpPr>
          <p:spPr bwMode="auto">
            <a:xfrm>
              <a:off x="5419384" y="4949433"/>
              <a:ext cx="336367" cy="368874"/>
            </a:xfrm>
            <a:prstGeom prst="rect">
              <a:avLst/>
            </a:prstGeom>
            <a:noFill/>
            <a:ln>
              <a:noFill/>
            </a:ln>
          </p:spPr>
          <p:txBody>
            <a:bodyPr wrap="none">
              <a:spAutoFit/>
            </a:bodyPr>
            <a:lstStyle>
              <a:lvl1pPr>
                <a:defRPr sz="2400">
                  <a:solidFill>
                    <a:schemeClr val="tx1"/>
                  </a:solidFill>
                  <a:latin typeface="Times" charset="0"/>
                  <a:ea typeface="MS PGothic" panose="020B0600070205080204" charset="-128"/>
                  <a:cs typeface="MS PGothic" panose="020B0600070205080204" charset="-128"/>
                </a:defRPr>
              </a:lvl1pPr>
              <a:lvl2pPr marL="37931725" indent="-37474525">
                <a:defRPr sz="2400">
                  <a:solidFill>
                    <a:schemeClr val="tx1"/>
                  </a:solidFill>
                  <a:latin typeface="Times" charset="0"/>
                  <a:ea typeface="MS PGothic" panose="020B0600070205080204" charset="-128"/>
                </a:defRPr>
              </a:lvl2pPr>
              <a:lvl3pPr>
                <a:defRPr sz="2400">
                  <a:solidFill>
                    <a:schemeClr val="tx1"/>
                  </a:solidFill>
                  <a:latin typeface="Times" charset="0"/>
                  <a:ea typeface="MS PGothic" panose="020B0600070205080204" charset="-128"/>
                </a:defRPr>
              </a:lvl3pPr>
              <a:lvl4pPr>
                <a:defRPr sz="2400">
                  <a:solidFill>
                    <a:schemeClr val="tx1"/>
                  </a:solidFill>
                  <a:latin typeface="Times" charset="0"/>
                  <a:ea typeface="MS PGothic" panose="020B0600070205080204" charset="-128"/>
                </a:defRPr>
              </a:lvl4pPr>
              <a:lvl5pPr>
                <a:defRPr sz="2400">
                  <a:solidFill>
                    <a:schemeClr val="tx1"/>
                  </a:solidFill>
                  <a:latin typeface="Times" charset="0"/>
                  <a:ea typeface="MS PGothic" panose="020B0600070205080204" charset="-128"/>
                </a:defRPr>
              </a:lvl5pPr>
              <a:lvl6pPr marL="457200" eaLnBrk="0" fontAlgn="base" hangingPunct="0">
                <a:spcBef>
                  <a:spcPct val="0"/>
                </a:spcBef>
                <a:spcAft>
                  <a:spcPct val="0"/>
                </a:spcAft>
                <a:defRPr sz="2400">
                  <a:solidFill>
                    <a:schemeClr val="tx1"/>
                  </a:solidFill>
                  <a:latin typeface="Times" charset="0"/>
                  <a:ea typeface="MS PGothic" panose="020B0600070205080204" charset="-128"/>
                </a:defRPr>
              </a:lvl6pPr>
              <a:lvl7pPr marL="914400" eaLnBrk="0" fontAlgn="base" hangingPunct="0">
                <a:spcBef>
                  <a:spcPct val="0"/>
                </a:spcBef>
                <a:spcAft>
                  <a:spcPct val="0"/>
                </a:spcAft>
                <a:defRPr sz="2400">
                  <a:solidFill>
                    <a:schemeClr val="tx1"/>
                  </a:solidFill>
                  <a:latin typeface="Times" charset="0"/>
                  <a:ea typeface="MS PGothic" panose="020B0600070205080204" charset="-128"/>
                </a:defRPr>
              </a:lvl7pPr>
              <a:lvl8pPr marL="1371600" eaLnBrk="0" fontAlgn="base" hangingPunct="0">
                <a:spcBef>
                  <a:spcPct val="0"/>
                </a:spcBef>
                <a:spcAft>
                  <a:spcPct val="0"/>
                </a:spcAft>
                <a:defRPr sz="2400">
                  <a:solidFill>
                    <a:schemeClr val="tx1"/>
                  </a:solidFill>
                  <a:latin typeface="Times" charset="0"/>
                  <a:ea typeface="MS PGothic" panose="020B0600070205080204" charset="-128"/>
                </a:defRPr>
              </a:lvl8pPr>
              <a:lvl9pPr marL="1828800" eaLnBrk="0" fontAlgn="base" hangingPunct="0">
                <a:spcBef>
                  <a:spcPct val="0"/>
                </a:spcBef>
                <a:spcAft>
                  <a:spcPct val="0"/>
                </a:spcAft>
                <a:defRPr sz="2400">
                  <a:solidFill>
                    <a:schemeClr val="tx1"/>
                  </a:solidFill>
                  <a:latin typeface="Times" charset="0"/>
                  <a:ea typeface="MS PGothic" panose="020B0600070205080204" charset="-128"/>
                </a:defRPr>
              </a:lvl9pPr>
            </a:lstStyle>
            <a:p>
              <a:pPr>
                <a:defRPr/>
              </a:pPr>
              <a:r>
                <a:rPr lang="en-US" sz="1200">
                  <a:solidFill>
                    <a:srgbClr val="100098"/>
                  </a:solidFill>
                  <a:latin typeface="+mn-lt"/>
                </a:rPr>
                <a:t>x</a:t>
              </a:r>
              <a:endParaRPr lang="en-US" sz="1200">
                <a:solidFill>
                  <a:srgbClr val="100098"/>
                </a:solidFill>
                <a:latin typeface="+mn-lt"/>
              </a:endParaRPr>
            </a:p>
          </p:txBody>
        </p:sp>
        <p:cxnSp>
          <p:nvCxnSpPr>
            <p:cNvPr id="34839" name="Straight Arrow Connector 18"/>
            <p:cNvCxnSpPr>
              <a:cxnSpLocks noChangeShapeType="1"/>
            </p:cNvCxnSpPr>
            <p:nvPr/>
          </p:nvCxnSpPr>
          <p:spPr bwMode="auto">
            <a:xfrm rot="10800000" flipV="1">
              <a:off x="5157109" y="4933811"/>
              <a:ext cx="334654" cy="2"/>
            </a:xfrm>
            <a:prstGeom prst="straightConnector1">
              <a:avLst/>
            </a:prstGeom>
            <a:noFill/>
            <a:ln w="9525">
              <a:solidFill>
                <a:schemeClr val="tx1"/>
              </a:solidFill>
              <a:round/>
              <a:tailEnd type="arrow" w="med" len="med"/>
            </a:ln>
            <a:extLst>
              <a:ext uri="{909E8E84-426E-40DD-AFC4-6F175D3DCCD1}">
                <a14:hiddenFill xmlns:a14="http://schemas.microsoft.com/office/drawing/2010/main">
                  <a:noFill/>
                </a14:hiddenFill>
              </a:ext>
            </a:extLst>
          </p:spPr>
        </p:cxnSp>
        <p:sp>
          <p:nvSpPr>
            <p:cNvPr id="50201" name="TextBox 22"/>
            <p:cNvSpPr txBox="1">
              <a:spLocks noChangeArrowheads="1"/>
            </p:cNvSpPr>
            <p:nvPr/>
          </p:nvSpPr>
          <p:spPr bwMode="auto">
            <a:xfrm>
              <a:off x="5091991" y="4840032"/>
              <a:ext cx="327808" cy="368874"/>
            </a:xfrm>
            <a:prstGeom prst="rect">
              <a:avLst/>
            </a:prstGeom>
            <a:noFill/>
            <a:ln>
              <a:noFill/>
            </a:ln>
          </p:spPr>
          <p:txBody>
            <a:bodyPr wrap="none">
              <a:spAutoFit/>
            </a:bodyPr>
            <a:lstStyle>
              <a:lvl1pPr>
                <a:defRPr sz="2400">
                  <a:solidFill>
                    <a:schemeClr val="tx1"/>
                  </a:solidFill>
                  <a:latin typeface="Times" charset="0"/>
                  <a:ea typeface="MS PGothic" panose="020B0600070205080204" charset="-128"/>
                  <a:cs typeface="MS PGothic" panose="020B0600070205080204" charset="-128"/>
                </a:defRPr>
              </a:lvl1pPr>
              <a:lvl2pPr marL="37931725" indent="-37474525">
                <a:defRPr sz="2400">
                  <a:solidFill>
                    <a:schemeClr val="tx1"/>
                  </a:solidFill>
                  <a:latin typeface="Times" charset="0"/>
                  <a:ea typeface="MS PGothic" panose="020B0600070205080204" charset="-128"/>
                </a:defRPr>
              </a:lvl2pPr>
              <a:lvl3pPr>
                <a:defRPr sz="2400">
                  <a:solidFill>
                    <a:schemeClr val="tx1"/>
                  </a:solidFill>
                  <a:latin typeface="Times" charset="0"/>
                  <a:ea typeface="MS PGothic" panose="020B0600070205080204" charset="-128"/>
                </a:defRPr>
              </a:lvl3pPr>
              <a:lvl4pPr>
                <a:defRPr sz="2400">
                  <a:solidFill>
                    <a:schemeClr val="tx1"/>
                  </a:solidFill>
                  <a:latin typeface="Times" charset="0"/>
                  <a:ea typeface="MS PGothic" panose="020B0600070205080204" charset="-128"/>
                </a:defRPr>
              </a:lvl4pPr>
              <a:lvl5pPr>
                <a:defRPr sz="2400">
                  <a:solidFill>
                    <a:schemeClr val="tx1"/>
                  </a:solidFill>
                  <a:latin typeface="Times" charset="0"/>
                  <a:ea typeface="MS PGothic" panose="020B0600070205080204" charset="-128"/>
                </a:defRPr>
              </a:lvl5pPr>
              <a:lvl6pPr marL="457200" eaLnBrk="0" fontAlgn="base" hangingPunct="0">
                <a:spcBef>
                  <a:spcPct val="0"/>
                </a:spcBef>
                <a:spcAft>
                  <a:spcPct val="0"/>
                </a:spcAft>
                <a:defRPr sz="2400">
                  <a:solidFill>
                    <a:schemeClr val="tx1"/>
                  </a:solidFill>
                  <a:latin typeface="Times" charset="0"/>
                  <a:ea typeface="MS PGothic" panose="020B0600070205080204" charset="-128"/>
                </a:defRPr>
              </a:lvl6pPr>
              <a:lvl7pPr marL="914400" eaLnBrk="0" fontAlgn="base" hangingPunct="0">
                <a:spcBef>
                  <a:spcPct val="0"/>
                </a:spcBef>
                <a:spcAft>
                  <a:spcPct val="0"/>
                </a:spcAft>
                <a:defRPr sz="2400">
                  <a:solidFill>
                    <a:schemeClr val="tx1"/>
                  </a:solidFill>
                  <a:latin typeface="Times" charset="0"/>
                  <a:ea typeface="MS PGothic" panose="020B0600070205080204" charset="-128"/>
                </a:defRPr>
              </a:lvl7pPr>
              <a:lvl8pPr marL="1371600" eaLnBrk="0" fontAlgn="base" hangingPunct="0">
                <a:spcBef>
                  <a:spcPct val="0"/>
                </a:spcBef>
                <a:spcAft>
                  <a:spcPct val="0"/>
                </a:spcAft>
                <a:defRPr sz="2400">
                  <a:solidFill>
                    <a:schemeClr val="tx1"/>
                  </a:solidFill>
                  <a:latin typeface="Times" charset="0"/>
                  <a:ea typeface="MS PGothic" panose="020B0600070205080204" charset="-128"/>
                </a:defRPr>
              </a:lvl8pPr>
              <a:lvl9pPr marL="1828800" eaLnBrk="0" fontAlgn="base" hangingPunct="0">
                <a:spcBef>
                  <a:spcPct val="0"/>
                </a:spcBef>
                <a:spcAft>
                  <a:spcPct val="0"/>
                </a:spcAft>
                <a:defRPr sz="2400">
                  <a:solidFill>
                    <a:schemeClr val="tx1"/>
                  </a:solidFill>
                  <a:latin typeface="Times" charset="0"/>
                  <a:ea typeface="MS PGothic" panose="020B0600070205080204" charset="-128"/>
                </a:defRPr>
              </a:lvl9pPr>
            </a:lstStyle>
            <a:p>
              <a:pPr>
                <a:defRPr/>
              </a:pPr>
              <a:r>
                <a:rPr lang="en-US" sz="1200">
                  <a:solidFill>
                    <a:srgbClr val="100098"/>
                  </a:solidFill>
                  <a:latin typeface="+mn-lt"/>
                </a:rPr>
                <a:t>z</a:t>
              </a:r>
              <a:endParaRPr lang="en-US" sz="1200">
                <a:solidFill>
                  <a:srgbClr val="100098"/>
                </a:solidFill>
                <a:latin typeface="+mn-lt"/>
              </a:endParaRPr>
            </a:p>
          </p:txBody>
        </p:sp>
      </p:grpSp>
      <p:sp>
        <p:nvSpPr>
          <p:cNvPr id="26" name="Rectangle 783"/>
          <p:cNvSpPr>
            <a:spLocks noChangeArrowheads="1"/>
          </p:cNvSpPr>
          <p:nvPr/>
        </p:nvSpPr>
        <p:spPr bwMode="auto">
          <a:xfrm>
            <a:off x="7239000" y="4876801"/>
            <a:ext cx="571500" cy="276999"/>
          </a:xfrm>
          <a:prstGeom prst="rect">
            <a:avLst/>
          </a:prstGeom>
          <a:noFill/>
          <a:ln>
            <a:noFill/>
          </a:ln>
        </p:spPr>
        <p:txBody>
          <a:bodyPr lIns="0" tIns="0" rIns="0" bIns="0">
            <a:spAutoFit/>
          </a:bodyPr>
          <a:lstStyle/>
          <a:p>
            <a:pPr>
              <a:defRPr/>
            </a:pPr>
            <a:r>
              <a:rPr lang="en-US" sz="900" i="1">
                <a:solidFill>
                  <a:srgbClr val="100098"/>
                </a:solidFill>
                <a:ea typeface="MS PGothic" panose="020B0600070205080204" charset="-128"/>
                <a:cs typeface="MS PGothic" panose="020B0600070205080204" charset="-128"/>
              </a:rPr>
              <a:t>Electronics</a:t>
            </a:r>
            <a:endParaRPr lang="en-US" sz="900" i="1">
              <a:solidFill>
                <a:srgbClr val="100098"/>
              </a:solidFill>
              <a:ea typeface="MS PGothic" panose="020B0600070205080204" charset="-128"/>
              <a:cs typeface="MS PGothic" panose="020B0600070205080204" charset="-128"/>
            </a:endParaRPr>
          </a:p>
          <a:p>
            <a:pPr>
              <a:defRPr/>
            </a:pPr>
            <a:r>
              <a:rPr lang="en-US" sz="900" i="1">
                <a:solidFill>
                  <a:srgbClr val="100098"/>
                </a:solidFill>
                <a:ea typeface="MS PGothic" panose="020B0600070205080204" charset="-128"/>
                <a:cs typeface="MS PGothic" panose="020B0600070205080204" charset="-128"/>
              </a:rPr>
              <a:t>To DAQ</a:t>
            </a:r>
            <a:endParaRPr lang="en-US" sz="900" i="1">
              <a:solidFill>
                <a:srgbClr val="100098"/>
              </a:solidFill>
              <a:ea typeface="MS PGothic" panose="020B0600070205080204" charset="-128"/>
              <a:cs typeface="MS PGothic" panose="020B0600070205080204" charset="-128"/>
            </a:endParaRPr>
          </a:p>
        </p:txBody>
      </p:sp>
      <p:grpSp>
        <p:nvGrpSpPr>
          <p:cNvPr id="3" name="Group 29"/>
          <p:cNvGrpSpPr/>
          <p:nvPr/>
        </p:nvGrpSpPr>
        <p:grpSpPr bwMode="auto">
          <a:xfrm>
            <a:off x="5781675" y="4505329"/>
            <a:ext cx="447675" cy="369332"/>
            <a:chOff x="5600700" y="7086600"/>
            <a:chExt cx="596900" cy="491807"/>
          </a:xfrm>
        </p:grpSpPr>
        <p:cxnSp>
          <p:nvCxnSpPr>
            <p:cNvPr id="34833" name="Straight Arrow Connector 27"/>
            <p:cNvCxnSpPr>
              <a:cxnSpLocks noChangeShapeType="1"/>
            </p:cNvCxnSpPr>
            <p:nvPr/>
          </p:nvCxnSpPr>
          <p:spPr bwMode="auto">
            <a:xfrm rot="10800000">
              <a:off x="5600700" y="7188200"/>
              <a:ext cx="596900" cy="1588"/>
            </a:xfrm>
            <a:prstGeom prst="straightConnector1">
              <a:avLst/>
            </a:prstGeom>
            <a:noFill/>
            <a:ln w="9525">
              <a:solidFill>
                <a:schemeClr val="tx1"/>
              </a:solidFill>
              <a:round/>
              <a:tailEnd type="arrow" w="med" len="med"/>
            </a:ln>
            <a:extLst>
              <a:ext uri="{909E8E84-426E-40DD-AFC4-6F175D3DCCD1}">
                <a14:hiddenFill xmlns:a14="http://schemas.microsoft.com/office/drawing/2010/main">
                  <a:noFill/>
                </a14:hiddenFill>
              </a:ext>
            </a:extLst>
          </p:spPr>
        </p:cxnSp>
        <p:sp>
          <p:nvSpPr>
            <p:cNvPr id="50195" name="TextBox 28"/>
            <p:cNvSpPr txBox="1">
              <a:spLocks noChangeArrowheads="1"/>
            </p:cNvSpPr>
            <p:nvPr/>
          </p:nvSpPr>
          <p:spPr bwMode="auto">
            <a:xfrm>
              <a:off x="5778500" y="7086600"/>
              <a:ext cx="395835" cy="491807"/>
            </a:xfrm>
            <a:prstGeom prst="rect">
              <a:avLst/>
            </a:prstGeom>
            <a:noFill/>
            <a:ln>
              <a:noFill/>
            </a:ln>
          </p:spPr>
          <p:txBody>
            <a:bodyPr wrap="none">
              <a:spAutoFit/>
            </a:bodyPr>
            <a:lstStyle>
              <a:lvl1pPr>
                <a:defRPr sz="2400">
                  <a:solidFill>
                    <a:schemeClr val="tx1"/>
                  </a:solidFill>
                  <a:latin typeface="Times" charset="0"/>
                  <a:ea typeface="MS PGothic" panose="020B0600070205080204" charset="-128"/>
                  <a:cs typeface="MS PGothic" panose="020B0600070205080204" charset="-128"/>
                </a:defRPr>
              </a:lvl1pPr>
              <a:lvl2pPr marL="37931725" indent="-37474525">
                <a:defRPr sz="2400">
                  <a:solidFill>
                    <a:schemeClr val="tx1"/>
                  </a:solidFill>
                  <a:latin typeface="Times" charset="0"/>
                  <a:ea typeface="MS PGothic" panose="020B0600070205080204" charset="-128"/>
                </a:defRPr>
              </a:lvl2pPr>
              <a:lvl3pPr>
                <a:defRPr sz="2400">
                  <a:solidFill>
                    <a:schemeClr val="tx1"/>
                  </a:solidFill>
                  <a:latin typeface="Times" charset="0"/>
                  <a:ea typeface="MS PGothic" panose="020B0600070205080204" charset="-128"/>
                </a:defRPr>
              </a:lvl3pPr>
              <a:lvl4pPr>
                <a:defRPr sz="2400">
                  <a:solidFill>
                    <a:schemeClr val="tx1"/>
                  </a:solidFill>
                  <a:latin typeface="Times" charset="0"/>
                  <a:ea typeface="MS PGothic" panose="020B0600070205080204" charset="-128"/>
                </a:defRPr>
              </a:lvl4pPr>
              <a:lvl5pPr>
                <a:defRPr sz="2400">
                  <a:solidFill>
                    <a:schemeClr val="tx1"/>
                  </a:solidFill>
                  <a:latin typeface="Times" charset="0"/>
                  <a:ea typeface="MS PGothic" panose="020B0600070205080204" charset="-128"/>
                </a:defRPr>
              </a:lvl5pPr>
              <a:lvl6pPr marL="457200" eaLnBrk="0" fontAlgn="base" hangingPunct="0">
                <a:spcBef>
                  <a:spcPct val="0"/>
                </a:spcBef>
                <a:spcAft>
                  <a:spcPct val="0"/>
                </a:spcAft>
                <a:defRPr sz="2400">
                  <a:solidFill>
                    <a:schemeClr val="tx1"/>
                  </a:solidFill>
                  <a:latin typeface="Times" charset="0"/>
                  <a:ea typeface="MS PGothic" panose="020B0600070205080204" charset="-128"/>
                </a:defRPr>
              </a:lvl6pPr>
              <a:lvl7pPr marL="914400" eaLnBrk="0" fontAlgn="base" hangingPunct="0">
                <a:spcBef>
                  <a:spcPct val="0"/>
                </a:spcBef>
                <a:spcAft>
                  <a:spcPct val="0"/>
                </a:spcAft>
                <a:defRPr sz="2400">
                  <a:solidFill>
                    <a:schemeClr val="tx1"/>
                  </a:solidFill>
                  <a:latin typeface="Times" charset="0"/>
                  <a:ea typeface="MS PGothic" panose="020B0600070205080204" charset="-128"/>
                </a:defRPr>
              </a:lvl7pPr>
              <a:lvl8pPr marL="1371600" eaLnBrk="0" fontAlgn="base" hangingPunct="0">
                <a:spcBef>
                  <a:spcPct val="0"/>
                </a:spcBef>
                <a:spcAft>
                  <a:spcPct val="0"/>
                </a:spcAft>
                <a:defRPr sz="2400">
                  <a:solidFill>
                    <a:schemeClr val="tx1"/>
                  </a:solidFill>
                  <a:latin typeface="Times" charset="0"/>
                  <a:ea typeface="MS PGothic" panose="020B0600070205080204" charset="-128"/>
                </a:defRPr>
              </a:lvl8pPr>
              <a:lvl9pPr marL="1828800" eaLnBrk="0" fontAlgn="base" hangingPunct="0">
                <a:spcBef>
                  <a:spcPct val="0"/>
                </a:spcBef>
                <a:spcAft>
                  <a:spcPct val="0"/>
                </a:spcAft>
                <a:defRPr sz="2400">
                  <a:solidFill>
                    <a:schemeClr val="tx1"/>
                  </a:solidFill>
                  <a:latin typeface="Times" charset="0"/>
                  <a:ea typeface="MS PGothic" panose="020B0600070205080204" charset="-128"/>
                </a:defRPr>
              </a:lvl9pPr>
            </a:lstStyle>
            <a:p>
              <a:pPr>
                <a:defRPr/>
              </a:pPr>
              <a:r>
                <a:rPr lang="en-US" sz="1800">
                  <a:solidFill>
                    <a:srgbClr val="100098"/>
                  </a:solidFill>
                  <a:latin typeface="+mn-lt"/>
                </a:rPr>
                <a:t>E</a:t>
              </a:r>
              <a:endParaRPr lang="en-US" sz="1800">
                <a:solidFill>
                  <a:srgbClr val="100098"/>
                </a:solidFill>
                <a:latin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71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71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1" grpId="0" animBg="1"/>
      <p:bldP spid="47112" grpId="0"/>
      <p:bldP spid="26"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5" name="Picture 8"/>
          <p:cNvPicPr/>
          <p:nvPr/>
        </p:nvPicPr>
        <p:blipFill>
          <a:blip r:embed="rId1"/>
          <a:stretch>
            <a:fillRect/>
          </a:stretch>
        </p:blipFill>
        <p:spPr>
          <a:xfrm>
            <a:off x="962976" y="1131094"/>
            <a:ext cx="7218047" cy="4595812"/>
          </a:xfrm>
          <a:prstGeom prst="rect">
            <a:avLst/>
          </a:prstGeom>
          <a:ln>
            <a:noFill/>
          </a:ln>
        </p:spPr>
      </p:pic>
      <p:sp>
        <p:nvSpPr>
          <p:cNvPr id="846" name="TextShape 2"/>
          <p:cNvSpPr txBox="1"/>
          <p:nvPr/>
        </p:nvSpPr>
        <p:spPr>
          <a:xfrm>
            <a:off x="0" y="0"/>
            <a:ext cx="9029700" cy="856980"/>
          </a:xfrm>
          <a:prstGeom prst="rect">
            <a:avLst/>
          </a:prstGeom>
          <a:noFill/>
          <a:ln>
            <a:noFill/>
          </a:ln>
        </p:spPr>
        <p:txBody>
          <a:bodyPr anchor="ctr"/>
          <a:lstStyle/>
          <a:p>
            <a:pPr algn="ctr">
              <a:lnSpc>
                <a:spcPct val="100000"/>
              </a:lnSpc>
            </a:pPr>
            <a:r>
              <a:rPr lang="en-US" sz="4050" b="1" dirty="0">
                <a:latin typeface="微软雅黑" panose="020B0503020204020204" pitchFamily="34" charset="-122"/>
                <a:ea typeface="微软雅黑" panose="020B0503020204020204" pitchFamily="34" charset="-122"/>
                <a:cs typeface="+mj-cs"/>
              </a:rPr>
              <a:t>D</a:t>
            </a:r>
            <a:r>
              <a:rPr lang="en-GB" sz="4050" b="1" dirty="0" err="1">
                <a:latin typeface="微软雅黑" panose="020B0503020204020204" pitchFamily="34" charset="-122"/>
                <a:ea typeface="微软雅黑" panose="020B0503020204020204" pitchFamily="34" charset="-122"/>
                <a:cs typeface="+mj-cs"/>
              </a:rPr>
              <a:t>etector</a:t>
            </a:r>
            <a:r>
              <a:rPr lang="en-GB" sz="4050" b="1" dirty="0">
                <a:latin typeface="微软雅黑" panose="020B0503020204020204" pitchFamily="34" charset="-122"/>
                <a:ea typeface="微软雅黑" panose="020B0503020204020204" pitchFamily="34" charset="-122"/>
                <a:cs typeface="+mj-cs"/>
              </a:rPr>
              <a:t> system example:</a:t>
            </a:r>
            <a:r>
              <a:rPr lang="en-US" sz="4050" b="1" dirty="0">
                <a:latin typeface="微软雅黑" panose="020B0503020204020204" pitchFamily="34" charset="-122"/>
                <a:ea typeface="微软雅黑" panose="020B0503020204020204" pitchFamily="34" charset="-122"/>
                <a:cs typeface="+mj-cs"/>
              </a:rPr>
              <a:t> ATLAS  </a:t>
            </a:r>
            <a:endParaRPr lang="en-US" sz="1350" b="1" spc="-1" dirty="0">
              <a:solidFill>
                <a:srgbClr val="000000"/>
              </a:solidFill>
              <a:uFill>
                <a:solidFill>
                  <a:srgbClr val="FFFFFF"/>
                </a:solidFill>
              </a:uFill>
              <a:latin typeface="微软雅黑" panose="020B0503020204020204" pitchFamily="34" charset="-122"/>
              <a:ea typeface="微软雅黑" panose="020B0503020204020204" pitchFamily="34" charset="-122"/>
            </a:endParaRPr>
          </a:p>
        </p:txBody>
      </p:sp>
      <p:sp>
        <p:nvSpPr>
          <p:cNvPr id="2" name="Date Placeholder 1"/>
          <p:cNvSpPr>
            <a:spLocks noGrp="1"/>
          </p:cNvSpPr>
          <p:nvPr>
            <p:ph type="dt" sz="half" idx="10"/>
          </p:nvPr>
        </p:nvSpPr>
        <p:spPr/>
        <p:txBody>
          <a:bodyPr/>
          <a:lstStyle/>
          <a:p>
            <a:fld id="{516C296A-4766-488D-9D2C-C2EB5E76A312}" type="datetime1">
              <a:rPr lang="zh-CN" altLang="en-US" smtClean="0"/>
            </a:fld>
            <a:endParaRPr lang="en-US"/>
          </a:p>
        </p:txBody>
      </p:sp>
      <p:sp>
        <p:nvSpPr>
          <p:cNvPr id="4" name="Footer Placeholder 3"/>
          <p:cNvSpPr>
            <a:spLocks noGrp="1"/>
          </p:cNvSpPr>
          <p:nvPr>
            <p:ph type="ftr" sz="quarter" idx="11"/>
          </p:nvPr>
        </p:nvSpPr>
        <p:spPr/>
        <p:txBody>
          <a:bodyPr/>
          <a:lstStyle/>
          <a:p>
            <a:r>
              <a:rPr lang="en-US"/>
              <a:t>Introduction to experimental particle physics, Weimin Song</a:t>
            </a:r>
            <a:endParaRPr lang="en-US"/>
          </a:p>
        </p:txBody>
      </p:sp>
      <p:sp>
        <p:nvSpPr>
          <p:cNvPr id="3" name="Slide Number Placeholder 2"/>
          <p:cNvSpPr>
            <a:spLocks noGrp="1"/>
          </p:cNvSpPr>
          <p:nvPr>
            <p:ph type="sldNum" sz="quarter" idx="12"/>
          </p:nvPr>
        </p:nvSpPr>
        <p:spPr/>
        <p:txBody>
          <a:bodyPr/>
          <a:lstStyle/>
          <a:p>
            <a:fld id="{631502E3-5324-F14B-802A-9353020B486E}" type="slidenum">
              <a:rPr lang="en-US" smtClean="0"/>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a:t>The Physics on BESIII</a:t>
            </a:r>
            <a:endParaRPr lang="en-US"/>
          </a:p>
        </p:txBody>
      </p:sp>
      <p:sp>
        <p:nvSpPr>
          <p:cNvPr id="5" name="Slide Number Placeholder 4"/>
          <p:cNvSpPr>
            <a:spLocks noGrp="1"/>
          </p:cNvSpPr>
          <p:nvPr>
            <p:ph type="sldNum" sz="quarter" idx="12"/>
          </p:nvPr>
        </p:nvSpPr>
        <p:spPr/>
        <p:txBody>
          <a:bodyPr/>
          <a:lstStyle/>
          <a:p>
            <a:fld id="{1E579FB1-BED8-7E42-A58A-373D9AFD40D3}" type="slidenum">
              <a:rPr lang="en-US" smtClean="0"/>
            </a:fld>
            <a:endParaRPr lang="en-US"/>
          </a:p>
        </p:txBody>
      </p:sp>
      <p:sp>
        <p:nvSpPr>
          <p:cNvPr id="6" name="Rectangle 5"/>
          <p:cNvSpPr/>
          <p:nvPr/>
        </p:nvSpPr>
        <p:spPr>
          <a:xfrm>
            <a:off x="215900" y="2840378"/>
            <a:ext cx="8423398" cy="1200329"/>
          </a:xfrm>
          <a:prstGeom prst="rect">
            <a:avLst/>
          </a:prstGeom>
        </p:spPr>
        <p:txBody>
          <a:bodyPr wrap="square">
            <a:spAutoFit/>
          </a:bodyPr>
          <a:lstStyle/>
          <a:p>
            <a:pPr algn="ctr">
              <a:spcAft>
                <a:spcPts val="900"/>
              </a:spcAft>
            </a:pPr>
            <a:r>
              <a:rPr lang="en-US" sz="3600" b="1" dirty="0">
                <a:solidFill>
                  <a:srgbClr val="002060"/>
                </a:solidFill>
                <a:latin typeface="微软雅黑" panose="020B0503020204020204" pitchFamily="34" charset="-122"/>
                <a:ea typeface="微软雅黑" panose="020B0503020204020204" pitchFamily="34" charset="-122"/>
              </a:rPr>
              <a:t>The results from BESIII and how they help to solve the problems</a:t>
            </a:r>
            <a:endParaRPr lang="en-US" sz="3600" b="1"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953816"/>
          </a:xfrm>
        </p:spPr>
        <p:txBody>
          <a:bodyPr>
            <a:normAutofit/>
          </a:bodyPr>
          <a:lstStyle/>
          <a:p>
            <a:pPr algn="ctr"/>
            <a:r>
              <a:rPr lang="en-US" sz="4500" b="1" dirty="0">
                <a:solidFill>
                  <a:srgbClr val="FF0000"/>
                </a:solidFill>
              </a:rPr>
              <a:t>B</a:t>
            </a:r>
            <a:r>
              <a:rPr lang="en-US" sz="4500" b="1" dirty="0"/>
              <a:t>eijing </a:t>
            </a:r>
            <a:r>
              <a:rPr lang="en-US" sz="4500" b="1" dirty="0">
                <a:solidFill>
                  <a:srgbClr val="FF0000"/>
                </a:solidFill>
              </a:rPr>
              <a:t>E</a:t>
            </a:r>
            <a:r>
              <a:rPr lang="en-US" sz="4500" b="1" dirty="0"/>
              <a:t>lectron </a:t>
            </a:r>
            <a:r>
              <a:rPr lang="en-US" sz="4500" b="1" dirty="0">
                <a:solidFill>
                  <a:srgbClr val="FF0000"/>
                </a:solidFill>
              </a:rPr>
              <a:t>P</a:t>
            </a:r>
            <a:r>
              <a:rPr lang="en-US" sz="4500" b="1" dirty="0"/>
              <a:t>ositron </a:t>
            </a:r>
            <a:r>
              <a:rPr lang="en-US" sz="4500" b="1" dirty="0">
                <a:solidFill>
                  <a:srgbClr val="FF0000"/>
                </a:solidFill>
              </a:rPr>
              <a:t>C</a:t>
            </a:r>
            <a:r>
              <a:rPr lang="en-US" sz="4500" b="1" dirty="0"/>
              <a:t>ollider </a:t>
            </a:r>
            <a:br>
              <a:rPr lang="en-US" sz="4500" b="1" dirty="0"/>
            </a:br>
            <a:r>
              <a:rPr lang="en-US" sz="4500" b="1" dirty="0"/>
              <a:t>(</a:t>
            </a:r>
            <a:r>
              <a:rPr lang="en-US" sz="4500" b="1" dirty="0">
                <a:solidFill>
                  <a:srgbClr val="FF0000"/>
                </a:solidFill>
              </a:rPr>
              <a:t>BEPC</a:t>
            </a:r>
            <a:r>
              <a:rPr lang="en-US" sz="4500" b="1" dirty="0">
                <a:solidFill>
                  <a:srgbClr val="00B050"/>
                </a:solidFill>
              </a:rPr>
              <a:t>II</a:t>
            </a:r>
            <a:r>
              <a:rPr lang="en-US" sz="4500" b="1" dirty="0"/>
              <a:t>)</a:t>
            </a:r>
            <a:endParaRPr lang="en-US" sz="4500" b="1" dirty="0"/>
          </a:p>
        </p:txBody>
      </p:sp>
      <p:sp>
        <p:nvSpPr>
          <p:cNvPr id="4" name="Date Placeholder 3"/>
          <p:cNvSpPr>
            <a:spLocks noGrp="1"/>
          </p:cNvSpPr>
          <p:nvPr>
            <p:ph type="dt" sz="half" idx="10"/>
          </p:nvPr>
        </p:nvSpPr>
        <p:spPr/>
        <p:txBody>
          <a:bodyPr/>
          <a:lstStyle/>
          <a:p>
            <a:fld id="{7AEC8A1E-7A0E-8B4D-910C-BC2E716DFEC6}" type="datetime1">
              <a:rPr lang="en-US" smtClean="0"/>
            </a:fld>
            <a:endParaRPr lang="en-US"/>
          </a:p>
        </p:txBody>
      </p:sp>
      <p:sp>
        <p:nvSpPr>
          <p:cNvPr id="5" name="Footer Placeholder 4"/>
          <p:cNvSpPr>
            <a:spLocks noGrp="1"/>
          </p:cNvSpPr>
          <p:nvPr>
            <p:ph type="ftr" sz="quarter" idx="11"/>
          </p:nvPr>
        </p:nvSpPr>
        <p:spPr/>
        <p:txBody>
          <a:bodyPr/>
          <a:lstStyle/>
          <a:p>
            <a:r>
              <a:rPr lang="en-US"/>
              <a:t>BESIII Exotic Hadron Spectroscopy</a:t>
            </a:r>
            <a:endParaRPr lang="en-US"/>
          </a:p>
        </p:txBody>
      </p:sp>
      <p:sp>
        <p:nvSpPr>
          <p:cNvPr id="6" name="Slide Number Placeholder 5"/>
          <p:cNvSpPr>
            <a:spLocks noGrp="1"/>
          </p:cNvSpPr>
          <p:nvPr>
            <p:ph type="sldNum" sz="quarter" idx="12"/>
          </p:nvPr>
        </p:nvSpPr>
        <p:spPr/>
        <p:txBody>
          <a:bodyPr/>
          <a:lstStyle/>
          <a:p>
            <a:fld id="{9E701CA0-A719-E048-84A8-0092DCE8C16D}" type="slidenum">
              <a:rPr lang="en-US" smtClean="0"/>
            </a:fld>
            <a:endParaRPr lang="en-US"/>
          </a:p>
        </p:txBody>
      </p:sp>
      <p:pic>
        <p:nvPicPr>
          <p:cNvPr id="7" name="Picture 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38557" y="2028848"/>
            <a:ext cx="5645754" cy="36362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942"/>
          <p:cNvSpPr>
            <a:spLocks noChangeArrowheads="1"/>
          </p:cNvSpPr>
          <p:nvPr/>
        </p:nvSpPr>
        <p:spPr bwMode="auto">
          <a:xfrm>
            <a:off x="6582694" y="2028849"/>
            <a:ext cx="1954640" cy="3323987"/>
          </a:xfrm>
          <a:prstGeom prst="rect">
            <a:avLst/>
          </a:prstGeom>
          <a:solidFill>
            <a:schemeClr val="accent5"/>
          </a:solidFill>
          <a:ln>
            <a:solidFill>
              <a:srgbClr val="0070C0"/>
            </a:solidFill>
          </a:ln>
        </p:spPr>
        <p:style>
          <a:lnRef idx="2">
            <a:schemeClr val="accent4"/>
          </a:lnRef>
          <a:fillRef idx="1">
            <a:schemeClr val="lt1"/>
          </a:fillRef>
          <a:effectRef idx="0">
            <a:schemeClr val="accent4"/>
          </a:effectRef>
          <a:fontRef idx="minor">
            <a:schemeClr val="dk1"/>
          </a:fontRef>
        </p:style>
        <p:txBody>
          <a:bodyPr wrap="square">
            <a:spAutoFit/>
          </a:bodyPr>
          <a:lstStyle/>
          <a:p>
            <a:pPr algn="l"/>
            <a:r>
              <a:rPr lang="en-US" altLang="zh-CN" sz="1500" dirty="0">
                <a:solidFill>
                  <a:srgbClr val="003300"/>
                </a:solidFill>
                <a:latin typeface="Arial Unicode MS" pitchFamily="34" charset="-122"/>
                <a:ea typeface="Arial Unicode MS" pitchFamily="34" charset="-122"/>
                <a:cs typeface="Arial Unicode MS" pitchFamily="34" charset="-122"/>
              </a:rPr>
              <a:t>Beam energy: </a:t>
            </a:r>
            <a:endParaRPr lang="en-US" altLang="zh-CN" sz="1500" dirty="0">
              <a:solidFill>
                <a:srgbClr val="003300"/>
              </a:solidFill>
              <a:latin typeface="Arial Unicode MS" pitchFamily="34" charset="-122"/>
              <a:ea typeface="Arial Unicode MS" pitchFamily="34" charset="-122"/>
              <a:cs typeface="Arial Unicode MS" pitchFamily="34" charset="-122"/>
            </a:endParaRPr>
          </a:p>
          <a:p>
            <a:pPr algn="l"/>
            <a:r>
              <a:rPr lang="en-US" altLang="zh-CN" sz="1500" dirty="0">
                <a:solidFill>
                  <a:srgbClr val="003300"/>
                </a:solidFill>
                <a:latin typeface="Arial Unicode MS" pitchFamily="34" charset="-122"/>
                <a:ea typeface="Arial Unicode MS" pitchFamily="34" charset="-122"/>
                <a:cs typeface="Arial Unicode MS" pitchFamily="34" charset="-122"/>
              </a:rPr>
              <a:t>     1-2.5 GeV</a:t>
            </a:r>
            <a:endParaRPr lang="en-US" altLang="zh-CN" sz="1200" dirty="0">
              <a:solidFill>
                <a:srgbClr val="003300"/>
              </a:solidFill>
              <a:latin typeface="Arial Unicode MS" pitchFamily="34" charset="-122"/>
              <a:ea typeface="Arial Unicode MS" pitchFamily="34" charset="-122"/>
              <a:cs typeface="Arial Unicode MS" pitchFamily="34" charset="-122"/>
            </a:endParaRPr>
          </a:p>
          <a:p>
            <a:pPr algn="l"/>
            <a:r>
              <a:rPr lang="en-US" altLang="zh-CN" sz="1500" dirty="0">
                <a:solidFill>
                  <a:srgbClr val="003300"/>
                </a:solidFill>
                <a:latin typeface="Arial Unicode MS" pitchFamily="34" charset="-122"/>
                <a:ea typeface="Arial Unicode MS" pitchFamily="34" charset="-122"/>
                <a:cs typeface="Arial Unicode MS" pitchFamily="34" charset="-122"/>
              </a:rPr>
              <a:t>Design luminosity: </a:t>
            </a:r>
            <a:endParaRPr lang="en-US" altLang="zh-CN" sz="1500" dirty="0">
              <a:solidFill>
                <a:srgbClr val="003300"/>
              </a:solidFill>
              <a:latin typeface="Arial Unicode MS" pitchFamily="34" charset="-122"/>
              <a:ea typeface="Arial Unicode MS" pitchFamily="34" charset="-122"/>
              <a:cs typeface="Arial Unicode MS" pitchFamily="34" charset="-122"/>
            </a:endParaRPr>
          </a:p>
          <a:p>
            <a:pPr algn="l"/>
            <a:r>
              <a:rPr lang="en-US" altLang="zh-CN" sz="1500" dirty="0">
                <a:solidFill>
                  <a:srgbClr val="003300"/>
                </a:solidFill>
                <a:latin typeface="Arial Unicode MS" pitchFamily="34" charset="-122"/>
                <a:ea typeface="Arial Unicode MS" pitchFamily="34" charset="-122"/>
                <a:cs typeface="Arial Unicode MS" pitchFamily="34" charset="-122"/>
              </a:rPr>
              <a:t>     1</a:t>
            </a:r>
            <a:r>
              <a:rPr lang="en-US" altLang="zh-CN" sz="1500" dirty="0">
                <a:solidFill>
                  <a:srgbClr val="003300"/>
                </a:solidFill>
                <a:latin typeface="Arial Unicode MS" pitchFamily="34" charset="-122"/>
                <a:ea typeface="Arial Unicode MS" pitchFamily="34" charset="-122"/>
                <a:cs typeface="Times New Roman" panose="02020603050405020304" pitchFamily="18" charset="0"/>
              </a:rPr>
              <a:t>×10</a:t>
            </a:r>
            <a:r>
              <a:rPr lang="en-US" altLang="zh-CN" sz="1500" baseline="30000" dirty="0">
                <a:solidFill>
                  <a:srgbClr val="003300"/>
                </a:solidFill>
                <a:latin typeface="Arial Unicode MS" pitchFamily="34" charset="-122"/>
                <a:ea typeface="Arial Unicode MS" pitchFamily="34" charset="-122"/>
                <a:cs typeface="Times New Roman" panose="02020603050405020304" pitchFamily="18" charset="0"/>
              </a:rPr>
              <a:t>33  </a:t>
            </a:r>
            <a:r>
              <a:rPr lang="en-US" altLang="zh-CN" sz="1500" dirty="0">
                <a:solidFill>
                  <a:srgbClr val="003300"/>
                </a:solidFill>
                <a:latin typeface="Arial Unicode MS" pitchFamily="34" charset="-122"/>
                <a:ea typeface="Arial Unicode MS" pitchFamily="34" charset="-122"/>
                <a:cs typeface="Times New Roman" panose="02020603050405020304" pitchFamily="18" charset="0"/>
              </a:rPr>
              <a:t>cm</a:t>
            </a:r>
            <a:r>
              <a:rPr lang="en-US" altLang="zh-CN" sz="1500" baseline="30000" dirty="0">
                <a:solidFill>
                  <a:srgbClr val="003300"/>
                </a:solidFill>
                <a:latin typeface="Arial Unicode MS" pitchFamily="34" charset="-122"/>
                <a:ea typeface="Arial Unicode MS" pitchFamily="34" charset="-122"/>
                <a:cs typeface="Times New Roman" panose="02020603050405020304" pitchFamily="18" charset="0"/>
              </a:rPr>
              <a:t>-2</a:t>
            </a:r>
            <a:r>
              <a:rPr lang="en-US" altLang="zh-CN" sz="1500" dirty="0">
                <a:solidFill>
                  <a:srgbClr val="003300"/>
                </a:solidFill>
                <a:latin typeface="Arial Unicode MS" pitchFamily="34" charset="-122"/>
                <a:ea typeface="Arial Unicode MS" pitchFamily="34" charset="-122"/>
                <a:cs typeface="Times New Roman" panose="02020603050405020304" pitchFamily="18" charset="0"/>
              </a:rPr>
              <a:t>s</a:t>
            </a:r>
            <a:r>
              <a:rPr lang="en-US" altLang="zh-CN" sz="1500" baseline="30000" dirty="0">
                <a:solidFill>
                  <a:srgbClr val="003300"/>
                </a:solidFill>
                <a:latin typeface="Arial Unicode MS" pitchFamily="34" charset="-122"/>
                <a:ea typeface="Arial Unicode MS" pitchFamily="34" charset="-122"/>
                <a:cs typeface="Times New Roman" panose="02020603050405020304" pitchFamily="18" charset="0"/>
              </a:rPr>
              <a:t>-1</a:t>
            </a:r>
            <a:endParaRPr lang="en-US" altLang="zh-CN" sz="1500" baseline="30000" dirty="0">
              <a:solidFill>
                <a:srgbClr val="003300"/>
              </a:solidFill>
              <a:latin typeface="Arial Unicode MS" pitchFamily="34" charset="-122"/>
              <a:ea typeface="Arial Unicode MS" pitchFamily="34" charset="-122"/>
              <a:cs typeface="Times New Roman" panose="02020603050405020304" pitchFamily="18" charset="0"/>
            </a:endParaRPr>
          </a:p>
          <a:p>
            <a:pPr algn="l"/>
            <a:r>
              <a:rPr lang="en-US" altLang="zh-CN" sz="1500" dirty="0">
                <a:solidFill>
                  <a:srgbClr val="003300"/>
                </a:solidFill>
                <a:latin typeface="Arial Unicode MS" pitchFamily="34" charset="-122"/>
                <a:ea typeface="Arial Unicode MS" pitchFamily="34" charset="-122"/>
                <a:cs typeface="Times New Roman" panose="02020603050405020304" pitchFamily="18" charset="0"/>
              </a:rPr>
              <a:t>Optimum energy:</a:t>
            </a:r>
            <a:endParaRPr lang="en-US" altLang="zh-CN" sz="1500" dirty="0">
              <a:solidFill>
                <a:srgbClr val="003300"/>
              </a:solidFill>
              <a:latin typeface="Arial Unicode MS" pitchFamily="34" charset="-122"/>
              <a:ea typeface="Arial Unicode MS" pitchFamily="34" charset="-122"/>
              <a:cs typeface="Times New Roman" panose="02020603050405020304" pitchFamily="18" charset="0"/>
            </a:endParaRPr>
          </a:p>
          <a:p>
            <a:pPr algn="l"/>
            <a:r>
              <a:rPr lang="en-US" altLang="zh-CN" sz="1500" dirty="0">
                <a:solidFill>
                  <a:srgbClr val="003300"/>
                </a:solidFill>
                <a:latin typeface="Arial Unicode MS" pitchFamily="34" charset="-122"/>
                <a:ea typeface="Arial Unicode MS" pitchFamily="34" charset="-122"/>
                <a:cs typeface="Times New Roman" panose="02020603050405020304" pitchFamily="18" charset="0"/>
              </a:rPr>
              <a:t>     1.89 GeV</a:t>
            </a:r>
            <a:endParaRPr lang="en-US" altLang="zh-CN" sz="1500" dirty="0">
              <a:solidFill>
                <a:srgbClr val="003300"/>
              </a:solidFill>
              <a:latin typeface="Arial Unicode MS" pitchFamily="34" charset="-122"/>
              <a:ea typeface="Arial Unicode MS" pitchFamily="34" charset="-122"/>
              <a:cs typeface="Times New Roman" panose="02020603050405020304" pitchFamily="18" charset="0"/>
            </a:endParaRPr>
          </a:p>
          <a:p>
            <a:pPr algn="l"/>
            <a:r>
              <a:rPr lang="en-US" altLang="zh-CN" sz="1500" dirty="0">
                <a:solidFill>
                  <a:srgbClr val="003300"/>
                </a:solidFill>
                <a:latin typeface="Arial Unicode MS" pitchFamily="34" charset="-122"/>
                <a:ea typeface="Arial Unicode MS" pitchFamily="34" charset="-122"/>
                <a:cs typeface="Times New Roman" panose="02020603050405020304" pitchFamily="18" charset="0"/>
              </a:rPr>
              <a:t>Energy spread:</a:t>
            </a:r>
            <a:endParaRPr lang="en-US" altLang="zh-CN" sz="1500" dirty="0">
              <a:solidFill>
                <a:srgbClr val="003300"/>
              </a:solidFill>
              <a:latin typeface="Arial Unicode MS" pitchFamily="34" charset="-122"/>
              <a:ea typeface="Arial Unicode MS" pitchFamily="34" charset="-122"/>
              <a:cs typeface="Times New Roman" panose="02020603050405020304" pitchFamily="18" charset="0"/>
            </a:endParaRPr>
          </a:p>
          <a:p>
            <a:pPr algn="l"/>
            <a:r>
              <a:rPr lang="en-US" altLang="zh-CN" sz="1500" dirty="0">
                <a:solidFill>
                  <a:srgbClr val="003300"/>
                </a:solidFill>
                <a:latin typeface="Arial Unicode MS" pitchFamily="34" charset="-122"/>
                <a:ea typeface="Arial Unicode MS" pitchFamily="34" charset="-122"/>
                <a:cs typeface="Times New Roman" panose="02020603050405020304" pitchFamily="18" charset="0"/>
              </a:rPr>
              <a:t>     5.16 ×10</a:t>
            </a:r>
            <a:r>
              <a:rPr lang="en-US" altLang="zh-CN" sz="1500" baseline="30000" dirty="0">
                <a:solidFill>
                  <a:srgbClr val="003300"/>
                </a:solidFill>
                <a:latin typeface="Arial Unicode MS" pitchFamily="34" charset="-122"/>
                <a:ea typeface="Arial Unicode MS" pitchFamily="34" charset="-122"/>
                <a:cs typeface="Times New Roman" panose="02020603050405020304" pitchFamily="18" charset="0"/>
              </a:rPr>
              <a:t>-4</a:t>
            </a:r>
            <a:endParaRPr lang="en-US" altLang="zh-CN" sz="1500" baseline="30000" dirty="0">
              <a:solidFill>
                <a:srgbClr val="003300"/>
              </a:solidFill>
              <a:latin typeface="Arial Unicode MS" pitchFamily="34" charset="-122"/>
              <a:ea typeface="Arial Unicode MS" pitchFamily="34" charset="-122"/>
              <a:cs typeface="Times New Roman" panose="02020603050405020304" pitchFamily="18" charset="0"/>
            </a:endParaRPr>
          </a:p>
          <a:p>
            <a:pPr algn="l"/>
            <a:r>
              <a:rPr lang="en-US" altLang="zh-CN" sz="1500" dirty="0">
                <a:solidFill>
                  <a:srgbClr val="003300"/>
                </a:solidFill>
                <a:latin typeface="Arial Unicode MS" pitchFamily="34" charset="-122"/>
                <a:ea typeface="Arial Unicode MS" pitchFamily="34" charset="-122"/>
                <a:cs typeface="Times New Roman" panose="02020603050405020304" pitchFamily="18" charset="0"/>
              </a:rPr>
              <a:t>Bunch length:1.5 cm</a:t>
            </a:r>
            <a:endParaRPr lang="en-US" altLang="zh-CN" sz="1500" dirty="0">
              <a:solidFill>
                <a:srgbClr val="003300"/>
              </a:solidFill>
              <a:latin typeface="Arial Unicode MS" pitchFamily="34" charset="-122"/>
              <a:ea typeface="Arial Unicode MS" pitchFamily="34" charset="-122"/>
              <a:cs typeface="Times New Roman" panose="02020603050405020304" pitchFamily="18" charset="0"/>
            </a:endParaRPr>
          </a:p>
          <a:p>
            <a:pPr algn="l"/>
            <a:r>
              <a:rPr lang="en-US" altLang="zh-CN" sz="1500" dirty="0">
                <a:solidFill>
                  <a:srgbClr val="003300"/>
                </a:solidFill>
                <a:latin typeface="Arial Unicode MS" pitchFamily="34" charset="-122"/>
                <a:ea typeface="Arial Unicode MS" pitchFamily="34" charset="-122"/>
                <a:cs typeface="Times New Roman" panose="02020603050405020304" pitchFamily="18" charset="0"/>
              </a:rPr>
              <a:t>Total current: 0.91 A</a:t>
            </a:r>
            <a:endParaRPr lang="en-US" altLang="zh-CN" sz="1500" dirty="0">
              <a:solidFill>
                <a:srgbClr val="003300"/>
              </a:solidFill>
              <a:latin typeface="Arial Unicode MS" pitchFamily="34" charset="-122"/>
              <a:ea typeface="Arial Unicode MS" pitchFamily="34" charset="-122"/>
              <a:cs typeface="Times New Roman" panose="02020603050405020304" pitchFamily="18" charset="0"/>
            </a:endParaRPr>
          </a:p>
          <a:p>
            <a:pPr algn="l"/>
            <a:r>
              <a:rPr lang="en-US" altLang="zh-CN" sz="1500" dirty="0" err="1">
                <a:solidFill>
                  <a:srgbClr val="003300"/>
                </a:solidFill>
                <a:latin typeface="Arial Unicode MS" pitchFamily="34" charset="-122"/>
                <a:ea typeface="Arial Unicode MS" pitchFamily="34" charset="-122"/>
                <a:cs typeface="Times New Roman" panose="02020603050405020304" pitchFamily="18" charset="0"/>
              </a:rPr>
              <a:t>Linac</a:t>
            </a:r>
            <a:r>
              <a:rPr lang="en-US" altLang="zh-CN" sz="1500" dirty="0">
                <a:solidFill>
                  <a:srgbClr val="003300"/>
                </a:solidFill>
                <a:latin typeface="Arial Unicode MS" pitchFamily="34" charset="-122"/>
                <a:ea typeface="Arial Unicode MS" pitchFamily="34" charset="-122"/>
                <a:cs typeface="Times New Roman" panose="02020603050405020304" pitchFamily="18" charset="0"/>
              </a:rPr>
              <a:t>: ~200 m</a:t>
            </a:r>
            <a:endParaRPr lang="en-US" altLang="zh-CN" sz="1500" dirty="0">
              <a:solidFill>
                <a:srgbClr val="003300"/>
              </a:solidFill>
              <a:latin typeface="Arial Unicode MS" pitchFamily="34" charset="-122"/>
              <a:ea typeface="Arial Unicode MS" pitchFamily="34" charset="-122"/>
              <a:cs typeface="Times New Roman" panose="02020603050405020304" pitchFamily="18" charset="0"/>
            </a:endParaRPr>
          </a:p>
          <a:p>
            <a:pPr algn="l"/>
            <a:r>
              <a:rPr lang="en-US" altLang="zh-CN" sz="1500" dirty="0">
                <a:solidFill>
                  <a:srgbClr val="003300"/>
                </a:solidFill>
                <a:latin typeface="Arial Unicode MS" pitchFamily="34" charset="-122"/>
                <a:ea typeface="Arial Unicode MS" pitchFamily="34" charset="-122"/>
                <a:cs typeface="Times New Roman" panose="02020603050405020304" pitchFamily="18" charset="0"/>
              </a:rPr>
              <a:t>Circular:~240 m</a:t>
            </a:r>
            <a:endParaRPr lang="en-US" altLang="zh-CN" sz="1500" dirty="0">
              <a:solidFill>
                <a:srgbClr val="003300"/>
              </a:solidFill>
              <a:latin typeface="Arial Unicode MS" pitchFamily="34" charset="-122"/>
              <a:ea typeface="Arial Unicode MS" pitchFamily="34" charset="-122"/>
              <a:cs typeface="Times New Roman" panose="02020603050405020304" pitchFamily="18" charset="0"/>
            </a:endParaRPr>
          </a:p>
          <a:p>
            <a:pPr algn="l"/>
            <a:r>
              <a:rPr lang="en-US" altLang="zh-CN" sz="1500" dirty="0">
                <a:solidFill>
                  <a:srgbClr val="003300"/>
                </a:solidFill>
                <a:latin typeface="Arial Unicode MS" pitchFamily="34" charset="-122"/>
                <a:ea typeface="Arial Unicode MS" pitchFamily="34" charset="-122"/>
                <a:cs typeface="Times New Roman" panose="02020603050405020304" pitchFamily="18" charset="0"/>
              </a:rPr>
              <a:t>Double rings with tiny crossing angle</a:t>
            </a:r>
            <a:endParaRPr lang="en-US" altLang="zh-CN" sz="1500" dirty="0">
              <a:solidFill>
                <a:srgbClr val="003300"/>
              </a:solidFill>
              <a:latin typeface="Arial Unicode MS" pitchFamily="34" charset="-122"/>
              <a:ea typeface="Arial Unicode MS" pitchFamily="34" charset="-122"/>
              <a:cs typeface="Times New Roman" panose="02020603050405020304" pitchFamily="18"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36524"/>
            <a:ext cx="7886700" cy="994172"/>
          </a:xfrm>
        </p:spPr>
        <p:txBody>
          <a:bodyPr>
            <a:normAutofit/>
          </a:bodyPr>
          <a:lstStyle/>
          <a:p>
            <a:pPr algn="ctr"/>
            <a:r>
              <a:rPr lang="en-US" sz="4500" b="1" dirty="0">
                <a:latin typeface="微软雅黑" panose="020B0503020204020204" pitchFamily="34" charset="-122"/>
                <a:ea typeface="微软雅黑" panose="020B0503020204020204" pitchFamily="34" charset="-122"/>
              </a:rPr>
              <a:t>BESIII detector</a:t>
            </a:r>
            <a:endParaRPr lang="en-US" sz="4500" b="1" dirty="0">
              <a:latin typeface="微软雅黑" panose="020B0503020204020204" pitchFamily="34" charset="-122"/>
              <a:ea typeface="微软雅黑" panose="020B0503020204020204" pitchFamily="34" charset="-122"/>
            </a:endParaRPr>
          </a:p>
        </p:txBody>
      </p:sp>
      <p:pic>
        <p:nvPicPr>
          <p:cNvPr id="8" name="Content Placeholder 7" descr="A picture containing LEGO, text&#13;&#10;&#13;&#10;Description automatically generated"/>
          <p:cNvPicPr>
            <a:picLocks noGrp="1" noChangeAspect="1"/>
          </p:cNvPicPr>
          <p:nvPr>
            <p:ph idx="1"/>
          </p:nvPr>
        </p:nvPicPr>
        <p:blipFill>
          <a:blip r:embed="rId1"/>
          <a:stretch>
            <a:fillRect/>
          </a:stretch>
        </p:blipFill>
        <p:spPr>
          <a:xfrm>
            <a:off x="332417" y="1800188"/>
            <a:ext cx="6017321" cy="3263503"/>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4" name="Date Placeholder 3"/>
          <p:cNvSpPr>
            <a:spLocks noGrp="1"/>
          </p:cNvSpPr>
          <p:nvPr>
            <p:ph type="dt" sz="half" idx="10"/>
          </p:nvPr>
        </p:nvSpPr>
        <p:spPr/>
        <p:txBody>
          <a:bodyPr/>
          <a:lstStyle/>
          <a:p>
            <a:fld id="{7AEC8A1E-7A0E-8B4D-910C-BC2E716DFEC6}" type="datetime1">
              <a:rPr lang="en-US" smtClean="0"/>
            </a:fld>
            <a:endParaRPr lang="en-US"/>
          </a:p>
        </p:txBody>
      </p:sp>
      <p:sp>
        <p:nvSpPr>
          <p:cNvPr id="5" name="Footer Placeholder 4"/>
          <p:cNvSpPr>
            <a:spLocks noGrp="1"/>
          </p:cNvSpPr>
          <p:nvPr>
            <p:ph type="ftr" sz="quarter" idx="11"/>
          </p:nvPr>
        </p:nvSpPr>
        <p:spPr/>
        <p:txBody>
          <a:bodyPr/>
          <a:lstStyle/>
          <a:p>
            <a:r>
              <a:rPr lang="en-US"/>
              <a:t>BESIII Exotic Hadron Spectroscopy</a:t>
            </a:r>
            <a:endParaRPr lang="en-US"/>
          </a:p>
        </p:txBody>
      </p:sp>
      <p:sp>
        <p:nvSpPr>
          <p:cNvPr id="6" name="Slide Number Placeholder 5"/>
          <p:cNvSpPr>
            <a:spLocks noGrp="1"/>
          </p:cNvSpPr>
          <p:nvPr>
            <p:ph type="sldNum" sz="quarter" idx="12"/>
          </p:nvPr>
        </p:nvSpPr>
        <p:spPr/>
        <p:txBody>
          <a:bodyPr/>
          <a:lstStyle/>
          <a:p>
            <a:fld id="{9E701CA0-A719-E048-84A8-0092DCE8C16D}" type="slidenum">
              <a:rPr lang="en-US" smtClean="0"/>
            </a:fld>
            <a:endParaRPr lang="en-US"/>
          </a:p>
        </p:txBody>
      </p:sp>
      <p:sp>
        <p:nvSpPr>
          <p:cNvPr id="9" name="TextBox 8"/>
          <p:cNvSpPr txBox="1"/>
          <p:nvPr/>
        </p:nvSpPr>
        <p:spPr>
          <a:xfrm>
            <a:off x="6457950" y="1785075"/>
            <a:ext cx="2536581" cy="3831818"/>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350"/>
              <a:t>Charged-particle momentum resolution@1GeV: 0.5% </a:t>
            </a:r>
            <a:endParaRPr lang="en-US" sz="1350"/>
          </a:p>
          <a:p>
            <a:endParaRPr lang="en-US" sz="1350"/>
          </a:p>
          <a:p>
            <a:r>
              <a:rPr lang="en-US" sz="1350"/>
              <a:t>Photon energy resolution@1 GeV: 2.5% (5%) for barrel (endcap); position resolution 6mm</a:t>
            </a:r>
            <a:endParaRPr lang="en-US" sz="1350"/>
          </a:p>
          <a:p>
            <a:endParaRPr lang="en-US" sz="1350"/>
          </a:p>
          <a:p>
            <a:r>
              <a:rPr lang="en-US" sz="1350" err="1"/>
              <a:t>dE</a:t>
            </a:r>
            <a:r>
              <a:rPr lang="en-US" sz="1350"/>
              <a:t>/dx resolution: 6% for electrons from Bhabha process</a:t>
            </a:r>
            <a:endParaRPr lang="en-US" sz="1350"/>
          </a:p>
          <a:p>
            <a:endParaRPr lang="en-US" sz="1350"/>
          </a:p>
          <a:p>
            <a:r>
              <a:rPr lang="en-US" sz="1350"/>
              <a:t>Time resolution of TOF: 68 </a:t>
            </a:r>
            <a:r>
              <a:rPr lang="en-US" sz="1350" err="1"/>
              <a:t>ps</a:t>
            </a:r>
            <a:r>
              <a:rPr lang="en-US" sz="1350"/>
              <a:t> (60 </a:t>
            </a:r>
            <a:r>
              <a:rPr lang="en-US" sz="1350" err="1"/>
              <a:t>ps</a:t>
            </a:r>
            <a:r>
              <a:rPr lang="en-US" sz="1350"/>
              <a:t>) for barrel (endcap)</a:t>
            </a:r>
            <a:endParaRPr lang="en-US" sz="1350"/>
          </a:p>
          <a:p>
            <a:endParaRPr lang="en-US" sz="1350"/>
          </a:p>
          <a:p>
            <a:r>
              <a:rPr lang="en-US" sz="1350"/>
              <a:t>SC magnetic: 1 T</a:t>
            </a:r>
            <a:endParaRPr lang="en-US" sz="1350"/>
          </a:p>
          <a:p>
            <a:endParaRPr lang="en-US" sz="1350"/>
          </a:p>
          <a:p>
            <a:r>
              <a:rPr lang="en-US" sz="1350"/>
              <a:t>Trigger and DAQ: 4 kHz, with event size 12 Kbytes</a:t>
            </a:r>
            <a:endParaRPr lang="en-US" sz="135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992506" y="118397"/>
            <a:ext cx="7643493" cy="857250"/>
          </a:xfrm>
        </p:spPr>
        <p:txBody>
          <a:bodyPr>
            <a:normAutofit/>
          </a:bodyPr>
          <a:lstStyle/>
          <a:p>
            <a:pPr eaLnBrk="1" hangingPunct="1"/>
            <a:r>
              <a:rPr lang="en-US" altLang="zh-CN" b="1" dirty="0">
                <a:latin typeface="微软雅黑" panose="020B0503020204020204" pitchFamily="34" charset="-122"/>
                <a:ea typeface="微软雅黑" panose="020B0503020204020204" pitchFamily="34" charset="-122"/>
                <a:cs typeface="宋体" panose="02010600030101010101" pitchFamily="2" charset="-122"/>
              </a:rPr>
              <a:t>Physics program @ BESIII</a:t>
            </a:r>
            <a:endParaRPr lang="en-US" altLang="zh-CN" b="1" dirty="0">
              <a:latin typeface="微软雅黑" panose="020B0503020204020204" pitchFamily="34" charset="-122"/>
              <a:ea typeface="微软雅黑" panose="020B0503020204020204" pitchFamily="34" charset="-122"/>
              <a:cs typeface="宋体" panose="02010600030101010101" pitchFamily="2" charset="-122"/>
            </a:endParaRPr>
          </a:p>
        </p:txBody>
      </p:sp>
      <p:sp>
        <p:nvSpPr>
          <p:cNvPr id="5" name="Footer Placeholder 4"/>
          <p:cNvSpPr>
            <a:spLocks noGrp="1"/>
          </p:cNvSpPr>
          <p:nvPr>
            <p:ph type="ftr" sz="quarter" idx="11"/>
          </p:nvPr>
        </p:nvSpPr>
        <p:spPr/>
        <p:txBody>
          <a:bodyPr/>
          <a:lstStyle/>
          <a:p>
            <a:r>
              <a:rPr lang="en-US"/>
              <a:t>The Physics on BESIII</a:t>
            </a:r>
            <a:endParaRPr lang="en-US"/>
          </a:p>
        </p:txBody>
      </p:sp>
      <p:sp>
        <p:nvSpPr>
          <p:cNvPr id="6" name="Slide Number Placeholder 5"/>
          <p:cNvSpPr>
            <a:spLocks noGrp="1"/>
          </p:cNvSpPr>
          <p:nvPr>
            <p:ph type="sldNum" sz="quarter" idx="12"/>
          </p:nvPr>
        </p:nvSpPr>
        <p:spPr/>
        <p:txBody>
          <a:bodyPr/>
          <a:lstStyle/>
          <a:p>
            <a:fld id="{1E579FB1-BED8-7E42-A58A-373D9AFD40D3}" type="slidenum">
              <a:rPr lang="en-US" smtClean="0"/>
            </a:fld>
            <a:endParaRPr lang="en-US"/>
          </a:p>
        </p:txBody>
      </p:sp>
      <p:sp>
        <p:nvSpPr>
          <p:cNvPr id="25603" name="Text Box 3"/>
          <p:cNvSpPr txBox="1">
            <a:spLocks noChangeArrowheads="1"/>
          </p:cNvSpPr>
          <p:nvPr/>
        </p:nvSpPr>
        <p:spPr bwMode="auto">
          <a:xfrm>
            <a:off x="458004" y="1714500"/>
            <a:ext cx="3186113" cy="1338828"/>
          </a:xfrm>
          <a:prstGeom prst="rect">
            <a:avLst/>
          </a:prstGeom>
          <a:noFill/>
          <a:ln w="9525">
            <a:noFill/>
            <a:miter lim="800000"/>
          </a:ln>
        </p:spPr>
        <p:txBody>
          <a:bodyPr>
            <a:spAutoFit/>
          </a:bodyPr>
          <a:lstStyle/>
          <a:p>
            <a:r>
              <a:rPr lang="en-US" altLang="zh-CN" b="1" i="1" u="sng" dirty="0">
                <a:latin typeface="Times New Roman" panose="02020603050405020304" pitchFamily="18" charset="0"/>
              </a:rPr>
              <a:t>Light hadron physics</a:t>
            </a:r>
            <a:endParaRPr lang="en-US" altLang="zh-CN" b="1" i="1" u="sng" dirty="0">
              <a:latin typeface="Times New Roman" panose="02020603050405020304" pitchFamily="18" charset="0"/>
            </a:endParaRPr>
          </a:p>
          <a:p>
            <a:endParaRPr lang="en-US" altLang="zh-CN" b="1" i="1" u="sng" dirty="0">
              <a:latin typeface="Times New Roman" panose="02020603050405020304" pitchFamily="18" charset="0"/>
            </a:endParaRPr>
          </a:p>
          <a:p>
            <a:pPr algn="l"/>
            <a:r>
              <a:rPr lang="en-US" altLang="zh-CN" dirty="0">
                <a:solidFill>
                  <a:srgbClr val="FF0000"/>
                </a:solidFill>
                <a:latin typeface="Times New Roman" panose="02020603050405020304" pitchFamily="18" charset="0"/>
              </a:rPr>
              <a:t>  -meson &amp; baryon spectroscopy</a:t>
            </a:r>
            <a:endParaRPr lang="en-US" altLang="zh-CN" dirty="0">
              <a:solidFill>
                <a:srgbClr val="FF0000"/>
              </a:solidFill>
              <a:latin typeface="Times New Roman" panose="02020603050405020304" pitchFamily="18" charset="0"/>
            </a:endParaRPr>
          </a:p>
          <a:p>
            <a:pPr algn="l"/>
            <a:r>
              <a:rPr lang="en-US" altLang="zh-CN" dirty="0">
                <a:solidFill>
                  <a:srgbClr val="FF0000"/>
                </a:solidFill>
                <a:latin typeface="Times New Roman" panose="02020603050405020304" pitchFamily="18" charset="0"/>
              </a:rPr>
              <a:t>  -glueballs &amp; hybrids</a:t>
            </a:r>
            <a:endParaRPr lang="en-US" altLang="zh-CN" dirty="0">
              <a:solidFill>
                <a:srgbClr val="FF0000"/>
              </a:solidFill>
              <a:latin typeface="Times New Roman" panose="02020603050405020304" pitchFamily="18" charset="0"/>
            </a:endParaRPr>
          </a:p>
          <a:p>
            <a:r>
              <a:rPr lang="en-US" altLang="zh-CN" sz="900" dirty="0">
                <a:latin typeface="Times New Roman" panose="02020603050405020304" pitchFamily="18" charset="0"/>
              </a:rPr>
              <a:t>   </a:t>
            </a:r>
            <a:r>
              <a:rPr lang="en-US" altLang="zh-CN" sz="900" dirty="0">
                <a:solidFill>
                  <a:srgbClr val="B2B2B2"/>
                </a:solidFill>
              </a:rPr>
              <a:t>  </a:t>
            </a:r>
            <a:endParaRPr lang="en-US" altLang="zh-CN" sz="900" dirty="0">
              <a:solidFill>
                <a:srgbClr val="B2B2B2"/>
              </a:solidFill>
            </a:endParaRPr>
          </a:p>
        </p:txBody>
      </p:sp>
      <p:sp>
        <p:nvSpPr>
          <p:cNvPr id="25604" name="Text Box 4"/>
          <p:cNvSpPr txBox="1">
            <a:spLocks noChangeArrowheads="1"/>
          </p:cNvSpPr>
          <p:nvPr/>
        </p:nvSpPr>
        <p:spPr bwMode="auto">
          <a:xfrm>
            <a:off x="3644117" y="1661739"/>
            <a:ext cx="3090918" cy="1661993"/>
          </a:xfrm>
          <a:prstGeom prst="rect">
            <a:avLst/>
          </a:prstGeom>
          <a:noFill/>
          <a:ln w="9525">
            <a:noFill/>
            <a:miter lim="800000"/>
          </a:ln>
        </p:spPr>
        <p:txBody>
          <a:bodyPr wrap="square">
            <a:spAutoFit/>
          </a:bodyPr>
          <a:lstStyle/>
          <a:p>
            <a:r>
              <a:rPr lang="en-US" altLang="zh-CN" b="1" i="1" u="sng" dirty="0">
                <a:latin typeface="Times New Roman" panose="02020603050405020304" pitchFamily="18" charset="0"/>
              </a:rPr>
              <a:t>Charm physics</a:t>
            </a:r>
            <a:r>
              <a:rPr lang="en-US" altLang="zh-CN" sz="2100" b="1" i="1" u="sng" dirty="0">
                <a:latin typeface="Times New Roman" panose="02020603050405020304" pitchFamily="18" charset="0"/>
              </a:rPr>
              <a:t>:</a:t>
            </a:r>
            <a:r>
              <a:rPr lang="en-US" altLang="zh-CN" b="1" i="1" u="sng" dirty="0">
                <a:latin typeface="Times New Roman" panose="02020603050405020304" pitchFamily="18" charset="0"/>
              </a:rPr>
              <a:t>  </a:t>
            </a:r>
            <a:endParaRPr lang="en-US" altLang="zh-CN" b="1" i="1" u="sng" dirty="0">
              <a:latin typeface="Times New Roman" panose="02020603050405020304" pitchFamily="18" charset="0"/>
            </a:endParaRPr>
          </a:p>
          <a:p>
            <a:endParaRPr lang="en-US" altLang="zh-CN" b="1" i="1" u="sng" dirty="0">
              <a:latin typeface="Times New Roman" panose="02020603050405020304" pitchFamily="18" charset="0"/>
            </a:endParaRPr>
          </a:p>
          <a:p>
            <a:pPr algn="l"/>
            <a:r>
              <a:rPr lang="en-US" altLang="zh-CN" dirty="0">
                <a:solidFill>
                  <a:srgbClr val="FF0000"/>
                </a:solidFill>
                <a:latin typeface="Times New Roman" panose="02020603050405020304" pitchFamily="18" charset="0"/>
              </a:rPr>
              <a:t>    - </a:t>
            </a:r>
            <a:r>
              <a:rPr lang="en-US" altLang="zh-CN" i="1" dirty="0" err="1">
                <a:solidFill>
                  <a:srgbClr val="FF0000"/>
                </a:solidFill>
                <a:latin typeface="Times New Roman" panose="02020603050405020304" pitchFamily="18" charset="0"/>
              </a:rPr>
              <a:t>f</a:t>
            </a:r>
            <a:r>
              <a:rPr lang="en-US" altLang="zh-CN" i="1" baseline="-25000" dirty="0" err="1">
                <a:solidFill>
                  <a:srgbClr val="FF0000"/>
                </a:solidFill>
                <a:latin typeface="Times New Roman" panose="02020603050405020304" pitchFamily="18" charset="0"/>
              </a:rPr>
              <a:t>D</a:t>
            </a:r>
            <a:r>
              <a:rPr lang="en-US" altLang="zh-CN" i="1" dirty="0">
                <a:solidFill>
                  <a:srgbClr val="FF0000"/>
                </a:solidFill>
                <a:latin typeface="Times New Roman" panose="02020603050405020304" pitchFamily="18" charset="0"/>
              </a:rPr>
              <a:t> </a:t>
            </a:r>
            <a:r>
              <a:rPr lang="en-US" altLang="zh-CN" dirty="0">
                <a:solidFill>
                  <a:srgbClr val="FF0000"/>
                </a:solidFill>
                <a:latin typeface="Times New Roman" panose="02020603050405020304" pitchFamily="18" charset="0"/>
              </a:rPr>
              <a:t>&amp; </a:t>
            </a:r>
            <a:r>
              <a:rPr lang="en-US" altLang="zh-CN" i="1" dirty="0" err="1">
                <a:solidFill>
                  <a:srgbClr val="FF0000"/>
                </a:solidFill>
                <a:latin typeface="Times New Roman" panose="02020603050405020304" pitchFamily="18" charset="0"/>
              </a:rPr>
              <a:t>f</a:t>
            </a:r>
            <a:r>
              <a:rPr lang="en-US" altLang="zh-CN" i="1" baseline="-25000" dirty="0" err="1">
                <a:solidFill>
                  <a:srgbClr val="FF0000"/>
                </a:solidFill>
                <a:latin typeface="Times New Roman" panose="02020603050405020304" pitchFamily="18" charset="0"/>
              </a:rPr>
              <a:t>D</a:t>
            </a:r>
            <a:r>
              <a:rPr lang="en-US" altLang="zh-CN" i="1" baseline="-35000" dirty="0" err="1">
                <a:solidFill>
                  <a:srgbClr val="FF0000"/>
                </a:solidFill>
                <a:latin typeface="Times New Roman" panose="02020603050405020304" pitchFamily="18" charset="0"/>
              </a:rPr>
              <a:t>s</a:t>
            </a:r>
            <a:r>
              <a:rPr lang="en-US" altLang="zh-CN" dirty="0">
                <a:solidFill>
                  <a:srgbClr val="FF0000"/>
                </a:solidFill>
                <a:latin typeface="Times New Roman" panose="02020603050405020304" pitchFamily="18" charset="0"/>
              </a:rPr>
              <a:t> decay </a:t>
            </a:r>
            <a:r>
              <a:rPr lang="en-US" altLang="zh-CN" dirty="0" err="1">
                <a:solidFill>
                  <a:srgbClr val="FF0000"/>
                </a:solidFill>
                <a:latin typeface="Times New Roman" panose="02020603050405020304" pitchFamily="18" charset="0"/>
              </a:rPr>
              <a:t>consts</a:t>
            </a:r>
            <a:r>
              <a:rPr lang="en-US" altLang="zh-CN" dirty="0">
                <a:solidFill>
                  <a:srgbClr val="FF0000"/>
                </a:solidFill>
                <a:latin typeface="Times New Roman" panose="02020603050405020304" pitchFamily="18" charset="0"/>
              </a:rPr>
              <a:t>. </a:t>
            </a:r>
            <a:endParaRPr lang="en-US" altLang="zh-CN" dirty="0">
              <a:solidFill>
                <a:srgbClr val="FF0000"/>
              </a:solidFill>
              <a:latin typeface="Times New Roman" panose="02020603050405020304" pitchFamily="18" charset="0"/>
            </a:endParaRPr>
          </a:p>
          <a:p>
            <a:pPr algn="l"/>
            <a:r>
              <a:rPr lang="en-US" altLang="zh-CN" dirty="0">
                <a:latin typeface="Times New Roman" panose="02020603050405020304" pitchFamily="18" charset="0"/>
              </a:rPr>
              <a:t>    </a:t>
            </a:r>
            <a:r>
              <a:rPr lang="en-US" altLang="zh-CN" dirty="0">
                <a:solidFill>
                  <a:srgbClr val="00B050"/>
                </a:solidFill>
                <a:latin typeface="Times New Roman" panose="02020603050405020304" pitchFamily="18" charset="0"/>
              </a:rPr>
              <a:t>- CKM matrix: </a:t>
            </a:r>
            <a:r>
              <a:rPr lang="en-US" altLang="zh-CN" i="1" dirty="0" err="1">
                <a:solidFill>
                  <a:srgbClr val="00B050"/>
                </a:solidFill>
                <a:latin typeface="Times New Roman" panose="02020603050405020304" pitchFamily="18" charset="0"/>
              </a:rPr>
              <a:t>V</a:t>
            </a:r>
            <a:r>
              <a:rPr lang="en-US" altLang="zh-CN" i="1" baseline="-25000" dirty="0" err="1">
                <a:solidFill>
                  <a:srgbClr val="00B050"/>
                </a:solidFill>
                <a:latin typeface="Times New Roman" panose="02020603050405020304" pitchFamily="18" charset="0"/>
              </a:rPr>
              <a:t>cd</a:t>
            </a:r>
            <a:r>
              <a:rPr lang="en-US" altLang="zh-CN" i="1" dirty="0">
                <a:solidFill>
                  <a:srgbClr val="00B050"/>
                </a:solidFill>
                <a:latin typeface="Times New Roman" panose="02020603050405020304" pitchFamily="18" charset="0"/>
              </a:rPr>
              <a:t>, </a:t>
            </a:r>
            <a:r>
              <a:rPr lang="en-US" altLang="zh-CN" i="1" dirty="0" err="1">
                <a:solidFill>
                  <a:srgbClr val="00B050"/>
                </a:solidFill>
                <a:latin typeface="Times New Roman" panose="02020603050405020304" pitchFamily="18" charset="0"/>
              </a:rPr>
              <a:t>V</a:t>
            </a:r>
            <a:r>
              <a:rPr lang="en-US" altLang="zh-CN" i="1" baseline="-25000" dirty="0" err="1">
                <a:solidFill>
                  <a:srgbClr val="00B050"/>
                </a:solidFill>
                <a:latin typeface="Times New Roman" panose="02020603050405020304" pitchFamily="18" charset="0"/>
              </a:rPr>
              <a:t>cs</a:t>
            </a:r>
            <a:r>
              <a:rPr lang="en-US" altLang="zh-CN" baseline="-25000" dirty="0">
                <a:solidFill>
                  <a:srgbClr val="00B050"/>
                </a:solidFill>
                <a:latin typeface="Times New Roman" panose="02020603050405020304" pitchFamily="18" charset="0"/>
              </a:rPr>
              <a:t> </a:t>
            </a:r>
            <a:r>
              <a:rPr lang="en-US" altLang="zh-CN" dirty="0">
                <a:solidFill>
                  <a:srgbClr val="00B050"/>
                </a:solidFill>
                <a:latin typeface="Times New Roman" panose="02020603050405020304" pitchFamily="18" charset="0"/>
              </a:rPr>
              <a:t> </a:t>
            </a:r>
            <a:endParaRPr lang="en-US" altLang="zh-CN" dirty="0">
              <a:solidFill>
                <a:srgbClr val="00B050"/>
              </a:solidFill>
              <a:latin typeface="Times New Roman" panose="02020603050405020304" pitchFamily="18" charset="0"/>
            </a:endParaRPr>
          </a:p>
          <a:p>
            <a:pPr algn="l"/>
            <a:r>
              <a:rPr lang="en-US" altLang="zh-CN" dirty="0">
                <a:solidFill>
                  <a:srgbClr val="00B050"/>
                </a:solidFill>
                <a:latin typeface="Times New Roman" panose="02020603050405020304" pitchFamily="18" charset="0"/>
              </a:rPr>
              <a:t>    - strong phase</a:t>
            </a:r>
            <a:endParaRPr lang="en-US" altLang="zh-CN" dirty="0">
              <a:solidFill>
                <a:srgbClr val="00B050"/>
              </a:solidFill>
            </a:endParaRPr>
          </a:p>
          <a:p>
            <a:r>
              <a:rPr lang="en-US" altLang="zh-CN" sz="900" dirty="0">
                <a:solidFill>
                  <a:srgbClr val="B2B2B2"/>
                </a:solidFill>
              </a:rPr>
              <a:t> </a:t>
            </a:r>
            <a:endParaRPr lang="en-US" altLang="zh-CN" sz="2100" i="1" u="sng" dirty="0">
              <a:latin typeface="Times New Roman" panose="02020603050405020304" pitchFamily="18" charset="0"/>
            </a:endParaRPr>
          </a:p>
        </p:txBody>
      </p:sp>
      <p:sp>
        <p:nvSpPr>
          <p:cNvPr id="2" name="矩形 1"/>
          <p:cNvSpPr/>
          <p:nvPr/>
        </p:nvSpPr>
        <p:spPr>
          <a:xfrm>
            <a:off x="3644117" y="3989527"/>
            <a:ext cx="2928900" cy="1892826"/>
          </a:xfrm>
          <a:prstGeom prst="rect">
            <a:avLst/>
          </a:prstGeom>
        </p:spPr>
        <p:txBody>
          <a:bodyPr wrap="square">
            <a:spAutoFit/>
          </a:bodyPr>
          <a:lstStyle/>
          <a:p>
            <a:r>
              <a:rPr lang="en-US" altLang="zh-CN" b="1" i="1" u="sng" dirty="0">
                <a:latin typeface="Times New Roman" panose="02020603050405020304" pitchFamily="18" charset="0"/>
              </a:rPr>
              <a:t>QCD &amp; </a:t>
            </a:r>
            <a:r>
              <a:rPr lang="zh-CN" altLang="en-US" b="1" i="1" u="sng" dirty="0">
                <a:latin typeface="SymbolPS" panose="05050102010607020607" pitchFamily="18" charset="2"/>
              </a:rPr>
              <a:t>𝜏</a:t>
            </a:r>
            <a:r>
              <a:rPr lang="en-US" altLang="zh-CN" b="1" i="1" u="sng" dirty="0">
                <a:latin typeface="Times New Roman" panose="02020603050405020304" pitchFamily="18" charset="0"/>
              </a:rPr>
              <a:t>-physics:</a:t>
            </a:r>
            <a:endParaRPr lang="en-US" altLang="zh-CN" b="1" i="1" u="sng" dirty="0">
              <a:latin typeface="Times New Roman" panose="02020603050405020304" pitchFamily="18" charset="0"/>
            </a:endParaRPr>
          </a:p>
          <a:p>
            <a:endParaRPr lang="en-US" altLang="zh-CN" b="1" i="1" u="sng" dirty="0">
              <a:latin typeface="Times New Roman" panose="02020603050405020304" pitchFamily="18" charset="0"/>
            </a:endParaRPr>
          </a:p>
          <a:p>
            <a:r>
              <a:rPr lang="en-US" altLang="zh-CN" dirty="0">
                <a:solidFill>
                  <a:srgbClr val="00B050"/>
                </a:solidFill>
              </a:rPr>
              <a:t>   -  precision R-measurement</a:t>
            </a:r>
            <a:endParaRPr lang="en-US" altLang="zh-CN" dirty="0">
              <a:solidFill>
                <a:srgbClr val="00B050"/>
              </a:solidFill>
            </a:endParaRPr>
          </a:p>
          <a:p>
            <a:r>
              <a:rPr lang="en-US" altLang="zh-CN" dirty="0">
                <a:solidFill>
                  <a:srgbClr val="00B050"/>
                </a:solidFill>
              </a:rPr>
              <a:t>   -</a:t>
            </a:r>
            <a:r>
              <a:rPr lang="zh-CN" altLang="en-US" dirty="0">
                <a:solidFill>
                  <a:srgbClr val="00B050"/>
                </a:solidFill>
              </a:rPr>
              <a:t>  </a:t>
            </a:r>
            <a:r>
              <a:rPr lang="zh-CN" altLang="en-US" b="1" i="1" dirty="0">
                <a:solidFill>
                  <a:srgbClr val="00B050"/>
                </a:solidFill>
                <a:latin typeface="SymbolPS" panose="05050102010607020607" pitchFamily="18" charset="2"/>
              </a:rPr>
              <a:t>𝜏  </a:t>
            </a:r>
            <a:r>
              <a:rPr lang="en-US" altLang="zh-CN" dirty="0">
                <a:solidFill>
                  <a:srgbClr val="00B050"/>
                </a:solidFill>
              </a:rPr>
              <a:t>lepton</a:t>
            </a:r>
            <a:r>
              <a:rPr lang="zh-CN" altLang="en-US" dirty="0">
                <a:solidFill>
                  <a:srgbClr val="00B050"/>
                </a:solidFill>
              </a:rPr>
              <a:t> </a:t>
            </a:r>
            <a:r>
              <a:rPr lang="en-US" altLang="zh-CN" dirty="0">
                <a:solidFill>
                  <a:srgbClr val="00B050"/>
                </a:solidFill>
              </a:rPr>
              <a:t>mass</a:t>
            </a:r>
            <a:endParaRPr lang="en-US" altLang="zh-CN" dirty="0">
              <a:solidFill>
                <a:srgbClr val="00B050"/>
              </a:solidFill>
            </a:endParaRPr>
          </a:p>
          <a:p>
            <a:r>
              <a:rPr lang="en-US" altLang="zh-CN" dirty="0"/>
              <a:t>   </a:t>
            </a:r>
            <a:r>
              <a:rPr lang="en-US" altLang="zh-CN" dirty="0">
                <a:solidFill>
                  <a:srgbClr val="FF0000"/>
                </a:solidFill>
              </a:rPr>
              <a:t>-  two-photon physics</a:t>
            </a:r>
            <a:endParaRPr lang="en-US" altLang="zh-CN" dirty="0">
              <a:solidFill>
                <a:srgbClr val="FF0000"/>
              </a:solidFill>
            </a:endParaRPr>
          </a:p>
          <a:p>
            <a:endParaRPr lang="en-US" altLang="zh-CN" sz="1350" dirty="0">
              <a:latin typeface="Times New Roman" panose="02020603050405020304" pitchFamily="18" charset="0"/>
            </a:endParaRPr>
          </a:p>
          <a:p>
            <a:endParaRPr lang="en-US" altLang="zh-CN" sz="1350" dirty="0"/>
          </a:p>
        </p:txBody>
      </p:sp>
      <p:sp>
        <p:nvSpPr>
          <p:cNvPr id="3" name="矩形 2"/>
          <p:cNvSpPr/>
          <p:nvPr/>
        </p:nvSpPr>
        <p:spPr>
          <a:xfrm>
            <a:off x="458004" y="3989528"/>
            <a:ext cx="3429000" cy="1477328"/>
          </a:xfrm>
          <a:prstGeom prst="rect">
            <a:avLst/>
          </a:prstGeom>
        </p:spPr>
        <p:txBody>
          <a:bodyPr>
            <a:spAutoFit/>
          </a:bodyPr>
          <a:lstStyle/>
          <a:p>
            <a:r>
              <a:rPr lang="en-US" altLang="zh-CN" b="1" i="1" u="sng" dirty="0" err="1">
                <a:latin typeface="Times New Roman" panose="02020603050405020304" pitchFamily="18" charset="0"/>
              </a:rPr>
              <a:t>Charmonium</a:t>
            </a:r>
            <a:r>
              <a:rPr lang="en-US" altLang="zh-CN" b="1" i="1" u="sng" dirty="0">
                <a:latin typeface="Times New Roman" panose="02020603050405020304" pitchFamily="18" charset="0"/>
              </a:rPr>
              <a:t> physics:  </a:t>
            </a:r>
            <a:endParaRPr lang="en-US" altLang="zh-CN" b="1" i="1" u="sng" dirty="0">
              <a:latin typeface="Times New Roman" panose="02020603050405020304" pitchFamily="18" charset="0"/>
            </a:endParaRPr>
          </a:p>
          <a:p>
            <a:r>
              <a:rPr lang="en-US" altLang="zh-CN" b="1" i="1" u="sng" dirty="0">
                <a:latin typeface="Times New Roman" panose="02020603050405020304" pitchFamily="18" charset="0"/>
              </a:rPr>
              <a:t> </a:t>
            </a:r>
            <a:endParaRPr lang="en-US" altLang="zh-CN" b="1" i="1" u="sng" dirty="0">
              <a:latin typeface="Times New Roman" panose="02020603050405020304" pitchFamily="18" charset="0"/>
            </a:endParaRPr>
          </a:p>
          <a:p>
            <a:r>
              <a:rPr lang="en-US" altLang="zh-CN" dirty="0">
                <a:latin typeface="Times New Roman" panose="02020603050405020304" pitchFamily="18" charset="0"/>
              </a:rPr>
              <a:t>  </a:t>
            </a:r>
            <a:r>
              <a:rPr lang="en-US" altLang="zh-CN" dirty="0">
                <a:solidFill>
                  <a:srgbClr val="FF0000"/>
                </a:solidFill>
                <a:latin typeface="Times New Roman" panose="02020603050405020304" pitchFamily="18" charset="0"/>
              </a:rPr>
              <a:t>- precision spectroscopy </a:t>
            </a:r>
            <a:endParaRPr lang="en-US" altLang="zh-CN" dirty="0">
              <a:solidFill>
                <a:srgbClr val="FF0000"/>
              </a:solidFill>
              <a:latin typeface="Times New Roman" panose="02020603050405020304" pitchFamily="18" charset="0"/>
            </a:endParaRPr>
          </a:p>
          <a:p>
            <a:r>
              <a:rPr lang="en-US" altLang="zh-CN" dirty="0">
                <a:solidFill>
                  <a:srgbClr val="FF0000"/>
                </a:solidFill>
                <a:latin typeface="Times New Roman" panose="02020603050405020304" pitchFamily="18" charset="0"/>
              </a:rPr>
              <a:t>  - transitions and decays</a:t>
            </a:r>
            <a:endParaRPr lang="en-US" altLang="zh-CN" dirty="0">
              <a:solidFill>
                <a:srgbClr val="FF0000"/>
              </a:solidFill>
              <a:latin typeface="Times New Roman" panose="02020603050405020304" pitchFamily="18" charset="0"/>
            </a:endParaRPr>
          </a:p>
          <a:p>
            <a:r>
              <a:rPr lang="en-US" altLang="zh-CN" dirty="0">
                <a:solidFill>
                  <a:srgbClr val="FF0000"/>
                </a:solidFill>
                <a:latin typeface="Times New Roman" panose="02020603050405020304" pitchFamily="18" charset="0"/>
              </a:rPr>
              <a:t>  - </a:t>
            </a:r>
            <a:r>
              <a:rPr lang="en-US" altLang="zh-CN" dirty="0" err="1">
                <a:solidFill>
                  <a:srgbClr val="FF0000"/>
                </a:solidFill>
                <a:latin typeface="Times New Roman" panose="02020603050405020304" pitchFamily="18" charset="0"/>
              </a:rPr>
              <a:t>charmoniumlike</a:t>
            </a:r>
            <a:r>
              <a:rPr lang="en-US" altLang="zh-CN" dirty="0">
                <a:solidFill>
                  <a:srgbClr val="FF0000"/>
                </a:solidFill>
                <a:latin typeface="Times New Roman" panose="02020603050405020304" pitchFamily="18" charset="0"/>
              </a:rPr>
              <a:t> states </a:t>
            </a:r>
            <a:endParaRPr lang="en-US" altLang="zh-CN" dirty="0">
              <a:solidFill>
                <a:srgbClr val="FF0000"/>
              </a:solidFill>
              <a:latin typeface="Times New Roman" panose="02020603050405020304" pitchFamily="18" charset="0"/>
            </a:endParaRPr>
          </a:p>
        </p:txBody>
      </p:sp>
      <p:sp>
        <p:nvSpPr>
          <p:cNvPr id="7" name="Text Box 4"/>
          <p:cNvSpPr txBox="1">
            <a:spLocks noChangeArrowheads="1"/>
          </p:cNvSpPr>
          <p:nvPr/>
        </p:nvSpPr>
        <p:spPr bwMode="auto">
          <a:xfrm>
            <a:off x="6830229" y="1668334"/>
            <a:ext cx="3090918" cy="1384995"/>
          </a:xfrm>
          <a:prstGeom prst="rect">
            <a:avLst/>
          </a:prstGeom>
          <a:noFill/>
          <a:ln w="9525">
            <a:noFill/>
            <a:miter lim="800000"/>
          </a:ln>
        </p:spPr>
        <p:txBody>
          <a:bodyPr wrap="square">
            <a:spAutoFit/>
          </a:bodyPr>
          <a:lstStyle/>
          <a:p>
            <a:r>
              <a:rPr lang="en-US" altLang="zh-CN" b="1" i="1" u="sng" dirty="0">
                <a:latin typeface="Times New Roman" panose="02020603050405020304" pitchFamily="18" charset="0"/>
              </a:rPr>
              <a:t>New physics</a:t>
            </a:r>
            <a:r>
              <a:rPr lang="en-US" altLang="zh-CN" sz="2100" b="1" i="1" u="sng" dirty="0">
                <a:latin typeface="Times New Roman" panose="02020603050405020304" pitchFamily="18" charset="0"/>
              </a:rPr>
              <a:t>:</a:t>
            </a:r>
            <a:r>
              <a:rPr lang="en-US" altLang="zh-CN" b="1" i="1" u="sng" dirty="0">
                <a:latin typeface="Times New Roman" panose="02020603050405020304" pitchFamily="18" charset="0"/>
              </a:rPr>
              <a:t>  </a:t>
            </a:r>
            <a:endParaRPr lang="en-US" altLang="zh-CN" b="1" i="1" u="sng" dirty="0">
              <a:latin typeface="Times New Roman" panose="02020603050405020304" pitchFamily="18" charset="0"/>
            </a:endParaRPr>
          </a:p>
          <a:p>
            <a:endParaRPr lang="en-US" altLang="zh-CN" b="1" i="1" u="sng" dirty="0">
              <a:latin typeface="Times New Roman" panose="02020603050405020304" pitchFamily="18" charset="0"/>
            </a:endParaRPr>
          </a:p>
          <a:p>
            <a:pPr algn="l"/>
            <a:r>
              <a:rPr lang="en-US" altLang="zh-CN" dirty="0">
                <a:solidFill>
                  <a:srgbClr val="00B050"/>
                </a:solidFill>
                <a:latin typeface="Times New Roman" panose="02020603050405020304" pitchFamily="18" charset="0"/>
              </a:rPr>
              <a:t>    - </a:t>
            </a:r>
            <a:r>
              <a:rPr lang="en-US" altLang="zh-CN" i="1" dirty="0">
                <a:solidFill>
                  <a:srgbClr val="00B050"/>
                </a:solidFill>
                <a:latin typeface="Times New Roman" panose="02020603050405020304" pitchFamily="18" charset="0"/>
              </a:rPr>
              <a:t>rare decays</a:t>
            </a:r>
            <a:r>
              <a:rPr lang="en-US" altLang="zh-CN" baseline="-25000" dirty="0">
                <a:solidFill>
                  <a:srgbClr val="00B050"/>
                </a:solidFill>
                <a:latin typeface="Times New Roman" panose="02020603050405020304" pitchFamily="18" charset="0"/>
              </a:rPr>
              <a:t> </a:t>
            </a:r>
            <a:r>
              <a:rPr lang="en-US" altLang="zh-CN" dirty="0">
                <a:solidFill>
                  <a:srgbClr val="00B050"/>
                </a:solidFill>
                <a:latin typeface="Times New Roman" panose="02020603050405020304" pitchFamily="18" charset="0"/>
              </a:rPr>
              <a:t> </a:t>
            </a:r>
            <a:endParaRPr lang="en-US" altLang="zh-CN" dirty="0">
              <a:solidFill>
                <a:srgbClr val="00B050"/>
              </a:solidFill>
              <a:latin typeface="Times New Roman" panose="02020603050405020304" pitchFamily="18" charset="0"/>
            </a:endParaRPr>
          </a:p>
          <a:p>
            <a:pPr algn="l"/>
            <a:r>
              <a:rPr lang="en-US" altLang="zh-CN" dirty="0">
                <a:solidFill>
                  <a:srgbClr val="00B050"/>
                </a:solidFill>
                <a:latin typeface="Times New Roman" panose="02020603050405020304" pitchFamily="18" charset="0"/>
              </a:rPr>
              <a:t>    - dark sector</a:t>
            </a:r>
            <a:endParaRPr lang="en-US" altLang="zh-CN" dirty="0">
              <a:solidFill>
                <a:srgbClr val="00B050"/>
              </a:solidFill>
            </a:endParaRPr>
          </a:p>
          <a:p>
            <a:r>
              <a:rPr lang="en-US" altLang="zh-CN" sz="900" dirty="0">
                <a:solidFill>
                  <a:srgbClr val="B2B2B2"/>
                </a:solidFill>
              </a:rPr>
              <a:t> </a:t>
            </a:r>
            <a:endParaRPr lang="en-US" altLang="zh-CN" sz="2100" i="1" u="sng" dirty="0">
              <a:latin typeface="Times New Roman" panose="02020603050405020304" pitchFamily="18" charset="0"/>
            </a:endParaRPr>
          </a:p>
        </p:txBody>
      </p:sp>
      <p:sp>
        <p:nvSpPr>
          <p:cNvPr id="4" name="TextBox 3"/>
          <p:cNvSpPr txBox="1"/>
          <p:nvPr/>
        </p:nvSpPr>
        <p:spPr>
          <a:xfrm>
            <a:off x="7158110" y="4682025"/>
            <a:ext cx="1638795" cy="507831"/>
          </a:xfrm>
          <a:prstGeom prst="rect">
            <a:avLst/>
          </a:prstGeom>
          <a:noFill/>
          <a:ln>
            <a:solidFill>
              <a:schemeClr val="tx1"/>
            </a:solidFill>
          </a:ln>
        </p:spPr>
        <p:txBody>
          <a:bodyPr wrap="square" rtlCol="0">
            <a:spAutoFit/>
          </a:bodyPr>
          <a:lstStyle/>
          <a:p>
            <a:r>
              <a:rPr lang="en-US" sz="1350" dirty="0">
                <a:solidFill>
                  <a:srgbClr val="FF0000"/>
                </a:solidFill>
              </a:rPr>
              <a:t>QCD</a:t>
            </a:r>
            <a:endParaRPr lang="en-US" sz="1350" dirty="0">
              <a:solidFill>
                <a:srgbClr val="FF0000"/>
              </a:solidFill>
            </a:endParaRPr>
          </a:p>
          <a:p>
            <a:r>
              <a:rPr lang="en-US" sz="1350" dirty="0">
                <a:solidFill>
                  <a:srgbClr val="00B050"/>
                </a:solidFill>
              </a:rPr>
              <a:t>New Physics</a:t>
            </a:r>
            <a:endParaRPr lang="en-US" sz="1350" dirty="0">
              <a:solidFill>
                <a:srgbClr val="00B050"/>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r>
              <a:rPr lang="en-US"/>
              <a:t>The Physics on BESIII</a:t>
            </a:r>
            <a:endParaRPr 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pic>
        <p:nvPicPr>
          <p:cNvPr id="23555"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43001" y="857251"/>
            <a:ext cx="6857999"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矩形 6"/>
          <p:cNvSpPr/>
          <p:nvPr/>
        </p:nvSpPr>
        <p:spPr>
          <a:xfrm>
            <a:off x="2715467" y="2510898"/>
            <a:ext cx="3954929" cy="1754326"/>
          </a:xfrm>
          <a:prstGeom prst="rect">
            <a:avLst/>
          </a:prstGeom>
        </p:spPr>
        <p:txBody>
          <a:bodyPr wrap="none">
            <a:spAutoFit/>
          </a:bodyPr>
          <a:lstStyle/>
          <a:p>
            <a:r>
              <a:rPr lang="en-US" altLang="zh-CN" sz="5400" dirty="0">
                <a:solidFill>
                  <a:srgbClr val="00B050"/>
                </a:solidFill>
                <a:latin typeface="Times New Roman" panose="02020603050405020304" pitchFamily="18" charset="0"/>
              </a:rPr>
              <a:t>Light hadron </a:t>
            </a:r>
            <a:endParaRPr lang="en-US" altLang="zh-CN" sz="5400" dirty="0">
              <a:solidFill>
                <a:srgbClr val="00B050"/>
              </a:solidFill>
              <a:latin typeface="Times New Roman" panose="02020603050405020304" pitchFamily="18" charset="0"/>
            </a:endParaRPr>
          </a:p>
          <a:p>
            <a:r>
              <a:rPr lang="en-US" altLang="zh-CN" sz="5400" dirty="0">
                <a:solidFill>
                  <a:srgbClr val="00B050"/>
                </a:solidFill>
                <a:latin typeface="Times New Roman" panose="02020603050405020304" pitchFamily="18" charset="0"/>
              </a:rPr>
              <a:t>    physics </a:t>
            </a:r>
            <a:endParaRPr lang="zh-CN" altLang="en-US" sz="5400" dirty="0">
              <a:solidFill>
                <a:srgbClr val="00B050"/>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296"/>
            <a:ext cx="9031184" cy="994172"/>
          </a:xfrm>
        </p:spPr>
        <p:txBody>
          <a:bodyPr>
            <a:normAutofit fontScale="90000"/>
          </a:bodyPr>
          <a:lstStyle/>
          <a:p>
            <a:r>
              <a:rPr lang="en-US" b="1" dirty="0">
                <a:latin typeface="微软雅黑" panose="020B0503020204020204" pitchFamily="34" charset="-122"/>
                <a:ea typeface="微软雅黑" panose="020B0503020204020204" pitchFamily="34" charset="-122"/>
              </a:rPr>
              <a:t>Amplitude analysis of J/</a:t>
            </a:r>
            <a:r>
              <a:rPr lang="en-US" b="1" dirty="0" err="1">
                <a:latin typeface="微软雅黑" panose="020B0503020204020204" pitchFamily="34" charset="-122"/>
                <a:ea typeface="微软雅黑" panose="020B0503020204020204" pitchFamily="34" charset="-122"/>
              </a:rPr>
              <a:t>Ψ</a:t>
            </a:r>
            <a:r>
              <a:rPr lang="en-US" b="1" dirty="0">
                <a:latin typeface="微软雅黑" panose="020B0503020204020204" pitchFamily="34" charset="-122"/>
                <a:ea typeface="微软雅黑" panose="020B0503020204020204" pitchFamily="34" charset="-122"/>
              </a:rPr>
              <a:t> → 𝛾K</a:t>
            </a:r>
            <a:r>
              <a:rPr lang="en-US" b="1" baseline="-25000" dirty="0">
                <a:latin typeface="微软雅黑" panose="020B0503020204020204" pitchFamily="34" charset="-122"/>
                <a:ea typeface="微软雅黑" panose="020B0503020204020204" pitchFamily="34" charset="-122"/>
              </a:rPr>
              <a:t>S</a:t>
            </a:r>
            <a:r>
              <a:rPr lang="en-US" b="1" dirty="0">
                <a:latin typeface="微软雅黑" panose="020B0503020204020204" pitchFamily="34" charset="-122"/>
                <a:ea typeface="微软雅黑" panose="020B0503020204020204" pitchFamily="34" charset="-122"/>
              </a:rPr>
              <a:t>K</a:t>
            </a:r>
            <a:r>
              <a:rPr lang="en-US" b="1" baseline="-25000" dirty="0">
                <a:latin typeface="微软雅黑" panose="020B0503020204020204" pitchFamily="34" charset="-122"/>
                <a:ea typeface="微软雅黑" panose="020B0503020204020204" pitchFamily="34" charset="-122"/>
              </a:rPr>
              <a:t>S</a:t>
            </a:r>
            <a:endParaRPr lang="en-US" b="1" baseline="-25000" dirty="0">
              <a:latin typeface="微软雅黑" panose="020B0503020204020204" pitchFamily="34" charset="-122"/>
              <a:ea typeface="微软雅黑" panose="020B0503020204020204" pitchFamily="34" charset="-122"/>
            </a:endParaRPr>
          </a:p>
        </p:txBody>
      </p:sp>
      <p:sp>
        <p:nvSpPr>
          <p:cNvPr id="5" name="Footer Placeholder 4"/>
          <p:cNvSpPr>
            <a:spLocks noGrp="1"/>
          </p:cNvSpPr>
          <p:nvPr>
            <p:ph type="ftr" sz="quarter" idx="11"/>
          </p:nvPr>
        </p:nvSpPr>
        <p:spPr/>
        <p:txBody>
          <a:bodyPr/>
          <a:lstStyle/>
          <a:p>
            <a:r>
              <a:rPr lang="en-US"/>
              <a:t>The Physics on BESIII</a:t>
            </a:r>
            <a:endParaRPr lang="en-US"/>
          </a:p>
        </p:txBody>
      </p:sp>
      <p:sp>
        <p:nvSpPr>
          <p:cNvPr id="6" name="Slide Number Placeholder 5"/>
          <p:cNvSpPr>
            <a:spLocks noGrp="1"/>
          </p:cNvSpPr>
          <p:nvPr>
            <p:ph type="sldNum" sz="quarter" idx="12"/>
          </p:nvPr>
        </p:nvSpPr>
        <p:spPr/>
        <p:txBody>
          <a:bodyPr/>
          <a:lstStyle/>
          <a:p>
            <a:fld id="{9E701CA0-A719-E048-84A8-0092DCE8C16D}" type="slidenum">
              <a:rPr lang="en-US" smtClean="0"/>
            </a:fld>
            <a:endParaRPr lang="en-US"/>
          </a:p>
        </p:txBody>
      </p:sp>
      <p:sp>
        <p:nvSpPr>
          <p:cNvPr id="7" name="TextBox 6"/>
          <p:cNvSpPr txBox="1"/>
          <p:nvPr/>
        </p:nvSpPr>
        <p:spPr>
          <a:xfrm>
            <a:off x="7486650" y="1178623"/>
            <a:ext cx="1425039" cy="300082"/>
          </a:xfrm>
          <a:prstGeom prst="rect">
            <a:avLst/>
          </a:prstGeom>
          <a:noFill/>
        </p:spPr>
        <p:txBody>
          <a:bodyPr wrap="square" rtlCol="0">
            <a:spAutoFit/>
          </a:bodyPr>
          <a:lstStyle/>
          <a:p>
            <a:r>
              <a:rPr lang="en-US" sz="1350"/>
              <a:t>PRD 98, 072003</a:t>
            </a:r>
            <a:endParaRPr lang="en-US" sz="1350" dirty="0"/>
          </a:p>
        </p:txBody>
      </p:sp>
      <p:pic>
        <p:nvPicPr>
          <p:cNvPr id="9" name="Picture 8" descr="A close up of a map&#10;&#10;Description automatically generated"/>
          <p:cNvPicPr>
            <a:picLocks noChangeAspect="1"/>
          </p:cNvPicPr>
          <p:nvPr/>
        </p:nvPicPr>
        <p:blipFill>
          <a:blip r:embed="rId1"/>
          <a:stretch>
            <a:fillRect/>
          </a:stretch>
        </p:blipFill>
        <p:spPr>
          <a:xfrm>
            <a:off x="316086" y="1644103"/>
            <a:ext cx="2793023" cy="3989180"/>
          </a:xfrm>
          <a:prstGeom prst="rect">
            <a:avLst/>
          </a:prstGeom>
        </p:spPr>
      </p:pic>
      <p:pic>
        <p:nvPicPr>
          <p:cNvPr id="11" name="Picture 10" descr="A screenshot of a cell phone screen with text&#10;&#10;Description automatically generated"/>
          <p:cNvPicPr>
            <a:picLocks noChangeAspect="1"/>
          </p:cNvPicPr>
          <p:nvPr/>
        </p:nvPicPr>
        <p:blipFill>
          <a:blip r:embed="rId2"/>
          <a:stretch>
            <a:fillRect/>
          </a:stretch>
        </p:blipFill>
        <p:spPr>
          <a:xfrm>
            <a:off x="3196556" y="3181350"/>
            <a:ext cx="5834628" cy="2443163"/>
          </a:xfrm>
          <a:prstGeom prst="rect">
            <a:avLst/>
          </a:prstGeom>
        </p:spPr>
      </p:pic>
      <p:sp>
        <p:nvSpPr>
          <p:cNvPr id="3" name="Rounded Rectangle 2"/>
          <p:cNvSpPr/>
          <p:nvPr/>
        </p:nvSpPr>
        <p:spPr>
          <a:xfrm>
            <a:off x="3186793" y="3917156"/>
            <a:ext cx="5844392" cy="323850"/>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ounded Rectangle 12"/>
          <p:cNvSpPr/>
          <p:nvPr/>
        </p:nvSpPr>
        <p:spPr>
          <a:xfrm>
            <a:off x="3186793" y="5015454"/>
            <a:ext cx="5844392" cy="194126"/>
          </a:xfrm>
          <a:prstGeom prst="round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TextBox 7"/>
          <p:cNvSpPr txBox="1"/>
          <p:nvPr/>
        </p:nvSpPr>
        <p:spPr>
          <a:xfrm>
            <a:off x="3186793" y="1771650"/>
            <a:ext cx="5844392" cy="1131079"/>
          </a:xfrm>
          <a:prstGeom prst="rect">
            <a:avLst/>
          </a:prstGeom>
          <a:noFill/>
        </p:spPr>
        <p:txBody>
          <a:bodyPr wrap="square" rtlCol="0">
            <a:spAutoFit/>
          </a:bodyPr>
          <a:lstStyle/>
          <a:p>
            <a:r>
              <a:rPr lang="en-US" sz="1350" dirty="0"/>
              <a:t>Production rate for f</a:t>
            </a:r>
            <a:r>
              <a:rPr lang="en-US" sz="1350" baseline="-25000" dirty="0"/>
              <a:t>0</a:t>
            </a:r>
            <a:r>
              <a:rPr lang="en-US" sz="1350" dirty="0"/>
              <a:t>(1710) is 10 times larger f</a:t>
            </a:r>
            <a:r>
              <a:rPr lang="en-US" sz="1350" baseline="-25000" dirty="0"/>
              <a:t>0</a:t>
            </a:r>
            <a:r>
              <a:rPr lang="en-US" sz="1350" dirty="0"/>
              <a:t>(1500)⇒the former has larger overlap with glueball;</a:t>
            </a:r>
            <a:endParaRPr lang="en-US" sz="1350" dirty="0"/>
          </a:p>
          <a:p>
            <a:endParaRPr lang="en-US" sz="1350" dirty="0"/>
          </a:p>
          <a:p>
            <a:r>
              <a:rPr lang="en-US" sz="1350" dirty="0"/>
              <a:t>Production of f</a:t>
            </a:r>
            <a:r>
              <a:rPr lang="en-US" sz="1350" baseline="-25000" dirty="0"/>
              <a:t>2</a:t>
            </a:r>
            <a:r>
              <a:rPr lang="en-US" sz="1350" dirty="0"/>
              <a:t>(2340) is consistent with the pure gauge tensor glueball prediction made by LQCD.</a:t>
            </a:r>
            <a:endParaRPr lang="en-US" sz="1350"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43000" y="857250"/>
            <a:ext cx="6858000"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Footer Placeholder 1"/>
          <p:cNvSpPr>
            <a:spLocks noGrp="1"/>
          </p:cNvSpPr>
          <p:nvPr>
            <p:ph type="ftr" sz="quarter" idx="11"/>
          </p:nvPr>
        </p:nvSpPr>
        <p:spPr/>
        <p:txBody>
          <a:bodyPr/>
          <a:lstStyle/>
          <a:p>
            <a:r>
              <a:rPr lang="en-US"/>
              <a:t>The Physics on BESIII</a:t>
            </a:r>
            <a:endParaRPr 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矩形 4"/>
          <p:cNvSpPr/>
          <p:nvPr/>
        </p:nvSpPr>
        <p:spPr>
          <a:xfrm>
            <a:off x="2195737" y="2021793"/>
            <a:ext cx="5051383" cy="1754326"/>
          </a:xfrm>
          <a:prstGeom prst="rect">
            <a:avLst/>
          </a:prstGeom>
        </p:spPr>
        <p:txBody>
          <a:bodyPr wrap="none">
            <a:spAutoFit/>
          </a:bodyPr>
          <a:lstStyle/>
          <a:p>
            <a:r>
              <a:rPr lang="en-US" altLang="zh-CN" sz="5400" dirty="0" err="1">
                <a:solidFill>
                  <a:srgbClr val="FF0000"/>
                </a:solidFill>
                <a:latin typeface="Times New Roman" panose="02020603050405020304" pitchFamily="18" charset="0"/>
              </a:rPr>
              <a:t>Charmoniumlike</a:t>
            </a:r>
            <a:r>
              <a:rPr lang="en-US" altLang="zh-CN" sz="5400" dirty="0">
                <a:solidFill>
                  <a:srgbClr val="FF0000"/>
                </a:solidFill>
                <a:latin typeface="Times New Roman" panose="02020603050405020304" pitchFamily="18" charset="0"/>
              </a:rPr>
              <a:t> </a:t>
            </a:r>
            <a:endParaRPr lang="en-US" altLang="zh-CN" sz="5400" dirty="0">
              <a:solidFill>
                <a:srgbClr val="FF0000"/>
              </a:solidFill>
              <a:latin typeface="Times New Roman" panose="02020603050405020304" pitchFamily="18" charset="0"/>
            </a:endParaRPr>
          </a:p>
          <a:p>
            <a:r>
              <a:rPr lang="en-US" altLang="zh-CN" sz="5400" dirty="0">
                <a:solidFill>
                  <a:srgbClr val="FF0000"/>
                </a:solidFill>
                <a:latin typeface="Times New Roman" panose="02020603050405020304" pitchFamily="18" charset="0"/>
              </a:rPr>
              <a:t>          states </a:t>
            </a:r>
            <a:endParaRPr lang="zh-CN" altLang="en-US" sz="5400"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75284"/>
            <a:ext cx="7886700" cy="1325563"/>
          </a:xfrm>
        </p:spPr>
        <p:txBody>
          <a:bodyPr/>
          <a:lstStyle/>
          <a:p>
            <a:pPr algn="ctr"/>
            <a:r>
              <a:rPr lang="en-US" b="1" dirty="0" err="1">
                <a:latin typeface="微软雅黑" panose="020B0503020204020204" pitchFamily="34" charset="-122"/>
                <a:ea typeface="微软雅黑" panose="020B0503020204020204" pitchFamily="34" charset="-122"/>
              </a:rPr>
              <a:t>Charmonium</a:t>
            </a:r>
            <a:r>
              <a:rPr lang="en-US" b="1" dirty="0">
                <a:latin typeface="微软雅黑" panose="020B0503020204020204" pitchFamily="34" charset="-122"/>
                <a:ea typeface="微软雅黑" panose="020B0503020204020204" pitchFamily="34" charset="-122"/>
              </a:rPr>
              <a:t> spectroscopy</a:t>
            </a:r>
            <a:endParaRPr lang="en-US" b="1" dirty="0">
              <a:latin typeface="微软雅黑" panose="020B0503020204020204" pitchFamily="34" charset="-122"/>
              <a:ea typeface="微软雅黑" panose="020B0503020204020204" pitchFamily="34" charset="-122"/>
            </a:endParaRPr>
          </a:p>
        </p:txBody>
      </p:sp>
      <p:sp>
        <p:nvSpPr>
          <p:cNvPr id="4" name="Footer Placeholder 3"/>
          <p:cNvSpPr>
            <a:spLocks noGrp="1"/>
          </p:cNvSpPr>
          <p:nvPr>
            <p:ph type="ftr" sz="quarter" idx="11"/>
          </p:nvPr>
        </p:nvSpPr>
        <p:spPr/>
        <p:txBody>
          <a:bodyPr/>
          <a:lstStyle/>
          <a:p>
            <a:r>
              <a:rPr lang="en-US"/>
              <a:t>The Physics on BESIII</a:t>
            </a:r>
            <a:endParaRPr lang="en-US"/>
          </a:p>
        </p:txBody>
      </p:sp>
      <p:sp>
        <p:nvSpPr>
          <p:cNvPr id="5" name="Slide Number Placeholder 4"/>
          <p:cNvSpPr>
            <a:spLocks noGrp="1"/>
          </p:cNvSpPr>
          <p:nvPr>
            <p:ph type="sldNum" sz="quarter" idx="12"/>
          </p:nvPr>
        </p:nvSpPr>
        <p:spPr/>
        <p:txBody>
          <a:bodyPr/>
          <a:lstStyle/>
          <a:p>
            <a:fld id="{1E579FB1-BED8-7E42-A58A-373D9AFD40D3}" type="slidenum">
              <a:rPr lang="en-US" smtClean="0"/>
            </a:fld>
            <a:endParaRPr lang="en-US"/>
          </a:p>
        </p:txBody>
      </p:sp>
      <p:pic>
        <p:nvPicPr>
          <p:cNvPr id="7" name="Picture 6" descr="A close up of a map&#10;&#10;Description automatically generated"/>
          <p:cNvPicPr>
            <a:picLocks noChangeAspect="1"/>
          </p:cNvPicPr>
          <p:nvPr/>
        </p:nvPicPr>
        <p:blipFill>
          <a:blip r:embed="rId1"/>
          <a:stretch>
            <a:fillRect/>
          </a:stretch>
        </p:blipFill>
        <p:spPr>
          <a:xfrm>
            <a:off x="2882447" y="1896941"/>
            <a:ext cx="3086100" cy="4001416"/>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p:cNvSpPr>
            <a:spLocks noGrp="1" noChangeArrowheads="1"/>
          </p:cNvSpPr>
          <p:nvPr>
            <p:ph type="title"/>
          </p:nvPr>
        </p:nvSpPr>
        <p:spPr>
          <a:xfrm>
            <a:off x="374650" y="80323"/>
            <a:ext cx="8394700" cy="648890"/>
          </a:xfrm>
        </p:spPr>
        <p:txBody>
          <a:bodyPr>
            <a:normAutofit fontScale="90000"/>
          </a:bodyPr>
          <a:lstStyle/>
          <a:p>
            <a:pPr algn="ctr"/>
            <a:r>
              <a:rPr lang="en-US" altLang="zh-CN" b="1" dirty="0">
                <a:latin typeface="微软雅黑" panose="020B0503020204020204" pitchFamily="34" charset="-122"/>
                <a:ea typeface="微软雅黑" panose="020B0503020204020204" pitchFamily="34" charset="-122"/>
              </a:rPr>
              <a:t>Hadrons</a:t>
            </a:r>
            <a:r>
              <a:rPr lang="zh-CN" altLang="en-US" b="1" dirty="0">
                <a:latin typeface="微软雅黑" panose="020B0503020204020204" pitchFamily="34" charset="-122"/>
                <a:ea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rPr>
              <a:t>traditional &amp; exotic</a:t>
            </a:r>
            <a:endParaRPr lang="en-US" altLang="zh-CN" b="1" dirty="0">
              <a:latin typeface="微软雅黑" panose="020B0503020204020204" pitchFamily="34" charset="-122"/>
              <a:ea typeface="微软雅黑" panose="020B0503020204020204" pitchFamily="34" charset="-122"/>
            </a:endParaRPr>
          </a:p>
        </p:txBody>
      </p:sp>
      <p:sp>
        <p:nvSpPr>
          <p:cNvPr id="304131" name="Rectangle 3"/>
          <p:cNvSpPr>
            <a:spLocks noGrp="1" noChangeArrowheads="1"/>
          </p:cNvSpPr>
          <p:nvPr>
            <p:ph idx="1"/>
          </p:nvPr>
        </p:nvSpPr>
        <p:spPr>
          <a:xfrm>
            <a:off x="1277542" y="1538790"/>
            <a:ext cx="6535340" cy="4212264"/>
          </a:xfrm>
        </p:spPr>
        <p:txBody>
          <a:bodyPr>
            <a:normAutofit/>
          </a:bodyPr>
          <a:lstStyle/>
          <a:p>
            <a:r>
              <a:rPr lang="en-US" altLang="zh-CN" sz="1500" dirty="0">
                <a:solidFill>
                  <a:srgbClr val="0000FF"/>
                </a:solidFill>
                <a:latin typeface="Arial Unicode MS" pitchFamily="34" charset="-122"/>
                <a:ea typeface="Arial Unicode MS" pitchFamily="34" charset="-122"/>
                <a:cs typeface="Arial Unicode MS" pitchFamily="34" charset="-122"/>
              </a:rPr>
              <a:t>Hadrons are composed of 2 quarks (</a:t>
            </a:r>
            <a:r>
              <a:rPr lang="en-US" altLang="zh-CN" sz="1500" dirty="0">
                <a:solidFill>
                  <a:srgbClr val="00B050"/>
                </a:solidFill>
                <a:latin typeface="Arial Unicode MS" pitchFamily="34" charset="-122"/>
                <a:ea typeface="Arial Unicode MS" pitchFamily="34" charset="-122"/>
                <a:cs typeface="Arial Unicode MS" pitchFamily="34" charset="-122"/>
              </a:rPr>
              <a:t>meson</a:t>
            </a:r>
            <a:r>
              <a:rPr lang="en-US" altLang="zh-CN" sz="1500" dirty="0">
                <a:solidFill>
                  <a:srgbClr val="0000FF"/>
                </a:solidFill>
                <a:latin typeface="Arial Unicode MS" pitchFamily="34" charset="-122"/>
                <a:ea typeface="Arial Unicode MS" pitchFamily="34" charset="-122"/>
                <a:cs typeface="Arial Unicode MS" pitchFamily="34" charset="-122"/>
              </a:rPr>
              <a:t>) or 3 quarks (</a:t>
            </a:r>
            <a:r>
              <a:rPr lang="en-US" altLang="zh-CN" sz="1500" dirty="0">
                <a:solidFill>
                  <a:srgbClr val="00B050"/>
                </a:solidFill>
                <a:latin typeface="Arial Unicode MS" pitchFamily="34" charset="-122"/>
                <a:ea typeface="Arial Unicode MS" pitchFamily="34" charset="-122"/>
                <a:cs typeface="Arial Unicode MS" pitchFamily="34" charset="-122"/>
              </a:rPr>
              <a:t>baryon</a:t>
            </a:r>
            <a:r>
              <a:rPr lang="en-US" altLang="zh-CN" sz="1500" dirty="0">
                <a:solidFill>
                  <a:srgbClr val="0000FF"/>
                </a:solidFill>
                <a:latin typeface="Arial Unicode MS" pitchFamily="34" charset="-122"/>
                <a:ea typeface="Arial Unicode MS" pitchFamily="34" charset="-122"/>
                <a:cs typeface="Arial Unicode MS" pitchFamily="34" charset="-122"/>
              </a:rPr>
              <a:t>) in </a:t>
            </a:r>
            <a:r>
              <a:rPr lang="en-US" altLang="zh-CN" dirty="0">
                <a:solidFill>
                  <a:srgbClr val="FF0000"/>
                </a:solidFill>
                <a:latin typeface="Arial Unicode MS" pitchFamily="34" charset="-122"/>
                <a:ea typeface="Arial Unicode MS" pitchFamily="34" charset="-122"/>
                <a:cs typeface="Arial Unicode MS" pitchFamily="34" charset="-122"/>
              </a:rPr>
              <a:t>Quark Model</a:t>
            </a:r>
            <a:endParaRPr lang="en-US" altLang="zh-CN" dirty="0">
              <a:solidFill>
                <a:srgbClr val="FF0000"/>
              </a:solidFill>
              <a:latin typeface="Arial Unicode MS" pitchFamily="34" charset="-122"/>
              <a:ea typeface="Arial Unicode MS" pitchFamily="34" charset="-122"/>
              <a:cs typeface="Arial Unicode MS" pitchFamily="34" charset="-122"/>
            </a:endParaRPr>
          </a:p>
          <a:p>
            <a:endParaRPr lang="en-US" altLang="zh-CN" sz="1500" dirty="0">
              <a:solidFill>
                <a:srgbClr val="0000FF"/>
              </a:solidFill>
              <a:latin typeface="Arial Unicode MS" pitchFamily="34" charset="-122"/>
              <a:ea typeface="Arial Unicode MS" pitchFamily="34" charset="-122"/>
              <a:cs typeface="Arial Unicode MS" pitchFamily="34" charset="-122"/>
            </a:endParaRPr>
          </a:p>
          <a:p>
            <a:endParaRPr lang="en-US" altLang="zh-CN" sz="1500" dirty="0">
              <a:solidFill>
                <a:srgbClr val="0000FF"/>
              </a:solidFill>
              <a:latin typeface="Arial Unicode MS" pitchFamily="34" charset="-122"/>
              <a:ea typeface="Arial Unicode MS" pitchFamily="34" charset="-122"/>
              <a:cs typeface="Arial Unicode MS" pitchFamily="34" charset="-122"/>
            </a:endParaRPr>
          </a:p>
          <a:p>
            <a:endParaRPr lang="en-US" altLang="zh-CN" sz="1500" dirty="0">
              <a:solidFill>
                <a:srgbClr val="0000FF"/>
              </a:solidFill>
              <a:latin typeface="Arial Unicode MS" pitchFamily="34" charset="-122"/>
              <a:ea typeface="Arial Unicode MS" pitchFamily="34" charset="-122"/>
              <a:cs typeface="Arial Unicode MS" pitchFamily="34" charset="-122"/>
            </a:endParaRPr>
          </a:p>
          <a:p>
            <a:pPr marL="0" indent="0">
              <a:buNone/>
            </a:pPr>
            <a:endParaRPr lang="en-US" altLang="zh-CN" sz="1500" dirty="0">
              <a:solidFill>
                <a:srgbClr val="0000FF"/>
              </a:solidFill>
              <a:latin typeface="Arial Unicode MS" pitchFamily="34" charset="-122"/>
              <a:ea typeface="Arial Unicode MS" pitchFamily="34" charset="-122"/>
              <a:cs typeface="Arial Unicode MS" pitchFamily="34" charset="-122"/>
            </a:endParaRPr>
          </a:p>
          <a:p>
            <a:r>
              <a:rPr lang="en-US" altLang="zh-CN" sz="1500" dirty="0">
                <a:solidFill>
                  <a:srgbClr val="0000FF"/>
                </a:solidFill>
                <a:latin typeface="Arial Unicode MS" pitchFamily="34" charset="-122"/>
                <a:ea typeface="Arial Unicode MS" pitchFamily="34" charset="-122"/>
                <a:cs typeface="Arial Unicode MS" pitchFamily="34" charset="-122"/>
              </a:rPr>
              <a:t>QCD does not forbid hadrons with N</a:t>
            </a:r>
            <a:r>
              <a:rPr lang="en-US" altLang="zh-CN" sz="1500" baseline="-25000" dirty="0">
                <a:solidFill>
                  <a:srgbClr val="0000FF"/>
                </a:solidFill>
                <a:latin typeface="Arial Unicode MS" pitchFamily="34" charset="-122"/>
                <a:ea typeface="Arial Unicode MS" pitchFamily="34" charset="-122"/>
                <a:cs typeface="Arial Unicode MS" pitchFamily="34" charset="-122"/>
              </a:rPr>
              <a:t>quarks</a:t>
            </a:r>
            <a:r>
              <a:rPr lang="en-US" altLang="zh-CN" sz="1500" dirty="0">
                <a:solidFill>
                  <a:srgbClr val="0000FF"/>
                </a:solidFill>
                <a:latin typeface="Arial Unicode MS" pitchFamily="34" charset="-122"/>
                <a:ea typeface="Arial Unicode MS" pitchFamily="34" charset="-122"/>
                <a:cs typeface="Arial Unicode MS" pitchFamily="34" charset="-122"/>
                <a:sym typeface="Symbol" panose="05050102010706020507" pitchFamily="18" charset="2"/>
              </a:rPr>
              <a:t>2, 3</a:t>
            </a:r>
            <a:endParaRPr lang="en-US" altLang="zh-CN" sz="1500" dirty="0">
              <a:solidFill>
                <a:srgbClr val="0000FF"/>
              </a:solidFill>
              <a:latin typeface="Arial Unicode MS" pitchFamily="34" charset="-122"/>
              <a:ea typeface="Arial Unicode MS" pitchFamily="34" charset="-122"/>
              <a:cs typeface="Arial Unicode MS" pitchFamily="34" charset="-122"/>
              <a:sym typeface="Symbol" panose="05050102010706020507" pitchFamily="18" charset="2"/>
            </a:endParaRPr>
          </a:p>
          <a:p>
            <a:pPr lvl="1"/>
            <a:r>
              <a:rPr lang="en-US" altLang="zh-CN" sz="1500" dirty="0" err="1">
                <a:solidFill>
                  <a:srgbClr val="0000FF"/>
                </a:solidFill>
                <a:latin typeface="Arial Unicode MS" pitchFamily="34" charset="-122"/>
                <a:ea typeface="Arial Unicode MS" pitchFamily="34" charset="-122"/>
                <a:cs typeface="Arial Unicode MS" pitchFamily="34" charset="-122"/>
              </a:rPr>
              <a:t>glueball</a:t>
            </a:r>
            <a:r>
              <a:rPr lang="zh-CN" altLang="en-US" sz="1500" dirty="0">
                <a:solidFill>
                  <a:srgbClr val="0000FF"/>
                </a:solidFill>
                <a:latin typeface="Arial Unicode MS" pitchFamily="34" charset="-122"/>
                <a:ea typeface="Arial Unicode MS" pitchFamily="34" charset="-122"/>
                <a:cs typeface="Arial Unicode MS" pitchFamily="34" charset="-122"/>
              </a:rPr>
              <a:t>：              </a:t>
            </a:r>
            <a:r>
              <a:rPr lang="en-US" altLang="zh-CN" sz="1500" dirty="0" err="1">
                <a:solidFill>
                  <a:srgbClr val="0000FF"/>
                </a:solidFill>
                <a:latin typeface="Arial Unicode MS" pitchFamily="34" charset="-122"/>
                <a:ea typeface="Arial Unicode MS" pitchFamily="34" charset="-122"/>
                <a:cs typeface="Arial Unicode MS" pitchFamily="34" charset="-122"/>
              </a:rPr>
              <a:t>N</a:t>
            </a:r>
            <a:r>
              <a:rPr lang="en-US" altLang="zh-CN" sz="1500" baseline="-25000" dirty="0" err="1">
                <a:solidFill>
                  <a:srgbClr val="0000FF"/>
                </a:solidFill>
                <a:latin typeface="Arial Unicode MS" pitchFamily="34" charset="-122"/>
                <a:ea typeface="Arial Unicode MS" pitchFamily="34" charset="-122"/>
                <a:cs typeface="Arial Unicode MS" pitchFamily="34" charset="-122"/>
              </a:rPr>
              <a:t>quarks</a:t>
            </a:r>
            <a:r>
              <a:rPr lang="en-US" altLang="zh-CN" sz="1500" baseline="-25000" dirty="0">
                <a:solidFill>
                  <a:srgbClr val="0000FF"/>
                </a:solidFill>
                <a:latin typeface="Arial Unicode MS" pitchFamily="34" charset="-122"/>
                <a:ea typeface="Arial Unicode MS" pitchFamily="34" charset="-122"/>
                <a:cs typeface="Arial Unicode MS" pitchFamily="34" charset="-122"/>
              </a:rPr>
              <a:t> </a:t>
            </a:r>
            <a:r>
              <a:rPr lang="en-US" altLang="zh-CN" sz="1500" dirty="0">
                <a:solidFill>
                  <a:srgbClr val="0000FF"/>
                </a:solidFill>
                <a:latin typeface="Arial Unicode MS" pitchFamily="34" charset="-122"/>
                <a:ea typeface="Arial Unicode MS" pitchFamily="34" charset="-122"/>
                <a:cs typeface="Arial Unicode MS" pitchFamily="34" charset="-122"/>
              </a:rPr>
              <a:t>= 0 (</a:t>
            </a:r>
            <a:r>
              <a:rPr lang="en-US" altLang="zh-CN" sz="1500" dirty="0" err="1">
                <a:solidFill>
                  <a:srgbClr val="0000FF"/>
                </a:solidFill>
                <a:latin typeface="Arial Unicode MS" pitchFamily="34" charset="-122"/>
                <a:ea typeface="Arial Unicode MS" pitchFamily="34" charset="-122"/>
                <a:cs typeface="Arial Unicode MS" pitchFamily="34" charset="-122"/>
              </a:rPr>
              <a:t>gg</a:t>
            </a:r>
            <a:r>
              <a:rPr lang="en-US" altLang="zh-CN" sz="1500" dirty="0">
                <a:solidFill>
                  <a:srgbClr val="0000FF"/>
                </a:solidFill>
                <a:latin typeface="Arial Unicode MS" pitchFamily="34" charset="-122"/>
                <a:ea typeface="Arial Unicode MS" pitchFamily="34" charset="-122"/>
                <a:cs typeface="Arial Unicode MS" pitchFamily="34" charset="-122"/>
              </a:rPr>
              <a:t>, </a:t>
            </a:r>
            <a:r>
              <a:rPr lang="en-US" altLang="zh-CN" sz="1500" dirty="0" err="1">
                <a:solidFill>
                  <a:srgbClr val="0000FF"/>
                </a:solidFill>
                <a:latin typeface="Arial Unicode MS" pitchFamily="34" charset="-122"/>
                <a:ea typeface="Arial Unicode MS" pitchFamily="34" charset="-122"/>
                <a:cs typeface="Arial Unicode MS" pitchFamily="34" charset="-122"/>
              </a:rPr>
              <a:t>ggg</a:t>
            </a:r>
            <a:r>
              <a:rPr lang="en-US" altLang="zh-CN" sz="1500" dirty="0">
                <a:solidFill>
                  <a:srgbClr val="0000FF"/>
                </a:solidFill>
                <a:latin typeface="Arial Unicode MS" pitchFamily="34" charset="-122"/>
                <a:ea typeface="Arial Unicode MS" pitchFamily="34" charset="-122"/>
                <a:cs typeface="Arial Unicode MS" pitchFamily="34" charset="-122"/>
              </a:rPr>
              <a:t>, …)</a:t>
            </a:r>
            <a:endParaRPr lang="en-US" altLang="zh-CN" sz="1500" dirty="0">
              <a:solidFill>
                <a:srgbClr val="0000FF"/>
              </a:solidFill>
              <a:latin typeface="Arial Unicode MS" pitchFamily="34" charset="-122"/>
              <a:ea typeface="Arial Unicode MS" pitchFamily="34" charset="-122"/>
              <a:cs typeface="Arial Unicode MS" pitchFamily="34" charset="-122"/>
            </a:endParaRPr>
          </a:p>
          <a:p>
            <a:pPr lvl="1"/>
            <a:r>
              <a:rPr lang="en-US" altLang="zh-CN" sz="1500" dirty="0">
                <a:solidFill>
                  <a:srgbClr val="0000FF"/>
                </a:solidFill>
                <a:latin typeface="Arial Unicode MS" pitchFamily="34" charset="-122"/>
                <a:ea typeface="Arial Unicode MS" pitchFamily="34" charset="-122"/>
                <a:cs typeface="Arial Unicode MS" pitchFamily="34" charset="-122"/>
              </a:rPr>
              <a:t>hybrid</a:t>
            </a:r>
            <a:r>
              <a:rPr lang="zh-CN" altLang="en-US" sz="1500" dirty="0">
                <a:solidFill>
                  <a:srgbClr val="0000FF"/>
                </a:solidFill>
                <a:latin typeface="Arial Unicode MS" pitchFamily="34" charset="-122"/>
                <a:ea typeface="Arial Unicode MS" pitchFamily="34" charset="-122"/>
                <a:cs typeface="Arial Unicode MS" pitchFamily="34" charset="-122"/>
              </a:rPr>
              <a:t>：                 </a:t>
            </a:r>
            <a:r>
              <a:rPr lang="en-US" altLang="zh-CN" sz="1500" dirty="0" err="1">
                <a:solidFill>
                  <a:srgbClr val="0000FF"/>
                </a:solidFill>
                <a:latin typeface="Arial Unicode MS" pitchFamily="34" charset="-122"/>
                <a:ea typeface="Arial Unicode MS" pitchFamily="34" charset="-122"/>
                <a:cs typeface="Arial Unicode MS" pitchFamily="34" charset="-122"/>
              </a:rPr>
              <a:t>N</a:t>
            </a:r>
            <a:r>
              <a:rPr lang="en-US" altLang="zh-CN" sz="1500" baseline="-25000" dirty="0" err="1">
                <a:solidFill>
                  <a:srgbClr val="0000FF"/>
                </a:solidFill>
                <a:latin typeface="Arial Unicode MS" pitchFamily="34" charset="-122"/>
                <a:ea typeface="Arial Unicode MS" pitchFamily="34" charset="-122"/>
                <a:cs typeface="Arial Unicode MS" pitchFamily="34" charset="-122"/>
              </a:rPr>
              <a:t>quarks</a:t>
            </a:r>
            <a:r>
              <a:rPr lang="en-US" altLang="zh-CN" sz="1500" baseline="-25000" dirty="0">
                <a:solidFill>
                  <a:srgbClr val="0000FF"/>
                </a:solidFill>
                <a:latin typeface="Arial Unicode MS" pitchFamily="34" charset="-122"/>
                <a:ea typeface="Arial Unicode MS" pitchFamily="34" charset="-122"/>
                <a:cs typeface="Arial Unicode MS" pitchFamily="34" charset="-122"/>
              </a:rPr>
              <a:t> </a:t>
            </a:r>
            <a:r>
              <a:rPr lang="en-US" altLang="zh-CN" sz="1500" dirty="0">
                <a:solidFill>
                  <a:srgbClr val="0000FF"/>
                </a:solidFill>
                <a:latin typeface="Arial Unicode MS" pitchFamily="34" charset="-122"/>
                <a:ea typeface="Arial Unicode MS" pitchFamily="34" charset="-122"/>
                <a:cs typeface="Arial Unicode MS" pitchFamily="34" charset="-122"/>
              </a:rPr>
              <a:t>= </a:t>
            </a:r>
            <a:r>
              <a:rPr lang="en-US" altLang="zh-CN" sz="1500" dirty="0">
                <a:solidFill>
                  <a:srgbClr val="0000FF"/>
                </a:solidFill>
                <a:latin typeface="Arial Unicode MS" pitchFamily="34" charset="-122"/>
                <a:ea typeface="Arial Unicode MS" pitchFamily="34" charset="-122"/>
                <a:cs typeface="Arial Unicode MS" pitchFamily="34" charset="-122"/>
                <a:sym typeface="Symbol" panose="05050102010706020507" pitchFamily="18" charset="2"/>
              </a:rPr>
              <a:t>2 (or more) + excited gluon</a:t>
            </a:r>
            <a:endParaRPr lang="en-US" altLang="zh-CN" sz="1500" dirty="0">
              <a:solidFill>
                <a:srgbClr val="0000FF"/>
              </a:solidFill>
              <a:latin typeface="Arial Unicode MS" pitchFamily="34" charset="-122"/>
              <a:ea typeface="Arial Unicode MS" pitchFamily="34" charset="-122"/>
              <a:cs typeface="Arial Unicode MS" pitchFamily="34" charset="-122"/>
            </a:endParaRPr>
          </a:p>
          <a:p>
            <a:pPr lvl="1"/>
            <a:r>
              <a:rPr lang="en-US" altLang="zh-CN" sz="1500" dirty="0" err="1">
                <a:solidFill>
                  <a:srgbClr val="0000FF"/>
                </a:solidFill>
                <a:latin typeface="Arial Unicode MS" pitchFamily="34" charset="-122"/>
                <a:ea typeface="Arial Unicode MS" pitchFamily="34" charset="-122"/>
                <a:cs typeface="Arial Unicode MS" pitchFamily="34" charset="-122"/>
              </a:rPr>
              <a:t>multiquark</a:t>
            </a:r>
            <a:r>
              <a:rPr lang="en-US" altLang="zh-CN" sz="1500" dirty="0">
                <a:solidFill>
                  <a:srgbClr val="0000FF"/>
                </a:solidFill>
                <a:latin typeface="Arial Unicode MS" pitchFamily="34" charset="-122"/>
                <a:ea typeface="Arial Unicode MS" pitchFamily="34" charset="-122"/>
                <a:cs typeface="Arial Unicode MS" pitchFamily="34" charset="-122"/>
              </a:rPr>
              <a:t> state</a:t>
            </a:r>
            <a:r>
              <a:rPr lang="zh-CN" altLang="en-US" sz="1500" dirty="0">
                <a:solidFill>
                  <a:srgbClr val="0000FF"/>
                </a:solidFill>
                <a:latin typeface="Arial Unicode MS" pitchFamily="34" charset="-122"/>
                <a:ea typeface="Arial Unicode MS" pitchFamily="34" charset="-122"/>
                <a:cs typeface="Arial Unicode MS" pitchFamily="34" charset="-122"/>
              </a:rPr>
              <a:t>： </a:t>
            </a:r>
            <a:r>
              <a:rPr lang="en-US" altLang="zh-CN" sz="1500" dirty="0" err="1">
                <a:solidFill>
                  <a:srgbClr val="0000FF"/>
                </a:solidFill>
                <a:latin typeface="Arial Unicode MS" pitchFamily="34" charset="-122"/>
                <a:ea typeface="Arial Unicode MS" pitchFamily="34" charset="-122"/>
                <a:cs typeface="Arial Unicode MS" pitchFamily="34" charset="-122"/>
              </a:rPr>
              <a:t>N</a:t>
            </a:r>
            <a:r>
              <a:rPr lang="en-US" altLang="zh-CN" sz="1500" baseline="-25000" dirty="0" err="1">
                <a:solidFill>
                  <a:srgbClr val="0000FF"/>
                </a:solidFill>
                <a:latin typeface="Arial Unicode MS" pitchFamily="34" charset="-122"/>
                <a:ea typeface="Arial Unicode MS" pitchFamily="34" charset="-122"/>
                <a:cs typeface="Arial Unicode MS" pitchFamily="34" charset="-122"/>
              </a:rPr>
              <a:t>quarks</a:t>
            </a:r>
            <a:r>
              <a:rPr lang="en-US" altLang="zh-CN" sz="1500" baseline="-25000" dirty="0">
                <a:solidFill>
                  <a:srgbClr val="0000FF"/>
                </a:solidFill>
                <a:latin typeface="Arial Unicode MS" pitchFamily="34" charset="-122"/>
                <a:ea typeface="Arial Unicode MS" pitchFamily="34" charset="-122"/>
                <a:cs typeface="Arial Unicode MS" pitchFamily="34" charset="-122"/>
              </a:rPr>
              <a:t> </a:t>
            </a:r>
            <a:r>
              <a:rPr lang="en-US" altLang="zh-CN" sz="1500" dirty="0">
                <a:solidFill>
                  <a:srgbClr val="0000FF"/>
                </a:solidFill>
                <a:latin typeface="Arial Unicode MS" pitchFamily="34" charset="-122"/>
                <a:ea typeface="Arial Unicode MS" pitchFamily="34" charset="-122"/>
                <a:cs typeface="Arial Unicode MS" pitchFamily="34" charset="-122"/>
              </a:rPr>
              <a:t>&gt; 3 </a:t>
            </a:r>
            <a:endParaRPr lang="en-US" altLang="zh-CN" sz="1500" dirty="0">
              <a:solidFill>
                <a:srgbClr val="0000FF"/>
              </a:solidFill>
              <a:latin typeface="Arial Unicode MS" pitchFamily="34" charset="-122"/>
              <a:ea typeface="Arial Unicode MS" pitchFamily="34" charset="-122"/>
              <a:cs typeface="Arial Unicode MS" pitchFamily="34" charset="-122"/>
            </a:endParaRPr>
          </a:p>
          <a:p>
            <a:pPr lvl="1"/>
            <a:r>
              <a:rPr lang="en-US" altLang="zh-CN" sz="1500" dirty="0">
                <a:solidFill>
                  <a:srgbClr val="0000FF"/>
                </a:solidFill>
                <a:latin typeface="Arial Unicode MS" pitchFamily="34" charset="-122"/>
                <a:ea typeface="Arial Unicode MS" pitchFamily="34" charset="-122"/>
                <a:cs typeface="Arial Unicode MS" pitchFamily="34" charset="-122"/>
              </a:rPr>
              <a:t>molecule</a:t>
            </a:r>
            <a:r>
              <a:rPr lang="zh-CN" altLang="en-US" sz="1500" dirty="0">
                <a:solidFill>
                  <a:srgbClr val="0000FF"/>
                </a:solidFill>
                <a:latin typeface="Arial Unicode MS" pitchFamily="34" charset="-122"/>
                <a:ea typeface="Arial Unicode MS" pitchFamily="34" charset="-122"/>
                <a:cs typeface="Arial Unicode MS" pitchFamily="34" charset="-122"/>
              </a:rPr>
              <a:t>：            </a:t>
            </a:r>
            <a:r>
              <a:rPr lang="en-US" altLang="zh-CN" sz="1500" dirty="0">
                <a:solidFill>
                  <a:srgbClr val="0000FF"/>
                </a:solidFill>
                <a:latin typeface="Arial Unicode MS" pitchFamily="34" charset="-122"/>
                <a:ea typeface="Arial Unicode MS" pitchFamily="34" charset="-122"/>
                <a:cs typeface="Arial Unicode MS" pitchFamily="34" charset="-122"/>
              </a:rPr>
              <a:t>bound state of more than 2 hadrons</a:t>
            </a:r>
            <a:endParaRPr lang="en-US" altLang="zh-CN" sz="1500" dirty="0">
              <a:solidFill>
                <a:srgbClr val="0000FF"/>
              </a:solidFill>
              <a:latin typeface="Arial Unicode MS" pitchFamily="34" charset="-122"/>
              <a:ea typeface="Arial Unicode MS" pitchFamily="34" charset="-122"/>
              <a:cs typeface="Arial Unicode MS" pitchFamily="34" charset="-122"/>
            </a:endParaRPr>
          </a:p>
          <a:p>
            <a:pPr lvl="1"/>
            <a:r>
              <a:rPr lang="en-US" altLang="zh-CN" sz="1500" dirty="0">
                <a:solidFill>
                  <a:srgbClr val="0000FF"/>
                </a:solidFill>
                <a:latin typeface="Arial Unicode MS" pitchFamily="34" charset="-122"/>
                <a:ea typeface="Arial Unicode MS" pitchFamily="34" charset="-122"/>
                <a:cs typeface="Arial Unicode MS" pitchFamily="34" charset="-122"/>
              </a:rPr>
              <a:t>…</a:t>
            </a:r>
            <a:endParaRPr lang="en-US" altLang="zh-CN" sz="1500" dirty="0">
              <a:solidFill>
                <a:srgbClr val="0000FF"/>
              </a:solidFill>
              <a:latin typeface="Arial Unicode MS" pitchFamily="34" charset="-122"/>
              <a:ea typeface="Arial Unicode MS" pitchFamily="34" charset="-122"/>
              <a:cs typeface="Arial Unicode MS" pitchFamily="34" charset="-122"/>
            </a:endParaRPr>
          </a:p>
        </p:txBody>
      </p:sp>
      <p:sp>
        <p:nvSpPr>
          <p:cNvPr id="3" name="Footer Placeholder 2"/>
          <p:cNvSpPr>
            <a:spLocks noGrp="1"/>
          </p:cNvSpPr>
          <p:nvPr>
            <p:ph type="ftr" sz="quarter" idx="11"/>
          </p:nvPr>
        </p:nvSpPr>
        <p:spPr/>
        <p:txBody>
          <a:bodyPr/>
          <a:lstStyle/>
          <a:p>
            <a:r>
              <a:rPr lang="en-US"/>
              <a:t>The Physics on BESIII</a:t>
            </a:r>
            <a:endParaRPr lang="en-US"/>
          </a:p>
        </p:txBody>
      </p:sp>
      <p:sp>
        <p:nvSpPr>
          <p:cNvPr id="13" name="灯片编号占位符 5"/>
          <p:cNvSpPr>
            <a:spLocks noGrp="1"/>
          </p:cNvSpPr>
          <p:nvPr>
            <p:ph type="sldNum" sz="quarter" idx="12"/>
          </p:nvPr>
        </p:nvSpPr>
        <p:spPr/>
        <p:txBody>
          <a:bodyPr/>
          <a:lstStyle/>
          <a:p>
            <a:fld id="{E242FC9D-8326-43D1-B6C4-1CDBC2612F20}" type="slidenum">
              <a:rPr lang="en-US" altLang="zh-CN"/>
            </a:fld>
            <a:endParaRPr lang="en-US" altLang="zh-CN"/>
          </a:p>
        </p:txBody>
      </p:sp>
      <p:grpSp>
        <p:nvGrpSpPr>
          <p:cNvPr id="304132" name="Group 5"/>
          <p:cNvGrpSpPr/>
          <p:nvPr/>
        </p:nvGrpSpPr>
        <p:grpSpPr bwMode="auto">
          <a:xfrm>
            <a:off x="3653898" y="2061697"/>
            <a:ext cx="999111" cy="815208"/>
            <a:chOff x="3072" y="3024"/>
            <a:chExt cx="480" cy="480"/>
          </a:xfrm>
        </p:grpSpPr>
        <p:sp>
          <p:nvSpPr>
            <p:cNvPr id="304133" name="Oval 6"/>
            <p:cNvSpPr>
              <a:spLocks noChangeArrowheads="1"/>
            </p:cNvSpPr>
            <p:nvPr/>
          </p:nvSpPr>
          <p:spPr bwMode="auto">
            <a:xfrm>
              <a:off x="3072" y="3024"/>
              <a:ext cx="480" cy="480"/>
            </a:xfrm>
            <a:prstGeom prst="ellipse">
              <a:avLst/>
            </a:prstGeom>
            <a:noFill/>
            <a:ln w="28575">
              <a:solidFill>
                <a:srgbClr val="00FF00"/>
              </a:solidFill>
              <a:round/>
            </a:ln>
            <a:extLst>
              <a:ext uri="{909E8E84-426E-40DD-AFC4-6F175D3DCCD1}">
                <a14:hiddenFill xmlns:a14="http://schemas.microsoft.com/office/drawing/2010/main">
                  <a:solidFill>
                    <a:srgbClr val="FFFFFF"/>
                  </a:solidFill>
                </a14:hiddenFill>
              </a:ext>
            </a:extLst>
          </p:spPr>
          <p:txBody>
            <a:bodyPr wrap="none" anchor="ctr"/>
            <a:lstStyle/>
            <a:p>
              <a:pPr algn="l">
                <a:spcBef>
                  <a:spcPct val="0"/>
                </a:spcBef>
              </a:pPr>
              <a:endParaRPr lang="zh-CN" altLang="zh-CN" sz="600">
                <a:latin typeface="Arial" panose="020B0604020202020204" pitchFamily="34" charset="0"/>
              </a:endParaRPr>
            </a:p>
          </p:txBody>
        </p:sp>
        <p:sp>
          <p:nvSpPr>
            <p:cNvPr id="304134" name="Oval 7"/>
            <p:cNvSpPr>
              <a:spLocks noChangeArrowheads="1"/>
            </p:cNvSpPr>
            <p:nvPr/>
          </p:nvSpPr>
          <p:spPr bwMode="auto">
            <a:xfrm>
              <a:off x="3216" y="3072"/>
              <a:ext cx="192" cy="192"/>
            </a:xfrm>
            <a:prstGeom prst="ellipse">
              <a:avLst/>
            </a:prstGeom>
            <a:gradFill rotWithShape="0">
              <a:gsLst>
                <a:gs pos="0">
                  <a:schemeClr val="tx1"/>
                </a:gs>
                <a:gs pos="100000">
                  <a:srgbClr val="33CCFF"/>
                </a:gs>
              </a:gsLst>
              <a:path path="shape">
                <a:fillToRect l="50000" t="50000" r="50000" b="50000"/>
              </a:path>
            </a:gradFill>
            <a:ln>
              <a:noFill/>
            </a:ln>
            <a:extLst>
              <a:ext uri="{91240B29-F687-4F45-9708-019B960494DF}">
                <a14:hiddenLine xmlns:a14="http://schemas.microsoft.com/office/drawing/2010/main" w="28575">
                  <a:solidFill>
                    <a:srgbClr val="000000"/>
                  </a:solidFill>
                  <a:round/>
                </a14:hiddenLine>
              </a:ext>
            </a:extLst>
          </p:spPr>
          <p:txBody>
            <a:bodyPr wrap="none" anchor="ctr"/>
            <a:lstStyle/>
            <a:p>
              <a:pPr algn="l">
                <a:spcBef>
                  <a:spcPct val="0"/>
                </a:spcBef>
              </a:pPr>
              <a:endParaRPr lang="zh-CN" altLang="zh-CN" sz="600">
                <a:latin typeface="Arial" panose="020B0604020202020204" pitchFamily="34" charset="0"/>
              </a:endParaRPr>
            </a:p>
          </p:txBody>
        </p:sp>
        <p:sp>
          <p:nvSpPr>
            <p:cNvPr id="304135" name="Oval 8"/>
            <p:cNvSpPr>
              <a:spLocks noChangeArrowheads="1"/>
            </p:cNvSpPr>
            <p:nvPr/>
          </p:nvSpPr>
          <p:spPr bwMode="auto">
            <a:xfrm>
              <a:off x="3216" y="3288"/>
              <a:ext cx="192" cy="192"/>
            </a:xfrm>
            <a:prstGeom prst="ellipse">
              <a:avLst/>
            </a:prstGeom>
            <a:gradFill rotWithShape="0">
              <a:gsLst>
                <a:gs pos="0">
                  <a:srgbClr val="FF6600"/>
                </a:gs>
                <a:gs pos="100000">
                  <a:srgbClr val="762F00"/>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l">
                <a:spcBef>
                  <a:spcPct val="0"/>
                </a:spcBef>
              </a:pPr>
              <a:endParaRPr lang="zh-CN" altLang="zh-CN" sz="600">
                <a:latin typeface="Arial" panose="020B0604020202020204" pitchFamily="34" charset="0"/>
              </a:endParaRPr>
            </a:p>
          </p:txBody>
        </p:sp>
      </p:grpSp>
      <p:grpSp>
        <p:nvGrpSpPr>
          <p:cNvPr id="304136" name="Group 9"/>
          <p:cNvGrpSpPr/>
          <p:nvPr/>
        </p:nvGrpSpPr>
        <p:grpSpPr bwMode="auto">
          <a:xfrm>
            <a:off x="5184457" y="2061698"/>
            <a:ext cx="953717" cy="881249"/>
            <a:chOff x="3696" y="3456"/>
            <a:chExt cx="480" cy="538"/>
          </a:xfrm>
        </p:grpSpPr>
        <p:sp>
          <p:nvSpPr>
            <p:cNvPr id="304137" name="Oval 10"/>
            <p:cNvSpPr>
              <a:spLocks noChangeArrowheads="1"/>
            </p:cNvSpPr>
            <p:nvPr/>
          </p:nvSpPr>
          <p:spPr bwMode="auto">
            <a:xfrm>
              <a:off x="3696" y="3456"/>
              <a:ext cx="480" cy="538"/>
            </a:xfrm>
            <a:prstGeom prst="ellipse">
              <a:avLst/>
            </a:prstGeom>
            <a:noFill/>
            <a:ln w="28575">
              <a:solidFill>
                <a:srgbClr val="00FF00"/>
              </a:solidFill>
              <a:round/>
            </a:ln>
            <a:extLst>
              <a:ext uri="{909E8E84-426E-40DD-AFC4-6F175D3DCCD1}">
                <a14:hiddenFill xmlns:a14="http://schemas.microsoft.com/office/drawing/2010/main">
                  <a:solidFill>
                    <a:srgbClr val="FFFFFF"/>
                  </a:solidFill>
                </a14:hiddenFill>
              </a:ext>
            </a:extLst>
          </p:spPr>
          <p:txBody>
            <a:bodyPr wrap="none" anchor="ctr"/>
            <a:lstStyle/>
            <a:p>
              <a:pPr algn="l">
                <a:spcBef>
                  <a:spcPct val="0"/>
                </a:spcBef>
              </a:pPr>
              <a:endParaRPr lang="zh-CN" altLang="zh-CN" sz="600">
                <a:latin typeface="Arial" panose="020B0604020202020204" pitchFamily="34" charset="0"/>
              </a:endParaRPr>
            </a:p>
          </p:txBody>
        </p:sp>
        <p:sp>
          <p:nvSpPr>
            <p:cNvPr id="304138" name="Oval 11"/>
            <p:cNvSpPr>
              <a:spLocks noChangeArrowheads="1"/>
            </p:cNvSpPr>
            <p:nvPr/>
          </p:nvSpPr>
          <p:spPr bwMode="auto">
            <a:xfrm>
              <a:off x="3936" y="3696"/>
              <a:ext cx="192" cy="192"/>
            </a:xfrm>
            <a:prstGeom prst="ellipse">
              <a:avLst/>
            </a:prstGeom>
            <a:gradFill rotWithShape="0">
              <a:gsLst>
                <a:gs pos="0">
                  <a:schemeClr val="tx1"/>
                </a:gs>
                <a:gs pos="100000">
                  <a:srgbClr val="FFFF00"/>
                </a:gs>
              </a:gsLst>
              <a:path path="shape">
                <a:fillToRect l="50000" t="50000" r="50000" b="50000"/>
              </a:path>
            </a:gradFill>
            <a:ln w="28575">
              <a:solidFill>
                <a:srgbClr val="FFFF00"/>
              </a:solidFill>
              <a:round/>
            </a:ln>
          </p:spPr>
          <p:txBody>
            <a:bodyPr wrap="none" anchor="ctr"/>
            <a:lstStyle/>
            <a:p>
              <a:pPr algn="l">
                <a:spcBef>
                  <a:spcPct val="0"/>
                </a:spcBef>
              </a:pPr>
              <a:endParaRPr lang="zh-CN" altLang="zh-CN" sz="600">
                <a:latin typeface="Arial" panose="020B0604020202020204" pitchFamily="34" charset="0"/>
              </a:endParaRPr>
            </a:p>
          </p:txBody>
        </p:sp>
        <p:sp>
          <p:nvSpPr>
            <p:cNvPr id="304139" name="Oval 12"/>
            <p:cNvSpPr>
              <a:spLocks noChangeArrowheads="1"/>
            </p:cNvSpPr>
            <p:nvPr/>
          </p:nvSpPr>
          <p:spPr bwMode="auto">
            <a:xfrm>
              <a:off x="3732" y="3660"/>
              <a:ext cx="204" cy="228"/>
            </a:xfrm>
            <a:prstGeom prst="ellipse">
              <a:avLst/>
            </a:prstGeom>
            <a:gradFill rotWithShape="0">
              <a:gsLst>
                <a:gs pos="0">
                  <a:srgbClr val="FF6600"/>
                </a:gs>
                <a:gs pos="100000">
                  <a:srgbClr val="762F00"/>
                </a:gs>
              </a:gsLst>
              <a:path path="shape">
                <a:fillToRect l="50000" t="50000" r="50000" b="50000"/>
              </a:path>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l">
                <a:spcBef>
                  <a:spcPct val="0"/>
                </a:spcBef>
              </a:pPr>
              <a:endParaRPr lang="zh-CN" altLang="zh-CN" sz="600">
                <a:latin typeface="Arial" panose="020B0604020202020204" pitchFamily="34" charset="0"/>
              </a:endParaRPr>
            </a:p>
          </p:txBody>
        </p:sp>
        <p:sp>
          <p:nvSpPr>
            <p:cNvPr id="304140" name="Oval 13"/>
            <p:cNvSpPr>
              <a:spLocks noChangeArrowheads="1"/>
            </p:cNvSpPr>
            <p:nvPr/>
          </p:nvSpPr>
          <p:spPr bwMode="auto">
            <a:xfrm>
              <a:off x="3840" y="3492"/>
              <a:ext cx="192" cy="204"/>
            </a:xfrm>
            <a:prstGeom prst="ellipse">
              <a:avLst/>
            </a:prstGeom>
            <a:gradFill rotWithShape="0">
              <a:gsLst>
                <a:gs pos="0">
                  <a:schemeClr val="tx1"/>
                </a:gs>
                <a:gs pos="100000">
                  <a:srgbClr val="33CCFF"/>
                </a:gs>
              </a:gsLst>
              <a:path path="shape">
                <a:fillToRect l="50000" t="50000" r="50000" b="50000"/>
              </a:path>
            </a:gradFill>
            <a:ln>
              <a:noFill/>
            </a:ln>
            <a:extLst>
              <a:ext uri="{91240B29-F687-4F45-9708-019B960494DF}">
                <a14:hiddenLine xmlns:a14="http://schemas.microsoft.com/office/drawing/2010/main" w="28575">
                  <a:solidFill>
                    <a:srgbClr val="000000"/>
                  </a:solidFill>
                  <a:round/>
                </a14:hiddenLine>
              </a:ext>
            </a:extLst>
          </p:spPr>
          <p:txBody>
            <a:bodyPr wrap="none" anchor="ctr"/>
            <a:lstStyle/>
            <a:p>
              <a:pPr algn="l">
                <a:spcBef>
                  <a:spcPct val="0"/>
                </a:spcBef>
              </a:pPr>
              <a:endParaRPr lang="zh-CN" altLang="zh-CN" sz="600">
                <a:latin typeface="Arial" panose="020B0604020202020204" pitchFamily="34" charset="0"/>
              </a:endParaRPr>
            </a:p>
          </p:txBody>
        </p:sp>
      </p:grpSp>
      <p:sp>
        <p:nvSpPr>
          <p:cNvPr id="2" name="TextBox 1"/>
          <p:cNvSpPr txBox="1"/>
          <p:nvPr/>
        </p:nvSpPr>
        <p:spPr>
          <a:xfrm>
            <a:off x="1351089" y="4959025"/>
            <a:ext cx="6677295" cy="507831"/>
          </a:xfrm>
          <a:prstGeom prst="rect">
            <a:avLst/>
          </a:prstGeom>
          <a:noFill/>
        </p:spPr>
        <p:txBody>
          <a:bodyPr wrap="square" rtlCol="0">
            <a:spAutoFit/>
          </a:bodyPr>
          <a:lstStyle/>
          <a:p>
            <a:r>
              <a:rPr lang="en-US" altLang="zh-CN" sz="2700" dirty="0">
                <a:solidFill>
                  <a:srgbClr val="FF0000"/>
                </a:solidFill>
              </a:rPr>
              <a:t>BESIII@BEPCII is collecting data to study this.</a:t>
            </a:r>
            <a:endParaRPr lang="en-US" altLang="zh-CN" sz="2700" dirty="0">
              <a:solidFill>
                <a:srgbClr val="FF0000"/>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43000" y="857250"/>
            <a:ext cx="6858000"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Footer Placeholder 1"/>
          <p:cNvSpPr>
            <a:spLocks noGrp="1"/>
          </p:cNvSpPr>
          <p:nvPr>
            <p:ph type="ftr" sz="quarter" idx="11"/>
          </p:nvPr>
        </p:nvSpPr>
        <p:spPr/>
        <p:txBody>
          <a:bodyPr/>
          <a:lstStyle/>
          <a:p>
            <a:r>
              <a:rPr lang="en-US"/>
              <a:t>The Physics on BESIII</a:t>
            </a:r>
            <a:endParaRPr 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矩形 4"/>
          <p:cNvSpPr/>
          <p:nvPr/>
        </p:nvSpPr>
        <p:spPr>
          <a:xfrm>
            <a:off x="2620011" y="2744778"/>
            <a:ext cx="4320413" cy="923330"/>
          </a:xfrm>
          <a:prstGeom prst="rect">
            <a:avLst/>
          </a:prstGeom>
        </p:spPr>
        <p:txBody>
          <a:bodyPr wrap="none">
            <a:spAutoFit/>
          </a:bodyPr>
          <a:lstStyle/>
          <a:p>
            <a:r>
              <a:rPr lang="en-US" altLang="zh-CN" sz="5400" dirty="0">
                <a:solidFill>
                  <a:srgbClr val="FF0000"/>
                </a:solidFill>
                <a:latin typeface="Times New Roman" panose="02020603050405020304" pitchFamily="18" charset="0"/>
              </a:rPr>
              <a:t>Charm physics</a:t>
            </a:r>
            <a:endParaRPr lang="en-US" altLang="zh-CN" sz="5400" dirty="0">
              <a:solidFill>
                <a:srgbClr val="FF0000"/>
              </a:solidFill>
              <a:latin typeface="Times New Roman" panose="02020603050405020304" pitchFamily="18" charset="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4"/>
          <p:cNvSpPr>
            <a:spLocks noGrp="1" noChangeArrowheads="1"/>
          </p:cNvSpPr>
          <p:nvPr>
            <p:ph type="title"/>
          </p:nvPr>
        </p:nvSpPr>
        <p:spPr>
          <a:xfrm>
            <a:off x="1285875" y="0"/>
            <a:ext cx="6572250" cy="530462"/>
          </a:xfrm>
          <a:noFill/>
        </p:spPr>
        <p:txBody>
          <a:bodyPr>
            <a:noAutofit/>
          </a:bodyPr>
          <a:lstStyle/>
          <a:p>
            <a:pPr eaLnBrk="1" hangingPunct="1">
              <a:defRPr/>
            </a:pPr>
            <a:r>
              <a:rPr lang="en-US" altLang="zh-CN" sz="2700" dirty="0" err="1">
                <a:solidFill>
                  <a:srgbClr val="0000CC"/>
                </a:solidFill>
                <a:latin typeface="Arial Unicode MS" pitchFamily="34" charset="-122"/>
                <a:ea typeface="Arial Unicode MS" pitchFamily="34" charset="-122"/>
                <a:cs typeface="Arial Unicode MS" pitchFamily="34" charset="-122"/>
              </a:rPr>
              <a:t>Leptonic</a:t>
            </a:r>
            <a:r>
              <a:rPr lang="en-US" altLang="zh-CN" sz="2700" dirty="0">
                <a:solidFill>
                  <a:srgbClr val="0000CC"/>
                </a:solidFill>
                <a:latin typeface="Arial Unicode MS" pitchFamily="34" charset="-122"/>
                <a:ea typeface="Arial Unicode MS" pitchFamily="34" charset="-122"/>
                <a:cs typeface="Arial Unicode MS" pitchFamily="34" charset="-122"/>
              </a:rPr>
              <a:t> &amp; </a:t>
            </a:r>
            <a:r>
              <a:rPr lang="en-US" altLang="zh-CN" sz="2700" dirty="0" err="1">
                <a:solidFill>
                  <a:srgbClr val="0000CC"/>
                </a:solidFill>
                <a:latin typeface="Arial Unicode MS" pitchFamily="34" charset="-122"/>
                <a:ea typeface="Arial Unicode MS" pitchFamily="34" charset="-122"/>
                <a:cs typeface="Arial Unicode MS" pitchFamily="34" charset="-122"/>
              </a:rPr>
              <a:t>semileptonic</a:t>
            </a:r>
            <a:r>
              <a:rPr lang="en-US" altLang="zh-CN" sz="2700" dirty="0">
                <a:solidFill>
                  <a:srgbClr val="0000CC"/>
                </a:solidFill>
                <a:latin typeface="Arial Unicode MS" pitchFamily="34" charset="-122"/>
                <a:ea typeface="Arial Unicode MS" pitchFamily="34" charset="-122"/>
                <a:cs typeface="Arial Unicode MS" pitchFamily="34" charset="-122"/>
              </a:rPr>
              <a:t> decays</a:t>
            </a:r>
            <a:endParaRPr lang="en-US" altLang="zh-CN" sz="2700" dirty="0">
              <a:solidFill>
                <a:srgbClr val="0000CC"/>
              </a:solidFill>
              <a:latin typeface="Arial Unicode MS" pitchFamily="34" charset="-122"/>
              <a:ea typeface="Arial Unicode MS" pitchFamily="34" charset="-122"/>
              <a:cs typeface="Arial Unicode MS" pitchFamily="34" charset="-122"/>
            </a:endParaRPr>
          </a:p>
        </p:txBody>
      </p:sp>
      <p:sp>
        <p:nvSpPr>
          <p:cNvPr id="13314" name="灯片编号占位符 5"/>
          <p:cNvSpPr>
            <a:spLocks noGrp="1"/>
          </p:cNvSpPr>
          <p:nvPr>
            <p:ph type="sldNum" sz="quarter" idx="12"/>
          </p:nvPr>
        </p:nvSpPr>
        <p:spPr bwMode="auto">
          <a:xfrm>
            <a:off x="6786563" y="5682386"/>
            <a:ext cx="2133600" cy="27384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557530" indent="-214630" eaLnBrk="0" hangingPunct="0">
              <a:defRPr>
                <a:solidFill>
                  <a:schemeClr val="tx1"/>
                </a:solidFill>
                <a:latin typeface="Arial" panose="020B0604020202020204" pitchFamily="34" charset="0"/>
                <a:ea typeface="宋体" panose="02010600030101010101" pitchFamily="2" charset="-122"/>
              </a:defRPr>
            </a:lvl2pPr>
            <a:lvl3pPr marL="857250" indent="-171450" eaLnBrk="0" hangingPunct="0">
              <a:defRPr>
                <a:solidFill>
                  <a:schemeClr val="tx1"/>
                </a:solidFill>
                <a:latin typeface="Arial" panose="020B0604020202020204" pitchFamily="34" charset="0"/>
                <a:ea typeface="宋体" panose="02010600030101010101" pitchFamily="2" charset="-122"/>
              </a:defRPr>
            </a:lvl3pPr>
            <a:lvl4pPr marL="1200150" indent="-171450" eaLnBrk="0" hangingPunct="0">
              <a:defRPr>
                <a:solidFill>
                  <a:schemeClr val="tx1"/>
                </a:solidFill>
                <a:latin typeface="Arial" panose="020B0604020202020204" pitchFamily="34" charset="0"/>
                <a:ea typeface="宋体" panose="02010600030101010101" pitchFamily="2" charset="-122"/>
              </a:defRPr>
            </a:lvl4pPr>
            <a:lvl5pPr marL="1543050" indent="-171450" eaLnBrk="0" hangingPunct="0">
              <a:defRPr>
                <a:solidFill>
                  <a:schemeClr val="tx1"/>
                </a:solidFill>
                <a:latin typeface="Arial" panose="020B0604020202020204" pitchFamily="34" charset="0"/>
                <a:ea typeface="宋体" panose="02010600030101010101" pitchFamily="2" charset="-122"/>
              </a:defRPr>
            </a:lvl5pPr>
            <a:lvl6pPr marL="1885950" indent="-17145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228850" indent="-17145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2571750" indent="-17145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2914650" indent="-17145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fld id="{0315D262-07A6-4B75-9216-1CB0052F9369}" type="slidenum">
              <a:rPr lang="en-US" altLang="zh-CN">
                <a:solidFill>
                  <a:srgbClr val="898989"/>
                </a:solidFill>
              </a:rPr>
            </a:fld>
            <a:endParaRPr lang="en-US" altLang="zh-CN" dirty="0">
              <a:solidFill>
                <a:srgbClr val="898989"/>
              </a:solidFill>
            </a:endParaRPr>
          </a:p>
        </p:txBody>
      </p:sp>
      <p:grpSp>
        <p:nvGrpSpPr>
          <p:cNvPr id="3" name="组合 2"/>
          <p:cNvGrpSpPr/>
          <p:nvPr/>
        </p:nvGrpSpPr>
        <p:grpSpPr>
          <a:xfrm>
            <a:off x="1605018" y="1612107"/>
            <a:ext cx="5829300" cy="2045493"/>
            <a:chOff x="2209800" y="1006476"/>
            <a:chExt cx="7772400" cy="2727324"/>
          </a:xfrm>
        </p:grpSpPr>
        <p:pic>
          <p:nvPicPr>
            <p:cNvPr id="13317" name="Picture 5"/>
            <p:cNvPicPr preferRelativeResize="0">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362201" y="1006476"/>
              <a:ext cx="341947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6"/>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7314" y="1006476"/>
              <a:ext cx="3419475"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3035300"/>
              <a:ext cx="3962400" cy="69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9400" y="3187700"/>
              <a:ext cx="3352800" cy="488950"/>
            </a:xfrm>
            <a:prstGeom prst="rect">
              <a:avLst/>
            </a:prstGeom>
            <a:solidFill>
              <a:srgbClr val="00FFFF"/>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27" name="矩形 56"/>
          <p:cNvSpPr>
            <a:spLocks noChangeArrowheads="1"/>
          </p:cNvSpPr>
          <p:nvPr/>
        </p:nvSpPr>
        <p:spPr bwMode="auto">
          <a:xfrm>
            <a:off x="569430" y="4843607"/>
            <a:ext cx="5074466" cy="1051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marL="342900" indent="-342900">
              <a:spcBef>
                <a:spcPts val="450"/>
              </a:spcBef>
              <a:buFontTx/>
              <a:buAutoNum type="arabicPeriod"/>
            </a:pPr>
            <a:r>
              <a:rPr lang="en-US" altLang="zh-CN" sz="1800" b="1" dirty="0">
                <a:solidFill>
                  <a:srgbClr val="0000CC"/>
                </a:solidFill>
                <a:latin typeface="Times New Roman" panose="02020603050405020304" pitchFamily="18" charset="0"/>
              </a:rPr>
              <a:t>|</a:t>
            </a:r>
            <a:r>
              <a:rPr lang="en-US" altLang="zh-CN" sz="1800" b="1" dirty="0" err="1">
                <a:solidFill>
                  <a:srgbClr val="0000CC"/>
                </a:solidFill>
                <a:latin typeface="Times New Roman" panose="02020603050405020304" pitchFamily="18" charset="0"/>
              </a:rPr>
              <a:t>V</a:t>
            </a:r>
            <a:r>
              <a:rPr lang="en-US" altLang="zh-CN" sz="1800" b="1" baseline="-25000" dirty="0" err="1">
                <a:solidFill>
                  <a:srgbClr val="0000CC"/>
                </a:solidFill>
                <a:latin typeface="Times New Roman" panose="02020603050405020304" pitchFamily="18" charset="0"/>
              </a:rPr>
              <a:t>cs</a:t>
            </a:r>
            <a:r>
              <a:rPr lang="en-US" altLang="zh-CN" sz="1800" b="1" baseline="-25000" dirty="0">
                <a:solidFill>
                  <a:srgbClr val="0000CC"/>
                </a:solidFill>
                <a:latin typeface="Times New Roman" panose="02020603050405020304" pitchFamily="18" charset="0"/>
              </a:rPr>
              <a:t>(d)</a:t>
            </a:r>
            <a:r>
              <a:rPr lang="en-US" altLang="zh-CN" sz="1800" b="1" dirty="0">
                <a:solidFill>
                  <a:srgbClr val="0000CC"/>
                </a:solidFill>
                <a:latin typeface="Times New Roman" panose="02020603050405020304" pitchFamily="18" charset="0"/>
              </a:rPr>
              <a:t>|: better test on CKM matrix </a:t>
            </a:r>
            <a:r>
              <a:rPr lang="en-US" altLang="zh-CN" sz="1800" b="1" dirty="0" err="1">
                <a:solidFill>
                  <a:srgbClr val="0000CC"/>
                </a:solidFill>
                <a:latin typeface="Times New Roman" panose="02020603050405020304" pitchFamily="18" charset="0"/>
              </a:rPr>
              <a:t>unitarity</a:t>
            </a:r>
            <a:endParaRPr lang="en-US" altLang="zh-CN" sz="1800" b="1" dirty="0">
              <a:solidFill>
                <a:srgbClr val="0000CC"/>
              </a:solidFill>
              <a:latin typeface="Times New Roman" panose="02020603050405020304" pitchFamily="18" charset="0"/>
            </a:endParaRPr>
          </a:p>
          <a:p>
            <a:pPr marL="342900" indent="-342900">
              <a:spcBef>
                <a:spcPts val="450"/>
              </a:spcBef>
              <a:buFontTx/>
              <a:buAutoNum type="arabicPeriod"/>
            </a:pPr>
            <a:r>
              <a:rPr lang="en-US" altLang="zh-CN" sz="1800" b="1" dirty="0">
                <a:solidFill>
                  <a:srgbClr val="0000CC"/>
                </a:solidFill>
                <a:latin typeface="Times New Roman" panose="02020603050405020304" pitchFamily="18" charset="0"/>
              </a:rPr>
              <a:t>(Semi-)</a:t>
            </a:r>
            <a:r>
              <a:rPr lang="en-US" altLang="zh-CN" sz="1800" b="1" dirty="0" err="1">
                <a:solidFill>
                  <a:srgbClr val="0000CC"/>
                </a:solidFill>
                <a:latin typeface="Times New Roman" panose="02020603050405020304" pitchFamily="18" charset="0"/>
              </a:rPr>
              <a:t>leptonic</a:t>
            </a:r>
            <a:r>
              <a:rPr lang="en-US" altLang="zh-CN" sz="1800" b="1" dirty="0">
                <a:solidFill>
                  <a:srgbClr val="0000CC"/>
                </a:solidFill>
                <a:latin typeface="Times New Roman" panose="02020603050405020304" pitchFamily="18" charset="0"/>
              </a:rPr>
              <a:t> D</a:t>
            </a:r>
            <a:r>
              <a:rPr lang="en-US" altLang="zh-CN" sz="1800" b="1" baseline="-25000" dirty="0">
                <a:solidFill>
                  <a:srgbClr val="0000CC"/>
                </a:solidFill>
                <a:latin typeface="Times New Roman" panose="02020603050405020304" pitchFamily="18" charset="0"/>
              </a:rPr>
              <a:t>(s)</a:t>
            </a:r>
            <a:r>
              <a:rPr lang="en-US" altLang="zh-CN" sz="1800" b="1" dirty="0">
                <a:solidFill>
                  <a:srgbClr val="0000CC"/>
                </a:solidFill>
                <a:latin typeface="Times New Roman" panose="02020603050405020304" pitchFamily="18" charset="0"/>
              </a:rPr>
              <a:t> decays allow for LFU tests</a:t>
            </a:r>
            <a:endParaRPr lang="zh-CN" altLang="en-US" sz="1800" dirty="0">
              <a:solidFill>
                <a:srgbClr val="0000CC"/>
              </a:solidFill>
              <a:latin typeface="Arial" panose="020B0604020202020204" pitchFamily="34" charset="0"/>
            </a:endParaRPr>
          </a:p>
          <a:p>
            <a:pPr marL="342900" indent="-342900">
              <a:spcBef>
                <a:spcPts val="450"/>
              </a:spcBef>
              <a:buFontTx/>
              <a:buAutoNum type="arabicPeriod"/>
            </a:pPr>
            <a:r>
              <a:rPr lang="en-US" altLang="zh-CN" sz="1800" b="1" dirty="0" err="1">
                <a:solidFill>
                  <a:srgbClr val="0000CC"/>
                </a:solidFill>
                <a:latin typeface="Times New Roman" panose="02020603050405020304" pitchFamily="18" charset="0"/>
              </a:rPr>
              <a:t>f</a:t>
            </a:r>
            <a:r>
              <a:rPr lang="en-US" altLang="zh-CN" sz="1800" b="1" baseline="-25000" dirty="0" err="1">
                <a:solidFill>
                  <a:srgbClr val="0000CC"/>
                </a:solidFill>
                <a:latin typeface="Times New Roman" panose="02020603050405020304" pitchFamily="18" charset="0"/>
              </a:rPr>
              <a:t>D</a:t>
            </a:r>
            <a:r>
              <a:rPr lang="en-US" altLang="zh-CN" sz="1800" b="1" baseline="-25000" dirty="0">
                <a:solidFill>
                  <a:srgbClr val="0000CC"/>
                </a:solidFill>
                <a:latin typeface="Times New Roman" panose="02020603050405020304" pitchFamily="18" charset="0"/>
              </a:rPr>
              <a:t>(s)+</a:t>
            </a:r>
            <a:r>
              <a:rPr lang="en-US" altLang="zh-CN" sz="1800" b="1" dirty="0">
                <a:solidFill>
                  <a:srgbClr val="0000CC"/>
                </a:solidFill>
                <a:latin typeface="Times New Roman" panose="02020603050405020304" pitchFamily="18" charset="0"/>
              </a:rPr>
              <a:t>, </a:t>
            </a:r>
            <a:r>
              <a:rPr lang="en-US" altLang="zh-CN" sz="1800" b="1" dirty="0" err="1">
                <a:solidFill>
                  <a:srgbClr val="0000CC"/>
                </a:solidFill>
                <a:latin typeface="Times New Roman" panose="02020603050405020304" pitchFamily="18" charset="0"/>
              </a:rPr>
              <a:t>f</a:t>
            </a:r>
            <a:r>
              <a:rPr lang="en-US" altLang="zh-CN" sz="1800" b="1" baseline="-25000" dirty="0" err="1">
                <a:solidFill>
                  <a:srgbClr val="0000CC"/>
                </a:solidFill>
                <a:latin typeface="Times New Roman" panose="02020603050405020304" pitchFamily="18" charset="0"/>
              </a:rPr>
              <a:t>+</a:t>
            </a:r>
            <a:r>
              <a:rPr lang="en-US" altLang="zh-CN" sz="1800" b="1" baseline="30000" dirty="0" err="1">
                <a:solidFill>
                  <a:srgbClr val="0000CC"/>
                </a:solidFill>
                <a:latin typeface="Times New Roman" panose="02020603050405020304" pitchFamily="18" charset="0"/>
              </a:rPr>
              <a:t>K</a:t>
            </a:r>
            <a:r>
              <a:rPr lang="en-US" altLang="zh-CN" sz="1800" b="1" baseline="30000" dirty="0">
                <a:solidFill>
                  <a:srgbClr val="0000CC"/>
                </a:solidFill>
                <a:latin typeface="Times New Roman" panose="02020603050405020304" pitchFamily="18" charset="0"/>
              </a:rPr>
              <a:t>(</a:t>
            </a:r>
            <a:r>
              <a:rPr lang="en-US" altLang="zh-CN" sz="1800" b="1" baseline="30000" dirty="0">
                <a:solidFill>
                  <a:srgbClr val="0000CC"/>
                </a:solidFill>
                <a:latin typeface="Symbol" panose="05050102010706020507" pitchFamily="18" charset="2"/>
              </a:rPr>
              <a:t>p</a:t>
            </a:r>
            <a:r>
              <a:rPr lang="en-US" altLang="zh-CN" sz="1800" b="1" baseline="30000" dirty="0">
                <a:solidFill>
                  <a:srgbClr val="0000CC"/>
                </a:solidFill>
                <a:latin typeface="Times New Roman" panose="02020603050405020304" pitchFamily="18" charset="0"/>
              </a:rPr>
              <a:t>)</a:t>
            </a:r>
            <a:r>
              <a:rPr lang="en-US" altLang="zh-CN" sz="1800" b="1" baseline="-25000" dirty="0">
                <a:solidFill>
                  <a:srgbClr val="0000CC"/>
                </a:solidFill>
                <a:latin typeface="Times New Roman" panose="02020603050405020304" pitchFamily="18" charset="0"/>
              </a:rPr>
              <a:t> </a:t>
            </a:r>
            <a:r>
              <a:rPr lang="en-US" altLang="zh-CN" sz="1800" b="1" dirty="0">
                <a:solidFill>
                  <a:srgbClr val="0000CC"/>
                </a:solidFill>
                <a:latin typeface="Times New Roman" panose="02020603050405020304" pitchFamily="18" charset="0"/>
              </a:rPr>
              <a:t>(0): test of LQCD</a:t>
            </a:r>
            <a:endParaRPr lang="zh-CN" altLang="en-US" sz="1800" dirty="0">
              <a:solidFill>
                <a:prstClr val="black"/>
              </a:solidFill>
              <a:latin typeface="Arial" panose="020B0604020202020204" pitchFamily="34" charset="0"/>
            </a:endParaRPr>
          </a:p>
        </p:txBody>
      </p:sp>
      <p:sp>
        <p:nvSpPr>
          <p:cNvPr id="28" name="Text Box 7"/>
          <p:cNvSpPr txBox="1">
            <a:spLocks noChangeArrowheads="1"/>
          </p:cNvSpPr>
          <p:nvPr/>
        </p:nvSpPr>
        <p:spPr bwMode="auto">
          <a:xfrm>
            <a:off x="413539" y="3753037"/>
            <a:ext cx="4860539" cy="106054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l">
              <a:lnSpc>
                <a:spcPct val="120000"/>
              </a:lnSpc>
              <a:buClr>
                <a:srgbClr val="FF0000"/>
              </a:buClr>
              <a:buSzPct val="65000"/>
              <a:buFontTx/>
              <a:buNone/>
            </a:pPr>
            <a:r>
              <a:rPr lang="en-US" altLang="zh-CN" sz="1800" b="1" dirty="0" err="1">
                <a:solidFill>
                  <a:prstClr val="black"/>
                </a:solidFill>
                <a:latin typeface="Times New Roman" panose="02020603050405020304" pitchFamily="18" charset="0"/>
              </a:rPr>
              <a:t>Leptonic</a:t>
            </a:r>
            <a:r>
              <a:rPr lang="en-US" altLang="zh-CN" sz="1800" b="1" dirty="0">
                <a:solidFill>
                  <a:prstClr val="black"/>
                </a:solidFill>
                <a:latin typeface="Times New Roman" panose="02020603050405020304" pitchFamily="18" charset="0"/>
              </a:rPr>
              <a:t> and </a:t>
            </a:r>
            <a:r>
              <a:rPr lang="en-US" altLang="zh-CN" sz="1800" b="1" dirty="0" err="1">
                <a:solidFill>
                  <a:prstClr val="black"/>
                </a:solidFill>
                <a:latin typeface="Times New Roman" panose="02020603050405020304" pitchFamily="18" charset="0"/>
              </a:rPr>
              <a:t>semileptonic</a:t>
            </a:r>
            <a:r>
              <a:rPr lang="en-US" altLang="zh-CN" sz="1800" b="1" dirty="0">
                <a:solidFill>
                  <a:prstClr val="black"/>
                </a:solidFill>
                <a:latin typeface="Times New Roman" panose="02020603050405020304" pitchFamily="18" charset="0"/>
              </a:rPr>
              <a:t> decays of charmed hadrons (D</a:t>
            </a:r>
            <a:r>
              <a:rPr lang="en-US" altLang="zh-CN" sz="1800" b="1" baseline="30000" dirty="0">
                <a:solidFill>
                  <a:prstClr val="black"/>
                </a:solidFill>
                <a:latin typeface="Times New Roman" panose="02020603050405020304" pitchFamily="18" charset="0"/>
              </a:rPr>
              <a:t>0</a:t>
            </a:r>
            <a:r>
              <a:rPr lang="en-US" altLang="zh-CN" sz="1800" b="1" dirty="0">
                <a:solidFill>
                  <a:prstClr val="black"/>
                </a:solidFill>
                <a:latin typeface="Times New Roman" panose="02020603050405020304" pitchFamily="18" charset="0"/>
              </a:rPr>
              <a:t>, D</a:t>
            </a:r>
            <a:r>
              <a:rPr lang="en-US" altLang="zh-CN" sz="1800" b="1" baseline="30000" dirty="0">
                <a:solidFill>
                  <a:prstClr val="black"/>
                </a:solidFill>
                <a:latin typeface="Times New Roman" panose="02020603050405020304" pitchFamily="18" charset="0"/>
              </a:rPr>
              <a:t>+</a:t>
            </a:r>
            <a:r>
              <a:rPr lang="en-US" altLang="zh-CN" sz="1800" b="1" dirty="0">
                <a:solidFill>
                  <a:prstClr val="black"/>
                </a:solidFill>
                <a:latin typeface="Times New Roman" panose="02020603050405020304" pitchFamily="18" charset="0"/>
              </a:rPr>
              <a:t>, D</a:t>
            </a:r>
            <a:r>
              <a:rPr lang="en-US" altLang="zh-CN" sz="1800" b="1" baseline="-25000" dirty="0">
                <a:solidFill>
                  <a:prstClr val="black"/>
                </a:solidFill>
                <a:latin typeface="Times New Roman" panose="02020603050405020304" pitchFamily="18" charset="0"/>
              </a:rPr>
              <a:t>s</a:t>
            </a:r>
            <a:r>
              <a:rPr lang="en-US" altLang="zh-CN" sz="1800" b="1" baseline="30000" dirty="0">
                <a:solidFill>
                  <a:prstClr val="black"/>
                </a:solidFill>
                <a:latin typeface="Times New Roman" panose="02020603050405020304" pitchFamily="18" charset="0"/>
              </a:rPr>
              <a:t>+</a:t>
            </a:r>
            <a:r>
              <a:rPr lang="en-US" altLang="zh-CN" sz="1800" b="1" dirty="0">
                <a:solidFill>
                  <a:prstClr val="black"/>
                </a:solidFill>
                <a:latin typeface="Times New Roman" panose="02020603050405020304" pitchFamily="18" charset="0"/>
              </a:rPr>
              <a:t>, </a:t>
            </a:r>
            <a:r>
              <a:rPr lang="en-US" altLang="zh-CN" sz="1800" b="1" dirty="0" err="1">
                <a:solidFill>
                  <a:prstClr val="black"/>
                </a:solidFill>
                <a:latin typeface="Symbol" panose="05050102010706020507" pitchFamily="18" charset="2"/>
              </a:rPr>
              <a:t>L</a:t>
            </a:r>
            <a:r>
              <a:rPr lang="en-US" altLang="zh-CN" sz="1800" b="1" baseline="-25000" dirty="0" err="1">
                <a:solidFill>
                  <a:prstClr val="black"/>
                </a:solidFill>
                <a:latin typeface="Times New Roman" panose="02020603050405020304" pitchFamily="18" charset="0"/>
              </a:rPr>
              <a:t>c</a:t>
            </a:r>
            <a:r>
              <a:rPr lang="en-US" altLang="zh-CN" sz="1800" b="1" baseline="30000" dirty="0">
                <a:solidFill>
                  <a:prstClr val="black"/>
                </a:solidFill>
                <a:latin typeface="Times New Roman" panose="02020603050405020304" pitchFamily="18" charset="0"/>
              </a:rPr>
              <a:t>+</a:t>
            </a:r>
            <a:r>
              <a:rPr lang="en-US" altLang="zh-CN" sz="1800" b="1" dirty="0">
                <a:solidFill>
                  <a:prstClr val="black"/>
                </a:solidFill>
                <a:latin typeface="Times New Roman" panose="02020603050405020304" pitchFamily="18" charset="0"/>
              </a:rPr>
              <a:t>) provide </a:t>
            </a:r>
            <a:r>
              <a:rPr lang="en-US" altLang="zh-CN" sz="1800" b="1" dirty="0">
                <a:solidFill>
                  <a:prstClr val="black"/>
                </a:solidFill>
                <a:latin typeface="Times New Roman" panose="02020603050405020304" pitchFamily="18" charset="0"/>
                <a:sym typeface="Wingdings" panose="05000000000000000000" pitchFamily="2" charset="2"/>
              </a:rPr>
              <a:t>ideal testbeds to explore </a:t>
            </a:r>
            <a:r>
              <a:rPr lang="en-US" altLang="zh-CN" sz="1800" b="1" dirty="0">
                <a:solidFill>
                  <a:prstClr val="black"/>
                </a:solidFill>
                <a:latin typeface="Times New Roman" panose="02020603050405020304" pitchFamily="18" charset="0"/>
              </a:rPr>
              <a:t>weak and strong interactions</a:t>
            </a:r>
            <a:endParaRPr lang="en-US" altLang="zh-CN" sz="1800" b="1" dirty="0">
              <a:solidFill>
                <a:prstClr val="black"/>
              </a:solidFill>
              <a:latin typeface="Times New Roman" panose="02020603050405020304" pitchFamily="18" charset="0"/>
            </a:endParaRPr>
          </a:p>
        </p:txBody>
      </p:sp>
      <p:pic>
        <p:nvPicPr>
          <p:cNvPr id="2" name="Picture 1"/>
          <p:cNvPicPr>
            <a:picLocks noChangeAspect="1"/>
          </p:cNvPicPr>
          <p:nvPr/>
        </p:nvPicPr>
        <p:blipFill>
          <a:blip r:embed="rId5"/>
          <a:stretch>
            <a:fillRect/>
          </a:stretch>
        </p:blipFill>
        <p:spPr>
          <a:xfrm>
            <a:off x="5598114" y="3901107"/>
            <a:ext cx="2595240" cy="1781279"/>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灯片编号占位符 3"/>
          <p:cNvSpPr>
            <a:spLocks noGrp="1"/>
          </p:cNvSpPr>
          <p:nvPr>
            <p:ph type="sldNum" sz="quarter" idx="12"/>
          </p:nvPr>
        </p:nvSpPr>
        <p:spPr bwMode="auto">
          <a:xfrm>
            <a:off x="7488324" y="5643522"/>
            <a:ext cx="1600200" cy="3429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1pPr>
            <a:lvl2pPr marL="557530" indent="-214630">
              <a:spcBef>
                <a:spcPct val="20000"/>
              </a:spcBef>
              <a:buFont typeface="Arial" panose="020B0604020202020204" pitchFamily="34" charset="0"/>
              <a:buChar char="–"/>
              <a:defRPr sz="2100">
                <a:solidFill>
                  <a:schemeClr val="tx1"/>
                </a:solidFill>
                <a:latin typeface="Calibri" panose="020F0502020204030204" charset="0"/>
                <a:ea typeface="宋体" panose="02010600030101010101" pitchFamily="2" charset="-122"/>
              </a:defRPr>
            </a:lvl2pPr>
            <a:lvl3pPr marL="857250" indent="-171450">
              <a:spcBef>
                <a:spcPct val="20000"/>
              </a:spcBef>
              <a:buFont typeface="Arial" panose="020B0604020202020204" pitchFamily="34" charset="0"/>
              <a:buChar char="•"/>
              <a:defRPr sz="1800">
                <a:solidFill>
                  <a:schemeClr val="tx1"/>
                </a:solidFill>
                <a:latin typeface="Calibri" panose="020F0502020204030204" charset="0"/>
                <a:ea typeface="宋体" panose="02010600030101010101" pitchFamily="2" charset="-122"/>
              </a:defRPr>
            </a:lvl3pPr>
            <a:lvl4pPr marL="1200150" indent="-171450">
              <a:spcBef>
                <a:spcPct val="20000"/>
              </a:spcBef>
              <a:buFont typeface="Arial" panose="020B0604020202020204" pitchFamily="34" charset="0"/>
              <a:buChar char="–"/>
              <a:defRPr sz="1500">
                <a:solidFill>
                  <a:schemeClr val="tx1"/>
                </a:solidFill>
                <a:latin typeface="Calibri" panose="020F0502020204030204" charset="0"/>
                <a:ea typeface="宋体" panose="02010600030101010101" pitchFamily="2" charset="-122"/>
              </a:defRPr>
            </a:lvl4pPr>
            <a:lvl5pPr marL="1543050" indent="-171450">
              <a:spcBef>
                <a:spcPct val="20000"/>
              </a:spcBef>
              <a:buFont typeface="Arial" panose="020B0604020202020204" pitchFamily="34" charset="0"/>
              <a:buChar char="»"/>
              <a:defRPr sz="1500">
                <a:solidFill>
                  <a:schemeClr val="tx1"/>
                </a:solidFill>
                <a:latin typeface="Calibri" panose="020F0502020204030204" charset="0"/>
                <a:ea typeface="宋体" panose="02010600030101010101" pitchFamily="2" charset="-122"/>
              </a:defRPr>
            </a:lvl5pPr>
            <a:lvl6pPr marL="18859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charset="0"/>
                <a:ea typeface="宋体" panose="02010600030101010101" pitchFamily="2" charset="-122"/>
              </a:defRPr>
            </a:lvl6pPr>
            <a:lvl7pPr marL="22288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charset="0"/>
                <a:ea typeface="宋体" panose="02010600030101010101" pitchFamily="2" charset="-122"/>
              </a:defRPr>
            </a:lvl7pPr>
            <a:lvl8pPr marL="25717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charset="0"/>
                <a:ea typeface="宋体" panose="02010600030101010101" pitchFamily="2" charset="-122"/>
              </a:defRPr>
            </a:lvl8pPr>
            <a:lvl9pPr marL="2914650" indent="-171450" eaLnBrk="0" fontAlgn="base" hangingPunct="0">
              <a:spcBef>
                <a:spcPct val="20000"/>
              </a:spcBef>
              <a:spcAft>
                <a:spcPct val="0"/>
              </a:spcAft>
              <a:buFont typeface="Arial" panose="020B0604020202020204" pitchFamily="34" charset="0"/>
              <a:buChar char="»"/>
              <a:defRPr sz="1500">
                <a:solidFill>
                  <a:schemeClr val="tx1"/>
                </a:solidFill>
                <a:latin typeface="Calibri" panose="020F0502020204030204" charset="0"/>
                <a:ea typeface="宋体" panose="02010600030101010101" pitchFamily="2" charset="-122"/>
              </a:defRPr>
            </a:lvl9pPr>
          </a:lstStyle>
          <a:p>
            <a:pPr>
              <a:spcBef>
                <a:spcPct val="0"/>
              </a:spcBef>
              <a:buFontTx/>
              <a:buNone/>
            </a:pPr>
            <a:fld id="{6CF4C794-7464-4219-AA6B-D4D2557B0B78}" type="slidenum">
              <a:rPr lang="en-US" altLang="zh-CN" sz="900">
                <a:solidFill>
                  <a:srgbClr val="898989"/>
                </a:solidFill>
                <a:latin typeface="Arial" panose="020B0604020202020204" pitchFamily="34" charset="0"/>
              </a:rPr>
            </a:fld>
            <a:endParaRPr lang="en-US" altLang="zh-CN" sz="900" dirty="0">
              <a:solidFill>
                <a:srgbClr val="898989"/>
              </a:solidFill>
              <a:latin typeface="Arial" panose="020B0604020202020204" pitchFamily="34" charset="0"/>
            </a:endParaRPr>
          </a:p>
        </p:txBody>
      </p:sp>
      <p:pic>
        <p:nvPicPr>
          <p:cNvPr id="15371" name="Picture 17"/>
          <p:cNvPicPr preferRelativeResize="0">
            <a:picLocks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13538" y="2457450"/>
            <a:ext cx="2760451" cy="234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72" name="Text Box 10"/>
          <p:cNvSpPr txBox="1">
            <a:spLocks noChangeArrowheads="1"/>
          </p:cNvSpPr>
          <p:nvPr/>
        </p:nvSpPr>
        <p:spPr bwMode="auto">
          <a:xfrm>
            <a:off x="946581" y="2049716"/>
            <a:ext cx="1963999" cy="243465"/>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l">
              <a:lnSpc>
                <a:spcPct val="70000"/>
              </a:lnSpc>
              <a:spcBef>
                <a:spcPct val="0"/>
              </a:spcBef>
              <a:buFontTx/>
              <a:buNone/>
            </a:pPr>
            <a:r>
              <a:rPr lang="en-US" altLang="zh-CN" sz="1350" b="1" dirty="0">
                <a:solidFill>
                  <a:srgbClr val="FF0000"/>
                </a:solidFill>
                <a:latin typeface="Arial Unicode MS" pitchFamily="34" charset="-122"/>
                <a:ea typeface="Arial Unicode MS" pitchFamily="34" charset="-122"/>
                <a:cs typeface="Arial Unicode MS" pitchFamily="34" charset="-122"/>
              </a:rPr>
              <a:t>PRD89, 051104 (2014)</a:t>
            </a:r>
            <a:endParaRPr lang="en-US" altLang="zh-CN" sz="1350" b="1" dirty="0">
              <a:solidFill>
                <a:srgbClr val="FF0000"/>
              </a:solidFill>
              <a:latin typeface="Arial Unicode MS" pitchFamily="34" charset="-122"/>
              <a:ea typeface="Arial Unicode MS" pitchFamily="34" charset="-122"/>
              <a:cs typeface="Arial Unicode MS" pitchFamily="34" charset="-122"/>
            </a:endParaRPr>
          </a:p>
        </p:txBody>
      </p:sp>
      <p:sp>
        <p:nvSpPr>
          <p:cNvPr id="15373" name="TextBox 11"/>
          <p:cNvSpPr txBox="1">
            <a:spLocks noChangeArrowheads="1"/>
          </p:cNvSpPr>
          <p:nvPr/>
        </p:nvSpPr>
        <p:spPr bwMode="auto">
          <a:xfrm>
            <a:off x="2349103" y="2400301"/>
            <a:ext cx="736997"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spcBef>
                <a:spcPct val="0"/>
              </a:spcBef>
              <a:buFontTx/>
              <a:buNone/>
            </a:pPr>
            <a:r>
              <a:rPr lang="en-US" altLang="zh-CN" sz="1350" b="1" dirty="0">
                <a:solidFill>
                  <a:srgbClr val="FF0000"/>
                </a:solidFill>
                <a:latin typeface="Times New Roman" panose="02020603050405020304" pitchFamily="18" charset="0"/>
                <a:cs typeface="Times New Roman" panose="02020603050405020304" pitchFamily="18" charset="0"/>
                <a:sym typeface="Symbol" panose="05050102010706020507" pitchFamily="18" charset="2"/>
              </a:rPr>
              <a:t>40921</a:t>
            </a:r>
            <a:endParaRPr lang="en-US" altLang="zh-CN" sz="1350" b="1" dirty="0">
              <a:solidFill>
                <a:srgbClr val="FF0000"/>
              </a:solidFill>
              <a:latin typeface="Symbol" panose="05050102010706020507" pitchFamily="18" charset="2"/>
              <a:cs typeface="Times New Roman" panose="02020603050405020304" pitchFamily="18" charset="0"/>
            </a:endParaRPr>
          </a:p>
        </p:txBody>
      </p:sp>
      <p:sp>
        <p:nvSpPr>
          <p:cNvPr id="15374" name="Text Box 10"/>
          <p:cNvSpPr txBox="1">
            <a:spLocks noChangeArrowheads="1"/>
          </p:cNvSpPr>
          <p:nvPr/>
        </p:nvSpPr>
        <p:spPr bwMode="auto">
          <a:xfrm>
            <a:off x="2457450" y="1638567"/>
            <a:ext cx="2252540" cy="243465"/>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l">
              <a:lnSpc>
                <a:spcPct val="70000"/>
              </a:lnSpc>
              <a:spcBef>
                <a:spcPct val="0"/>
              </a:spcBef>
              <a:buFontTx/>
              <a:buNone/>
            </a:pPr>
            <a:r>
              <a:rPr lang="en-US" altLang="zh-CN" sz="1350" b="1" dirty="0">
                <a:solidFill>
                  <a:prstClr val="black"/>
                </a:solidFill>
                <a:latin typeface="Arial Unicode MS" pitchFamily="34" charset="-122"/>
                <a:ea typeface="Arial Unicode MS" pitchFamily="34" charset="-122"/>
                <a:cs typeface="Arial Unicode MS" pitchFamily="34" charset="-122"/>
              </a:rPr>
              <a:t>2.93 fb</a:t>
            </a:r>
            <a:r>
              <a:rPr lang="en-US" altLang="zh-CN" sz="1350" b="1" baseline="30000" dirty="0">
                <a:solidFill>
                  <a:prstClr val="black"/>
                </a:solidFill>
                <a:latin typeface="Arial Unicode MS" pitchFamily="34" charset="-122"/>
                <a:ea typeface="Arial Unicode MS" pitchFamily="34" charset="-122"/>
                <a:cs typeface="Arial Unicode MS" pitchFamily="34" charset="-122"/>
              </a:rPr>
              <a:t>-1</a:t>
            </a:r>
            <a:r>
              <a:rPr lang="en-US" altLang="zh-CN" sz="1350" b="1" dirty="0">
                <a:solidFill>
                  <a:prstClr val="black"/>
                </a:solidFill>
                <a:latin typeface="Arial Unicode MS" pitchFamily="34" charset="-122"/>
                <a:ea typeface="Arial Unicode MS" pitchFamily="34" charset="-122"/>
                <a:cs typeface="Arial Unicode MS" pitchFamily="34" charset="-122"/>
              </a:rPr>
              <a:t> data@ 3.773 </a:t>
            </a:r>
            <a:r>
              <a:rPr lang="en-US" altLang="zh-CN" sz="1350" b="1" dirty="0" err="1">
                <a:solidFill>
                  <a:prstClr val="black"/>
                </a:solidFill>
                <a:latin typeface="Arial Unicode MS" pitchFamily="34" charset="-122"/>
                <a:ea typeface="Arial Unicode MS" pitchFamily="34" charset="-122"/>
                <a:cs typeface="Arial Unicode MS" pitchFamily="34" charset="-122"/>
              </a:rPr>
              <a:t>GeV</a:t>
            </a:r>
            <a:endParaRPr lang="en-US" altLang="zh-CN" sz="1350" b="1" dirty="0">
              <a:solidFill>
                <a:prstClr val="black"/>
              </a:solidFill>
              <a:latin typeface="Arial Unicode MS" pitchFamily="34" charset="-122"/>
              <a:ea typeface="Arial Unicode MS" pitchFamily="34" charset="-122"/>
              <a:cs typeface="Arial Unicode MS" pitchFamily="34" charset="-122"/>
            </a:endParaRPr>
          </a:p>
        </p:txBody>
      </p:sp>
      <p:sp>
        <p:nvSpPr>
          <p:cNvPr id="31" name="Rectangle 4"/>
          <p:cNvSpPr txBox="1">
            <a:spLocks noChangeArrowheads="1"/>
          </p:cNvSpPr>
          <p:nvPr/>
        </p:nvSpPr>
        <p:spPr>
          <a:xfrm>
            <a:off x="1285875" y="23045"/>
            <a:ext cx="6572250" cy="934341"/>
          </a:xfrm>
          <a:prstGeom prst="rect">
            <a:avLst/>
          </a:prstGeom>
          <a:noFill/>
        </p:spPr>
        <p:txBody>
          <a:bodyPr>
            <a:noAutofit/>
          </a:bodyPr>
          <a:lstStyle>
            <a:lvl1pPr algn="ctr" rtl="0" eaLnBrk="0" fontAlgn="base" hangingPunct="0">
              <a:spcBef>
                <a:spcPct val="0"/>
              </a:spcBef>
              <a:spcAft>
                <a:spcPct val="0"/>
              </a:spcAft>
              <a:defRPr sz="4400" kern="1200">
                <a:solidFill>
                  <a:schemeClr val="tx1"/>
                </a:solidFill>
                <a:latin typeface="+mj-lt"/>
                <a:ea typeface="+mj-ea"/>
                <a:cs typeface="宋体" panose="02010600030101010101" pitchFamily="2" charset="-122"/>
              </a:defRPr>
            </a:lvl1pPr>
            <a:lvl2pPr algn="ctr" rtl="0" eaLnBrk="0" fontAlgn="base" hangingPunct="0">
              <a:spcBef>
                <a:spcPct val="0"/>
              </a:spcBef>
              <a:spcAft>
                <a:spcPct val="0"/>
              </a:spcAft>
              <a:defRPr sz="4400">
                <a:solidFill>
                  <a:schemeClr val="tx1"/>
                </a:solidFill>
                <a:latin typeface="Calibri" panose="020F0502020204030204" charset="0"/>
                <a:ea typeface="宋体" panose="02010600030101010101" pitchFamily="2" charset="-122"/>
                <a:cs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charset="0"/>
                <a:ea typeface="宋体" panose="02010600030101010101" pitchFamily="2" charset="-122"/>
                <a:cs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charset="0"/>
                <a:ea typeface="宋体" panose="02010600030101010101" pitchFamily="2" charset="-122"/>
                <a:cs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charset="0"/>
                <a:ea typeface="宋体" panose="02010600030101010101" pitchFamily="2" charset="-122"/>
                <a:cs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charset="0"/>
                <a:ea typeface="宋体" panose="02010600030101010101" pitchFamily="2" charset="-122"/>
              </a:defRPr>
            </a:lvl9pPr>
          </a:lstStyle>
          <a:p>
            <a:pPr eaLnBrk="1" hangingPunct="1">
              <a:defRPr/>
            </a:pPr>
            <a:r>
              <a:rPr lang="en-US" altLang="zh-CN" sz="2550" b="1" dirty="0" err="1">
                <a:solidFill>
                  <a:srgbClr val="0000CC"/>
                </a:solidFill>
                <a:latin typeface="微软雅黑" panose="020B0503020204020204" pitchFamily="34" charset="-122"/>
                <a:ea typeface="微软雅黑" panose="020B0503020204020204" pitchFamily="34" charset="-122"/>
              </a:rPr>
              <a:t>f</a:t>
            </a:r>
            <a:r>
              <a:rPr lang="en-US" altLang="zh-CN" sz="2550" b="1" baseline="-25000" dirty="0" err="1">
                <a:solidFill>
                  <a:srgbClr val="0000CC"/>
                </a:solidFill>
                <a:latin typeface="微软雅黑" panose="020B0503020204020204" pitchFamily="34" charset="-122"/>
                <a:ea typeface="微软雅黑" panose="020B0503020204020204" pitchFamily="34" charset="-122"/>
              </a:rPr>
              <a:t>D</a:t>
            </a:r>
            <a:r>
              <a:rPr lang="en-US" altLang="zh-CN" sz="2550" b="1" baseline="-25000" dirty="0">
                <a:solidFill>
                  <a:srgbClr val="0000CC"/>
                </a:solidFill>
                <a:latin typeface="微软雅黑" panose="020B0503020204020204" pitchFamily="34" charset="-122"/>
                <a:ea typeface="微软雅黑" panose="020B0503020204020204" pitchFamily="34" charset="-122"/>
              </a:rPr>
              <a:t>+</a:t>
            </a:r>
            <a:r>
              <a:rPr lang="en-US" altLang="zh-CN" sz="2550" b="1" dirty="0">
                <a:solidFill>
                  <a:srgbClr val="0000CC"/>
                </a:solidFill>
                <a:latin typeface="微软雅黑" panose="020B0503020204020204" pitchFamily="34" charset="-122"/>
                <a:ea typeface="微软雅黑" panose="020B0503020204020204" pitchFamily="34" charset="-122"/>
              </a:rPr>
              <a:t>|</a:t>
            </a:r>
            <a:r>
              <a:rPr lang="en-US" altLang="zh-CN" sz="2550" b="1" dirty="0" err="1">
                <a:solidFill>
                  <a:srgbClr val="0000CC"/>
                </a:solidFill>
                <a:latin typeface="微软雅黑" panose="020B0503020204020204" pitchFamily="34" charset="-122"/>
                <a:ea typeface="微软雅黑" panose="020B0503020204020204" pitchFamily="34" charset="-122"/>
              </a:rPr>
              <a:t>V</a:t>
            </a:r>
            <a:r>
              <a:rPr lang="en-US" altLang="zh-CN" sz="2550" b="1" baseline="-25000" dirty="0" err="1">
                <a:solidFill>
                  <a:srgbClr val="0000CC"/>
                </a:solidFill>
                <a:latin typeface="微软雅黑" panose="020B0503020204020204" pitchFamily="34" charset="-122"/>
                <a:ea typeface="微软雅黑" panose="020B0503020204020204" pitchFamily="34" charset="-122"/>
              </a:rPr>
              <a:t>cd</a:t>
            </a:r>
            <a:r>
              <a:rPr lang="en-US" altLang="zh-CN" sz="2550" b="1" dirty="0">
                <a:solidFill>
                  <a:srgbClr val="0000CC"/>
                </a:solidFill>
                <a:latin typeface="微软雅黑" panose="020B0503020204020204" pitchFamily="34" charset="-122"/>
                <a:ea typeface="微软雅黑" panose="020B0503020204020204" pitchFamily="34" charset="-122"/>
              </a:rPr>
              <a:t>| from D</a:t>
            </a:r>
            <a:r>
              <a:rPr lang="en-US" altLang="zh-CN" sz="2550" b="1" baseline="30000" dirty="0">
                <a:solidFill>
                  <a:srgbClr val="0000CC"/>
                </a:solidFill>
                <a:latin typeface="微软雅黑" panose="020B0503020204020204" pitchFamily="34" charset="-122"/>
                <a:ea typeface="微软雅黑" panose="020B0503020204020204" pitchFamily="34" charset="-122"/>
              </a:rPr>
              <a:t>+</a:t>
            </a:r>
            <a:r>
              <a:rPr lang="en-US" altLang="zh-CN" sz="2550" b="1" dirty="0">
                <a:solidFill>
                  <a:srgbClr val="0000CC"/>
                </a:solidFill>
                <a:latin typeface="微软雅黑" panose="020B0503020204020204" pitchFamily="34" charset="-122"/>
                <a:ea typeface="微软雅黑" panose="020B0503020204020204" pitchFamily="34" charset="-122"/>
                <a:sym typeface="Wingdings" panose="05000000000000000000" pitchFamily="2" charset="2"/>
              </a:rPr>
              <a:t></a:t>
            </a:r>
            <a:r>
              <a:rPr lang="en-US" altLang="zh-CN" sz="2550" b="1" dirty="0" err="1">
                <a:solidFill>
                  <a:srgbClr val="0000CC"/>
                </a:solidFill>
                <a:latin typeface="微软雅黑" panose="020B0503020204020204" pitchFamily="34" charset="-122"/>
                <a:ea typeface="微软雅黑" panose="020B0503020204020204" pitchFamily="34" charset="-122"/>
                <a:sym typeface="Wingdings" panose="05000000000000000000" pitchFamily="2" charset="2"/>
              </a:rPr>
              <a:t>l</a:t>
            </a:r>
            <a:r>
              <a:rPr lang="en-US" altLang="zh-CN" sz="2550" b="1" baseline="30000" dirty="0" err="1">
                <a:solidFill>
                  <a:srgbClr val="0000CC"/>
                </a:solidFill>
                <a:latin typeface="微软雅黑" panose="020B0503020204020204" pitchFamily="34" charset="-122"/>
                <a:ea typeface="微软雅黑" panose="020B0503020204020204" pitchFamily="34" charset="-122"/>
                <a:sym typeface="Wingdings" panose="05000000000000000000" pitchFamily="2" charset="2"/>
              </a:rPr>
              <a:t>+</a:t>
            </a:r>
            <a:r>
              <a:rPr lang="en-US" altLang="zh-CN" sz="2550" b="1" dirty="0" err="1">
                <a:solidFill>
                  <a:srgbClr val="0000CC"/>
                </a:solidFill>
                <a:latin typeface="微软雅黑" panose="020B0503020204020204" pitchFamily="34" charset="-122"/>
                <a:ea typeface="微软雅黑" panose="020B0503020204020204" pitchFamily="34" charset="-122"/>
                <a:sym typeface="Wingdings" panose="05000000000000000000" pitchFamily="2" charset="2"/>
              </a:rPr>
              <a:t>v</a:t>
            </a:r>
            <a:endParaRPr lang="en-US" altLang="zh-CN" sz="2550" b="1" baseline="30000" dirty="0">
              <a:solidFill>
                <a:srgbClr val="0000CC"/>
              </a:solidFill>
              <a:latin typeface="微软雅黑" panose="020B0503020204020204" pitchFamily="34" charset="-122"/>
              <a:ea typeface="微软雅黑" panose="020B0503020204020204" pitchFamily="34" charset="-122"/>
            </a:endParaRPr>
          </a:p>
        </p:txBody>
      </p:sp>
      <p:pic>
        <p:nvPicPr>
          <p:cNvPr id="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8443"/>
          <a:stretch>
            <a:fillRect/>
          </a:stretch>
        </p:blipFill>
        <p:spPr bwMode="auto">
          <a:xfrm>
            <a:off x="3248428" y="2456892"/>
            <a:ext cx="3103101" cy="2440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10"/>
          <p:cNvSpPr txBox="1">
            <a:spLocks noChangeArrowheads="1"/>
          </p:cNvSpPr>
          <p:nvPr/>
        </p:nvSpPr>
        <p:spPr bwMode="auto">
          <a:xfrm>
            <a:off x="4756043" y="2072361"/>
            <a:ext cx="1569660" cy="243465"/>
          </a:xfrm>
          <a:prstGeom prst="rect">
            <a:avLst/>
          </a:prstGeom>
          <a:noFill/>
          <a:ln>
            <a:noFill/>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l">
              <a:lnSpc>
                <a:spcPct val="70000"/>
              </a:lnSpc>
              <a:spcBef>
                <a:spcPct val="0"/>
              </a:spcBef>
              <a:buFontTx/>
              <a:buNone/>
            </a:pPr>
            <a:r>
              <a:rPr lang="en-US" altLang="zh-CN" sz="1350" b="1" dirty="0">
                <a:solidFill>
                  <a:srgbClr val="FF0000"/>
                </a:solidFill>
                <a:latin typeface="Arial Unicode MS" pitchFamily="34" charset="-122"/>
                <a:ea typeface="Arial Unicode MS" pitchFamily="34" charset="-122"/>
                <a:cs typeface="Arial Unicode MS" pitchFamily="34" charset="-122"/>
              </a:rPr>
              <a:t>BESIII preliminary</a:t>
            </a:r>
            <a:endParaRPr lang="en-US" altLang="zh-CN" sz="1350" b="1" dirty="0">
              <a:solidFill>
                <a:srgbClr val="FF0000"/>
              </a:solidFill>
              <a:latin typeface="Arial Unicode MS" pitchFamily="34" charset="-122"/>
              <a:ea typeface="Arial Unicode MS" pitchFamily="34" charset="-122"/>
              <a:cs typeface="Arial Unicode MS" pitchFamily="34" charset="-122"/>
            </a:endParaRPr>
          </a:p>
        </p:txBody>
      </p:sp>
      <p:sp>
        <p:nvSpPr>
          <p:cNvPr id="22" name="Text Box 10"/>
          <p:cNvSpPr txBox="1">
            <a:spLocks noChangeArrowheads="1"/>
          </p:cNvSpPr>
          <p:nvPr/>
        </p:nvSpPr>
        <p:spPr bwMode="auto">
          <a:xfrm>
            <a:off x="3813703" y="5721574"/>
            <a:ext cx="2167873" cy="247119"/>
          </a:xfrm>
          <a:prstGeom prst="rect">
            <a:avLst/>
          </a:prstGeom>
          <a:noFill/>
          <a:ln>
            <a:noFill/>
          </a:ln>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l">
              <a:lnSpc>
                <a:spcPct val="70000"/>
              </a:lnSpc>
              <a:spcBef>
                <a:spcPct val="0"/>
              </a:spcBef>
              <a:buFontTx/>
              <a:buNone/>
            </a:pPr>
            <a:r>
              <a:rPr lang="en-US" altLang="zh-CN" sz="1350" b="1" dirty="0">
                <a:solidFill>
                  <a:prstClr val="black"/>
                </a:solidFill>
              </a:rPr>
              <a:t>statistical error dominant</a:t>
            </a:r>
            <a:endParaRPr lang="en-US" altLang="zh-CN" sz="1350" b="1" dirty="0">
              <a:solidFill>
                <a:prstClr val="black"/>
              </a:solidFill>
            </a:endParaRPr>
          </a:p>
        </p:txBody>
      </p:sp>
      <p:sp>
        <p:nvSpPr>
          <p:cNvPr id="24" name="TextBox 11"/>
          <p:cNvSpPr txBox="1">
            <a:spLocks noChangeArrowheads="1"/>
          </p:cNvSpPr>
          <p:nvPr/>
        </p:nvSpPr>
        <p:spPr bwMode="auto">
          <a:xfrm>
            <a:off x="6797884" y="1613605"/>
            <a:ext cx="1725657" cy="270272"/>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lstStyle>
            <a:lvl1pPr>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spcBef>
                <a:spcPct val="0"/>
              </a:spcBef>
              <a:buFontTx/>
              <a:buNone/>
            </a:pPr>
            <a:r>
              <a:rPr lang="en-US" altLang="zh-CN" sz="1050" b="1" dirty="0">
                <a:solidFill>
                  <a:srgbClr val="0000FF"/>
                </a:solidFill>
                <a:latin typeface="Times New Roman" panose="02020603050405020304" pitchFamily="18" charset="0"/>
                <a:cs typeface="Times New Roman" panose="02020603050405020304" pitchFamily="18" charset="0"/>
              </a:rPr>
              <a:t>New inputs from PDG2018:</a:t>
            </a:r>
            <a:endParaRPr lang="en-US" altLang="zh-CN" sz="1050" b="1" baseline="30000" dirty="0">
              <a:solidFill>
                <a:srgbClr val="0000FF"/>
              </a:solidFill>
              <a:latin typeface="仿宋_GB2312" pitchFamily="49" charset="-122"/>
              <a:ea typeface="仿宋_GB2312" pitchFamily="49" charset="-122"/>
              <a:sym typeface="Symbol" panose="05050102010706020507" pitchFamily="18" charset="2"/>
            </a:endParaRPr>
          </a:p>
        </p:txBody>
      </p:sp>
      <p:pic>
        <p:nvPicPr>
          <p:cNvPr id="6" name="Picture 5"/>
          <p:cNvPicPr>
            <a:picLocks noChangeAspect="1"/>
          </p:cNvPicPr>
          <p:nvPr/>
        </p:nvPicPr>
        <p:blipFill>
          <a:blip r:embed="rId3"/>
          <a:stretch>
            <a:fillRect/>
          </a:stretch>
        </p:blipFill>
        <p:spPr>
          <a:xfrm>
            <a:off x="6500914" y="1900537"/>
            <a:ext cx="2175542" cy="934341"/>
          </a:xfrm>
          <a:prstGeom prst="rect">
            <a:avLst/>
          </a:prstGeom>
        </p:spPr>
      </p:pic>
      <p:graphicFrame>
        <p:nvGraphicFramePr>
          <p:cNvPr id="25" name="Object 5"/>
          <p:cNvGraphicFramePr>
            <a:graphicFrameLocks noChangeAspect="1"/>
          </p:cNvGraphicFramePr>
          <p:nvPr/>
        </p:nvGraphicFramePr>
        <p:xfrm>
          <a:off x="303864" y="4897268"/>
          <a:ext cx="2914795" cy="303383"/>
        </p:xfrm>
        <a:graphic>
          <a:graphicData uri="http://schemas.openxmlformats.org/presentationml/2006/ole">
            <mc:AlternateContent xmlns:mc="http://schemas.openxmlformats.org/markup-compatibility/2006">
              <mc:Choice xmlns:v="urn:schemas-microsoft-com:vml" Requires="v">
                <p:oleObj spid="_x0000_s0" name="Equation" r:id="rId4" imgW="61264800" imgH="6096000" progId="Equation.3">
                  <p:embed/>
                </p:oleObj>
              </mc:Choice>
              <mc:Fallback>
                <p:oleObj name="Equation" r:id="rId4" imgW="61264800" imgH="6096000" progId="Equation.3">
                  <p:embed/>
                  <p:pic>
                    <p:nvPicPr>
                      <p:cNvPr id="0" name="Object 5"/>
                      <p:cNvPicPr>
                        <a:picLocks noChangeAspect="1" noChangeArrowheads="1"/>
                      </p:cNvPicPr>
                      <p:nvPr/>
                    </p:nvPicPr>
                    <p:blipFill>
                      <a:blip r:embed="rId5"/>
                      <a:srcRect/>
                      <a:stretch>
                        <a:fillRect/>
                      </a:stretch>
                    </p:blipFill>
                    <p:spPr bwMode="auto">
                      <a:xfrm>
                        <a:off x="303864" y="4897268"/>
                        <a:ext cx="2914795" cy="303383"/>
                      </a:xfrm>
                      <a:prstGeom prst="rect">
                        <a:avLst/>
                      </a:prstGeom>
                      <a:solidFill>
                        <a:schemeClr val="bg1"/>
                      </a:solidFill>
                      <a:ln>
                        <a:noFill/>
                      </a:ln>
                      <a:effectLst/>
                    </p:spPr>
                  </p:pic>
                </p:oleObj>
              </mc:Fallback>
            </mc:AlternateContent>
          </a:graphicData>
        </a:graphic>
      </p:graphicFrame>
      <p:graphicFrame>
        <p:nvGraphicFramePr>
          <p:cNvPr id="26" name="Object 5"/>
          <p:cNvGraphicFramePr>
            <a:graphicFrameLocks noChangeAspect="1"/>
          </p:cNvGraphicFramePr>
          <p:nvPr/>
        </p:nvGraphicFramePr>
        <p:xfrm>
          <a:off x="3551653" y="4951707"/>
          <a:ext cx="2729810" cy="318478"/>
        </p:xfrm>
        <a:graphic>
          <a:graphicData uri="http://schemas.openxmlformats.org/presentationml/2006/ole">
            <mc:AlternateContent xmlns:mc="http://schemas.openxmlformats.org/markup-compatibility/2006">
              <mc:Choice xmlns:v="urn:schemas-microsoft-com:vml" Requires="v">
                <p:oleObj spid="_x0000_s0" name="Equation" r:id="rId6" imgW="54559200" imgH="6096000" progId="Equation.3">
                  <p:embed/>
                </p:oleObj>
              </mc:Choice>
              <mc:Fallback>
                <p:oleObj name="Equation" r:id="rId6" imgW="54559200" imgH="6096000" progId="Equation.3">
                  <p:embed/>
                  <p:pic>
                    <p:nvPicPr>
                      <p:cNvPr id="0" name="Object 5"/>
                      <p:cNvPicPr>
                        <a:picLocks noChangeAspect="1" noChangeArrowheads="1"/>
                      </p:cNvPicPr>
                      <p:nvPr/>
                    </p:nvPicPr>
                    <p:blipFill>
                      <a:blip r:embed="rId7"/>
                      <a:srcRect/>
                      <a:stretch>
                        <a:fillRect/>
                      </a:stretch>
                    </p:blipFill>
                    <p:spPr bwMode="auto">
                      <a:xfrm>
                        <a:off x="3551653" y="4951707"/>
                        <a:ext cx="2729810" cy="318478"/>
                      </a:xfrm>
                      <a:prstGeom prst="rect">
                        <a:avLst/>
                      </a:prstGeom>
                      <a:solidFill>
                        <a:schemeClr val="bg1"/>
                      </a:solidFill>
                      <a:ln>
                        <a:noFill/>
                      </a:ln>
                      <a:effectLst/>
                    </p:spPr>
                  </p:pic>
                </p:oleObj>
              </mc:Fallback>
            </mc:AlternateContent>
          </a:graphicData>
        </a:graphic>
      </p:graphicFrame>
      <p:graphicFrame>
        <p:nvGraphicFramePr>
          <p:cNvPr id="3" name="Object 2"/>
          <p:cNvGraphicFramePr>
            <a:graphicFrameLocks noChangeAspect="1"/>
          </p:cNvGraphicFramePr>
          <p:nvPr/>
        </p:nvGraphicFramePr>
        <p:xfrm>
          <a:off x="2459020" y="2739628"/>
          <a:ext cx="514350" cy="190500"/>
        </p:xfrm>
        <a:graphic>
          <a:graphicData uri="http://schemas.openxmlformats.org/presentationml/2006/ole">
            <mc:AlternateContent xmlns:mc="http://schemas.openxmlformats.org/markup-compatibility/2006">
              <mc:Choice xmlns:v="urn:schemas-microsoft-com:vml" Requires="v">
                <p:oleObj spid="_x0000_s0" name="Equation" r:id="rId8" imgW="16459200" imgH="6096000" progId="Equation.3">
                  <p:embed/>
                </p:oleObj>
              </mc:Choice>
              <mc:Fallback>
                <p:oleObj name="Equation" r:id="rId8" imgW="16459200" imgH="6096000" progId="Equation.3">
                  <p:embed/>
                  <p:pic>
                    <p:nvPicPr>
                      <p:cNvPr id="0" name="Object 2"/>
                      <p:cNvPicPr/>
                      <p:nvPr/>
                    </p:nvPicPr>
                    <p:blipFill>
                      <a:blip r:embed="rId9"/>
                      <a:stretch>
                        <a:fillRect/>
                      </a:stretch>
                    </p:blipFill>
                    <p:spPr>
                      <a:xfrm>
                        <a:off x="2459020" y="2739628"/>
                        <a:ext cx="514350" cy="190500"/>
                      </a:xfrm>
                      <a:prstGeom prst="rect">
                        <a:avLst/>
                      </a:prstGeom>
                      <a:ln w="12700">
                        <a:solidFill>
                          <a:srgbClr val="FF0000"/>
                        </a:solidFill>
                      </a:ln>
                    </p:spPr>
                  </p:pic>
                </p:oleObj>
              </mc:Fallback>
            </mc:AlternateContent>
          </a:graphicData>
        </a:graphic>
      </p:graphicFrame>
      <p:graphicFrame>
        <p:nvGraphicFramePr>
          <p:cNvPr id="27" name="Object 26"/>
          <p:cNvGraphicFramePr>
            <a:graphicFrameLocks noChangeAspect="1"/>
          </p:cNvGraphicFramePr>
          <p:nvPr/>
        </p:nvGraphicFramePr>
        <p:xfrm>
          <a:off x="3551654" y="2074494"/>
          <a:ext cx="867250" cy="333557"/>
        </p:xfrm>
        <a:graphic>
          <a:graphicData uri="http://schemas.openxmlformats.org/presentationml/2006/ole">
            <mc:AlternateContent xmlns:mc="http://schemas.openxmlformats.org/markup-compatibility/2006">
              <mc:Choice xmlns:v="urn:schemas-microsoft-com:vml" Requires="v">
                <p:oleObj spid="_x0000_s0" name="Equation" r:id="rId10" imgW="15849600" imgH="6096000" progId="Equation.3">
                  <p:embed/>
                </p:oleObj>
              </mc:Choice>
              <mc:Fallback>
                <p:oleObj name="Equation" r:id="rId10" imgW="15849600" imgH="6096000" progId="Equation.3">
                  <p:embed/>
                  <p:pic>
                    <p:nvPicPr>
                      <p:cNvPr id="0" name="Object 26"/>
                      <p:cNvPicPr/>
                      <p:nvPr/>
                    </p:nvPicPr>
                    <p:blipFill>
                      <a:blip r:embed="rId11"/>
                      <a:stretch>
                        <a:fillRect/>
                      </a:stretch>
                    </p:blipFill>
                    <p:spPr>
                      <a:xfrm>
                        <a:off x="3551654" y="2074494"/>
                        <a:ext cx="867250" cy="333557"/>
                      </a:xfrm>
                      <a:prstGeom prst="rect">
                        <a:avLst/>
                      </a:prstGeom>
                      <a:ln w="12700">
                        <a:solidFill>
                          <a:srgbClr val="FF0000"/>
                        </a:solidFill>
                      </a:ln>
                    </p:spPr>
                  </p:pic>
                </p:oleObj>
              </mc:Fallback>
            </mc:AlternateContent>
          </a:graphicData>
        </a:graphic>
      </p:graphicFrame>
      <p:pic>
        <p:nvPicPr>
          <p:cNvPr id="5" name="Picture 4"/>
          <p:cNvPicPr>
            <a:picLocks noChangeAspect="1"/>
          </p:cNvPicPr>
          <p:nvPr/>
        </p:nvPicPr>
        <p:blipFill>
          <a:blip r:embed="rId12"/>
          <a:stretch>
            <a:fillRect/>
          </a:stretch>
        </p:blipFill>
        <p:spPr>
          <a:xfrm>
            <a:off x="6529083" y="2913250"/>
            <a:ext cx="2147373" cy="2769767"/>
          </a:xfrm>
          <a:prstGeom prst="rect">
            <a:avLst/>
          </a:prstGeom>
        </p:spPr>
      </p:pic>
      <p:pic>
        <p:nvPicPr>
          <p:cNvPr id="21" name="Picture 2" descr="C:\Documents and Settings\songweimin\桌面\BES3_logo.jpg"/>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251521" y="890719"/>
            <a:ext cx="864096" cy="37947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4573404" y="3098959"/>
            <a:ext cx="65" cy="207749"/>
          </a:xfrm>
          <a:prstGeom prst="rect">
            <a:avLst/>
          </a:prstGeom>
          <a:noFill/>
        </p:spPr>
        <p:txBody>
          <a:bodyPr wrap="none" lIns="0" tIns="0" rIns="0" bIns="0" rtlCol="0">
            <a:spAutoFit/>
          </a:bodyPr>
          <a:lstStyle/>
          <a:p>
            <a:endParaRPr lang="zh-CN" altLang="en-US" sz="1350" dirty="0"/>
          </a:p>
        </p:txBody>
      </p:sp>
      <mc:AlternateContent xmlns:mc="http://schemas.openxmlformats.org/markup-compatibility/2006">
        <mc:Choice xmlns:a14="http://schemas.microsoft.com/office/drawing/2010/main" Requires="a14">
          <p:sp>
            <p:nvSpPr>
              <p:cNvPr id="7" name="文本框 6"/>
              <p:cNvSpPr txBox="1"/>
              <p:nvPr/>
            </p:nvSpPr>
            <p:spPr>
              <a:xfrm>
                <a:off x="270571" y="5283695"/>
                <a:ext cx="3040769" cy="230897"/>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altLang="zh-CN" sz="1500" i="1">
                              <a:latin typeface="Cambria Math" panose="02040503050406030204" pitchFamily="18" charset="0"/>
                            </a:rPr>
                          </m:ctrlPr>
                        </m:sSubPr>
                        <m:e>
                          <m:r>
                            <a:rPr lang="en-US" altLang="zh-CN" sz="1500" i="1">
                              <a:latin typeface="Cambria Math" panose="02040503050406030204" pitchFamily="18" charset="0"/>
                            </a:rPr>
                            <m:t>𝑓</m:t>
                          </m:r>
                        </m:e>
                        <m:sub>
                          <m:sSup>
                            <m:sSupPr>
                              <m:ctrlPr>
                                <a:rPr lang="en-US" altLang="zh-CN" sz="1500" i="1">
                                  <a:latin typeface="Cambria Math" panose="02040503050406030204" pitchFamily="18" charset="0"/>
                                </a:rPr>
                              </m:ctrlPr>
                            </m:sSupPr>
                            <m:e>
                              <m:r>
                                <a:rPr lang="en-US" altLang="zh-CN" sz="1500" i="1">
                                  <a:latin typeface="Cambria Math" panose="02040503050406030204" pitchFamily="18" charset="0"/>
                                </a:rPr>
                                <m:t>𝐷</m:t>
                              </m:r>
                            </m:e>
                            <m:sup>
                              <m:r>
                                <a:rPr lang="en-US" altLang="zh-CN" sz="1500" i="1">
                                  <a:latin typeface="Cambria Math" panose="02040503050406030204" pitchFamily="18" charset="0"/>
                                </a:rPr>
                                <m:t>+</m:t>
                              </m:r>
                            </m:sup>
                          </m:sSup>
                        </m:sub>
                      </m:sSub>
                      <m:d>
                        <m:dPr>
                          <m:begChr m:val="|"/>
                          <m:endChr m:val="|"/>
                          <m:ctrlPr>
                            <a:rPr lang="en-US" altLang="zh-CN" sz="1500" i="1">
                              <a:latin typeface="Cambria Math" panose="02040503050406030204" pitchFamily="18" charset="0"/>
                            </a:rPr>
                          </m:ctrlPr>
                        </m:dPr>
                        <m:e>
                          <m:sSub>
                            <m:sSubPr>
                              <m:ctrlPr>
                                <a:rPr lang="en-US" altLang="zh-CN" sz="1500" i="1">
                                  <a:latin typeface="Cambria Math" panose="02040503050406030204" pitchFamily="18" charset="0"/>
                                </a:rPr>
                              </m:ctrlPr>
                            </m:sSubPr>
                            <m:e>
                              <m:r>
                                <a:rPr lang="en-US" altLang="zh-CN" sz="1500" i="1">
                                  <a:latin typeface="Cambria Math" panose="02040503050406030204" pitchFamily="18" charset="0"/>
                                </a:rPr>
                                <m:t>𝑉</m:t>
                              </m:r>
                            </m:e>
                            <m:sub>
                              <m:r>
                                <a:rPr lang="en-US" altLang="zh-CN" sz="1500" i="1">
                                  <a:latin typeface="Cambria Math" panose="02040503050406030204" pitchFamily="18" charset="0"/>
                                </a:rPr>
                                <m:t>𝑐𝑑</m:t>
                              </m:r>
                            </m:sub>
                          </m:sSub>
                        </m:e>
                      </m:d>
                      <m:r>
                        <a:rPr lang="en-US" altLang="zh-CN" sz="1500" i="1">
                          <a:latin typeface="Cambria Math" panose="02040503050406030204" pitchFamily="18" charset="0"/>
                        </a:rPr>
                        <m:t>=</m:t>
                      </m:r>
                      <m:r>
                        <a:rPr lang="en-US" altLang="zh-CN" sz="1500" i="1">
                          <a:latin typeface="Cambria Math" panose="02040503050406030204" pitchFamily="18" charset="0"/>
                        </a:rPr>
                        <m:t>45</m:t>
                      </m:r>
                      <m:r>
                        <a:rPr lang="en-US" altLang="zh-CN" sz="1500" i="1">
                          <a:latin typeface="Cambria Math" panose="02040503050406030204" pitchFamily="18" charset="0"/>
                        </a:rPr>
                        <m:t>.</m:t>
                      </m:r>
                      <m:r>
                        <a:rPr lang="en-US" altLang="zh-CN" sz="1500" i="1">
                          <a:latin typeface="Cambria Math" panose="02040503050406030204" pitchFamily="18" charset="0"/>
                        </a:rPr>
                        <m:t>75</m:t>
                      </m:r>
                      <m:r>
                        <a:rPr lang="en-US" altLang="zh-CN" sz="1500" i="1">
                          <a:latin typeface="Cambria Math" panose="02040503050406030204" pitchFamily="18" charset="0"/>
                          <a:ea typeface="Cambria Math" panose="02040503050406030204" pitchFamily="18" charset="0"/>
                        </a:rPr>
                        <m:t>±</m:t>
                      </m:r>
                      <m:r>
                        <a:rPr lang="en-US" altLang="zh-CN" sz="1500" i="1">
                          <a:latin typeface="Cambria Math" panose="02040503050406030204" pitchFamily="18" charset="0"/>
                          <a:ea typeface="Cambria Math" panose="02040503050406030204" pitchFamily="18" charset="0"/>
                        </a:rPr>
                        <m:t>1</m:t>
                      </m:r>
                      <m:r>
                        <a:rPr lang="en-US" altLang="zh-CN" sz="1500" i="1">
                          <a:latin typeface="Cambria Math" panose="02040503050406030204" pitchFamily="18" charset="0"/>
                          <a:ea typeface="Cambria Math" panose="02040503050406030204" pitchFamily="18" charset="0"/>
                        </a:rPr>
                        <m:t>.</m:t>
                      </m:r>
                      <m:r>
                        <a:rPr lang="en-US" altLang="zh-CN" sz="1500" i="1">
                          <a:latin typeface="Cambria Math" panose="02040503050406030204" pitchFamily="18" charset="0"/>
                          <a:ea typeface="Cambria Math" panose="02040503050406030204" pitchFamily="18" charset="0"/>
                        </a:rPr>
                        <m:t>20</m:t>
                      </m:r>
                      <m:r>
                        <a:rPr lang="en-US" altLang="zh-CN" sz="1500" i="1">
                          <a:latin typeface="Cambria Math" panose="02040503050406030204" pitchFamily="18" charset="0"/>
                          <a:ea typeface="Cambria Math" panose="02040503050406030204" pitchFamily="18" charset="0"/>
                        </a:rPr>
                        <m:t>±</m:t>
                      </m:r>
                      <m:r>
                        <a:rPr lang="en-US" altLang="zh-CN" sz="1500" i="1">
                          <a:latin typeface="Cambria Math" panose="02040503050406030204" pitchFamily="18" charset="0"/>
                          <a:ea typeface="Cambria Math" panose="02040503050406030204" pitchFamily="18" charset="0"/>
                        </a:rPr>
                        <m:t>0</m:t>
                      </m:r>
                      <m:r>
                        <a:rPr lang="en-US" altLang="zh-CN" sz="1500" i="1">
                          <a:latin typeface="Cambria Math" panose="02040503050406030204" pitchFamily="18" charset="0"/>
                          <a:ea typeface="Cambria Math" panose="02040503050406030204" pitchFamily="18" charset="0"/>
                        </a:rPr>
                        <m:t>.</m:t>
                      </m:r>
                      <m:r>
                        <a:rPr lang="en-US" altLang="zh-CN" sz="1500" i="1">
                          <a:latin typeface="Cambria Math" panose="02040503050406030204" pitchFamily="18" charset="0"/>
                          <a:ea typeface="Cambria Math" panose="02040503050406030204" pitchFamily="18" charset="0"/>
                        </a:rPr>
                        <m:t>39</m:t>
                      </m:r>
                      <m:r>
                        <a:rPr lang="en-US" altLang="zh-CN" sz="1500" i="1">
                          <a:latin typeface="Cambria Math" panose="02040503050406030204" pitchFamily="18" charset="0"/>
                          <a:ea typeface="Cambria Math" panose="02040503050406030204" pitchFamily="18" charset="0"/>
                        </a:rPr>
                        <m:t> </m:t>
                      </m:r>
                      <m:r>
                        <m:rPr>
                          <m:sty m:val="p"/>
                        </m:rPr>
                        <a:rPr lang="en-US" altLang="zh-CN" sz="1500">
                          <a:latin typeface="Cambria Math" panose="02040503050406030204" pitchFamily="18" charset="0"/>
                          <a:ea typeface="Cambria Math" panose="02040503050406030204" pitchFamily="18" charset="0"/>
                        </a:rPr>
                        <m:t>MeV</m:t>
                      </m:r>
                    </m:oMath>
                  </m:oMathPara>
                </a14:m>
                <a:endParaRPr lang="zh-CN" altLang="en-US" sz="1500" dirty="0"/>
              </a:p>
            </p:txBody>
          </p:sp>
        </mc:Choice>
        <mc:Fallback>
          <p:sp>
            <p:nvSpPr>
              <p:cNvPr id="7" name="文本框 6"/>
              <p:cNvSpPr txBox="1">
                <a:spLocks noRot="1" noChangeAspect="1" noMove="1" noResize="1" noEditPoints="1" noAdjustHandles="1" noChangeArrowheads="1" noChangeShapeType="1" noTextEdit="1"/>
              </p:cNvSpPr>
              <p:nvPr/>
            </p:nvSpPr>
            <p:spPr>
              <a:xfrm>
                <a:off x="270571" y="5283695"/>
                <a:ext cx="3040769" cy="230897"/>
              </a:xfrm>
              <a:prstGeom prst="rect">
                <a:avLst/>
              </a:prstGeom>
              <a:blipFill rotWithShape="1">
                <a:blip r:embed="rId14"/>
                <a:stretch>
                  <a:fillRect l="-2" t="-214" r="-382" b="109"/>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8" name="文本框 27"/>
              <p:cNvSpPr txBox="1"/>
              <p:nvPr/>
            </p:nvSpPr>
            <p:spPr>
              <a:xfrm>
                <a:off x="3615883" y="5324624"/>
                <a:ext cx="2445478" cy="230897"/>
              </a:xfrm>
              <a:prstGeom prst="rect">
                <a:avLst/>
              </a:prstGeom>
              <a:noFill/>
            </p:spPr>
            <p:txBody>
              <a:bodyPr wrap="none" lIns="0" tIns="0" rIns="0" bIns="0" rtlCol="0">
                <a:spAutoFit/>
              </a:bodyPr>
              <a:lstStyle/>
              <a:p>
                <a14:m>
                  <m:oMathPara xmlns:m="http://schemas.openxmlformats.org/officeDocument/2006/math">
                    <m:oMathParaPr>
                      <m:jc m:val="centerGroup"/>
                    </m:oMathParaPr>
                    <m:oMath xmlns:m="http://schemas.openxmlformats.org/officeDocument/2006/math">
                      <m:sSub>
                        <m:sSubPr>
                          <m:ctrlPr>
                            <a:rPr lang="en-US" altLang="zh-CN" sz="1500" i="1">
                              <a:latin typeface="Cambria Math" panose="02040503050406030204" pitchFamily="18" charset="0"/>
                            </a:rPr>
                          </m:ctrlPr>
                        </m:sSubPr>
                        <m:e>
                          <m:r>
                            <a:rPr lang="en-US" altLang="zh-CN" sz="1500" i="1">
                              <a:latin typeface="Cambria Math" panose="02040503050406030204" pitchFamily="18" charset="0"/>
                            </a:rPr>
                            <m:t>𝑓</m:t>
                          </m:r>
                        </m:e>
                        <m:sub>
                          <m:sSup>
                            <m:sSupPr>
                              <m:ctrlPr>
                                <a:rPr lang="en-US" altLang="zh-CN" sz="1500" i="1">
                                  <a:latin typeface="Cambria Math" panose="02040503050406030204" pitchFamily="18" charset="0"/>
                                </a:rPr>
                              </m:ctrlPr>
                            </m:sSupPr>
                            <m:e>
                              <m:r>
                                <a:rPr lang="en-US" altLang="zh-CN" sz="1500" i="1">
                                  <a:latin typeface="Cambria Math" panose="02040503050406030204" pitchFamily="18" charset="0"/>
                                </a:rPr>
                                <m:t>𝐷</m:t>
                              </m:r>
                            </m:e>
                            <m:sup>
                              <m:r>
                                <a:rPr lang="en-US" altLang="zh-CN" sz="1500" i="1">
                                  <a:latin typeface="Cambria Math" panose="02040503050406030204" pitchFamily="18" charset="0"/>
                                </a:rPr>
                                <m:t>+</m:t>
                              </m:r>
                            </m:sup>
                          </m:sSup>
                        </m:sub>
                      </m:sSub>
                      <m:d>
                        <m:dPr>
                          <m:begChr m:val="|"/>
                          <m:endChr m:val="|"/>
                          <m:ctrlPr>
                            <a:rPr lang="en-US" altLang="zh-CN" sz="1500" i="1">
                              <a:latin typeface="Cambria Math" panose="02040503050406030204" pitchFamily="18" charset="0"/>
                            </a:rPr>
                          </m:ctrlPr>
                        </m:dPr>
                        <m:e>
                          <m:sSub>
                            <m:sSubPr>
                              <m:ctrlPr>
                                <a:rPr lang="en-US" altLang="zh-CN" sz="1500" i="1">
                                  <a:latin typeface="Cambria Math" panose="02040503050406030204" pitchFamily="18" charset="0"/>
                                </a:rPr>
                              </m:ctrlPr>
                            </m:sSubPr>
                            <m:e>
                              <m:r>
                                <a:rPr lang="en-US" altLang="zh-CN" sz="1500" i="1">
                                  <a:latin typeface="Cambria Math" panose="02040503050406030204" pitchFamily="18" charset="0"/>
                                </a:rPr>
                                <m:t>𝑉</m:t>
                              </m:r>
                            </m:e>
                            <m:sub>
                              <m:r>
                                <a:rPr lang="en-US" altLang="zh-CN" sz="1500" i="1">
                                  <a:latin typeface="Cambria Math" panose="02040503050406030204" pitchFamily="18" charset="0"/>
                                </a:rPr>
                                <m:t>𝑐𝑑</m:t>
                              </m:r>
                            </m:sub>
                          </m:sSub>
                        </m:e>
                      </m:d>
                      <m:r>
                        <a:rPr lang="en-US" altLang="zh-CN" sz="1500" i="1">
                          <a:latin typeface="Cambria Math" panose="02040503050406030204" pitchFamily="18" charset="0"/>
                        </a:rPr>
                        <m:t>=</m:t>
                      </m:r>
                      <m:r>
                        <a:rPr lang="en-US" altLang="zh-CN" sz="1500" i="1">
                          <a:latin typeface="Cambria Math" panose="02040503050406030204" pitchFamily="18" charset="0"/>
                        </a:rPr>
                        <m:t>50</m:t>
                      </m:r>
                      <m:r>
                        <a:rPr lang="en-US" altLang="zh-CN" sz="1500" i="1">
                          <a:latin typeface="Cambria Math" panose="02040503050406030204" pitchFamily="18" charset="0"/>
                        </a:rPr>
                        <m:t>.</m:t>
                      </m:r>
                      <m:r>
                        <a:rPr lang="en-US" altLang="zh-CN" sz="1500" i="1">
                          <a:latin typeface="Cambria Math" panose="02040503050406030204" pitchFamily="18" charset="0"/>
                        </a:rPr>
                        <m:t>4</m:t>
                      </m:r>
                      <m:r>
                        <a:rPr lang="en-US" altLang="zh-CN" sz="1500" i="1">
                          <a:latin typeface="Cambria Math" panose="02040503050406030204" pitchFamily="18" charset="0"/>
                          <a:ea typeface="Cambria Math" panose="02040503050406030204" pitchFamily="18" charset="0"/>
                        </a:rPr>
                        <m:t>±</m:t>
                      </m:r>
                      <m:r>
                        <a:rPr lang="en-US" altLang="zh-CN" sz="1500" i="1">
                          <a:latin typeface="Cambria Math" panose="02040503050406030204" pitchFamily="18" charset="0"/>
                          <a:ea typeface="Cambria Math" panose="02040503050406030204" pitchFamily="18" charset="0"/>
                        </a:rPr>
                        <m:t>5</m:t>
                      </m:r>
                      <m:r>
                        <a:rPr lang="en-US" altLang="zh-CN" sz="1500" i="1">
                          <a:latin typeface="Cambria Math" panose="02040503050406030204" pitchFamily="18" charset="0"/>
                          <a:ea typeface="Cambria Math" panose="02040503050406030204" pitchFamily="18" charset="0"/>
                        </a:rPr>
                        <m:t>.</m:t>
                      </m:r>
                      <m:r>
                        <a:rPr lang="en-US" altLang="zh-CN" sz="1500" i="1">
                          <a:latin typeface="Cambria Math" panose="02040503050406030204" pitchFamily="18" charset="0"/>
                          <a:ea typeface="Cambria Math" panose="02040503050406030204" pitchFamily="18" charset="0"/>
                        </a:rPr>
                        <m:t>0</m:t>
                      </m:r>
                      <m:r>
                        <m:rPr>
                          <m:sty m:val="p"/>
                        </m:rPr>
                        <a:rPr lang="en-US" altLang="zh-CN" sz="1500" baseline="-25000">
                          <a:latin typeface="Cambria Math" panose="02040503050406030204" pitchFamily="18" charset="0"/>
                          <a:ea typeface="Cambria Math" panose="02040503050406030204" pitchFamily="18" charset="0"/>
                        </a:rPr>
                        <m:t>stat</m:t>
                      </m:r>
                      <m:r>
                        <a:rPr lang="en-US" altLang="zh-CN" sz="1500">
                          <a:latin typeface="Cambria Math" panose="02040503050406030204" pitchFamily="18" charset="0"/>
                          <a:ea typeface="Cambria Math" panose="02040503050406030204" pitchFamily="18" charset="0"/>
                        </a:rPr>
                        <m:t> </m:t>
                      </m:r>
                      <m:r>
                        <m:rPr>
                          <m:sty m:val="p"/>
                        </m:rPr>
                        <a:rPr lang="en-US" altLang="zh-CN" sz="1500">
                          <a:latin typeface="Cambria Math" panose="02040503050406030204" pitchFamily="18" charset="0"/>
                          <a:ea typeface="Cambria Math" panose="02040503050406030204" pitchFamily="18" charset="0"/>
                        </a:rPr>
                        <m:t>MeV</m:t>
                      </m:r>
                    </m:oMath>
                  </m:oMathPara>
                </a14:m>
                <a:endParaRPr lang="zh-CN" altLang="en-US" sz="1500" dirty="0"/>
              </a:p>
            </p:txBody>
          </p:sp>
        </mc:Choice>
        <mc:Fallback>
          <p:sp>
            <p:nvSpPr>
              <p:cNvPr id="28" name="文本框 27"/>
              <p:cNvSpPr txBox="1">
                <a:spLocks noRot="1" noChangeAspect="1" noMove="1" noResize="1" noEditPoints="1" noAdjustHandles="1" noChangeArrowheads="1" noChangeShapeType="1" noTextEdit="1"/>
              </p:cNvSpPr>
              <p:nvPr/>
            </p:nvSpPr>
            <p:spPr>
              <a:xfrm>
                <a:off x="3615883" y="5324624"/>
                <a:ext cx="2445478" cy="230897"/>
              </a:xfrm>
              <a:prstGeom prst="rect">
                <a:avLst/>
              </a:prstGeom>
              <a:blipFill rotWithShape="1">
                <a:blip r:embed="rId15"/>
                <a:stretch>
                  <a:fillRect l="-8" t="-65" r="-456" b="-16267"/>
                </a:stretch>
              </a:blipFill>
            </p:spPr>
            <p:txBody>
              <a:bodyPr/>
              <a:lstStyle/>
              <a:p>
                <a:r>
                  <a:rPr lang="zh-CN" altLang="en-US">
                    <a:noFill/>
                  </a:rPr>
                  <a:t> </a:t>
                </a:r>
              </a:p>
            </p:txBody>
          </p:sp>
        </mc:Fallback>
      </mc:AlternateContent>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61611" y="857250"/>
            <a:ext cx="6939389"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Footer Placeholder 1"/>
          <p:cNvSpPr>
            <a:spLocks noGrp="1"/>
          </p:cNvSpPr>
          <p:nvPr>
            <p:ph type="ftr" sz="quarter" idx="11"/>
          </p:nvPr>
        </p:nvSpPr>
        <p:spPr/>
        <p:txBody>
          <a:bodyPr/>
          <a:lstStyle/>
          <a:p>
            <a:r>
              <a:rPr lang="en-US"/>
              <a:t>The Physics on BESIII</a:t>
            </a:r>
            <a:endParaRPr 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
        <p:nvSpPr>
          <p:cNvPr id="5" name="矩形 4"/>
          <p:cNvSpPr/>
          <p:nvPr/>
        </p:nvSpPr>
        <p:spPr>
          <a:xfrm>
            <a:off x="3491880" y="2744778"/>
            <a:ext cx="3966150" cy="923330"/>
          </a:xfrm>
          <a:prstGeom prst="rect">
            <a:avLst/>
          </a:prstGeom>
        </p:spPr>
        <p:txBody>
          <a:bodyPr wrap="none">
            <a:spAutoFit/>
          </a:bodyPr>
          <a:lstStyle/>
          <a:p>
            <a:r>
              <a:rPr lang="en-US" altLang="zh-CN" sz="5400" dirty="0">
                <a:solidFill>
                  <a:srgbClr val="FF0000"/>
                </a:solidFill>
                <a:latin typeface="SymbolPS" panose="05050102010607020607" pitchFamily="18" charset="2"/>
              </a:rPr>
              <a:t>𝜏</a:t>
            </a:r>
            <a:r>
              <a:rPr lang="en-US" altLang="zh-CN" sz="5400" dirty="0">
                <a:solidFill>
                  <a:srgbClr val="FF0000"/>
                </a:solidFill>
              </a:rPr>
              <a:t> and R	-QCD</a:t>
            </a:r>
            <a:endParaRPr lang="zh-CN" altLang="en-US" sz="5400" dirty="0">
              <a:solidFill>
                <a:srgbClr val="FF0000"/>
              </a:solidFill>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674787" y="1592796"/>
            <a:ext cx="3198842" cy="1728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5" name="对象 4"/>
          <p:cNvGraphicFramePr>
            <a:graphicFrameLocks noChangeAspect="1"/>
          </p:cNvGraphicFramePr>
          <p:nvPr/>
        </p:nvGraphicFramePr>
        <p:xfrm>
          <a:off x="5328084" y="1646803"/>
          <a:ext cx="2280252" cy="268207"/>
        </p:xfrm>
        <a:graphic>
          <a:graphicData uri="http://schemas.openxmlformats.org/presentationml/2006/ole">
            <mc:AlternateContent xmlns:mc="http://schemas.openxmlformats.org/markup-compatibility/2006">
              <mc:Choice xmlns:v="urn:schemas-microsoft-com:vml" Requires="v">
                <p:oleObj spid="_x0000_s0" name="Equation" r:id="rId2" imgW="50901600" imgH="5791200" progId="Equation.DSMT4">
                  <p:embed/>
                </p:oleObj>
              </mc:Choice>
              <mc:Fallback>
                <p:oleObj name="Equation" r:id="rId2" imgW="50901600" imgH="5791200" progId="Equation.DSMT4">
                  <p:embed/>
                  <p:pic>
                    <p:nvPicPr>
                      <p:cNvPr id="0" name="对象 4"/>
                      <p:cNvPicPr>
                        <a:picLocks noChangeAspect="1" noChangeArrowheads="1"/>
                      </p:cNvPicPr>
                      <p:nvPr/>
                    </p:nvPicPr>
                    <p:blipFill>
                      <a:blip r:embed="rId3"/>
                      <a:srcRect/>
                      <a:stretch>
                        <a:fillRect/>
                      </a:stretch>
                    </p:blipFill>
                    <p:spPr bwMode="auto">
                      <a:xfrm>
                        <a:off x="5328084" y="1646803"/>
                        <a:ext cx="2280252" cy="268207"/>
                      </a:xfrm>
                      <a:prstGeom prst="rect">
                        <a:avLst/>
                      </a:prstGeom>
                      <a:solidFill>
                        <a:srgbClr val="92D050"/>
                      </a:solidFill>
                      <a:ln>
                        <a:solidFill>
                          <a:srgbClr val="FF0000"/>
                        </a:solidFill>
                      </a:ln>
                    </p:spPr>
                  </p:pic>
                </p:oleObj>
              </mc:Fallback>
            </mc:AlternateContent>
          </a:graphicData>
        </a:graphic>
      </p:graphicFrame>
      <p:pic>
        <p:nvPicPr>
          <p:cNvPr id="19463"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69967" y="4077072"/>
            <a:ext cx="1350150" cy="5712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标题 1"/>
          <p:cNvSpPr>
            <a:spLocks noGrp="1"/>
          </p:cNvSpPr>
          <p:nvPr>
            <p:ph type="title"/>
          </p:nvPr>
        </p:nvSpPr>
        <p:spPr>
          <a:xfrm>
            <a:off x="1560482" y="52020"/>
            <a:ext cx="5298833" cy="648072"/>
          </a:xfrm>
          <a:solidFill>
            <a:srgbClr val="FFC000"/>
          </a:solidFill>
        </p:spPr>
        <p:txBody>
          <a:bodyPr>
            <a:normAutofit fontScale="90000"/>
          </a:bodyPr>
          <a:lstStyle/>
          <a:p>
            <a:r>
              <a:rPr lang="en-US" altLang="zh-CN" sz="2700" dirty="0"/>
              <a:t>Precision measurement of the </a:t>
            </a:r>
            <a:r>
              <a:rPr lang="en-US" altLang="zh-CN" sz="2700" dirty="0">
                <a:latin typeface="SymbolPS" panose="05050102010607020607" pitchFamily="18" charset="2"/>
              </a:rPr>
              <a:t>𝜏</a:t>
            </a:r>
            <a:r>
              <a:rPr lang="en-US" altLang="zh-CN" sz="2700" dirty="0"/>
              <a:t> mass</a:t>
            </a:r>
            <a:endParaRPr lang="zh-CN" altLang="en-US" sz="2700" dirty="0"/>
          </a:p>
        </p:txBody>
      </p:sp>
      <p:sp>
        <p:nvSpPr>
          <p:cNvPr id="11" name="Footer Placeholder 10"/>
          <p:cNvSpPr>
            <a:spLocks noGrp="1"/>
          </p:cNvSpPr>
          <p:nvPr>
            <p:ph type="ftr" sz="quarter" idx="11"/>
          </p:nvPr>
        </p:nvSpPr>
        <p:spPr/>
        <p:txBody>
          <a:bodyPr/>
          <a:lstStyle/>
          <a:p>
            <a:r>
              <a:rPr lang="en-US"/>
              <a:t>The Physics on BESIII</a:t>
            </a:r>
            <a:endParaRPr 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pic>
        <p:nvPicPr>
          <p:cNvPr id="19459"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58055" y="4131078"/>
            <a:ext cx="2820800" cy="1703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517886" y="2618910"/>
            <a:ext cx="1026114" cy="473206"/>
          </a:xfrm>
          <a:prstGeom prst="rect">
            <a:avLst/>
          </a:prstGeom>
          <a:noFill/>
        </p:spPr>
        <p:txBody>
          <a:bodyPr wrap="square" rtlCol="0">
            <a:spAutoFit/>
          </a:bodyPr>
          <a:lstStyle/>
          <a:p>
            <a:r>
              <a:rPr lang="en-US" altLang="zh-CN" sz="825" dirty="0"/>
              <a:t>The most precise single measurement!</a:t>
            </a:r>
            <a:endParaRPr lang="zh-CN" altLang="en-US" sz="825" dirty="0"/>
          </a:p>
        </p:txBody>
      </p:sp>
      <p:sp>
        <p:nvSpPr>
          <p:cNvPr id="6" name="TextBox 5"/>
          <p:cNvSpPr txBox="1"/>
          <p:nvPr/>
        </p:nvSpPr>
        <p:spPr>
          <a:xfrm>
            <a:off x="1385646" y="2395917"/>
            <a:ext cx="2808312" cy="300082"/>
          </a:xfrm>
          <a:prstGeom prst="rect">
            <a:avLst/>
          </a:prstGeom>
          <a:noFill/>
        </p:spPr>
        <p:txBody>
          <a:bodyPr wrap="square" rtlCol="0">
            <a:spAutoFit/>
          </a:bodyPr>
          <a:lstStyle/>
          <a:p>
            <a:r>
              <a:rPr lang="en-US" altLang="zh-CN" sz="1350" dirty="0"/>
              <a:t>* 4 scan points with well optimization</a:t>
            </a:r>
            <a:endParaRPr lang="zh-CN" altLang="en-US" sz="1350" dirty="0"/>
          </a:p>
        </p:txBody>
      </p:sp>
      <p:pic>
        <p:nvPicPr>
          <p:cNvPr id="1946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23628" y="3374994"/>
            <a:ext cx="6372708" cy="5953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1169622" y="2110644"/>
            <a:ext cx="2862318" cy="369332"/>
          </a:xfrm>
          <a:prstGeom prst="rect">
            <a:avLst/>
          </a:prstGeom>
          <a:noFill/>
        </p:spPr>
        <p:txBody>
          <a:bodyPr wrap="square" rtlCol="0">
            <a:spAutoFit/>
          </a:bodyPr>
          <a:lstStyle/>
          <a:p>
            <a:r>
              <a:rPr lang="en-US" altLang="zh-CN" dirty="0">
                <a:solidFill>
                  <a:srgbClr val="FF0000"/>
                </a:solidFill>
              </a:rPr>
              <a:t>Near threshold scan method:</a:t>
            </a:r>
            <a:endParaRPr lang="zh-CN" altLang="en-US" dirty="0">
              <a:solidFill>
                <a:srgbClr val="FF0000"/>
              </a:solidFill>
            </a:endParaRPr>
          </a:p>
        </p:txBody>
      </p:sp>
      <p:sp>
        <p:nvSpPr>
          <p:cNvPr id="12" name="TextBox 11"/>
          <p:cNvSpPr txBox="1"/>
          <p:nvPr/>
        </p:nvSpPr>
        <p:spPr>
          <a:xfrm>
            <a:off x="1385646" y="2665947"/>
            <a:ext cx="2808312" cy="300082"/>
          </a:xfrm>
          <a:prstGeom prst="rect">
            <a:avLst/>
          </a:prstGeom>
          <a:noFill/>
        </p:spPr>
        <p:txBody>
          <a:bodyPr wrap="square" rtlCol="0">
            <a:spAutoFit/>
          </a:bodyPr>
          <a:lstStyle/>
          <a:p>
            <a:r>
              <a:rPr lang="en-US" altLang="zh-CN" sz="1350" dirty="0"/>
              <a:t>* 13 decay modes of the </a:t>
            </a:r>
            <a:r>
              <a:rPr lang="en-US" altLang="zh-CN" sz="1350" dirty="0">
                <a:latin typeface="SymbolPS" panose="05050102010607020607" pitchFamily="18" charset="2"/>
              </a:rPr>
              <a:t>t </a:t>
            </a:r>
            <a:r>
              <a:rPr lang="en-US" altLang="zh-CN" sz="1350" dirty="0"/>
              <a:t>pair</a:t>
            </a:r>
            <a:endParaRPr lang="zh-CN" altLang="en-US" sz="1350" dirty="0"/>
          </a:p>
        </p:txBody>
      </p:sp>
      <p:sp>
        <p:nvSpPr>
          <p:cNvPr id="13" name="TextBox 12"/>
          <p:cNvSpPr txBox="1"/>
          <p:nvPr/>
        </p:nvSpPr>
        <p:spPr>
          <a:xfrm>
            <a:off x="1385646" y="2881971"/>
            <a:ext cx="3289140" cy="300082"/>
          </a:xfrm>
          <a:prstGeom prst="rect">
            <a:avLst/>
          </a:prstGeom>
          <a:noFill/>
        </p:spPr>
        <p:txBody>
          <a:bodyPr wrap="square" rtlCol="0">
            <a:spAutoFit/>
          </a:bodyPr>
          <a:lstStyle/>
          <a:p>
            <a:r>
              <a:rPr lang="en-US" altLang="zh-CN" sz="1350" dirty="0"/>
              <a:t>* With beam energy measurement system</a:t>
            </a:r>
            <a:endParaRPr lang="zh-CN" altLang="en-US" sz="1350" dirty="0"/>
          </a:p>
        </p:txBody>
      </p:sp>
      <p:sp>
        <p:nvSpPr>
          <p:cNvPr id="8" name="矩形 7"/>
          <p:cNvSpPr/>
          <p:nvPr/>
        </p:nvSpPr>
        <p:spPr>
          <a:xfrm>
            <a:off x="1143000" y="3320988"/>
            <a:ext cx="6858000" cy="702078"/>
          </a:xfrm>
          <a:prstGeom prst="rect">
            <a:avLst/>
          </a:prstGeom>
          <a:solidFill>
            <a:schemeClr val="accent2">
              <a:lumMod val="60000"/>
              <a:lumOff val="40000"/>
              <a:alpha val="16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19464" name="Picture 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35359" y="4976752"/>
            <a:ext cx="2844653" cy="4504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5"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560482" y="4617131"/>
            <a:ext cx="3173537" cy="3107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466" name="Picture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25707" y="5441110"/>
            <a:ext cx="2531689" cy="4470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矩形 8"/>
          <p:cNvSpPr/>
          <p:nvPr/>
        </p:nvSpPr>
        <p:spPr>
          <a:xfrm>
            <a:off x="1385646" y="4184850"/>
            <a:ext cx="3456384" cy="74303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0" name="矩形 19"/>
          <p:cNvSpPr/>
          <p:nvPr/>
        </p:nvSpPr>
        <p:spPr>
          <a:xfrm>
            <a:off x="1385646" y="4995173"/>
            <a:ext cx="3456384" cy="8799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TextBox 20"/>
          <p:cNvSpPr txBox="1"/>
          <p:nvPr/>
        </p:nvSpPr>
        <p:spPr>
          <a:xfrm>
            <a:off x="6624228" y="857250"/>
            <a:ext cx="1355742" cy="300082"/>
          </a:xfrm>
          <a:prstGeom prst="rect">
            <a:avLst/>
          </a:prstGeom>
          <a:noFill/>
        </p:spPr>
        <p:txBody>
          <a:bodyPr wrap="square" rtlCol="0">
            <a:spAutoFit/>
          </a:bodyPr>
          <a:lstStyle/>
          <a:p>
            <a:r>
              <a:rPr lang="en-US" altLang="zh-CN" sz="1350" dirty="0">
                <a:solidFill>
                  <a:srgbClr val="00B050"/>
                </a:solidFill>
              </a:rPr>
              <a:t>PRD 90, 012001</a:t>
            </a:r>
            <a:endParaRPr lang="zh-CN" altLang="en-US" sz="1350" dirty="0">
              <a:solidFill>
                <a:srgbClr val="00B050"/>
              </a:solidFill>
            </a:endParaRPr>
          </a:p>
        </p:txBody>
      </p:sp>
      <p:sp>
        <p:nvSpPr>
          <p:cNvPr id="10" name="TextBox 9"/>
          <p:cNvSpPr txBox="1"/>
          <p:nvPr/>
        </p:nvSpPr>
        <p:spPr>
          <a:xfrm>
            <a:off x="1169622" y="1592797"/>
            <a:ext cx="3240360" cy="507831"/>
          </a:xfrm>
          <a:prstGeom prst="rect">
            <a:avLst/>
          </a:prstGeom>
          <a:noFill/>
        </p:spPr>
        <p:txBody>
          <a:bodyPr wrap="square" rtlCol="0">
            <a:spAutoFit/>
          </a:bodyPr>
          <a:lstStyle/>
          <a:p>
            <a:r>
              <a:rPr lang="en-US" altLang="zh-CN" sz="1350" b="1" dirty="0">
                <a:solidFill>
                  <a:srgbClr val="7030A0"/>
                </a:solidFill>
              </a:rPr>
              <a:t>A fundamental parameter of the SM!</a:t>
            </a:r>
            <a:endParaRPr lang="en-US" altLang="zh-CN" sz="1350" b="1" dirty="0">
              <a:solidFill>
                <a:srgbClr val="7030A0"/>
              </a:solidFill>
            </a:endParaRPr>
          </a:p>
          <a:p>
            <a:r>
              <a:rPr lang="en-US" altLang="zh-CN" sz="1350" b="1" dirty="0">
                <a:solidFill>
                  <a:srgbClr val="7030A0"/>
                </a:solidFill>
              </a:rPr>
              <a:t>Check the universality of the leptons!</a:t>
            </a:r>
            <a:endParaRPr lang="zh-CN" altLang="en-US" sz="1350" b="1" dirty="0">
              <a:solidFill>
                <a:srgbClr val="7030A0"/>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a:off x="685800" y="920578"/>
            <a:ext cx="7772400" cy="5016843"/>
          </a:xfrm>
          <a:prstGeom prst="rect">
            <a:avLst/>
          </a:prstGeom>
        </p:spPr>
      </p:pic>
      <p:sp>
        <p:nvSpPr>
          <p:cNvPr id="236" name="New Physics Searches at BESIII"/>
          <p:cNvSpPr txBox="1">
            <a:spLocks noGrp="1"/>
          </p:cNvSpPr>
          <p:nvPr>
            <p:ph type="title"/>
          </p:nvPr>
        </p:nvSpPr>
        <p:spPr>
          <a:xfrm>
            <a:off x="2328763" y="3126533"/>
            <a:ext cx="4486473" cy="753488"/>
          </a:xfrm>
          <a:prstGeom prst="rect">
            <a:avLst/>
          </a:prstGeom>
        </p:spPr>
        <p:txBody>
          <a:bodyPr>
            <a:normAutofit fontScale="90000"/>
          </a:bodyPr>
          <a:lstStyle>
            <a:lvl1pPr>
              <a:defRPr sz="4200"/>
            </a:lvl1pPr>
          </a:lstStyle>
          <a:p>
            <a:r>
              <a:rPr sz="5400" dirty="0">
                <a:solidFill>
                  <a:srgbClr val="FF0000"/>
                </a:solidFill>
                <a:latin typeface="SymbolPS" panose="05050102010607020607" pitchFamily="18" charset="2"/>
                <a:ea typeface="+mn-ea"/>
                <a:cs typeface="+mn-cs"/>
              </a:rPr>
              <a:t>New Physics</a:t>
            </a:r>
            <a:endParaRPr sz="5400" dirty="0">
              <a:solidFill>
                <a:srgbClr val="FF0000"/>
              </a:solidFill>
              <a:latin typeface="SymbolPS" panose="05050102010607020607" pitchFamily="18" charset="2"/>
              <a:ea typeface="+mn-ea"/>
              <a:cs typeface="+mn-cs"/>
            </a:endParaRPr>
          </a:p>
        </p:txBody>
      </p:sp>
      <p:sp>
        <p:nvSpPr>
          <p:cNvPr id="237" name="Slide Number"/>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2"/>
          </p:nvPr>
        </p:nvSpPr>
        <p:spPr/>
        <p:txBody>
          <a:bodyPr/>
          <a:lstStyle/>
          <a:p>
            <a:fld id="{86CB4B4D-7CA3-9044-876B-883B54F8677D}" type="slidenum">
              <a:rPr lang="en-US" smtClean="0"/>
            </a:fld>
            <a:endParaRPr lang="en-US"/>
          </a:p>
        </p:txBody>
      </p:sp>
      <p:pic>
        <p:nvPicPr>
          <p:cNvPr id="6" name="Picture 5"/>
          <p:cNvPicPr>
            <a:picLocks noChangeAspect="1"/>
          </p:cNvPicPr>
          <p:nvPr/>
        </p:nvPicPr>
        <p:blipFill>
          <a:blip r:embed="rId1"/>
          <a:stretch>
            <a:fillRect/>
          </a:stretch>
        </p:blipFill>
        <p:spPr>
          <a:xfrm>
            <a:off x="436092" y="3043026"/>
            <a:ext cx="8271816" cy="3167274"/>
          </a:xfrm>
          <a:prstGeom prst="rect">
            <a:avLst/>
          </a:prstGeom>
        </p:spPr>
      </p:pic>
      <p:pic>
        <p:nvPicPr>
          <p:cNvPr id="8" name="Picture 7"/>
          <p:cNvPicPr>
            <a:picLocks noChangeAspect="1"/>
          </p:cNvPicPr>
          <p:nvPr/>
        </p:nvPicPr>
        <p:blipFill>
          <a:blip r:embed="rId2"/>
          <a:stretch>
            <a:fillRect/>
          </a:stretch>
        </p:blipFill>
        <p:spPr>
          <a:xfrm>
            <a:off x="685800" y="0"/>
            <a:ext cx="7772400" cy="2326951"/>
          </a:xfrm>
          <a:prstGeom prst="rect">
            <a:avLst/>
          </a:prstGeom>
        </p:spPr>
      </p:pic>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08614B4D-4BDB-A944-9746-9B9EB88CC6D2}" type="slidenum">
              <a:rPr lang="en-US" smtClean="0"/>
            </a:fld>
            <a:endParaRPr lang="en-US"/>
          </a:p>
        </p:txBody>
      </p:sp>
      <p:sp>
        <p:nvSpPr>
          <p:cNvPr id="3" name="TextBox 2"/>
          <p:cNvSpPr txBox="1"/>
          <p:nvPr/>
        </p:nvSpPr>
        <p:spPr>
          <a:xfrm>
            <a:off x="1586927" y="3044279"/>
            <a:ext cx="6506988" cy="1446550"/>
          </a:xfrm>
          <a:prstGeom prst="rect">
            <a:avLst/>
          </a:prstGeom>
          <a:noFill/>
        </p:spPr>
        <p:txBody>
          <a:bodyPr wrap="square" rtlCol="0">
            <a:spAutoFit/>
          </a:bodyPr>
          <a:lstStyle/>
          <a:p>
            <a:r>
              <a:rPr lang="en-US" altLang="zh-CN" sz="4400" b="1" dirty="0">
                <a:latin typeface="微软雅黑" panose="020B0503020204020204" pitchFamily="34" charset="-122"/>
                <a:ea typeface="微软雅黑" panose="020B0503020204020204" pitchFamily="34" charset="-122"/>
              </a:rPr>
              <a:t>How to choose a new topic to work on</a:t>
            </a:r>
            <a:r>
              <a:rPr lang="zh-CN" altLang="en-US" sz="4400" b="1" dirty="0">
                <a:latin typeface="微软雅黑" panose="020B0503020204020204" pitchFamily="34" charset="-122"/>
                <a:ea typeface="微软雅黑" panose="020B0503020204020204" pitchFamily="34" charset="-122"/>
              </a:rPr>
              <a:t>？</a:t>
            </a:r>
            <a:endParaRPr lang="en-US" sz="44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5677" y="238860"/>
            <a:ext cx="8567802" cy="1485900"/>
          </a:xfrm>
        </p:spPr>
        <p:txBody>
          <a:bodyPr>
            <a:normAutofit/>
          </a:bodyPr>
          <a:lstStyle/>
          <a:p>
            <a:pPr algn="ctr"/>
            <a:r>
              <a:rPr lang="en-US" b="1" dirty="0">
                <a:latin typeface="微软雅黑" panose="020B0503020204020204" pitchFamily="34" charset="-122"/>
                <a:ea typeface="微软雅黑" panose="020B0503020204020204" pitchFamily="34" charset="-122"/>
              </a:rPr>
              <a:t>Scattering experiments shed light on matter structure</a:t>
            </a:r>
            <a:endParaRPr lang="en-US" b="1" dirty="0">
              <a:latin typeface="微软雅黑" panose="020B0503020204020204" pitchFamily="34" charset="-122"/>
              <a:ea typeface="微软雅黑" panose="020B0503020204020204" pitchFamily="34" charset="-122"/>
            </a:endParaRPr>
          </a:p>
        </p:txBody>
      </p:sp>
      <p:pic>
        <p:nvPicPr>
          <p:cNvPr id="5" name="Picture 4" descr="Screen Clipping"/>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462126" y="1606838"/>
            <a:ext cx="6351585" cy="2801410"/>
          </a:xfrm>
          <a:prstGeom prst="rect">
            <a:avLst/>
          </a:prstGeom>
        </p:spPr>
      </p:pic>
      <p:pic>
        <p:nvPicPr>
          <p:cNvPr id="14" name="Picture 13"/>
          <p:cNvPicPr>
            <a:picLocks noChangeAspect="1"/>
          </p:cNvPicPr>
          <p:nvPr/>
        </p:nvPicPr>
        <p:blipFill>
          <a:blip r:embed="rId2"/>
          <a:stretch>
            <a:fillRect/>
          </a:stretch>
        </p:blipFill>
        <p:spPr>
          <a:xfrm>
            <a:off x="2670985" y="4404408"/>
            <a:ext cx="1742556" cy="1394045"/>
          </a:xfrm>
          <a:prstGeom prst="rect">
            <a:avLst/>
          </a:prstGeom>
        </p:spPr>
      </p:pic>
      <p:pic>
        <p:nvPicPr>
          <p:cNvPr id="15" name="图片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62126" y="4408248"/>
            <a:ext cx="1216343" cy="1386364"/>
          </a:xfrm>
          <a:prstGeom prst="rect">
            <a:avLst/>
          </a:prstGeom>
          <a:noFill/>
          <a:ln>
            <a:noFill/>
          </a:ln>
        </p:spPr>
      </p:pic>
      <p:pic>
        <p:nvPicPr>
          <p:cNvPr id="18" name="Picture 17"/>
          <p:cNvPicPr>
            <a:picLocks noChangeAspect="1"/>
          </p:cNvPicPr>
          <p:nvPr/>
        </p:nvPicPr>
        <p:blipFill>
          <a:blip r:embed="rId4"/>
          <a:stretch>
            <a:fillRect/>
          </a:stretch>
        </p:blipFill>
        <p:spPr>
          <a:xfrm>
            <a:off x="4806809" y="4420086"/>
            <a:ext cx="1749161" cy="1399016"/>
          </a:xfrm>
          <a:prstGeom prst="rect">
            <a:avLst/>
          </a:prstGeom>
        </p:spPr>
      </p:pic>
      <p:pic>
        <p:nvPicPr>
          <p:cNvPr id="19" name="Picture 18"/>
          <p:cNvPicPr>
            <a:picLocks noChangeAspect="1"/>
          </p:cNvPicPr>
          <p:nvPr/>
        </p:nvPicPr>
        <p:blipFill>
          <a:blip r:embed="rId5"/>
          <a:stretch>
            <a:fillRect/>
          </a:stretch>
        </p:blipFill>
        <p:spPr>
          <a:xfrm>
            <a:off x="6557077" y="4416304"/>
            <a:ext cx="1213147" cy="1399017"/>
          </a:xfrm>
          <a:prstGeom prst="rect">
            <a:avLst/>
          </a:prstGeom>
        </p:spPr>
      </p:pic>
      <p:sp>
        <p:nvSpPr>
          <p:cNvPr id="3" name="Down Arrow 2"/>
          <p:cNvSpPr/>
          <p:nvPr/>
        </p:nvSpPr>
        <p:spPr>
          <a:xfrm rot="11818626">
            <a:off x="3403625" y="3402981"/>
            <a:ext cx="324465" cy="1241151"/>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own Arrow 19"/>
          <p:cNvSpPr/>
          <p:nvPr/>
        </p:nvSpPr>
        <p:spPr>
          <a:xfrm rot="11820512">
            <a:off x="7059798" y="3843262"/>
            <a:ext cx="324465" cy="66007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266147" y="6034365"/>
            <a:ext cx="1923208" cy="584775"/>
          </a:xfrm>
          <a:prstGeom prst="rect">
            <a:avLst/>
          </a:prstGeom>
          <a:noFill/>
        </p:spPr>
        <p:txBody>
          <a:bodyPr wrap="square" rtlCol="0">
            <a:spAutoFit/>
          </a:bodyPr>
          <a:lstStyle/>
          <a:p>
            <a:r>
              <a:rPr lang="en-US" sz="1600" b="1" dirty="0">
                <a:latin typeface="微软雅黑" panose="020B0503020204020204" pitchFamily="34" charset="-122"/>
                <a:ea typeface="微软雅黑" panose="020B0503020204020204" pitchFamily="34" charset="-122"/>
              </a:rPr>
              <a:t>Rutherford experiment </a:t>
            </a:r>
            <a:endParaRPr lang="en-US" sz="1600" b="1" dirty="0">
              <a:latin typeface="微软雅黑" panose="020B0503020204020204" pitchFamily="34" charset="-122"/>
              <a:ea typeface="微软雅黑" panose="020B0503020204020204" pitchFamily="34" charset="-122"/>
            </a:endParaRPr>
          </a:p>
        </p:txBody>
      </p:sp>
      <p:sp>
        <p:nvSpPr>
          <p:cNvPr id="21" name="Down Arrow 20"/>
          <p:cNvSpPr/>
          <p:nvPr/>
        </p:nvSpPr>
        <p:spPr>
          <a:xfrm rot="16200000">
            <a:off x="2850328" y="5952400"/>
            <a:ext cx="324465" cy="683151"/>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3429053" y="6131742"/>
            <a:ext cx="1315557" cy="338554"/>
          </a:xfrm>
          <a:prstGeom prst="rect">
            <a:avLst/>
          </a:prstGeom>
          <a:noFill/>
        </p:spPr>
        <p:txBody>
          <a:bodyPr wrap="square" rtlCol="0">
            <a:spAutoFit/>
          </a:bodyPr>
          <a:lstStyle/>
          <a:p>
            <a:r>
              <a:rPr lang="en-US" sz="1600" b="1" dirty="0">
                <a:latin typeface="微软雅黑" panose="020B0503020204020204" pitchFamily="34" charset="-122"/>
                <a:ea typeface="微软雅黑" panose="020B0503020204020204" pitchFamily="34" charset="-122"/>
              </a:rPr>
              <a:t>Nucleus</a:t>
            </a:r>
            <a:endParaRPr lang="en-US" sz="1600" b="1" dirty="0">
              <a:latin typeface="微软雅黑" panose="020B0503020204020204" pitchFamily="34" charset="-122"/>
              <a:ea typeface="微软雅黑" panose="020B0503020204020204" pitchFamily="34" charset="-122"/>
            </a:endParaRPr>
          </a:p>
        </p:txBody>
      </p:sp>
      <p:sp>
        <p:nvSpPr>
          <p:cNvPr id="23" name="TextBox 22"/>
          <p:cNvSpPr txBox="1"/>
          <p:nvPr/>
        </p:nvSpPr>
        <p:spPr>
          <a:xfrm>
            <a:off x="4882769" y="5986534"/>
            <a:ext cx="1515110" cy="584775"/>
          </a:xfrm>
          <a:prstGeom prst="rect">
            <a:avLst/>
          </a:prstGeom>
          <a:noFill/>
        </p:spPr>
        <p:txBody>
          <a:bodyPr wrap="square" rtlCol="0">
            <a:spAutoFit/>
          </a:bodyPr>
          <a:lstStyle/>
          <a:p>
            <a:r>
              <a:rPr lang="en-US" sz="1600" b="1" dirty="0">
                <a:latin typeface="微软雅黑" panose="020B0503020204020204" pitchFamily="34" charset="-122"/>
                <a:ea typeface="微软雅黑" panose="020B0503020204020204" pitchFamily="34" charset="-122"/>
              </a:rPr>
              <a:t>Electon-nucleon DIS</a:t>
            </a:r>
            <a:endParaRPr lang="en-US" sz="1600" b="1" dirty="0">
              <a:latin typeface="微软雅黑" panose="020B0503020204020204" pitchFamily="34" charset="-122"/>
              <a:ea typeface="微软雅黑" panose="020B0503020204020204" pitchFamily="34" charset="-122"/>
            </a:endParaRPr>
          </a:p>
        </p:txBody>
      </p:sp>
      <p:sp>
        <p:nvSpPr>
          <p:cNvPr id="24" name="Down Arrow 23"/>
          <p:cNvSpPr/>
          <p:nvPr/>
        </p:nvSpPr>
        <p:spPr>
          <a:xfrm rot="16200000">
            <a:off x="6497897" y="5966488"/>
            <a:ext cx="324465" cy="683151"/>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p:cNvSpPr txBox="1"/>
          <p:nvPr/>
        </p:nvSpPr>
        <p:spPr>
          <a:xfrm>
            <a:off x="6986214" y="6109644"/>
            <a:ext cx="1315557" cy="338554"/>
          </a:xfrm>
          <a:prstGeom prst="rect">
            <a:avLst/>
          </a:prstGeom>
          <a:noFill/>
        </p:spPr>
        <p:txBody>
          <a:bodyPr wrap="square" rtlCol="0">
            <a:spAutoFit/>
          </a:bodyPr>
          <a:lstStyle/>
          <a:p>
            <a:r>
              <a:rPr lang="en-US" sz="1600" b="1" dirty="0">
                <a:latin typeface="微软雅黑" panose="020B0503020204020204" pitchFamily="34" charset="-122"/>
                <a:ea typeface="微软雅黑" panose="020B0503020204020204" pitchFamily="34" charset="-122"/>
              </a:rPr>
              <a:t>Quark</a:t>
            </a:r>
            <a:endParaRPr lang="en-US" sz="1600" b="1" dirty="0">
              <a:latin typeface="微软雅黑" panose="020B0503020204020204" pitchFamily="34" charset="-122"/>
              <a:ea typeface="微软雅黑" panose="020B0503020204020204" pitchFamily="34" charset="-122"/>
            </a:endParaRPr>
          </a:p>
        </p:txBody>
      </p:sp>
      <p:sp>
        <p:nvSpPr>
          <p:cNvPr id="6"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a:xfrm>
            <a:off x="1040499" y="238860"/>
            <a:ext cx="7200900" cy="1485900"/>
          </a:xfrm>
        </p:spPr>
        <p:txBody>
          <a:bodyPr/>
          <a:lstStyle/>
          <a:p>
            <a:pPr algn="ctr"/>
            <a:r>
              <a:rPr lang="en-US" b="1"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Particle sources</a:t>
            </a:r>
            <a:endParaRPr lang="en-US" b="1" dirty="0">
              <a:solidFill>
                <a:schemeClr val="tx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4617749" y="2064805"/>
            <a:ext cx="4314491" cy="3139321"/>
          </a:xfrm>
          <a:prstGeom prst="rect">
            <a:avLst/>
          </a:prstGeom>
          <a:noFill/>
        </p:spPr>
        <p:txBody>
          <a:bodyPr wrap="square" rtlCol="0">
            <a:spAutoFit/>
          </a:bodyPr>
          <a:lstStyle/>
          <a:p>
            <a:r>
              <a:rPr lang="en-US" altLang="zh-CN" b="1" dirty="0">
                <a:solidFill>
                  <a:srgbClr val="002060"/>
                </a:solidFill>
                <a:latin typeface="微软雅黑" panose="020B0503020204020204" pitchFamily="34" charset="-122"/>
                <a:ea typeface="微软雅黑" panose="020B0503020204020204" pitchFamily="34" charset="-122"/>
              </a:rPr>
              <a:t>High quality particle source</a:t>
            </a:r>
            <a:r>
              <a:rPr lang="zh-CN" altLang="en-US" b="1" dirty="0">
                <a:solidFill>
                  <a:srgbClr val="002060"/>
                </a:solidFill>
                <a:latin typeface="微软雅黑" panose="020B0503020204020204" pitchFamily="34" charset="-122"/>
                <a:ea typeface="微软雅黑" panose="020B0503020204020204" pitchFamily="34" charset="-122"/>
              </a:rPr>
              <a:t>：</a:t>
            </a:r>
            <a:r>
              <a:rPr lang="en-US" altLang="zh-CN" b="1" dirty="0">
                <a:solidFill>
                  <a:srgbClr val="002060"/>
                </a:solidFill>
                <a:latin typeface="微软雅黑" panose="020B0503020204020204" pitchFamily="34" charset="-122"/>
                <a:ea typeface="微软雅黑" panose="020B0503020204020204" pitchFamily="34" charset="-122"/>
              </a:rPr>
              <a:t>long lifetime</a:t>
            </a:r>
            <a:r>
              <a:rPr lang="zh-CN" altLang="en-US" b="1" dirty="0">
                <a:solidFill>
                  <a:srgbClr val="002060"/>
                </a:solidFill>
                <a:latin typeface="微软雅黑" panose="020B0503020204020204" pitchFamily="34" charset="-122"/>
                <a:ea typeface="微软雅黑" panose="020B0503020204020204" pitchFamily="34" charset="-122"/>
              </a:rPr>
              <a:t>、</a:t>
            </a:r>
            <a:r>
              <a:rPr lang="en-US" altLang="zh-CN" b="1" dirty="0">
                <a:solidFill>
                  <a:srgbClr val="002060"/>
                </a:solidFill>
                <a:latin typeface="微软雅黑" panose="020B0503020204020204" pitchFamily="34" charset="-122"/>
                <a:ea typeface="微软雅黑" panose="020B0503020204020204" pitchFamily="34" charset="-122"/>
              </a:rPr>
              <a:t>easy to produce and control</a:t>
            </a:r>
            <a:r>
              <a:rPr lang="zh-CN" altLang="en-US" b="1" dirty="0">
                <a:solidFill>
                  <a:srgbClr val="002060"/>
                </a:solidFill>
                <a:latin typeface="微软雅黑" panose="020B0503020204020204" pitchFamily="34" charset="-122"/>
                <a:ea typeface="微软雅黑" panose="020B0503020204020204" pitchFamily="34" charset="-122"/>
              </a:rPr>
              <a:t>、</a:t>
            </a:r>
            <a:r>
              <a:rPr lang="en-US" altLang="zh-CN" b="1" dirty="0">
                <a:solidFill>
                  <a:srgbClr val="002060"/>
                </a:solidFill>
                <a:latin typeface="微软雅黑" panose="020B0503020204020204" pitchFamily="34" charset="-122"/>
                <a:ea typeface="微软雅黑" panose="020B0503020204020204" pitchFamily="34" charset="-122"/>
              </a:rPr>
              <a:t>low background</a:t>
            </a:r>
            <a:r>
              <a:rPr lang="zh-CN" altLang="en-US" b="1" dirty="0">
                <a:solidFill>
                  <a:srgbClr val="002060"/>
                </a:solidFill>
                <a:latin typeface="微软雅黑" panose="020B0503020204020204" pitchFamily="34" charset="-122"/>
                <a:ea typeface="微软雅黑" panose="020B0503020204020204" pitchFamily="34" charset="-122"/>
              </a:rPr>
              <a:t>、</a:t>
            </a:r>
            <a:r>
              <a:rPr lang="en-US" altLang="zh-CN" b="1" dirty="0">
                <a:solidFill>
                  <a:srgbClr val="002060"/>
                </a:solidFill>
                <a:latin typeface="微软雅黑" panose="020B0503020204020204" pitchFamily="34" charset="-122"/>
                <a:ea typeface="微软雅黑" panose="020B0503020204020204" pitchFamily="34" charset="-122"/>
              </a:rPr>
              <a:t>high</a:t>
            </a:r>
            <a:r>
              <a:rPr lang="en-US" altLang="zh-CN" b="1" dirty="0">
                <a:solidFill>
                  <a:srgbClr val="002060"/>
                </a:solidFill>
                <a:latin typeface="微软雅黑" panose="020B0503020204020204" pitchFamily="34" charset="-122"/>
                <a:ea typeface="微软雅黑" panose="020B0503020204020204" pitchFamily="34" charset="-122"/>
              </a:rPr>
              <a:t> </a:t>
            </a:r>
            <a:r>
              <a:rPr lang="en-US" altLang="zh-CN" b="1" dirty="0">
                <a:solidFill>
                  <a:srgbClr val="002060"/>
                </a:solidFill>
                <a:latin typeface="微软雅黑" panose="020B0503020204020204" pitchFamily="34" charset="-122"/>
                <a:ea typeface="微软雅黑" panose="020B0503020204020204" pitchFamily="34" charset="-122"/>
              </a:rPr>
              <a:t>intensity</a:t>
            </a:r>
            <a:r>
              <a:rPr lang="zh-CN" altLang="en-US" b="1" dirty="0">
                <a:solidFill>
                  <a:srgbClr val="002060"/>
                </a:solidFill>
                <a:latin typeface="微软雅黑" panose="020B0503020204020204" pitchFamily="34" charset="-122"/>
                <a:ea typeface="微软雅黑" panose="020B0503020204020204" pitchFamily="34" charset="-122"/>
              </a:rPr>
              <a:t>、</a:t>
            </a:r>
            <a:r>
              <a:rPr lang="en-US" altLang="zh-CN" b="1" dirty="0">
                <a:solidFill>
                  <a:srgbClr val="002060"/>
                </a:solidFill>
                <a:latin typeface="微软雅黑" panose="020B0503020204020204" pitchFamily="34" charset="-122"/>
                <a:ea typeface="微软雅黑" panose="020B0503020204020204" pitchFamily="34" charset="-122"/>
              </a:rPr>
              <a:t>good resolution……</a:t>
            </a:r>
            <a:endParaRPr lang="en-US" altLang="zh-CN" b="1" dirty="0">
              <a:solidFill>
                <a:srgbClr val="002060"/>
              </a:solidFill>
              <a:latin typeface="微软雅黑" panose="020B0503020204020204" pitchFamily="34" charset="-122"/>
              <a:ea typeface="微软雅黑" panose="020B0503020204020204" pitchFamily="34" charset="-122"/>
            </a:endParaRPr>
          </a:p>
          <a:p>
            <a:pPr marL="214630" indent="-214630">
              <a:buFont typeface="Wingdings" panose="05000000000000000000" pitchFamily="2" charset="2"/>
              <a:buChar char="Ø"/>
            </a:pPr>
            <a:endParaRPr lang="en-US" b="1" dirty="0">
              <a:latin typeface="微软雅黑" panose="020B0503020204020204" pitchFamily="34" charset="-122"/>
              <a:ea typeface="微软雅黑" panose="020B0503020204020204" pitchFamily="34" charset="-122"/>
            </a:endParaRPr>
          </a:p>
          <a:p>
            <a:pPr marL="214630" indent="-214630">
              <a:buFont typeface="Wingdings" panose="05000000000000000000" pitchFamily="2" charset="2"/>
              <a:buChar char="Ø"/>
            </a:pPr>
            <a:r>
              <a:rPr lang="en-US" altLang="zh-CN" b="1" dirty="0">
                <a:latin typeface="微软雅黑" panose="020B0503020204020204" pitchFamily="34" charset="-122"/>
                <a:ea typeface="微软雅黑" panose="020B0503020204020204" pitchFamily="34" charset="-122"/>
              </a:rPr>
              <a:t>charged</a:t>
            </a:r>
            <a:r>
              <a:rPr lang="zh-CN" altLang="en-US" b="1" dirty="0">
                <a:latin typeface="微软雅黑" panose="020B0503020204020204" pitchFamily="34" charset="-122"/>
                <a:ea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rPr>
              <a:t>electron/positron</a:t>
            </a:r>
            <a:r>
              <a:rPr lang="zh-CN" altLang="en-US" b="1" dirty="0">
                <a:latin typeface="微软雅黑" panose="020B0503020204020204" pitchFamily="34" charset="-122"/>
                <a:ea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rPr>
              <a:t>muon</a:t>
            </a:r>
            <a:r>
              <a:rPr lang="zh-CN" altLang="en-US" b="1" dirty="0">
                <a:latin typeface="微软雅黑" panose="020B0503020204020204" pitchFamily="34" charset="-122"/>
                <a:ea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rPr>
              <a:t>pion</a:t>
            </a:r>
            <a:r>
              <a:rPr lang="zh-CN" altLang="en-US" b="1" dirty="0">
                <a:latin typeface="微软雅黑" panose="020B0503020204020204" pitchFamily="34" charset="-122"/>
                <a:ea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rPr>
              <a:t>kaon</a:t>
            </a:r>
            <a:r>
              <a:rPr lang="zh-CN" altLang="en-US" b="1" dirty="0">
                <a:latin typeface="微软雅黑" panose="020B0503020204020204" pitchFamily="34" charset="-122"/>
                <a:ea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rPr>
              <a:t>proton</a:t>
            </a:r>
            <a:r>
              <a:rPr lang="zh-CN" altLang="en-US" b="1" dirty="0">
                <a:latin typeface="微软雅黑" panose="020B0503020204020204" pitchFamily="34" charset="-122"/>
                <a:ea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rPr>
              <a:t>heavy ion</a:t>
            </a:r>
            <a:endParaRPr lang="en-US" altLang="zh-CN" b="1" dirty="0">
              <a:latin typeface="微软雅黑" panose="020B0503020204020204" pitchFamily="34" charset="-122"/>
              <a:ea typeface="微软雅黑" panose="020B0503020204020204" pitchFamily="34" charset="-122"/>
            </a:endParaRPr>
          </a:p>
          <a:p>
            <a:pPr marL="214630" indent="-214630">
              <a:buFont typeface="Wingdings" panose="05000000000000000000" pitchFamily="2" charset="2"/>
              <a:buChar char="Ø"/>
            </a:pPr>
            <a:endParaRPr lang="en-US" altLang="zh-CN" b="1" dirty="0">
              <a:latin typeface="微软雅黑" panose="020B0503020204020204" pitchFamily="34" charset="-122"/>
              <a:ea typeface="微软雅黑" panose="020B0503020204020204" pitchFamily="34" charset="-122"/>
            </a:endParaRPr>
          </a:p>
          <a:p>
            <a:pPr marL="214630" indent="-214630">
              <a:buFont typeface="Wingdings" panose="05000000000000000000" pitchFamily="2" charset="2"/>
              <a:buChar char="Ø"/>
            </a:pPr>
            <a:r>
              <a:rPr lang="en-US" altLang="zh-CN" b="1" dirty="0">
                <a:latin typeface="微软雅黑" panose="020B0503020204020204" pitchFamily="34" charset="-122"/>
                <a:ea typeface="微软雅黑" panose="020B0503020204020204" pitchFamily="34" charset="-122"/>
              </a:rPr>
              <a:t>neutral</a:t>
            </a:r>
            <a:r>
              <a:rPr lang="zh-CN" altLang="en-US" b="1" dirty="0">
                <a:latin typeface="微软雅黑" panose="020B0503020204020204" pitchFamily="34" charset="-122"/>
                <a:ea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rPr>
              <a:t>photon</a:t>
            </a:r>
            <a:r>
              <a:rPr lang="zh-CN" altLang="en-US" b="1" dirty="0">
                <a:latin typeface="微软雅黑" panose="020B0503020204020204" pitchFamily="34" charset="-122"/>
                <a:ea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rPr>
              <a:t>neutron</a:t>
            </a:r>
            <a:r>
              <a:rPr lang="zh-CN" altLang="en-US" b="1" dirty="0">
                <a:latin typeface="微软雅黑" panose="020B0503020204020204" pitchFamily="34" charset="-122"/>
                <a:ea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rPr>
              <a:t>neutrino</a:t>
            </a:r>
            <a:endParaRPr lang="en-US" b="1" dirty="0">
              <a:latin typeface="微软雅黑" panose="020B0503020204020204" pitchFamily="34" charset="-122"/>
              <a:ea typeface="微软雅黑" panose="020B0503020204020204" pitchFamily="34" charset="-122"/>
            </a:endParaRPr>
          </a:p>
        </p:txBody>
      </p:sp>
      <p:sp>
        <p:nvSpPr>
          <p:cNvPr id="21" name="TextBox 20"/>
          <p:cNvSpPr txBox="1"/>
          <p:nvPr/>
        </p:nvSpPr>
        <p:spPr>
          <a:xfrm>
            <a:off x="178540" y="1226941"/>
            <a:ext cx="8812116" cy="830997"/>
          </a:xfrm>
          <a:prstGeom prst="rect">
            <a:avLst/>
          </a:prstGeom>
          <a:noFill/>
        </p:spPr>
        <p:txBody>
          <a:bodyPr wrap="square" rtlCol="0">
            <a:spAutoFit/>
          </a:bodyPr>
          <a:lstStyle/>
          <a:p>
            <a:r>
              <a:rPr lang="en-US" altLang="zh-CN" sz="2400" b="1" dirty="0">
                <a:latin typeface="微软雅黑" panose="020B0503020204020204" pitchFamily="34" charset="-122"/>
                <a:ea typeface="微软雅黑" panose="020B0503020204020204" pitchFamily="34" charset="-122"/>
                <a:cs typeface="Times New Roman" panose="02020603050405020304" pitchFamily="18" charset="0"/>
              </a:rPr>
              <a:t>Three elements of scattering experiment</a:t>
            </a:r>
            <a:r>
              <a:rPr lang="zh-CN" altLang="en-US" sz="2400" b="1" dirty="0">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24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particle source, </a:t>
            </a:r>
            <a:r>
              <a:rPr lang="en-US" altLang="zh-CN" sz="2400" b="1" dirty="0">
                <a:latin typeface="微软雅黑" panose="020B0503020204020204" pitchFamily="34" charset="-122"/>
                <a:ea typeface="微软雅黑" panose="020B0503020204020204" pitchFamily="34" charset="-122"/>
                <a:cs typeface="Times New Roman" panose="02020603050405020304" pitchFamily="18" charset="0"/>
              </a:rPr>
              <a:t>target, and detector</a:t>
            </a:r>
            <a:endParaRPr lang="en-US" sz="2400" b="1"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矩形 4"/>
          <p:cNvSpPr/>
          <p:nvPr/>
        </p:nvSpPr>
        <p:spPr>
          <a:xfrm>
            <a:off x="4020186" y="5397199"/>
            <a:ext cx="5123814" cy="461665"/>
          </a:xfrm>
          <a:prstGeom prst="rect">
            <a:avLst/>
          </a:prstGeom>
        </p:spPr>
        <p:txBody>
          <a:bodyPr wrap="square">
            <a:spAutoFit/>
          </a:bodyPr>
          <a:lstStyle/>
          <a:p>
            <a:r>
              <a:rPr lang="en-US" altLang="zh-CN" sz="1200" dirty="0">
                <a:latin typeface="TimesNewRomanPSMT"/>
              </a:rPr>
              <a:t>For more details: D.C. Faircloth,</a:t>
            </a:r>
            <a:r>
              <a:rPr lang="zh-CN" altLang="en-US" sz="1200" dirty="0">
                <a:latin typeface="TimesNewRomanPSMT"/>
              </a:rPr>
              <a:t> </a:t>
            </a:r>
            <a:r>
              <a:rPr lang="en-US" altLang="zh-CN" sz="1200" dirty="0">
                <a:latin typeface="TimesNewRomanPSMT"/>
              </a:rPr>
              <a:t>Particle Sources,</a:t>
            </a:r>
            <a:r>
              <a:rPr lang="zh-CN" altLang="en-US" sz="1200" dirty="0">
                <a:latin typeface="TimesNewRomanPSMT"/>
              </a:rPr>
              <a:t> </a:t>
            </a:r>
            <a:r>
              <a:rPr lang="en-US" altLang="zh-CN" sz="1200" dirty="0">
                <a:latin typeface="TimesNewRomanPSMT"/>
              </a:rPr>
              <a:t>2103.13231 (</a:t>
            </a:r>
            <a:r>
              <a:rPr lang="en-GB" sz="1200" dirty="0">
                <a:latin typeface="TimesNewRomanPSMT"/>
              </a:rPr>
              <a:t>Proceedings of the CERN–Accelerator–School: Introduction to Accelerator Physics </a:t>
            </a:r>
            <a:r>
              <a:rPr lang="en-US" altLang="zh-CN" sz="1200" dirty="0">
                <a:latin typeface="TimesNewRomanPSMT"/>
              </a:rPr>
              <a:t>) </a:t>
            </a:r>
            <a:endParaRPr lang="zh-CN" altLang="en-US" sz="1200" dirty="0">
              <a:latin typeface="TimesNewRomanPSMT"/>
            </a:endParaRPr>
          </a:p>
        </p:txBody>
      </p:sp>
      <p:pic>
        <p:nvPicPr>
          <p:cNvPr id="5" name="Picture 4"/>
          <p:cNvPicPr>
            <a:picLocks noChangeAspect="1"/>
          </p:cNvPicPr>
          <p:nvPr/>
        </p:nvPicPr>
        <p:blipFill>
          <a:blip r:embed="rId1"/>
          <a:stretch>
            <a:fillRect/>
          </a:stretch>
        </p:blipFill>
        <p:spPr>
          <a:xfrm>
            <a:off x="353962" y="2816214"/>
            <a:ext cx="4104524" cy="2662374"/>
          </a:xfrm>
          <a:prstGeom prst="rect">
            <a:avLst/>
          </a:prstGeom>
          <a:noFill/>
        </p:spPr>
      </p:pic>
      <p:cxnSp>
        <p:nvCxnSpPr>
          <p:cNvPr id="6" name="Straight Arrow Connector 5"/>
          <p:cNvCxnSpPr/>
          <p:nvPr/>
        </p:nvCxnSpPr>
        <p:spPr>
          <a:xfrm>
            <a:off x="483874" y="4049332"/>
            <a:ext cx="964544" cy="0"/>
          </a:xfrm>
          <a:prstGeom prst="straightConnector1">
            <a:avLst/>
          </a:prstGeom>
          <a:ln w="34925">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1640564" y="3196490"/>
            <a:ext cx="371912" cy="728048"/>
          </a:xfrm>
          <a:prstGeom prst="straightConnector1">
            <a:avLst/>
          </a:prstGeom>
          <a:ln w="34925">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483874" y="3680000"/>
            <a:ext cx="909539" cy="369332"/>
          </a:xfrm>
          <a:prstGeom prst="rect">
            <a:avLst/>
          </a:prstGeom>
          <a:noFill/>
        </p:spPr>
        <p:txBody>
          <a:bodyPr wrap="square" rtlCol="0">
            <a:spAutoFit/>
          </a:bodyPr>
          <a:lstStyle/>
          <a:p>
            <a:r>
              <a:rPr lang="en-US" dirty="0">
                <a:solidFill>
                  <a:srgbClr val="7030A0"/>
                </a:solidFill>
                <a:latin typeface="楷体" panose="02010609060101010101" pitchFamily="49" charset="-122"/>
                <a:ea typeface="楷体" panose="02010609060101010101" pitchFamily="49" charset="-122"/>
              </a:rPr>
              <a:t>source</a:t>
            </a:r>
            <a:endParaRPr lang="en-US" dirty="0">
              <a:solidFill>
                <a:srgbClr val="7030A0"/>
              </a:solidFill>
              <a:latin typeface="楷体" panose="02010609060101010101" pitchFamily="49" charset="-122"/>
              <a:ea typeface="楷体" panose="02010609060101010101" pitchFamily="49" charset="-122"/>
            </a:endParaRPr>
          </a:p>
        </p:txBody>
      </p:sp>
      <p:sp>
        <p:nvSpPr>
          <p:cNvPr id="9" name="TextBox 8"/>
          <p:cNvSpPr txBox="1"/>
          <p:nvPr/>
        </p:nvSpPr>
        <p:spPr>
          <a:xfrm>
            <a:off x="1718682" y="2827158"/>
            <a:ext cx="1194804" cy="369332"/>
          </a:xfrm>
          <a:prstGeom prst="rect">
            <a:avLst/>
          </a:prstGeom>
          <a:noFill/>
        </p:spPr>
        <p:txBody>
          <a:bodyPr wrap="square" rtlCol="0">
            <a:spAutoFit/>
          </a:bodyPr>
          <a:lstStyle/>
          <a:p>
            <a:r>
              <a:rPr lang="en-US" dirty="0">
                <a:solidFill>
                  <a:srgbClr val="7030A0"/>
                </a:solidFill>
                <a:latin typeface="楷体" panose="02010609060101010101" pitchFamily="49" charset="-122"/>
                <a:ea typeface="楷体" panose="02010609060101010101" pitchFamily="49" charset="-122"/>
              </a:rPr>
              <a:t>detector</a:t>
            </a:r>
            <a:endParaRPr lang="en-US" dirty="0">
              <a:solidFill>
                <a:srgbClr val="7030A0"/>
              </a:solidFill>
              <a:latin typeface="楷体" panose="02010609060101010101" pitchFamily="49" charset="-122"/>
              <a:ea typeface="楷体" panose="02010609060101010101" pitchFamily="49" charset="-122"/>
            </a:endParaRPr>
          </a:p>
        </p:txBody>
      </p:sp>
      <p:sp>
        <p:nvSpPr>
          <p:cNvPr id="10" name="TextBox 9"/>
          <p:cNvSpPr txBox="1"/>
          <p:nvPr/>
        </p:nvSpPr>
        <p:spPr>
          <a:xfrm>
            <a:off x="1865579" y="4682814"/>
            <a:ext cx="901010" cy="369332"/>
          </a:xfrm>
          <a:prstGeom prst="rect">
            <a:avLst/>
          </a:prstGeom>
          <a:noFill/>
        </p:spPr>
        <p:txBody>
          <a:bodyPr wrap="square" rtlCol="0">
            <a:spAutoFit/>
          </a:bodyPr>
          <a:lstStyle/>
          <a:p>
            <a:r>
              <a:rPr lang="en-US" dirty="0">
                <a:solidFill>
                  <a:srgbClr val="7030A0"/>
                </a:solidFill>
                <a:latin typeface="楷体" panose="02010609060101010101" pitchFamily="49" charset="-122"/>
                <a:ea typeface="楷体" panose="02010609060101010101" pitchFamily="49" charset="-122"/>
              </a:rPr>
              <a:t>target</a:t>
            </a:r>
            <a:endParaRPr lang="en-US" dirty="0">
              <a:solidFill>
                <a:srgbClr val="7030A0"/>
              </a:solidFill>
              <a:latin typeface="楷体" panose="02010609060101010101" pitchFamily="49" charset="-122"/>
              <a:ea typeface="楷体" panose="02010609060101010101" pitchFamily="49" charset="-122"/>
            </a:endParaRPr>
          </a:p>
        </p:txBody>
      </p:sp>
      <p:sp>
        <p:nvSpPr>
          <p:cNvPr id="12" name="TextBox 11"/>
          <p:cNvSpPr txBox="1"/>
          <p:nvPr/>
        </p:nvSpPr>
        <p:spPr>
          <a:xfrm>
            <a:off x="483874" y="5880709"/>
            <a:ext cx="8357191" cy="923330"/>
          </a:xfrm>
          <a:prstGeom prst="rect">
            <a:avLst/>
          </a:prstGeom>
          <a:noFill/>
        </p:spPr>
        <p:txBody>
          <a:bodyPr wrap="square">
            <a:spAutoFit/>
          </a:bodyPr>
          <a:lstStyle/>
          <a:p>
            <a:pPr>
              <a:lnSpc>
                <a:spcPct val="100000"/>
              </a:lnSpc>
              <a:spcBef>
                <a:spcPts val="900"/>
              </a:spcBef>
            </a:pPr>
            <a:r>
              <a:rPr lang="en-US" altLang="zh-CN" sz="1800" dirty="0">
                <a:solidFill>
                  <a:srgbClr val="0000FF"/>
                </a:solidFill>
              </a:rPr>
              <a:t>Beams of other neutral particles, such as antineutrons, K</a:t>
            </a:r>
            <a:r>
              <a:rPr lang="en-US" altLang="zh-CN" sz="1800" baseline="30000" dirty="0">
                <a:solidFill>
                  <a:srgbClr val="0000FF"/>
                </a:solidFill>
              </a:rPr>
              <a:t>0</a:t>
            </a:r>
            <a:r>
              <a:rPr lang="en-US" altLang="zh-CN" sz="1800" dirty="0">
                <a:solidFill>
                  <a:srgbClr val="0000FF"/>
                </a:solidFill>
              </a:rPr>
              <a:t> and</a:t>
            </a:r>
            <a:r>
              <a:rPr lang="en-US" altLang="zh-CN" sz="1800" dirty="0">
                <a:solidFill>
                  <a:srgbClr val="0000FF"/>
                </a:solidFill>
                <a:sym typeface="Symbol" panose="05050102010706020507" pitchFamily="18" charset="2"/>
              </a:rPr>
              <a:t></a:t>
            </a:r>
            <a:r>
              <a:rPr lang="en-US" altLang="zh-CN" sz="1800" dirty="0">
                <a:solidFill>
                  <a:srgbClr val="0000FF"/>
                </a:solidFill>
              </a:rPr>
              <a:t>K</a:t>
            </a:r>
            <a:r>
              <a:rPr lang="en-US" altLang="zh-CN" sz="1800" baseline="30000" dirty="0">
                <a:solidFill>
                  <a:srgbClr val="0000FF"/>
                </a:solidFill>
              </a:rPr>
              <a:t>0</a:t>
            </a:r>
            <a:r>
              <a:rPr lang="en-US" altLang="zh-CN" sz="1800" dirty="0">
                <a:solidFill>
                  <a:srgbClr val="0000FF"/>
                </a:solidFill>
              </a:rPr>
              <a:t>, long-lived hyperons  (</a:t>
            </a:r>
            <a:r>
              <a:rPr lang="el-GR" altLang="zh-CN" sz="1800" dirty="0">
                <a:solidFill>
                  <a:srgbClr val="0000FF"/>
                </a:solidFill>
              </a:rPr>
              <a:t>Λ, Σ</a:t>
            </a:r>
            <a:r>
              <a:rPr lang="en-US" altLang="zh-CN" sz="1800" baseline="30000" dirty="0">
                <a:solidFill>
                  <a:srgbClr val="0000FF"/>
                </a:solidFill>
                <a:sym typeface="Symbol" panose="05050102010706020507" pitchFamily="18" charset="2"/>
              </a:rPr>
              <a:t></a:t>
            </a:r>
            <a:r>
              <a:rPr lang="en-US" altLang="zh-CN" sz="1800" dirty="0">
                <a:solidFill>
                  <a:srgbClr val="0000FF"/>
                </a:solidFill>
              </a:rPr>
              <a:t>, </a:t>
            </a:r>
            <a:r>
              <a:rPr lang="el-GR" altLang="zh-CN" sz="1800" dirty="0">
                <a:solidFill>
                  <a:srgbClr val="0000FF"/>
                </a:solidFill>
              </a:rPr>
              <a:t>Ξ</a:t>
            </a:r>
            <a:r>
              <a:rPr lang="el-GR" altLang="zh-CN" sz="1800" baseline="30000" dirty="0">
                <a:solidFill>
                  <a:srgbClr val="0000FF"/>
                </a:solidFill>
              </a:rPr>
              <a:t>0</a:t>
            </a:r>
            <a:r>
              <a:rPr lang="en-US" altLang="zh-CN" sz="1800" baseline="30000" dirty="0">
                <a:solidFill>
                  <a:srgbClr val="0000FF"/>
                </a:solidFill>
              </a:rPr>
              <a:t>/</a:t>
            </a:r>
            <a:r>
              <a:rPr lang="el-GR" altLang="zh-CN" sz="1800" baseline="30000" dirty="0">
                <a:solidFill>
                  <a:srgbClr val="0000FF"/>
                </a:solidFill>
              </a:rPr>
              <a:t>−</a:t>
            </a:r>
            <a:r>
              <a:rPr lang="el-GR" altLang="zh-CN" sz="1800" dirty="0">
                <a:solidFill>
                  <a:srgbClr val="0000FF"/>
                </a:solidFill>
              </a:rPr>
              <a:t>) </a:t>
            </a:r>
            <a:r>
              <a:rPr lang="en-US" altLang="zh-CN" sz="1800" dirty="0">
                <a:solidFill>
                  <a:srgbClr val="0000FF"/>
                </a:solidFill>
              </a:rPr>
              <a:t>and their antiparticles (</a:t>
            </a:r>
            <a:r>
              <a:rPr lang="en-US" altLang="zh-CN" sz="1800" dirty="0">
                <a:solidFill>
                  <a:srgbClr val="0000FF"/>
                </a:solidFill>
                <a:sym typeface="Symbol" panose="05050102010706020507" pitchFamily="18" charset="2"/>
              </a:rPr>
              <a:t></a:t>
            </a:r>
            <a:r>
              <a:rPr lang="el-GR" altLang="zh-CN" sz="1800" dirty="0">
                <a:solidFill>
                  <a:srgbClr val="0000FF"/>
                </a:solidFill>
              </a:rPr>
              <a:t>Λ, </a:t>
            </a:r>
            <a:r>
              <a:rPr lang="en-US" altLang="zh-CN" sz="1800" dirty="0">
                <a:solidFill>
                  <a:srgbClr val="0000FF"/>
                </a:solidFill>
                <a:sym typeface="Symbol" panose="05050102010706020507" pitchFamily="18" charset="2"/>
              </a:rPr>
              <a:t></a:t>
            </a:r>
            <a:r>
              <a:rPr lang="el-GR" altLang="zh-CN" sz="1800" dirty="0">
                <a:solidFill>
                  <a:srgbClr val="0000FF"/>
                </a:solidFill>
              </a:rPr>
              <a:t>Σ</a:t>
            </a:r>
            <a:r>
              <a:rPr lang="en-US" altLang="zh-CN" sz="1800" baseline="30000" dirty="0">
                <a:solidFill>
                  <a:srgbClr val="0000FF"/>
                </a:solidFill>
                <a:sym typeface="Symbol" panose="05050102010706020507" pitchFamily="18" charset="2"/>
              </a:rPr>
              <a:t></a:t>
            </a:r>
            <a:r>
              <a:rPr lang="en-US" altLang="zh-CN" sz="1800" dirty="0">
                <a:solidFill>
                  <a:srgbClr val="0000FF"/>
                </a:solidFill>
              </a:rPr>
              <a:t>, </a:t>
            </a:r>
            <a:r>
              <a:rPr lang="en-US" altLang="zh-CN" sz="1800" dirty="0">
                <a:solidFill>
                  <a:srgbClr val="0000FF"/>
                </a:solidFill>
                <a:sym typeface="Symbol" panose="05050102010706020507" pitchFamily="18" charset="2"/>
              </a:rPr>
              <a:t></a:t>
            </a:r>
            <a:r>
              <a:rPr lang="el-GR" altLang="zh-CN" sz="1800" dirty="0">
                <a:solidFill>
                  <a:srgbClr val="0000FF"/>
                </a:solidFill>
              </a:rPr>
              <a:t>Ξ</a:t>
            </a:r>
            <a:r>
              <a:rPr lang="el-GR" altLang="zh-CN" sz="1800" baseline="30000" dirty="0">
                <a:solidFill>
                  <a:srgbClr val="0000FF"/>
                </a:solidFill>
              </a:rPr>
              <a:t>0</a:t>
            </a:r>
            <a:r>
              <a:rPr lang="en-US" altLang="zh-CN" sz="1800" baseline="30000" dirty="0">
                <a:solidFill>
                  <a:srgbClr val="0000FF"/>
                </a:solidFill>
              </a:rPr>
              <a:t>/+</a:t>
            </a:r>
            <a:r>
              <a:rPr lang="en-US" altLang="zh-CN" sz="1800" dirty="0">
                <a:solidFill>
                  <a:srgbClr val="0000FF"/>
                </a:solidFill>
              </a:rPr>
              <a:t>) have great physics potential, but they are typically much more difficult to produce and control.</a:t>
            </a:r>
            <a:endParaRPr lang="zh-CN" altLang="en-US" sz="1800" dirty="0">
              <a:solidFill>
                <a:srgbClr val="0000FF"/>
              </a:solidFill>
            </a:endParaRPr>
          </a:p>
        </p:txBody>
      </p:sp>
      <p:sp>
        <p:nvSpPr>
          <p:cNvPr id="13"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8650" y="283477"/>
            <a:ext cx="7886700" cy="600215"/>
          </a:xfrm>
        </p:spPr>
        <p:txBody>
          <a:bodyPr>
            <a:normAutofit fontScale="90000"/>
          </a:bodyPr>
          <a:lstStyle/>
          <a:p>
            <a:pPr algn="ctr"/>
            <a:r>
              <a:rPr lang="en-US" altLang="zh-CN" b="1" dirty="0">
                <a:solidFill>
                  <a:srgbClr val="002060"/>
                </a:solidFill>
                <a:sym typeface="Symbol" panose="05050102010706020507" pitchFamily="18" charset="2"/>
              </a:rPr>
              <a:t> </a:t>
            </a:r>
            <a:r>
              <a:rPr lang="en-US" altLang="zh-CN" sz="4900" b="1" dirty="0">
                <a:latin typeface="微软雅黑" panose="020B0503020204020204" pitchFamily="34" charset="-122"/>
                <a:ea typeface="微软雅黑" panose="020B0503020204020204" pitchFamily="34" charset="-122"/>
                <a:sym typeface="Symbol" panose="05050102010706020507" pitchFamily="18" charset="2"/>
              </a:rPr>
              <a:t>Antineutron</a:t>
            </a:r>
            <a:r>
              <a:rPr lang="en-US" altLang="zh-CN" b="1" dirty="0">
                <a:solidFill>
                  <a:srgbClr val="002060"/>
                </a:solidFill>
                <a:sym typeface="Symbol" panose="05050102010706020507" pitchFamily="18" charset="2"/>
              </a:rPr>
              <a:t> </a:t>
            </a:r>
            <a:r>
              <a:rPr lang="en-US" altLang="zh-CN" sz="4900" b="1" dirty="0">
                <a:latin typeface="微软雅黑" panose="020B0503020204020204" pitchFamily="34" charset="-122"/>
                <a:ea typeface="微软雅黑" panose="020B0503020204020204" pitchFamily="34" charset="-122"/>
                <a:sym typeface="Symbol" panose="05050102010706020507" pitchFamily="18" charset="2"/>
              </a:rPr>
              <a:t>in history</a:t>
            </a:r>
            <a:endParaRPr lang="zh-CN" altLang="en-US" sz="49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628650" y="1384387"/>
            <a:ext cx="7886700" cy="484094"/>
          </a:xfrm>
        </p:spPr>
        <p:txBody>
          <a:bodyPr/>
          <a:lstStyle/>
          <a:p>
            <a:r>
              <a:rPr lang="zh-CN" altLang="en-US" dirty="0">
                <a:sym typeface="Symbol" panose="05050102010706020507" pitchFamily="18" charset="2"/>
              </a:rPr>
              <a:t></a:t>
            </a:r>
            <a:r>
              <a:rPr lang="en-US" altLang="zh-CN" dirty="0">
                <a:sym typeface="Symbol" panose="05050102010706020507" pitchFamily="18" charset="2"/>
              </a:rPr>
              <a:t>pp</a:t>
            </a:r>
            <a:r>
              <a:rPr lang="en-US" altLang="zh-CN" dirty="0">
                <a:sym typeface="Wingdings" panose="05000000000000000000" pitchFamily="2" charset="2"/>
              </a:rPr>
              <a:t></a:t>
            </a:r>
            <a:r>
              <a:rPr lang="en-US" altLang="zh-CN" dirty="0">
                <a:sym typeface="Symbol" panose="05050102010706020507" pitchFamily="18" charset="2"/>
              </a:rPr>
              <a:t></a:t>
            </a:r>
            <a:r>
              <a:rPr lang="en-US" altLang="zh-CN" dirty="0" err="1">
                <a:sym typeface="Symbol" panose="05050102010706020507" pitchFamily="18" charset="2"/>
              </a:rPr>
              <a:t>nn</a:t>
            </a:r>
            <a:r>
              <a:rPr lang="en-US" altLang="zh-CN" dirty="0">
                <a:sym typeface="Symbol" panose="05050102010706020507" pitchFamily="18" charset="2"/>
              </a:rPr>
              <a:t> @  E-767@BNL &amp; OBELIX@CERN</a:t>
            </a:r>
            <a:endParaRPr lang="zh-CN" altLang="en-US" dirty="0"/>
          </a:p>
        </p:txBody>
      </p:sp>
      <p:pic>
        <p:nvPicPr>
          <p:cNvPr id="4" name="图片 3"/>
          <p:cNvPicPr>
            <a:picLocks noChangeAspect="1"/>
          </p:cNvPicPr>
          <p:nvPr/>
        </p:nvPicPr>
        <p:blipFill>
          <a:blip r:embed="rId1"/>
          <a:stretch>
            <a:fillRect/>
          </a:stretch>
        </p:blipFill>
        <p:spPr>
          <a:xfrm>
            <a:off x="3954562" y="2239116"/>
            <a:ext cx="5119589" cy="1332397"/>
          </a:xfrm>
          <a:prstGeom prst="rect">
            <a:avLst/>
          </a:prstGeom>
        </p:spPr>
      </p:pic>
      <p:pic>
        <p:nvPicPr>
          <p:cNvPr id="7" name="图片 6"/>
          <p:cNvPicPr>
            <a:picLocks noChangeAspect="1"/>
          </p:cNvPicPr>
          <p:nvPr/>
        </p:nvPicPr>
        <p:blipFill>
          <a:blip r:embed="rId2"/>
          <a:stretch>
            <a:fillRect/>
          </a:stretch>
        </p:blipFill>
        <p:spPr>
          <a:xfrm>
            <a:off x="237937" y="2239116"/>
            <a:ext cx="3392769" cy="1332397"/>
          </a:xfrm>
          <a:prstGeom prst="rect">
            <a:avLst/>
          </a:prstGeom>
        </p:spPr>
      </p:pic>
      <p:pic>
        <p:nvPicPr>
          <p:cNvPr id="8" name="图片 7"/>
          <p:cNvPicPr>
            <a:picLocks noChangeAspect="1"/>
          </p:cNvPicPr>
          <p:nvPr/>
        </p:nvPicPr>
        <p:blipFill>
          <a:blip r:embed="rId3"/>
          <a:stretch>
            <a:fillRect/>
          </a:stretch>
        </p:blipFill>
        <p:spPr>
          <a:xfrm>
            <a:off x="535694" y="3519768"/>
            <a:ext cx="2587311" cy="3225683"/>
          </a:xfrm>
          <a:prstGeom prst="rect">
            <a:avLst/>
          </a:prstGeom>
        </p:spPr>
      </p:pic>
      <p:pic>
        <p:nvPicPr>
          <p:cNvPr id="9" name="图片 8"/>
          <p:cNvPicPr>
            <a:picLocks noChangeAspect="1"/>
          </p:cNvPicPr>
          <p:nvPr/>
        </p:nvPicPr>
        <p:blipFill>
          <a:blip r:embed="rId4"/>
          <a:stretch>
            <a:fillRect/>
          </a:stretch>
        </p:blipFill>
        <p:spPr>
          <a:xfrm>
            <a:off x="3092474" y="3698333"/>
            <a:ext cx="3089813" cy="2743246"/>
          </a:xfrm>
          <a:prstGeom prst="rect">
            <a:avLst/>
          </a:prstGeom>
        </p:spPr>
      </p:pic>
      <p:sp>
        <p:nvSpPr>
          <p:cNvPr id="10" name="文本框 9"/>
          <p:cNvSpPr txBox="1"/>
          <p:nvPr/>
        </p:nvSpPr>
        <p:spPr>
          <a:xfrm>
            <a:off x="6314435" y="3747385"/>
            <a:ext cx="2723776" cy="2721514"/>
          </a:xfrm>
          <a:prstGeom prst="rect">
            <a:avLst/>
          </a:prstGeom>
          <a:noFill/>
        </p:spPr>
        <p:txBody>
          <a:bodyPr wrap="square" rtlCol="0">
            <a:spAutoFit/>
          </a:bodyPr>
          <a:lstStyle/>
          <a:p>
            <a:pPr>
              <a:lnSpc>
                <a:spcPct val="120000"/>
              </a:lnSpc>
            </a:pPr>
            <a:r>
              <a:rPr lang="en-US" altLang="zh-CN" dirty="0"/>
              <a:t>Limited statistics</a:t>
            </a:r>
            <a:endParaRPr lang="en-US" altLang="zh-CN" dirty="0"/>
          </a:p>
          <a:p>
            <a:pPr>
              <a:lnSpc>
                <a:spcPct val="120000"/>
              </a:lnSpc>
            </a:pPr>
            <a:r>
              <a:rPr lang="en-US" altLang="zh-CN" dirty="0"/>
              <a:t>      36</a:t>
            </a:r>
            <a:r>
              <a:rPr lang="en-US" altLang="zh-CN" dirty="0">
                <a:sym typeface="Symbol" panose="05050102010706020507" pitchFamily="18" charset="2"/>
              </a:rPr>
              <a:t>n per 10</a:t>
            </a:r>
            <a:r>
              <a:rPr lang="en-US" altLang="zh-CN" baseline="30000" dirty="0">
                <a:sym typeface="Symbol" panose="05050102010706020507" pitchFamily="18" charset="2"/>
              </a:rPr>
              <a:t>6</a:t>
            </a:r>
            <a:r>
              <a:rPr lang="en-US" altLang="zh-CN" dirty="0">
                <a:sym typeface="Symbol" panose="05050102010706020507" pitchFamily="18" charset="2"/>
              </a:rPr>
              <a:t>p</a:t>
            </a:r>
            <a:endParaRPr lang="en-US" altLang="zh-CN" dirty="0"/>
          </a:p>
          <a:p>
            <a:pPr>
              <a:lnSpc>
                <a:spcPct val="120000"/>
              </a:lnSpc>
            </a:pPr>
            <a:r>
              <a:rPr lang="en-US" altLang="zh-CN" dirty="0"/>
              <a:t>[2x10</a:t>
            </a:r>
            <a:r>
              <a:rPr lang="en-US" altLang="zh-CN" baseline="30000" dirty="0"/>
              <a:t>7</a:t>
            </a:r>
            <a:r>
              <a:rPr lang="en-US" altLang="zh-CN" dirty="0"/>
              <a:t> collected in 5 years]</a:t>
            </a:r>
            <a:endParaRPr lang="en-US" altLang="zh-CN" dirty="0"/>
          </a:p>
          <a:p>
            <a:pPr>
              <a:lnSpc>
                <a:spcPct val="120000"/>
              </a:lnSpc>
            </a:pPr>
            <a:r>
              <a:rPr lang="en-US" altLang="zh-CN" dirty="0"/>
              <a:t>Limited momentum range</a:t>
            </a:r>
            <a:endParaRPr lang="en-US" altLang="zh-CN" dirty="0"/>
          </a:p>
          <a:p>
            <a:pPr>
              <a:lnSpc>
                <a:spcPct val="120000"/>
              </a:lnSpc>
            </a:pPr>
            <a:r>
              <a:rPr lang="en-US" altLang="zh-CN" dirty="0">
                <a:sym typeface="Symbol" panose="05050102010706020507" pitchFamily="18" charset="2"/>
              </a:rPr>
              <a:t>Uncertainty in flux~7%</a:t>
            </a:r>
            <a:endParaRPr lang="en-US" altLang="zh-CN" dirty="0">
              <a:sym typeface="Symbol" panose="05050102010706020507" pitchFamily="18" charset="2"/>
            </a:endParaRPr>
          </a:p>
          <a:p>
            <a:pPr>
              <a:lnSpc>
                <a:spcPct val="120000"/>
              </a:lnSpc>
            </a:pPr>
            <a:r>
              <a:rPr lang="en-US" altLang="zh-CN" dirty="0">
                <a:sym typeface="Symbol" panose="05050102010706020507" pitchFamily="18" charset="2"/>
              </a:rPr>
              <a:t></a:t>
            </a:r>
            <a:r>
              <a:rPr lang="en-US" altLang="zh-CN" dirty="0" err="1"/>
              <a:t>p</a:t>
            </a:r>
            <a:r>
              <a:rPr lang="en-US" altLang="zh-CN" baseline="-25000" dirty="0" err="1">
                <a:sym typeface="Symbol" panose="05050102010706020507" pitchFamily="18" charset="2"/>
              </a:rPr>
              <a:t>n</a:t>
            </a:r>
            <a:r>
              <a:rPr lang="en-US" altLang="zh-CN" baseline="-25000" dirty="0">
                <a:sym typeface="Symbol" panose="05050102010706020507" pitchFamily="18" charset="2"/>
              </a:rPr>
              <a:t>  </a:t>
            </a:r>
            <a:r>
              <a:rPr lang="en-US" altLang="zh-CN" dirty="0">
                <a:sym typeface="Symbol" panose="05050102010706020507" pitchFamily="18" charset="2"/>
              </a:rPr>
              <a:t>= 3% @ 50 MeV/c</a:t>
            </a:r>
            <a:endParaRPr lang="en-US" altLang="zh-CN" dirty="0">
              <a:sym typeface="Symbol" panose="05050102010706020507" pitchFamily="18" charset="2"/>
            </a:endParaRPr>
          </a:p>
          <a:p>
            <a:pPr>
              <a:lnSpc>
                <a:spcPct val="120000"/>
              </a:lnSpc>
            </a:pPr>
            <a:r>
              <a:rPr lang="en-US" altLang="zh-CN" dirty="0">
                <a:sym typeface="Symbol" panose="05050102010706020507" pitchFamily="18" charset="2"/>
              </a:rPr>
              <a:t>         = 5% @ 400 MeV/c</a:t>
            </a:r>
            <a:endParaRPr lang="zh-CN" altLang="en-US" dirty="0"/>
          </a:p>
        </p:txBody>
      </p:sp>
      <p:sp>
        <p:nvSpPr>
          <p:cNvPr id="11" name="矩形 10"/>
          <p:cNvSpPr/>
          <p:nvPr/>
        </p:nvSpPr>
        <p:spPr>
          <a:xfrm>
            <a:off x="1467677" y="3747385"/>
            <a:ext cx="812060" cy="715581"/>
          </a:xfrm>
          <a:prstGeom prst="rect">
            <a:avLst/>
          </a:prstGeom>
        </p:spPr>
        <p:txBody>
          <a:bodyPr wrap="square">
            <a:spAutoFit/>
          </a:bodyPr>
          <a:lstStyle/>
          <a:p>
            <a:r>
              <a:rPr lang="en-US" altLang="zh-CN" sz="1350" dirty="0"/>
              <a:t>50k tagged </a:t>
            </a:r>
            <a:r>
              <a:rPr lang="en-US" altLang="zh-CN" sz="1350" dirty="0" err="1"/>
              <a:t>evts</a:t>
            </a:r>
            <a:endParaRPr lang="zh-CN" altLang="en-US" sz="1350" dirty="0"/>
          </a:p>
        </p:txBody>
      </p:sp>
      <p:sp>
        <p:nvSpPr>
          <p:cNvPr id="12" name="矩形 11"/>
          <p:cNvSpPr/>
          <p:nvPr/>
        </p:nvSpPr>
        <p:spPr>
          <a:xfrm>
            <a:off x="4182502" y="4105175"/>
            <a:ext cx="778995" cy="715581"/>
          </a:xfrm>
          <a:prstGeom prst="rect">
            <a:avLst/>
          </a:prstGeom>
        </p:spPr>
        <p:txBody>
          <a:bodyPr wrap="square">
            <a:spAutoFit/>
          </a:bodyPr>
          <a:lstStyle/>
          <a:p>
            <a:r>
              <a:rPr lang="en-US" altLang="zh-CN" sz="1350" dirty="0"/>
              <a:t>20M tagged </a:t>
            </a:r>
            <a:r>
              <a:rPr lang="en-US" altLang="zh-CN" sz="1350" dirty="0" err="1"/>
              <a:t>evts</a:t>
            </a:r>
            <a:endParaRPr lang="zh-CN" altLang="en-US" sz="1350" dirty="0"/>
          </a:p>
        </p:txBody>
      </p:sp>
      <p:sp>
        <p:nvSpPr>
          <p:cNvPr id="5"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1"/>
          <a:stretch>
            <a:fillRect/>
          </a:stretch>
        </p:blipFill>
        <p:spPr>
          <a:xfrm>
            <a:off x="1076242" y="3142232"/>
            <a:ext cx="2850172" cy="2572720"/>
          </a:xfrm>
          <a:prstGeom prst="rect">
            <a:avLst/>
          </a:prstGeom>
        </p:spPr>
      </p:pic>
      <p:pic>
        <p:nvPicPr>
          <p:cNvPr id="13" name="Picture 12"/>
          <p:cNvPicPr>
            <a:picLocks noChangeAspect="1"/>
          </p:cNvPicPr>
          <p:nvPr/>
        </p:nvPicPr>
        <p:blipFill>
          <a:blip r:embed="rId2"/>
          <a:stretch>
            <a:fillRect/>
          </a:stretch>
        </p:blipFill>
        <p:spPr>
          <a:xfrm>
            <a:off x="5322640" y="3343892"/>
            <a:ext cx="3192710" cy="2286392"/>
          </a:xfrm>
          <a:prstGeom prst="rect">
            <a:avLst/>
          </a:prstGeom>
        </p:spPr>
      </p:pic>
      <p:sp>
        <p:nvSpPr>
          <p:cNvPr id="11" name="TextBox 10"/>
          <p:cNvSpPr txBox="1"/>
          <p:nvPr/>
        </p:nvSpPr>
        <p:spPr>
          <a:xfrm>
            <a:off x="2790090" y="1425079"/>
            <a:ext cx="3852583" cy="461665"/>
          </a:xfrm>
          <a:prstGeom prst="rect">
            <a:avLst/>
          </a:prstGeom>
          <a:noFill/>
          <a:ln>
            <a:solidFill>
              <a:srgbClr val="000000"/>
            </a:solidFill>
          </a:ln>
        </p:spPr>
        <p:txBody>
          <a:bodyPr wrap="square" rtlCol="0">
            <a:spAutoFit/>
          </a:bodyPr>
          <a:lstStyle/>
          <a:p>
            <a:r>
              <a:rPr lang="en-GB" sz="2400" b="1" dirty="0">
                <a:latin typeface="微软雅黑" panose="020B0503020204020204" pitchFamily="34" charset="-122"/>
                <a:ea typeface="微软雅黑" panose="020B0503020204020204" pitchFamily="34" charset="-122"/>
                <a:cs typeface="Times New Roman" panose="02020603050405020304" pitchFamily="18" charset="0"/>
              </a:rPr>
              <a:t>A</a:t>
            </a:r>
            <a:r>
              <a:rPr lang="en-US" sz="2400" b="1" dirty="0">
                <a:latin typeface="微软雅黑" panose="020B0503020204020204" pitchFamily="34" charset="-122"/>
                <a:ea typeface="微软雅黑" panose="020B0503020204020204" pitchFamily="34" charset="-122"/>
                <a:cs typeface="Times New Roman" panose="02020603050405020304" pitchFamily="18" charset="0"/>
              </a:rPr>
              <a:t>nti-</a:t>
            </a:r>
            <a:r>
              <a:rPr lang="en-US" altLang="zh-CN" sz="2400" b="1" dirty="0">
                <a:latin typeface="微软雅黑" panose="020B0503020204020204" pitchFamily="34" charset="-122"/>
                <a:ea typeface="微软雅黑" panose="020B0503020204020204" pitchFamily="34" charset="-122"/>
                <a:cs typeface="Times New Roman" panose="02020603050405020304" pitchFamily="18" charset="0"/>
              </a:rPr>
              <a:t>neu</a:t>
            </a:r>
            <a:r>
              <a:rPr lang="en-US" sz="2400" b="1" dirty="0">
                <a:latin typeface="微软雅黑" panose="020B0503020204020204" pitchFamily="34" charset="-122"/>
                <a:ea typeface="微软雅黑" panose="020B0503020204020204" pitchFamily="34" charset="-122"/>
                <a:cs typeface="Times New Roman" panose="02020603050405020304" pitchFamily="18" charset="0"/>
              </a:rPr>
              <a:t>tron is neutral</a:t>
            </a:r>
            <a:endParaRPr lang="en-US" sz="2400" b="1"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4" name="TextBox 13"/>
          <p:cNvSpPr txBox="1"/>
          <p:nvPr/>
        </p:nvSpPr>
        <p:spPr>
          <a:xfrm>
            <a:off x="260054" y="2357697"/>
            <a:ext cx="3447511" cy="461665"/>
          </a:xfrm>
          <a:prstGeom prst="rect">
            <a:avLst/>
          </a:prstGeom>
          <a:noFill/>
          <a:ln>
            <a:solidFill>
              <a:schemeClr val="accent1">
                <a:shade val="50000"/>
              </a:schemeClr>
            </a:solidFill>
          </a:ln>
        </p:spPr>
        <p:txBody>
          <a:bodyPr wrap="square" rtlCol="0">
            <a:spAutoFit/>
          </a:bodyPr>
          <a:lstStyle/>
          <a:p>
            <a:r>
              <a:rPr lang="en-US" b="1" dirty="0">
                <a:latin typeface="微软雅黑" panose="020B0503020204020204" pitchFamily="34" charset="-122"/>
                <a:ea typeface="微软雅黑" panose="020B0503020204020204" pitchFamily="34" charset="-122"/>
                <a:cs typeface="Times New Roman" panose="02020603050405020304" pitchFamily="18" charset="0"/>
              </a:rPr>
              <a:t>Hard</a:t>
            </a:r>
            <a:r>
              <a:rPr lang="en-US" sz="2400" b="1" dirty="0">
                <a:latin typeface="微软雅黑" panose="020B0503020204020204" pitchFamily="34" charset="-122"/>
                <a:ea typeface="微软雅黑" panose="020B0503020204020204" pitchFamily="34" charset="-122"/>
                <a:cs typeface="Times New Roman" panose="02020603050405020304" pitchFamily="18" charset="0"/>
              </a:rPr>
              <a:t> </a:t>
            </a:r>
            <a:r>
              <a:rPr lang="en-US" b="1" dirty="0">
                <a:latin typeface="微软雅黑" panose="020B0503020204020204" pitchFamily="34" charset="-122"/>
                <a:ea typeface="微软雅黑" panose="020B0503020204020204" pitchFamily="34" charset="-122"/>
                <a:cs typeface="Times New Roman" panose="02020603050405020304" pitchFamily="18" charset="0"/>
              </a:rPr>
              <a:t>to control and select</a:t>
            </a:r>
            <a:endParaRPr lang="en-US" b="1"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9" name="TextBox 18"/>
          <p:cNvSpPr txBox="1"/>
          <p:nvPr/>
        </p:nvSpPr>
        <p:spPr>
          <a:xfrm>
            <a:off x="5189105" y="2354822"/>
            <a:ext cx="3779532" cy="646331"/>
          </a:xfrm>
          <a:prstGeom prst="rect">
            <a:avLst/>
          </a:prstGeom>
          <a:noFill/>
          <a:ln>
            <a:solidFill>
              <a:schemeClr val="accent1">
                <a:shade val="50000"/>
              </a:schemeClr>
            </a:solidFill>
          </a:ln>
        </p:spPr>
        <p:txBody>
          <a:bodyPr wrap="square" rtlCol="0">
            <a:spAutoFit/>
          </a:bodyPr>
          <a:lstStyle/>
          <a:p>
            <a:pPr algn="just"/>
            <a:r>
              <a:rPr lang="en-US" b="1" dirty="0">
                <a:latin typeface="微软雅黑" panose="020B0503020204020204" pitchFamily="34" charset="-122"/>
                <a:ea typeface="微软雅黑" panose="020B0503020204020204" pitchFamily="34" charset="-122"/>
                <a:cs typeface="Times New Roman" panose="02020603050405020304" pitchFamily="18" charset="0"/>
              </a:rPr>
              <a:t>No</a:t>
            </a:r>
            <a:r>
              <a:rPr lang="en-GB" b="1" dirty="0">
                <a:latin typeface="微软雅黑" panose="020B0503020204020204" pitchFamily="34" charset="-122"/>
                <a:ea typeface="微软雅黑" panose="020B0503020204020204" pitchFamily="34" charset="-122"/>
                <a:cs typeface="Times New Roman" panose="02020603050405020304" pitchFamily="18" charset="0"/>
              </a:rPr>
              <a:t> coulomb </a:t>
            </a:r>
            <a:r>
              <a:rPr lang="en-US" b="1" dirty="0">
                <a:latin typeface="微软雅黑" panose="020B0503020204020204" pitchFamily="34" charset="-122"/>
                <a:ea typeface="微软雅黑" panose="020B0503020204020204" pitchFamily="34" charset="-122"/>
                <a:cs typeface="Times New Roman" panose="02020603050405020304" pitchFamily="18" charset="0"/>
              </a:rPr>
              <a:t>interaction, easy to get the physics amplitute</a:t>
            </a:r>
            <a:endParaRPr lang="en-US" b="1"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0" name="TextBox 19"/>
          <p:cNvSpPr txBox="1"/>
          <p:nvPr/>
        </p:nvSpPr>
        <p:spPr>
          <a:xfrm>
            <a:off x="4295977" y="2384211"/>
            <a:ext cx="764628" cy="461665"/>
          </a:xfrm>
          <a:prstGeom prst="rect">
            <a:avLst/>
          </a:prstGeom>
          <a:noFill/>
        </p:spPr>
        <p:txBody>
          <a:bodyPr wrap="square" rtlCol="0">
            <a:spAutoFit/>
          </a:bodyPr>
          <a:lstStyle/>
          <a:p>
            <a:r>
              <a:rPr lang="en-US" sz="24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VS</a:t>
            </a:r>
            <a:endParaRPr lang="en-US" sz="2400" b="1"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1" name="Down Arrow 20"/>
          <p:cNvSpPr/>
          <p:nvPr/>
        </p:nvSpPr>
        <p:spPr>
          <a:xfrm rot="13902085" flipV="1">
            <a:off x="2978403" y="1858661"/>
            <a:ext cx="324465" cy="63711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Down Arrow 21"/>
          <p:cNvSpPr/>
          <p:nvPr/>
        </p:nvSpPr>
        <p:spPr>
          <a:xfrm rot="8443653" flipV="1">
            <a:off x="5320281" y="1886509"/>
            <a:ext cx="324465" cy="530225"/>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9" name="TextBox 8"/>
              <p:cNvSpPr txBox="1"/>
              <p:nvPr/>
            </p:nvSpPr>
            <p:spPr>
              <a:xfrm>
                <a:off x="807861" y="5856031"/>
                <a:ext cx="8329889" cy="646331"/>
              </a:xfrm>
              <a:prstGeom prst="rect">
                <a:avLst/>
              </a:prstGeom>
              <a:noFill/>
            </p:spPr>
            <p:txBody>
              <a:bodyPr wrap="square" rtlCol="0">
                <a:spAutoFit/>
              </a:bodyPr>
              <a:lstStyle/>
              <a:p>
                <a:pPr algn="ctr"/>
                <a:r>
                  <a:rPr lang="en-US" b="1" dirty="0">
                    <a:latin typeface="微软雅黑" panose="020B0503020204020204" pitchFamily="34" charset="-122"/>
                    <a:ea typeface="微软雅黑" panose="020B0503020204020204" pitchFamily="34" charset="-122"/>
                  </a:rPr>
                  <a:t>OBLIX experiment at CERN</a:t>
                </a:r>
                <a:r>
                  <a:rPr lang="zh-CN" altLang="en-US" b="1" dirty="0">
                    <a:latin typeface="微软雅黑" panose="020B0503020204020204" pitchFamily="34" charset="-122"/>
                    <a:ea typeface="微软雅黑" panose="020B0503020204020204" pitchFamily="34" charset="-122"/>
                  </a:rPr>
                  <a:t>：</a:t>
                </a:r>
                <a14:m>
                  <m:oMath xmlns:m="http://schemas.openxmlformats.org/officeDocument/2006/math">
                    <m:r>
                      <a:rPr lang="en-US" b="1" i="0" smtClean="0">
                        <a:latin typeface="Cambria Math" panose="02040503050406030204" pitchFamily="18" charset="0"/>
                        <a:ea typeface="Cambria Math" panose="02040503050406030204" pitchFamily="18" charset="0"/>
                      </a:rPr>
                      <m:t>𝐩</m:t>
                    </m:r>
                    <m:acc>
                      <m:accPr>
                        <m:chr m:val="̅"/>
                        <m:ctrlPr>
                          <a:rPr lang="en-US" b="1" i="1" smtClean="0">
                            <a:latin typeface="Cambria Math" panose="02040503050406030204" pitchFamily="18" charset="0"/>
                            <a:ea typeface="Cambria Math" panose="02040503050406030204" pitchFamily="18" charset="0"/>
                          </a:rPr>
                        </m:ctrlPr>
                      </m:accPr>
                      <m:e>
                        <m:r>
                          <a:rPr lang="en-US" b="1" i="1" smtClean="0">
                            <a:latin typeface="Cambria Math" panose="02040503050406030204" pitchFamily="18" charset="0"/>
                            <a:ea typeface="Cambria Math" panose="02040503050406030204" pitchFamily="18" charset="0"/>
                          </a:rPr>
                          <m:t>𝒑</m:t>
                        </m:r>
                      </m:e>
                    </m:acc>
                    <m:r>
                      <a:rPr lang="en-US" b="1" i="1">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𝒏</m:t>
                    </m:r>
                    <m:acc>
                      <m:accPr>
                        <m:chr m:val="̅"/>
                        <m:ctrlPr>
                          <a:rPr lang="en-US" b="1" i="1">
                            <a:latin typeface="Cambria Math" panose="02040503050406030204" pitchFamily="18" charset="0"/>
                            <a:ea typeface="Cambria Math" panose="02040503050406030204" pitchFamily="18" charset="0"/>
                          </a:rPr>
                        </m:ctrlPr>
                      </m:accPr>
                      <m:e>
                        <m:r>
                          <a:rPr lang="en-US" b="1" i="1" smtClean="0">
                            <a:latin typeface="Cambria Math" panose="02040503050406030204" pitchFamily="18" charset="0"/>
                            <a:ea typeface="Cambria Math" panose="02040503050406030204" pitchFamily="18" charset="0"/>
                          </a:rPr>
                          <m:t>𝒏</m:t>
                        </m:r>
                      </m:e>
                    </m:acc>
                  </m:oMath>
                </a14:m>
                <a:endParaRPr lang="en-US" b="1" dirty="0"/>
              </a:p>
              <a:p>
                <a:pPr algn="ctr"/>
                <a:r>
                  <a:rPr lang="en-US" altLang="zh-CN" b="1" dirty="0">
                    <a:latin typeface="微软雅黑" panose="020B0503020204020204" pitchFamily="34" charset="-122"/>
                    <a:ea typeface="微软雅黑" panose="020B0503020204020204" pitchFamily="34" charset="-122"/>
                  </a:rPr>
                  <a:t>About 40 publications</a:t>
                </a:r>
                <a:r>
                  <a:rPr lang="zh-CN" altLang="en-US" b="1" dirty="0">
                    <a:latin typeface="微软雅黑" panose="020B0503020204020204" pitchFamily="34" charset="-122"/>
                    <a:ea typeface="微软雅黑" panose="020B0503020204020204" pitchFamily="34" charset="-122"/>
                  </a:rPr>
                  <a:t> </a:t>
                </a:r>
                <a:r>
                  <a:rPr lang="en-US" altLang="zh-CN" sz="1200" dirty="0">
                    <a:solidFill>
                      <a:srgbClr val="7030A0"/>
                    </a:solidFill>
                    <a:latin typeface="微软雅黑" panose="020B0503020204020204" pitchFamily="34" charset="-122"/>
                    <a:ea typeface="微软雅黑" panose="020B0503020204020204" pitchFamily="34" charset="-122"/>
                  </a:rPr>
                  <a:t>[Physics Report 383, 213-297]</a:t>
                </a:r>
                <a:endParaRPr lang="en-US" sz="1200" dirty="0"/>
              </a:p>
            </p:txBody>
          </p:sp>
        </mc:Choice>
        <mc:Fallback>
          <p:sp>
            <p:nvSpPr>
              <p:cNvPr id="9" name="TextBox 8"/>
              <p:cNvSpPr txBox="1">
                <a:spLocks noRot="1" noChangeAspect="1" noMove="1" noResize="1" noEditPoints="1" noAdjustHandles="1" noChangeArrowheads="1" noChangeShapeType="1" noTextEdit="1"/>
              </p:cNvSpPr>
              <p:nvPr/>
            </p:nvSpPr>
            <p:spPr>
              <a:xfrm>
                <a:off x="807861" y="5856031"/>
                <a:ext cx="8329889" cy="646331"/>
              </a:xfrm>
              <a:prstGeom prst="rect">
                <a:avLst/>
              </a:prstGeom>
              <a:blipFill rotWithShape="1">
                <a:blip r:embed="rId3"/>
                <a:stretch>
                  <a:fillRect l="-2" t="-9" r="1" b="92"/>
                </a:stretch>
              </a:blipFill>
            </p:spPr>
            <p:txBody>
              <a:bodyPr/>
              <a:lstStyle/>
              <a:p>
                <a:r>
                  <a:rPr lang="zh-CN" altLang="en-US">
                    <a:noFill/>
                  </a:rPr>
                  <a:t> </a:t>
                </a:r>
              </a:p>
            </p:txBody>
          </p:sp>
        </mc:Fallback>
      </mc:AlternateContent>
      <p:sp>
        <p:nvSpPr>
          <p:cNvPr id="25" name="Rectangle 24"/>
          <p:cNvSpPr/>
          <p:nvPr/>
        </p:nvSpPr>
        <p:spPr>
          <a:xfrm>
            <a:off x="6642673" y="5368213"/>
            <a:ext cx="318566" cy="2857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Rounded Rectangle 1"/>
          <p:cNvSpPr/>
          <p:nvPr/>
        </p:nvSpPr>
        <p:spPr>
          <a:xfrm>
            <a:off x="175364" y="1182447"/>
            <a:ext cx="8780746" cy="1896721"/>
          </a:xfrm>
          <a:prstGeom prst="roundRect">
            <a:avLst/>
          </a:prstGeom>
          <a:no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p>
        </p:txBody>
      </p:sp>
      <p:sp>
        <p:nvSpPr>
          <p:cNvPr id="6"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
        <p:nvSpPr>
          <p:cNvPr id="15" name="标题 1"/>
          <p:cNvSpPr>
            <a:spLocks noGrp="1"/>
          </p:cNvSpPr>
          <p:nvPr>
            <p:ph type="title"/>
          </p:nvPr>
        </p:nvSpPr>
        <p:spPr>
          <a:xfrm>
            <a:off x="628650" y="283477"/>
            <a:ext cx="7886700" cy="600215"/>
          </a:xfrm>
        </p:spPr>
        <p:txBody>
          <a:bodyPr>
            <a:normAutofit fontScale="90000"/>
          </a:bodyPr>
          <a:lstStyle/>
          <a:p>
            <a:pPr algn="ctr"/>
            <a:r>
              <a:rPr lang="en-US" altLang="zh-CN" b="1" dirty="0">
                <a:solidFill>
                  <a:srgbClr val="002060"/>
                </a:solidFill>
                <a:sym typeface="Symbol" panose="05050102010706020507" pitchFamily="18" charset="2"/>
              </a:rPr>
              <a:t> </a:t>
            </a:r>
            <a:r>
              <a:rPr lang="en-US" altLang="zh-CN" sz="4900" b="1" dirty="0">
                <a:latin typeface="微软雅黑" panose="020B0503020204020204" pitchFamily="34" charset="-122"/>
                <a:ea typeface="微软雅黑" panose="020B0503020204020204" pitchFamily="34" charset="-122"/>
                <a:sym typeface="Symbol" panose="05050102010706020507" pitchFamily="18" charset="2"/>
              </a:rPr>
              <a:t>Antineutron</a:t>
            </a:r>
            <a:r>
              <a:rPr lang="en-US" altLang="zh-CN" b="1" dirty="0">
                <a:solidFill>
                  <a:srgbClr val="002060"/>
                </a:solidFill>
                <a:sym typeface="Symbol" panose="05050102010706020507" pitchFamily="18" charset="2"/>
              </a:rPr>
              <a:t> </a:t>
            </a:r>
            <a:r>
              <a:rPr lang="en-US" altLang="zh-CN" sz="4900" b="1" dirty="0">
                <a:latin typeface="微软雅黑" panose="020B0503020204020204" pitchFamily="34" charset="-122"/>
                <a:ea typeface="微软雅黑" panose="020B0503020204020204" pitchFamily="34" charset="-122"/>
                <a:sym typeface="Symbol" panose="05050102010706020507" pitchFamily="18" charset="2"/>
              </a:rPr>
              <a:t>in history</a:t>
            </a:r>
            <a:endParaRPr lang="zh-CN" altLang="en-US" sz="4900"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5538058" y="2943616"/>
            <a:ext cx="3293143" cy="3335485"/>
          </a:xfrm>
          <a:prstGeom prst="rect">
            <a:avLst/>
          </a:prstGeom>
        </p:spPr>
      </p:pic>
      <p:sp>
        <p:nvSpPr>
          <p:cNvPr id="2" name="标题 1"/>
          <p:cNvSpPr>
            <a:spLocks noGrp="1"/>
          </p:cNvSpPr>
          <p:nvPr>
            <p:ph type="title"/>
          </p:nvPr>
        </p:nvSpPr>
        <p:spPr>
          <a:xfrm>
            <a:off x="165325" y="334844"/>
            <a:ext cx="8665524" cy="598394"/>
          </a:xfrm>
        </p:spPr>
        <p:txBody>
          <a:bodyPr>
            <a:normAutofit fontScale="90000"/>
          </a:bodyPr>
          <a:lstStyle/>
          <a:p>
            <a:pPr algn="ctr"/>
            <a:r>
              <a:rPr lang="en-US" altLang="zh-CN" b="1" dirty="0">
                <a:latin typeface="微软雅黑" panose="020B0503020204020204" pitchFamily="34" charset="-122"/>
                <a:ea typeface="微软雅黑" panose="020B0503020204020204" pitchFamily="34" charset="-122"/>
                <a:sym typeface="Symbol" panose="05050102010706020507" pitchFamily="18" charset="2"/>
              </a:rPr>
              <a:t>Sources of </a:t>
            </a:r>
            <a:r>
              <a:rPr lang="zh-CN" altLang="en-US" b="1" dirty="0">
                <a:latin typeface="微软雅黑" panose="020B0503020204020204" pitchFamily="34" charset="-122"/>
                <a:ea typeface="微软雅黑" panose="020B0503020204020204" pitchFamily="34" charset="-122"/>
                <a:sym typeface="Symbol" panose="05050102010706020507" pitchFamily="18" charset="2"/>
              </a:rPr>
              <a:t> </a:t>
            </a:r>
            <a:r>
              <a:rPr lang="en-US" altLang="zh-CN" b="1" dirty="0">
                <a:latin typeface="微软雅黑" panose="020B0503020204020204" pitchFamily="34" charset="-122"/>
                <a:ea typeface="微软雅黑" panose="020B0503020204020204" pitchFamily="34" charset="-122"/>
                <a:sym typeface="Symbol" panose="05050102010706020507" pitchFamily="18" charset="2"/>
              </a:rPr>
              <a:t>&amp; other hyperons</a:t>
            </a:r>
            <a:endParaRPr lang="zh-CN" altLang="en-US"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127747" y="1560840"/>
            <a:ext cx="8387603" cy="1509392"/>
          </a:xfrm>
        </p:spPr>
        <p:txBody>
          <a:bodyPr>
            <a:normAutofit fontScale="77500" lnSpcReduction="20000"/>
          </a:bodyPr>
          <a:lstStyle/>
          <a:p>
            <a:r>
              <a:rPr lang="en-US" altLang="zh-CN" dirty="0"/>
              <a:t>Bubble chamber experiments with hyperons from K</a:t>
            </a:r>
            <a:r>
              <a:rPr lang="en-US" altLang="zh-CN" baseline="30000" dirty="0"/>
              <a:t>-</a:t>
            </a:r>
            <a:r>
              <a:rPr lang="en-US" altLang="zh-CN" dirty="0"/>
              <a:t>+target</a:t>
            </a:r>
            <a:endParaRPr lang="en-US" altLang="zh-CN" dirty="0"/>
          </a:p>
          <a:p>
            <a:r>
              <a:rPr lang="en-US" altLang="zh-CN" dirty="0"/>
              <a:t>Emulsion experiments with K</a:t>
            </a:r>
            <a:r>
              <a:rPr lang="en-US" altLang="zh-CN" baseline="30000" dirty="0"/>
              <a:t>-</a:t>
            </a:r>
            <a:r>
              <a:rPr lang="en-US" altLang="zh-CN" dirty="0"/>
              <a:t>+target </a:t>
            </a:r>
            <a:r>
              <a:rPr lang="en-US" altLang="zh-CN" dirty="0">
                <a:sym typeface="Wingdings" panose="05000000000000000000" pitchFamily="2" charset="2"/>
              </a:rPr>
              <a:t> K</a:t>
            </a:r>
            <a:r>
              <a:rPr lang="en-US" altLang="zh-CN" baseline="30000" dirty="0">
                <a:sym typeface="Wingdings" panose="05000000000000000000" pitchFamily="2" charset="2"/>
              </a:rPr>
              <a:t>+</a:t>
            </a:r>
            <a:r>
              <a:rPr lang="en-US" altLang="zh-CN" dirty="0">
                <a:sym typeface="Wingdings" panose="05000000000000000000" pitchFamily="2" charset="2"/>
              </a:rPr>
              <a:t>+X, K</a:t>
            </a:r>
            <a:r>
              <a:rPr lang="en-US" altLang="zh-CN" baseline="30000" dirty="0">
                <a:sym typeface="Wingdings" panose="05000000000000000000" pitchFamily="2" charset="2"/>
              </a:rPr>
              <a:t>+</a:t>
            </a:r>
            <a:r>
              <a:rPr lang="en-US" altLang="zh-CN" dirty="0">
                <a:sym typeface="Wingdings" panose="05000000000000000000" pitchFamily="2" charset="2"/>
              </a:rPr>
              <a:t>+K</a:t>
            </a:r>
            <a:r>
              <a:rPr lang="en-US" altLang="zh-CN" baseline="30000" dirty="0">
                <a:sym typeface="Wingdings" panose="05000000000000000000" pitchFamily="2" charset="2"/>
              </a:rPr>
              <a:t>+</a:t>
            </a:r>
            <a:r>
              <a:rPr lang="en-US" altLang="zh-CN" dirty="0">
                <a:sym typeface="Wingdings" panose="05000000000000000000" pitchFamily="2" charset="2"/>
              </a:rPr>
              <a:t>+X, …</a:t>
            </a:r>
            <a:endParaRPr lang="en-US" altLang="zh-CN" dirty="0"/>
          </a:p>
          <a:p>
            <a:r>
              <a:rPr lang="en-US" altLang="zh-CN" dirty="0"/>
              <a:t>A few to about 10</a:t>
            </a:r>
            <a:r>
              <a:rPr lang="en-US" altLang="zh-CN" baseline="30000" dirty="0"/>
              <a:t>4</a:t>
            </a:r>
            <a:r>
              <a:rPr lang="en-US" altLang="zh-CN" dirty="0"/>
              <a:t> events (typical O(100) tagged events)</a:t>
            </a:r>
            <a:endParaRPr lang="en-US" altLang="zh-CN" dirty="0"/>
          </a:p>
          <a:p>
            <a:r>
              <a:rPr lang="en-US" altLang="zh-CN" dirty="0">
                <a:solidFill>
                  <a:srgbClr val="C00000"/>
                </a:solidFill>
              </a:rPr>
              <a:t>No anti-hyperon sources!</a:t>
            </a:r>
            <a:endParaRPr lang="zh-CN" altLang="en-US" dirty="0">
              <a:solidFill>
                <a:srgbClr val="C00000"/>
              </a:solidFill>
            </a:endParaRPr>
          </a:p>
        </p:txBody>
      </p:sp>
      <p:sp>
        <p:nvSpPr>
          <p:cNvPr id="6" name="矩形 5"/>
          <p:cNvSpPr/>
          <p:nvPr/>
        </p:nvSpPr>
        <p:spPr>
          <a:xfrm>
            <a:off x="5492223" y="6279101"/>
            <a:ext cx="3603872" cy="300082"/>
          </a:xfrm>
          <a:prstGeom prst="rect">
            <a:avLst/>
          </a:prstGeom>
        </p:spPr>
        <p:txBody>
          <a:bodyPr wrap="none">
            <a:spAutoFit/>
          </a:bodyPr>
          <a:lstStyle/>
          <a:p>
            <a:r>
              <a:rPr lang="en-US" altLang="zh-CN" sz="1350" dirty="0">
                <a:solidFill>
                  <a:srgbClr val="C00000"/>
                </a:solidFill>
                <a:latin typeface="Times New Roman" panose="02020603050405020304" pitchFamily="18" charset="0"/>
              </a:rPr>
              <a:t>SLAC HBC, Nuclear Physics B125 (1977) 29-51</a:t>
            </a:r>
            <a:endParaRPr lang="zh-CN" altLang="en-US" sz="1350" dirty="0">
              <a:solidFill>
                <a:srgbClr val="C00000"/>
              </a:solidFill>
            </a:endParaRPr>
          </a:p>
        </p:txBody>
      </p:sp>
      <p:pic>
        <p:nvPicPr>
          <p:cNvPr id="7" name="图片 6"/>
          <p:cNvPicPr>
            <a:picLocks noChangeAspect="1"/>
          </p:cNvPicPr>
          <p:nvPr/>
        </p:nvPicPr>
        <p:blipFill>
          <a:blip r:embed="rId2"/>
          <a:stretch>
            <a:fillRect/>
          </a:stretch>
        </p:blipFill>
        <p:spPr>
          <a:xfrm>
            <a:off x="690164" y="3070232"/>
            <a:ext cx="4830274" cy="3217592"/>
          </a:xfrm>
          <a:prstGeom prst="rect">
            <a:avLst/>
          </a:prstGeom>
        </p:spPr>
      </p:pic>
      <p:sp>
        <p:nvSpPr>
          <p:cNvPr id="8" name="矩形 7"/>
          <p:cNvSpPr/>
          <p:nvPr/>
        </p:nvSpPr>
        <p:spPr>
          <a:xfrm>
            <a:off x="2123107" y="6463507"/>
            <a:ext cx="1768882" cy="300082"/>
          </a:xfrm>
          <a:prstGeom prst="rect">
            <a:avLst/>
          </a:prstGeom>
        </p:spPr>
        <p:txBody>
          <a:bodyPr wrap="none">
            <a:spAutoFit/>
          </a:bodyPr>
          <a:lstStyle/>
          <a:p>
            <a:r>
              <a:rPr lang="en-US" altLang="zh-CN" sz="1350" dirty="0"/>
              <a:t>KEK, K</a:t>
            </a:r>
            <a:r>
              <a:rPr lang="en-US" altLang="zh-CN" sz="1350" baseline="30000" dirty="0"/>
              <a:t>-</a:t>
            </a:r>
            <a:r>
              <a:rPr lang="en-US" altLang="zh-CN" sz="1350" dirty="0"/>
              <a:t> + SCIFI </a:t>
            </a:r>
            <a:r>
              <a:rPr lang="en-US" altLang="zh-CN" sz="1350" dirty="0">
                <a:sym typeface="Wingdings" panose="05000000000000000000" pitchFamily="2" charset="2"/>
              </a:rPr>
              <a:t></a:t>
            </a:r>
            <a:r>
              <a:rPr lang="en-US" altLang="zh-CN" sz="1350" dirty="0">
                <a:sym typeface="Symbol" panose="05050102010706020507" pitchFamily="18" charset="2"/>
              </a:rPr>
              <a:t></a:t>
            </a:r>
            <a:r>
              <a:rPr lang="en-US" altLang="zh-CN" sz="1350" baseline="30000" dirty="0">
                <a:sym typeface="Symbol" panose="05050102010706020507" pitchFamily="18" charset="2"/>
              </a:rPr>
              <a:t>-</a:t>
            </a:r>
            <a:r>
              <a:rPr lang="en-US" altLang="zh-CN" sz="1350" dirty="0">
                <a:sym typeface="Symbol" panose="05050102010706020507" pitchFamily="18" charset="2"/>
              </a:rPr>
              <a:t> X</a:t>
            </a:r>
            <a:endParaRPr lang="zh-CN" altLang="en-US" sz="1350" dirty="0"/>
          </a:p>
        </p:txBody>
      </p:sp>
      <p:sp>
        <p:nvSpPr>
          <p:cNvPr id="5"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4117"/>
            <a:ext cx="8993477" cy="1485900"/>
          </a:xfrm>
        </p:spPr>
        <p:txBody>
          <a:bodyPr/>
          <a:lstStyle/>
          <a:p>
            <a:pPr algn="ctr"/>
            <a:r>
              <a:rPr lang="en-US" b="1" dirty="0">
                <a:latin typeface="微软雅黑" panose="020B0503020204020204" pitchFamily="34" charset="-122"/>
                <a:ea typeface="微软雅黑" panose="020B0503020204020204" pitchFamily="34" charset="-122"/>
              </a:rPr>
              <a:t>Many unsolved problems</a:t>
            </a:r>
            <a:endParaRPr lang="en-US" b="1" dirty="0">
              <a:latin typeface="微软雅黑" panose="020B0503020204020204" pitchFamily="34" charset="-122"/>
              <a:ea typeface="微软雅黑" panose="020B0503020204020204" pitchFamily="34" charset="-122"/>
            </a:endParaRPr>
          </a:p>
        </p:txBody>
      </p:sp>
      <p:pic>
        <p:nvPicPr>
          <p:cNvPr id="9" name="Picture 8"/>
          <p:cNvPicPr>
            <a:picLocks noChangeAspect="1"/>
          </p:cNvPicPr>
          <p:nvPr/>
        </p:nvPicPr>
        <p:blipFill>
          <a:blip r:embed="rId1"/>
          <a:stretch>
            <a:fillRect/>
          </a:stretch>
        </p:blipFill>
        <p:spPr>
          <a:xfrm>
            <a:off x="188504" y="1745137"/>
            <a:ext cx="4233185" cy="3815562"/>
          </a:xfrm>
          <a:prstGeom prst="rect">
            <a:avLst/>
          </a:prstGeom>
          <a:ln w="38100" cap="sq">
            <a:solidFill>
              <a:srgbClr val="7030A0"/>
            </a:solidFill>
            <a:prstDash val="solid"/>
            <a:miter lim="800000"/>
            <a:headEnd/>
            <a:tailEnd/>
          </a:ln>
          <a:effectLst>
            <a:outerShdw blurRad="50800" dist="38100" dir="2700000" algn="tl" rotWithShape="0">
              <a:srgbClr val="000000">
                <a:alpha val="43000"/>
              </a:srgbClr>
            </a:outerShdw>
          </a:effectLst>
        </p:spPr>
      </p:pic>
      <p:pic>
        <p:nvPicPr>
          <p:cNvPr id="13" name="Picture 12"/>
          <p:cNvPicPr>
            <a:picLocks noChangeAspect="1"/>
          </p:cNvPicPr>
          <p:nvPr/>
        </p:nvPicPr>
        <p:blipFill>
          <a:blip r:embed="rId2"/>
          <a:stretch>
            <a:fillRect/>
          </a:stretch>
        </p:blipFill>
        <p:spPr>
          <a:xfrm>
            <a:off x="4958440" y="1745137"/>
            <a:ext cx="4035037" cy="3795397"/>
          </a:xfrm>
          <a:prstGeom prst="rect">
            <a:avLst/>
          </a:prstGeom>
          <a:ln w="38100" cap="sq">
            <a:solidFill>
              <a:srgbClr val="7030A0"/>
            </a:solidFill>
            <a:prstDash val="solid"/>
            <a:miter lim="800000"/>
            <a:headEnd/>
            <a:tailEnd/>
          </a:ln>
          <a:effectLst>
            <a:outerShdw blurRad="50800" dist="38100" dir="2700000" algn="tl" rotWithShape="0">
              <a:srgbClr val="000000">
                <a:alpha val="43000"/>
              </a:srgbClr>
            </a:outerShdw>
          </a:effectLst>
        </p:spPr>
      </p:pic>
      <p:sp>
        <p:nvSpPr>
          <p:cNvPr id="16" name="TextBox 15"/>
          <p:cNvSpPr txBox="1"/>
          <p:nvPr/>
        </p:nvSpPr>
        <p:spPr>
          <a:xfrm>
            <a:off x="89957" y="5807055"/>
            <a:ext cx="4002601" cy="646331"/>
          </a:xfrm>
          <a:prstGeom prst="rect">
            <a:avLst/>
          </a:prstGeom>
          <a:noFill/>
          <a:ln>
            <a:noFill/>
          </a:ln>
        </p:spPr>
        <p:txBody>
          <a:bodyPr wrap="square" rtlCol="0">
            <a:spAutoFit/>
          </a:bodyPr>
          <a:lstStyle/>
          <a:p>
            <a:pPr algn="ctr"/>
            <a:r>
              <a:rPr lang="en-US" altLang="zh-CN" b="1" dirty="0">
                <a:solidFill>
                  <a:srgbClr val="7030A0"/>
                </a:solidFill>
                <a:latin typeface="楷体" panose="02010609060101010101" pitchFamily="49" charset="-122"/>
                <a:ea typeface="楷体" panose="02010609060101010101" pitchFamily="49" charset="-122"/>
              </a:rPr>
              <a:t>Dip on the cross section: </a:t>
            </a:r>
            <a:r>
              <a:rPr lang="en-US" altLang="zh-CN" b="1" dirty="0">
                <a:solidFill>
                  <a:srgbClr val="7030A0"/>
                </a:solidFill>
                <a:latin typeface="楷体" panose="02010609060101010101" pitchFamily="49" charset="-122"/>
                <a:ea typeface="楷体" panose="02010609060101010101" pitchFamily="49" charset="-122"/>
              </a:rPr>
              <a:t>Initial-Final State Interaction</a:t>
            </a:r>
            <a:r>
              <a:rPr lang="zh-CN" altLang="en-US" b="1" dirty="0">
                <a:solidFill>
                  <a:srgbClr val="7030A0"/>
                </a:solidFill>
                <a:latin typeface="楷体" panose="02010609060101010101" pitchFamily="49" charset="-122"/>
                <a:ea typeface="楷体" panose="02010609060101010101" pitchFamily="49" charset="-122"/>
              </a:rPr>
              <a:t>？</a:t>
            </a:r>
            <a:endParaRPr lang="en-US" b="1" dirty="0">
              <a:solidFill>
                <a:srgbClr val="7030A0"/>
              </a:solidFill>
              <a:latin typeface="楷体" panose="02010609060101010101" pitchFamily="49" charset="-122"/>
              <a:ea typeface="楷体" panose="02010609060101010101" pitchFamily="49" charset="-122"/>
            </a:endParaRPr>
          </a:p>
        </p:txBody>
      </p:sp>
      <p:sp>
        <p:nvSpPr>
          <p:cNvPr id="24" name="TextBox 23"/>
          <p:cNvSpPr txBox="1"/>
          <p:nvPr/>
        </p:nvSpPr>
        <p:spPr>
          <a:xfrm>
            <a:off x="5734275" y="5945554"/>
            <a:ext cx="2740554" cy="369332"/>
          </a:xfrm>
          <a:prstGeom prst="rect">
            <a:avLst/>
          </a:prstGeom>
          <a:noFill/>
          <a:ln>
            <a:noFill/>
          </a:ln>
        </p:spPr>
        <p:txBody>
          <a:bodyPr wrap="square" rtlCol="0">
            <a:spAutoFit/>
          </a:bodyPr>
          <a:lstStyle/>
          <a:p>
            <a:r>
              <a:rPr lang="en-US" altLang="zh-CN" b="1" dirty="0">
                <a:solidFill>
                  <a:srgbClr val="7030A0"/>
                </a:solidFill>
                <a:latin typeface="楷体" panose="02010609060101010101" pitchFamily="49" charset="-122"/>
                <a:ea typeface="楷体" panose="02010609060101010101" pitchFamily="49" charset="-122"/>
              </a:rPr>
              <a:t>f</a:t>
            </a:r>
            <a:r>
              <a:rPr lang="en-US" altLang="zh-CN" b="1" baseline="-25000" dirty="0">
                <a:solidFill>
                  <a:srgbClr val="7030A0"/>
                </a:solidFill>
                <a:latin typeface="楷体" panose="02010609060101010101" pitchFamily="49" charset="-122"/>
                <a:ea typeface="楷体" panose="02010609060101010101" pitchFamily="49" charset="-122"/>
              </a:rPr>
              <a:t>0</a:t>
            </a:r>
            <a:r>
              <a:rPr lang="en-US" altLang="zh-CN" b="1" dirty="0">
                <a:solidFill>
                  <a:srgbClr val="7030A0"/>
                </a:solidFill>
                <a:latin typeface="楷体" panose="02010609060101010101" pitchFamily="49" charset="-122"/>
                <a:ea typeface="楷体" panose="02010609060101010101" pitchFamily="49" charset="-122"/>
              </a:rPr>
              <a:t>(1500)</a:t>
            </a:r>
            <a:r>
              <a:rPr lang="zh-CN" altLang="en-US" b="1" dirty="0">
                <a:solidFill>
                  <a:srgbClr val="7030A0"/>
                </a:solidFill>
                <a:latin typeface="楷体" panose="02010609060101010101" pitchFamily="49" charset="-122"/>
                <a:ea typeface="楷体" panose="02010609060101010101" pitchFamily="49" charset="-122"/>
              </a:rPr>
              <a:t>：</a:t>
            </a:r>
            <a:r>
              <a:rPr lang="en-US" altLang="zh-CN" b="1" dirty="0">
                <a:solidFill>
                  <a:srgbClr val="7030A0"/>
                </a:solidFill>
                <a:latin typeface="楷体" panose="02010609060101010101" pitchFamily="49" charset="-122"/>
                <a:ea typeface="楷体" panose="02010609060101010101" pitchFamily="49" charset="-122"/>
              </a:rPr>
              <a:t>glue ball</a:t>
            </a:r>
            <a:r>
              <a:rPr lang="zh-CN" altLang="en-US" b="1" dirty="0">
                <a:solidFill>
                  <a:srgbClr val="7030A0"/>
                </a:solidFill>
                <a:latin typeface="楷体" panose="02010609060101010101" pitchFamily="49" charset="-122"/>
                <a:ea typeface="楷体" panose="02010609060101010101" pitchFamily="49" charset="-122"/>
              </a:rPr>
              <a:t>？</a:t>
            </a:r>
            <a:endParaRPr lang="en-US" b="1" dirty="0">
              <a:solidFill>
                <a:srgbClr val="7030A0"/>
              </a:solidFill>
              <a:latin typeface="楷体" panose="02010609060101010101" pitchFamily="49" charset="-122"/>
              <a:ea typeface="楷体" panose="02010609060101010101" pitchFamily="49" charset="-122"/>
            </a:endParaRPr>
          </a:p>
        </p:txBody>
      </p:sp>
      <p:sp>
        <p:nvSpPr>
          <p:cNvPr id="3"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94117"/>
            <a:ext cx="8993477" cy="1485900"/>
          </a:xfrm>
        </p:spPr>
        <p:txBody>
          <a:bodyPr/>
          <a:lstStyle/>
          <a:p>
            <a:pPr algn="ctr"/>
            <a:r>
              <a:rPr lang="en-US" b="1" dirty="0">
                <a:latin typeface="微软雅黑" panose="020B0503020204020204" pitchFamily="34" charset="-122"/>
                <a:ea typeface="微软雅黑" panose="020B0503020204020204" pitchFamily="34" charset="-122"/>
              </a:rPr>
              <a:t>Many unsolved problems</a:t>
            </a:r>
            <a:endParaRPr lang="en-US" b="1" dirty="0">
              <a:latin typeface="微软雅黑" panose="020B0503020204020204" pitchFamily="34" charset="-122"/>
              <a:ea typeface="微软雅黑" panose="020B0503020204020204" pitchFamily="34" charset="-122"/>
            </a:endParaRPr>
          </a:p>
        </p:txBody>
      </p:sp>
      <p:pic>
        <p:nvPicPr>
          <p:cNvPr id="11" name="Picture 10"/>
          <p:cNvPicPr>
            <a:picLocks noChangeAspect="1"/>
          </p:cNvPicPr>
          <p:nvPr/>
        </p:nvPicPr>
        <p:blipFill>
          <a:blip r:embed="rId1"/>
          <a:stretch>
            <a:fillRect/>
          </a:stretch>
        </p:blipFill>
        <p:spPr>
          <a:xfrm>
            <a:off x="150522" y="1922037"/>
            <a:ext cx="4421478" cy="3408384"/>
          </a:xfrm>
          <a:prstGeom prst="rect">
            <a:avLst/>
          </a:prstGeom>
          <a:ln w="38100" cap="sq">
            <a:solidFill>
              <a:srgbClr val="7030A0"/>
            </a:solidFill>
            <a:prstDash val="solid"/>
            <a:miter lim="800000"/>
            <a:headEnd/>
            <a:tailEnd/>
          </a:ln>
          <a:effectLst>
            <a:outerShdw blurRad="50800" dist="38100" dir="2700000" algn="tl" rotWithShape="0">
              <a:srgbClr val="000000">
                <a:alpha val="43000"/>
              </a:srgbClr>
            </a:outerShdw>
          </a:effectLst>
        </p:spPr>
      </p:pic>
      <p:pic>
        <p:nvPicPr>
          <p:cNvPr id="15" name="Picture 14"/>
          <p:cNvPicPr>
            <a:picLocks noChangeAspect="1"/>
          </p:cNvPicPr>
          <p:nvPr/>
        </p:nvPicPr>
        <p:blipFill>
          <a:blip r:embed="rId2"/>
          <a:stretch>
            <a:fillRect/>
          </a:stretch>
        </p:blipFill>
        <p:spPr>
          <a:xfrm>
            <a:off x="4793255" y="1882817"/>
            <a:ext cx="4200222" cy="3490725"/>
          </a:xfrm>
          <a:prstGeom prst="rect">
            <a:avLst/>
          </a:prstGeom>
          <a:ln w="38100" cap="sq">
            <a:solidFill>
              <a:srgbClr val="7030A0"/>
            </a:solidFill>
            <a:prstDash val="solid"/>
            <a:miter lim="800000"/>
            <a:headEnd/>
            <a:tailEnd/>
          </a:ln>
          <a:effectLst>
            <a:outerShdw blurRad="50800" dist="38100" dir="2700000" algn="tl" rotWithShape="0">
              <a:srgbClr val="000000">
                <a:alpha val="43000"/>
              </a:srgbClr>
            </a:outerShdw>
          </a:effectLst>
        </p:spPr>
      </p:pic>
      <p:sp>
        <p:nvSpPr>
          <p:cNvPr id="19" name="TextBox 18"/>
          <p:cNvSpPr txBox="1"/>
          <p:nvPr/>
        </p:nvSpPr>
        <p:spPr>
          <a:xfrm>
            <a:off x="150522" y="5604255"/>
            <a:ext cx="4321269" cy="646331"/>
          </a:xfrm>
          <a:prstGeom prst="rect">
            <a:avLst/>
          </a:prstGeom>
          <a:noFill/>
          <a:ln>
            <a:noFill/>
          </a:ln>
        </p:spPr>
        <p:txBody>
          <a:bodyPr wrap="square" rtlCol="0">
            <a:spAutoFit/>
          </a:bodyPr>
          <a:lstStyle/>
          <a:p>
            <a:pPr algn="ctr"/>
            <a:r>
              <a:rPr lang="en-US" altLang="zh-CN" b="1" dirty="0">
                <a:solidFill>
                  <a:srgbClr val="7030A0"/>
                </a:solidFill>
                <a:latin typeface="楷体" panose="02010609060101010101" pitchFamily="49" charset="-122"/>
                <a:ea typeface="楷体" panose="02010609060101010101" pitchFamily="49" charset="-122"/>
              </a:rPr>
              <a:t>Large</a:t>
            </a:r>
            <a:r>
              <a:rPr lang="en-US" altLang="zh-CN" b="1" dirty="0">
                <a:solidFill>
                  <a:srgbClr val="7030A0"/>
                </a:solidFill>
                <a:latin typeface="楷体" panose="02010609060101010101" pitchFamily="49" charset="-122"/>
                <a:ea typeface="楷体" panose="02010609060101010101" pitchFamily="49" charset="-122"/>
              </a:rPr>
              <a:t> </a:t>
            </a:r>
            <a:r>
              <a:rPr lang="en-US" altLang="zh-CN" b="1" dirty="0">
                <a:solidFill>
                  <a:srgbClr val="7030A0"/>
                </a:solidFill>
                <a:latin typeface="楷体" panose="02010609060101010101" pitchFamily="49" charset="-122"/>
                <a:ea typeface="楷体" panose="02010609060101010101" pitchFamily="49" charset="-122"/>
              </a:rPr>
              <a:t>Kaon pair production</a:t>
            </a:r>
            <a:r>
              <a:rPr lang="zh-CN" altLang="en-US" b="1" dirty="0">
                <a:solidFill>
                  <a:srgbClr val="7030A0"/>
                </a:solidFill>
                <a:latin typeface="楷体" panose="02010609060101010101" pitchFamily="49" charset="-122"/>
                <a:ea typeface="楷体" panose="02010609060101010101" pitchFamily="49" charset="-122"/>
              </a:rPr>
              <a:t>：</a:t>
            </a:r>
            <a:r>
              <a:rPr lang="en-US" altLang="zh-CN" b="1" dirty="0">
                <a:solidFill>
                  <a:srgbClr val="7030A0"/>
                </a:solidFill>
                <a:latin typeface="楷体" panose="02010609060101010101" pitchFamily="49" charset="-122"/>
                <a:ea typeface="楷体" panose="02010609060101010101" pitchFamily="49" charset="-122"/>
              </a:rPr>
              <a:t>OZI Violation</a:t>
            </a:r>
            <a:r>
              <a:rPr lang="zh-CN" altLang="en-US" b="1" dirty="0">
                <a:solidFill>
                  <a:srgbClr val="7030A0"/>
                </a:solidFill>
                <a:latin typeface="楷体" panose="02010609060101010101" pitchFamily="49" charset="-122"/>
                <a:ea typeface="楷体" panose="02010609060101010101" pitchFamily="49" charset="-122"/>
              </a:rPr>
              <a:t>？</a:t>
            </a:r>
            <a:endParaRPr lang="en-US" b="1" dirty="0">
              <a:solidFill>
                <a:srgbClr val="7030A0"/>
              </a:solidFill>
              <a:latin typeface="楷体" panose="02010609060101010101" pitchFamily="49" charset="-122"/>
              <a:ea typeface="楷体" panose="02010609060101010101" pitchFamily="49" charset="-122"/>
            </a:endParaRPr>
          </a:p>
        </p:txBody>
      </p:sp>
      <p:sp>
        <p:nvSpPr>
          <p:cNvPr id="28" name="TextBox 27"/>
          <p:cNvSpPr txBox="1"/>
          <p:nvPr/>
        </p:nvSpPr>
        <p:spPr>
          <a:xfrm>
            <a:off x="5543333" y="5588867"/>
            <a:ext cx="2586059" cy="338554"/>
          </a:xfrm>
          <a:prstGeom prst="rect">
            <a:avLst/>
          </a:prstGeom>
          <a:noFill/>
          <a:ln>
            <a:noFill/>
          </a:ln>
        </p:spPr>
        <p:txBody>
          <a:bodyPr wrap="square" rtlCol="0">
            <a:spAutoFit/>
          </a:bodyPr>
          <a:lstStyle/>
          <a:p>
            <a:r>
              <a:rPr lang="en-US" sz="1600" b="1" dirty="0">
                <a:solidFill>
                  <a:srgbClr val="7030A0"/>
                </a:solidFill>
                <a:latin typeface="楷体" panose="02010609060101010101" pitchFamily="49" charset="-122"/>
                <a:ea typeface="楷体" panose="02010609060101010101" pitchFamily="49" charset="-122"/>
              </a:rPr>
              <a:t>Paticle with Isospin=2? </a:t>
            </a:r>
            <a:endParaRPr lang="en-US" sz="1600" b="1" dirty="0">
              <a:solidFill>
                <a:srgbClr val="7030A0"/>
              </a:solidFill>
              <a:latin typeface="楷体" panose="02010609060101010101" pitchFamily="49" charset="-122"/>
              <a:ea typeface="楷体" panose="02010609060101010101" pitchFamily="49" charset="-122"/>
            </a:endParaRPr>
          </a:p>
        </p:txBody>
      </p:sp>
      <p:sp>
        <p:nvSpPr>
          <p:cNvPr id="3"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7682" y="1623485"/>
            <a:ext cx="9056318" cy="2308324"/>
          </a:xfrm>
          <a:prstGeom prst="rect">
            <a:avLst/>
          </a:prstGeom>
          <a:noFill/>
        </p:spPr>
        <p:txBody>
          <a:bodyPr wrap="square" rtlCol="0">
            <a:spAutoFit/>
          </a:bodyPr>
          <a:lstStyle/>
          <a:p>
            <a:pPr algn="ctr"/>
            <a:r>
              <a:rPr lang="en-US" sz="3600" b="1" dirty="0">
                <a:latin typeface="微软雅黑" panose="020B0503020204020204" pitchFamily="34" charset="-122"/>
                <a:ea typeface="微软雅黑" panose="020B0503020204020204" pitchFamily="34" charset="-122"/>
              </a:rPr>
              <a:t>How could we obtain antineutron/hyperson sources with better resolution, wider momentum range and lower cost?</a:t>
            </a:r>
            <a:endParaRPr lang="en-US" sz="3600" b="1" dirty="0">
              <a:latin typeface="微软雅黑" panose="020B0503020204020204" pitchFamily="34" charset="-122"/>
              <a:ea typeface="微软雅黑" panose="020B0503020204020204" pitchFamily="34" charset="-122"/>
            </a:endParaRPr>
          </a:p>
        </p:txBody>
      </p:sp>
      <p:sp>
        <p:nvSpPr>
          <p:cNvPr id="6"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pic>
        <p:nvPicPr>
          <p:cNvPr id="2" name="Picture 1"/>
          <p:cNvPicPr>
            <a:picLocks noChangeAspect="1"/>
          </p:cNvPicPr>
          <p:nvPr/>
        </p:nvPicPr>
        <p:blipFill>
          <a:blip r:embed="rId1"/>
          <a:stretch>
            <a:fillRect/>
          </a:stretch>
        </p:blipFill>
        <p:spPr>
          <a:xfrm>
            <a:off x="3666603" y="4543103"/>
            <a:ext cx="1898476" cy="1898476"/>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2868" y="1862005"/>
            <a:ext cx="8958263" cy="591979"/>
          </a:xfrm>
        </p:spPr>
        <p:txBody>
          <a:bodyPr>
            <a:normAutofit/>
          </a:bodyPr>
          <a:lstStyle/>
          <a:p>
            <a:pPr algn="ctr"/>
            <a:r>
              <a:rPr lang="en-US" altLang="zh-CN" sz="3000" b="1" dirty="0">
                <a:solidFill>
                  <a:srgbClr val="002060"/>
                </a:solidFill>
              </a:rPr>
              <a:t>Do fixed target experiments @ a super J/</a:t>
            </a:r>
            <a:r>
              <a:rPr lang="en-US" altLang="zh-CN" sz="3000" b="1" dirty="0">
                <a:solidFill>
                  <a:srgbClr val="002060"/>
                </a:solidFill>
                <a:sym typeface="Symbol" panose="05050102010706020507" pitchFamily="18" charset="2"/>
              </a:rPr>
              <a:t></a:t>
            </a:r>
            <a:r>
              <a:rPr lang="en-US" altLang="zh-CN" sz="3000" b="1" dirty="0">
                <a:solidFill>
                  <a:srgbClr val="002060"/>
                </a:solidFill>
              </a:rPr>
              <a:t> factory</a:t>
            </a:r>
            <a:endParaRPr lang="zh-CN" altLang="en-US" sz="3000" b="1" dirty="0">
              <a:solidFill>
                <a:srgbClr val="002060"/>
              </a:solidFill>
            </a:endParaRPr>
          </a:p>
        </p:txBody>
      </p:sp>
      <p:pic>
        <p:nvPicPr>
          <p:cNvPr id="7" name="图片 6" descr="C:\Users\Yuan\Desktop\nbarN\讲座\e85_1.png"/>
          <p:cNvPicPr/>
          <p:nvPr/>
        </p:nvPicPr>
        <p:blipFill rotWithShape="1">
          <a:blip r:embed="rId1">
            <a:extLst>
              <a:ext uri="{28A0092B-C50C-407E-A947-70E740481C1C}">
                <a14:useLocalDpi xmlns:a14="http://schemas.microsoft.com/office/drawing/2010/main" val="0"/>
              </a:ext>
            </a:extLst>
          </a:blip>
          <a:srcRect/>
          <a:stretch>
            <a:fillRect/>
          </a:stretch>
        </p:blipFill>
        <p:spPr bwMode="auto">
          <a:xfrm>
            <a:off x="149515" y="2906062"/>
            <a:ext cx="4430806" cy="3050620"/>
          </a:xfrm>
          <a:prstGeom prst="rect">
            <a:avLst/>
          </a:prstGeom>
          <a:noFill/>
          <a:ln>
            <a:noFill/>
          </a:ln>
        </p:spPr>
      </p:pic>
      <p:pic>
        <p:nvPicPr>
          <p:cNvPr id="8" name="图片 7" descr="C:\Users\Yuan\Desktop\nbarN\讲座\ee_pbarKpLambda_superJpsi.png"/>
          <p:cNvPicPr/>
          <p:nvPr/>
        </p:nvPicPr>
        <p:blipFill rotWithShape="1">
          <a:blip r:embed="rId2" cstate="print">
            <a:extLst>
              <a:ext uri="{BEBA8EAE-BF5A-486C-A8C5-ECC9F3942E4B}">
                <a14:imgProps xmlns:a14="http://schemas.microsoft.com/office/drawing/2010/main">
                  <a14:imgLayer r:embed="rId3">
                    <a14:imgEffect>
                      <a14:colorTemperature colorTemp="8800"/>
                    </a14:imgEffect>
                  </a14:imgLayer>
                </a14:imgProps>
              </a:ext>
              <a:ext uri="{28A0092B-C50C-407E-A947-70E740481C1C}">
                <a14:useLocalDpi xmlns:a14="http://schemas.microsoft.com/office/drawing/2010/main" val="0"/>
              </a:ext>
            </a:extLst>
          </a:blip>
          <a:srcRect l="11523" t="11905" r="12347" b="22652"/>
          <a:stretch>
            <a:fillRect/>
          </a:stretch>
        </p:blipFill>
        <p:spPr bwMode="auto">
          <a:xfrm>
            <a:off x="4634109" y="2891685"/>
            <a:ext cx="4329953" cy="3065930"/>
          </a:xfrm>
          <a:prstGeom prst="rect">
            <a:avLst/>
          </a:prstGeom>
          <a:noFill/>
          <a:ln>
            <a:noFill/>
          </a:ln>
        </p:spPr>
      </p:pic>
      <p:sp>
        <p:nvSpPr>
          <p:cNvPr id="4" name="Title 1"/>
          <p:cNvSpPr txBox="1"/>
          <p:nvPr/>
        </p:nvSpPr>
        <p:spPr>
          <a:xfrm>
            <a:off x="1263935" y="267424"/>
            <a:ext cx="7200900" cy="1050564"/>
          </a:xfrm>
          <a:prstGeom prst="rect">
            <a:avLst/>
          </a:prstGeom>
        </p:spPr>
        <p:txBody>
          <a:bodyPr vert="horz" lIns="91440" tIns="45720" rIns="91440" bIns="45720" rtlCol="0" anchor="t">
            <a:normAutofit/>
          </a:bodyPr>
          <a:lstStyle>
            <a:lvl1pPr algn="l" defTabSz="685800" rtl="0" eaLnBrk="1" latinLnBrk="0" hangingPunct="1">
              <a:lnSpc>
                <a:spcPct val="89000"/>
              </a:lnSpc>
              <a:spcBef>
                <a:spcPct val="0"/>
              </a:spcBef>
              <a:buNone/>
              <a:defRPr sz="4400" kern="1200" baseline="0">
                <a:solidFill>
                  <a:schemeClr val="tx2"/>
                </a:solidFill>
                <a:latin typeface="+mj-lt"/>
                <a:ea typeface="+mj-ea"/>
                <a:cs typeface="+mj-cs"/>
              </a:defRPr>
            </a:lvl1pPr>
          </a:lstStyle>
          <a:p>
            <a:pPr algn="ctr"/>
            <a:r>
              <a:rPr lang="en-US" b="1" dirty="0">
                <a:latin typeface="微软雅黑" panose="020B0503020204020204" pitchFamily="34" charset="-122"/>
                <a:ea typeface="微软雅黑" panose="020B0503020204020204" pitchFamily="34" charset="-122"/>
              </a:rPr>
              <a:t>The idea</a:t>
            </a:r>
            <a:endParaRPr lang="en-US" b="1" dirty="0">
              <a:latin typeface="微软雅黑" panose="020B0503020204020204" pitchFamily="34" charset="-122"/>
              <a:ea typeface="微软雅黑" panose="020B0503020204020204" pitchFamily="34" charset="-122"/>
            </a:endParaRPr>
          </a:p>
        </p:txBody>
      </p:sp>
      <p:sp>
        <p:nvSpPr>
          <p:cNvPr id="5"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24717" y="192412"/>
            <a:ext cx="8256746" cy="1130416"/>
          </a:xfrm>
        </p:spPr>
        <p:txBody>
          <a:bodyPr>
            <a:normAutofit fontScale="90000"/>
          </a:bodyPr>
          <a:lstStyle/>
          <a:p>
            <a:pPr algn="ctr"/>
            <a:r>
              <a:rPr lang="en-US" altLang="zh-CN" b="1" dirty="0">
                <a:latin typeface="微软雅黑" panose="020B0503020204020204" pitchFamily="34" charset="-122"/>
                <a:ea typeface="微软雅黑" panose="020B0503020204020204" pitchFamily="34" charset="-122"/>
              </a:rPr>
              <a:t>Why J/</a:t>
            </a:r>
            <a:r>
              <a:rPr lang="en-US" altLang="zh-CN" b="1" dirty="0">
                <a:latin typeface="微软雅黑" panose="020B0503020204020204" pitchFamily="34" charset="-122"/>
                <a:ea typeface="微软雅黑" panose="020B0503020204020204" pitchFamily="34" charset="-122"/>
                <a:sym typeface="Symbol" panose="05050102010706020507" pitchFamily="18" charset="2"/>
              </a:rPr>
              <a:t> decays:  h</a:t>
            </a:r>
            <a:r>
              <a:rPr lang="en-US" altLang="zh-CN" b="1" dirty="0">
                <a:latin typeface="微软雅黑" panose="020B0503020204020204" pitchFamily="34" charset="-122"/>
                <a:ea typeface="微软雅黑" panose="020B0503020204020204" pitchFamily="34" charset="-122"/>
              </a:rPr>
              <a:t>uge cross section of </a:t>
            </a:r>
            <a:r>
              <a:rPr lang="en-US" altLang="zh-CN" b="1" dirty="0" err="1">
                <a:latin typeface="微软雅黑" panose="020B0503020204020204" pitchFamily="34" charset="-122"/>
                <a:ea typeface="微软雅黑" panose="020B0503020204020204" pitchFamily="34" charset="-122"/>
              </a:rPr>
              <a:t>e</a:t>
            </a:r>
            <a:r>
              <a:rPr lang="en-US" altLang="zh-CN" b="1" baseline="30000" dirty="0" err="1">
                <a:latin typeface="微软雅黑" panose="020B0503020204020204" pitchFamily="34" charset="-122"/>
                <a:ea typeface="微软雅黑" panose="020B0503020204020204" pitchFamily="34" charset="-122"/>
              </a:rPr>
              <a:t>+</a:t>
            </a:r>
            <a:r>
              <a:rPr lang="en-US" altLang="zh-CN" b="1" dirty="0" err="1">
                <a:latin typeface="微软雅黑" panose="020B0503020204020204" pitchFamily="34" charset="-122"/>
                <a:ea typeface="微软雅黑" panose="020B0503020204020204" pitchFamily="34" charset="-122"/>
              </a:rPr>
              <a:t>e</a:t>
            </a:r>
            <a:r>
              <a:rPr lang="en-US" altLang="zh-CN" b="1" baseline="30000" dirty="0">
                <a:latin typeface="微软雅黑" panose="020B0503020204020204" pitchFamily="34" charset="-122"/>
                <a:ea typeface="微软雅黑" panose="020B0503020204020204" pitchFamily="34" charset="-122"/>
              </a:rPr>
              <a:t>-</a:t>
            </a:r>
            <a:r>
              <a:rPr lang="en-US" altLang="zh-CN" b="1" dirty="0">
                <a:latin typeface="微软雅黑" panose="020B0503020204020204" pitchFamily="34" charset="-122"/>
                <a:ea typeface="微软雅黑" panose="020B0503020204020204" pitchFamily="34" charset="-122"/>
                <a:sym typeface="Wingdings" panose="05000000000000000000" pitchFamily="2" charset="2"/>
              </a:rPr>
              <a:t>J/</a:t>
            </a:r>
            <a:r>
              <a:rPr lang="en-US" altLang="zh-CN" b="1" dirty="0">
                <a:latin typeface="微软雅黑" panose="020B0503020204020204" pitchFamily="34" charset="-122"/>
                <a:ea typeface="微软雅黑" panose="020B0503020204020204" pitchFamily="34" charset="-122"/>
                <a:sym typeface="Symbol" panose="05050102010706020507" pitchFamily="18" charset="2"/>
              </a:rPr>
              <a:t></a:t>
            </a:r>
            <a:endParaRPr lang="zh-CN" altLang="en-US" b="1" dirty="0">
              <a:latin typeface="微软雅黑" panose="020B0503020204020204" pitchFamily="34" charset="-122"/>
              <a:ea typeface="微软雅黑" panose="020B0503020204020204" pitchFamily="34" charset="-122"/>
            </a:endParaRPr>
          </a:p>
        </p:txBody>
      </p:sp>
      <p:graphicFrame>
        <p:nvGraphicFramePr>
          <p:cNvPr id="8" name="Group 449"/>
          <p:cNvGraphicFramePr>
            <a:graphicFrameLocks noGrp="1"/>
          </p:cNvGraphicFramePr>
          <p:nvPr/>
        </p:nvGraphicFramePr>
        <p:xfrm>
          <a:off x="4878173" y="4852415"/>
          <a:ext cx="4007224" cy="594360"/>
        </p:xfrm>
        <a:graphic>
          <a:graphicData uri="http://schemas.openxmlformats.org/drawingml/2006/table">
            <a:tbl>
              <a:tblPr/>
              <a:tblGrid>
                <a:gridCol w="1135380"/>
                <a:gridCol w="848061"/>
                <a:gridCol w="883760"/>
                <a:gridCol w="1140023"/>
              </a:tblGrid>
              <a:tr h="297180">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5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at J/</a:t>
                      </a:r>
                      <a:r>
                        <a:rPr kumimoji="1" lang="en-US" altLang="zh-CN" sz="15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ψ peak   </a:t>
                      </a:r>
                      <a:endParaRPr kumimoji="1" lang="en-US" altLang="zh-CN" sz="15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000"/>
                      </a:srgbClr>
                    </a:solid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5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Born</a:t>
                      </a:r>
                      <a:endParaRPr kumimoji="1" lang="en-US" altLang="zh-CN" sz="15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000"/>
                      </a:srgbClr>
                    </a:solid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5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rPr>
                        <a:t>ISR</a:t>
                      </a:r>
                      <a:endParaRPr kumimoji="1" lang="en-US" altLang="zh-CN" sz="15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000"/>
                      </a:srgbClr>
                    </a:solid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5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sym typeface="Symbol" panose="05050102010706020507" pitchFamily="18" charset="2"/>
                        </a:rPr>
                        <a:t>=1 MeV</a:t>
                      </a:r>
                      <a:endParaRPr kumimoji="1" lang="en-US" altLang="zh-CN" sz="15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sym typeface="Symbol" panose="05050102010706020507" pitchFamily="18" charset="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000"/>
                      </a:srgbClr>
                    </a:solidFill>
                  </a:tcPr>
                </a:tc>
              </a:tr>
              <a:tr h="297180">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5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sym typeface="Symbol" panose="05050102010706020507" pitchFamily="18" charset="2"/>
                        </a:rPr>
                        <a:t> (</a:t>
                      </a:r>
                      <a:r>
                        <a:rPr kumimoji="1" lang="en-US" altLang="zh-CN" sz="1500" b="1" i="0" u="none" strike="noStrike" cap="none" normalizeH="0" baseline="0" dirty="0" err="1">
                          <a:ln>
                            <a:noFill/>
                          </a:ln>
                          <a:solidFill>
                            <a:schemeClr val="tx1"/>
                          </a:solidFill>
                          <a:effectLst/>
                          <a:latin typeface="Times New Roman" panose="02020603050405020304" pitchFamily="18" charset="0"/>
                          <a:ea typeface="宋体" panose="02010600030101010101" pitchFamily="2" charset="-122"/>
                          <a:sym typeface="Symbol" panose="05050102010706020507" pitchFamily="18" charset="2"/>
                        </a:rPr>
                        <a:t>nb</a:t>
                      </a:r>
                      <a:r>
                        <a:rPr kumimoji="1" lang="en-US" altLang="zh-CN" sz="15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sym typeface="Symbol" panose="05050102010706020507" pitchFamily="18" charset="2"/>
                        </a:rPr>
                        <a:t>)</a:t>
                      </a:r>
                      <a:endParaRPr kumimoji="1" lang="en-US" altLang="zh-CN" sz="1500" b="1"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sym typeface="Symbol" panose="05050102010706020507" pitchFamily="18" charset="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000"/>
                      </a:srgbClr>
                    </a:solid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500" b="1" i="0" u="none" strike="noStrike" cap="none" normalizeH="0" baseline="0" dirty="0">
                          <a:ln>
                            <a:noFill/>
                          </a:ln>
                          <a:solidFill>
                            <a:srgbClr val="CC0000"/>
                          </a:solidFill>
                          <a:effectLst/>
                          <a:latin typeface="Times New Roman" panose="02020603050405020304" pitchFamily="18" charset="0"/>
                          <a:ea typeface="宋体" panose="02010600030101010101" pitchFamily="2" charset="-122"/>
                        </a:rPr>
                        <a:t>9.1</a:t>
                      </a:r>
                      <a:r>
                        <a:rPr kumimoji="1" lang="en-US" altLang="zh-CN" sz="1500" b="1" i="0" u="none" strike="noStrike" cap="none" normalizeH="0" baseline="0" dirty="0">
                          <a:ln>
                            <a:noFill/>
                          </a:ln>
                          <a:solidFill>
                            <a:srgbClr val="CC0000"/>
                          </a:solidFill>
                          <a:effectLst/>
                          <a:latin typeface="Times New Roman" panose="02020603050405020304" pitchFamily="18" charset="0"/>
                          <a:ea typeface="宋体" panose="02010600030101010101" pitchFamily="2" charset="-122"/>
                          <a:sym typeface="Symbol" panose="05050102010706020507" pitchFamily="18" charset="2"/>
                        </a:rPr>
                        <a:t>10</a:t>
                      </a:r>
                      <a:r>
                        <a:rPr kumimoji="1" lang="en-US" altLang="zh-CN" sz="1500" b="1" i="0" u="none" strike="noStrike" cap="none" normalizeH="0" baseline="30000" dirty="0">
                          <a:ln>
                            <a:noFill/>
                          </a:ln>
                          <a:solidFill>
                            <a:srgbClr val="CC0000"/>
                          </a:solidFill>
                          <a:effectLst/>
                          <a:latin typeface="Times New Roman" panose="02020603050405020304" pitchFamily="18" charset="0"/>
                          <a:ea typeface="宋体" panose="02010600030101010101" pitchFamily="2" charset="-122"/>
                          <a:sym typeface="Symbol" panose="05050102010706020507" pitchFamily="18" charset="2"/>
                        </a:rPr>
                        <a:t>4</a:t>
                      </a:r>
                      <a:endParaRPr kumimoji="1" lang="en-US" altLang="zh-CN" sz="1500" b="1" i="0" u="none" strike="noStrike" cap="none" normalizeH="0" baseline="30000" dirty="0">
                        <a:ln>
                          <a:noFill/>
                        </a:ln>
                        <a:solidFill>
                          <a:srgbClr val="CC0000"/>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000"/>
                      </a:srgbClr>
                    </a:solid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500" b="1" i="0" u="none" strike="noStrike" cap="none" normalizeH="0" baseline="0" dirty="0">
                          <a:ln>
                            <a:noFill/>
                          </a:ln>
                          <a:solidFill>
                            <a:srgbClr val="CC0000"/>
                          </a:solidFill>
                          <a:effectLst/>
                          <a:latin typeface="Times New Roman" panose="02020603050405020304" pitchFamily="18" charset="0"/>
                          <a:ea typeface="宋体" panose="02010600030101010101" pitchFamily="2" charset="-122"/>
                          <a:sym typeface="Symbol" panose="05050102010706020507" pitchFamily="18" charset="2"/>
                        </a:rPr>
                        <a:t>4.410</a:t>
                      </a:r>
                      <a:r>
                        <a:rPr kumimoji="1" lang="en-US" altLang="zh-CN" sz="1500" b="1" i="0" u="none" strike="noStrike" cap="none" normalizeH="0" baseline="30000" dirty="0">
                          <a:ln>
                            <a:noFill/>
                          </a:ln>
                          <a:solidFill>
                            <a:srgbClr val="CC0000"/>
                          </a:solidFill>
                          <a:effectLst/>
                          <a:latin typeface="Times New Roman" panose="02020603050405020304" pitchFamily="18" charset="0"/>
                          <a:ea typeface="宋体" panose="02010600030101010101" pitchFamily="2" charset="-122"/>
                          <a:sym typeface="Symbol" panose="05050102010706020507" pitchFamily="18" charset="2"/>
                        </a:rPr>
                        <a:t>4</a:t>
                      </a:r>
                      <a:endParaRPr kumimoji="1" lang="en-US" altLang="zh-CN" sz="1500" b="1" i="0" u="none" strike="noStrike" cap="none" normalizeH="0" baseline="30000" dirty="0">
                        <a:ln>
                          <a:noFill/>
                        </a:ln>
                        <a:solidFill>
                          <a:srgbClr val="CC0000"/>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000"/>
                      </a:srgbClr>
                    </a:solidFill>
                  </a:tcPr>
                </a:tc>
                <a:tc>
                  <a:txBody>
                    <a:bodyPr/>
                    <a:lstStyle>
                      <a:lvl1pPr>
                        <a:spcBef>
                          <a:spcPct val="20000"/>
                        </a:spcBef>
                        <a:defRPr kumimoji="1" sz="2800">
                          <a:solidFill>
                            <a:schemeClr val="tx1"/>
                          </a:solidFill>
                          <a:latin typeface="Times New Roman" panose="02020603050405020304" pitchFamily="18" charset="0"/>
                          <a:ea typeface="宋体" panose="02010600030101010101" pitchFamily="2" charset="-122"/>
                        </a:defRPr>
                      </a:lvl1pPr>
                      <a:lvl2pPr>
                        <a:spcBef>
                          <a:spcPct val="20000"/>
                        </a:spcBef>
                        <a:defRPr kumimoji="1" sz="2400">
                          <a:solidFill>
                            <a:schemeClr val="tx1"/>
                          </a:solidFill>
                          <a:latin typeface="Times New Roman" panose="02020603050405020304" pitchFamily="18" charset="0"/>
                          <a:ea typeface="宋体" panose="02010600030101010101" pitchFamily="2" charset="-122"/>
                        </a:defRPr>
                      </a:lvl2pPr>
                      <a:lvl3pPr>
                        <a:spcBef>
                          <a:spcPct val="20000"/>
                        </a:spcBef>
                        <a:defRPr kumimoji="1" sz="2000">
                          <a:solidFill>
                            <a:schemeClr val="tx1"/>
                          </a:solidFill>
                          <a:latin typeface="Times New Roman" panose="02020603050405020304" pitchFamily="18" charset="0"/>
                          <a:ea typeface="宋体" panose="02010600030101010101" pitchFamily="2" charset="-122"/>
                        </a:defRPr>
                      </a:lvl3pPr>
                      <a:lvl4pPr>
                        <a:spcBef>
                          <a:spcPct val="20000"/>
                        </a:spcBef>
                        <a:defRPr kumimoji="1">
                          <a:solidFill>
                            <a:schemeClr val="tx1"/>
                          </a:solidFill>
                          <a:latin typeface="Times New Roman" panose="02020603050405020304" pitchFamily="18" charset="0"/>
                          <a:ea typeface="宋体" panose="02010600030101010101" pitchFamily="2" charset="-122"/>
                        </a:defRPr>
                      </a:lvl4pPr>
                      <a:lvl5pPr>
                        <a:spcBef>
                          <a:spcPct val="20000"/>
                        </a:spcBef>
                        <a:defRPr kumimoji="1">
                          <a:solidFill>
                            <a:schemeClr val="tx1"/>
                          </a:solidFill>
                          <a:latin typeface="Times New Roman" panose="02020603050405020304" pitchFamily="18" charset="0"/>
                          <a:ea typeface="宋体" panose="02010600030101010101" pitchFamily="2" charset="-122"/>
                        </a:defRPr>
                      </a:lvl5pPr>
                      <a:lvl6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6pPr>
                      <a:lvl7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7pPr>
                      <a:lvl8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8pPr>
                      <a:lvl9pPr fontAlgn="base">
                        <a:spcBef>
                          <a:spcPct val="20000"/>
                        </a:spcBef>
                        <a:spcAft>
                          <a:spcPct val="0"/>
                        </a:spcAft>
                        <a:defRPr kumimoji="1">
                          <a:solidFill>
                            <a:schemeClr val="tx1"/>
                          </a:solidFill>
                          <a:latin typeface="Times New Roman" panose="02020603050405020304" pitchFamily="18" charset="0"/>
                          <a:ea typeface="宋体" panose="02010600030101010101" pitchFamily="2" charset="-122"/>
                        </a:defRPr>
                      </a:lvl9pPr>
                    </a:lstStyle>
                    <a:p>
                      <a:pPr marL="0" marR="0" lvl="0" indent="0" algn="ctr" defTabSz="914400" rtl="0" eaLnBrk="1" fontAlgn="base" latinLnBrk="0" hangingPunct="1">
                        <a:lnSpc>
                          <a:spcPct val="100000"/>
                        </a:lnSpc>
                        <a:spcBef>
                          <a:spcPct val="20000"/>
                        </a:spcBef>
                        <a:spcAft>
                          <a:spcPct val="0"/>
                        </a:spcAft>
                        <a:buClrTx/>
                        <a:buSzTx/>
                        <a:buFontTx/>
                        <a:buNone/>
                      </a:pPr>
                      <a:r>
                        <a:rPr kumimoji="1" lang="en-US" altLang="zh-CN" sz="1500" b="1" i="0" u="none" strike="noStrike" cap="none" normalizeH="0" baseline="0" dirty="0">
                          <a:ln>
                            <a:noFill/>
                          </a:ln>
                          <a:solidFill>
                            <a:srgbClr val="CC0000"/>
                          </a:solidFill>
                          <a:effectLst/>
                          <a:latin typeface="Times New Roman" panose="02020603050405020304" pitchFamily="18" charset="0"/>
                          <a:ea typeface="宋体" panose="02010600030101010101" pitchFamily="2" charset="-122"/>
                        </a:rPr>
                        <a:t>3,100</a:t>
                      </a:r>
                      <a:endParaRPr kumimoji="1" lang="en-US" altLang="zh-CN" sz="1500" b="1" i="0" u="none" strike="noStrike" cap="none" normalizeH="0" baseline="0" dirty="0">
                        <a:ln>
                          <a:noFill/>
                        </a:ln>
                        <a:solidFill>
                          <a:srgbClr val="CC0000"/>
                        </a:solidFill>
                        <a:effectLst/>
                        <a:latin typeface="Times New Roman" panose="02020603050405020304" pitchFamily="18" charset="0"/>
                        <a:ea typeface="宋体" panose="02010600030101010101" pitchFamily="2" charset="-122"/>
                      </a:endParaRPr>
                    </a:p>
                  </a:txBody>
                  <a:tcPr marL="68580" marR="68580" marT="34290" marB="3429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CFFCC">
                        <a:alpha val="50000"/>
                      </a:srgbClr>
                    </a:solidFill>
                  </a:tcPr>
                </a:tc>
              </a:tr>
            </a:tbl>
          </a:graphicData>
        </a:graphic>
      </p:graphicFrame>
      <p:grpSp>
        <p:nvGrpSpPr>
          <p:cNvPr id="14" name="组合 13"/>
          <p:cNvGrpSpPr/>
          <p:nvPr/>
        </p:nvGrpSpPr>
        <p:grpSpPr>
          <a:xfrm>
            <a:off x="255704" y="1785136"/>
            <a:ext cx="4297386" cy="3273722"/>
            <a:chOff x="340939" y="2312946"/>
            <a:chExt cx="5729848" cy="4364962"/>
          </a:xfrm>
        </p:grpSpPr>
        <p:pic>
          <p:nvPicPr>
            <p:cNvPr id="10" name="图片 9"/>
            <p:cNvPicPr>
              <a:picLocks noChangeAspect="1"/>
            </p:cNvPicPr>
            <p:nvPr/>
          </p:nvPicPr>
          <p:blipFill>
            <a:blip r:embed="rId1"/>
            <a:stretch>
              <a:fillRect/>
            </a:stretch>
          </p:blipFill>
          <p:spPr>
            <a:xfrm>
              <a:off x="340939" y="2312946"/>
              <a:ext cx="4840661" cy="1051572"/>
            </a:xfrm>
            <a:prstGeom prst="rect">
              <a:avLst/>
            </a:prstGeom>
          </p:spPr>
        </p:pic>
        <p:pic>
          <p:nvPicPr>
            <p:cNvPr id="11" name="图片 10"/>
            <p:cNvPicPr>
              <a:picLocks noChangeAspect="1"/>
            </p:cNvPicPr>
            <p:nvPr/>
          </p:nvPicPr>
          <p:blipFill>
            <a:blip r:embed="rId2"/>
            <a:stretch>
              <a:fillRect/>
            </a:stretch>
          </p:blipFill>
          <p:spPr>
            <a:xfrm>
              <a:off x="340939" y="3392549"/>
              <a:ext cx="5729848" cy="1314088"/>
            </a:xfrm>
            <a:prstGeom prst="rect">
              <a:avLst/>
            </a:prstGeom>
          </p:spPr>
        </p:pic>
        <p:pic>
          <p:nvPicPr>
            <p:cNvPr id="12" name="图片 11"/>
            <p:cNvPicPr>
              <a:picLocks noChangeAspect="1"/>
            </p:cNvPicPr>
            <p:nvPr/>
          </p:nvPicPr>
          <p:blipFill>
            <a:blip r:embed="rId3"/>
            <a:stretch>
              <a:fillRect/>
            </a:stretch>
          </p:blipFill>
          <p:spPr>
            <a:xfrm>
              <a:off x="1460127" y="5898908"/>
              <a:ext cx="3949233" cy="779000"/>
            </a:xfrm>
            <a:prstGeom prst="rect">
              <a:avLst/>
            </a:prstGeom>
          </p:spPr>
        </p:pic>
        <p:pic>
          <p:nvPicPr>
            <p:cNvPr id="13" name="图片 12"/>
            <p:cNvPicPr>
              <a:picLocks noChangeAspect="1"/>
            </p:cNvPicPr>
            <p:nvPr/>
          </p:nvPicPr>
          <p:blipFill>
            <a:blip r:embed="rId4"/>
            <a:stretch>
              <a:fillRect/>
            </a:stretch>
          </p:blipFill>
          <p:spPr>
            <a:xfrm>
              <a:off x="340939" y="4706637"/>
              <a:ext cx="5068421" cy="1192271"/>
            </a:xfrm>
            <a:prstGeom prst="rect">
              <a:avLst/>
            </a:prstGeom>
          </p:spPr>
        </p:pic>
      </p:grpSp>
      <p:pic>
        <p:nvPicPr>
          <p:cNvPr id="3" name="图片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25591" y="1576723"/>
            <a:ext cx="4382703" cy="3021797"/>
          </a:xfrm>
          <a:prstGeom prst="rect">
            <a:avLst/>
          </a:prstGeom>
        </p:spPr>
      </p:pic>
      <p:sp>
        <p:nvSpPr>
          <p:cNvPr id="15" name="文本框 14"/>
          <p:cNvSpPr txBox="1"/>
          <p:nvPr/>
        </p:nvSpPr>
        <p:spPr>
          <a:xfrm>
            <a:off x="978261" y="5322901"/>
            <a:ext cx="3096810" cy="553998"/>
          </a:xfrm>
          <a:prstGeom prst="rect">
            <a:avLst/>
          </a:prstGeom>
          <a:noFill/>
        </p:spPr>
        <p:txBody>
          <a:bodyPr wrap="none" rtlCol="0">
            <a:spAutoFit/>
          </a:bodyPr>
          <a:lstStyle/>
          <a:p>
            <a:r>
              <a:rPr lang="en-US" altLang="zh-CN" sz="1500" dirty="0">
                <a:solidFill>
                  <a:schemeClr val="accent1">
                    <a:lumMod val="75000"/>
                  </a:schemeClr>
                </a:solidFill>
              </a:rPr>
              <a:t>Formulas from PLB 557 (2003) 192</a:t>
            </a:r>
            <a:endParaRPr lang="en-US" altLang="zh-CN" sz="1500" dirty="0">
              <a:solidFill>
                <a:schemeClr val="accent1">
                  <a:lumMod val="75000"/>
                </a:schemeClr>
              </a:solidFill>
            </a:endParaRPr>
          </a:p>
          <a:p>
            <a:r>
              <a:rPr lang="en-US" altLang="zh-CN" sz="1500" dirty="0">
                <a:solidFill>
                  <a:schemeClr val="accent1">
                    <a:lumMod val="75000"/>
                  </a:schemeClr>
                </a:solidFill>
              </a:rPr>
              <a:t>Numbers &amp; plot from Yuping </a:t>
            </a:r>
            <a:r>
              <a:rPr lang="en-US" altLang="zh-CN" sz="1500" dirty="0" err="1">
                <a:solidFill>
                  <a:schemeClr val="accent1">
                    <a:lumMod val="75000"/>
                  </a:schemeClr>
                </a:solidFill>
              </a:rPr>
              <a:t>Guo</a:t>
            </a:r>
            <a:endParaRPr lang="zh-CN" altLang="en-US" sz="1500" dirty="0">
              <a:solidFill>
                <a:schemeClr val="accent1">
                  <a:lumMod val="75000"/>
                </a:schemeClr>
              </a:solidFill>
            </a:endParaRPr>
          </a:p>
        </p:txBody>
      </p:sp>
      <p:sp>
        <p:nvSpPr>
          <p:cNvPr id="16" name="文本框 15"/>
          <p:cNvSpPr txBox="1"/>
          <p:nvPr/>
        </p:nvSpPr>
        <p:spPr>
          <a:xfrm>
            <a:off x="5153692" y="2104289"/>
            <a:ext cx="1373838" cy="369332"/>
          </a:xfrm>
          <a:prstGeom prst="rect">
            <a:avLst/>
          </a:prstGeom>
          <a:noFill/>
          <a:ln>
            <a:solidFill>
              <a:schemeClr val="accent1"/>
            </a:solidFill>
          </a:ln>
        </p:spPr>
        <p:txBody>
          <a:bodyPr wrap="none" rtlCol="0">
            <a:spAutoFit/>
          </a:bodyPr>
          <a:lstStyle/>
          <a:p>
            <a:r>
              <a:rPr lang="zh-CN" altLang="en-US" dirty="0">
                <a:solidFill>
                  <a:srgbClr val="FF0000"/>
                </a:solidFill>
                <a:sym typeface="Symbol" panose="05050102010706020507" pitchFamily="18" charset="2"/>
              </a:rPr>
              <a:t></a:t>
            </a:r>
            <a:r>
              <a:rPr lang="en-US" altLang="zh-CN" baseline="-25000" dirty="0">
                <a:solidFill>
                  <a:srgbClr val="FF0000"/>
                </a:solidFill>
                <a:sym typeface="Symbol" panose="05050102010706020507" pitchFamily="18" charset="2"/>
              </a:rPr>
              <a:t>J/</a:t>
            </a:r>
            <a:r>
              <a:rPr lang="en-US" altLang="zh-CN" dirty="0">
                <a:solidFill>
                  <a:srgbClr val="FF0000"/>
                </a:solidFill>
                <a:sym typeface="Symbol" panose="05050102010706020507" pitchFamily="18" charset="2"/>
              </a:rPr>
              <a:t>=93 </a:t>
            </a:r>
            <a:r>
              <a:rPr lang="en-US" altLang="zh-CN" dirty="0" err="1">
                <a:solidFill>
                  <a:srgbClr val="FF0000"/>
                </a:solidFill>
                <a:sym typeface="Symbol" panose="05050102010706020507" pitchFamily="18" charset="2"/>
              </a:rPr>
              <a:t>keV</a:t>
            </a:r>
            <a:endParaRPr lang="zh-CN" altLang="en-US" dirty="0">
              <a:solidFill>
                <a:srgbClr val="FF0000"/>
              </a:solidFill>
            </a:endParaRPr>
          </a:p>
        </p:txBody>
      </p:sp>
      <p:sp>
        <p:nvSpPr>
          <p:cNvPr id="4" name="文本框 3"/>
          <p:cNvSpPr txBox="1"/>
          <p:nvPr/>
        </p:nvSpPr>
        <p:spPr>
          <a:xfrm>
            <a:off x="5704659" y="5586103"/>
            <a:ext cx="2528256" cy="369332"/>
          </a:xfrm>
          <a:prstGeom prst="rect">
            <a:avLst/>
          </a:prstGeom>
          <a:noFill/>
        </p:spPr>
        <p:txBody>
          <a:bodyPr wrap="none" rtlCol="0">
            <a:spAutoFit/>
          </a:bodyPr>
          <a:lstStyle/>
          <a:p>
            <a:r>
              <a:rPr lang="en-US" altLang="zh-CN" dirty="0">
                <a:latin typeface="Viner Hand ITC" panose="03070502030502020203" pitchFamily="66" charset="0"/>
              </a:rPr>
              <a:t>L</a:t>
            </a:r>
            <a:r>
              <a:rPr lang="en-US" altLang="zh-CN" dirty="0"/>
              <a:t> = 0.5 nb</a:t>
            </a:r>
            <a:r>
              <a:rPr lang="en-US" altLang="zh-CN" baseline="30000" dirty="0"/>
              <a:t>-1</a:t>
            </a:r>
            <a:r>
              <a:rPr lang="en-US" altLang="zh-CN" dirty="0"/>
              <a:t>s</a:t>
            </a:r>
            <a:r>
              <a:rPr lang="en-US" altLang="zh-CN" baseline="30000" dirty="0"/>
              <a:t>-1</a:t>
            </a:r>
            <a:r>
              <a:rPr lang="en-US" altLang="zh-CN" dirty="0"/>
              <a:t> @ BEPCII</a:t>
            </a:r>
            <a:endParaRPr lang="zh-CN" altLang="en-US" dirty="0"/>
          </a:p>
        </p:txBody>
      </p:sp>
      <p:sp>
        <p:nvSpPr>
          <p:cNvPr id="5"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812431" y="1572828"/>
            <a:ext cx="7411559" cy="3904850"/>
          </a:xfrm>
          <a:prstGeom prst="rect">
            <a:avLst/>
          </a:prstGeom>
        </p:spPr>
      </p:pic>
      <p:sp>
        <p:nvSpPr>
          <p:cNvPr id="2" name="标题 1"/>
          <p:cNvSpPr>
            <a:spLocks noGrp="1"/>
          </p:cNvSpPr>
          <p:nvPr>
            <p:ph type="title"/>
          </p:nvPr>
        </p:nvSpPr>
        <p:spPr>
          <a:xfrm>
            <a:off x="363070" y="252498"/>
            <a:ext cx="8417859" cy="1002760"/>
          </a:xfrm>
        </p:spPr>
        <p:txBody>
          <a:bodyPr>
            <a:noAutofit/>
          </a:bodyPr>
          <a:lstStyle/>
          <a:p>
            <a:pPr algn="ctr"/>
            <a:r>
              <a:rPr lang="en-US" altLang="zh-CN" sz="3600" b="1" dirty="0">
                <a:latin typeface="微软雅黑" panose="020B0503020204020204" pitchFamily="34" charset="-122"/>
                <a:ea typeface="微软雅黑" panose="020B0503020204020204" pitchFamily="34" charset="-122"/>
                <a:sym typeface="Symbol" panose="05050102010706020507" pitchFamily="18" charset="2"/>
              </a:rPr>
              <a:t>Hyperons and anti-hyperons at BESIII experiment</a:t>
            </a:r>
            <a:endParaRPr lang="en-US" altLang="zh-CN" sz="3600" b="1" dirty="0">
              <a:latin typeface="微软雅黑" panose="020B0503020204020204" pitchFamily="34" charset="-122"/>
              <a:ea typeface="微软雅黑" panose="020B0503020204020204" pitchFamily="34" charset="-122"/>
              <a:sym typeface="Symbol" panose="05050102010706020507" pitchFamily="18" charset="2"/>
            </a:endParaRPr>
          </a:p>
        </p:txBody>
      </p:sp>
      <p:sp>
        <p:nvSpPr>
          <p:cNvPr id="7" name="文本框 6"/>
          <p:cNvSpPr txBox="1"/>
          <p:nvPr/>
        </p:nvSpPr>
        <p:spPr>
          <a:xfrm>
            <a:off x="1021164" y="5795248"/>
            <a:ext cx="6994094" cy="646331"/>
          </a:xfrm>
          <a:prstGeom prst="rect">
            <a:avLst/>
          </a:prstGeom>
          <a:noFill/>
        </p:spPr>
        <p:txBody>
          <a:bodyPr wrap="none" rtlCol="0">
            <a:spAutoFit/>
          </a:bodyPr>
          <a:lstStyle/>
          <a:p>
            <a:r>
              <a:rPr lang="en-US" altLang="zh-CN" dirty="0">
                <a:solidFill>
                  <a:srgbClr val="0000FF"/>
                </a:solidFill>
                <a:sym typeface="Symbol" panose="05050102010706020507" pitchFamily="18" charset="2"/>
              </a:rPr>
              <a:t>The </a:t>
            </a:r>
            <a:r>
              <a:rPr lang="zh-CN" altLang="en-US" dirty="0">
                <a:solidFill>
                  <a:srgbClr val="0000FF"/>
                </a:solidFill>
                <a:sym typeface="Symbol" panose="05050102010706020507" pitchFamily="18" charset="2"/>
              </a:rPr>
              <a:t> </a:t>
            </a:r>
            <a:r>
              <a:rPr lang="en-US" altLang="zh-CN" dirty="0">
                <a:solidFill>
                  <a:srgbClr val="0000FF"/>
                </a:solidFill>
                <a:sym typeface="Symbol" panose="05050102010706020507" pitchFamily="18" charset="2"/>
              </a:rPr>
              <a:t>hyperons are produced from 3 billion (2S) event sample.</a:t>
            </a:r>
            <a:endParaRPr lang="en-US" altLang="zh-CN" dirty="0">
              <a:solidFill>
                <a:srgbClr val="0000FF"/>
              </a:solidFill>
              <a:sym typeface="Symbol" panose="05050102010706020507" pitchFamily="18" charset="2"/>
            </a:endParaRPr>
          </a:p>
          <a:p>
            <a:r>
              <a:rPr lang="en-US" altLang="zh-CN" dirty="0">
                <a:solidFill>
                  <a:srgbClr val="0000FF"/>
                </a:solidFill>
                <a:sym typeface="Symbol" panose="05050102010706020507" pitchFamily="18" charset="2"/>
              </a:rPr>
              <a:t>All these particles can also be produced in decays of other </a:t>
            </a:r>
            <a:r>
              <a:rPr lang="en-US" altLang="zh-CN" dirty="0" err="1">
                <a:solidFill>
                  <a:srgbClr val="0000FF"/>
                </a:solidFill>
                <a:sym typeface="Symbol" panose="05050102010706020507" pitchFamily="18" charset="2"/>
              </a:rPr>
              <a:t>charmonia</a:t>
            </a:r>
            <a:r>
              <a:rPr lang="en-US" altLang="zh-CN" dirty="0">
                <a:solidFill>
                  <a:srgbClr val="0000FF"/>
                </a:solidFill>
                <a:sym typeface="Symbol" panose="05050102010706020507" pitchFamily="18" charset="2"/>
              </a:rPr>
              <a:t>.</a:t>
            </a:r>
            <a:endParaRPr lang="zh-CN" altLang="en-US" dirty="0">
              <a:solidFill>
                <a:srgbClr val="0000FF"/>
              </a:solidFill>
            </a:endParaRPr>
          </a:p>
        </p:txBody>
      </p:sp>
      <p:sp>
        <p:nvSpPr>
          <p:cNvPr id="6"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a:xfrm>
                <a:off x="2477728" y="506689"/>
                <a:ext cx="4412718" cy="812636"/>
              </a:xfrm>
            </p:spPr>
            <p:txBody>
              <a:bodyPr>
                <a:normAutofit/>
              </a:bodyPr>
              <a:lstStyle/>
              <a:p>
                <a14:m>
                  <m:oMath xmlns:m="http://schemas.openxmlformats.org/officeDocument/2006/math">
                    <m:acc>
                      <m:accPr>
                        <m:chr m:val="̅"/>
                        <m:ctrlPr>
                          <a:rPr lang="en-GB" i="1" smtClean="0">
                            <a:effectLst/>
                            <a:latin typeface="Cambria Math" panose="02040503050406030204" pitchFamily="18" charset="0"/>
                          </a:rPr>
                        </m:ctrlPr>
                      </m:accPr>
                      <m:e>
                        <m:r>
                          <m:rPr>
                            <m:sty m:val="p"/>
                          </m:rPr>
                          <a:rPr lang="en-US" b="0" i="0" smtClean="0">
                            <a:effectLst/>
                            <a:latin typeface="Cambria Math" panose="02040503050406030204" pitchFamily="18" charset="0"/>
                          </a:rPr>
                          <m:t>n</m:t>
                        </m:r>
                      </m:e>
                    </m:acc>
                  </m:oMath>
                </a14:m>
                <a:r>
                  <a:rPr lang="en-GB" dirty="0">
                    <a:effectLst/>
                    <a:latin typeface="Helvetica" pitchFamily="2" charset="0"/>
                  </a:rPr>
                  <a:t>p → </a:t>
                </a:r>
                <a:r>
                  <a:rPr lang="el-GR" dirty="0">
                    <a:latin typeface="Cambria Math" panose="02040503050406030204" pitchFamily="18" charset="0"/>
                  </a:rPr>
                  <a:t>2π</a:t>
                </a:r>
                <a:r>
                  <a:rPr lang="el-GR" baseline="30000" dirty="0">
                    <a:latin typeface="Cambria Math" panose="02040503050406030204" pitchFamily="18" charset="0"/>
                  </a:rPr>
                  <a:t>+</a:t>
                </a:r>
                <a:r>
                  <a:rPr lang="el-GR" dirty="0">
                    <a:latin typeface="Cambria Math" panose="02040503050406030204" pitchFamily="18" charset="0"/>
                  </a:rPr>
                  <a:t>π</a:t>
                </a:r>
                <a:r>
                  <a:rPr lang="el-GR" baseline="30000" dirty="0">
                    <a:latin typeface="Cambria Math" panose="02040503050406030204" pitchFamily="18" charset="0"/>
                  </a:rPr>
                  <a:t>−</a:t>
                </a:r>
                <a:r>
                  <a:rPr lang="en-US" dirty="0">
                    <a:latin typeface="Cambria Math" panose="02040503050406030204" pitchFamily="18" charset="0"/>
                  </a:rPr>
                  <a:t>(</a:t>
                </a:r>
                <a:r>
                  <a:rPr lang="el-GR" dirty="0">
                    <a:latin typeface="Cambria Math" panose="02040503050406030204" pitchFamily="18" charset="0"/>
                  </a:rPr>
                  <a:t>π</a:t>
                </a:r>
                <a:r>
                  <a:rPr lang="el-GR" baseline="30000" dirty="0">
                    <a:latin typeface="Cambria Math" panose="02040503050406030204" pitchFamily="18" charset="0"/>
                  </a:rPr>
                  <a:t>0</a:t>
                </a:r>
                <a:r>
                  <a:rPr lang="en-US" dirty="0">
                    <a:latin typeface="Cambria Math" panose="02040503050406030204" pitchFamily="18" charset="0"/>
                  </a:rPr>
                  <a:t>)</a:t>
                </a:r>
                <a:endParaRPr lang="en-US" dirty="0"/>
              </a:p>
            </p:txBody>
          </p:sp>
        </mc:Choice>
        <mc:Fallback>
          <p:sp>
            <p:nvSpPr>
              <p:cNvPr id="2" name="Title 1"/>
              <p:cNvSpPr>
                <a:spLocks noRot="1" noChangeAspect="1" noMove="1" noResize="1" noEditPoints="1" noAdjustHandles="1" noChangeArrowheads="1" noChangeShapeType="1" noTextEdit="1"/>
              </p:cNvSpPr>
              <p:nvPr>
                <p:ph type="title"/>
              </p:nvPr>
            </p:nvSpPr>
            <p:spPr>
              <a:xfrm>
                <a:off x="2477728" y="506689"/>
                <a:ext cx="4412718" cy="812636"/>
              </a:xfrm>
              <a:blipFill rotWithShape="1">
                <a:blip r:embed="rId1"/>
                <a:stretch>
                  <a:fillRect l="-13" t="-13435" r="1" b="53"/>
                </a:stretch>
              </a:blipFill>
            </p:spPr>
            <p:txBody>
              <a:bodyPr/>
              <a:lstStyle/>
              <a:p>
                <a:r>
                  <a:rPr lang="zh-CN" altLang="en-US">
                    <a:noFill/>
                  </a:rPr>
                  <a:t> </a:t>
                </a:r>
              </a:p>
            </p:txBody>
          </p:sp>
        </mc:Fallback>
      </mc:AlternateContent>
      <p:sp>
        <p:nvSpPr>
          <p:cNvPr id="3" name="矩形 1"/>
          <p:cNvSpPr/>
          <p:nvPr/>
        </p:nvSpPr>
        <p:spPr>
          <a:xfrm>
            <a:off x="5043839" y="0"/>
            <a:ext cx="4100161" cy="369332"/>
          </a:xfrm>
          <a:prstGeom prst="rect">
            <a:avLst/>
          </a:prstGeom>
        </p:spPr>
        <p:txBody>
          <a:bodyPr wrap="none">
            <a:spAutoFit/>
          </a:bodyPr>
          <a:lstStyle/>
          <a:p>
            <a:r>
              <a:rPr lang="en-US" altLang="zh-CN" dirty="0" err="1">
                <a:latin typeface="微软雅黑" panose="020B0503020204020204" pitchFamily="34" charset="-122"/>
                <a:ea typeface="微软雅黑" panose="020B0503020204020204" pitchFamily="34" charset="-122"/>
              </a:rPr>
              <a:t>arXiv</a:t>
            </a:r>
            <a:r>
              <a:rPr lang="en-US" altLang="zh-CN" dirty="0">
                <a:latin typeface="微软雅黑" panose="020B0503020204020204" pitchFamily="34" charset="-122"/>
                <a:ea typeface="微软雅黑" panose="020B0503020204020204" pitchFamily="34" charset="-122"/>
              </a:rPr>
              <a:t> 2511.21462, submitted to PRL</a:t>
            </a:r>
            <a:endParaRPr lang="en-US" altLang="zh-CN" dirty="0">
              <a:latin typeface="微软雅黑" panose="020B0503020204020204" pitchFamily="34" charset="-122"/>
              <a:ea typeface="微软雅黑" panose="020B0503020204020204" pitchFamily="34" charset="-122"/>
            </a:endParaRPr>
          </a:p>
        </p:txBody>
      </p:sp>
      <p:pic>
        <p:nvPicPr>
          <p:cNvPr id="6" name="Picture 5"/>
          <p:cNvPicPr>
            <a:picLocks noChangeAspect="1"/>
          </p:cNvPicPr>
          <p:nvPr/>
        </p:nvPicPr>
        <p:blipFill>
          <a:blip r:embed="rId2"/>
          <a:stretch>
            <a:fillRect/>
          </a:stretch>
        </p:blipFill>
        <p:spPr>
          <a:xfrm>
            <a:off x="1393612" y="1563459"/>
            <a:ext cx="5796965" cy="4417990"/>
          </a:xfrm>
          <a:prstGeom prst="rect">
            <a:avLst/>
          </a:prstGeom>
        </p:spPr>
      </p:pic>
      <mc:AlternateContent xmlns:mc="http://schemas.openxmlformats.org/markup-compatibility/2006">
        <mc:Choice xmlns:a14="http://schemas.microsoft.com/office/drawing/2010/main" Requires="a14">
          <p:sp>
            <p:nvSpPr>
              <p:cNvPr id="7" name="矩形 6"/>
              <p:cNvSpPr/>
              <p:nvPr/>
            </p:nvSpPr>
            <p:spPr>
              <a:xfrm>
                <a:off x="1062781" y="6143562"/>
                <a:ext cx="7962116" cy="415498"/>
              </a:xfrm>
              <a:prstGeom prst="rect">
                <a:avLst/>
              </a:prstGeom>
            </p:spPr>
            <p:txBody>
              <a:bodyPr wrap="none">
                <a:spAutoFit/>
              </a:bodyPr>
              <a:lstStyle/>
              <a:p>
                <a:r>
                  <a:rPr lang="en-US" altLang="zh-CN" sz="2100" dirty="0">
                    <a:ea typeface="Cambria Math" panose="02040503050406030204" pitchFamily="18" charset="0"/>
                  </a:rPr>
                  <a:t>Huge number of antiproton from </a:t>
                </a:r>
                <a14:m>
                  <m:oMath xmlns:m="http://schemas.openxmlformats.org/officeDocument/2006/math">
                    <m:sSup>
                      <m:sSupPr>
                        <m:ctrlPr>
                          <a:rPr lang="en-US" altLang="zh-CN" sz="2100" i="1">
                            <a:latin typeface="Cambria Math" panose="02040503050406030204" pitchFamily="18" charset="0"/>
                            <a:ea typeface="Cambria Math" panose="02040503050406030204" pitchFamily="18" charset="0"/>
                          </a:rPr>
                        </m:ctrlPr>
                      </m:sSupPr>
                      <m:e>
                        <m:r>
                          <a:rPr lang="en-US" altLang="zh-CN" sz="2100" i="1">
                            <a:latin typeface="Cambria Math" panose="02040503050406030204" pitchFamily="18" charset="0"/>
                            <a:ea typeface="Cambria Math" panose="02040503050406030204" pitchFamily="18" charset="0"/>
                          </a:rPr>
                          <m:t>𝑒</m:t>
                        </m:r>
                      </m:e>
                      <m:sup>
                        <m:r>
                          <a:rPr lang="en-US" altLang="zh-CN" sz="2100" i="1">
                            <a:latin typeface="Cambria Math" panose="02040503050406030204" pitchFamily="18" charset="0"/>
                            <a:ea typeface="Cambria Math" panose="02040503050406030204" pitchFamily="18" charset="0"/>
                          </a:rPr>
                          <m:t>+</m:t>
                        </m:r>
                      </m:sup>
                    </m:sSup>
                    <m:sSup>
                      <m:sSupPr>
                        <m:ctrlPr>
                          <a:rPr lang="en-US" altLang="zh-CN" sz="2100" i="1">
                            <a:latin typeface="Cambria Math" panose="02040503050406030204" pitchFamily="18" charset="0"/>
                            <a:ea typeface="Cambria Math" panose="02040503050406030204" pitchFamily="18" charset="0"/>
                          </a:rPr>
                        </m:ctrlPr>
                      </m:sSupPr>
                      <m:e>
                        <m:r>
                          <a:rPr lang="en-US" altLang="zh-CN" sz="2100" i="1">
                            <a:latin typeface="Cambria Math" panose="02040503050406030204" pitchFamily="18" charset="0"/>
                            <a:ea typeface="Cambria Math" panose="02040503050406030204" pitchFamily="18" charset="0"/>
                          </a:rPr>
                          <m:t>𝑒</m:t>
                        </m:r>
                      </m:e>
                      <m:sup>
                        <m:r>
                          <a:rPr lang="en-US" altLang="zh-CN" sz="2100" i="1">
                            <a:latin typeface="Cambria Math" panose="02040503050406030204" pitchFamily="18" charset="0"/>
                            <a:ea typeface="Cambria Math" panose="02040503050406030204" pitchFamily="18" charset="0"/>
                          </a:rPr>
                          <m:t>−</m:t>
                        </m:r>
                      </m:sup>
                    </m:sSup>
                    <m:r>
                      <a:rPr lang="en-US" altLang="zh-CN" sz="2100" i="1">
                        <a:latin typeface="Cambria Math" panose="02040503050406030204" pitchFamily="18" charset="0"/>
                        <a:ea typeface="Cambria Math" panose="02040503050406030204" pitchFamily="18" charset="0"/>
                      </a:rPr>
                      <m:t>→</m:t>
                    </m:r>
                    <m:r>
                      <a:rPr lang="en-US" altLang="zh-CN" sz="2100" i="1">
                        <a:latin typeface="Cambria Math" panose="02040503050406030204" pitchFamily="18" charset="0"/>
                        <a:ea typeface="Cambria Math" panose="02040503050406030204" pitchFamily="18" charset="0"/>
                      </a:rPr>
                      <m:t>𝐽</m:t>
                    </m:r>
                    <m:r>
                      <a:rPr lang="en-US" altLang="zh-CN" sz="2100" i="1">
                        <a:latin typeface="Cambria Math" panose="02040503050406030204" pitchFamily="18" charset="0"/>
                        <a:ea typeface="Cambria Math" panose="02040503050406030204" pitchFamily="18" charset="0"/>
                      </a:rPr>
                      <m:t>/</m:t>
                    </m:r>
                    <m:r>
                      <a:rPr lang="zh-CN" altLang="en-US" sz="2100" i="1">
                        <a:latin typeface="Cambria Math" panose="02040503050406030204" pitchFamily="18" charset="0"/>
                      </a:rPr>
                      <m:t>𝜓</m:t>
                    </m:r>
                    <m:r>
                      <a:rPr lang="zh-CN" altLang="en-US" sz="2100" i="1">
                        <a:latin typeface="Cambria Math" panose="02040503050406030204" pitchFamily="18" charset="0"/>
                      </a:rPr>
                      <m:t>→</m:t>
                    </m:r>
                    <m:sSup>
                      <m:sSupPr>
                        <m:ctrlPr>
                          <a:rPr lang="en-US" altLang="zh-CN" sz="2100" i="1">
                            <a:latin typeface="Cambria Math" panose="02040503050406030204" pitchFamily="18" charset="0"/>
                            <a:ea typeface="Cambria Math" panose="02040503050406030204" pitchFamily="18" charset="0"/>
                            <a:sym typeface="Symbol" panose="05050102010706020507" pitchFamily="18" charset="2"/>
                          </a:rPr>
                        </m:ctrlPr>
                      </m:sSupPr>
                      <m:e>
                        <m:r>
                          <a:rPr lang="en-US" altLang="zh-CN" sz="2100" i="1">
                            <a:latin typeface="Cambria Math" panose="02040503050406030204" pitchFamily="18" charset="0"/>
                            <a:ea typeface="Cambria Math" panose="02040503050406030204" pitchFamily="18" charset="0"/>
                          </a:rPr>
                          <m:t>𝑝</m:t>
                        </m:r>
                        <m:r>
                          <a:rPr lang="en-US" altLang="zh-CN" sz="2100" i="1">
                            <a:latin typeface="Cambria Math" panose="02040503050406030204" pitchFamily="18" charset="0"/>
                            <a:ea typeface="Cambria Math" panose="02040503050406030204" pitchFamily="18" charset="0"/>
                            <a:sym typeface="Symbol" panose="05050102010706020507" pitchFamily="18" charset="2"/>
                          </a:rPr>
                          <m:t></m:t>
                        </m:r>
                      </m:e>
                      <m:sup>
                        <m:r>
                          <a:rPr lang="en-US" altLang="zh-CN" sz="2100" i="1">
                            <a:latin typeface="Cambria Math" panose="02040503050406030204" pitchFamily="18" charset="0"/>
                            <a:ea typeface="Cambria Math" panose="02040503050406030204" pitchFamily="18" charset="0"/>
                            <a:sym typeface="Symbol" panose="05050102010706020507" pitchFamily="18" charset="2"/>
                          </a:rPr>
                          <m:t>−</m:t>
                        </m:r>
                      </m:sup>
                    </m:sSup>
                    <m:acc>
                      <m:accPr>
                        <m:chr m:val="̅"/>
                        <m:ctrlPr>
                          <a:rPr lang="en-US" altLang="zh-CN" sz="2100" i="1">
                            <a:latin typeface="Cambria Math" panose="02040503050406030204" pitchFamily="18" charset="0"/>
                            <a:ea typeface="Cambria Math" panose="02040503050406030204" pitchFamily="18" charset="0"/>
                            <a:sym typeface="Symbol" panose="05050102010706020507" pitchFamily="18" charset="2"/>
                          </a:rPr>
                        </m:ctrlPr>
                      </m:accPr>
                      <m:e>
                        <m:r>
                          <a:rPr lang="en-US" altLang="zh-CN" sz="2100" i="1">
                            <a:latin typeface="Cambria Math" panose="02040503050406030204" pitchFamily="18" charset="0"/>
                            <a:ea typeface="Cambria Math" panose="02040503050406030204" pitchFamily="18" charset="0"/>
                            <a:sym typeface="Symbol" panose="05050102010706020507" pitchFamily="18" charset="2"/>
                          </a:rPr>
                          <m:t>𝑛</m:t>
                        </m:r>
                      </m:e>
                    </m:acc>
                  </m:oMath>
                </a14:m>
                <a:r>
                  <a:rPr lang="en-US" altLang="zh-CN" sz="2100" dirty="0">
                    <a:latin typeface="Cambria Math" panose="02040503050406030204" pitchFamily="18" charset="0"/>
                  </a:rPr>
                  <a:t> by tagging </a:t>
                </a:r>
                <a14:m>
                  <m:oMath xmlns:m="http://schemas.openxmlformats.org/officeDocument/2006/math">
                    <m:r>
                      <a:rPr lang="en-US" altLang="zh-CN" sz="2100" i="1">
                        <a:latin typeface="Cambria Math" panose="02040503050406030204" pitchFamily="18" charset="0"/>
                        <a:ea typeface="Cambria Math" panose="02040503050406030204" pitchFamily="18" charset="0"/>
                      </a:rPr>
                      <m:t>𝑝</m:t>
                    </m:r>
                    <m:r>
                      <a:rPr lang="en-US" altLang="zh-CN" sz="2100" i="1">
                        <a:latin typeface="Cambria Math" panose="02040503050406030204" pitchFamily="18" charset="0"/>
                        <a:ea typeface="Cambria Math" panose="02040503050406030204" pitchFamily="18" charset="0"/>
                        <a:sym typeface="Symbol" panose="05050102010706020507" pitchFamily="18" charset="2"/>
                      </a:rPr>
                      <m:t></m:t>
                    </m:r>
                  </m:oMath>
                </a14:m>
                <a:r>
                  <a:rPr lang="en-US" altLang="zh-CN" sz="2100" dirty="0">
                    <a:latin typeface="Cambria Math" panose="02040503050406030204" pitchFamily="18" charset="0"/>
                  </a:rPr>
                  <a:t>. </a:t>
                </a:r>
                <a:endParaRPr lang="zh-CN" altLang="en-US" sz="2100" dirty="0">
                  <a:latin typeface="Cambria Math" panose="02040503050406030204" pitchFamily="18" charset="0"/>
                </a:endParaRPr>
              </a:p>
            </p:txBody>
          </p:sp>
        </mc:Choice>
        <mc:Fallback>
          <p:sp>
            <p:nvSpPr>
              <p:cNvPr id="7" name="矩形 6"/>
              <p:cNvSpPr>
                <a:spLocks noRot="1" noChangeAspect="1" noMove="1" noResize="1" noEditPoints="1" noAdjustHandles="1" noChangeArrowheads="1" noChangeShapeType="1" noTextEdit="1"/>
              </p:cNvSpPr>
              <p:nvPr/>
            </p:nvSpPr>
            <p:spPr>
              <a:xfrm>
                <a:off x="1062781" y="6143562"/>
                <a:ext cx="7962116" cy="415498"/>
              </a:xfrm>
              <a:prstGeom prst="rect">
                <a:avLst/>
              </a:prstGeom>
              <a:blipFill rotWithShape="1">
                <a:blip r:embed="rId3"/>
                <a:stretch>
                  <a:fillRect l="-5" t="-138" r="3" b="35"/>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5" name="TextBox 4"/>
              <p:cNvSpPr txBox="1"/>
              <p:nvPr/>
            </p:nvSpPr>
            <p:spPr>
              <a:xfrm>
                <a:off x="7104553" y="3432572"/>
                <a:ext cx="1920344" cy="369332"/>
              </a:xfrm>
              <a:prstGeom prst="rect">
                <a:avLst/>
              </a:prstGeom>
              <a:noFill/>
            </p:spPr>
            <p:txBody>
              <a:bodyPr wrap="square" rtlCol="0">
                <a:spAutoFit/>
              </a:bodyPr>
              <a:lstStyle/>
              <a:p>
                <a:r>
                  <a:rPr lang="en-US" dirty="0"/>
                  <a:t>10B </a:t>
                </a:r>
                <a14:m>
                  <m:oMath xmlns:m="http://schemas.openxmlformats.org/officeDocument/2006/math">
                    <m:r>
                      <a:rPr lang="en-US" altLang="zh-CN" sz="1800" i="1" smtClean="0">
                        <a:latin typeface="Cambria Math" panose="02040503050406030204" pitchFamily="18" charset="0"/>
                        <a:ea typeface="Cambria Math" panose="02040503050406030204" pitchFamily="18" charset="0"/>
                      </a:rPr>
                      <m:t>𝐽</m:t>
                    </m:r>
                    <m:r>
                      <a:rPr lang="en-US" altLang="zh-CN" sz="1800" i="1" smtClean="0">
                        <a:latin typeface="Cambria Math" panose="02040503050406030204" pitchFamily="18" charset="0"/>
                        <a:ea typeface="Cambria Math" panose="02040503050406030204" pitchFamily="18" charset="0"/>
                      </a:rPr>
                      <m:t>/</m:t>
                    </m:r>
                    <m:r>
                      <a:rPr lang="zh-CN" altLang="en-US" sz="1800" i="1">
                        <a:latin typeface="Cambria Math" panose="02040503050406030204" pitchFamily="18" charset="0"/>
                      </a:rPr>
                      <m:t>𝜓</m:t>
                    </m:r>
                  </m:oMath>
                </a14:m>
                <a:r>
                  <a:rPr lang="en-US" dirty="0"/>
                  <a:t> at BESIII</a:t>
                </a:r>
                <a:endParaRPr lang="en-US" dirty="0"/>
              </a:p>
            </p:txBody>
          </p:sp>
        </mc:Choice>
        <mc:Fallback>
          <p:sp>
            <p:nvSpPr>
              <p:cNvPr id="5" name="TextBox 4"/>
              <p:cNvSpPr txBox="1">
                <a:spLocks noRot="1" noChangeAspect="1" noMove="1" noResize="1" noEditPoints="1" noAdjustHandles="1" noChangeArrowheads="1" noChangeShapeType="1" noTextEdit="1"/>
              </p:cNvSpPr>
              <p:nvPr/>
            </p:nvSpPr>
            <p:spPr>
              <a:xfrm>
                <a:off x="7104553" y="3432572"/>
                <a:ext cx="1920344" cy="369332"/>
              </a:xfrm>
              <a:prstGeom prst="rect">
                <a:avLst/>
              </a:prstGeom>
              <a:blipFill rotWithShape="1">
                <a:blip r:embed="rId4"/>
                <a:stretch>
                  <a:fillRect l="-9" t="-107" r="14" b="43"/>
                </a:stretch>
              </a:blipFill>
            </p:spPr>
            <p:txBody>
              <a:bodyPr/>
              <a:lstStyle/>
              <a:p>
                <a:r>
                  <a:rPr lang="zh-CN" altLang="en-US">
                    <a:noFill/>
                  </a:rPr>
                  <a:t> </a:t>
                </a:r>
              </a:p>
            </p:txBody>
          </p:sp>
        </mc:Fallback>
      </mc:AlternateContent>
      <p:sp>
        <p:nvSpPr>
          <p:cNvPr id="8"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a:xfrm>
                <a:off x="2477728" y="506689"/>
                <a:ext cx="4412718" cy="812636"/>
              </a:xfrm>
            </p:spPr>
            <p:txBody>
              <a:bodyPr>
                <a:normAutofit/>
              </a:bodyPr>
              <a:lstStyle/>
              <a:p>
                <a14:m>
                  <m:oMath xmlns:m="http://schemas.openxmlformats.org/officeDocument/2006/math">
                    <m:acc>
                      <m:accPr>
                        <m:chr m:val="̅"/>
                        <m:ctrlPr>
                          <a:rPr lang="en-GB" i="1" smtClean="0">
                            <a:effectLst/>
                            <a:latin typeface="Cambria Math" panose="02040503050406030204" pitchFamily="18" charset="0"/>
                          </a:rPr>
                        </m:ctrlPr>
                      </m:accPr>
                      <m:e>
                        <m:r>
                          <m:rPr>
                            <m:sty m:val="p"/>
                          </m:rPr>
                          <a:rPr lang="en-US" b="0" i="0" smtClean="0">
                            <a:effectLst/>
                            <a:latin typeface="Cambria Math" panose="02040503050406030204" pitchFamily="18" charset="0"/>
                          </a:rPr>
                          <m:t>n</m:t>
                        </m:r>
                      </m:e>
                    </m:acc>
                  </m:oMath>
                </a14:m>
                <a:r>
                  <a:rPr lang="en-GB" dirty="0">
                    <a:effectLst/>
                    <a:latin typeface="Helvetica" pitchFamily="2" charset="0"/>
                  </a:rPr>
                  <a:t>p → </a:t>
                </a:r>
                <a:r>
                  <a:rPr lang="el-GR" dirty="0">
                    <a:latin typeface="Cambria Math" panose="02040503050406030204" pitchFamily="18" charset="0"/>
                  </a:rPr>
                  <a:t>2π</a:t>
                </a:r>
                <a:r>
                  <a:rPr lang="el-GR" baseline="30000" dirty="0">
                    <a:latin typeface="Cambria Math" panose="02040503050406030204" pitchFamily="18" charset="0"/>
                  </a:rPr>
                  <a:t>+</a:t>
                </a:r>
                <a:r>
                  <a:rPr lang="el-GR" dirty="0">
                    <a:latin typeface="Cambria Math" panose="02040503050406030204" pitchFamily="18" charset="0"/>
                  </a:rPr>
                  <a:t>π</a:t>
                </a:r>
                <a:r>
                  <a:rPr lang="el-GR" baseline="30000" dirty="0">
                    <a:latin typeface="Cambria Math" panose="02040503050406030204" pitchFamily="18" charset="0"/>
                  </a:rPr>
                  <a:t>−</a:t>
                </a:r>
                <a:r>
                  <a:rPr lang="en-US" dirty="0">
                    <a:latin typeface="Cambria Math" panose="02040503050406030204" pitchFamily="18" charset="0"/>
                  </a:rPr>
                  <a:t>(</a:t>
                </a:r>
                <a:r>
                  <a:rPr lang="el-GR" dirty="0">
                    <a:latin typeface="Cambria Math" panose="02040503050406030204" pitchFamily="18" charset="0"/>
                  </a:rPr>
                  <a:t>π</a:t>
                </a:r>
                <a:r>
                  <a:rPr lang="el-GR" baseline="30000" dirty="0">
                    <a:latin typeface="Cambria Math" panose="02040503050406030204" pitchFamily="18" charset="0"/>
                  </a:rPr>
                  <a:t>0</a:t>
                </a:r>
                <a:r>
                  <a:rPr lang="en-US" dirty="0">
                    <a:latin typeface="Cambria Math" panose="02040503050406030204" pitchFamily="18" charset="0"/>
                  </a:rPr>
                  <a:t>)</a:t>
                </a:r>
                <a:endParaRPr lang="en-US" dirty="0"/>
              </a:p>
            </p:txBody>
          </p:sp>
        </mc:Choice>
        <mc:Fallback>
          <p:sp>
            <p:nvSpPr>
              <p:cNvPr id="2" name="Title 1"/>
              <p:cNvSpPr>
                <a:spLocks noRot="1" noChangeAspect="1" noMove="1" noResize="1" noEditPoints="1" noAdjustHandles="1" noChangeArrowheads="1" noChangeShapeType="1" noTextEdit="1"/>
              </p:cNvSpPr>
              <p:nvPr>
                <p:ph type="title"/>
              </p:nvPr>
            </p:nvSpPr>
            <p:spPr>
              <a:xfrm>
                <a:off x="2477728" y="506689"/>
                <a:ext cx="4412718" cy="812636"/>
              </a:xfrm>
              <a:blipFill rotWithShape="1">
                <a:blip r:embed="rId1"/>
                <a:stretch>
                  <a:fillRect l="-13" t="-13435" r="1" b="53"/>
                </a:stretch>
              </a:blipFill>
            </p:spPr>
            <p:txBody>
              <a:bodyPr/>
              <a:lstStyle/>
              <a:p>
                <a:r>
                  <a:rPr lang="zh-CN" altLang="en-US">
                    <a:noFill/>
                  </a:rPr>
                  <a:t> </a:t>
                </a:r>
              </a:p>
            </p:txBody>
          </p:sp>
        </mc:Fallback>
      </mc:AlternateContent>
      <p:sp>
        <p:nvSpPr>
          <p:cNvPr id="3" name="矩形 1"/>
          <p:cNvSpPr/>
          <p:nvPr/>
        </p:nvSpPr>
        <p:spPr>
          <a:xfrm>
            <a:off x="5043839" y="0"/>
            <a:ext cx="4100161" cy="369332"/>
          </a:xfrm>
          <a:prstGeom prst="rect">
            <a:avLst/>
          </a:prstGeom>
        </p:spPr>
        <p:txBody>
          <a:bodyPr wrap="none">
            <a:spAutoFit/>
          </a:bodyPr>
          <a:lstStyle/>
          <a:p>
            <a:r>
              <a:rPr lang="en-US" altLang="zh-CN" dirty="0" err="1">
                <a:latin typeface="微软雅黑" panose="020B0503020204020204" pitchFamily="34" charset="-122"/>
                <a:ea typeface="微软雅黑" panose="020B0503020204020204" pitchFamily="34" charset="-122"/>
              </a:rPr>
              <a:t>arXiv</a:t>
            </a:r>
            <a:r>
              <a:rPr lang="en-US" altLang="zh-CN" dirty="0">
                <a:latin typeface="微软雅黑" panose="020B0503020204020204" pitchFamily="34" charset="-122"/>
                <a:ea typeface="微软雅黑" panose="020B0503020204020204" pitchFamily="34" charset="-122"/>
              </a:rPr>
              <a:t> 2511.21462, submitted to PRL</a:t>
            </a:r>
            <a:endParaRPr lang="en-US" altLang="zh-CN" dirty="0">
              <a:latin typeface="微软雅黑" panose="020B0503020204020204" pitchFamily="34" charset="-122"/>
              <a:ea typeface="微软雅黑" panose="020B0503020204020204" pitchFamily="34" charset="-122"/>
            </a:endParaRPr>
          </a:p>
        </p:txBody>
      </p:sp>
      <p:pic>
        <p:nvPicPr>
          <p:cNvPr id="8" name="Picture 7"/>
          <p:cNvPicPr>
            <a:picLocks noChangeAspect="1"/>
          </p:cNvPicPr>
          <p:nvPr/>
        </p:nvPicPr>
        <p:blipFill>
          <a:blip r:embed="rId2"/>
          <a:stretch>
            <a:fillRect/>
          </a:stretch>
        </p:blipFill>
        <p:spPr>
          <a:xfrm>
            <a:off x="21296" y="1975700"/>
            <a:ext cx="9122704" cy="2501113"/>
          </a:xfrm>
          <a:prstGeom prst="rect">
            <a:avLst/>
          </a:prstGeom>
        </p:spPr>
      </p:pic>
      <p:sp>
        <p:nvSpPr>
          <p:cNvPr id="5" name="TextBox 4"/>
          <p:cNvSpPr txBox="1"/>
          <p:nvPr/>
        </p:nvSpPr>
        <p:spPr>
          <a:xfrm>
            <a:off x="811530" y="5006340"/>
            <a:ext cx="7669530" cy="707886"/>
          </a:xfrm>
          <a:prstGeom prst="rect">
            <a:avLst/>
          </a:prstGeom>
          <a:noFill/>
        </p:spPr>
        <p:txBody>
          <a:bodyPr wrap="square" rtlCol="0">
            <a:spAutoFit/>
          </a:bodyPr>
          <a:lstStyle/>
          <a:p>
            <a:pPr algn="ctr"/>
            <a:r>
              <a:rPr lang="en-US" sz="2000" b="1" dirty="0">
                <a:latin typeface="微软雅黑" panose="020B0503020204020204" pitchFamily="34" charset="-122"/>
                <a:ea typeface="微软雅黑" panose="020B0503020204020204" pitchFamily="34" charset="-122"/>
              </a:rPr>
              <a:t>Energy difference between the final states and the initial states is used to subtract the signal.</a:t>
            </a:r>
            <a:endParaRPr lang="en-US" sz="2000" b="1" dirty="0">
              <a:latin typeface="微软雅黑" panose="020B0503020204020204" pitchFamily="34" charset="-122"/>
              <a:ea typeface="微软雅黑" panose="020B0503020204020204" pitchFamily="34" charset="-122"/>
            </a:endParaRPr>
          </a:p>
        </p:txBody>
      </p:sp>
      <p:sp>
        <p:nvSpPr>
          <p:cNvPr id="6"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a:xfrm>
                <a:off x="2477728" y="506689"/>
                <a:ext cx="4412718" cy="812636"/>
              </a:xfrm>
            </p:spPr>
            <p:txBody>
              <a:bodyPr>
                <a:normAutofit/>
              </a:bodyPr>
              <a:lstStyle/>
              <a:p>
                <a14:m>
                  <m:oMath xmlns:m="http://schemas.openxmlformats.org/officeDocument/2006/math">
                    <m:acc>
                      <m:accPr>
                        <m:chr m:val="̅"/>
                        <m:ctrlPr>
                          <a:rPr lang="en-GB" i="1" smtClean="0">
                            <a:effectLst/>
                            <a:latin typeface="Cambria Math" panose="02040503050406030204" pitchFamily="18" charset="0"/>
                          </a:rPr>
                        </m:ctrlPr>
                      </m:accPr>
                      <m:e>
                        <m:r>
                          <m:rPr>
                            <m:sty m:val="p"/>
                          </m:rPr>
                          <a:rPr lang="en-US" b="0" i="0" smtClean="0">
                            <a:effectLst/>
                            <a:latin typeface="Cambria Math" panose="02040503050406030204" pitchFamily="18" charset="0"/>
                          </a:rPr>
                          <m:t>n</m:t>
                        </m:r>
                      </m:e>
                    </m:acc>
                  </m:oMath>
                </a14:m>
                <a:r>
                  <a:rPr lang="en-GB" dirty="0">
                    <a:effectLst/>
                    <a:latin typeface="Helvetica" pitchFamily="2" charset="0"/>
                  </a:rPr>
                  <a:t>p → </a:t>
                </a:r>
                <a:r>
                  <a:rPr lang="el-GR" dirty="0">
                    <a:latin typeface="Cambria Math" panose="02040503050406030204" pitchFamily="18" charset="0"/>
                  </a:rPr>
                  <a:t>2π</a:t>
                </a:r>
                <a:r>
                  <a:rPr lang="el-GR" baseline="30000" dirty="0">
                    <a:latin typeface="Cambria Math" panose="02040503050406030204" pitchFamily="18" charset="0"/>
                  </a:rPr>
                  <a:t>+</a:t>
                </a:r>
                <a:r>
                  <a:rPr lang="el-GR" dirty="0">
                    <a:latin typeface="Cambria Math" panose="02040503050406030204" pitchFamily="18" charset="0"/>
                  </a:rPr>
                  <a:t>π</a:t>
                </a:r>
                <a:r>
                  <a:rPr lang="el-GR" baseline="30000" dirty="0">
                    <a:latin typeface="Cambria Math" panose="02040503050406030204" pitchFamily="18" charset="0"/>
                  </a:rPr>
                  <a:t>−</a:t>
                </a:r>
                <a:r>
                  <a:rPr lang="en-US" dirty="0">
                    <a:latin typeface="Cambria Math" panose="02040503050406030204" pitchFamily="18" charset="0"/>
                  </a:rPr>
                  <a:t>(</a:t>
                </a:r>
                <a:r>
                  <a:rPr lang="el-GR" dirty="0">
                    <a:latin typeface="Cambria Math" panose="02040503050406030204" pitchFamily="18" charset="0"/>
                  </a:rPr>
                  <a:t>π</a:t>
                </a:r>
                <a:r>
                  <a:rPr lang="el-GR" baseline="30000" dirty="0">
                    <a:latin typeface="Cambria Math" panose="02040503050406030204" pitchFamily="18" charset="0"/>
                  </a:rPr>
                  <a:t>0</a:t>
                </a:r>
                <a:r>
                  <a:rPr lang="en-US" dirty="0">
                    <a:latin typeface="Cambria Math" panose="02040503050406030204" pitchFamily="18" charset="0"/>
                  </a:rPr>
                  <a:t>)</a:t>
                </a:r>
                <a:endParaRPr lang="en-US" dirty="0"/>
              </a:p>
            </p:txBody>
          </p:sp>
        </mc:Choice>
        <mc:Fallback>
          <p:sp>
            <p:nvSpPr>
              <p:cNvPr id="2" name="Title 1"/>
              <p:cNvSpPr>
                <a:spLocks noRot="1" noChangeAspect="1" noMove="1" noResize="1" noEditPoints="1" noAdjustHandles="1" noChangeArrowheads="1" noChangeShapeType="1" noTextEdit="1"/>
              </p:cNvSpPr>
              <p:nvPr>
                <p:ph type="title"/>
              </p:nvPr>
            </p:nvSpPr>
            <p:spPr>
              <a:xfrm>
                <a:off x="2477728" y="506689"/>
                <a:ext cx="4412718" cy="812636"/>
              </a:xfrm>
              <a:blipFill rotWithShape="1">
                <a:blip r:embed="rId1"/>
                <a:stretch>
                  <a:fillRect l="-13" t="-13435" r="1" b="53"/>
                </a:stretch>
              </a:blipFill>
            </p:spPr>
            <p:txBody>
              <a:bodyPr/>
              <a:lstStyle/>
              <a:p>
                <a:r>
                  <a:rPr lang="zh-CN" altLang="en-US">
                    <a:noFill/>
                  </a:rPr>
                  <a:t> </a:t>
                </a:r>
              </a:p>
            </p:txBody>
          </p:sp>
        </mc:Fallback>
      </mc:AlternateContent>
      <p:sp>
        <p:nvSpPr>
          <p:cNvPr id="3" name="矩形 1"/>
          <p:cNvSpPr/>
          <p:nvPr/>
        </p:nvSpPr>
        <p:spPr>
          <a:xfrm>
            <a:off x="5043839" y="0"/>
            <a:ext cx="4100161" cy="369332"/>
          </a:xfrm>
          <a:prstGeom prst="rect">
            <a:avLst/>
          </a:prstGeom>
        </p:spPr>
        <p:txBody>
          <a:bodyPr wrap="none">
            <a:spAutoFit/>
          </a:bodyPr>
          <a:lstStyle/>
          <a:p>
            <a:r>
              <a:rPr lang="en-US" altLang="zh-CN" dirty="0" err="1">
                <a:latin typeface="微软雅黑" panose="020B0503020204020204" pitchFamily="34" charset="-122"/>
                <a:ea typeface="微软雅黑" panose="020B0503020204020204" pitchFamily="34" charset="-122"/>
              </a:rPr>
              <a:t>arXiv</a:t>
            </a:r>
            <a:r>
              <a:rPr lang="en-US" altLang="zh-CN" dirty="0">
                <a:latin typeface="微软雅黑" panose="020B0503020204020204" pitchFamily="34" charset="-122"/>
                <a:ea typeface="微软雅黑" panose="020B0503020204020204" pitchFamily="34" charset="-122"/>
              </a:rPr>
              <a:t> 2511.21462, submitted to PRL</a:t>
            </a:r>
            <a:endParaRPr lang="en-US" altLang="zh-CN" dirty="0">
              <a:latin typeface="微软雅黑" panose="020B0503020204020204" pitchFamily="34" charset="-122"/>
              <a:ea typeface="微软雅黑" panose="020B0503020204020204" pitchFamily="34" charset="-122"/>
            </a:endParaRPr>
          </a:p>
        </p:txBody>
      </p:sp>
      <p:pic>
        <p:nvPicPr>
          <p:cNvPr id="6" name="Picture 5"/>
          <p:cNvPicPr>
            <a:picLocks noChangeAspect="1"/>
          </p:cNvPicPr>
          <p:nvPr/>
        </p:nvPicPr>
        <p:blipFill>
          <a:blip r:embed="rId2"/>
          <a:stretch>
            <a:fillRect/>
          </a:stretch>
        </p:blipFill>
        <p:spPr>
          <a:xfrm>
            <a:off x="171450" y="1733307"/>
            <a:ext cx="8801100" cy="3391386"/>
          </a:xfrm>
          <a:prstGeom prst="rect">
            <a:avLst/>
          </a:prstGeom>
        </p:spPr>
      </p:pic>
      <p:sp>
        <p:nvSpPr>
          <p:cNvPr id="5" name="TextBox 4"/>
          <p:cNvSpPr txBox="1"/>
          <p:nvPr/>
        </p:nvSpPr>
        <p:spPr>
          <a:xfrm>
            <a:off x="1083344" y="5538675"/>
            <a:ext cx="7669530" cy="400110"/>
          </a:xfrm>
          <a:prstGeom prst="rect">
            <a:avLst/>
          </a:prstGeom>
          <a:noFill/>
        </p:spPr>
        <p:txBody>
          <a:bodyPr wrap="square" rtlCol="0">
            <a:spAutoFit/>
          </a:bodyPr>
          <a:lstStyle/>
          <a:p>
            <a:pPr algn="ctr"/>
            <a:r>
              <a:rPr lang="en-US" sz="2000" b="1" dirty="0">
                <a:latin typeface="微软雅黑" panose="020B0503020204020204" pitchFamily="34" charset="-122"/>
                <a:ea typeface="微软雅黑" panose="020B0503020204020204" pitchFamily="34" charset="-122"/>
              </a:rPr>
              <a:t>Clear 𝝆 and 𝝎 are observed in the intermediate states.</a:t>
            </a:r>
            <a:endParaRPr lang="en-US" sz="2000" b="1" dirty="0">
              <a:latin typeface="微软雅黑" panose="020B0503020204020204" pitchFamily="34" charset="-122"/>
              <a:ea typeface="微软雅黑" panose="020B0503020204020204" pitchFamily="34" charset="-122"/>
            </a:endParaRPr>
          </a:p>
        </p:txBody>
      </p:sp>
      <p:sp>
        <p:nvSpPr>
          <p:cNvPr id="7"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a:xfrm>
                <a:off x="2477728" y="506689"/>
                <a:ext cx="4412718" cy="812636"/>
              </a:xfrm>
            </p:spPr>
            <p:txBody>
              <a:bodyPr>
                <a:normAutofit/>
              </a:bodyPr>
              <a:lstStyle/>
              <a:p>
                <a14:m>
                  <m:oMath xmlns:m="http://schemas.openxmlformats.org/officeDocument/2006/math">
                    <m:acc>
                      <m:accPr>
                        <m:chr m:val="̅"/>
                        <m:ctrlPr>
                          <a:rPr lang="en-GB" i="1" smtClean="0">
                            <a:effectLst/>
                            <a:latin typeface="Cambria Math" panose="02040503050406030204" pitchFamily="18" charset="0"/>
                          </a:rPr>
                        </m:ctrlPr>
                      </m:accPr>
                      <m:e>
                        <m:r>
                          <m:rPr>
                            <m:sty m:val="p"/>
                          </m:rPr>
                          <a:rPr lang="en-US" b="0" i="0" smtClean="0">
                            <a:effectLst/>
                            <a:latin typeface="Cambria Math" panose="02040503050406030204" pitchFamily="18" charset="0"/>
                          </a:rPr>
                          <m:t>n</m:t>
                        </m:r>
                      </m:e>
                    </m:acc>
                  </m:oMath>
                </a14:m>
                <a:r>
                  <a:rPr lang="en-GB" dirty="0">
                    <a:effectLst/>
                    <a:latin typeface="Helvetica" pitchFamily="2" charset="0"/>
                  </a:rPr>
                  <a:t>p → </a:t>
                </a:r>
                <a:r>
                  <a:rPr lang="el-GR" dirty="0">
                    <a:latin typeface="Cambria Math" panose="02040503050406030204" pitchFamily="18" charset="0"/>
                  </a:rPr>
                  <a:t>2π</a:t>
                </a:r>
                <a:r>
                  <a:rPr lang="el-GR" baseline="30000" dirty="0">
                    <a:latin typeface="Cambria Math" panose="02040503050406030204" pitchFamily="18" charset="0"/>
                  </a:rPr>
                  <a:t>+</a:t>
                </a:r>
                <a:r>
                  <a:rPr lang="el-GR" dirty="0">
                    <a:latin typeface="Cambria Math" panose="02040503050406030204" pitchFamily="18" charset="0"/>
                  </a:rPr>
                  <a:t>π</a:t>
                </a:r>
                <a:r>
                  <a:rPr lang="el-GR" baseline="30000" dirty="0">
                    <a:latin typeface="Cambria Math" panose="02040503050406030204" pitchFamily="18" charset="0"/>
                  </a:rPr>
                  <a:t>−</a:t>
                </a:r>
                <a:r>
                  <a:rPr lang="en-US" dirty="0">
                    <a:latin typeface="Cambria Math" panose="02040503050406030204" pitchFamily="18" charset="0"/>
                  </a:rPr>
                  <a:t>(</a:t>
                </a:r>
                <a:r>
                  <a:rPr lang="el-GR" dirty="0">
                    <a:latin typeface="Cambria Math" panose="02040503050406030204" pitchFamily="18" charset="0"/>
                  </a:rPr>
                  <a:t>π</a:t>
                </a:r>
                <a:r>
                  <a:rPr lang="el-GR" baseline="30000" dirty="0">
                    <a:latin typeface="Cambria Math" panose="02040503050406030204" pitchFamily="18" charset="0"/>
                  </a:rPr>
                  <a:t>0</a:t>
                </a:r>
                <a:r>
                  <a:rPr lang="en-US" dirty="0">
                    <a:latin typeface="Cambria Math" panose="02040503050406030204" pitchFamily="18" charset="0"/>
                  </a:rPr>
                  <a:t>)</a:t>
                </a:r>
                <a:endParaRPr lang="en-US" dirty="0"/>
              </a:p>
            </p:txBody>
          </p:sp>
        </mc:Choice>
        <mc:Fallback>
          <p:sp>
            <p:nvSpPr>
              <p:cNvPr id="2" name="Title 1"/>
              <p:cNvSpPr>
                <a:spLocks noRot="1" noChangeAspect="1" noMove="1" noResize="1" noEditPoints="1" noAdjustHandles="1" noChangeArrowheads="1" noChangeShapeType="1" noTextEdit="1"/>
              </p:cNvSpPr>
              <p:nvPr>
                <p:ph type="title"/>
              </p:nvPr>
            </p:nvSpPr>
            <p:spPr>
              <a:xfrm>
                <a:off x="2477728" y="506689"/>
                <a:ext cx="4412718" cy="812636"/>
              </a:xfrm>
              <a:blipFill rotWithShape="1">
                <a:blip r:embed="rId1"/>
                <a:stretch>
                  <a:fillRect l="-13" t="-13435" r="1" b="53"/>
                </a:stretch>
              </a:blipFill>
            </p:spPr>
            <p:txBody>
              <a:bodyPr/>
              <a:lstStyle/>
              <a:p>
                <a:r>
                  <a:rPr lang="zh-CN" altLang="en-US">
                    <a:noFill/>
                  </a:rPr>
                  <a:t> </a:t>
                </a:r>
              </a:p>
            </p:txBody>
          </p:sp>
        </mc:Fallback>
      </mc:AlternateContent>
      <p:sp>
        <p:nvSpPr>
          <p:cNvPr id="3" name="矩形 1"/>
          <p:cNvSpPr/>
          <p:nvPr/>
        </p:nvSpPr>
        <p:spPr>
          <a:xfrm>
            <a:off x="5043839" y="0"/>
            <a:ext cx="4100161" cy="369332"/>
          </a:xfrm>
          <a:prstGeom prst="rect">
            <a:avLst/>
          </a:prstGeom>
        </p:spPr>
        <p:txBody>
          <a:bodyPr wrap="none">
            <a:spAutoFit/>
          </a:bodyPr>
          <a:lstStyle/>
          <a:p>
            <a:r>
              <a:rPr lang="en-US" altLang="zh-CN" dirty="0" err="1">
                <a:latin typeface="微软雅黑" panose="020B0503020204020204" pitchFamily="34" charset="-122"/>
                <a:ea typeface="微软雅黑" panose="020B0503020204020204" pitchFamily="34" charset="-122"/>
              </a:rPr>
              <a:t>arXiv</a:t>
            </a:r>
            <a:r>
              <a:rPr lang="en-US" altLang="zh-CN" dirty="0">
                <a:latin typeface="微软雅黑" panose="020B0503020204020204" pitchFamily="34" charset="-122"/>
                <a:ea typeface="微软雅黑" panose="020B0503020204020204" pitchFamily="34" charset="-122"/>
              </a:rPr>
              <a:t> 2511.21462, submitted to PRL</a:t>
            </a:r>
            <a:endParaRPr lang="en-US" altLang="zh-CN" dirty="0">
              <a:latin typeface="微软雅黑" panose="020B0503020204020204" pitchFamily="34" charset="-122"/>
              <a:ea typeface="微软雅黑" panose="020B0503020204020204" pitchFamily="34" charset="-122"/>
            </a:endParaRPr>
          </a:p>
        </p:txBody>
      </p:sp>
      <p:pic>
        <p:nvPicPr>
          <p:cNvPr id="7" name="Picture 6"/>
          <p:cNvPicPr>
            <a:picLocks noChangeAspect="1"/>
          </p:cNvPicPr>
          <p:nvPr/>
        </p:nvPicPr>
        <p:blipFill>
          <a:blip r:embed="rId2"/>
          <a:stretch>
            <a:fillRect/>
          </a:stretch>
        </p:blipFill>
        <p:spPr>
          <a:xfrm>
            <a:off x="1399990" y="1319325"/>
            <a:ext cx="6046839" cy="4393125"/>
          </a:xfrm>
          <a:prstGeom prst="rect">
            <a:avLst/>
          </a:prstGeom>
        </p:spPr>
      </p:pic>
      <p:sp>
        <p:nvSpPr>
          <p:cNvPr id="5" name="TextBox 4"/>
          <p:cNvSpPr txBox="1"/>
          <p:nvPr/>
        </p:nvSpPr>
        <p:spPr>
          <a:xfrm>
            <a:off x="160020" y="5817200"/>
            <a:ext cx="8983980" cy="707886"/>
          </a:xfrm>
          <a:prstGeom prst="rect">
            <a:avLst/>
          </a:prstGeom>
          <a:noFill/>
        </p:spPr>
        <p:txBody>
          <a:bodyPr wrap="square" rtlCol="0">
            <a:spAutoFit/>
          </a:bodyPr>
          <a:lstStyle/>
          <a:p>
            <a:pPr algn="ctr"/>
            <a:r>
              <a:rPr lang="en-US" sz="2000" b="1" dirty="0">
                <a:latin typeface="微软雅黑" panose="020B0503020204020204" pitchFamily="34" charset="-122"/>
                <a:ea typeface="微软雅黑" panose="020B0503020204020204" pitchFamily="34" charset="-122"/>
              </a:rPr>
              <a:t>Cross sections are measured as function of anti-neutron momentum, and the part above 800 MeV is measured for first time.</a:t>
            </a:r>
            <a:endParaRPr lang="en-US" sz="2000" b="1" dirty="0">
              <a:latin typeface="微软雅黑" panose="020B0503020204020204" pitchFamily="34" charset="-122"/>
              <a:ea typeface="微软雅黑" panose="020B0503020204020204" pitchFamily="34" charset="-122"/>
            </a:endParaRPr>
          </a:p>
        </p:txBody>
      </p:sp>
      <p:sp>
        <p:nvSpPr>
          <p:cNvPr id="6"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a:xfrm>
                <a:off x="2477728" y="506689"/>
                <a:ext cx="4412718" cy="812636"/>
              </a:xfrm>
            </p:spPr>
            <p:txBody>
              <a:bodyPr>
                <a:normAutofit fontScale="90000"/>
              </a:bodyPr>
              <a:lstStyle/>
              <a:p>
                <a14:m>
                  <m:oMath xmlns:m="http://schemas.openxmlformats.org/officeDocument/2006/math">
                    <m:acc>
                      <m:accPr>
                        <m:chr m:val="̅"/>
                        <m:ctrlPr>
                          <a:rPr lang="en-GB" i="1" smtClean="0">
                            <a:effectLst/>
                            <a:latin typeface="Cambria Math" panose="02040503050406030204" pitchFamily="18" charset="0"/>
                          </a:rPr>
                        </m:ctrlPr>
                      </m:accPr>
                      <m:e>
                        <m:r>
                          <m:rPr>
                            <m:sty m:val="p"/>
                          </m:rPr>
                          <a:rPr lang="en-US" b="0" i="0" smtClean="0">
                            <a:effectLst/>
                            <a:latin typeface="Cambria Math" panose="02040503050406030204" pitchFamily="18" charset="0"/>
                          </a:rPr>
                          <m:t>n</m:t>
                        </m:r>
                      </m:e>
                    </m:acc>
                  </m:oMath>
                </a14:m>
                <a:r>
                  <a:rPr lang="en-GB" dirty="0">
                    <a:effectLst/>
                    <a:latin typeface="Helvetica" pitchFamily="2" charset="0"/>
                  </a:rPr>
                  <a:t>p → </a:t>
                </a:r>
                <a:r>
                  <a:rPr lang="en-US" dirty="0">
                    <a:latin typeface="Cambria Math" panose="02040503050406030204" pitchFamily="18" charset="0"/>
                  </a:rPr>
                  <a:t>K</a:t>
                </a:r>
                <a:r>
                  <a:rPr lang="en-US" baseline="30000" dirty="0">
                    <a:latin typeface="Cambria Math" panose="02040503050406030204" pitchFamily="18" charset="0"/>
                  </a:rPr>
                  <a:t>+</a:t>
                </a:r>
                <a:r>
                  <a:rPr lang="en-US" dirty="0">
                    <a:latin typeface="Cambria Math" panose="02040503050406030204" pitchFamily="18" charset="0"/>
                  </a:rPr>
                  <a:t>K</a:t>
                </a:r>
                <a:r>
                  <a:rPr lang="el-GR" baseline="30000" dirty="0">
                    <a:latin typeface="Cambria Math" panose="02040503050406030204" pitchFamily="18" charset="0"/>
                  </a:rPr>
                  <a:t>− </a:t>
                </a:r>
                <a:r>
                  <a:rPr lang="el-GR" dirty="0">
                    <a:latin typeface="Cambria Math" panose="02040503050406030204" pitchFamily="18" charset="0"/>
                  </a:rPr>
                  <a:t>π</a:t>
                </a:r>
                <a:r>
                  <a:rPr lang="el-GR" baseline="30000" dirty="0">
                    <a:latin typeface="Cambria Math" panose="02040503050406030204" pitchFamily="18" charset="0"/>
                  </a:rPr>
                  <a:t>−</a:t>
                </a:r>
                <a:r>
                  <a:rPr lang="en-US" dirty="0">
                    <a:latin typeface="Cambria Math" panose="02040503050406030204" pitchFamily="18" charset="0"/>
                  </a:rPr>
                  <a:t>(</a:t>
                </a:r>
                <a:r>
                  <a:rPr lang="el-GR" dirty="0">
                    <a:latin typeface="Cambria Math" panose="02040503050406030204" pitchFamily="18" charset="0"/>
                  </a:rPr>
                  <a:t>π</a:t>
                </a:r>
                <a:r>
                  <a:rPr lang="el-GR" baseline="30000" dirty="0">
                    <a:latin typeface="Cambria Math" panose="02040503050406030204" pitchFamily="18" charset="0"/>
                  </a:rPr>
                  <a:t>0</a:t>
                </a:r>
                <a:r>
                  <a:rPr lang="en-US" dirty="0">
                    <a:latin typeface="Cambria Math" panose="02040503050406030204" pitchFamily="18" charset="0"/>
                  </a:rPr>
                  <a:t>)</a:t>
                </a:r>
                <a:br>
                  <a:rPr lang="el-GR" dirty="0"/>
                </a:br>
                <a:endParaRPr lang="en-US" dirty="0"/>
              </a:p>
            </p:txBody>
          </p:sp>
        </mc:Choice>
        <mc:Fallback>
          <p:sp>
            <p:nvSpPr>
              <p:cNvPr id="2" name="Title 1"/>
              <p:cNvSpPr>
                <a:spLocks noRot="1" noChangeAspect="1" noMove="1" noResize="1" noEditPoints="1" noAdjustHandles="1" noChangeArrowheads="1" noChangeShapeType="1" noTextEdit="1"/>
              </p:cNvSpPr>
              <p:nvPr>
                <p:ph type="title"/>
              </p:nvPr>
            </p:nvSpPr>
            <p:spPr>
              <a:xfrm>
                <a:off x="2477728" y="506689"/>
                <a:ext cx="4412718" cy="812636"/>
              </a:xfrm>
              <a:blipFill rotWithShape="1">
                <a:blip r:embed="rId1"/>
                <a:stretch>
                  <a:fillRect l="-13" t="-42972" r="1" b="53"/>
                </a:stretch>
              </a:blipFill>
            </p:spPr>
            <p:txBody>
              <a:bodyPr/>
              <a:lstStyle/>
              <a:p>
                <a:r>
                  <a:rPr lang="zh-CN" altLang="en-US">
                    <a:noFill/>
                  </a:rPr>
                  <a:t> </a:t>
                </a:r>
              </a:p>
            </p:txBody>
          </p:sp>
        </mc:Fallback>
      </mc:AlternateContent>
      <p:sp>
        <p:nvSpPr>
          <p:cNvPr id="3" name="矩形 1"/>
          <p:cNvSpPr/>
          <p:nvPr/>
        </p:nvSpPr>
        <p:spPr>
          <a:xfrm>
            <a:off x="5043839" y="0"/>
            <a:ext cx="4100161" cy="369332"/>
          </a:xfrm>
          <a:prstGeom prst="rect">
            <a:avLst/>
          </a:prstGeom>
        </p:spPr>
        <p:txBody>
          <a:bodyPr wrap="none">
            <a:spAutoFit/>
          </a:bodyPr>
          <a:lstStyle/>
          <a:p>
            <a:r>
              <a:rPr lang="en-US" altLang="zh-CN" dirty="0" err="1">
                <a:latin typeface="微软雅黑" panose="020B0503020204020204" pitchFamily="34" charset="-122"/>
                <a:ea typeface="微软雅黑" panose="020B0503020204020204" pitchFamily="34" charset="-122"/>
              </a:rPr>
              <a:t>arXiv</a:t>
            </a:r>
            <a:r>
              <a:rPr lang="en-US" altLang="zh-CN" dirty="0">
                <a:latin typeface="微软雅黑" panose="020B0503020204020204" pitchFamily="34" charset="-122"/>
                <a:ea typeface="微软雅黑" panose="020B0503020204020204" pitchFamily="34" charset="-122"/>
              </a:rPr>
              <a:t> 2603.24272, submitted to PRL</a:t>
            </a:r>
            <a:endParaRPr lang="en-US" altLang="zh-CN" dirty="0">
              <a:latin typeface="微软雅黑" panose="020B0503020204020204" pitchFamily="34" charset="-122"/>
              <a:ea typeface="微软雅黑" panose="020B0503020204020204" pitchFamily="34" charset="-122"/>
            </a:endParaRPr>
          </a:p>
        </p:txBody>
      </p:sp>
      <p:pic>
        <p:nvPicPr>
          <p:cNvPr id="6" name="Picture 5"/>
          <p:cNvPicPr>
            <a:picLocks noChangeAspect="1"/>
          </p:cNvPicPr>
          <p:nvPr/>
        </p:nvPicPr>
        <p:blipFill>
          <a:blip r:embed="rId2"/>
          <a:stretch>
            <a:fillRect/>
          </a:stretch>
        </p:blipFill>
        <p:spPr>
          <a:xfrm>
            <a:off x="97155" y="1456682"/>
            <a:ext cx="8949690" cy="3586707"/>
          </a:xfrm>
          <a:prstGeom prst="rect">
            <a:avLst/>
          </a:prstGeom>
        </p:spPr>
      </p:pic>
      <p:sp>
        <p:nvSpPr>
          <p:cNvPr id="5" name="TextBox 4"/>
          <p:cNvSpPr txBox="1"/>
          <p:nvPr/>
        </p:nvSpPr>
        <p:spPr>
          <a:xfrm>
            <a:off x="811530" y="5006340"/>
            <a:ext cx="7669530" cy="707886"/>
          </a:xfrm>
          <a:prstGeom prst="rect">
            <a:avLst/>
          </a:prstGeom>
          <a:noFill/>
        </p:spPr>
        <p:txBody>
          <a:bodyPr wrap="square" rtlCol="0">
            <a:spAutoFit/>
          </a:bodyPr>
          <a:lstStyle/>
          <a:p>
            <a:pPr algn="ctr"/>
            <a:r>
              <a:rPr lang="en-US" sz="2000" b="1" dirty="0">
                <a:latin typeface="微软雅黑" panose="020B0503020204020204" pitchFamily="34" charset="-122"/>
                <a:ea typeface="微软雅黑" panose="020B0503020204020204" pitchFamily="34" charset="-122"/>
              </a:rPr>
              <a:t>Energy difference between the final states and the initial states is used to subtract the signal.</a:t>
            </a:r>
            <a:endParaRPr lang="en-US" sz="2000" b="1" dirty="0">
              <a:latin typeface="微软雅黑" panose="020B0503020204020204" pitchFamily="34" charset="-122"/>
              <a:ea typeface="微软雅黑" panose="020B0503020204020204" pitchFamily="34" charset="-122"/>
            </a:endParaRPr>
          </a:p>
        </p:txBody>
      </p:sp>
      <p:sp>
        <p:nvSpPr>
          <p:cNvPr id="7"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a:xfrm>
                <a:off x="2477728" y="506689"/>
                <a:ext cx="4412718" cy="812636"/>
              </a:xfrm>
            </p:spPr>
            <p:txBody>
              <a:bodyPr>
                <a:normAutofit fontScale="90000"/>
              </a:bodyPr>
              <a:lstStyle/>
              <a:p>
                <a14:m>
                  <m:oMath xmlns:m="http://schemas.openxmlformats.org/officeDocument/2006/math">
                    <m:acc>
                      <m:accPr>
                        <m:chr m:val="̅"/>
                        <m:ctrlPr>
                          <a:rPr lang="en-GB" i="1" smtClean="0">
                            <a:effectLst/>
                            <a:latin typeface="Cambria Math" panose="02040503050406030204" pitchFamily="18" charset="0"/>
                          </a:rPr>
                        </m:ctrlPr>
                      </m:accPr>
                      <m:e>
                        <m:r>
                          <m:rPr>
                            <m:sty m:val="p"/>
                          </m:rPr>
                          <a:rPr lang="en-US" b="0" i="0" smtClean="0">
                            <a:effectLst/>
                            <a:latin typeface="Cambria Math" panose="02040503050406030204" pitchFamily="18" charset="0"/>
                          </a:rPr>
                          <m:t>n</m:t>
                        </m:r>
                      </m:e>
                    </m:acc>
                  </m:oMath>
                </a14:m>
                <a:r>
                  <a:rPr lang="en-GB" dirty="0">
                    <a:effectLst/>
                    <a:latin typeface="Helvetica" pitchFamily="2" charset="0"/>
                  </a:rPr>
                  <a:t>p → </a:t>
                </a:r>
                <a:r>
                  <a:rPr lang="en-US" dirty="0">
                    <a:latin typeface="Cambria Math" panose="02040503050406030204" pitchFamily="18" charset="0"/>
                  </a:rPr>
                  <a:t>K</a:t>
                </a:r>
                <a:r>
                  <a:rPr lang="en-US" baseline="30000" dirty="0">
                    <a:latin typeface="Cambria Math" panose="02040503050406030204" pitchFamily="18" charset="0"/>
                  </a:rPr>
                  <a:t>+</a:t>
                </a:r>
                <a:r>
                  <a:rPr lang="en-US" dirty="0">
                    <a:latin typeface="Cambria Math" panose="02040503050406030204" pitchFamily="18" charset="0"/>
                  </a:rPr>
                  <a:t>K</a:t>
                </a:r>
                <a:r>
                  <a:rPr lang="el-GR" baseline="30000" dirty="0">
                    <a:latin typeface="Cambria Math" panose="02040503050406030204" pitchFamily="18" charset="0"/>
                  </a:rPr>
                  <a:t>− </a:t>
                </a:r>
                <a:r>
                  <a:rPr lang="el-GR" dirty="0">
                    <a:latin typeface="Cambria Math" panose="02040503050406030204" pitchFamily="18" charset="0"/>
                  </a:rPr>
                  <a:t>π</a:t>
                </a:r>
                <a:r>
                  <a:rPr lang="el-GR" baseline="30000" dirty="0">
                    <a:latin typeface="Cambria Math" panose="02040503050406030204" pitchFamily="18" charset="0"/>
                  </a:rPr>
                  <a:t>−</a:t>
                </a:r>
                <a:r>
                  <a:rPr lang="en-US" dirty="0">
                    <a:latin typeface="Cambria Math" panose="02040503050406030204" pitchFamily="18" charset="0"/>
                  </a:rPr>
                  <a:t>(</a:t>
                </a:r>
                <a:r>
                  <a:rPr lang="el-GR" dirty="0">
                    <a:latin typeface="Cambria Math" panose="02040503050406030204" pitchFamily="18" charset="0"/>
                  </a:rPr>
                  <a:t>π</a:t>
                </a:r>
                <a:r>
                  <a:rPr lang="el-GR" baseline="30000" dirty="0">
                    <a:latin typeface="Cambria Math" panose="02040503050406030204" pitchFamily="18" charset="0"/>
                  </a:rPr>
                  <a:t>0</a:t>
                </a:r>
                <a:r>
                  <a:rPr lang="en-US" dirty="0">
                    <a:latin typeface="Cambria Math" panose="02040503050406030204" pitchFamily="18" charset="0"/>
                  </a:rPr>
                  <a:t>)</a:t>
                </a:r>
                <a:br>
                  <a:rPr lang="el-GR" dirty="0"/>
                </a:br>
                <a:endParaRPr lang="en-US" dirty="0"/>
              </a:p>
            </p:txBody>
          </p:sp>
        </mc:Choice>
        <mc:Fallback>
          <p:sp>
            <p:nvSpPr>
              <p:cNvPr id="2" name="Title 1"/>
              <p:cNvSpPr>
                <a:spLocks noRot="1" noChangeAspect="1" noMove="1" noResize="1" noEditPoints="1" noAdjustHandles="1" noChangeArrowheads="1" noChangeShapeType="1" noTextEdit="1"/>
              </p:cNvSpPr>
              <p:nvPr>
                <p:ph type="title"/>
              </p:nvPr>
            </p:nvSpPr>
            <p:spPr>
              <a:xfrm>
                <a:off x="2477728" y="506689"/>
                <a:ext cx="4412718" cy="812636"/>
              </a:xfrm>
              <a:blipFill rotWithShape="1">
                <a:blip r:embed="rId1"/>
                <a:stretch>
                  <a:fillRect l="-13" t="-42972" r="1" b="53"/>
                </a:stretch>
              </a:blipFill>
            </p:spPr>
            <p:txBody>
              <a:bodyPr/>
              <a:lstStyle/>
              <a:p>
                <a:r>
                  <a:rPr lang="zh-CN" altLang="en-US">
                    <a:noFill/>
                  </a:rPr>
                  <a:t> </a:t>
                </a:r>
              </a:p>
            </p:txBody>
          </p:sp>
        </mc:Fallback>
      </mc:AlternateContent>
      <p:sp>
        <p:nvSpPr>
          <p:cNvPr id="3" name="矩形 1"/>
          <p:cNvSpPr/>
          <p:nvPr/>
        </p:nvSpPr>
        <p:spPr>
          <a:xfrm>
            <a:off x="5043839" y="0"/>
            <a:ext cx="4100161" cy="369332"/>
          </a:xfrm>
          <a:prstGeom prst="rect">
            <a:avLst/>
          </a:prstGeom>
        </p:spPr>
        <p:txBody>
          <a:bodyPr wrap="none">
            <a:spAutoFit/>
          </a:bodyPr>
          <a:lstStyle/>
          <a:p>
            <a:r>
              <a:rPr lang="en-US" altLang="zh-CN" dirty="0" err="1">
                <a:latin typeface="微软雅黑" panose="020B0503020204020204" pitchFamily="34" charset="-122"/>
                <a:ea typeface="微软雅黑" panose="020B0503020204020204" pitchFamily="34" charset="-122"/>
              </a:rPr>
              <a:t>arXiv</a:t>
            </a:r>
            <a:r>
              <a:rPr lang="en-US" altLang="zh-CN" dirty="0">
                <a:latin typeface="微软雅黑" panose="020B0503020204020204" pitchFamily="34" charset="-122"/>
                <a:ea typeface="微软雅黑" panose="020B0503020204020204" pitchFamily="34" charset="-122"/>
              </a:rPr>
              <a:t> 2603.24272, submitted to PRL</a:t>
            </a:r>
            <a:endParaRPr lang="en-US" altLang="zh-CN" dirty="0">
              <a:latin typeface="微软雅黑" panose="020B0503020204020204" pitchFamily="34" charset="-122"/>
              <a:ea typeface="微软雅黑" panose="020B0503020204020204" pitchFamily="34" charset="-122"/>
            </a:endParaRPr>
          </a:p>
        </p:txBody>
      </p:sp>
      <p:pic>
        <p:nvPicPr>
          <p:cNvPr id="7" name="Picture 6"/>
          <p:cNvPicPr>
            <a:picLocks noChangeAspect="1"/>
          </p:cNvPicPr>
          <p:nvPr/>
        </p:nvPicPr>
        <p:blipFill>
          <a:blip r:embed="rId2"/>
          <a:stretch>
            <a:fillRect/>
          </a:stretch>
        </p:blipFill>
        <p:spPr>
          <a:xfrm>
            <a:off x="170712" y="1649035"/>
            <a:ext cx="8823960" cy="3559930"/>
          </a:xfrm>
          <a:prstGeom prst="rect">
            <a:avLst/>
          </a:prstGeom>
        </p:spPr>
      </p:pic>
      <p:sp>
        <p:nvSpPr>
          <p:cNvPr id="6" name="TextBox 5"/>
          <p:cNvSpPr txBox="1"/>
          <p:nvPr/>
        </p:nvSpPr>
        <p:spPr>
          <a:xfrm>
            <a:off x="822960" y="5455364"/>
            <a:ext cx="7669530" cy="707886"/>
          </a:xfrm>
          <a:prstGeom prst="rect">
            <a:avLst/>
          </a:prstGeom>
          <a:noFill/>
        </p:spPr>
        <p:txBody>
          <a:bodyPr wrap="square">
            <a:spAutoFit/>
          </a:bodyPr>
          <a:lstStyle/>
          <a:p>
            <a:pPr algn="ctr"/>
            <a:r>
              <a:rPr lang="en-GB" sz="2000" b="1" dirty="0">
                <a:latin typeface="微软雅黑" panose="020B0503020204020204" pitchFamily="34" charset="-122"/>
                <a:ea typeface="微软雅黑" panose="020B0503020204020204" pitchFamily="34" charset="-122"/>
              </a:rPr>
              <a:t>Due to limited</a:t>
            </a:r>
            <a:r>
              <a:rPr lang="zh-CN" altLang="en-US" sz="2000" b="1" dirty="0">
                <a:latin typeface="微软雅黑" panose="020B0503020204020204" pitchFamily="34" charset="-122"/>
                <a:ea typeface="微软雅黑" panose="020B0503020204020204" pitchFamily="34" charset="-122"/>
              </a:rPr>
              <a:t> </a:t>
            </a:r>
            <a:r>
              <a:rPr lang="en-GB" sz="2000" b="1" dirty="0">
                <a:latin typeface="微软雅黑" panose="020B0503020204020204" pitchFamily="34" charset="-122"/>
                <a:ea typeface="微软雅黑" panose="020B0503020204020204" pitchFamily="34" charset="-122"/>
              </a:rPr>
              <a:t>statistics, it is difficult to extract the</a:t>
            </a:r>
            <a:r>
              <a:rPr lang="zh-CN" altLang="en-US" sz="2000" b="1" dirty="0">
                <a:latin typeface="微软雅黑" panose="020B0503020204020204" pitchFamily="34" charset="-122"/>
                <a:ea typeface="微软雅黑" panose="020B0503020204020204" pitchFamily="34" charset="-122"/>
              </a:rPr>
              <a:t> </a:t>
            </a:r>
            <a:r>
              <a:rPr lang="en-GB" sz="2000" b="1" dirty="0">
                <a:latin typeface="微软雅黑" panose="020B0503020204020204" pitchFamily="34" charset="-122"/>
                <a:ea typeface="微软雅黑" panose="020B0503020204020204" pitchFamily="34" charset="-122"/>
              </a:rPr>
              <a:t>contributions of</a:t>
            </a:r>
            <a:r>
              <a:rPr lang="zh-CN" altLang="en-US" sz="2000" b="1" dirty="0">
                <a:latin typeface="微软雅黑" panose="020B0503020204020204" pitchFamily="34" charset="-122"/>
                <a:ea typeface="微软雅黑" panose="020B0503020204020204" pitchFamily="34" charset="-122"/>
              </a:rPr>
              <a:t> </a:t>
            </a:r>
            <a:r>
              <a:rPr lang="en-GB" sz="2000" b="1" dirty="0">
                <a:latin typeface="微软雅黑" panose="020B0503020204020204" pitchFamily="34" charset="-122"/>
                <a:ea typeface="微软雅黑" panose="020B0503020204020204" pitchFamily="34" charset="-122"/>
              </a:rPr>
              <a:t>intermediate states.</a:t>
            </a:r>
            <a:endParaRPr lang="en-GB" sz="2000" b="1" dirty="0">
              <a:latin typeface="微软雅黑" panose="020B0503020204020204" pitchFamily="34" charset="-122"/>
              <a:ea typeface="微软雅黑" panose="020B0503020204020204" pitchFamily="34" charset="-122"/>
            </a:endParaRPr>
          </a:p>
        </p:txBody>
      </p:sp>
      <p:sp>
        <p:nvSpPr>
          <p:cNvPr id="5"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Administrator\Desktop\Xi\memo\4\figure\topo.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330725" y="2504957"/>
            <a:ext cx="3249387" cy="257454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7" name="矩形 6"/>
              <p:cNvSpPr/>
              <p:nvPr/>
            </p:nvSpPr>
            <p:spPr>
              <a:xfrm>
                <a:off x="3203848" y="260648"/>
                <a:ext cx="2537361" cy="646331"/>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p>
                        <m:sSupPr>
                          <m:ctrlPr>
                            <a:rPr lang="en-US" altLang="zh-CN" sz="3600" i="1">
                              <a:solidFill>
                                <a:srgbClr val="FF0000"/>
                              </a:solidFill>
                              <a:latin typeface="Cambria Math" panose="02040503050406030204" pitchFamily="18" charset="0"/>
                              <a:ea typeface="微软雅黑" panose="020B0503020204020204" pitchFamily="34" charset="-122"/>
                            </a:rPr>
                          </m:ctrlPr>
                        </m:sSupPr>
                        <m:e>
                          <m:r>
                            <m:rPr>
                              <m:sty m:val="p"/>
                            </m:rPr>
                            <a:rPr lang="el-GR" altLang="zh-CN" sz="3600" i="1">
                              <a:solidFill>
                                <a:srgbClr val="FF0000"/>
                              </a:solidFill>
                              <a:latin typeface="Cambria Math" panose="02040503050406030204"/>
                              <a:ea typeface="Cambria Math" panose="02040503050406030204"/>
                            </a:rPr>
                            <m:t>Ξ</m:t>
                          </m:r>
                        </m:e>
                        <m:sup>
                          <m:r>
                            <a:rPr lang="en-US" altLang="zh-CN" sz="3600" b="0" i="1" smtClean="0">
                              <a:solidFill>
                                <a:srgbClr val="FF0000"/>
                              </a:solidFill>
                              <a:latin typeface="Cambria Math" panose="02040503050406030204"/>
                              <a:ea typeface="Cambria Math" panose="02040503050406030204"/>
                            </a:rPr>
                            <m:t>0</m:t>
                          </m:r>
                        </m:sup>
                      </m:sSup>
                      <m:r>
                        <a:rPr lang="en-US" altLang="zh-CN" sz="3600" b="0" i="1" smtClean="0">
                          <a:solidFill>
                            <a:srgbClr val="FF0000"/>
                          </a:solidFill>
                          <a:latin typeface="Cambria Math" panose="02040503050406030204"/>
                          <a:ea typeface="微软雅黑" panose="020B0503020204020204" pitchFamily="34" charset="-122"/>
                        </a:rPr>
                        <m:t>𝑛</m:t>
                      </m:r>
                      <m:r>
                        <a:rPr lang="en-US" altLang="zh-CN" sz="3600" i="1">
                          <a:solidFill>
                            <a:srgbClr val="FF0000"/>
                          </a:solidFill>
                          <a:latin typeface="Cambria Math" panose="02040503050406030204"/>
                          <a:ea typeface="Cambria Math" panose="02040503050406030204"/>
                        </a:rPr>
                        <m:t>→</m:t>
                      </m:r>
                      <m:sSup>
                        <m:sSupPr>
                          <m:ctrlPr>
                            <a:rPr lang="en-US" altLang="zh-CN" sz="3600" i="1" smtClean="0">
                              <a:solidFill>
                                <a:srgbClr val="FF0000"/>
                              </a:solidFill>
                              <a:latin typeface="Cambria Math" panose="02040503050406030204" pitchFamily="18" charset="0"/>
                              <a:ea typeface="Cambria Math" panose="02040503050406030204"/>
                            </a:rPr>
                          </m:ctrlPr>
                        </m:sSupPr>
                        <m:e>
                          <m:r>
                            <m:rPr>
                              <m:sty m:val="p"/>
                            </m:rPr>
                            <a:rPr lang="el-GR" altLang="zh-CN" sz="3600" i="1" smtClean="0">
                              <a:solidFill>
                                <a:srgbClr val="FF0000"/>
                              </a:solidFill>
                              <a:latin typeface="Cambria Math" panose="02040503050406030204"/>
                              <a:ea typeface="Cambria Math" panose="02040503050406030204"/>
                            </a:rPr>
                            <m:t>Ξ</m:t>
                          </m:r>
                        </m:e>
                        <m:sup>
                          <m:r>
                            <a:rPr lang="en-US" altLang="zh-CN" sz="3600" b="0" i="1" smtClean="0">
                              <a:solidFill>
                                <a:srgbClr val="FF0000"/>
                              </a:solidFill>
                              <a:latin typeface="Cambria Math" panose="02040503050406030204"/>
                              <a:ea typeface="Cambria Math" panose="02040503050406030204"/>
                            </a:rPr>
                            <m:t>−</m:t>
                          </m:r>
                        </m:sup>
                      </m:sSup>
                      <m:r>
                        <a:rPr lang="en-US" altLang="zh-CN" sz="3600" b="0" i="1" smtClean="0">
                          <a:solidFill>
                            <a:srgbClr val="FF0000"/>
                          </a:solidFill>
                          <a:latin typeface="Cambria Math" panose="02040503050406030204"/>
                          <a:ea typeface="Cambria Math" panose="02040503050406030204"/>
                        </a:rPr>
                        <m:t>𝑝</m:t>
                      </m:r>
                    </m:oMath>
                  </m:oMathPara>
                </a14:m>
                <a:endParaRPr lang="en-US" altLang="zh-CN" sz="3600" dirty="0">
                  <a:solidFill>
                    <a:srgbClr val="FF0000"/>
                  </a:solidFill>
                  <a:latin typeface="微软雅黑" panose="020B0503020204020204" pitchFamily="34" charset="-122"/>
                  <a:ea typeface="微软雅黑" panose="020B0503020204020204" pitchFamily="34" charset="-122"/>
                </a:endParaRPr>
              </a:p>
            </p:txBody>
          </p:sp>
        </mc:Choice>
        <mc:Fallback>
          <p:sp>
            <p:nvSpPr>
              <p:cNvPr id="7" name="矩形 6"/>
              <p:cNvSpPr>
                <a:spLocks noRot="1" noChangeAspect="1" noMove="1" noResize="1" noEditPoints="1" noAdjustHandles="1" noChangeArrowheads="1" noChangeShapeType="1" noTextEdit="1"/>
              </p:cNvSpPr>
              <p:nvPr/>
            </p:nvSpPr>
            <p:spPr>
              <a:xfrm>
                <a:off x="3203848" y="260648"/>
                <a:ext cx="2537361" cy="646331"/>
              </a:xfrm>
              <a:prstGeom prst="rect">
                <a:avLst/>
              </a:prstGeom>
              <a:blipFill rotWithShape="1">
                <a:blip r:embed="rId2"/>
                <a:stretch>
                  <a:fillRect l="-11" t="-46" r="-1370" b="31"/>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8" name="矩形 7"/>
              <p:cNvSpPr/>
              <p:nvPr/>
            </p:nvSpPr>
            <p:spPr>
              <a:xfrm>
                <a:off x="818253" y="1107004"/>
                <a:ext cx="7272808" cy="1385892"/>
              </a:xfrm>
              <a:prstGeom prst="rect">
                <a:avLst/>
              </a:prstGeom>
            </p:spPr>
            <p:txBody>
              <a:bodyPr wrap="square">
                <a:spAutoFit/>
              </a:bodyPr>
              <a:lstStyle/>
              <a:p>
                <a:r>
                  <a:rPr lang="en-US" altLang="zh-CN" sz="2800" dirty="0">
                    <a:solidFill>
                      <a:srgbClr val="0000FF"/>
                    </a:solidFill>
                    <a:latin typeface="微软雅黑" panose="020B0503020204020204" pitchFamily="34" charset="-122"/>
                    <a:ea typeface="微软雅黑" panose="020B0503020204020204" pitchFamily="34" charset="-122"/>
                  </a:rPr>
                  <a:t>Reaction chain :</a:t>
                </a:r>
                <a:endParaRPr lang="en-US" altLang="zh-CN" sz="2800" dirty="0">
                  <a:solidFill>
                    <a:srgbClr val="0000FF"/>
                  </a:solidFill>
                  <a:latin typeface="微软雅黑" panose="020B0503020204020204" pitchFamily="34" charset="-122"/>
                  <a:ea typeface="微软雅黑" panose="020B0503020204020204" pitchFamily="34" charset="-122"/>
                </a:endParaRPr>
              </a:p>
              <a:p>
                <a14:m>
                  <m:oMath xmlns:m="http://schemas.openxmlformats.org/officeDocument/2006/math">
                    <m:r>
                      <a:rPr lang="en-US" altLang="zh-CN" sz="2800" b="0" i="1" smtClean="0">
                        <a:latin typeface="Cambria Math" panose="02040503050406030204"/>
                        <a:ea typeface="微软雅黑" panose="020B0503020204020204" pitchFamily="34" charset="-122"/>
                      </a:rPr>
                      <m:t>𝐽</m:t>
                    </m:r>
                    <m:r>
                      <a:rPr lang="en-US" altLang="zh-CN" sz="2800" b="0" i="1" smtClean="0">
                        <a:latin typeface="Cambria Math" panose="02040503050406030204"/>
                        <a:ea typeface="微软雅黑" panose="020B0503020204020204" pitchFamily="34" charset="-122"/>
                      </a:rPr>
                      <m:t>/</m:t>
                    </m:r>
                    <m:r>
                      <a:rPr lang="zh-CN" altLang="en-US" sz="2800" b="0" i="1" smtClean="0">
                        <a:latin typeface="Cambria Math" panose="02040503050406030204"/>
                        <a:ea typeface="微软雅黑" panose="020B0503020204020204" pitchFamily="34" charset="-122"/>
                      </a:rPr>
                      <m:t>𝜓</m:t>
                    </m:r>
                    <m:r>
                      <a:rPr lang="zh-CN" altLang="en-US" sz="2800" b="0" i="1" smtClean="0">
                        <a:latin typeface="Cambria Math" panose="02040503050406030204"/>
                        <a:ea typeface="微软雅黑" panose="020B0503020204020204" pitchFamily="34" charset="-122"/>
                      </a:rPr>
                      <m:t>→</m:t>
                    </m:r>
                    <m:sSup>
                      <m:sSupPr>
                        <m:ctrlPr>
                          <a:rPr lang="en-US" altLang="zh-CN" sz="2800" b="0" i="1" smtClean="0">
                            <a:latin typeface="Cambria Math" panose="02040503050406030204" pitchFamily="18" charset="0"/>
                            <a:ea typeface="微软雅黑" panose="020B0503020204020204" pitchFamily="34" charset="-122"/>
                          </a:rPr>
                        </m:ctrlPr>
                      </m:sSupPr>
                      <m:e>
                        <m:r>
                          <m:rPr>
                            <m:sty m:val="p"/>
                          </m:rPr>
                          <a:rPr lang="el-GR" altLang="zh-CN" sz="2800" b="0" i="1" smtClean="0">
                            <a:latin typeface="Cambria Math" panose="02040503050406030204"/>
                            <a:ea typeface="Cambria Math" panose="02040503050406030204"/>
                          </a:rPr>
                          <m:t>Ξ</m:t>
                        </m:r>
                      </m:e>
                      <m:sup>
                        <m:r>
                          <a:rPr lang="en-US" altLang="zh-CN" sz="2800" b="0" i="1" smtClean="0">
                            <a:latin typeface="Cambria Math" panose="02040503050406030204"/>
                            <a:ea typeface="Cambria Math" panose="02040503050406030204"/>
                          </a:rPr>
                          <m:t>0</m:t>
                        </m:r>
                      </m:sup>
                    </m:sSup>
                    <m:sSup>
                      <m:sSupPr>
                        <m:ctrlPr>
                          <a:rPr lang="en-US" altLang="zh-CN" sz="2800" b="0" i="1" smtClean="0">
                            <a:latin typeface="Cambria Math" panose="02040503050406030204" pitchFamily="18" charset="0"/>
                            <a:ea typeface="微软雅黑" panose="020B0503020204020204" pitchFamily="34" charset="-122"/>
                          </a:rPr>
                        </m:ctrlPr>
                      </m:sSupPr>
                      <m:e>
                        <m:acc>
                          <m:accPr>
                            <m:chr m:val="̅"/>
                            <m:ctrlPr>
                              <a:rPr lang="en-US" altLang="zh-CN" sz="2800" b="0" i="1" smtClean="0">
                                <a:latin typeface="Cambria Math" panose="02040503050406030204" pitchFamily="18" charset="0"/>
                                <a:ea typeface="微软雅黑" panose="020B0503020204020204" pitchFamily="34" charset="-122"/>
                              </a:rPr>
                            </m:ctrlPr>
                          </m:accPr>
                          <m:e>
                            <m:r>
                              <m:rPr>
                                <m:sty m:val="p"/>
                              </m:rPr>
                              <a:rPr lang="el-GR" altLang="zh-CN" sz="2800" b="0" i="1" smtClean="0">
                                <a:latin typeface="Cambria Math" panose="02040503050406030204"/>
                                <a:ea typeface="Cambria Math" panose="02040503050406030204"/>
                              </a:rPr>
                              <m:t>Ξ</m:t>
                            </m:r>
                          </m:e>
                        </m:acc>
                      </m:e>
                      <m:sup>
                        <m:r>
                          <a:rPr lang="en-US" altLang="zh-CN" sz="2800" b="0" i="1" smtClean="0">
                            <a:latin typeface="Cambria Math" panose="02040503050406030204"/>
                            <a:ea typeface="Cambria Math" panose="02040503050406030204"/>
                          </a:rPr>
                          <m:t>0</m:t>
                        </m:r>
                      </m:sup>
                    </m:sSup>
                  </m:oMath>
                </a14:m>
                <a:r>
                  <a:rPr lang="en-US" altLang="zh-CN" sz="2800" dirty="0">
                    <a:latin typeface="微软雅黑" panose="020B0503020204020204" pitchFamily="34" charset="-122"/>
                    <a:ea typeface="微软雅黑" panose="020B0503020204020204" pitchFamily="34" charset="-122"/>
                  </a:rPr>
                  <a:t>, </a:t>
                </a:r>
                <a14:m>
                  <m:oMath xmlns:m="http://schemas.openxmlformats.org/officeDocument/2006/math">
                    <m:sSup>
                      <m:sSupPr>
                        <m:ctrlPr>
                          <a:rPr lang="en-US" altLang="zh-CN" sz="2800" i="1">
                            <a:latin typeface="Cambria Math" panose="02040503050406030204" pitchFamily="18" charset="0"/>
                            <a:ea typeface="微软雅黑" panose="020B0503020204020204" pitchFamily="34" charset="-122"/>
                          </a:rPr>
                        </m:ctrlPr>
                      </m:sSupPr>
                      <m:e>
                        <m:acc>
                          <m:accPr>
                            <m:chr m:val="̅"/>
                            <m:ctrlPr>
                              <a:rPr lang="en-US" altLang="zh-CN" sz="2800" i="1">
                                <a:latin typeface="Cambria Math" panose="02040503050406030204" pitchFamily="18" charset="0"/>
                                <a:ea typeface="微软雅黑" panose="020B0503020204020204" pitchFamily="34" charset="-122"/>
                              </a:rPr>
                            </m:ctrlPr>
                          </m:accPr>
                          <m:e>
                            <m:r>
                              <m:rPr>
                                <m:sty m:val="p"/>
                              </m:rPr>
                              <a:rPr lang="el-GR" altLang="zh-CN" sz="2800" i="1">
                                <a:latin typeface="Cambria Math" panose="02040503050406030204"/>
                                <a:ea typeface="Cambria Math" panose="02040503050406030204"/>
                              </a:rPr>
                              <m:t>Ξ</m:t>
                            </m:r>
                          </m:e>
                        </m:acc>
                      </m:e>
                      <m:sup>
                        <m:r>
                          <a:rPr lang="en-US" altLang="zh-CN" sz="2800" b="0" i="1" smtClean="0">
                            <a:latin typeface="Cambria Math" panose="02040503050406030204"/>
                            <a:ea typeface="Cambria Math" panose="02040503050406030204"/>
                          </a:rPr>
                          <m:t>0</m:t>
                        </m:r>
                      </m:sup>
                    </m:sSup>
                    <m:r>
                      <a:rPr lang="en-US" altLang="zh-CN" sz="2800" dirty="0" smtClean="0">
                        <a:latin typeface="Cambria Math" panose="02040503050406030204"/>
                        <a:ea typeface="微软雅黑" panose="020B0503020204020204" pitchFamily="34" charset="-122"/>
                      </a:rPr>
                      <m:t>→</m:t>
                    </m:r>
                    <m:acc>
                      <m:accPr>
                        <m:chr m:val="̅"/>
                        <m:ctrlPr>
                          <a:rPr lang="en-US" altLang="zh-CN" sz="2800" i="1" dirty="0" smtClean="0">
                            <a:latin typeface="Cambria Math" panose="02040503050406030204" pitchFamily="18" charset="0"/>
                            <a:ea typeface="微软雅黑" panose="020B0503020204020204" pitchFamily="34" charset="-122"/>
                          </a:rPr>
                        </m:ctrlPr>
                      </m:accPr>
                      <m:e>
                        <m:r>
                          <m:rPr>
                            <m:sty m:val="p"/>
                          </m:rPr>
                          <a:rPr lang="el-GR" altLang="zh-CN" sz="2800" i="1" dirty="0" smtClean="0">
                            <a:latin typeface="Cambria Math" panose="02040503050406030204"/>
                            <a:ea typeface="Cambria Math" panose="02040503050406030204"/>
                          </a:rPr>
                          <m:t>Λ</m:t>
                        </m:r>
                      </m:e>
                    </m:acc>
                    <m:sSup>
                      <m:sSupPr>
                        <m:ctrlPr>
                          <a:rPr lang="en-US" altLang="zh-CN" sz="2800" i="1" smtClean="0">
                            <a:latin typeface="Cambria Math" panose="02040503050406030204" pitchFamily="18" charset="0"/>
                            <a:ea typeface="微软雅黑" panose="020B0503020204020204" pitchFamily="34" charset="-122"/>
                          </a:rPr>
                        </m:ctrlPr>
                      </m:sSupPr>
                      <m:e>
                        <m:r>
                          <a:rPr lang="zh-CN" altLang="en-US" sz="2800" i="1" smtClean="0">
                            <a:latin typeface="Cambria Math" panose="02040503050406030204"/>
                            <a:ea typeface="微软雅黑" panose="020B0503020204020204" pitchFamily="34" charset="-122"/>
                          </a:rPr>
                          <m:t>𝜋</m:t>
                        </m:r>
                      </m:e>
                      <m:sup>
                        <m:r>
                          <a:rPr lang="en-US" altLang="zh-CN" sz="2800" b="0" i="1" smtClean="0">
                            <a:latin typeface="Cambria Math" panose="02040503050406030204"/>
                            <a:ea typeface="微软雅黑" panose="020B0503020204020204" pitchFamily="34" charset="-122"/>
                          </a:rPr>
                          <m:t>0</m:t>
                        </m:r>
                      </m:sup>
                    </m:sSup>
                  </m:oMath>
                </a14:m>
                <a:r>
                  <a:rPr lang="en-US" altLang="zh-CN" sz="2800" dirty="0">
                    <a:latin typeface="微软雅黑" panose="020B0503020204020204" pitchFamily="34" charset="-122"/>
                    <a:ea typeface="微软雅黑" panose="020B0503020204020204" pitchFamily="34" charset="-122"/>
                  </a:rPr>
                  <a:t>, </a:t>
                </a:r>
                <a14:m>
                  <m:oMath xmlns:m="http://schemas.openxmlformats.org/officeDocument/2006/math">
                    <m:acc>
                      <m:accPr>
                        <m:chr m:val="̅"/>
                        <m:ctrlPr>
                          <a:rPr lang="en-US" altLang="zh-CN" sz="2800" i="1" dirty="0" smtClean="0">
                            <a:latin typeface="Cambria Math" panose="02040503050406030204" pitchFamily="18" charset="0"/>
                            <a:ea typeface="微软雅黑" panose="020B0503020204020204" pitchFamily="34" charset="-122"/>
                          </a:rPr>
                        </m:ctrlPr>
                      </m:accPr>
                      <m:e>
                        <m:r>
                          <m:rPr>
                            <m:sty m:val="p"/>
                          </m:rPr>
                          <a:rPr lang="el-GR" altLang="zh-CN" sz="2800" i="1" dirty="0" smtClean="0">
                            <a:latin typeface="Cambria Math" panose="02040503050406030204"/>
                            <a:ea typeface="Cambria Math" panose="02040503050406030204"/>
                          </a:rPr>
                          <m:t>Λ</m:t>
                        </m:r>
                      </m:e>
                    </m:acc>
                    <m:r>
                      <a:rPr lang="en-US" altLang="zh-CN" sz="2800" i="1" dirty="0" smtClean="0">
                        <a:latin typeface="Cambria Math" panose="02040503050406030204"/>
                        <a:ea typeface="Cambria Math" panose="02040503050406030204"/>
                      </a:rPr>
                      <m:t>→</m:t>
                    </m:r>
                    <m:acc>
                      <m:accPr>
                        <m:chr m:val="̅"/>
                        <m:ctrlPr>
                          <a:rPr lang="en-US" altLang="zh-CN" sz="2800" i="1" dirty="0" smtClean="0">
                            <a:latin typeface="Cambria Math" panose="02040503050406030204" pitchFamily="18" charset="0"/>
                            <a:ea typeface="Cambria Math" panose="02040503050406030204"/>
                          </a:rPr>
                        </m:ctrlPr>
                      </m:accPr>
                      <m:e>
                        <m:r>
                          <a:rPr lang="en-US" altLang="zh-CN" sz="2800" b="0" i="1" dirty="0" smtClean="0">
                            <a:latin typeface="Cambria Math" panose="02040503050406030204"/>
                            <a:ea typeface="Cambria Math" panose="02040503050406030204"/>
                          </a:rPr>
                          <m:t>𝑝</m:t>
                        </m:r>
                      </m:e>
                    </m:acc>
                    <m:sSup>
                      <m:sSupPr>
                        <m:ctrlPr>
                          <a:rPr lang="en-US" altLang="zh-CN" sz="2800" i="1" dirty="0" smtClean="0">
                            <a:latin typeface="Cambria Math" panose="02040503050406030204" pitchFamily="18" charset="0"/>
                            <a:ea typeface="微软雅黑" panose="020B0503020204020204" pitchFamily="34" charset="-122"/>
                          </a:rPr>
                        </m:ctrlPr>
                      </m:sSupPr>
                      <m:e>
                        <m:r>
                          <a:rPr lang="zh-CN" altLang="en-US" sz="2800" i="1" dirty="0" smtClean="0">
                            <a:latin typeface="Cambria Math" panose="02040503050406030204"/>
                            <a:ea typeface="微软雅黑" panose="020B0503020204020204" pitchFamily="34" charset="-122"/>
                          </a:rPr>
                          <m:t>𝜋</m:t>
                        </m:r>
                      </m:e>
                      <m:sup>
                        <m:r>
                          <a:rPr lang="en-US" altLang="zh-CN" sz="2800" b="0" i="1" dirty="0" smtClean="0">
                            <a:latin typeface="Cambria Math" panose="02040503050406030204"/>
                            <a:ea typeface="微软雅黑" panose="020B0503020204020204" pitchFamily="34" charset="-122"/>
                          </a:rPr>
                          <m:t>+</m:t>
                        </m:r>
                      </m:sup>
                    </m:sSup>
                  </m:oMath>
                </a14:m>
                <a:r>
                  <a:rPr lang="en-US" altLang="zh-CN" sz="2800" dirty="0">
                    <a:latin typeface="微软雅黑" panose="020B0503020204020204" pitchFamily="34" charset="-122"/>
                    <a:ea typeface="微软雅黑" panose="020B0503020204020204" pitchFamily="34" charset="-122"/>
                  </a:rPr>
                  <a:t>, </a:t>
                </a:r>
                <a14:m>
                  <m:oMath xmlns:m="http://schemas.openxmlformats.org/officeDocument/2006/math">
                    <m:sSup>
                      <m:sSupPr>
                        <m:ctrlPr>
                          <a:rPr lang="en-US" altLang="zh-CN" sz="2800" i="1">
                            <a:latin typeface="Cambria Math" panose="02040503050406030204" pitchFamily="18" charset="0"/>
                            <a:ea typeface="微软雅黑" panose="020B0503020204020204" pitchFamily="34" charset="-122"/>
                          </a:rPr>
                        </m:ctrlPr>
                      </m:sSupPr>
                      <m:e>
                        <m:r>
                          <a:rPr lang="zh-CN" altLang="en-US" sz="2800" i="1">
                            <a:latin typeface="Cambria Math" panose="02040503050406030204"/>
                            <a:ea typeface="微软雅黑" panose="020B0503020204020204" pitchFamily="34" charset="-122"/>
                          </a:rPr>
                          <m:t>𝜋</m:t>
                        </m:r>
                      </m:e>
                      <m:sup>
                        <m:r>
                          <a:rPr lang="en-US" altLang="zh-CN" sz="2800" i="1">
                            <a:latin typeface="Cambria Math" panose="02040503050406030204"/>
                            <a:ea typeface="微软雅黑" panose="020B0503020204020204" pitchFamily="34" charset="-122"/>
                          </a:rPr>
                          <m:t>0</m:t>
                        </m:r>
                      </m:sup>
                    </m:sSup>
                    <m:r>
                      <a:rPr lang="en-US" altLang="zh-CN" sz="2800" i="1" smtClean="0">
                        <a:latin typeface="Cambria Math" panose="02040503050406030204"/>
                        <a:ea typeface="Cambria Math" panose="02040503050406030204"/>
                      </a:rPr>
                      <m:t>→</m:t>
                    </m:r>
                    <m:r>
                      <a:rPr lang="zh-CN" altLang="en-US" sz="2800" i="1" smtClean="0">
                        <a:latin typeface="Cambria Math" panose="02040503050406030204"/>
                        <a:ea typeface="Cambria Math" panose="02040503050406030204"/>
                      </a:rPr>
                      <m:t>𝛾𝛾</m:t>
                    </m:r>
                  </m:oMath>
                </a14:m>
                <a:r>
                  <a:rPr lang="en-US" altLang="zh-CN" sz="2800" dirty="0">
                    <a:latin typeface="微软雅黑" panose="020B0503020204020204" pitchFamily="34" charset="-122"/>
                    <a:ea typeface="微软雅黑" panose="020B0503020204020204" pitchFamily="34" charset="-122"/>
                  </a:rPr>
                  <a:t>,</a:t>
                </a:r>
                <a:endParaRPr lang="en-US" altLang="zh-CN" sz="2800" dirty="0">
                  <a:latin typeface="微软雅黑" panose="020B0503020204020204" pitchFamily="34" charset="-122"/>
                  <a:ea typeface="微软雅黑" panose="020B0503020204020204" pitchFamily="34" charset="-122"/>
                </a:endParaRPr>
              </a:p>
              <a:p>
                <a14:m>
                  <m:oMath xmlns:m="http://schemas.openxmlformats.org/officeDocument/2006/math">
                    <m:sSup>
                      <m:sSupPr>
                        <m:ctrlPr>
                          <a:rPr lang="en-US" altLang="zh-CN" sz="2800" i="1">
                            <a:latin typeface="Cambria Math" panose="02040503050406030204" pitchFamily="18" charset="0"/>
                            <a:ea typeface="微软雅黑" panose="020B0503020204020204" pitchFamily="34" charset="-122"/>
                          </a:rPr>
                        </m:ctrlPr>
                      </m:sSupPr>
                      <m:e>
                        <m:r>
                          <m:rPr>
                            <m:sty m:val="p"/>
                          </m:rPr>
                          <a:rPr lang="el-GR" altLang="zh-CN" sz="2800" i="1">
                            <a:latin typeface="Cambria Math" panose="02040503050406030204"/>
                            <a:ea typeface="Cambria Math" panose="02040503050406030204"/>
                          </a:rPr>
                          <m:t>Ξ</m:t>
                        </m:r>
                      </m:e>
                      <m:sup>
                        <m:r>
                          <a:rPr lang="en-US" altLang="zh-CN" sz="2800" b="0" i="1" smtClean="0">
                            <a:latin typeface="Cambria Math" panose="02040503050406030204"/>
                            <a:ea typeface="Cambria Math" panose="02040503050406030204"/>
                          </a:rPr>
                          <m:t>0</m:t>
                        </m:r>
                      </m:sup>
                    </m:sSup>
                    <m:r>
                      <a:rPr lang="en-US" altLang="zh-CN" sz="2800" b="0" i="1" smtClean="0">
                        <a:latin typeface="Cambria Math" panose="02040503050406030204"/>
                        <a:ea typeface="微软雅黑" panose="020B0503020204020204" pitchFamily="34" charset="-122"/>
                      </a:rPr>
                      <m:t>𝑛</m:t>
                    </m:r>
                    <m:r>
                      <a:rPr lang="en-US" altLang="zh-CN" sz="2800" i="1">
                        <a:latin typeface="Cambria Math" panose="02040503050406030204"/>
                        <a:ea typeface="Cambria Math" panose="02040503050406030204"/>
                      </a:rPr>
                      <m:t>→</m:t>
                    </m:r>
                    <m:sSup>
                      <m:sSupPr>
                        <m:ctrlPr>
                          <a:rPr lang="el-GR" altLang="zh-CN" sz="2800" i="1" smtClean="0">
                            <a:latin typeface="Cambria Math" panose="02040503050406030204" pitchFamily="18" charset="0"/>
                            <a:ea typeface="Cambria Math" panose="02040503050406030204"/>
                          </a:rPr>
                        </m:ctrlPr>
                      </m:sSupPr>
                      <m:e>
                        <m:r>
                          <m:rPr>
                            <m:sty m:val="p"/>
                          </m:rPr>
                          <a:rPr lang="el-GR" altLang="zh-CN" sz="2800" i="1" smtClean="0">
                            <a:latin typeface="Cambria Math" panose="02040503050406030204"/>
                            <a:ea typeface="Cambria Math" panose="02040503050406030204"/>
                          </a:rPr>
                          <m:t>Ξ</m:t>
                        </m:r>
                      </m:e>
                      <m:sup>
                        <m:r>
                          <a:rPr lang="en-US" altLang="zh-CN" sz="2800" b="0" i="1" smtClean="0">
                            <a:latin typeface="Cambria Math" panose="02040503050406030204"/>
                            <a:ea typeface="Cambria Math" panose="02040503050406030204"/>
                          </a:rPr>
                          <m:t>−</m:t>
                        </m:r>
                      </m:sup>
                    </m:sSup>
                    <m:r>
                      <a:rPr lang="en-US" altLang="zh-CN" sz="2800" b="0" i="1" smtClean="0">
                        <a:latin typeface="Cambria Math" panose="02040503050406030204"/>
                        <a:ea typeface="Cambria Math" panose="02040503050406030204"/>
                      </a:rPr>
                      <m:t>𝑝</m:t>
                    </m:r>
                  </m:oMath>
                </a14:m>
                <a:r>
                  <a:rPr lang="en-US" altLang="zh-CN" sz="2800" dirty="0">
                    <a:latin typeface="微软雅黑" panose="020B0503020204020204" pitchFamily="34" charset="-122"/>
                    <a:ea typeface="微软雅黑" panose="020B0503020204020204" pitchFamily="34" charset="-122"/>
                  </a:rPr>
                  <a:t>, </a:t>
                </a:r>
                <a14:m>
                  <m:oMath xmlns:m="http://schemas.openxmlformats.org/officeDocument/2006/math">
                    <m:sSup>
                      <m:sSupPr>
                        <m:ctrlPr>
                          <a:rPr lang="en-US" altLang="zh-CN" sz="2800" i="1" smtClean="0">
                            <a:latin typeface="Cambria Math" panose="02040503050406030204" pitchFamily="18" charset="0"/>
                            <a:ea typeface="微软雅黑" panose="020B0503020204020204" pitchFamily="34" charset="-122"/>
                          </a:rPr>
                        </m:ctrlPr>
                      </m:sSupPr>
                      <m:e>
                        <m:r>
                          <m:rPr>
                            <m:sty m:val="p"/>
                          </m:rPr>
                          <a:rPr lang="el-GR" altLang="zh-CN" sz="2800" i="1" smtClean="0">
                            <a:latin typeface="Cambria Math" panose="02040503050406030204"/>
                            <a:ea typeface="Cambria Math" panose="02040503050406030204"/>
                          </a:rPr>
                          <m:t>Ξ</m:t>
                        </m:r>
                      </m:e>
                      <m:sup>
                        <m:r>
                          <a:rPr lang="en-US" altLang="zh-CN" sz="2800" b="0" i="1" smtClean="0">
                            <a:latin typeface="Cambria Math" panose="02040503050406030204"/>
                            <a:ea typeface="微软雅黑" panose="020B0503020204020204" pitchFamily="34" charset="-122"/>
                          </a:rPr>
                          <m:t>−</m:t>
                        </m:r>
                      </m:sup>
                    </m:sSup>
                    <m:r>
                      <a:rPr lang="en-US" altLang="zh-CN" sz="2800" i="1" smtClean="0">
                        <a:latin typeface="Cambria Math" panose="02040503050406030204"/>
                        <a:ea typeface="Cambria Math" panose="02040503050406030204"/>
                      </a:rPr>
                      <m:t>→</m:t>
                    </m:r>
                    <m:r>
                      <m:rPr>
                        <m:sty m:val="p"/>
                      </m:rPr>
                      <a:rPr lang="el-GR" altLang="zh-CN" sz="2800" i="1" smtClean="0">
                        <a:latin typeface="Cambria Math" panose="02040503050406030204"/>
                        <a:ea typeface="Cambria Math" panose="02040503050406030204"/>
                      </a:rPr>
                      <m:t>Λ</m:t>
                    </m:r>
                    <m:sSup>
                      <m:sSupPr>
                        <m:ctrlPr>
                          <a:rPr lang="el-GR" altLang="zh-CN" sz="2800" i="1" smtClean="0">
                            <a:latin typeface="Cambria Math" panose="02040503050406030204" pitchFamily="18" charset="0"/>
                            <a:ea typeface="Cambria Math" panose="02040503050406030204"/>
                          </a:rPr>
                        </m:ctrlPr>
                      </m:sSupPr>
                      <m:e>
                        <m:r>
                          <a:rPr lang="zh-CN" altLang="el-GR" sz="2800" i="1" smtClean="0">
                            <a:latin typeface="Cambria Math" panose="02040503050406030204"/>
                            <a:ea typeface="Cambria Math" panose="02040503050406030204"/>
                          </a:rPr>
                          <m:t>𝜋</m:t>
                        </m:r>
                      </m:e>
                      <m:sup>
                        <m:r>
                          <a:rPr lang="en-US" altLang="zh-CN" sz="2800" b="0" i="1" smtClean="0">
                            <a:latin typeface="Cambria Math" panose="02040503050406030204"/>
                            <a:ea typeface="Cambria Math" panose="02040503050406030204"/>
                          </a:rPr>
                          <m:t>−</m:t>
                        </m:r>
                      </m:sup>
                    </m:sSup>
                  </m:oMath>
                </a14:m>
                <a:r>
                  <a:rPr lang="en-US" altLang="zh-CN" sz="2800" dirty="0">
                    <a:latin typeface="微软雅黑" panose="020B0503020204020204" pitchFamily="34" charset="-122"/>
                    <a:ea typeface="微软雅黑" panose="020B0503020204020204" pitchFamily="34" charset="-122"/>
                  </a:rPr>
                  <a:t>, </a:t>
                </a:r>
                <a14:m>
                  <m:oMath xmlns:m="http://schemas.openxmlformats.org/officeDocument/2006/math">
                    <m:r>
                      <m:rPr>
                        <m:sty m:val="p"/>
                      </m:rPr>
                      <a:rPr lang="el-GR" altLang="zh-CN" sz="2800" i="1" smtClean="0">
                        <a:latin typeface="Cambria Math" panose="02040503050406030204"/>
                        <a:ea typeface="Cambria Math" panose="02040503050406030204"/>
                      </a:rPr>
                      <m:t>Λ</m:t>
                    </m:r>
                    <m:r>
                      <a:rPr lang="el-GR" altLang="zh-CN" sz="2800" i="1" smtClean="0">
                        <a:latin typeface="Cambria Math" panose="02040503050406030204"/>
                        <a:ea typeface="Cambria Math" panose="02040503050406030204"/>
                      </a:rPr>
                      <m:t>→</m:t>
                    </m:r>
                    <m:r>
                      <a:rPr lang="en-US" altLang="zh-CN" sz="2800" b="0" i="1" smtClean="0">
                        <a:latin typeface="Cambria Math" panose="02040503050406030204"/>
                        <a:ea typeface="Cambria Math" panose="02040503050406030204"/>
                      </a:rPr>
                      <m:t>𝑝</m:t>
                    </m:r>
                    <m:sSup>
                      <m:sSupPr>
                        <m:ctrlPr>
                          <a:rPr lang="en-US" altLang="zh-CN" sz="2800" b="0" i="1" smtClean="0">
                            <a:latin typeface="Cambria Math" panose="02040503050406030204" pitchFamily="18" charset="0"/>
                            <a:ea typeface="Cambria Math" panose="02040503050406030204"/>
                          </a:rPr>
                        </m:ctrlPr>
                      </m:sSupPr>
                      <m:e>
                        <m:r>
                          <a:rPr lang="zh-CN" altLang="en-US" sz="2800" b="0" i="1" smtClean="0">
                            <a:latin typeface="Cambria Math" panose="02040503050406030204"/>
                            <a:ea typeface="Cambria Math" panose="02040503050406030204"/>
                          </a:rPr>
                          <m:t>𝜋</m:t>
                        </m:r>
                      </m:e>
                      <m:sup>
                        <m:r>
                          <a:rPr lang="en-US" altLang="zh-CN" sz="2800" b="0" i="1" smtClean="0">
                            <a:latin typeface="Cambria Math" panose="02040503050406030204"/>
                            <a:ea typeface="Cambria Math" panose="02040503050406030204"/>
                          </a:rPr>
                          <m:t>−</m:t>
                        </m:r>
                      </m:sup>
                    </m:sSup>
                  </m:oMath>
                </a14:m>
                <a:r>
                  <a:rPr lang="en-US" altLang="zh-CN" sz="2800" dirty="0">
                    <a:latin typeface="微软雅黑" panose="020B0503020204020204" pitchFamily="34" charset="-122"/>
                    <a:ea typeface="微软雅黑" panose="020B0503020204020204" pitchFamily="34" charset="-122"/>
                  </a:rPr>
                  <a:t>.</a:t>
                </a:r>
                <a:endParaRPr lang="en-US" altLang="zh-CN" sz="2800" dirty="0">
                  <a:latin typeface="微软雅黑" panose="020B0503020204020204" pitchFamily="34" charset="-122"/>
                  <a:ea typeface="微软雅黑" panose="020B0503020204020204" pitchFamily="34" charset="-122"/>
                </a:endParaRPr>
              </a:p>
            </p:txBody>
          </p:sp>
        </mc:Choice>
        <mc:Fallback>
          <p:sp>
            <p:nvSpPr>
              <p:cNvPr id="8" name="矩形 7"/>
              <p:cNvSpPr>
                <a:spLocks noRot="1" noChangeAspect="1" noMove="1" noResize="1" noEditPoints="1" noAdjustHandles="1" noChangeArrowheads="1" noChangeShapeType="1" noTextEdit="1"/>
              </p:cNvSpPr>
              <p:nvPr/>
            </p:nvSpPr>
            <p:spPr>
              <a:xfrm>
                <a:off x="818253" y="1107004"/>
                <a:ext cx="7272808" cy="1385892"/>
              </a:xfrm>
              <a:prstGeom prst="rect">
                <a:avLst/>
              </a:prstGeom>
              <a:blipFill rotWithShape="1">
                <a:blip r:embed="rId3"/>
                <a:stretch>
                  <a:fillRect l="-5" t="-14" r="7" b="38"/>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9" name="TextBox 8"/>
              <p:cNvSpPr txBox="1"/>
              <p:nvPr/>
            </p:nvSpPr>
            <p:spPr>
              <a:xfrm>
                <a:off x="827584" y="5058535"/>
                <a:ext cx="8064896" cy="1682833"/>
              </a:xfrm>
              <a:prstGeom prst="rect">
                <a:avLst/>
              </a:prstGeom>
              <a:noFill/>
            </p:spPr>
            <p:txBody>
              <a:bodyPr wrap="square" rtlCol="0">
                <a:spAutoFit/>
              </a:bodyPr>
              <a:lstStyle/>
              <a:p>
                <a:r>
                  <a:rPr lang="en-US" altLang="zh-CN" sz="2800" dirty="0">
                    <a:solidFill>
                      <a:srgbClr val="0000FF"/>
                    </a:solidFill>
                    <a:latin typeface="微软雅黑" panose="020B0503020204020204" pitchFamily="34" charset="-122"/>
                    <a:ea typeface="微软雅黑" panose="020B0503020204020204" pitchFamily="34" charset="-122"/>
                  </a:rPr>
                  <a:t>Analysis method :</a:t>
                </a:r>
                <a:endParaRPr lang="en-US" altLang="zh-CN" sz="2800" dirty="0">
                  <a:solidFill>
                    <a:srgbClr val="0000FF"/>
                  </a:solidFill>
                  <a:latin typeface="微软雅黑" panose="020B0503020204020204" pitchFamily="34" charset="-122"/>
                  <a:ea typeface="微软雅黑" panose="020B0503020204020204" pitchFamily="34" charset="-122"/>
                </a:endParaRPr>
              </a:p>
              <a:p>
                <a:r>
                  <a:rPr lang="en-US" altLang="zh-CN" sz="2400" dirty="0">
                    <a:latin typeface="微软雅黑" panose="020B0503020204020204" pitchFamily="34" charset="-122"/>
                    <a:ea typeface="微软雅黑" panose="020B0503020204020204" pitchFamily="34" charset="-122"/>
                  </a:rPr>
                  <a:t>Using </a:t>
                </a:r>
                <a14:m>
                  <m:oMath xmlns:m="http://schemas.openxmlformats.org/officeDocument/2006/math">
                    <m:sSup>
                      <m:sSupPr>
                        <m:ctrlPr>
                          <a:rPr lang="en-US" altLang="zh-CN" sz="2400" i="1">
                            <a:latin typeface="Cambria Math" panose="02040503050406030204" pitchFamily="18" charset="0"/>
                            <a:ea typeface="微软雅黑" panose="020B0503020204020204" pitchFamily="34" charset="-122"/>
                          </a:rPr>
                        </m:ctrlPr>
                      </m:sSupPr>
                      <m:e>
                        <m:acc>
                          <m:accPr>
                            <m:chr m:val="̅"/>
                            <m:ctrlPr>
                              <a:rPr lang="en-US" altLang="zh-CN" sz="2400" i="1">
                                <a:latin typeface="Cambria Math" panose="02040503050406030204" pitchFamily="18" charset="0"/>
                                <a:ea typeface="微软雅黑" panose="020B0503020204020204" pitchFamily="34" charset="-122"/>
                              </a:rPr>
                            </m:ctrlPr>
                          </m:accPr>
                          <m:e>
                            <m:r>
                              <m:rPr>
                                <m:sty m:val="p"/>
                              </m:rPr>
                              <a:rPr lang="el-GR" altLang="zh-CN" sz="2400" i="1">
                                <a:latin typeface="Cambria Math" panose="02040503050406030204"/>
                                <a:ea typeface="Cambria Math" panose="02040503050406030204"/>
                              </a:rPr>
                              <m:t>Ξ</m:t>
                            </m:r>
                          </m:e>
                        </m:acc>
                      </m:e>
                      <m:sup>
                        <m:r>
                          <a:rPr lang="en-US" altLang="zh-CN" sz="2400" b="0" i="1" smtClean="0">
                            <a:latin typeface="Cambria Math" panose="02040503050406030204"/>
                            <a:ea typeface="Cambria Math" panose="02040503050406030204"/>
                          </a:rPr>
                          <m:t>0</m:t>
                        </m:r>
                      </m:sup>
                    </m:sSup>
                  </m:oMath>
                </a14:m>
                <a:r>
                  <a:rPr lang="zh-CN" altLang="en-US" sz="2400"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to tag the event and requiring the recoiling mass in </a:t>
                </a:r>
                <a14:m>
                  <m:oMath xmlns:m="http://schemas.openxmlformats.org/officeDocument/2006/math">
                    <m:sSup>
                      <m:sSupPr>
                        <m:ctrlPr>
                          <a:rPr lang="en-US" altLang="zh-CN" sz="2400" i="1" smtClean="0">
                            <a:latin typeface="Cambria Math" panose="02040503050406030204" pitchFamily="18" charset="0"/>
                            <a:ea typeface="微软雅黑" panose="020B0503020204020204" pitchFamily="34" charset="-122"/>
                          </a:rPr>
                        </m:ctrlPr>
                      </m:sSupPr>
                      <m:e>
                        <m:r>
                          <m:rPr>
                            <m:sty m:val="p"/>
                          </m:rPr>
                          <a:rPr lang="el-GR" altLang="zh-CN" sz="2400" i="1" smtClean="0">
                            <a:latin typeface="Cambria Math" panose="02040503050406030204"/>
                            <a:ea typeface="Cambria Math" panose="02040503050406030204"/>
                          </a:rPr>
                          <m:t>Ξ</m:t>
                        </m:r>
                      </m:e>
                      <m:sup>
                        <m:r>
                          <a:rPr lang="en-US" altLang="zh-CN" sz="2400" b="0" i="1" smtClean="0">
                            <a:latin typeface="Cambria Math" panose="02040503050406030204"/>
                            <a:ea typeface="Cambria Math" panose="02040503050406030204"/>
                          </a:rPr>
                          <m:t>0</m:t>
                        </m:r>
                      </m:sup>
                    </m:sSup>
                  </m:oMath>
                </a14:m>
                <a:r>
                  <a:rPr lang="zh-CN" altLang="en-US" sz="2400"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region. Then reconstructing </a:t>
                </a:r>
                <a14:m>
                  <m:oMath xmlns:m="http://schemas.openxmlformats.org/officeDocument/2006/math">
                    <m:sSup>
                      <m:sSupPr>
                        <m:ctrlPr>
                          <a:rPr lang="en-US" altLang="zh-CN" sz="2400" i="1">
                            <a:latin typeface="Cambria Math" panose="02040503050406030204" pitchFamily="18" charset="0"/>
                            <a:ea typeface="微软雅黑" panose="020B0503020204020204" pitchFamily="34" charset="-122"/>
                          </a:rPr>
                        </m:ctrlPr>
                      </m:sSupPr>
                      <m:e>
                        <m:r>
                          <m:rPr>
                            <m:sty m:val="p"/>
                          </m:rPr>
                          <a:rPr lang="el-GR" altLang="zh-CN" sz="2400" i="1">
                            <a:latin typeface="Cambria Math" panose="02040503050406030204"/>
                            <a:ea typeface="Cambria Math" panose="02040503050406030204"/>
                          </a:rPr>
                          <m:t>Ξ</m:t>
                        </m:r>
                      </m:e>
                      <m:sup>
                        <m:r>
                          <a:rPr lang="en-US" altLang="zh-CN" sz="2400" i="1">
                            <a:latin typeface="Cambria Math" panose="02040503050406030204"/>
                            <a:ea typeface="微软雅黑" panose="020B0503020204020204" pitchFamily="34" charset="-122"/>
                          </a:rPr>
                          <m:t>−</m:t>
                        </m:r>
                      </m:sup>
                    </m:sSup>
                  </m:oMath>
                </a14:m>
                <a:r>
                  <a:rPr lang="zh-CN" altLang="en-US" sz="2400"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and </a:t>
                </a:r>
                <a14:m>
                  <m:oMath xmlns:m="http://schemas.openxmlformats.org/officeDocument/2006/math">
                    <m:r>
                      <a:rPr lang="en-US" altLang="zh-CN" sz="2400" i="1">
                        <a:latin typeface="Cambria Math" panose="02040503050406030204"/>
                        <a:ea typeface="Cambria Math" panose="02040503050406030204"/>
                      </a:rPr>
                      <m:t>𝑝</m:t>
                    </m:r>
                  </m:oMath>
                </a14:m>
                <a:r>
                  <a:rPr lang="zh-CN" altLang="en-US" sz="2400" dirty="0">
                    <a:latin typeface="微软雅黑" panose="020B0503020204020204" pitchFamily="34" charset="-122"/>
                    <a:ea typeface="微软雅黑" panose="020B0503020204020204" pitchFamily="34" charset="-122"/>
                  </a:rPr>
                  <a:t> </a:t>
                </a:r>
                <a:r>
                  <a:rPr lang="en-US" altLang="zh-CN" sz="2400" dirty="0">
                    <a:latin typeface="微软雅黑" panose="020B0503020204020204" pitchFamily="34" charset="-122"/>
                    <a:ea typeface="微软雅黑" panose="020B0503020204020204" pitchFamily="34" charset="-122"/>
                  </a:rPr>
                  <a:t>in the signal side.</a:t>
                </a:r>
                <a:endParaRPr lang="zh-CN" altLang="en-US" sz="2400" dirty="0">
                  <a:latin typeface="微软雅黑" panose="020B0503020204020204" pitchFamily="34" charset="-122"/>
                  <a:ea typeface="微软雅黑" panose="020B0503020204020204" pitchFamily="34" charset="-122"/>
                </a:endParaRPr>
              </a:p>
            </p:txBody>
          </p:sp>
        </mc:Choice>
        <mc:Fallback>
          <p:sp>
            <p:nvSpPr>
              <p:cNvPr id="9" name="TextBox 8"/>
              <p:cNvSpPr txBox="1">
                <a:spLocks noRot="1" noChangeAspect="1" noMove="1" noResize="1" noEditPoints="1" noAdjustHandles="1" noChangeArrowheads="1" noChangeShapeType="1" noTextEdit="1"/>
              </p:cNvSpPr>
              <p:nvPr/>
            </p:nvSpPr>
            <p:spPr>
              <a:xfrm>
                <a:off x="827584" y="5058535"/>
                <a:ext cx="8064896" cy="1682833"/>
              </a:xfrm>
              <a:prstGeom prst="rect">
                <a:avLst/>
              </a:prstGeom>
              <a:blipFill rotWithShape="1">
                <a:blip r:embed="rId4"/>
                <a:stretch>
                  <a:fillRect l="-2" t="-7" r="7" b="12"/>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3" name="矩形 2"/>
              <p:cNvSpPr/>
              <p:nvPr/>
            </p:nvSpPr>
            <p:spPr>
              <a:xfrm>
                <a:off x="4607564" y="2996952"/>
                <a:ext cx="2503378" cy="400110"/>
              </a:xfrm>
              <a:prstGeom prst="rect">
                <a:avLst/>
              </a:prstGeom>
            </p:spPr>
            <p:txBody>
              <a:bodyPr wrap="none">
                <a:spAutoFit/>
              </a:bodyPr>
              <a:lstStyle/>
              <a:p>
                <a:r>
                  <a:rPr lang="en-US" altLang="zh-CN" sz="2000" dirty="0">
                    <a:solidFill>
                      <a:srgbClr val="FF0000"/>
                    </a:solidFill>
                    <a:latin typeface="微软雅黑" panose="020B0503020204020204" pitchFamily="34" charset="-122"/>
                    <a:ea typeface="微软雅黑" panose="020B0503020204020204" pitchFamily="34" charset="-122"/>
                  </a:rPr>
                  <a:t>10 billion </a:t>
                </a:r>
                <a14:m>
                  <m:oMath xmlns:m="http://schemas.openxmlformats.org/officeDocument/2006/math">
                    <m:r>
                      <a:rPr lang="en-US" altLang="zh-CN" sz="2000" i="1">
                        <a:solidFill>
                          <a:srgbClr val="FF0000"/>
                        </a:solidFill>
                        <a:latin typeface="Cambria Math" panose="02040503050406030204"/>
                        <a:ea typeface="微软雅黑" panose="020B0503020204020204" pitchFamily="34" charset="-122"/>
                      </a:rPr>
                      <m:t>𝐽</m:t>
                    </m:r>
                    <m:r>
                      <a:rPr lang="en-US" altLang="zh-CN" sz="2000" i="1">
                        <a:solidFill>
                          <a:srgbClr val="FF0000"/>
                        </a:solidFill>
                        <a:latin typeface="Cambria Math" panose="02040503050406030204"/>
                        <a:ea typeface="微软雅黑" panose="020B0503020204020204" pitchFamily="34" charset="-122"/>
                      </a:rPr>
                      <m:t>/</m:t>
                    </m:r>
                    <m:r>
                      <a:rPr lang="zh-CN" altLang="en-US" sz="2000" i="1">
                        <a:solidFill>
                          <a:srgbClr val="FF0000"/>
                        </a:solidFill>
                        <a:latin typeface="Cambria Math" panose="02040503050406030204"/>
                        <a:ea typeface="微软雅黑" panose="020B0503020204020204" pitchFamily="34" charset="-122"/>
                      </a:rPr>
                      <m:t>𝜓</m:t>
                    </m:r>
                  </m:oMath>
                </a14:m>
                <a:r>
                  <a:rPr lang="en-US" altLang="zh-CN" sz="2000" dirty="0">
                    <a:solidFill>
                      <a:srgbClr val="FF0000"/>
                    </a:solidFill>
                    <a:latin typeface="微软雅黑" panose="020B0503020204020204" pitchFamily="34" charset="-122"/>
                    <a:ea typeface="微软雅黑" panose="020B0503020204020204" pitchFamily="34" charset="-122"/>
                  </a:rPr>
                  <a:t> data </a:t>
                </a:r>
                <a:endParaRPr lang="zh-CN" altLang="en-US" sz="2000" dirty="0">
                  <a:solidFill>
                    <a:srgbClr val="FF0000"/>
                  </a:solidFill>
                  <a:latin typeface="微软雅黑" panose="020B0503020204020204" pitchFamily="34" charset="-122"/>
                  <a:ea typeface="微软雅黑" panose="020B0503020204020204" pitchFamily="34" charset="-122"/>
                </a:endParaRPr>
              </a:p>
            </p:txBody>
          </p:sp>
        </mc:Choice>
        <mc:Fallback>
          <p:sp>
            <p:nvSpPr>
              <p:cNvPr id="3" name="矩形 2"/>
              <p:cNvSpPr>
                <a:spLocks noRot="1" noChangeAspect="1" noMove="1" noResize="1" noEditPoints="1" noAdjustHandles="1" noChangeArrowheads="1" noChangeShapeType="1" noTextEdit="1"/>
              </p:cNvSpPr>
              <p:nvPr/>
            </p:nvSpPr>
            <p:spPr>
              <a:xfrm>
                <a:off x="4607564" y="2996952"/>
                <a:ext cx="2503378" cy="400110"/>
              </a:xfrm>
              <a:prstGeom prst="rect">
                <a:avLst/>
              </a:prstGeom>
              <a:blipFill rotWithShape="1">
                <a:blip r:embed="rId5"/>
                <a:stretch>
                  <a:fillRect t="-97" r="-3061" b="112"/>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4" name="TextBox 3"/>
              <p:cNvSpPr txBox="1"/>
              <p:nvPr/>
            </p:nvSpPr>
            <p:spPr>
              <a:xfrm>
                <a:off x="4625346" y="4324464"/>
                <a:ext cx="4411150" cy="925253"/>
              </a:xfrm>
              <a:prstGeom prst="rect">
                <a:avLst/>
              </a:prstGeom>
              <a:noFill/>
            </p:spPr>
            <p:txBody>
              <a:bodyPr wrap="square" rtlCol="0">
                <a:spAutoFit/>
              </a:bodyPr>
              <a:lstStyle/>
              <a:p>
                <a:r>
                  <a:rPr lang="en-US" altLang="zh-CN" dirty="0">
                    <a:solidFill>
                      <a:srgbClr val="FF0000"/>
                    </a:solidFill>
                    <a:latin typeface="微软雅黑" panose="020B0503020204020204" pitchFamily="34" charset="-122"/>
                    <a:ea typeface="微软雅黑" panose="020B0503020204020204" pitchFamily="34" charset="-122"/>
                  </a:rPr>
                  <a:t>Two-body decay, </a:t>
                </a:r>
                <a14:m>
                  <m:oMath xmlns:m="http://schemas.openxmlformats.org/officeDocument/2006/math">
                    <m:sSub>
                      <m:sSubPr>
                        <m:ctrlPr>
                          <a:rPr lang="en-US" altLang="zh-CN" i="1" smtClean="0">
                            <a:solidFill>
                              <a:srgbClr val="FF0000"/>
                            </a:solidFill>
                            <a:latin typeface="Cambria Math" panose="02040503050406030204" pitchFamily="18" charset="0"/>
                            <a:ea typeface="微软雅黑" panose="020B0503020204020204" pitchFamily="34" charset="-122"/>
                          </a:rPr>
                        </m:ctrlPr>
                      </m:sSubPr>
                      <m:e>
                        <m:r>
                          <a:rPr lang="en-US" altLang="zh-CN" b="0" i="1" smtClean="0">
                            <a:solidFill>
                              <a:srgbClr val="FF0000"/>
                            </a:solidFill>
                            <a:latin typeface="Cambria Math" panose="02040503050406030204"/>
                            <a:ea typeface="微软雅黑" panose="020B0503020204020204" pitchFamily="34" charset="-122"/>
                          </a:rPr>
                          <m:t>𝑃</m:t>
                        </m:r>
                      </m:e>
                      <m:sub>
                        <m:sSup>
                          <m:sSupPr>
                            <m:ctrlPr>
                              <a:rPr lang="en-US" altLang="zh-CN" i="1" smtClean="0">
                                <a:solidFill>
                                  <a:srgbClr val="FF0000"/>
                                </a:solidFill>
                                <a:latin typeface="Cambria Math" panose="02040503050406030204" pitchFamily="18" charset="0"/>
                                <a:ea typeface="微软雅黑" panose="020B0503020204020204" pitchFamily="34" charset="-122"/>
                              </a:rPr>
                            </m:ctrlPr>
                          </m:sSupPr>
                          <m:e>
                            <m:r>
                              <m:rPr>
                                <m:sty m:val="p"/>
                              </m:rPr>
                              <a:rPr lang="el-GR" altLang="zh-CN" i="1" smtClean="0">
                                <a:solidFill>
                                  <a:srgbClr val="FF0000"/>
                                </a:solidFill>
                                <a:latin typeface="Cambria Math" panose="02040503050406030204"/>
                                <a:ea typeface="Cambria Math" panose="02040503050406030204"/>
                              </a:rPr>
                              <m:t>Ξ</m:t>
                            </m:r>
                          </m:e>
                          <m:sup>
                            <m:r>
                              <a:rPr lang="en-US" altLang="zh-CN" b="0" i="1" smtClean="0">
                                <a:solidFill>
                                  <a:srgbClr val="FF0000"/>
                                </a:solidFill>
                                <a:latin typeface="Cambria Math" panose="02040503050406030204"/>
                                <a:ea typeface="微软雅黑" panose="020B0503020204020204" pitchFamily="34" charset="-122"/>
                              </a:rPr>
                              <m:t>0</m:t>
                            </m:r>
                          </m:sup>
                        </m:sSup>
                      </m:sub>
                    </m:sSub>
                    <m:r>
                      <a:rPr lang="en-US" altLang="zh-CN" b="0" i="1" smtClean="0">
                        <a:solidFill>
                          <a:srgbClr val="FF0000"/>
                        </a:solidFill>
                        <a:latin typeface="Cambria Math" panose="02040503050406030204"/>
                        <a:ea typeface="Cambria Math" panose="02040503050406030204"/>
                      </a:rPr>
                      <m:t>≈</m:t>
                    </m:r>
                    <m:r>
                      <a:rPr lang="en-US" altLang="zh-CN" b="0" i="1" smtClean="0">
                        <a:solidFill>
                          <a:srgbClr val="FF0000"/>
                        </a:solidFill>
                        <a:latin typeface="Cambria Math" panose="02040503050406030204"/>
                        <a:ea typeface="微软雅黑" panose="020B0503020204020204" pitchFamily="34" charset="-122"/>
                      </a:rPr>
                      <m:t>0</m:t>
                    </m:r>
                    <m:r>
                      <a:rPr lang="en-US" altLang="zh-CN" b="0" i="1" smtClean="0">
                        <a:solidFill>
                          <a:srgbClr val="FF0000"/>
                        </a:solidFill>
                        <a:latin typeface="Cambria Math" panose="02040503050406030204"/>
                        <a:ea typeface="微软雅黑" panose="020B0503020204020204" pitchFamily="34" charset="-122"/>
                      </a:rPr>
                      <m:t>.</m:t>
                    </m:r>
                    <m:r>
                      <a:rPr lang="en-US" altLang="zh-CN" b="0" i="1" smtClean="0">
                        <a:solidFill>
                          <a:srgbClr val="FF0000"/>
                        </a:solidFill>
                        <a:latin typeface="Cambria Math" panose="02040503050406030204"/>
                        <a:ea typeface="微软雅黑" panose="020B0503020204020204" pitchFamily="34" charset="-122"/>
                      </a:rPr>
                      <m:t>818</m:t>
                    </m:r>
                    <m:r>
                      <a:rPr lang="en-US" altLang="zh-CN" b="0" i="1" smtClean="0">
                        <a:solidFill>
                          <a:srgbClr val="FF0000"/>
                        </a:solidFill>
                        <a:latin typeface="Cambria Math" panose="02040503050406030204"/>
                        <a:ea typeface="微软雅黑" panose="020B0503020204020204" pitchFamily="34" charset="-122"/>
                      </a:rPr>
                      <m:t> </m:t>
                    </m:r>
                    <m:r>
                      <m:rPr>
                        <m:sty m:val="p"/>
                      </m:rPr>
                      <a:rPr lang="en-US" altLang="zh-CN" b="0" i="0" smtClean="0">
                        <a:solidFill>
                          <a:srgbClr val="FF0000"/>
                        </a:solidFill>
                        <a:latin typeface="Cambria Math" panose="02040503050406030204"/>
                        <a:ea typeface="微软雅黑" panose="020B0503020204020204" pitchFamily="34" charset="-122"/>
                      </a:rPr>
                      <m:t>GeV</m:t>
                    </m:r>
                    <m:r>
                      <a:rPr lang="en-US" altLang="zh-CN" b="0" i="0" smtClean="0">
                        <a:solidFill>
                          <a:srgbClr val="FF0000"/>
                        </a:solidFill>
                        <a:latin typeface="Cambria Math" panose="02040503050406030204"/>
                        <a:ea typeface="微软雅黑" panose="020B0503020204020204" pitchFamily="34" charset="-122"/>
                      </a:rPr>
                      <m:t>/</m:t>
                    </m:r>
                    <m:r>
                      <a:rPr lang="en-US" altLang="zh-CN" b="0" i="1" smtClean="0">
                        <a:solidFill>
                          <a:srgbClr val="FF0000"/>
                        </a:solidFill>
                        <a:latin typeface="Cambria Math" panose="02040503050406030204"/>
                        <a:ea typeface="微软雅黑" panose="020B0503020204020204" pitchFamily="34" charset="-122"/>
                      </a:rPr>
                      <m:t>𝑐</m:t>
                    </m:r>
                  </m:oMath>
                </a14:m>
                <a:r>
                  <a:rPr lang="en-US" altLang="zh-CN" dirty="0">
                    <a:solidFill>
                      <a:srgbClr val="FF0000"/>
                    </a:solidFill>
                    <a:latin typeface="微软雅黑" panose="020B0503020204020204" pitchFamily="34" charset="-122"/>
                    <a:ea typeface="微软雅黑" panose="020B0503020204020204" pitchFamily="34" charset="-122"/>
                  </a:rPr>
                  <a:t>, </a:t>
                </a:r>
                <a:endParaRPr lang="en-US" altLang="zh-CN" dirty="0">
                  <a:solidFill>
                    <a:srgbClr val="FF0000"/>
                  </a:solidFill>
                  <a:latin typeface="微软雅黑" panose="020B0503020204020204" pitchFamily="34" charset="-122"/>
                  <a:ea typeface="微软雅黑" panose="020B0503020204020204" pitchFamily="34" charset="-122"/>
                </a:endParaRPr>
              </a:p>
              <a:p>
                <a:r>
                  <a:rPr lang="en-US" altLang="zh-CN" dirty="0">
                    <a:solidFill>
                      <a:srgbClr val="FF0000"/>
                    </a:solidFill>
                    <a:latin typeface="微软雅黑" panose="020B0503020204020204" pitchFamily="34" charset="-122"/>
                    <a:ea typeface="微软雅黑" panose="020B0503020204020204" pitchFamily="34" charset="-122"/>
                  </a:rPr>
                  <a:t>a very small horizontal crossing angle of 11 </a:t>
                </a:r>
                <a:r>
                  <a:rPr lang="en-US" altLang="zh-CN" dirty="0" err="1">
                    <a:solidFill>
                      <a:srgbClr val="FF0000"/>
                    </a:solidFill>
                    <a:latin typeface="微软雅黑" panose="020B0503020204020204" pitchFamily="34" charset="-122"/>
                    <a:ea typeface="微软雅黑" panose="020B0503020204020204" pitchFamily="34" charset="-122"/>
                  </a:rPr>
                  <a:t>mrad</a:t>
                </a:r>
                <a:r>
                  <a:rPr lang="en-US" altLang="zh-CN" dirty="0">
                    <a:solidFill>
                      <a:srgbClr val="FF0000"/>
                    </a:solidFill>
                    <a:latin typeface="微软雅黑" panose="020B0503020204020204" pitchFamily="34" charset="-122"/>
                    <a:ea typeface="微软雅黑" panose="020B0503020204020204" pitchFamily="34" charset="-122"/>
                  </a:rPr>
                  <a:t> for </a:t>
                </a:r>
                <a14:m>
                  <m:oMath xmlns:m="http://schemas.openxmlformats.org/officeDocument/2006/math">
                    <m:sSup>
                      <m:sSupPr>
                        <m:ctrlPr>
                          <a:rPr lang="en-US" altLang="zh-CN" i="1">
                            <a:solidFill>
                              <a:srgbClr val="FF0000"/>
                            </a:solidFill>
                            <a:latin typeface="Cambria Math" panose="02040503050406030204" pitchFamily="18" charset="0"/>
                            <a:ea typeface="微软雅黑" panose="020B0503020204020204" pitchFamily="34" charset="-122"/>
                          </a:rPr>
                        </m:ctrlPr>
                      </m:sSupPr>
                      <m:e>
                        <m:r>
                          <a:rPr lang="en-US" altLang="zh-CN" i="1">
                            <a:solidFill>
                              <a:srgbClr val="FF0000"/>
                            </a:solidFill>
                            <a:latin typeface="Cambria Math" panose="02040503050406030204"/>
                            <a:ea typeface="微软雅黑" panose="020B0503020204020204" pitchFamily="34" charset="-122"/>
                          </a:rPr>
                          <m:t>𝑒</m:t>
                        </m:r>
                      </m:e>
                      <m:sup>
                        <m:r>
                          <a:rPr lang="en-US" altLang="zh-CN" i="1">
                            <a:solidFill>
                              <a:srgbClr val="FF0000"/>
                            </a:solidFill>
                            <a:latin typeface="Cambria Math" panose="02040503050406030204"/>
                            <a:ea typeface="微软雅黑" panose="020B0503020204020204" pitchFamily="34" charset="-122"/>
                          </a:rPr>
                          <m:t>+</m:t>
                        </m:r>
                      </m:sup>
                    </m:sSup>
                  </m:oMath>
                </a14:m>
                <a:r>
                  <a:rPr lang="en-US" altLang="zh-CN" dirty="0">
                    <a:solidFill>
                      <a:srgbClr val="FF0000"/>
                    </a:solidFill>
                    <a:latin typeface="微软雅黑" panose="020B0503020204020204" pitchFamily="34" charset="-122"/>
                    <a:ea typeface="微软雅黑" panose="020B0503020204020204" pitchFamily="34" charset="-122"/>
                  </a:rPr>
                  <a:t> and </a:t>
                </a:r>
                <a14:m>
                  <m:oMath xmlns:m="http://schemas.openxmlformats.org/officeDocument/2006/math">
                    <m:sSup>
                      <m:sSupPr>
                        <m:ctrlPr>
                          <a:rPr lang="en-US" altLang="zh-CN" i="1">
                            <a:solidFill>
                              <a:srgbClr val="FF0000"/>
                            </a:solidFill>
                            <a:latin typeface="Cambria Math" panose="02040503050406030204" pitchFamily="18" charset="0"/>
                            <a:ea typeface="微软雅黑" panose="020B0503020204020204" pitchFamily="34" charset="-122"/>
                          </a:rPr>
                        </m:ctrlPr>
                      </m:sSupPr>
                      <m:e>
                        <m:r>
                          <a:rPr lang="en-US" altLang="zh-CN" i="1">
                            <a:solidFill>
                              <a:srgbClr val="FF0000"/>
                            </a:solidFill>
                            <a:latin typeface="Cambria Math" panose="02040503050406030204"/>
                            <a:ea typeface="微软雅黑" panose="020B0503020204020204" pitchFamily="34" charset="-122"/>
                          </a:rPr>
                          <m:t>𝑒</m:t>
                        </m:r>
                      </m:e>
                      <m:sup>
                        <m:r>
                          <a:rPr lang="en-US" altLang="zh-CN" i="1">
                            <a:solidFill>
                              <a:srgbClr val="FF0000"/>
                            </a:solidFill>
                            <a:latin typeface="Cambria Math" panose="02040503050406030204"/>
                            <a:ea typeface="微软雅黑" panose="020B0503020204020204" pitchFamily="34" charset="-122"/>
                          </a:rPr>
                          <m:t>−</m:t>
                        </m:r>
                      </m:sup>
                    </m:sSup>
                  </m:oMath>
                </a14:m>
                <a:r>
                  <a:rPr lang="en-US" altLang="zh-CN" dirty="0">
                    <a:solidFill>
                      <a:srgbClr val="FF0000"/>
                    </a:solidFill>
                    <a:latin typeface="微软雅黑" panose="020B0503020204020204" pitchFamily="34" charset="-122"/>
                    <a:ea typeface="微软雅黑" panose="020B0503020204020204" pitchFamily="34" charset="-122"/>
                  </a:rPr>
                  <a:t> beams.</a:t>
                </a:r>
                <a:endParaRPr lang="zh-CN" altLang="en-US" dirty="0">
                  <a:solidFill>
                    <a:srgbClr val="FF0000"/>
                  </a:solidFill>
                  <a:latin typeface="微软雅黑" panose="020B0503020204020204" pitchFamily="34" charset="-122"/>
                  <a:ea typeface="微软雅黑" panose="020B0503020204020204" pitchFamily="34" charset="-122"/>
                </a:endParaRPr>
              </a:p>
            </p:txBody>
          </p:sp>
        </mc:Choice>
        <mc:Fallback>
          <p:sp>
            <p:nvSpPr>
              <p:cNvPr id="4" name="TextBox 3"/>
              <p:cNvSpPr txBox="1">
                <a:spLocks noRot="1" noChangeAspect="1" noMove="1" noResize="1" noEditPoints="1" noAdjustHandles="1" noChangeArrowheads="1" noChangeShapeType="1" noTextEdit="1"/>
              </p:cNvSpPr>
              <p:nvPr/>
            </p:nvSpPr>
            <p:spPr>
              <a:xfrm>
                <a:off x="4625346" y="4324464"/>
                <a:ext cx="4411150" cy="925253"/>
              </a:xfrm>
              <a:prstGeom prst="rect">
                <a:avLst/>
              </a:prstGeom>
              <a:blipFill rotWithShape="1">
                <a:blip r:embed="rId6"/>
                <a:stretch>
                  <a:fillRect t="-12" r="10" b="19"/>
                </a:stretch>
              </a:blipFill>
            </p:spPr>
            <p:txBody>
              <a:bodyPr/>
              <a:lstStyle/>
              <a:p>
                <a:r>
                  <a:rPr lang="zh-CN" altLang="en-US">
                    <a:noFill/>
                  </a:rPr>
                  <a:t> </a:t>
                </a:r>
              </a:p>
            </p:txBody>
          </p:sp>
        </mc:Fallback>
      </mc:AlternateContent>
      <p:sp>
        <p:nvSpPr>
          <p:cNvPr id="10" name="灯片编号占位符 3"/>
          <p:cNvSpPr>
            <a:spLocks noGrp="1"/>
          </p:cNvSpPr>
          <p:nvPr>
            <p:ph type="sldNum" sz="quarter" idx="12"/>
          </p:nvPr>
        </p:nvSpPr>
        <p:spPr>
          <a:xfrm>
            <a:off x="6925750" y="6365682"/>
            <a:ext cx="2057400" cy="365125"/>
          </a:xfrm>
        </p:spPr>
        <p:txBody>
          <a:bodyPr/>
          <a:lstStyle/>
          <a:p>
            <a:fld id="{0C913308-F349-4B6D-A68A-DD1791B4A57B}" type="slidenum">
              <a:rPr lang="zh-CN" altLang="en-US" sz="1800" smtClean="0">
                <a:solidFill>
                  <a:schemeClr val="tx1"/>
                </a:solidFill>
                <a:latin typeface="微软雅黑" panose="020B0503020204020204" pitchFamily="34" charset="-122"/>
                <a:ea typeface="微软雅黑" panose="020B0503020204020204" pitchFamily="34" charset="-122"/>
              </a:rPr>
            </a:fld>
            <a:endParaRPr lang="zh-CN" altLang="en-US" sz="1800" dirty="0">
              <a:solidFill>
                <a:schemeClr val="tx1"/>
              </a:solidFill>
              <a:latin typeface="微软雅黑" panose="020B0503020204020204" pitchFamily="34" charset="-122"/>
              <a:ea typeface="微软雅黑" panose="020B0503020204020204" pitchFamily="34" charset="-122"/>
            </a:endParaRPr>
          </a:p>
        </p:txBody>
      </p:sp>
      <p:sp>
        <p:nvSpPr>
          <p:cNvPr id="5" name="矩形 4"/>
          <p:cNvSpPr/>
          <p:nvPr/>
        </p:nvSpPr>
        <p:spPr>
          <a:xfrm>
            <a:off x="5770145" y="1043444"/>
            <a:ext cx="2762295" cy="369332"/>
          </a:xfrm>
          <a:prstGeom prst="rect">
            <a:avLst/>
          </a:prstGeom>
        </p:spPr>
        <p:txBody>
          <a:bodyPr wrap="none">
            <a:spAutoFit/>
          </a:bodyPr>
          <a:lstStyle/>
          <a:p>
            <a:r>
              <a:rPr lang="en-US" altLang="zh-CN" dirty="0">
                <a:latin typeface="微软雅黑" panose="020B0503020204020204" pitchFamily="34" charset="-122"/>
                <a:ea typeface="微软雅黑" panose="020B0503020204020204" pitchFamily="34" charset="-122"/>
              </a:rPr>
              <a:t>PRL 130, 251902 (2023)</a:t>
            </a:r>
            <a:endParaRPr lang="en-US" altLang="zh-CN" dirty="0">
              <a:latin typeface="微软雅黑" panose="020B0503020204020204" pitchFamily="34" charset="-122"/>
              <a:ea typeface="微软雅黑" panose="020B0503020204020204" pitchFamily="34" charset="-122"/>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屏幕剪辑"/>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529215" y="1196752"/>
            <a:ext cx="3410265" cy="2535024"/>
          </a:xfrm>
          <a:prstGeom prst="rect">
            <a:avLst/>
          </a:prstGeom>
        </p:spPr>
      </p:pic>
      <p:pic>
        <p:nvPicPr>
          <p:cNvPr id="10" name="图片 9" descr="屏幕剪辑"/>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29899" y="3855823"/>
            <a:ext cx="3026077" cy="2741529"/>
          </a:xfrm>
          <a:prstGeom prst="rect">
            <a:avLst/>
          </a:prstGeom>
        </p:spPr>
      </p:pic>
      <p:pic>
        <p:nvPicPr>
          <p:cNvPr id="6" name="图片 5" descr="屏幕剪辑"/>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2780928"/>
            <a:ext cx="3690174" cy="2664296"/>
          </a:xfrm>
          <a:prstGeom prst="rect">
            <a:avLst/>
          </a:prstGeom>
        </p:spPr>
      </p:pic>
      <mc:AlternateContent xmlns:mc="http://schemas.openxmlformats.org/markup-compatibility/2006">
        <mc:Choice xmlns:a14="http://schemas.microsoft.com/office/drawing/2010/main" Requires="a14">
          <p:sp>
            <p:nvSpPr>
              <p:cNvPr id="11" name="TextBox 10"/>
              <p:cNvSpPr txBox="1"/>
              <p:nvPr/>
            </p:nvSpPr>
            <p:spPr>
              <a:xfrm>
                <a:off x="5580112" y="5579909"/>
                <a:ext cx="3021264" cy="830997"/>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r>
                        <a:rPr lang="en-US" altLang="zh-CN" sz="2400" b="0" i="1" smtClean="0">
                          <a:solidFill>
                            <a:srgbClr val="0000FF"/>
                          </a:solidFill>
                          <a:latin typeface="Cambria Math" panose="02040503050406030204"/>
                        </a:rPr>
                        <m:t>𝑁</m:t>
                      </m:r>
                      <m:r>
                        <a:rPr lang="en-US" altLang="zh-CN" sz="2400" b="0" i="1" smtClean="0">
                          <a:solidFill>
                            <a:srgbClr val="0000FF"/>
                          </a:solidFill>
                          <a:latin typeface="Cambria Math" panose="02040503050406030204"/>
                        </a:rPr>
                        <m:t>=</m:t>
                      </m:r>
                      <m:r>
                        <a:rPr lang="en-US" altLang="zh-CN" sz="2400" b="0" i="1" smtClean="0">
                          <a:solidFill>
                            <a:srgbClr val="0000FF"/>
                          </a:solidFill>
                          <a:latin typeface="Cambria Math" panose="02040503050406030204"/>
                        </a:rPr>
                        <m:t>22</m:t>
                      </m:r>
                      <m:r>
                        <a:rPr lang="en-US" altLang="zh-CN" sz="2400" b="0" i="1" smtClean="0">
                          <a:solidFill>
                            <a:srgbClr val="0000FF"/>
                          </a:solidFill>
                          <a:latin typeface="Cambria Math" panose="02040503050406030204"/>
                        </a:rPr>
                        <m:t>.</m:t>
                      </m:r>
                      <m:r>
                        <a:rPr lang="en-US" altLang="zh-CN" sz="2400" b="0" i="1" smtClean="0">
                          <a:solidFill>
                            <a:srgbClr val="0000FF"/>
                          </a:solidFill>
                          <a:latin typeface="Cambria Math" panose="02040503050406030204"/>
                        </a:rPr>
                        <m:t>9</m:t>
                      </m:r>
                      <m:r>
                        <a:rPr lang="en-US" altLang="zh-CN" sz="2400" b="0" i="1" smtClean="0">
                          <a:solidFill>
                            <a:srgbClr val="0000FF"/>
                          </a:solidFill>
                          <a:latin typeface="Cambria Math" panose="02040503050406030204"/>
                        </a:rPr>
                        <m:t>±</m:t>
                      </m:r>
                      <m:r>
                        <a:rPr lang="en-US" altLang="zh-CN" sz="2400" b="0" i="1" smtClean="0">
                          <a:solidFill>
                            <a:srgbClr val="0000FF"/>
                          </a:solidFill>
                          <a:latin typeface="Cambria Math" panose="02040503050406030204"/>
                        </a:rPr>
                        <m:t>5</m:t>
                      </m:r>
                      <m:r>
                        <a:rPr lang="en-US" altLang="zh-CN" sz="2400" b="0" i="1" smtClean="0">
                          <a:solidFill>
                            <a:srgbClr val="0000FF"/>
                          </a:solidFill>
                          <a:latin typeface="Cambria Math" panose="02040503050406030204"/>
                        </a:rPr>
                        <m:t>.</m:t>
                      </m:r>
                      <m:r>
                        <a:rPr lang="en-US" altLang="zh-CN" sz="2400" b="0" i="1" smtClean="0">
                          <a:solidFill>
                            <a:srgbClr val="0000FF"/>
                          </a:solidFill>
                          <a:latin typeface="Cambria Math" panose="02040503050406030204"/>
                        </a:rPr>
                        <m:t>5</m:t>
                      </m:r>
                    </m:oMath>
                  </m:oMathPara>
                </a14:m>
                <a:endParaRPr lang="en-US" altLang="zh-CN" sz="2400" dirty="0">
                  <a:solidFill>
                    <a:srgbClr val="0000FF"/>
                  </a:solidFill>
                </a:endParaRPr>
              </a:p>
              <a:p>
                <a14:m>
                  <m:oMathPara xmlns:m="http://schemas.openxmlformats.org/officeDocument/2006/math">
                    <m:oMathParaPr>
                      <m:jc m:val="centerGroup"/>
                    </m:oMathParaPr>
                    <m:oMath xmlns:m="http://schemas.openxmlformats.org/officeDocument/2006/math">
                      <m:r>
                        <a:rPr lang="en-US" altLang="zh-CN" sz="2400" b="0" i="1" smtClean="0">
                          <a:solidFill>
                            <a:srgbClr val="0000FF"/>
                          </a:solidFill>
                          <a:latin typeface="Cambria Math" panose="02040503050406030204"/>
                        </a:rPr>
                        <m:t>𝑆</m:t>
                      </m:r>
                      <m:r>
                        <a:rPr lang="en-US" altLang="zh-CN" sz="2400" b="0" i="1" smtClean="0">
                          <a:solidFill>
                            <a:srgbClr val="0000FF"/>
                          </a:solidFill>
                          <a:latin typeface="Cambria Math" panose="02040503050406030204"/>
                        </a:rPr>
                        <m:t>=</m:t>
                      </m:r>
                      <m:r>
                        <a:rPr lang="en-US" altLang="zh-CN" sz="2400" b="0" i="1" smtClean="0">
                          <a:solidFill>
                            <a:srgbClr val="0000FF"/>
                          </a:solidFill>
                          <a:latin typeface="Cambria Math" panose="02040503050406030204"/>
                        </a:rPr>
                        <m:t>7</m:t>
                      </m:r>
                      <m:r>
                        <a:rPr lang="en-US" altLang="zh-CN" sz="2400" b="0" i="1" smtClean="0">
                          <a:solidFill>
                            <a:srgbClr val="0000FF"/>
                          </a:solidFill>
                          <a:latin typeface="Cambria Math" panose="02040503050406030204"/>
                        </a:rPr>
                        <m:t>.</m:t>
                      </m:r>
                      <m:r>
                        <a:rPr lang="en-US" altLang="zh-CN" sz="2400" b="0" i="1" smtClean="0">
                          <a:solidFill>
                            <a:srgbClr val="0000FF"/>
                          </a:solidFill>
                          <a:latin typeface="Cambria Math" panose="02040503050406030204"/>
                        </a:rPr>
                        <m:t>1</m:t>
                      </m:r>
                      <m:r>
                        <a:rPr lang="zh-CN" altLang="en-US" sz="2400" b="0" i="1" smtClean="0">
                          <a:solidFill>
                            <a:srgbClr val="0000FF"/>
                          </a:solidFill>
                          <a:latin typeface="Cambria Math" panose="02040503050406030204"/>
                        </a:rPr>
                        <m:t>𝜎</m:t>
                      </m:r>
                    </m:oMath>
                  </m:oMathPara>
                </a14:m>
                <a:endParaRPr lang="zh-CN" altLang="en-US" sz="2400" dirty="0">
                  <a:solidFill>
                    <a:srgbClr val="0000FF"/>
                  </a:solidFill>
                </a:endParaRPr>
              </a:p>
            </p:txBody>
          </p:sp>
        </mc:Choice>
        <mc:Fallback>
          <p:sp>
            <p:nvSpPr>
              <p:cNvPr id="11" name="TextBox 10"/>
              <p:cNvSpPr txBox="1">
                <a:spLocks noRot="1" noChangeAspect="1" noMove="1" noResize="1" noEditPoints="1" noAdjustHandles="1" noChangeArrowheads="1" noChangeShapeType="1" noTextEdit="1"/>
              </p:cNvSpPr>
              <p:nvPr/>
            </p:nvSpPr>
            <p:spPr>
              <a:xfrm>
                <a:off x="5580112" y="5579909"/>
                <a:ext cx="3021264" cy="830997"/>
              </a:xfrm>
              <a:prstGeom prst="rect">
                <a:avLst/>
              </a:prstGeom>
              <a:blipFill rotWithShape="1">
                <a:blip r:embed="rId4"/>
                <a:stretch>
                  <a:fillRect l="-12" t="-20" r="10" b="70"/>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2" name="矩形 11"/>
              <p:cNvSpPr/>
              <p:nvPr/>
            </p:nvSpPr>
            <p:spPr>
              <a:xfrm>
                <a:off x="5672958" y="2859626"/>
                <a:ext cx="1360116" cy="369332"/>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p>
                        <m:sSupPr>
                          <m:ctrlPr>
                            <a:rPr lang="en-US" altLang="zh-CN" i="1" smtClean="0">
                              <a:solidFill>
                                <a:srgbClr val="0000FF"/>
                              </a:solidFill>
                              <a:latin typeface="Cambria Math" panose="02040503050406030204" pitchFamily="18" charset="0"/>
                              <a:ea typeface="微软雅黑" panose="020B0503020204020204" pitchFamily="34" charset="-122"/>
                            </a:rPr>
                          </m:ctrlPr>
                        </m:sSupPr>
                        <m:e>
                          <m:r>
                            <m:rPr>
                              <m:sty m:val="p"/>
                            </m:rPr>
                            <a:rPr lang="el-GR" altLang="zh-CN" i="1">
                              <a:solidFill>
                                <a:srgbClr val="0000FF"/>
                              </a:solidFill>
                              <a:latin typeface="Cambria Math" panose="02040503050406030204"/>
                              <a:ea typeface="Cambria Math" panose="02040503050406030204"/>
                            </a:rPr>
                            <m:t>Ξ</m:t>
                          </m:r>
                        </m:e>
                        <m:sup>
                          <m:r>
                            <a:rPr lang="en-US" altLang="zh-CN" i="1">
                              <a:solidFill>
                                <a:srgbClr val="0000FF"/>
                              </a:solidFill>
                              <a:latin typeface="Cambria Math" panose="02040503050406030204"/>
                              <a:ea typeface="Cambria Math" panose="02040503050406030204"/>
                            </a:rPr>
                            <m:t>0</m:t>
                          </m:r>
                        </m:sup>
                      </m:sSup>
                      <m:r>
                        <a:rPr lang="en-US" altLang="zh-CN" i="1">
                          <a:solidFill>
                            <a:srgbClr val="0000FF"/>
                          </a:solidFill>
                          <a:latin typeface="Cambria Math" panose="02040503050406030204"/>
                          <a:ea typeface="微软雅黑" panose="020B0503020204020204" pitchFamily="34" charset="-122"/>
                        </a:rPr>
                        <m:t>𝑛</m:t>
                      </m:r>
                      <m:r>
                        <a:rPr lang="en-US" altLang="zh-CN" i="1">
                          <a:solidFill>
                            <a:srgbClr val="0000FF"/>
                          </a:solidFill>
                          <a:latin typeface="Cambria Math" panose="02040503050406030204"/>
                          <a:ea typeface="Cambria Math" panose="02040503050406030204"/>
                        </a:rPr>
                        <m:t>→</m:t>
                      </m:r>
                      <m:sSup>
                        <m:sSupPr>
                          <m:ctrlPr>
                            <a:rPr lang="en-US" altLang="zh-CN" i="1">
                              <a:solidFill>
                                <a:srgbClr val="0000FF"/>
                              </a:solidFill>
                              <a:latin typeface="Cambria Math" panose="02040503050406030204" pitchFamily="18" charset="0"/>
                              <a:ea typeface="Cambria Math" panose="02040503050406030204"/>
                            </a:rPr>
                          </m:ctrlPr>
                        </m:sSupPr>
                        <m:e>
                          <m:r>
                            <m:rPr>
                              <m:sty m:val="p"/>
                            </m:rPr>
                            <a:rPr lang="el-GR" altLang="zh-CN" i="1">
                              <a:solidFill>
                                <a:srgbClr val="0000FF"/>
                              </a:solidFill>
                              <a:latin typeface="Cambria Math" panose="02040503050406030204"/>
                              <a:ea typeface="Cambria Math" panose="02040503050406030204"/>
                            </a:rPr>
                            <m:t>Ξ</m:t>
                          </m:r>
                        </m:e>
                        <m:sup>
                          <m:r>
                            <a:rPr lang="en-US" altLang="zh-CN" i="1">
                              <a:solidFill>
                                <a:srgbClr val="0000FF"/>
                              </a:solidFill>
                              <a:latin typeface="Cambria Math" panose="02040503050406030204"/>
                              <a:ea typeface="Cambria Math" panose="02040503050406030204"/>
                            </a:rPr>
                            <m:t>−</m:t>
                          </m:r>
                        </m:sup>
                      </m:sSup>
                      <m:r>
                        <a:rPr lang="en-US" altLang="zh-CN" i="1">
                          <a:solidFill>
                            <a:srgbClr val="0000FF"/>
                          </a:solidFill>
                          <a:latin typeface="Cambria Math" panose="02040503050406030204"/>
                          <a:ea typeface="Cambria Math" panose="02040503050406030204"/>
                        </a:rPr>
                        <m:t>𝑝</m:t>
                      </m:r>
                    </m:oMath>
                  </m:oMathPara>
                </a14:m>
                <a:endParaRPr lang="en-US" altLang="zh-CN" dirty="0">
                  <a:solidFill>
                    <a:srgbClr val="0000FF"/>
                  </a:solidFill>
                  <a:latin typeface="微软雅黑" panose="020B0503020204020204" pitchFamily="34" charset="-122"/>
                  <a:ea typeface="微软雅黑" panose="020B0503020204020204" pitchFamily="34" charset="-122"/>
                </a:endParaRPr>
              </a:p>
            </p:txBody>
          </p:sp>
        </mc:Choice>
        <mc:Fallback>
          <p:sp>
            <p:nvSpPr>
              <p:cNvPr id="12" name="矩形 11"/>
              <p:cNvSpPr>
                <a:spLocks noRot="1" noChangeAspect="1" noMove="1" noResize="1" noEditPoints="1" noAdjustHandles="1" noChangeArrowheads="1" noChangeShapeType="1" noTextEdit="1"/>
              </p:cNvSpPr>
              <p:nvPr/>
            </p:nvSpPr>
            <p:spPr>
              <a:xfrm>
                <a:off x="5672958" y="2859626"/>
                <a:ext cx="1360116" cy="369332"/>
              </a:xfrm>
              <a:prstGeom prst="rect">
                <a:avLst/>
              </a:prstGeom>
              <a:blipFill rotWithShape="1">
                <a:blip r:embed="rId5"/>
                <a:stretch>
                  <a:fillRect l="-37" t="-60" r="33" b="167"/>
                </a:stretch>
              </a:blipFill>
            </p:spPr>
            <p:txBody>
              <a:bodyPr/>
              <a:lstStyle/>
              <a:p>
                <a:r>
                  <a:rPr lang="zh-CN" altLang="en-US">
                    <a:noFill/>
                  </a:rPr>
                  <a:t> </a:t>
                </a:r>
              </a:p>
            </p:txBody>
          </p:sp>
        </mc:Fallback>
      </mc:AlternateContent>
      <p:sp>
        <p:nvSpPr>
          <p:cNvPr id="2" name="TextBox 1"/>
          <p:cNvSpPr txBox="1"/>
          <p:nvPr/>
        </p:nvSpPr>
        <p:spPr>
          <a:xfrm>
            <a:off x="4879998" y="1582184"/>
            <a:ext cx="2184289" cy="369332"/>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Inner wall of MDC</a:t>
            </a:r>
            <a:endParaRPr lang="zh-CN" altLang="en-US" dirty="0">
              <a:latin typeface="微软雅黑" panose="020B0503020204020204" pitchFamily="34" charset="-122"/>
              <a:ea typeface="微软雅黑" panose="020B0503020204020204" pitchFamily="34" charset="-122"/>
            </a:endParaRPr>
          </a:p>
        </p:txBody>
      </p:sp>
      <p:sp>
        <p:nvSpPr>
          <p:cNvPr id="13" name="TextBox 12"/>
          <p:cNvSpPr txBox="1"/>
          <p:nvPr/>
        </p:nvSpPr>
        <p:spPr>
          <a:xfrm>
            <a:off x="4854746" y="2344404"/>
            <a:ext cx="2184289" cy="369332"/>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Beam pipe</a:t>
            </a:r>
            <a:endParaRPr lang="zh-CN" altLang="en-US" dirty="0">
              <a:latin typeface="微软雅黑" panose="020B0503020204020204" pitchFamily="34" charset="-122"/>
              <a:ea typeface="微软雅黑" panose="020B0503020204020204" pitchFamily="34" charset="-122"/>
            </a:endParaRPr>
          </a:p>
        </p:txBody>
      </p:sp>
      <mc:AlternateContent xmlns:mc="http://schemas.openxmlformats.org/markup-compatibility/2006">
        <mc:Choice xmlns:a14="http://schemas.microsoft.com/office/drawing/2010/main" Requires="a14">
          <p:sp>
            <p:nvSpPr>
              <p:cNvPr id="3" name="TextBox 2"/>
              <p:cNvSpPr txBox="1"/>
              <p:nvPr/>
            </p:nvSpPr>
            <p:spPr>
              <a:xfrm>
                <a:off x="115499" y="1219680"/>
                <a:ext cx="1873544" cy="722505"/>
              </a:xfrm>
              <a:prstGeom prst="rect">
                <a:avLst/>
              </a:prstGeom>
              <a:noFill/>
            </p:spPr>
            <p:txBody>
              <a:bodyPr wrap="square" rtlCol="0">
                <a:spAutoFit/>
              </a:bodyPr>
              <a:lstStyle/>
              <a:p>
                <a14:m>
                  <m:oMath xmlns:m="http://schemas.openxmlformats.org/officeDocument/2006/math">
                    <m:sSub>
                      <m:sSubPr>
                        <m:ctrlPr>
                          <a:rPr lang="en-US" altLang="zh-CN" sz="1300" i="1" smtClean="0">
                            <a:solidFill>
                              <a:srgbClr val="0000FF"/>
                            </a:solidFill>
                            <a:latin typeface="Cambria Math" panose="02040503050406030204" pitchFamily="18" charset="0"/>
                          </a:rPr>
                        </m:ctrlPr>
                      </m:sSubPr>
                      <m:e>
                        <m:r>
                          <a:rPr lang="en-US" altLang="zh-CN" sz="1300" b="0" i="1" smtClean="0">
                            <a:solidFill>
                              <a:srgbClr val="0000FF"/>
                            </a:solidFill>
                            <a:latin typeface="Cambria Math" panose="02040503050406030204"/>
                          </a:rPr>
                          <m:t>𝑅</m:t>
                        </m:r>
                      </m:e>
                      <m:sub>
                        <m:r>
                          <a:rPr lang="en-US" altLang="zh-CN" sz="1300" b="0" i="1" smtClean="0">
                            <a:solidFill>
                              <a:srgbClr val="0000FF"/>
                            </a:solidFill>
                            <a:latin typeface="Cambria Math" panose="02040503050406030204"/>
                          </a:rPr>
                          <m:t>𝑥𝑦</m:t>
                        </m:r>
                      </m:sub>
                    </m:sSub>
                  </m:oMath>
                </a14:m>
                <a:r>
                  <a:rPr lang="zh-CN" altLang="en-US" sz="1300" dirty="0">
                    <a:solidFill>
                      <a:srgbClr val="0000FF"/>
                    </a:solidFill>
                    <a:latin typeface="微软雅黑" panose="020B0503020204020204" pitchFamily="34" charset="-122"/>
                    <a:ea typeface="微软雅黑" panose="020B0503020204020204" pitchFamily="34" charset="-122"/>
                  </a:rPr>
                  <a:t> </a:t>
                </a:r>
                <a:r>
                  <a:rPr lang="en-US" altLang="zh-CN" sz="1300" dirty="0">
                    <a:solidFill>
                      <a:srgbClr val="0000FF"/>
                    </a:solidFill>
                    <a:latin typeface="微软雅黑" panose="020B0503020204020204" pitchFamily="34" charset="-122"/>
                    <a:ea typeface="微软雅黑" panose="020B0503020204020204" pitchFamily="34" charset="-122"/>
                  </a:rPr>
                  <a:t>is distance from reconstructed </a:t>
                </a:r>
                <a14:m>
                  <m:oMath xmlns:m="http://schemas.openxmlformats.org/officeDocument/2006/math">
                    <m:sSup>
                      <m:sSupPr>
                        <m:ctrlPr>
                          <a:rPr lang="en-US" altLang="zh-CN" sz="1300" i="1" smtClean="0">
                            <a:solidFill>
                              <a:srgbClr val="0000FF"/>
                            </a:solidFill>
                            <a:latin typeface="Cambria Math" panose="02040503050406030204" pitchFamily="18" charset="0"/>
                          </a:rPr>
                        </m:ctrlPr>
                      </m:sSupPr>
                      <m:e>
                        <m:r>
                          <m:rPr>
                            <m:sty m:val="p"/>
                          </m:rPr>
                          <a:rPr lang="el-GR" altLang="zh-CN" sz="1300" i="1" smtClean="0">
                            <a:solidFill>
                              <a:srgbClr val="0000FF"/>
                            </a:solidFill>
                            <a:latin typeface="Cambria Math" panose="02040503050406030204"/>
                            <a:ea typeface="Cambria Math" panose="02040503050406030204"/>
                          </a:rPr>
                          <m:t>Ξ</m:t>
                        </m:r>
                      </m:e>
                      <m:sup>
                        <m:r>
                          <a:rPr lang="en-US" altLang="zh-CN" sz="1300" b="0" i="1" smtClean="0">
                            <a:solidFill>
                              <a:srgbClr val="0000FF"/>
                            </a:solidFill>
                            <a:latin typeface="Cambria Math" panose="02040503050406030204"/>
                          </a:rPr>
                          <m:t>−</m:t>
                        </m:r>
                      </m:sup>
                    </m:sSup>
                    <m:r>
                      <a:rPr lang="en-US" altLang="zh-CN" sz="1300" b="0" i="1" smtClean="0">
                        <a:solidFill>
                          <a:srgbClr val="0000FF"/>
                        </a:solidFill>
                        <a:latin typeface="Cambria Math" panose="02040503050406030204"/>
                      </a:rPr>
                      <m:t>𝑝</m:t>
                    </m:r>
                  </m:oMath>
                </a14:m>
                <a:r>
                  <a:rPr lang="en-US" altLang="zh-CN" sz="1300" dirty="0">
                    <a:solidFill>
                      <a:srgbClr val="0000FF"/>
                    </a:solidFill>
                    <a:latin typeface="微软雅黑" panose="020B0503020204020204" pitchFamily="34" charset="-122"/>
                    <a:ea typeface="微软雅黑" panose="020B0503020204020204" pitchFamily="34" charset="-122"/>
                  </a:rPr>
                  <a:t> vertex to </a:t>
                </a:r>
                <a14:m>
                  <m:oMath xmlns:m="http://schemas.openxmlformats.org/officeDocument/2006/math">
                    <m:r>
                      <a:rPr lang="en-US" altLang="zh-CN" sz="1300" b="0" i="1" smtClean="0">
                        <a:solidFill>
                          <a:srgbClr val="0000FF"/>
                        </a:solidFill>
                        <a:latin typeface="Cambria Math" panose="02040503050406030204"/>
                      </a:rPr>
                      <m:t>𝑧</m:t>
                    </m:r>
                  </m:oMath>
                </a14:m>
                <a:r>
                  <a:rPr lang="en-US" altLang="zh-CN" sz="1300" dirty="0">
                    <a:solidFill>
                      <a:srgbClr val="0000FF"/>
                    </a:solidFill>
                    <a:latin typeface="微软雅黑" panose="020B0503020204020204" pitchFamily="34" charset="-122"/>
                    <a:ea typeface="微软雅黑" panose="020B0503020204020204" pitchFamily="34" charset="-122"/>
                  </a:rPr>
                  <a:t> axis </a:t>
                </a:r>
                <a:endParaRPr lang="zh-CN" altLang="en-US" sz="1300" dirty="0">
                  <a:solidFill>
                    <a:srgbClr val="0000FF"/>
                  </a:solidFill>
                  <a:latin typeface="微软雅黑" panose="020B0503020204020204" pitchFamily="34" charset="-122"/>
                  <a:ea typeface="微软雅黑" panose="020B0503020204020204" pitchFamily="34" charset="-122"/>
                </a:endParaRPr>
              </a:p>
            </p:txBody>
          </p:sp>
        </mc:Choice>
        <mc:Fallback>
          <p:sp>
            <p:nvSpPr>
              <p:cNvPr id="3" name="TextBox 2"/>
              <p:cNvSpPr txBox="1">
                <a:spLocks noRot="1" noChangeAspect="1" noMove="1" noResize="1" noEditPoints="1" noAdjustHandles="1" noChangeArrowheads="1" noChangeShapeType="1" noTextEdit="1"/>
              </p:cNvSpPr>
              <p:nvPr/>
            </p:nvSpPr>
            <p:spPr>
              <a:xfrm>
                <a:off x="115499" y="1219680"/>
                <a:ext cx="1873544" cy="722505"/>
              </a:xfrm>
              <a:prstGeom prst="rect">
                <a:avLst/>
              </a:prstGeom>
              <a:blipFill rotWithShape="1">
                <a:blip r:embed="rId6"/>
                <a:stretch>
                  <a:fillRect l="-30" t="-66" r="12" b="49"/>
                </a:stretch>
              </a:blipFill>
            </p:spPr>
            <p:txBody>
              <a:bodyPr/>
              <a:lstStyle/>
              <a:p>
                <a:r>
                  <a:rPr lang="zh-CN" altLang="en-US">
                    <a:noFill/>
                  </a:rPr>
                  <a:t> </a:t>
                </a:r>
              </a:p>
            </p:txBody>
          </p:sp>
        </mc:Fallback>
      </mc:AlternateContent>
      <p:sp>
        <p:nvSpPr>
          <p:cNvPr id="14" name="灯片编号占位符 3"/>
          <p:cNvSpPr>
            <a:spLocks noGrp="1"/>
          </p:cNvSpPr>
          <p:nvPr>
            <p:ph type="sldNum" sz="quarter" idx="12"/>
          </p:nvPr>
        </p:nvSpPr>
        <p:spPr>
          <a:xfrm>
            <a:off x="6925750" y="6365682"/>
            <a:ext cx="2057400" cy="365125"/>
          </a:xfrm>
        </p:spPr>
        <p:txBody>
          <a:bodyPr/>
          <a:lstStyle/>
          <a:p>
            <a:fld id="{0C913308-F349-4B6D-A68A-DD1791B4A57B}" type="slidenum">
              <a:rPr lang="zh-CN" altLang="en-US" sz="1800" smtClean="0">
                <a:solidFill>
                  <a:schemeClr val="tx1"/>
                </a:solidFill>
                <a:latin typeface="微软雅黑" panose="020B0503020204020204" pitchFamily="34" charset="-122"/>
                <a:ea typeface="微软雅黑" panose="020B0503020204020204" pitchFamily="34" charset="-122"/>
              </a:rPr>
            </a:fld>
            <a:endParaRPr lang="zh-CN" altLang="en-US" sz="1800" dirty="0">
              <a:solidFill>
                <a:schemeClr val="tx1"/>
              </a:solidFill>
              <a:latin typeface="微软雅黑" panose="020B0503020204020204" pitchFamily="34" charset="-122"/>
              <a:ea typeface="微软雅黑" panose="020B0503020204020204" pitchFamily="34" charset="-122"/>
            </a:endParaRPr>
          </a:p>
        </p:txBody>
      </p:sp>
      <mc:AlternateContent xmlns:mc="http://schemas.openxmlformats.org/markup-compatibility/2006">
        <mc:Choice xmlns:a14="http://schemas.microsoft.com/office/drawing/2010/main" Requires="a14">
          <p:sp>
            <p:nvSpPr>
              <p:cNvPr id="15" name="矩形 14"/>
              <p:cNvSpPr/>
              <p:nvPr/>
            </p:nvSpPr>
            <p:spPr>
              <a:xfrm>
                <a:off x="3203848" y="260648"/>
                <a:ext cx="2537361" cy="646331"/>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p>
                        <m:sSupPr>
                          <m:ctrlPr>
                            <a:rPr lang="en-US" altLang="zh-CN" sz="3600" i="1">
                              <a:solidFill>
                                <a:srgbClr val="FF0000"/>
                              </a:solidFill>
                              <a:latin typeface="Cambria Math" panose="02040503050406030204" pitchFamily="18" charset="0"/>
                              <a:ea typeface="微软雅黑" panose="020B0503020204020204" pitchFamily="34" charset="-122"/>
                            </a:rPr>
                          </m:ctrlPr>
                        </m:sSupPr>
                        <m:e>
                          <m:r>
                            <m:rPr>
                              <m:sty m:val="p"/>
                            </m:rPr>
                            <a:rPr lang="el-GR" altLang="zh-CN" sz="3600" i="1">
                              <a:solidFill>
                                <a:srgbClr val="FF0000"/>
                              </a:solidFill>
                              <a:latin typeface="Cambria Math" panose="02040503050406030204"/>
                              <a:ea typeface="Cambria Math" panose="02040503050406030204"/>
                            </a:rPr>
                            <m:t>Ξ</m:t>
                          </m:r>
                        </m:e>
                        <m:sup>
                          <m:r>
                            <a:rPr lang="en-US" altLang="zh-CN" sz="3600" b="0" i="1" smtClean="0">
                              <a:solidFill>
                                <a:srgbClr val="FF0000"/>
                              </a:solidFill>
                              <a:latin typeface="Cambria Math" panose="02040503050406030204"/>
                              <a:ea typeface="Cambria Math" panose="02040503050406030204"/>
                            </a:rPr>
                            <m:t>0</m:t>
                          </m:r>
                        </m:sup>
                      </m:sSup>
                      <m:r>
                        <a:rPr lang="en-US" altLang="zh-CN" sz="3600" b="0" i="1" smtClean="0">
                          <a:solidFill>
                            <a:srgbClr val="FF0000"/>
                          </a:solidFill>
                          <a:latin typeface="Cambria Math" panose="02040503050406030204"/>
                          <a:ea typeface="微软雅黑" panose="020B0503020204020204" pitchFamily="34" charset="-122"/>
                        </a:rPr>
                        <m:t>𝑛</m:t>
                      </m:r>
                      <m:r>
                        <a:rPr lang="en-US" altLang="zh-CN" sz="3600" i="1">
                          <a:solidFill>
                            <a:srgbClr val="FF0000"/>
                          </a:solidFill>
                          <a:latin typeface="Cambria Math" panose="02040503050406030204"/>
                          <a:ea typeface="Cambria Math" panose="02040503050406030204"/>
                        </a:rPr>
                        <m:t>→</m:t>
                      </m:r>
                      <m:sSup>
                        <m:sSupPr>
                          <m:ctrlPr>
                            <a:rPr lang="en-US" altLang="zh-CN" sz="3600" i="1" smtClean="0">
                              <a:solidFill>
                                <a:srgbClr val="FF0000"/>
                              </a:solidFill>
                              <a:latin typeface="Cambria Math" panose="02040503050406030204" pitchFamily="18" charset="0"/>
                              <a:ea typeface="Cambria Math" panose="02040503050406030204"/>
                            </a:rPr>
                          </m:ctrlPr>
                        </m:sSupPr>
                        <m:e>
                          <m:r>
                            <m:rPr>
                              <m:sty m:val="p"/>
                            </m:rPr>
                            <a:rPr lang="el-GR" altLang="zh-CN" sz="3600" i="1" smtClean="0">
                              <a:solidFill>
                                <a:srgbClr val="FF0000"/>
                              </a:solidFill>
                              <a:latin typeface="Cambria Math" panose="02040503050406030204"/>
                              <a:ea typeface="Cambria Math" panose="02040503050406030204"/>
                            </a:rPr>
                            <m:t>Ξ</m:t>
                          </m:r>
                        </m:e>
                        <m:sup>
                          <m:r>
                            <a:rPr lang="en-US" altLang="zh-CN" sz="3600" b="0" i="1" smtClean="0">
                              <a:solidFill>
                                <a:srgbClr val="FF0000"/>
                              </a:solidFill>
                              <a:latin typeface="Cambria Math" panose="02040503050406030204"/>
                              <a:ea typeface="Cambria Math" panose="02040503050406030204"/>
                            </a:rPr>
                            <m:t>−</m:t>
                          </m:r>
                        </m:sup>
                      </m:sSup>
                      <m:r>
                        <a:rPr lang="en-US" altLang="zh-CN" sz="3600" b="0" i="1" smtClean="0">
                          <a:solidFill>
                            <a:srgbClr val="FF0000"/>
                          </a:solidFill>
                          <a:latin typeface="Cambria Math" panose="02040503050406030204"/>
                          <a:ea typeface="Cambria Math" panose="02040503050406030204"/>
                        </a:rPr>
                        <m:t>𝑝</m:t>
                      </m:r>
                    </m:oMath>
                  </m:oMathPara>
                </a14:m>
                <a:endParaRPr lang="en-US" altLang="zh-CN" sz="3600" dirty="0">
                  <a:solidFill>
                    <a:srgbClr val="FF0000"/>
                  </a:solidFill>
                  <a:latin typeface="微软雅黑" panose="020B0503020204020204" pitchFamily="34" charset="-122"/>
                  <a:ea typeface="微软雅黑" panose="020B0503020204020204" pitchFamily="34" charset="-122"/>
                </a:endParaRPr>
              </a:p>
            </p:txBody>
          </p:sp>
        </mc:Choice>
        <mc:Fallback>
          <p:sp>
            <p:nvSpPr>
              <p:cNvPr id="15" name="矩形 14"/>
              <p:cNvSpPr>
                <a:spLocks noRot="1" noChangeAspect="1" noMove="1" noResize="1" noEditPoints="1" noAdjustHandles="1" noChangeArrowheads="1" noChangeShapeType="1" noTextEdit="1"/>
              </p:cNvSpPr>
              <p:nvPr/>
            </p:nvSpPr>
            <p:spPr>
              <a:xfrm>
                <a:off x="3203848" y="260648"/>
                <a:ext cx="2537361" cy="646331"/>
              </a:xfrm>
              <a:prstGeom prst="rect">
                <a:avLst/>
              </a:prstGeom>
              <a:blipFill rotWithShape="1">
                <a:blip r:embed="rId7"/>
                <a:stretch>
                  <a:fillRect l="-11" t="-46" r="-1370" b="31"/>
                </a:stretch>
              </a:blipFill>
            </p:spPr>
            <p:txBody>
              <a:bodyPr/>
              <a:lstStyle/>
              <a:p>
                <a:r>
                  <a:rPr lang="zh-CN" altLang="en-US">
                    <a:noFill/>
                  </a:rPr>
                  <a:t> </a:t>
                </a:r>
              </a:p>
            </p:txBody>
          </p:sp>
        </mc:Fallback>
      </mc:AlternateContent>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TextBox 2"/>
              <p:cNvSpPr txBox="1"/>
              <p:nvPr/>
            </p:nvSpPr>
            <p:spPr>
              <a:xfrm>
                <a:off x="395536" y="890058"/>
                <a:ext cx="8380921" cy="1017971"/>
              </a:xfrm>
              <a:prstGeom prst="rect">
                <a:avLst/>
              </a:prstGeom>
              <a:noFill/>
            </p:spPr>
            <p:txBody>
              <a:bodyPr wrap="square" rtlCol="0">
                <a:spAutoFit/>
              </a:bodyPr>
              <a:lstStyle/>
              <a:p>
                <a:r>
                  <a:rPr lang="en-US" altLang="zh-CN" sz="2000" dirty="0">
                    <a:solidFill>
                      <a:srgbClr val="0000FF"/>
                    </a:solidFill>
                    <a:latin typeface="微软雅黑" panose="020B0503020204020204" pitchFamily="34" charset="-122"/>
                    <a:ea typeface="微软雅黑" panose="020B0503020204020204" pitchFamily="34" charset="-122"/>
                  </a:rPr>
                  <a:t>The measured cross section of the reaction process </a:t>
                </a:r>
                <a14:m>
                  <m:oMath xmlns:m="http://schemas.openxmlformats.org/officeDocument/2006/math">
                    <m:sSup>
                      <m:sSupPr>
                        <m:ctrlPr>
                          <a:rPr lang="en-US" altLang="zh-CN" sz="2000" i="1">
                            <a:solidFill>
                              <a:srgbClr val="0000FF"/>
                            </a:solidFill>
                            <a:latin typeface="Cambria Math" panose="02040503050406030204" pitchFamily="18" charset="0"/>
                            <a:ea typeface="微软雅黑" panose="020B0503020204020204" pitchFamily="34" charset="-122"/>
                          </a:rPr>
                        </m:ctrlPr>
                      </m:sSupPr>
                      <m:e>
                        <m:r>
                          <m:rPr>
                            <m:sty m:val="p"/>
                          </m:rPr>
                          <a:rPr lang="el-GR" altLang="zh-CN" sz="2000">
                            <a:solidFill>
                              <a:srgbClr val="0000FF"/>
                            </a:solidFill>
                            <a:latin typeface="Cambria Math" panose="02040503050406030204"/>
                            <a:ea typeface="微软雅黑" panose="020B0503020204020204" pitchFamily="34" charset="-122"/>
                          </a:rPr>
                          <m:t>Ξ</m:t>
                        </m:r>
                      </m:e>
                      <m:sup>
                        <m:r>
                          <a:rPr lang="en-US" altLang="zh-CN" sz="2000">
                            <a:solidFill>
                              <a:srgbClr val="0000FF"/>
                            </a:solidFill>
                            <a:latin typeface="Cambria Math" panose="02040503050406030204"/>
                            <a:ea typeface="微软雅黑" panose="020B0503020204020204" pitchFamily="34" charset="-122"/>
                          </a:rPr>
                          <m:t>0</m:t>
                        </m:r>
                      </m:sup>
                    </m:sSup>
                    <m:r>
                      <a:rPr lang="en-US" altLang="zh-CN" sz="2000">
                        <a:solidFill>
                          <a:srgbClr val="0000FF"/>
                        </a:solidFill>
                        <a:latin typeface="Cambria Math" panose="02040503050406030204"/>
                        <a:ea typeface="微软雅黑" panose="020B0503020204020204" pitchFamily="34" charset="-122"/>
                      </a:rPr>
                      <m:t>+</m:t>
                    </m:r>
                    <m:sPre>
                      <m:sPrePr>
                        <m:ctrlPr>
                          <a:rPr lang="en-US" altLang="zh-CN" sz="2000" i="1">
                            <a:solidFill>
                              <a:srgbClr val="0000FF"/>
                            </a:solidFill>
                            <a:latin typeface="Cambria Math" panose="02040503050406030204" pitchFamily="18" charset="0"/>
                            <a:ea typeface="微软雅黑" panose="020B0503020204020204" pitchFamily="34" charset="-122"/>
                          </a:rPr>
                        </m:ctrlPr>
                      </m:sPrePr>
                      <m:sub/>
                      <m:sup>
                        <m:r>
                          <a:rPr lang="en-US" altLang="zh-CN" sz="2000">
                            <a:solidFill>
                              <a:srgbClr val="0000FF"/>
                            </a:solidFill>
                            <a:latin typeface="Cambria Math" panose="02040503050406030204"/>
                            <a:ea typeface="微软雅黑" panose="020B0503020204020204" pitchFamily="34" charset="-122"/>
                          </a:rPr>
                          <m:t>9</m:t>
                        </m:r>
                      </m:sup>
                      <m:e>
                        <m:r>
                          <m:rPr>
                            <m:sty m:val="p"/>
                          </m:rPr>
                          <a:rPr lang="en-US" altLang="zh-CN" sz="2000">
                            <a:solidFill>
                              <a:srgbClr val="0000FF"/>
                            </a:solidFill>
                            <a:latin typeface="Cambria Math" panose="02040503050406030204"/>
                            <a:ea typeface="微软雅黑" panose="020B0503020204020204" pitchFamily="34" charset="-122"/>
                          </a:rPr>
                          <m:t>Be</m:t>
                        </m:r>
                      </m:e>
                    </m:sPre>
                    <m:r>
                      <a:rPr lang="en-US" altLang="zh-CN" sz="2000">
                        <a:solidFill>
                          <a:srgbClr val="0000FF"/>
                        </a:solidFill>
                        <a:latin typeface="Cambria Math" panose="02040503050406030204"/>
                        <a:ea typeface="微软雅黑" panose="020B0503020204020204" pitchFamily="34" charset="-122"/>
                      </a:rPr>
                      <m:t>→</m:t>
                    </m:r>
                    <m:sSup>
                      <m:sSupPr>
                        <m:ctrlPr>
                          <a:rPr lang="en-US" altLang="zh-CN" sz="2000" i="1">
                            <a:solidFill>
                              <a:srgbClr val="0000FF"/>
                            </a:solidFill>
                            <a:latin typeface="Cambria Math" panose="02040503050406030204" pitchFamily="18" charset="0"/>
                            <a:ea typeface="微软雅黑" panose="020B0503020204020204" pitchFamily="34" charset="-122"/>
                          </a:rPr>
                        </m:ctrlPr>
                      </m:sSupPr>
                      <m:e>
                        <m:r>
                          <m:rPr>
                            <m:sty m:val="p"/>
                          </m:rPr>
                          <a:rPr lang="el-GR" altLang="zh-CN" sz="2000">
                            <a:solidFill>
                              <a:srgbClr val="0000FF"/>
                            </a:solidFill>
                            <a:latin typeface="Cambria Math" panose="02040503050406030204"/>
                            <a:ea typeface="微软雅黑" panose="020B0503020204020204" pitchFamily="34" charset="-122"/>
                          </a:rPr>
                          <m:t>Ξ</m:t>
                        </m:r>
                      </m:e>
                      <m:sup>
                        <m:r>
                          <a:rPr lang="en-US" altLang="zh-CN" sz="2000">
                            <a:solidFill>
                              <a:srgbClr val="0000FF"/>
                            </a:solidFill>
                            <a:latin typeface="Cambria Math" panose="02040503050406030204"/>
                            <a:ea typeface="微软雅黑" panose="020B0503020204020204" pitchFamily="34" charset="-122"/>
                          </a:rPr>
                          <m:t>−</m:t>
                        </m:r>
                      </m:sup>
                    </m:sSup>
                    <m:r>
                      <a:rPr lang="en-US" altLang="zh-CN" sz="2000">
                        <a:solidFill>
                          <a:srgbClr val="0000FF"/>
                        </a:solidFill>
                        <a:latin typeface="Cambria Math" panose="02040503050406030204"/>
                        <a:ea typeface="微软雅黑" panose="020B0503020204020204" pitchFamily="34" charset="-122"/>
                      </a:rPr>
                      <m:t>+</m:t>
                    </m:r>
                    <m:r>
                      <a:rPr lang="en-US" altLang="zh-CN" sz="2000">
                        <a:solidFill>
                          <a:srgbClr val="0000FF"/>
                        </a:solidFill>
                        <a:latin typeface="Cambria Math" panose="02040503050406030204"/>
                        <a:ea typeface="微软雅黑" panose="020B0503020204020204" pitchFamily="34" charset="-122"/>
                      </a:rPr>
                      <m:t>𝑝</m:t>
                    </m:r>
                    <m:r>
                      <a:rPr lang="en-US" altLang="zh-CN" sz="2000">
                        <a:solidFill>
                          <a:srgbClr val="0000FF"/>
                        </a:solidFill>
                        <a:latin typeface="Cambria Math" panose="02040503050406030204"/>
                        <a:ea typeface="微软雅黑" panose="020B0503020204020204" pitchFamily="34" charset="-122"/>
                      </a:rPr>
                      <m:t>+</m:t>
                    </m:r>
                    <m:sPre>
                      <m:sPrePr>
                        <m:ctrlPr>
                          <a:rPr lang="en-US" altLang="zh-CN" sz="2000" i="1">
                            <a:solidFill>
                              <a:srgbClr val="0000FF"/>
                            </a:solidFill>
                            <a:latin typeface="Cambria Math" panose="02040503050406030204" pitchFamily="18" charset="0"/>
                            <a:ea typeface="微软雅黑" panose="020B0503020204020204" pitchFamily="34" charset="-122"/>
                          </a:rPr>
                        </m:ctrlPr>
                      </m:sPrePr>
                      <m:sub/>
                      <m:sup>
                        <m:r>
                          <a:rPr lang="en-US" altLang="zh-CN" sz="2000">
                            <a:solidFill>
                              <a:srgbClr val="0000FF"/>
                            </a:solidFill>
                            <a:latin typeface="Cambria Math" panose="02040503050406030204"/>
                            <a:ea typeface="微软雅黑" panose="020B0503020204020204" pitchFamily="34" charset="-122"/>
                          </a:rPr>
                          <m:t>8</m:t>
                        </m:r>
                      </m:sup>
                      <m:e>
                        <m:r>
                          <m:rPr>
                            <m:sty m:val="p"/>
                          </m:rPr>
                          <a:rPr lang="en-US" altLang="zh-CN" sz="2000">
                            <a:solidFill>
                              <a:srgbClr val="0000FF"/>
                            </a:solidFill>
                            <a:latin typeface="Cambria Math" panose="02040503050406030204"/>
                            <a:ea typeface="微软雅黑" panose="020B0503020204020204" pitchFamily="34" charset="-122"/>
                          </a:rPr>
                          <m:t>Be</m:t>
                        </m:r>
                      </m:e>
                    </m:sPre>
                  </m:oMath>
                </a14:m>
                <a:r>
                  <a:rPr lang="en-US" altLang="zh-CN" sz="2000" dirty="0">
                    <a:solidFill>
                      <a:srgbClr val="0000FF"/>
                    </a:solidFill>
                    <a:latin typeface="微软雅黑" panose="020B0503020204020204" pitchFamily="34" charset="-122"/>
                    <a:ea typeface="微软雅黑" panose="020B0503020204020204" pitchFamily="34" charset="-122"/>
                  </a:rPr>
                  <a:t> is </a:t>
                </a:r>
                <a14:m>
                  <m:oMath xmlns:m="http://schemas.openxmlformats.org/officeDocument/2006/math">
                    <m:r>
                      <m:rPr>
                        <m:sty m:val="p"/>
                      </m:rPr>
                      <a:rPr lang="el-GR" altLang="zh-CN" sz="2000" i="1" smtClean="0">
                        <a:solidFill>
                          <a:srgbClr val="FF0000"/>
                        </a:solidFill>
                        <a:latin typeface="Cambria Math" panose="02040503050406030204"/>
                        <a:ea typeface="Cambria Math" panose="02040503050406030204"/>
                      </a:rPr>
                      <m:t>σ</m:t>
                    </m:r>
                    <m:d>
                      <m:dPr>
                        <m:ctrlPr>
                          <a:rPr lang="en-US" altLang="zh-CN" sz="2000" i="1">
                            <a:solidFill>
                              <a:srgbClr val="FF0000"/>
                            </a:solidFill>
                            <a:latin typeface="Cambria Math" panose="02040503050406030204" pitchFamily="18" charset="0"/>
                            <a:ea typeface="微软雅黑" panose="020B0503020204020204" pitchFamily="34" charset="-122"/>
                          </a:rPr>
                        </m:ctrlPr>
                      </m:dPr>
                      <m:e>
                        <m:sSup>
                          <m:sSupPr>
                            <m:ctrlPr>
                              <a:rPr lang="en-US" altLang="zh-CN" sz="2000" i="1">
                                <a:solidFill>
                                  <a:srgbClr val="FF0000"/>
                                </a:solidFill>
                                <a:latin typeface="Cambria Math" panose="02040503050406030204" pitchFamily="18" charset="0"/>
                                <a:ea typeface="微软雅黑" panose="020B0503020204020204" pitchFamily="34" charset="-122"/>
                              </a:rPr>
                            </m:ctrlPr>
                          </m:sSupPr>
                          <m:e>
                            <m:r>
                              <m:rPr>
                                <m:sty m:val="p"/>
                              </m:rPr>
                              <a:rPr lang="el-GR" altLang="zh-CN" sz="2000">
                                <a:solidFill>
                                  <a:srgbClr val="FF0000"/>
                                </a:solidFill>
                                <a:latin typeface="Cambria Math" panose="02040503050406030204"/>
                                <a:ea typeface="微软雅黑" panose="020B0503020204020204" pitchFamily="34" charset="-122"/>
                              </a:rPr>
                              <m:t>Ξ</m:t>
                            </m:r>
                          </m:e>
                          <m:sup>
                            <m:r>
                              <a:rPr lang="en-US" altLang="zh-CN" sz="2000">
                                <a:solidFill>
                                  <a:srgbClr val="FF0000"/>
                                </a:solidFill>
                                <a:latin typeface="Cambria Math" panose="02040503050406030204"/>
                                <a:ea typeface="微软雅黑" panose="020B0503020204020204" pitchFamily="34" charset="-122"/>
                              </a:rPr>
                              <m:t>0</m:t>
                            </m:r>
                          </m:sup>
                        </m:sSup>
                        <m:r>
                          <a:rPr lang="en-US" altLang="zh-CN" sz="2000">
                            <a:solidFill>
                              <a:srgbClr val="FF0000"/>
                            </a:solidFill>
                            <a:latin typeface="Cambria Math" panose="02040503050406030204"/>
                            <a:ea typeface="微软雅黑" panose="020B0503020204020204" pitchFamily="34" charset="-122"/>
                          </a:rPr>
                          <m:t>+</m:t>
                        </m:r>
                        <m:sPre>
                          <m:sPrePr>
                            <m:ctrlPr>
                              <a:rPr lang="en-US" altLang="zh-CN" sz="2000" i="1">
                                <a:solidFill>
                                  <a:srgbClr val="FF0000"/>
                                </a:solidFill>
                                <a:latin typeface="Cambria Math" panose="02040503050406030204" pitchFamily="18" charset="0"/>
                                <a:ea typeface="微软雅黑" panose="020B0503020204020204" pitchFamily="34" charset="-122"/>
                              </a:rPr>
                            </m:ctrlPr>
                          </m:sPrePr>
                          <m:sub/>
                          <m:sup>
                            <m:r>
                              <a:rPr lang="en-US" altLang="zh-CN" sz="2000">
                                <a:solidFill>
                                  <a:srgbClr val="FF0000"/>
                                </a:solidFill>
                                <a:latin typeface="Cambria Math" panose="02040503050406030204"/>
                                <a:ea typeface="微软雅黑" panose="020B0503020204020204" pitchFamily="34" charset="-122"/>
                              </a:rPr>
                              <m:t>9</m:t>
                            </m:r>
                          </m:sup>
                          <m:e>
                            <m:r>
                              <m:rPr>
                                <m:sty m:val="p"/>
                              </m:rPr>
                              <a:rPr lang="en-US" altLang="zh-CN" sz="2000">
                                <a:solidFill>
                                  <a:srgbClr val="FF0000"/>
                                </a:solidFill>
                                <a:latin typeface="Cambria Math" panose="02040503050406030204"/>
                                <a:ea typeface="微软雅黑" panose="020B0503020204020204" pitchFamily="34" charset="-122"/>
                              </a:rPr>
                              <m:t>Be</m:t>
                            </m:r>
                          </m:e>
                        </m:sPre>
                        <m:r>
                          <a:rPr lang="en-US" altLang="zh-CN" sz="2000">
                            <a:solidFill>
                              <a:srgbClr val="FF0000"/>
                            </a:solidFill>
                            <a:latin typeface="Cambria Math" panose="02040503050406030204"/>
                            <a:ea typeface="微软雅黑" panose="020B0503020204020204" pitchFamily="34" charset="-122"/>
                          </a:rPr>
                          <m:t>→</m:t>
                        </m:r>
                        <m:sSup>
                          <m:sSupPr>
                            <m:ctrlPr>
                              <a:rPr lang="en-US" altLang="zh-CN" sz="2000" i="1">
                                <a:solidFill>
                                  <a:srgbClr val="FF0000"/>
                                </a:solidFill>
                                <a:latin typeface="Cambria Math" panose="02040503050406030204" pitchFamily="18" charset="0"/>
                                <a:ea typeface="微软雅黑" panose="020B0503020204020204" pitchFamily="34" charset="-122"/>
                              </a:rPr>
                            </m:ctrlPr>
                          </m:sSupPr>
                          <m:e>
                            <m:r>
                              <m:rPr>
                                <m:sty m:val="p"/>
                              </m:rPr>
                              <a:rPr lang="el-GR" altLang="zh-CN" sz="2000">
                                <a:solidFill>
                                  <a:srgbClr val="FF0000"/>
                                </a:solidFill>
                                <a:latin typeface="Cambria Math" panose="02040503050406030204"/>
                                <a:ea typeface="微软雅黑" panose="020B0503020204020204" pitchFamily="34" charset="-122"/>
                              </a:rPr>
                              <m:t>Ξ</m:t>
                            </m:r>
                          </m:e>
                          <m:sup>
                            <m:r>
                              <a:rPr lang="en-US" altLang="zh-CN" sz="2000">
                                <a:solidFill>
                                  <a:srgbClr val="FF0000"/>
                                </a:solidFill>
                                <a:latin typeface="Cambria Math" panose="02040503050406030204"/>
                                <a:ea typeface="微软雅黑" panose="020B0503020204020204" pitchFamily="34" charset="-122"/>
                              </a:rPr>
                              <m:t>−</m:t>
                            </m:r>
                          </m:sup>
                        </m:sSup>
                        <m:r>
                          <a:rPr lang="en-US" altLang="zh-CN" sz="2000">
                            <a:solidFill>
                              <a:srgbClr val="FF0000"/>
                            </a:solidFill>
                            <a:latin typeface="Cambria Math" panose="02040503050406030204"/>
                            <a:ea typeface="微软雅黑" panose="020B0503020204020204" pitchFamily="34" charset="-122"/>
                          </a:rPr>
                          <m:t>+</m:t>
                        </m:r>
                        <m:r>
                          <a:rPr lang="en-US" altLang="zh-CN" sz="2000">
                            <a:solidFill>
                              <a:srgbClr val="FF0000"/>
                            </a:solidFill>
                            <a:latin typeface="Cambria Math" panose="02040503050406030204"/>
                            <a:ea typeface="微软雅黑" panose="020B0503020204020204" pitchFamily="34" charset="-122"/>
                          </a:rPr>
                          <m:t>𝑝</m:t>
                        </m:r>
                        <m:r>
                          <a:rPr lang="en-US" altLang="zh-CN" sz="2000">
                            <a:solidFill>
                              <a:srgbClr val="FF0000"/>
                            </a:solidFill>
                            <a:latin typeface="Cambria Math" panose="02040503050406030204"/>
                            <a:ea typeface="微软雅黑" panose="020B0503020204020204" pitchFamily="34" charset="-122"/>
                          </a:rPr>
                          <m:t>+</m:t>
                        </m:r>
                        <m:sPre>
                          <m:sPrePr>
                            <m:ctrlPr>
                              <a:rPr lang="en-US" altLang="zh-CN" sz="2000" i="1">
                                <a:solidFill>
                                  <a:srgbClr val="FF0000"/>
                                </a:solidFill>
                                <a:latin typeface="Cambria Math" panose="02040503050406030204" pitchFamily="18" charset="0"/>
                                <a:ea typeface="微软雅黑" panose="020B0503020204020204" pitchFamily="34" charset="-122"/>
                              </a:rPr>
                            </m:ctrlPr>
                          </m:sPrePr>
                          <m:sub/>
                          <m:sup>
                            <m:r>
                              <a:rPr lang="en-US" altLang="zh-CN" sz="2000">
                                <a:solidFill>
                                  <a:srgbClr val="FF0000"/>
                                </a:solidFill>
                                <a:latin typeface="Cambria Math" panose="02040503050406030204"/>
                                <a:ea typeface="微软雅黑" panose="020B0503020204020204" pitchFamily="34" charset="-122"/>
                              </a:rPr>
                              <m:t>8</m:t>
                            </m:r>
                          </m:sup>
                          <m:e>
                            <m:r>
                              <m:rPr>
                                <m:sty m:val="p"/>
                              </m:rPr>
                              <a:rPr lang="en-US" altLang="zh-CN" sz="2000">
                                <a:solidFill>
                                  <a:srgbClr val="FF0000"/>
                                </a:solidFill>
                                <a:latin typeface="Cambria Math" panose="02040503050406030204"/>
                                <a:ea typeface="微软雅黑" panose="020B0503020204020204" pitchFamily="34" charset="-122"/>
                              </a:rPr>
                              <m:t>Be</m:t>
                            </m:r>
                          </m:e>
                        </m:sPre>
                      </m:e>
                    </m:d>
                    <m:r>
                      <a:rPr lang="en-US" altLang="zh-CN" sz="2000">
                        <a:solidFill>
                          <a:srgbClr val="FF0000"/>
                        </a:solidFill>
                        <a:latin typeface="Cambria Math" panose="02040503050406030204"/>
                        <a:ea typeface="微软雅黑" panose="020B0503020204020204" pitchFamily="34" charset="-122"/>
                      </a:rPr>
                      <m:t>=</m:t>
                    </m:r>
                    <m:d>
                      <m:dPr>
                        <m:ctrlPr>
                          <a:rPr lang="en-US" altLang="zh-CN" sz="2000" i="1">
                            <a:solidFill>
                              <a:srgbClr val="FF0000"/>
                            </a:solidFill>
                            <a:latin typeface="Cambria Math" panose="02040503050406030204" pitchFamily="18" charset="0"/>
                            <a:ea typeface="微软雅黑" panose="020B0503020204020204" pitchFamily="34" charset="-122"/>
                          </a:rPr>
                        </m:ctrlPr>
                      </m:dPr>
                      <m:e>
                        <m:r>
                          <a:rPr lang="en-US" altLang="zh-CN" sz="2000">
                            <a:solidFill>
                              <a:srgbClr val="FF0000"/>
                            </a:solidFill>
                            <a:latin typeface="Cambria Math" panose="02040503050406030204"/>
                            <a:ea typeface="微软雅黑" panose="020B0503020204020204" pitchFamily="34" charset="-122"/>
                          </a:rPr>
                          <m:t>22</m:t>
                        </m:r>
                        <m:r>
                          <a:rPr lang="en-US" altLang="zh-CN" sz="2000">
                            <a:solidFill>
                              <a:srgbClr val="FF0000"/>
                            </a:solidFill>
                            <a:latin typeface="Cambria Math" panose="02040503050406030204"/>
                            <a:ea typeface="微软雅黑" panose="020B0503020204020204" pitchFamily="34" charset="-122"/>
                          </a:rPr>
                          <m:t>.</m:t>
                        </m:r>
                        <m:r>
                          <a:rPr lang="en-US" altLang="zh-CN" sz="2000">
                            <a:solidFill>
                              <a:srgbClr val="FF0000"/>
                            </a:solidFill>
                            <a:latin typeface="Cambria Math" panose="02040503050406030204"/>
                            <a:ea typeface="微软雅黑" panose="020B0503020204020204" pitchFamily="34" charset="-122"/>
                          </a:rPr>
                          <m:t>1</m:t>
                        </m:r>
                        <m:r>
                          <a:rPr lang="en-US" altLang="zh-CN" sz="2000">
                            <a:solidFill>
                              <a:srgbClr val="FF0000"/>
                            </a:solidFill>
                            <a:latin typeface="Cambria Math" panose="02040503050406030204"/>
                            <a:ea typeface="微软雅黑" panose="020B0503020204020204" pitchFamily="34" charset="-122"/>
                          </a:rPr>
                          <m:t>±</m:t>
                        </m:r>
                        <m:r>
                          <a:rPr lang="en-US" altLang="zh-CN" sz="2000">
                            <a:solidFill>
                              <a:srgbClr val="FF0000"/>
                            </a:solidFill>
                            <a:latin typeface="Cambria Math" panose="02040503050406030204"/>
                            <a:ea typeface="微软雅黑" panose="020B0503020204020204" pitchFamily="34" charset="-122"/>
                          </a:rPr>
                          <m:t>5</m:t>
                        </m:r>
                        <m:r>
                          <a:rPr lang="en-US" altLang="zh-CN" sz="2000">
                            <a:solidFill>
                              <a:srgbClr val="FF0000"/>
                            </a:solidFill>
                            <a:latin typeface="Cambria Math" panose="02040503050406030204"/>
                            <a:ea typeface="微软雅黑" panose="020B0503020204020204" pitchFamily="34" charset="-122"/>
                          </a:rPr>
                          <m:t>.</m:t>
                        </m:r>
                        <m:r>
                          <a:rPr lang="en-US" altLang="zh-CN" sz="2000">
                            <a:solidFill>
                              <a:srgbClr val="FF0000"/>
                            </a:solidFill>
                            <a:latin typeface="Cambria Math" panose="02040503050406030204"/>
                            <a:ea typeface="微软雅黑" panose="020B0503020204020204" pitchFamily="34" charset="-122"/>
                          </a:rPr>
                          <m:t>3</m:t>
                        </m:r>
                        <m:r>
                          <m:rPr>
                            <m:sty m:val="p"/>
                          </m:rPr>
                          <a:rPr lang="en-US" altLang="zh-CN" sz="2000" b="0" i="0" baseline="-25000" smtClean="0">
                            <a:solidFill>
                              <a:srgbClr val="FF0000"/>
                            </a:solidFill>
                            <a:latin typeface="Cambria Math" panose="02040503050406030204"/>
                            <a:ea typeface="微软雅黑" panose="020B0503020204020204" pitchFamily="34" charset="-122"/>
                          </a:rPr>
                          <m:t>stat</m:t>
                        </m:r>
                        <m:r>
                          <a:rPr lang="en-US" altLang="zh-CN" sz="2000" i="1" smtClean="0">
                            <a:solidFill>
                              <a:srgbClr val="FF0000"/>
                            </a:solidFill>
                            <a:latin typeface="Cambria Math" panose="02040503050406030204"/>
                            <a:ea typeface="Cambria Math" panose="02040503050406030204"/>
                          </a:rPr>
                          <m:t>±</m:t>
                        </m:r>
                        <m:r>
                          <a:rPr lang="en-US" altLang="zh-CN" sz="2000" b="0" i="1" smtClean="0">
                            <a:solidFill>
                              <a:srgbClr val="FF0000"/>
                            </a:solidFill>
                            <a:latin typeface="Cambria Math" panose="02040503050406030204"/>
                            <a:ea typeface="Cambria Math" panose="02040503050406030204"/>
                          </a:rPr>
                          <m:t>4</m:t>
                        </m:r>
                        <m:r>
                          <a:rPr lang="en-US" altLang="zh-CN" sz="2000" b="0" i="1" smtClean="0">
                            <a:solidFill>
                              <a:srgbClr val="FF0000"/>
                            </a:solidFill>
                            <a:latin typeface="Cambria Math" panose="02040503050406030204"/>
                            <a:ea typeface="Cambria Math" panose="02040503050406030204"/>
                          </a:rPr>
                          <m:t>.</m:t>
                        </m:r>
                        <m:r>
                          <a:rPr lang="en-US" altLang="zh-CN" sz="2000" b="0" i="1" smtClean="0">
                            <a:solidFill>
                              <a:srgbClr val="FF0000"/>
                            </a:solidFill>
                            <a:latin typeface="Cambria Math" panose="02040503050406030204"/>
                            <a:ea typeface="Cambria Math" panose="02040503050406030204"/>
                          </a:rPr>
                          <m:t>5</m:t>
                        </m:r>
                        <m:r>
                          <m:rPr>
                            <m:sty m:val="p"/>
                          </m:rPr>
                          <a:rPr lang="en-US" altLang="zh-CN" sz="2000" b="0" i="0" baseline="-25000" smtClean="0">
                            <a:solidFill>
                              <a:srgbClr val="FF0000"/>
                            </a:solidFill>
                            <a:latin typeface="Cambria Math" panose="02040503050406030204"/>
                            <a:ea typeface="Cambria Math" panose="02040503050406030204"/>
                          </a:rPr>
                          <m:t>sys</m:t>
                        </m:r>
                      </m:e>
                    </m:d>
                  </m:oMath>
                </a14:m>
                <a:r>
                  <a:rPr lang="en-US" altLang="zh-CN" sz="2000" dirty="0">
                    <a:solidFill>
                      <a:srgbClr val="FF0000"/>
                    </a:solidFill>
                    <a:latin typeface="微软雅黑" panose="020B0503020204020204" pitchFamily="34" charset="-122"/>
                    <a:ea typeface="微软雅黑" panose="020B0503020204020204" pitchFamily="34" charset="-122"/>
                  </a:rPr>
                  <a:t> </a:t>
                </a:r>
                <a14:m>
                  <m:oMath xmlns:m="http://schemas.openxmlformats.org/officeDocument/2006/math">
                    <m:r>
                      <m:rPr>
                        <m:sty m:val="p"/>
                      </m:rPr>
                      <a:rPr lang="en-US" altLang="zh-CN" sz="2000" b="0" i="1" dirty="0" smtClean="0">
                        <a:solidFill>
                          <a:srgbClr val="FF0000"/>
                        </a:solidFill>
                        <a:latin typeface="Cambria Math" panose="02040503050406030204"/>
                        <a:ea typeface="微软雅黑" panose="020B0503020204020204" pitchFamily="34" charset="-122"/>
                      </a:rPr>
                      <m:t>mb</m:t>
                    </m:r>
                  </m:oMath>
                </a14:m>
                <a:r>
                  <a:rPr lang="en-US" altLang="zh-CN" sz="2000" dirty="0">
                    <a:solidFill>
                      <a:srgbClr val="0000FF"/>
                    </a:solidFill>
                    <a:latin typeface="微软雅黑" panose="020B0503020204020204" pitchFamily="34" charset="-122"/>
                    <a:ea typeface="微软雅黑" panose="020B0503020204020204" pitchFamily="34" charset="-122"/>
                  </a:rPr>
                  <a:t> at </a:t>
                </a:r>
                <a14:m>
                  <m:oMath xmlns:m="http://schemas.openxmlformats.org/officeDocument/2006/math">
                    <m:sSub>
                      <m:sSubPr>
                        <m:ctrlPr>
                          <a:rPr lang="en-US" altLang="zh-CN" sz="2000" i="1" smtClean="0">
                            <a:solidFill>
                              <a:srgbClr val="0000FF"/>
                            </a:solidFill>
                            <a:latin typeface="Cambria Math" panose="02040503050406030204" pitchFamily="18" charset="0"/>
                          </a:rPr>
                        </m:ctrlPr>
                      </m:sSubPr>
                      <m:e>
                        <m:r>
                          <a:rPr lang="en-US" altLang="zh-CN" sz="2000" b="0" i="1" smtClean="0">
                            <a:solidFill>
                              <a:srgbClr val="0000FF"/>
                            </a:solidFill>
                            <a:latin typeface="Cambria Math" panose="02040503050406030204"/>
                          </a:rPr>
                          <m:t>𝑃</m:t>
                        </m:r>
                      </m:e>
                      <m:sub>
                        <m:sSup>
                          <m:sSupPr>
                            <m:ctrlPr>
                              <a:rPr lang="en-US" altLang="zh-CN" sz="2000" i="1" smtClean="0">
                                <a:solidFill>
                                  <a:srgbClr val="0000FF"/>
                                </a:solidFill>
                                <a:latin typeface="Cambria Math" panose="02040503050406030204" pitchFamily="18" charset="0"/>
                              </a:rPr>
                            </m:ctrlPr>
                          </m:sSupPr>
                          <m:e>
                            <m:r>
                              <m:rPr>
                                <m:sty m:val="p"/>
                              </m:rPr>
                              <a:rPr lang="el-GR" altLang="zh-CN" sz="2000" i="1" smtClean="0">
                                <a:solidFill>
                                  <a:srgbClr val="0000FF"/>
                                </a:solidFill>
                                <a:latin typeface="Cambria Math" panose="02040503050406030204"/>
                                <a:ea typeface="Cambria Math" panose="02040503050406030204"/>
                              </a:rPr>
                              <m:t>Ξ</m:t>
                            </m:r>
                          </m:e>
                          <m:sup>
                            <m:r>
                              <a:rPr lang="en-US" altLang="zh-CN" sz="2000" b="0" i="1" smtClean="0">
                                <a:solidFill>
                                  <a:srgbClr val="0000FF"/>
                                </a:solidFill>
                                <a:latin typeface="Cambria Math" panose="02040503050406030204"/>
                              </a:rPr>
                              <m:t>0</m:t>
                            </m:r>
                          </m:sup>
                        </m:sSup>
                      </m:sub>
                    </m:sSub>
                    <m:r>
                      <a:rPr lang="en-US" altLang="zh-CN" sz="2000" b="0" i="1" smtClean="0">
                        <a:solidFill>
                          <a:srgbClr val="0000FF"/>
                        </a:solidFill>
                        <a:latin typeface="Cambria Math" panose="02040503050406030204"/>
                        <a:ea typeface="Cambria Math" panose="02040503050406030204"/>
                      </a:rPr>
                      <m:t>≈</m:t>
                    </m:r>
                    <m:r>
                      <a:rPr lang="en-US" altLang="zh-CN" sz="2000" b="0" i="1" smtClean="0">
                        <a:solidFill>
                          <a:srgbClr val="0000FF"/>
                        </a:solidFill>
                        <a:latin typeface="Cambria Math" panose="02040503050406030204"/>
                      </a:rPr>
                      <m:t>0</m:t>
                    </m:r>
                    <m:r>
                      <a:rPr lang="en-US" altLang="zh-CN" sz="2000" b="0" i="1" smtClean="0">
                        <a:solidFill>
                          <a:srgbClr val="0000FF"/>
                        </a:solidFill>
                        <a:latin typeface="Cambria Math" panose="02040503050406030204"/>
                      </a:rPr>
                      <m:t>.</m:t>
                    </m:r>
                    <m:r>
                      <a:rPr lang="en-US" altLang="zh-CN" sz="2000" b="0" i="1" smtClean="0">
                        <a:solidFill>
                          <a:srgbClr val="0000FF"/>
                        </a:solidFill>
                        <a:latin typeface="Cambria Math" panose="02040503050406030204"/>
                      </a:rPr>
                      <m:t>818</m:t>
                    </m:r>
                  </m:oMath>
                </a14:m>
                <a:r>
                  <a:rPr lang="en-US" altLang="zh-CN" sz="2000" dirty="0">
                    <a:solidFill>
                      <a:srgbClr val="0000FF"/>
                    </a:solidFill>
                    <a:latin typeface="微软雅黑" panose="020B0503020204020204" pitchFamily="34" charset="-122"/>
                    <a:ea typeface="微软雅黑" panose="020B0503020204020204" pitchFamily="34" charset="-122"/>
                  </a:rPr>
                  <a:t> </a:t>
                </a:r>
                <a14:m>
                  <m:oMath xmlns:m="http://schemas.openxmlformats.org/officeDocument/2006/math">
                    <m:r>
                      <m:rPr>
                        <m:sty m:val="p"/>
                      </m:rPr>
                      <a:rPr lang="en-US" altLang="zh-CN" sz="2000" b="0" i="0" dirty="0" smtClean="0">
                        <a:solidFill>
                          <a:srgbClr val="0000FF"/>
                        </a:solidFill>
                        <a:latin typeface="Cambria Math" panose="02040503050406030204"/>
                      </a:rPr>
                      <m:t>GeV</m:t>
                    </m:r>
                    <m:r>
                      <a:rPr lang="en-US" altLang="zh-CN" sz="2000" b="0" i="0" dirty="0" smtClean="0">
                        <a:solidFill>
                          <a:srgbClr val="0000FF"/>
                        </a:solidFill>
                        <a:latin typeface="Cambria Math" panose="02040503050406030204"/>
                      </a:rPr>
                      <m:t>/</m:t>
                    </m:r>
                    <m:r>
                      <a:rPr lang="en-US" altLang="zh-CN" sz="2000" b="0" i="1" dirty="0" smtClean="0">
                        <a:solidFill>
                          <a:srgbClr val="0000FF"/>
                        </a:solidFill>
                        <a:latin typeface="Cambria Math" panose="02040503050406030204"/>
                      </a:rPr>
                      <m:t>𝑐</m:t>
                    </m:r>
                  </m:oMath>
                </a14:m>
                <a:r>
                  <a:rPr lang="en-US" altLang="zh-CN" sz="2000" dirty="0">
                    <a:solidFill>
                      <a:srgbClr val="0000FF"/>
                    </a:solidFill>
                    <a:latin typeface="微软雅黑" panose="020B0503020204020204" pitchFamily="34" charset="-122"/>
                    <a:ea typeface="微软雅黑" panose="020B0503020204020204" pitchFamily="34" charset="-122"/>
                  </a:rPr>
                  <a:t>.</a:t>
                </a:r>
                <a:endParaRPr lang="zh-CN" altLang="en-US" sz="2000" dirty="0">
                  <a:solidFill>
                    <a:srgbClr val="0000CC"/>
                  </a:solidFill>
                  <a:latin typeface="微软雅黑" panose="020B0503020204020204" pitchFamily="34" charset="-122"/>
                  <a:ea typeface="微软雅黑" panose="020B0503020204020204" pitchFamily="34" charset="-122"/>
                </a:endParaRPr>
              </a:p>
            </p:txBody>
          </p:sp>
        </mc:Choice>
        <mc:Fallback>
          <p:sp>
            <p:nvSpPr>
              <p:cNvPr id="3" name="TextBox 2"/>
              <p:cNvSpPr txBox="1">
                <a:spLocks noRot="1" noChangeAspect="1" noMove="1" noResize="1" noEditPoints="1" noAdjustHandles="1" noChangeArrowheads="1" noChangeShapeType="1" noTextEdit="1"/>
              </p:cNvSpPr>
              <p:nvPr/>
            </p:nvSpPr>
            <p:spPr>
              <a:xfrm>
                <a:off x="395536" y="890058"/>
                <a:ext cx="8380921" cy="1017971"/>
              </a:xfrm>
              <a:prstGeom prst="rect">
                <a:avLst/>
              </a:prstGeom>
              <a:blipFill rotWithShape="1">
                <a:blip r:embed="rId1"/>
                <a:stretch>
                  <a:fillRect l="-7" t="-42" r="1" b="-7126"/>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8" name="TextBox 7"/>
              <p:cNvSpPr txBox="1"/>
              <p:nvPr/>
            </p:nvSpPr>
            <p:spPr>
              <a:xfrm>
                <a:off x="237550" y="2174726"/>
                <a:ext cx="5333231" cy="1477328"/>
              </a:xfrm>
              <a:prstGeom prst="rect">
                <a:avLst/>
              </a:prstGeom>
              <a:noFill/>
            </p:spPr>
            <p:txBody>
              <a:bodyPr wrap="square" rtlCol="0">
                <a:spAutoFit/>
              </a:bodyPr>
              <a:lstStyle/>
              <a:p>
                <a:r>
                  <a:rPr lang="en-US" altLang="zh-CN" dirty="0">
                    <a:solidFill>
                      <a:schemeClr val="tx1">
                        <a:lumMod val="50000"/>
                        <a:lumOff val="50000"/>
                      </a:schemeClr>
                    </a:solidFill>
                    <a:effectLst/>
                    <a:latin typeface="微软雅黑" panose="020B0503020204020204" pitchFamily="34" charset="-122"/>
                    <a:ea typeface="微软雅黑" panose="020B0503020204020204" pitchFamily="34" charset="-122"/>
                  </a:rPr>
                  <a:t>If we take the effective number of reaction neutrons in </a:t>
                </a:r>
                <a14:m>
                  <m:oMath xmlns:m="http://schemas.openxmlformats.org/officeDocument/2006/math">
                    <m:sPre>
                      <m:sPrePr>
                        <m:ctrlPr>
                          <a:rPr lang="en-US" altLang="zh-CN" i="1">
                            <a:solidFill>
                              <a:schemeClr val="tx1">
                                <a:lumMod val="50000"/>
                                <a:lumOff val="50000"/>
                              </a:schemeClr>
                            </a:solidFill>
                            <a:effectLst/>
                            <a:latin typeface="Cambria Math" panose="02040503050406030204" pitchFamily="18" charset="0"/>
                            <a:ea typeface="微软雅黑" panose="020B0503020204020204" pitchFamily="34" charset="-122"/>
                          </a:rPr>
                        </m:ctrlPr>
                      </m:sPrePr>
                      <m:sub/>
                      <m:sup>
                        <m:r>
                          <a:rPr lang="en-US" altLang="zh-CN">
                            <a:solidFill>
                              <a:schemeClr val="tx1">
                                <a:lumMod val="50000"/>
                                <a:lumOff val="50000"/>
                              </a:schemeClr>
                            </a:solidFill>
                            <a:effectLst/>
                            <a:latin typeface="Cambria Math" panose="02040503050406030204"/>
                            <a:ea typeface="微软雅黑" panose="020B0503020204020204" pitchFamily="34" charset="-122"/>
                          </a:rPr>
                          <m:t>9</m:t>
                        </m:r>
                      </m:sup>
                      <m:e>
                        <m:r>
                          <m:rPr>
                            <m:sty m:val="p"/>
                          </m:rPr>
                          <a:rPr lang="en-US" altLang="zh-CN">
                            <a:solidFill>
                              <a:schemeClr val="tx1">
                                <a:lumMod val="50000"/>
                                <a:lumOff val="50000"/>
                              </a:schemeClr>
                            </a:solidFill>
                            <a:effectLst/>
                            <a:latin typeface="Cambria Math" panose="02040503050406030204"/>
                            <a:ea typeface="微软雅黑" panose="020B0503020204020204" pitchFamily="34" charset="-122"/>
                          </a:rPr>
                          <m:t>Be</m:t>
                        </m:r>
                      </m:e>
                    </m:sPre>
                  </m:oMath>
                </a14:m>
                <a:r>
                  <a:rPr lang="en-US" altLang="zh-CN" dirty="0">
                    <a:solidFill>
                      <a:schemeClr val="tx1">
                        <a:lumMod val="50000"/>
                        <a:lumOff val="50000"/>
                      </a:schemeClr>
                    </a:solidFill>
                    <a:effectLst/>
                    <a:latin typeface="微软雅黑" panose="020B0503020204020204" pitchFamily="34" charset="-122"/>
                    <a:ea typeface="微软雅黑" panose="020B0503020204020204" pitchFamily="34" charset="-122"/>
                  </a:rPr>
                  <a:t> nucleus as </a:t>
                </a:r>
                <a14:m>
                  <m:oMath xmlns:m="http://schemas.openxmlformats.org/officeDocument/2006/math">
                    <m:r>
                      <a:rPr lang="en-US" altLang="zh-CN" b="0" i="1" smtClean="0">
                        <a:solidFill>
                          <a:schemeClr val="tx1">
                            <a:lumMod val="50000"/>
                            <a:lumOff val="50000"/>
                          </a:schemeClr>
                        </a:solidFill>
                        <a:effectLst/>
                        <a:latin typeface="Cambria Math" panose="02040503050406030204"/>
                        <a:ea typeface="微软雅黑" panose="020B0503020204020204" pitchFamily="34" charset="-122"/>
                      </a:rPr>
                      <m:t>3</m:t>
                    </m:r>
                  </m:oMath>
                </a14:m>
                <a:r>
                  <a:rPr lang="en-US" altLang="zh-CN" dirty="0">
                    <a:solidFill>
                      <a:schemeClr val="tx1">
                        <a:lumMod val="50000"/>
                        <a:lumOff val="50000"/>
                      </a:schemeClr>
                    </a:solidFill>
                    <a:effectLst/>
                    <a:latin typeface="微软雅黑" panose="020B0503020204020204" pitchFamily="34" charset="-122"/>
                    <a:ea typeface="微软雅黑" panose="020B0503020204020204" pitchFamily="34" charset="-122"/>
                  </a:rPr>
                  <a:t>, the cross section of </a:t>
                </a:r>
                <a14:m>
                  <m:oMath xmlns:m="http://schemas.openxmlformats.org/officeDocument/2006/math">
                    <m:sSup>
                      <m:sSupPr>
                        <m:ctrlPr>
                          <a:rPr lang="en-US" altLang="zh-CN" i="1">
                            <a:solidFill>
                              <a:schemeClr val="tx1">
                                <a:lumMod val="50000"/>
                                <a:lumOff val="50000"/>
                              </a:schemeClr>
                            </a:solidFill>
                            <a:effectLst/>
                            <a:latin typeface="Cambria Math" panose="02040503050406030204" pitchFamily="18" charset="0"/>
                            <a:ea typeface="微软雅黑" panose="020B0503020204020204" pitchFamily="34" charset="-122"/>
                          </a:rPr>
                        </m:ctrlPr>
                      </m:sSupPr>
                      <m:e>
                        <m:r>
                          <m:rPr>
                            <m:sty m:val="p"/>
                          </m:rPr>
                          <a:rPr lang="el-GR" altLang="zh-CN" i="1">
                            <a:solidFill>
                              <a:schemeClr val="tx1">
                                <a:lumMod val="50000"/>
                                <a:lumOff val="50000"/>
                              </a:schemeClr>
                            </a:solidFill>
                            <a:effectLst/>
                            <a:latin typeface="Cambria Math" panose="02040503050406030204"/>
                            <a:ea typeface="Cambria Math" panose="02040503050406030204"/>
                          </a:rPr>
                          <m:t>Ξ</m:t>
                        </m:r>
                      </m:e>
                      <m:sup>
                        <m:r>
                          <a:rPr lang="en-US" altLang="zh-CN" i="1">
                            <a:solidFill>
                              <a:schemeClr val="tx1">
                                <a:lumMod val="50000"/>
                                <a:lumOff val="50000"/>
                              </a:schemeClr>
                            </a:solidFill>
                            <a:effectLst/>
                            <a:latin typeface="Cambria Math" panose="02040503050406030204"/>
                            <a:ea typeface="微软雅黑" panose="020B0503020204020204" pitchFamily="34" charset="-122"/>
                          </a:rPr>
                          <m:t>0</m:t>
                        </m:r>
                      </m:sup>
                    </m:sSup>
                    <m:r>
                      <a:rPr lang="en-US" altLang="zh-CN" i="1">
                        <a:solidFill>
                          <a:schemeClr val="tx1">
                            <a:lumMod val="50000"/>
                            <a:lumOff val="50000"/>
                          </a:schemeClr>
                        </a:solidFill>
                        <a:effectLst/>
                        <a:latin typeface="Cambria Math" panose="02040503050406030204"/>
                        <a:ea typeface="微软雅黑" panose="020B0503020204020204" pitchFamily="34" charset="-122"/>
                      </a:rPr>
                      <m:t>𝑛</m:t>
                    </m:r>
                    <m:r>
                      <a:rPr lang="en-US" altLang="zh-CN" i="1">
                        <a:solidFill>
                          <a:schemeClr val="tx1">
                            <a:lumMod val="50000"/>
                            <a:lumOff val="50000"/>
                          </a:schemeClr>
                        </a:solidFill>
                        <a:effectLst/>
                        <a:latin typeface="Cambria Math" panose="02040503050406030204"/>
                        <a:ea typeface="Cambria Math" panose="02040503050406030204"/>
                      </a:rPr>
                      <m:t>→</m:t>
                    </m:r>
                    <m:sSup>
                      <m:sSupPr>
                        <m:ctrlPr>
                          <a:rPr lang="en-US" altLang="zh-CN" i="1">
                            <a:solidFill>
                              <a:schemeClr val="tx1">
                                <a:lumMod val="50000"/>
                                <a:lumOff val="50000"/>
                              </a:schemeClr>
                            </a:solidFill>
                            <a:effectLst/>
                            <a:latin typeface="Cambria Math" panose="02040503050406030204" pitchFamily="18" charset="0"/>
                            <a:ea typeface="Cambria Math" panose="02040503050406030204"/>
                          </a:rPr>
                        </m:ctrlPr>
                      </m:sSupPr>
                      <m:e>
                        <m:r>
                          <m:rPr>
                            <m:sty m:val="p"/>
                          </m:rPr>
                          <a:rPr lang="el-GR" altLang="zh-CN" i="1">
                            <a:solidFill>
                              <a:schemeClr val="tx1">
                                <a:lumMod val="50000"/>
                                <a:lumOff val="50000"/>
                              </a:schemeClr>
                            </a:solidFill>
                            <a:effectLst/>
                            <a:latin typeface="Cambria Math" panose="02040503050406030204"/>
                            <a:ea typeface="Cambria Math" panose="02040503050406030204"/>
                          </a:rPr>
                          <m:t>Ξ</m:t>
                        </m:r>
                      </m:e>
                      <m:sup>
                        <m:r>
                          <a:rPr lang="en-US" altLang="zh-CN" i="1">
                            <a:solidFill>
                              <a:schemeClr val="tx1">
                                <a:lumMod val="50000"/>
                                <a:lumOff val="50000"/>
                              </a:schemeClr>
                            </a:solidFill>
                            <a:effectLst/>
                            <a:latin typeface="Cambria Math" panose="02040503050406030204"/>
                            <a:ea typeface="Cambria Math" panose="02040503050406030204"/>
                          </a:rPr>
                          <m:t>−</m:t>
                        </m:r>
                      </m:sup>
                    </m:sSup>
                    <m:r>
                      <a:rPr lang="en-US" altLang="zh-CN" i="1">
                        <a:solidFill>
                          <a:schemeClr val="tx1">
                            <a:lumMod val="50000"/>
                            <a:lumOff val="50000"/>
                          </a:schemeClr>
                        </a:solidFill>
                        <a:effectLst/>
                        <a:latin typeface="Cambria Math" panose="02040503050406030204"/>
                        <a:ea typeface="Cambria Math" panose="02040503050406030204"/>
                      </a:rPr>
                      <m:t>𝑝</m:t>
                    </m:r>
                  </m:oMath>
                </a14:m>
                <a:r>
                  <a:rPr lang="en-US" altLang="zh-CN" dirty="0">
                    <a:solidFill>
                      <a:schemeClr val="tx1">
                        <a:lumMod val="50000"/>
                        <a:lumOff val="50000"/>
                      </a:schemeClr>
                    </a:solidFill>
                    <a:effectLst/>
                    <a:latin typeface="微软雅黑" panose="020B0503020204020204" pitchFamily="34" charset="-122"/>
                    <a:ea typeface="微软雅黑" panose="020B0503020204020204" pitchFamily="34" charset="-122"/>
                  </a:rPr>
                  <a:t> for single neutron is determined to be </a:t>
                </a:r>
                <a14:m>
                  <m:oMath xmlns:m="http://schemas.openxmlformats.org/officeDocument/2006/math">
                    <m:r>
                      <a:rPr lang="zh-CN" altLang="en-US" i="1" smtClean="0">
                        <a:solidFill>
                          <a:srgbClr val="D35F2B"/>
                        </a:solidFill>
                        <a:effectLst/>
                        <a:latin typeface="Cambria Math" panose="02040503050406030204"/>
                        <a:ea typeface="微软雅黑" panose="020B0503020204020204" pitchFamily="34" charset="-122"/>
                      </a:rPr>
                      <m:t>𝜎</m:t>
                    </m:r>
                    <m:d>
                      <m:dPr>
                        <m:ctrlPr>
                          <a:rPr lang="en-US" altLang="zh-CN" b="0" i="1" smtClean="0">
                            <a:solidFill>
                              <a:srgbClr val="D35F2B"/>
                            </a:solidFill>
                            <a:effectLst/>
                            <a:latin typeface="Cambria Math" panose="02040503050406030204" pitchFamily="18" charset="0"/>
                            <a:ea typeface="微软雅黑" panose="020B0503020204020204" pitchFamily="34" charset="-122"/>
                          </a:rPr>
                        </m:ctrlPr>
                      </m:dPr>
                      <m:e>
                        <m:sSup>
                          <m:sSupPr>
                            <m:ctrlPr>
                              <a:rPr lang="en-US" altLang="zh-CN" i="1">
                                <a:solidFill>
                                  <a:srgbClr val="D35F2B"/>
                                </a:solidFill>
                                <a:effectLst/>
                                <a:latin typeface="Cambria Math" panose="02040503050406030204" pitchFamily="18" charset="0"/>
                                <a:ea typeface="微软雅黑" panose="020B0503020204020204" pitchFamily="34" charset="-122"/>
                              </a:rPr>
                            </m:ctrlPr>
                          </m:sSupPr>
                          <m:e>
                            <m:r>
                              <m:rPr>
                                <m:sty m:val="p"/>
                              </m:rPr>
                              <a:rPr lang="el-GR" altLang="zh-CN" i="1">
                                <a:solidFill>
                                  <a:srgbClr val="D35F2B"/>
                                </a:solidFill>
                                <a:effectLst/>
                                <a:latin typeface="Cambria Math" panose="02040503050406030204"/>
                                <a:ea typeface="Cambria Math" panose="02040503050406030204"/>
                              </a:rPr>
                              <m:t>Ξ</m:t>
                            </m:r>
                          </m:e>
                          <m:sup>
                            <m:r>
                              <a:rPr lang="en-US" altLang="zh-CN" i="1">
                                <a:solidFill>
                                  <a:srgbClr val="D35F2B"/>
                                </a:solidFill>
                                <a:effectLst/>
                                <a:latin typeface="Cambria Math" panose="02040503050406030204"/>
                                <a:ea typeface="微软雅黑" panose="020B0503020204020204" pitchFamily="34" charset="-122"/>
                              </a:rPr>
                              <m:t>0</m:t>
                            </m:r>
                          </m:sup>
                        </m:sSup>
                        <m:r>
                          <a:rPr lang="en-US" altLang="zh-CN" i="1">
                            <a:solidFill>
                              <a:srgbClr val="D35F2B"/>
                            </a:solidFill>
                            <a:effectLst/>
                            <a:latin typeface="Cambria Math" panose="02040503050406030204"/>
                            <a:ea typeface="微软雅黑" panose="020B0503020204020204" pitchFamily="34" charset="-122"/>
                          </a:rPr>
                          <m:t>𝑛</m:t>
                        </m:r>
                        <m:r>
                          <a:rPr lang="en-US" altLang="zh-CN" i="1">
                            <a:solidFill>
                              <a:srgbClr val="D35F2B"/>
                            </a:solidFill>
                            <a:effectLst/>
                            <a:latin typeface="Cambria Math" panose="02040503050406030204"/>
                            <a:ea typeface="Cambria Math" panose="02040503050406030204"/>
                          </a:rPr>
                          <m:t>→</m:t>
                        </m:r>
                        <m:sSup>
                          <m:sSupPr>
                            <m:ctrlPr>
                              <a:rPr lang="en-US" altLang="zh-CN" i="1">
                                <a:solidFill>
                                  <a:srgbClr val="D35F2B"/>
                                </a:solidFill>
                                <a:effectLst/>
                                <a:latin typeface="Cambria Math" panose="02040503050406030204" pitchFamily="18" charset="0"/>
                                <a:ea typeface="Cambria Math" panose="02040503050406030204"/>
                              </a:rPr>
                            </m:ctrlPr>
                          </m:sSupPr>
                          <m:e>
                            <m:r>
                              <m:rPr>
                                <m:sty m:val="p"/>
                              </m:rPr>
                              <a:rPr lang="el-GR" altLang="zh-CN" i="1">
                                <a:solidFill>
                                  <a:srgbClr val="D35F2B"/>
                                </a:solidFill>
                                <a:effectLst/>
                                <a:latin typeface="Cambria Math" panose="02040503050406030204"/>
                                <a:ea typeface="Cambria Math" panose="02040503050406030204"/>
                              </a:rPr>
                              <m:t>Ξ</m:t>
                            </m:r>
                          </m:e>
                          <m:sup>
                            <m:r>
                              <a:rPr lang="en-US" altLang="zh-CN" i="1">
                                <a:solidFill>
                                  <a:srgbClr val="D35F2B"/>
                                </a:solidFill>
                                <a:effectLst/>
                                <a:latin typeface="Cambria Math" panose="02040503050406030204"/>
                                <a:ea typeface="Cambria Math" panose="02040503050406030204"/>
                              </a:rPr>
                              <m:t>−</m:t>
                            </m:r>
                          </m:sup>
                        </m:sSup>
                        <m:r>
                          <a:rPr lang="en-US" altLang="zh-CN" i="1">
                            <a:solidFill>
                              <a:srgbClr val="D35F2B"/>
                            </a:solidFill>
                            <a:effectLst/>
                            <a:latin typeface="Cambria Math" panose="02040503050406030204"/>
                            <a:ea typeface="Cambria Math" panose="02040503050406030204"/>
                          </a:rPr>
                          <m:t>𝑝</m:t>
                        </m:r>
                      </m:e>
                    </m:d>
                    <m:r>
                      <a:rPr lang="en-US" altLang="zh-CN" b="0" i="1" smtClean="0">
                        <a:solidFill>
                          <a:srgbClr val="D35F2B"/>
                        </a:solidFill>
                        <a:effectLst/>
                        <a:latin typeface="Cambria Math" panose="02040503050406030204"/>
                        <a:ea typeface="微软雅黑" panose="020B0503020204020204" pitchFamily="34" charset="-122"/>
                      </a:rPr>
                      <m:t>=(</m:t>
                    </m:r>
                    <m:r>
                      <a:rPr lang="en-US" altLang="zh-CN" b="0" i="1" smtClean="0">
                        <a:solidFill>
                          <a:srgbClr val="D35F2B"/>
                        </a:solidFill>
                        <a:effectLst/>
                        <a:latin typeface="Cambria Math" panose="02040503050406030204"/>
                        <a:ea typeface="微软雅黑" panose="020B0503020204020204" pitchFamily="34" charset="-122"/>
                      </a:rPr>
                      <m:t>7</m:t>
                    </m:r>
                    <m:r>
                      <a:rPr lang="en-US" altLang="zh-CN" b="0" i="1" smtClean="0">
                        <a:solidFill>
                          <a:srgbClr val="D35F2B"/>
                        </a:solidFill>
                        <a:effectLst/>
                        <a:latin typeface="Cambria Math" panose="02040503050406030204"/>
                        <a:ea typeface="微软雅黑" panose="020B0503020204020204" pitchFamily="34" charset="-122"/>
                      </a:rPr>
                      <m:t>.</m:t>
                    </m:r>
                    <m:r>
                      <a:rPr lang="en-US" altLang="zh-CN" b="0" i="1" smtClean="0">
                        <a:solidFill>
                          <a:srgbClr val="D35F2B"/>
                        </a:solidFill>
                        <a:effectLst/>
                        <a:latin typeface="Cambria Math" panose="02040503050406030204"/>
                        <a:ea typeface="微软雅黑" panose="020B0503020204020204" pitchFamily="34" charset="-122"/>
                      </a:rPr>
                      <m:t>4</m:t>
                    </m:r>
                    <m:r>
                      <a:rPr lang="en-US" altLang="zh-CN" b="0" i="1" smtClean="0">
                        <a:solidFill>
                          <a:srgbClr val="D35F2B"/>
                        </a:solidFill>
                        <a:effectLst/>
                        <a:latin typeface="Cambria Math" panose="02040503050406030204"/>
                        <a:ea typeface="Cambria Math" panose="02040503050406030204"/>
                      </a:rPr>
                      <m:t>±</m:t>
                    </m:r>
                    <m:r>
                      <a:rPr lang="en-US" altLang="zh-CN" b="0" i="1" smtClean="0">
                        <a:solidFill>
                          <a:srgbClr val="D35F2B"/>
                        </a:solidFill>
                        <a:effectLst/>
                        <a:latin typeface="Cambria Math" panose="02040503050406030204"/>
                        <a:ea typeface="Cambria Math" panose="02040503050406030204"/>
                      </a:rPr>
                      <m:t>1</m:t>
                    </m:r>
                    <m:r>
                      <a:rPr lang="en-US" altLang="zh-CN" b="0" i="1" smtClean="0">
                        <a:solidFill>
                          <a:srgbClr val="D35F2B"/>
                        </a:solidFill>
                        <a:effectLst/>
                        <a:latin typeface="Cambria Math" panose="02040503050406030204"/>
                        <a:ea typeface="Cambria Math" panose="02040503050406030204"/>
                      </a:rPr>
                      <m:t>.</m:t>
                    </m:r>
                    <m:r>
                      <a:rPr lang="en-US" altLang="zh-CN" b="0" i="1" smtClean="0">
                        <a:solidFill>
                          <a:srgbClr val="D35F2B"/>
                        </a:solidFill>
                        <a:effectLst/>
                        <a:latin typeface="Cambria Math" panose="02040503050406030204"/>
                        <a:ea typeface="Cambria Math" panose="02040503050406030204"/>
                      </a:rPr>
                      <m:t>8</m:t>
                    </m:r>
                    <m:r>
                      <m:rPr>
                        <m:sty m:val="p"/>
                      </m:rPr>
                      <a:rPr lang="en-US" altLang="zh-CN" baseline="-25000">
                        <a:solidFill>
                          <a:srgbClr val="D35F2B"/>
                        </a:solidFill>
                        <a:effectLst/>
                        <a:latin typeface="Cambria Math" panose="02040503050406030204"/>
                        <a:ea typeface="微软雅黑" panose="020B0503020204020204" pitchFamily="34" charset="-122"/>
                      </a:rPr>
                      <m:t>stat</m:t>
                    </m:r>
                    <m:r>
                      <a:rPr lang="en-US" altLang="zh-CN" b="0" i="1" smtClean="0">
                        <a:solidFill>
                          <a:srgbClr val="D35F2B"/>
                        </a:solidFill>
                        <a:effectLst/>
                        <a:latin typeface="Cambria Math" panose="02040503050406030204"/>
                        <a:ea typeface="Cambria Math" panose="02040503050406030204"/>
                      </a:rPr>
                      <m:t>±</m:t>
                    </m:r>
                    <m:r>
                      <a:rPr lang="en-US" altLang="zh-CN" b="0" i="1" smtClean="0">
                        <a:solidFill>
                          <a:srgbClr val="D35F2B"/>
                        </a:solidFill>
                        <a:effectLst/>
                        <a:latin typeface="Cambria Math" panose="02040503050406030204"/>
                        <a:ea typeface="Cambria Math" panose="02040503050406030204"/>
                      </a:rPr>
                      <m:t>1</m:t>
                    </m:r>
                    <m:r>
                      <a:rPr lang="en-US" altLang="zh-CN" b="0" i="1" smtClean="0">
                        <a:solidFill>
                          <a:srgbClr val="D35F2B"/>
                        </a:solidFill>
                        <a:effectLst/>
                        <a:latin typeface="Cambria Math" panose="02040503050406030204"/>
                        <a:ea typeface="Cambria Math" panose="02040503050406030204"/>
                      </a:rPr>
                      <m:t>.</m:t>
                    </m:r>
                    <m:r>
                      <a:rPr lang="en-US" altLang="zh-CN" b="0" i="1" smtClean="0">
                        <a:solidFill>
                          <a:srgbClr val="D35F2B"/>
                        </a:solidFill>
                        <a:effectLst/>
                        <a:latin typeface="Cambria Math" panose="02040503050406030204"/>
                        <a:ea typeface="Cambria Math" panose="02040503050406030204"/>
                      </a:rPr>
                      <m:t>5</m:t>
                    </m:r>
                    <m:r>
                      <m:rPr>
                        <m:sty m:val="p"/>
                      </m:rPr>
                      <a:rPr lang="en-US" altLang="zh-CN" baseline="-25000">
                        <a:solidFill>
                          <a:srgbClr val="D35F2B"/>
                        </a:solidFill>
                        <a:effectLst/>
                        <a:latin typeface="Cambria Math" panose="02040503050406030204"/>
                        <a:ea typeface="Cambria Math" panose="02040503050406030204"/>
                      </a:rPr>
                      <m:t>sys</m:t>
                    </m:r>
                    <m:r>
                      <a:rPr lang="en-US" altLang="zh-CN" b="0" i="1" smtClean="0">
                        <a:solidFill>
                          <a:srgbClr val="D35F2B"/>
                        </a:solidFill>
                        <a:effectLst/>
                        <a:latin typeface="Cambria Math" panose="02040503050406030204"/>
                        <a:ea typeface="微软雅黑" panose="020B0503020204020204" pitchFamily="34" charset="-122"/>
                      </a:rPr>
                      <m:t>)</m:t>
                    </m:r>
                  </m:oMath>
                </a14:m>
                <a:r>
                  <a:rPr lang="en-US" altLang="zh-CN" dirty="0">
                    <a:solidFill>
                      <a:srgbClr val="D35F2B"/>
                    </a:solidFill>
                    <a:effectLst/>
                    <a:latin typeface="微软雅黑" panose="020B0503020204020204" pitchFamily="34" charset="-122"/>
                    <a:ea typeface="微软雅黑" panose="020B0503020204020204" pitchFamily="34" charset="-122"/>
                  </a:rPr>
                  <a:t> </a:t>
                </a:r>
                <a14:m>
                  <m:oMath xmlns:m="http://schemas.openxmlformats.org/officeDocument/2006/math">
                    <m:r>
                      <m:rPr>
                        <m:sty m:val="p"/>
                      </m:rPr>
                      <a:rPr lang="en-US" altLang="zh-CN" i="1" dirty="0">
                        <a:solidFill>
                          <a:srgbClr val="D35F2B"/>
                        </a:solidFill>
                        <a:effectLst/>
                        <a:latin typeface="Cambria Math" panose="02040503050406030204"/>
                        <a:ea typeface="微软雅黑" panose="020B0503020204020204" pitchFamily="34" charset="-122"/>
                      </a:rPr>
                      <m:t>mb</m:t>
                    </m:r>
                  </m:oMath>
                </a14:m>
                <a:r>
                  <a:rPr lang="en-US" altLang="zh-CN" dirty="0">
                    <a:solidFill>
                      <a:schemeClr val="tx1">
                        <a:lumMod val="50000"/>
                        <a:lumOff val="50000"/>
                      </a:schemeClr>
                    </a:solidFill>
                    <a:effectLst/>
                    <a:latin typeface="微软雅黑" panose="020B0503020204020204" pitchFamily="34" charset="-122"/>
                    <a:ea typeface="微软雅黑" panose="020B0503020204020204" pitchFamily="34" charset="-122"/>
                  </a:rPr>
                  <a:t>, consistent with theoretical predictions.</a:t>
                </a:r>
                <a:endParaRPr lang="en-US" altLang="zh-CN" dirty="0">
                  <a:solidFill>
                    <a:schemeClr val="tx1">
                      <a:lumMod val="50000"/>
                      <a:lumOff val="50000"/>
                    </a:schemeClr>
                  </a:solidFill>
                  <a:effectLst/>
                  <a:latin typeface="微软雅黑" panose="020B0503020204020204" pitchFamily="34" charset="-122"/>
                  <a:ea typeface="微软雅黑" panose="020B0503020204020204" pitchFamily="34" charset="-122"/>
                </a:endParaRPr>
              </a:p>
            </p:txBody>
          </p:sp>
        </mc:Choice>
        <mc:Fallback>
          <p:sp>
            <p:nvSpPr>
              <p:cNvPr id="8" name="TextBox 7"/>
              <p:cNvSpPr txBox="1">
                <a:spLocks noRot="1" noChangeAspect="1" noMove="1" noResize="1" noEditPoints="1" noAdjustHandles="1" noChangeArrowheads="1" noChangeShapeType="1" noTextEdit="1"/>
              </p:cNvSpPr>
              <p:nvPr/>
            </p:nvSpPr>
            <p:spPr>
              <a:xfrm>
                <a:off x="237550" y="2174726"/>
                <a:ext cx="5333231" cy="1477328"/>
              </a:xfrm>
              <a:prstGeom prst="rect">
                <a:avLst/>
              </a:prstGeom>
              <a:blipFill rotWithShape="1">
                <a:blip r:embed="rId2"/>
                <a:stretch>
                  <a:fillRect l="-1" t="-33" r="11" b="-504"/>
                </a:stretch>
              </a:blipFill>
            </p:spPr>
            <p:txBody>
              <a:bodyPr/>
              <a:lstStyle/>
              <a:p>
                <a:r>
                  <a:rPr lang="zh-CN" altLang="en-US">
                    <a:noFill/>
                  </a:rPr>
                  <a:t> </a:t>
                </a:r>
              </a:p>
            </p:txBody>
          </p:sp>
        </mc:Fallback>
      </mc:AlternateContent>
      <p:sp>
        <p:nvSpPr>
          <p:cNvPr id="6" name="TextBox 5"/>
          <p:cNvSpPr txBox="1"/>
          <p:nvPr/>
        </p:nvSpPr>
        <p:spPr>
          <a:xfrm>
            <a:off x="5364088" y="4797152"/>
            <a:ext cx="3240360" cy="646331"/>
          </a:xfrm>
          <a:prstGeom prst="rect">
            <a:avLst/>
          </a:prstGeom>
          <a:noFill/>
        </p:spPr>
        <p:txBody>
          <a:bodyPr wrap="square" rtlCol="0">
            <a:spAutoFit/>
          </a:bodyPr>
          <a:lstStyle/>
          <a:p>
            <a:r>
              <a:rPr lang="en-US" altLang="zh-CN" dirty="0">
                <a:solidFill>
                  <a:srgbClr val="0000FF"/>
                </a:solidFill>
                <a:latin typeface="微软雅黑" panose="020B0503020204020204" pitchFamily="34" charset="-122"/>
                <a:ea typeface="微软雅黑" panose="020B0503020204020204" pitchFamily="34" charset="-122"/>
              </a:rPr>
              <a:t>No significant H-</a:t>
            </a:r>
            <a:r>
              <a:rPr lang="en-US" altLang="zh-CN" dirty="0" err="1">
                <a:solidFill>
                  <a:srgbClr val="0000FF"/>
                </a:solidFill>
                <a:latin typeface="微软雅黑" panose="020B0503020204020204" pitchFamily="34" charset="-122"/>
                <a:ea typeface="微软雅黑" panose="020B0503020204020204" pitchFamily="34" charset="-122"/>
              </a:rPr>
              <a:t>dibaryon</a:t>
            </a:r>
            <a:r>
              <a:rPr lang="en-US" altLang="zh-CN" dirty="0">
                <a:solidFill>
                  <a:srgbClr val="0000FF"/>
                </a:solidFill>
                <a:latin typeface="微软雅黑" panose="020B0503020204020204" pitchFamily="34" charset="-122"/>
                <a:ea typeface="微软雅黑" panose="020B0503020204020204" pitchFamily="34" charset="-122"/>
              </a:rPr>
              <a:t> signals are seen</a:t>
            </a:r>
            <a:endParaRPr lang="zh-CN" altLang="en-US" dirty="0">
              <a:solidFill>
                <a:srgbClr val="0000FF"/>
              </a:solidFill>
              <a:latin typeface="微软雅黑" panose="020B0503020204020204" pitchFamily="34" charset="-122"/>
              <a:ea typeface="微软雅黑" panose="020B0503020204020204" pitchFamily="34" charset="-122"/>
            </a:endParaRPr>
          </a:p>
        </p:txBody>
      </p:sp>
      <p:pic>
        <p:nvPicPr>
          <p:cNvPr id="5" name="图片 4" descr="屏幕剪辑"/>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47949" y="1710139"/>
            <a:ext cx="2922174" cy="2278860"/>
          </a:xfrm>
          <a:prstGeom prst="rect">
            <a:avLst/>
          </a:prstGeom>
        </p:spPr>
      </p:pic>
      <p:pic>
        <p:nvPicPr>
          <p:cNvPr id="9" name="图片 8" descr="屏幕剪辑"/>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37266" y="4031448"/>
            <a:ext cx="3445883" cy="561156"/>
          </a:xfrm>
          <a:prstGeom prst="rect">
            <a:avLst/>
          </a:prstGeom>
        </p:spPr>
      </p:pic>
      <p:pic>
        <p:nvPicPr>
          <p:cNvPr id="13" name="图片 12" descr="屏幕剪辑"/>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9137" y="4158049"/>
            <a:ext cx="4959191" cy="1844577"/>
          </a:xfrm>
          <a:prstGeom prst="rect">
            <a:avLst/>
          </a:prstGeom>
        </p:spPr>
      </p:pic>
      <p:sp>
        <p:nvSpPr>
          <p:cNvPr id="14" name="矩形 13"/>
          <p:cNvSpPr/>
          <p:nvPr/>
        </p:nvSpPr>
        <p:spPr>
          <a:xfrm>
            <a:off x="116835" y="6011957"/>
            <a:ext cx="9014970" cy="646331"/>
          </a:xfrm>
          <a:prstGeom prst="rect">
            <a:avLst/>
          </a:prstGeom>
        </p:spPr>
        <p:txBody>
          <a:bodyPr wrap="square">
            <a:spAutoFit/>
          </a:bodyPr>
          <a:lstStyle/>
          <a:p>
            <a:r>
              <a:rPr lang="en-US" altLang="zh-CN" dirty="0">
                <a:solidFill>
                  <a:srgbClr val="FF0000"/>
                </a:solidFill>
                <a:latin typeface="微软雅黑" panose="020B0503020204020204" pitchFamily="34" charset="-122"/>
                <a:ea typeface="微软雅黑" panose="020B0503020204020204" pitchFamily="34" charset="-122"/>
              </a:rPr>
              <a:t>This work is the first study of hyperon-nucleon interaction in electron-positron collisions, and opens up a new direction for such research.</a:t>
            </a:r>
            <a:endParaRPr lang="zh-CN" altLang="en-US" dirty="0">
              <a:solidFill>
                <a:srgbClr val="FF0000"/>
              </a:solidFill>
              <a:latin typeface="微软雅黑" panose="020B0503020204020204" pitchFamily="34" charset="-122"/>
              <a:ea typeface="微软雅黑" panose="020B0503020204020204" pitchFamily="34" charset="-122"/>
            </a:endParaRPr>
          </a:p>
        </p:txBody>
      </p:sp>
      <p:sp>
        <p:nvSpPr>
          <p:cNvPr id="10" name="灯片编号占位符 3"/>
          <p:cNvSpPr>
            <a:spLocks noGrp="1"/>
          </p:cNvSpPr>
          <p:nvPr>
            <p:ph type="sldNum" sz="quarter" idx="12"/>
          </p:nvPr>
        </p:nvSpPr>
        <p:spPr>
          <a:xfrm>
            <a:off x="6925750" y="6365682"/>
            <a:ext cx="2057400" cy="365125"/>
          </a:xfrm>
        </p:spPr>
        <p:txBody>
          <a:bodyPr/>
          <a:lstStyle/>
          <a:p>
            <a:fld id="{0C913308-F349-4B6D-A68A-DD1791B4A57B}" type="slidenum">
              <a:rPr lang="zh-CN" altLang="en-US" sz="1800" smtClean="0">
                <a:solidFill>
                  <a:schemeClr val="tx1"/>
                </a:solidFill>
                <a:latin typeface="微软雅黑" panose="020B0503020204020204" pitchFamily="34" charset="-122"/>
                <a:ea typeface="微软雅黑" panose="020B0503020204020204" pitchFamily="34" charset="-122"/>
              </a:rPr>
            </a:fld>
            <a:endParaRPr lang="zh-CN" altLang="en-US" sz="1800" dirty="0">
              <a:solidFill>
                <a:schemeClr val="tx1"/>
              </a:solidFill>
              <a:latin typeface="微软雅黑" panose="020B0503020204020204" pitchFamily="34" charset="-122"/>
              <a:ea typeface="微软雅黑" panose="020B0503020204020204" pitchFamily="34" charset="-122"/>
            </a:endParaRPr>
          </a:p>
        </p:txBody>
      </p:sp>
      <mc:AlternateContent xmlns:mc="http://schemas.openxmlformats.org/markup-compatibility/2006">
        <mc:Choice xmlns:a14="http://schemas.microsoft.com/office/drawing/2010/main" Requires="a14">
          <p:sp>
            <p:nvSpPr>
              <p:cNvPr id="11" name="矩形 10"/>
              <p:cNvSpPr/>
              <p:nvPr/>
            </p:nvSpPr>
            <p:spPr>
              <a:xfrm>
                <a:off x="3203848" y="260648"/>
                <a:ext cx="2537361" cy="646331"/>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p>
                        <m:sSupPr>
                          <m:ctrlPr>
                            <a:rPr lang="en-US" altLang="zh-CN" sz="3600" i="1">
                              <a:solidFill>
                                <a:srgbClr val="FF0000"/>
                              </a:solidFill>
                              <a:latin typeface="Cambria Math" panose="02040503050406030204" pitchFamily="18" charset="0"/>
                              <a:ea typeface="微软雅黑" panose="020B0503020204020204" pitchFamily="34" charset="-122"/>
                            </a:rPr>
                          </m:ctrlPr>
                        </m:sSupPr>
                        <m:e>
                          <m:r>
                            <m:rPr>
                              <m:sty m:val="p"/>
                            </m:rPr>
                            <a:rPr lang="el-GR" altLang="zh-CN" sz="3600" i="1">
                              <a:solidFill>
                                <a:srgbClr val="FF0000"/>
                              </a:solidFill>
                              <a:latin typeface="Cambria Math" panose="02040503050406030204"/>
                              <a:ea typeface="Cambria Math" panose="02040503050406030204"/>
                            </a:rPr>
                            <m:t>Ξ</m:t>
                          </m:r>
                        </m:e>
                        <m:sup>
                          <m:r>
                            <a:rPr lang="en-US" altLang="zh-CN" sz="3600" b="0" i="1" smtClean="0">
                              <a:solidFill>
                                <a:srgbClr val="FF0000"/>
                              </a:solidFill>
                              <a:latin typeface="Cambria Math" panose="02040503050406030204"/>
                              <a:ea typeface="Cambria Math" panose="02040503050406030204"/>
                            </a:rPr>
                            <m:t>0</m:t>
                          </m:r>
                        </m:sup>
                      </m:sSup>
                      <m:r>
                        <a:rPr lang="en-US" altLang="zh-CN" sz="3600" b="0" i="1" smtClean="0">
                          <a:solidFill>
                            <a:srgbClr val="FF0000"/>
                          </a:solidFill>
                          <a:latin typeface="Cambria Math" panose="02040503050406030204"/>
                          <a:ea typeface="微软雅黑" panose="020B0503020204020204" pitchFamily="34" charset="-122"/>
                        </a:rPr>
                        <m:t>𝑛</m:t>
                      </m:r>
                      <m:r>
                        <a:rPr lang="en-US" altLang="zh-CN" sz="3600" i="1">
                          <a:solidFill>
                            <a:srgbClr val="FF0000"/>
                          </a:solidFill>
                          <a:latin typeface="Cambria Math" panose="02040503050406030204"/>
                          <a:ea typeface="Cambria Math" panose="02040503050406030204"/>
                        </a:rPr>
                        <m:t>→</m:t>
                      </m:r>
                      <m:sSup>
                        <m:sSupPr>
                          <m:ctrlPr>
                            <a:rPr lang="en-US" altLang="zh-CN" sz="3600" i="1" smtClean="0">
                              <a:solidFill>
                                <a:srgbClr val="FF0000"/>
                              </a:solidFill>
                              <a:latin typeface="Cambria Math" panose="02040503050406030204" pitchFamily="18" charset="0"/>
                              <a:ea typeface="Cambria Math" panose="02040503050406030204"/>
                            </a:rPr>
                          </m:ctrlPr>
                        </m:sSupPr>
                        <m:e>
                          <m:r>
                            <m:rPr>
                              <m:sty m:val="p"/>
                            </m:rPr>
                            <a:rPr lang="el-GR" altLang="zh-CN" sz="3600" i="1" smtClean="0">
                              <a:solidFill>
                                <a:srgbClr val="FF0000"/>
                              </a:solidFill>
                              <a:latin typeface="Cambria Math" panose="02040503050406030204"/>
                              <a:ea typeface="Cambria Math" panose="02040503050406030204"/>
                            </a:rPr>
                            <m:t>Ξ</m:t>
                          </m:r>
                        </m:e>
                        <m:sup>
                          <m:r>
                            <a:rPr lang="en-US" altLang="zh-CN" sz="3600" b="0" i="1" smtClean="0">
                              <a:solidFill>
                                <a:srgbClr val="FF0000"/>
                              </a:solidFill>
                              <a:latin typeface="Cambria Math" panose="02040503050406030204"/>
                              <a:ea typeface="Cambria Math" panose="02040503050406030204"/>
                            </a:rPr>
                            <m:t>−</m:t>
                          </m:r>
                        </m:sup>
                      </m:sSup>
                      <m:r>
                        <a:rPr lang="en-US" altLang="zh-CN" sz="3600" b="0" i="1" smtClean="0">
                          <a:solidFill>
                            <a:srgbClr val="FF0000"/>
                          </a:solidFill>
                          <a:latin typeface="Cambria Math" panose="02040503050406030204"/>
                          <a:ea typeface="Cambria Math" panose="02040503050406030204"/>
                        </a:rPr>
                        <m:t>𝑝</m:t>
                      </m:r>
                    </m:oMath>
                  </m:oMathPara>
                </a14:m>
                <a:endParaRPr lang="en-US" altLang="zh-CN" sz="3600" dirty="0">
                  <a:solidFill>
                    <a:srgbClr val="FF0000"/>
                  </a:solidFill>
                  <a:latin typeface="微软雅黑" panose="020B0503020204020204" pitchFamily="34" charset="-122"/>
                  <a:ea typeface="微软雅黑" panose="020B0503020204020204" pitchFamily="34" charset="-122"/>
                </a:endParaRPr>
              </a:p>
            </p:txBody>
          </p:sp>
        </mc:Choice>
        <mc:Fallback>
          <p:sp>
            <p:nvSpPr>
              <p:cNvPr id="11" name="矩形 10"/>
              <p:cNvSpPr>
                <a:spLocks noRot="1" noChangeAspect="1" noMove="1" noResize="1" noEditPoints="1" noAdjustHandles="1" noChangeArrowheads="1" noChangeShapeType="1" noTextEdit="1"/>
              </p:cNvSpPr>
              <p:nvPr/>
            </p:nvSpPr>
            <p:spPr>
              <a:xfrm>
                <a:off x="3203848" y="260648"/>
                <a:ext cx="2537361" cy="646331"/>
              </a:xfrm>
              <a:prstGeom prst="rect">
                <a:avLst/>
              </a:prstGeom>
              <a:blipFill rotWithShape="1">
                <a:blip r:embed="rId6"/>
                <a:stretch>
                  <a:fillRect l="-11" t="-46" r="-1370" b="31"/>
                </a:stretch>
              </a:blipFill>
            </p:spPr>
            <p:txBody>
              <a:bodyPr/>
              <a:lstStyle/>
              <a:p>
                <a:r>
                  <a:rPr lang="zh-CN" altLang="en-US">
                    <a:noFill/>
                  </a:rPr>
                  <a:t> </a:t>
                </a:r>
              </a:p>
            </p:txBody>
          </p:sp>
        </mc:Fallback>
      </mc:AlternateContent>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a:xfrm>
            <a:off x="6925750" y="6365682"/>
            <a:ext cx="2057400" cy="365125"/>
          </a:xfrm>
        </p:spPr>
        <p:txBody>
          <a:bodyPr/>
          <a:lstStyle/>
          <a:p>
            <a:fld id="{0C913308-F349-4B6D-A68A-DD1791B4A57B}" type="slidenum">
              <a:rPr lang="zh-CN" altLang="en-US" sz="1800" smtClean="0">
                <a:solidFill>
                  <a:schemeClr val="tx1"/>
                </a:solidFill>
                <a:latin typeface="微软雅黑" panose="020B0503020204020204" pitchFamily="34" charset="-122"/>
                <a:ea typeface="微软雅黑" panose="020B0503020204020204" pitchFamily="34" charset="-122"/>
              </a:rPr>
            </a:fld>
            <a:endParaRPr lang="zh-CN" altLang="en-US" sz="1800" dirty="0">
              <a:solidFill>
                <a:schemeClr val="tx1"/>
              </a:solidFill>
              <a:latin typeface="微软雅黑" panose="020B0503020204020204" pitchFamily="34" charset="-122"/>
              <a:ea typeface="微软雅黑" panose="020B0503020204020204" pitchFamily="34" charset="-122"/>
            </a:endParaRPr>
          </a:p>
        </p:txBody>
      </p:sp>
      <mc:AlternateContent xmlns:mc="http://schemas.openxmlformats.org/markup-compatibility/2006">
        <mc:Choice xmlns:a14="http://schemas.microsoft.com/office/drawing/2010/main" Requires="a14">
          <p:sp>
            <p:nvSpPr>
              <p:cNvPr id="11" name="TextBox 10"/>
              <p:cNvSpPr txBox="1"/>
              <p:nvPr/>
            </p:nvSpPr>
            <p:spPr>
              <a:xfrm>
                <a:off x="3920760" y="4211488"/>
                <a:ext cx="4827704" cy="1233736"/>
              </a:xfrm>
              <a:prstGeom prst="rect">
                <a:avLst/>
              </a:prstGeom>
              <a:noFill/>
            </p:spPr>
            <p:txBody>
              <a:bodyPr wrap="square" rtlCol="0">
                <a:spAutoFit/>
              </a:bodyPr>
              <a:lstStyle/>
              <a:p>
                <a:r>
                  <a:rPr lang="en-US" altLang="zh-CN" dirty="0">
                    <a:solidFill>
                      <a:srgbClr val="FF0000"/>
                    </a:solidFill>
                    <a:latin typeface="微软雅黑" panose="020B0503020204020204" pitchFamily="34" charset="-122"/>
                    <a:ea typeface="微软雅黑" panose="020B0503020204020204" pitchFamily="34" charset="-122"/>
                  </a:rPr>
                  <a:t>Cross sections in </a:t>
                </a:r>
                <a14:m>
                  <m:oMath xmlns:m="http://schemas.openxmlformats.org/officeDocument/2006/math">
                    <m:r>
                      <a:rPr lang="en-US" altLang="zh-CN" b="0" i="1" smtClean="0">
                        <a:solidFill>
                          <a:srgbClr val="FF0000"/>
                        </a:solidFill>
                        <a:latin typeface="Cambria Math" panose="02040503050406030204"/>
                        <a:ea typeface="微软雅黑" panose="020B0503020204020204" pitchFamily="34" charset="-122"/>
                      </a:rPr>
                      <m:t>−</m:t>
                    </m:r>
                    <m:r>
                      <a:rPr lang="en-US" altLang="zh-CN" b="0" i="1" smtClean="0">
                        <a:solidFill>
                          <a:srgbClr val="FF0000"/>
                        </a:solidFill>
                        <a:latin typeface="Cambria Math" panose="02040503050406030204"/>
                        <a:ea typeface="微软雅黑" panose="020B0503020204020204" pitchFamily="34" charset="-122"/>
                      </a:rPr>
                      <m:t>0</m:t>
                    </m:r>
                    <m:r>
                      <a:rPr lang="en-US" altLang="zh-CN" b="0" i="1" smtClean="0">
                        <a:solidFill>
                          <a:srgbClr val="FF0000"/>
                        </a:solidFill>
                        <a:latin typeface="Cambria Math" panose="02040503050406030204"/>
                        <a:ea typeface="微软雅黑" panose="020B0503020204020204" pitchFamily="34" charset="-122"/>
                      </a:rPr>
                      <m:t>.</m:t>
                    </m:r>
                    <m:r>
                      <a:rPr lang="en-US" altLang="zh-CN" b="0" i="1" smtClean="0">
                        <a:solidFill>
                          <a:srgbClr val="FF0000"/>
                        </a:solidFill>
                        <a:latin typeface="Cambria Math" panose="02040503050406030204"/>
                        <a:ea typeface="微软雅黑" panose="020B0503020204020204" pitchFamily="34" charset="-122"/>
                      </a:rPr>
                      <m:t>9</m:t>
                    </m:r>
                    <m:r>
                      <a:rPr lang="en-US" altLang="zh-CN" b="0" i="1" smtClean="0">
                        <a:solidFill>
                          <a:srgbClr val="FF0000"/>
                        </a:solidFill>
                        <a:latin typeface="Cambria Math" panose="02040503050406030204"/>
                        <a:ea typeface="Cambria Math" panose="02040503050406030204"/>
                      </a:rPr>
                      <m:t>≤</m:t>
                    </m:r>
                    <m:r>
                      <m:rPr>
                        <m:sty m:val="p"/>
                      </m:rPr>
                      <a:rPr lang="en-US" altLang="zh-CN" b="0" i="0" smtClean="0">
                        <a:solidFill>
                          <a:srgbClr val="FF0000"/>
                        </a:solidFill>
                        <a:latin typeface="Cambria Math" panose="02040503050406030204"/>
                        <a:ea typeface="Cambria Math" panose="02040503050406030204"/>
                      </a:rPr>
                      <m:t>cos</m:t>
                    </m:r>
                    <m:sSub>
                      <m:sSubPr>
                        <m:ctrlPr>
                          <a:rPr lang="en-US" altLang="zh-CN" b="0" i="1" smtClean="0">
                            <a:solidFill>
                              <a:srgbClr val="FF0000"/>
                            </a:solidFill>
                            <a:latin typeface="Cambria Math" panose="02040503050406030204" pitchFamily="18" charset="0"/>
                            <a:ea typeface="Cambria Math" panose="02040503050406030204"/>
                          </a:rPr>
                        </m:ctrlPr>
                      </m:sSubPr>
                      <m:e>
                        <m:r>
                          <a:rPr lang="zh-CN" altLang="en-US" b="0" i="1" smtClean="0">
                            <a:solidFill>
                              <a:srgbClr val="FF0000"/>
                            </a:solidFill>
                            <a:latin typeface="Cambria Math" panose="02040503050406030204"/>
                            <a:ea typeface="Cambria Math" panose="02040503050406030204"/>
                          </a:rPr>
                          <m:t>𝜃</m:t>
                        </m:r>
                      </m:e>
                      <m:sub>
                        <m:r>
                          <m:rPr>
                            <m:sty m:val="p"/>
                          </m:rPr>
                          <a:rPr lang="el-GR" altLang="zh-CN" b="0" i="1" smtClean="0">
                            <a:solidFill>
                              <a:srgbClr val="FF0000"/>
                            </a:solidFill>
                            <a:latin typeface="Cambria Math" panose="02040503050406030204"/>
                            <a:ea typeface="Cambria Math" panose="02040503050406030204"/>
                          </a:rPr>
                          <m:t>Λ</m:t>
                        </m:r>
                        <m:r>
                          <a:rPr lang="en-US" altLang="zh-CN" b="0" i="1" smtClean="0">
                            <a:solidFill>
                              <a:srgbClr val="FF0000"/>
                            </a:solidFill>
                            <a:latin typeface="Cambria Math" panose="02040503050406030204"/>
                            <a:ea typeface="Cambria Math" panose="02040503050406030204"/>
                          </a:rPr>
                          <m:t>/</m:t>
                        </m:r>
                        <m:acc>
                          <m:accPr>
                            <m:chr m:val="̅"/>
                            <m:ctrlPr>
                              <a:rPr lang="el-GR" altLang="zh-CN" b="0" i="1" smtClean="0">
                                <a:solidFill>
                                  <a:srgbClr val="FF0000"/>
                                </a:solidFill>
                                <a:latin typeface="Cambria Math" panose="02040503050406030204" pitchFamily="18" charset="0"/>
                                <a:ea typeface="Cambria Math" panose="02040503050406030204"/>
                              </a:rPr>
                            </m:ctrlPr>
                          </m:accPr>
                          <m:e>
                            <m:r>
                              <m:rPr>
                                <m:sty m:val="p"/>
                              </m:rPr>
                              <a:rPr lang="el-GR" altLang="zh-CN" b="0" i="1" smtClean="0">
                                <a:solidFill>
                                  <a:srgbClr val="FF0000"/>
                                </a:solidFill>
                                <a:latin typeface="Cambria Math" panose="02040503050406030204"/>
                                <a:ea typeface="Cambria Math" panose="02040503050406030204"/>
                              </a:rPr>
                              <m:t>Λ</m:t>
                            </m:r>
                          </m:e>
                        </m:acc>
                      </m:sub>
                    </m:sSub>
                    <m:r>
                      <a:rPr lang="en-US" altLang="zh-CN" b="0" i="1" smtClean="0">
                        <a:solidFill>
                          <a:srgbClr val="FF0000"/>
                        </a:solidFill>
                        <a:latin typeface="Cambria Math" panose="02040503050406030204"/>
                        <a:ea typeface="Cambria Math" panose="02040503050406030204"/>
                      </a:rPr>
                      <m:t>≤</m:t>
                    </m:r>
                    <m:r>
                      <a:rPr lang="en-US" altLang="zh-CN" b="0" i="1" smtClean="0">
                        <a:solidFill>
                          <a:srgbClr val="FF0000"/>
                        </a:solidFill>
                        <a:latin typeface="Cambria Math" panose="02040503050406030204"/>
                        <a:ea typeface="Cambria Math" panose="02040503050406030204"/>
                      </a:rPr>
                      <m:t>0</m:t>
                    </m:r>
                    <m:r>
                      <a:rPr lang="en-US" altLang="zh-CN" b="0" i="1" smtClean="0">
                        <a:solidFill>
                          <a:srgbClr val="FF0000"/>
                        </a:solidFill>
                        <a:latin typeface="Cambria Math" panose="02040503050406030204"/>
                        <a:ea typeface="Cambria Math" panose="02040503050406030204"/>
                      </a:rPr>
                      <m:t>.</m:t>
                    </m:r>
                    <m:r>
                      <a:rPr lang="en-US" altLang="zh-CN" b="0" i="1" smtClean="0">
                        <a:solidFill>
                          <a:srgbClr val="FF0000"/>
                        </a:solidFill>
                        <a:latin typeface="Cambria Math" panose="02040503050406030204"/>
                        <a:ea typeface="Cambria Math" panose="02040503050406030204"/>
                      </a:rPr>
                      <m:t>9</m:t>
                    </m:r>
                  </m:oMath>
                </a14:m>
                <a:r>
                  <a:rPr lang="zh-CN" altLang="en-US" dirty="0">
                    <a:solidFill>
                      <a:srgbClr val="FF0000"/>
                    </a:solidFill>
                    <a:latin typeface="微软雅黑" panose="020B0503020204020204" pitchFamily="34" charset="-122"/>
                    <a:ea typeface="微软雅黑" panose="020B0503020204020204" pitchFamily="34" charset="-122"/>
                  </a:rPr>
                  <a:t> </a:t>
                </a:r>
                <a:r>
                  <a:rPr lang="en-US" altLang="zh-CN" dirty="0">
                    <a:solidFill>
                      <a:srgbClr val="FF0000"/>
                    </a:solidFill>
                    <a:latin typeface="微软雅黑" panose="020B0503020204020204" pitchFamily="34" charset="-122"/>
                    <a:ea typeface="微软雅黑" panose="020B0503020204020204" pitchFamily="34" charset="-122"/>
                  </a:rPr>
                  <a:t>are measured to be </a:t>
                </a:r>
                <a:endParaRPr lang="en-US" altLang="zh-CN" dirty="0">
                  <a:solidFill>
                    <a:srgbClr val="FF0000"/>
                  </a:solidFill>
                  <a:latin typeface="微软雅黑" panose="020B0503020204020204" pitchFamily="34" charset="-122"/>
                  <a:ea typeface="微软雅黑" panose="020B0503020204020204" pitchFamily="34" charset="-122"/>
                </a:endParaRPr>
              </a:p>
              <a:p>
                <a14:m>
                  <m:oMath xmlns:m="http://schemas.openxmlformats.org/officeDocument/2006/math">
                    <m:r>
                      <a:rPr lang="zh-CN" altLang="en-US" i="1" smtClean="0">
                        <a:solidFill>
                          <a:srgbClr val="FF0000"/>
                        </a:solidFill>
                        <a:latin typeface="Cambria Math" panose="02040503050406030204"/>
                        <a:ea typeface="微软雅黑" panose="020B0503020204020204" pitchFamily="34" charset="-122"/>
                      </a:rPr>
                      <m:t>𝜎</m:t>
                    </m:r>
                    <m:d>
                      <m:dPr>
                        <m:ctrlPr>
                          <a:rPr lang="en-US" altLang="zh-CN" b="0" i="1" smtClean="0">
                            <a:solidFill>
                              <a:srgbClr val="FF0000"/>
                            </a:solidFill>
                            <a:latin typeface="Cambria Math" panose="02040503050406030204" pitchFamily="18" charset="0"/>
                            <a:ea typeface="微软雅黑" panose="020B0503020204020204" pitchFamily="34" charset="-122"/>
                          </a:rPr>
                        </m:ctrlPr>
                      </m:dPr>
                      <m:e>
                        <m:r>
                          <m:rPr>
                            <m:sty m:val="p"/>
                          </m:rPr>
                          <a:rPr lang="el-GR" altLang="zh-CN" b="0" i="1" smtClean="0">
                            <a:solidFill>
                              <a:srgbClr val="FF0000"/>
                            </a:solidFill>
                            <a:latin typeface="Cambria Math" panose="02040503050406030204"/>
                            <a:ea typeface="Cambria Math" panose="02040503050406030204"/>
                          </a:rPr>
                          <m:t>Λ</m:t>
                        </m:r>
                        <m:r>
                          <a:rPr lang="en-US" altLang="zh-CN" b="0" i="1" smtClean="0">
                            <a:solidFill>
                              <a:srgbClr val="FF0000"/>
                            </a:solidFill>
                            <a:latin typeface="Cambria Math" panose="02040503050406030204"/>
                            <a:ea typeface="Cambria Math" panose="02040503050406030204"/>
                          </a:rPr>
                          <m:t>𝑝</m:t>
                        </m:r>
                        <m:r>
                          <a:rPr lang="en-US" altLang="zh-CN" b="0" i="1" smtClean="0">
                            <a:solidFill>
                              <a:srgbClr val="FF0000"/>
                            </a:solidFill>
                            <a:latin typeface="Cambria Math" panose="02040503050406030204"/>
                            <a:ea typeface="Cambria Math" panose="02040503050406030204"/>
                          </a:rPr>
                          <m:t>→</m:t>
                        </m:r>
                        <m:r>
                          <m:rPr>
                            <m:sty m:val="p"/>
                          </m:rPr>
                          <a:rPr lang="el-GR" altLang="zh-CN" b="0" i="1" smtClean="0">
                            <a:solidFill>
                              <a:srgbClr val="FF0000"/>
                            </a:solidFill>
                            <a:latin typeface="Cambria Math" panose="02040503050406030204"/>
                            <a:ea typeface="Cambria Math" panose="02040503050406030204"/>
                          </a:rPr>
                          <m:t>Λ</m:t>
                        </m:r>
                        <m:r>
                          <a:rPr lang="en-US" altLang="zh-CN" b="0" i="1" smtClean="0">
                            <a:solidFill>
                              <a:srgbClr val="FF0000"/>
                            </a:solidFill>
                            <a:latin typeface="Cambria Math" panose="02040503050406030204"/>
                            <a:ea typeface="Cambria Math" panose="02040503050406030204"/>
                          </a:rPr>
                          <m:t>𝑝</m:t>
                        </m:r>
                      </m:e>
                    </m:d>
                    <m:r>
                      <a:rPr lang="en-US" altLang="zh-CN" b="0" i="1" smtClean="0">
                        <a:solidFill>
                          <a:srgbClr val="FF0000"/>
                        </a:solidFill>
                        <a:latin typeface="Cambria Math" panose="02040503050406030204"/>
                        <a:ea typeface="微软雅黑" panose="020B0503020204020204" pitchFamily="34" charset="-122"/>
                      </a:rPr>
                      <m:t>=(</m:t>
                    </m:r>
                    <m:r>
                      <a:rPr lang="en-US" altLang="zh-CN" b="0" i="1" smtClean="0">
                        <a:solidFill>
                          <a:srgbClr val="FF0000"/>
                        </a:solidFill>
                        <a:latin typeface="Cambria Math" panose="02040503050406030204"/>
                        <a:ea typeface="微软雅黑" panose="020B0503020204020204" pitchFamily="34" charset="-122"/>
                      </a:rPr>
                      <m:t>12</m:t>
                    </m:r>
                    <m:r>
                      <a:rPr lang="en-US" altLang="zh-CN" b="0" i="1" smtClean="0">
                        <a:solidFill>
                          <a:srgbClr val="FF0000"/>
                        </a:solidFill>
                        <a:latin typeface="Cambria Math" panose="02040503050406030204"/>
                        <a:ea typeface="微软雅黑" panose="020B0503020204020204" pitchFamily="34" charset="-122"/>
                      </a:rPr>
                      <m:t>.</m:t>
                    </m:r>
                    <m:r>
                      <a:rPr lang="en-US" altLang="zh-CN" b="0" i="1" smtClean="0">
                        <a:solidFill>
                          <a:srgbClr val="FF0000"/>
                        </a:solidFill>
                        <a:latin typeface="Cambria Math" panose="02040503050406030204"/>
                        <a:ea typeface="微软雅黑" panose="020B0503020204020204" pitchFamily="34" charset="-122"/>
                      </a:rPr>
                      <m:t>2</m:t>
                    </m:r>
                    <m:r>
                      <a:rPr lang="en-US" altLang="zh-CN" b="0" i="1" smtClean="0">
                        <a:solidFill>
                          <a:srgbClr val="FF0000"/>
                        </a:solidFill>
                        <a:latin typeface="Cambria Math" panose="02040503050406030204"/>
                        <a:ea typeface="Cambria Math" panose="02040503050406030204"/>
                      </a:rPr>
                      <m:t>±</m:t>
                    </m:r>
                    <m:r>
                      <a:rPr lang="en-US" altLang="zh-CN" b="0" i="1" smtClean="0">
                        <a:solidFill>
                          <a:srgbClr val="FF0000"/>
                        </a:solidFill>
                        <a:latin typeface="Cambria Math" panose="02040503050406030204"/>
                        <a:ea typeface="Cambria Math" panose="02040503050406030204"/>
                      </a:rPr>
                      <m:t>1</m:t>
                    </m:r>
                    <m:r>
                      <a:rPr lang="en-US" altLang="zh-CN" b="0" i="1" smtClean="0">
                        <a:solidFill>
                          <a:srgbClr val="FF0000"/>
                        </a:solidFill>
                        <a:latin typeface="Cambria Math" panose="02040503050406030204"/>
                        <a:ea typeface="Cambria Math" panose="02040503050406030204"/>
                      </a:rPr>
                      <m:t>.</m:t>
                    </m:r>
                    <m:r>
                      <a:rPr lang="en-US" altLang="zh-CN" b="0" i="1" smtClean="0">
                        <a:solidFill>
                          <a:srgbClr val="FF0000"/>
                        </a:solidFill>
                        <a:latin typeface="Cambria Math" panose="02040503050406030204"/>
                        <a:ea typeface="Cambria Math" panose="02040503050406030204"/>
                      </a:rPr>
                      <m:t>6</m:t>
                    </m:r>
                    <m:r>
                      <m:rPr>
                        <m:sty m:val="p"/>
                      </m:rPr>
                      <a:rPr lang="en-US" altLang="zh-CN" b="0" i="0" baseline="-25000" smtClean="0">
                        <a:solidFill>
                          <a:srgbClr val="FF0000"/>
                        </a:solidFill>
                        <a:latin typeface="Cambria Math" panose="02040503050406030204"/>
                        <a:ea typeface="Cambria Math" panose="02040503050406030204"/>
                      </a:rPr>
                      <m:t>stat</m:t>
                    </m:r>
                    <m:r>
                      <a:rPr lang="en-US" altLang="zh-CN" b="0" i="1" smtClean="0">
                        <a:solidFill>
                          <a:srgbClr val="FF0000"/>
                        </a:solidFill>
                        <a:latin typeface="Cambria Math" panose="02040503050406030204"/>
                        <a:ea typeface="Cambria Math" panose="02040503050406030204"/>
                      </a:rPr>
                      <m:t>±</m:t>
                    </m:r>
                    <m:r>
                      <a:rPr lang="en-US" altLang="zh-CN" b="0" i="1" smtClean="0">
                        <a:solidFill>
                          <a:srgbClr val="FF0000"/>
                        </a:solidFill>
                        <a:latin typeface="Cambria Math" panose="02040503050406030204"/>
                        <a:ea typeface="Cambria Math" panose="02040503050406030204"/>
                      </a:rPr>
                      <m:t>1</m:t>
                    </m:r>
                    <m:r>
                      <a:rPr lang="en-US" altLang="zh-CN" b="0" i="1" smtClean="0">
                        <a:solidFill>
                          <a:srgbClr val="FF0000"/>
                        </a:solidFill>
                        <a:latin typeface="Cambria Math" panose="02040503050406030204"/>
                        <a:ea typeface="Cambria Math" panose="02040503050406030204"/>
                      </a:rPr>
                      <m:t>.</m:t>
                    </m:r>
                    <m:r>
                      <a:rPr lang="en-US" altLang="zh-CN" b="0" i="1" smtClean="0">
                        <a:solidFill>
                          <a:srgbClr val="FF0000"/>
                        </a:solidFill>
                        <a:latin typeface="Cambria Math" panose="02040503050406030204"/>
                        <a:ea typeface="Cambria Math" panose="02040503050406030204"/>
                      </a:rPr>
                      <m:t>1</m:t>
                    </m:r>
                    <m:r>
                      <m:rPr>
                        <m:sty m:val="p"/>
                      </m:rPr>
                      <a:rPr lang="en-US" altLang="zh-CN" b="0" i="0" baseline="-25000" smtClean="0">
                        <a:solidFill>
                          <a:srgbClr val="FF0000"/>
                        </a:solidFill>
                        <a:latin typeface="Cambria Math" panose="02040503050406030204"/>
                        <a:ea typeface="Cambria Math" panose="02040503050406030204"/>
                      </a:rPr>
                      <m:t>sys</m:t>
                    </m:r>
                    <m:r>
                      <a:rPr lang="en-US" altLang="zh-CN" b="0" i="1" smtClean="0">
                        <a:solidFill>
                          <a:srgbClr val="FF0000"/>
                        </a:solidFill>
                        <a:latin typeface="Cambria Math" panose="02040503050406030204"/>
                        <a:ea typeface="微软雅黑" panose="020B0503020204020204" pitchFamily="34" charset="-122"/>
                      </a:rPr>
                      <m:t>)</m:t>
                    </m:r>
                  </m:oMath>
                </a14:m>
                <a:r>
                  <a:rPr lang="zh-CN" altLang="en-US" dirty="0">
                    <a:solidFill>
                      <a:srgbClr val="FF0000"/>
                    </a:solidFill>
                    <a:latin typeface="微软雅黑" panose="020B0503020204020204" pitchFamily="34" charset="-122"/>
                    <a:ea typeface="微软雅黑" panose="020B0503020204020204" pitchFamily="34" charset="-122"/>
                  </a:rPr>
                  <a:t> </a:t>
                </a:r>
                <a:r>
                  <a:rPr lang="en-US" altLang="zh-CN" dirty="0" err="1">
                    <a:solidFill>
                      <a:srgbClr val="FF0000"/>
                    </a:solidFill>
                    <a:latin typeface="微软雅黑" panose="020B0503020204020204" pitchFamily="34" charset="-122"/>
                    <a:ea typeface="微软雅黑" panose="020B0503020204020204" pitchFamily="34" charset="-122"/>
                  </a:rPr>
                  <a:t>mb</a:t>
                </a:r>
                <a:r>
                  <a:rPr lang="en-US" altLang="zh-CN" dirty="0">
                    <a:solidFill>
                      <a:srgbClr val="FF0000"/>
                    </a:solidFill>
                    <a:latin typeface="微软雅黑" panose="020B0503020204020204" pitchFamily="34" charset="-122"/>
                    <a:ea typeface="微软雅黑" panose="020B0503020204020204" pitchFamily="34" charset="-122"/>
                  </a:rPr>
                  <a:t> and </a:t>
                </a:r>
                <a14:m>
                  <m:oMath xmlns:m="http://schemas.openxmlformats.org/officeDocument/2006/math">
                    <m:r>
                      <a:rPr lang="zh-CN" altLang="en-US" i="1" smtClean="0">
                        <a:solidFill>
                          <a:srgbClr val="FF0000"/>
                        </a:solidFill>
                        <a:latin typeface="Cambria Math" panose="02040503050406030204"/>
                        <a:ea typeface="微软雅黑" panose="020B0503020204020204" pitchFamily="34" charset="-122"/>
                      </a:rPr>
                      <m:t>𝜎</m:t>
                    </m:r>
                    <m:d>
                      <m:dPr>
                        <m:ctrlPr>
                          <a:rPr lang="en-US" altLang="zh-CN" b="0" i="1" smtClean="0">
                            <a:solidFill>
                              <a:srgbClr val="FF0000"/>
                            </a:solidFill>
                            <a:latin typeface="Cambria Math" panose="02040503050406030204" pitchFamily="18" charset="0"/>
                            <a:ea typeface="微软雅黑" panose="020B0503020204020204" pitchFamily="34" charset="-122"/>
                          </a:rPr>
                        </m:ctrlPr>
                      </m:dPr>
                      <m:e>
                        <m:acc>
                          <m:accPr>
                            <m:chr m:val="̅"/>
                            <m:ctrlPr>
                              <a:rPr lang="en-US" altLang="zh-CN" b="0" i="1" smtClean="0">
                                <a:solidFill>
                                  <a:srgbClr val="FF0000"/>
                                </a:solidFill>
                                <a:latin typeface="Cambria Math" panose="02040503050406030204" pitchFamily="18" charset="0"/>
                                <a:ea typeface="微软雅黑" panose="020B0503020204020204" pitchFamily="34" charset="-122"/>
                              </a:rPr>
                            </m:ctrlPr>
                          </m:accPr>
                          <m:e>
                            <m:r>
                              <m:rPr>
                                <m:sty m:val="p"/>
                              </m:rPr>
                              <a:rPr lang="el-GR" altLang="zh-CN" b="0" i="1" smtClean="0">
                                <a:solidFill>
                                  <a:srgbClr val="FF0000"/>
                                </a:solidFill>
                                <a:latin typeface="Cambria Math" panose="02040503050406030204"/>
                                <a:ea typeface="Cambria Math" panose="02040503050406030204"/>
                              </a:rPr>
                              <m:t>Λ</m:t>
                            </m:r>
                          </m:e>
                        </m:acc>
                        <m:r>
                          <a:rPr lang="en-US" altLang="zh-CN" b="0" i="1" smtClean="0">
                            <a:solidFill>
                              <a:srgbClr val="FF0000"/>
                            </a:solidFill>
                            <a:latin typeface="Cambria Math" panose="02040503050406030204"/>
                            <a:ea typeface="微软雅黑" panose="020B0503020204020204" pitchFamily="34" charset="-122"/>
                          </a:rPr>
                          <m:t>𝑝</m:t>
                        </m:r>
                        <m:r>
                          <a:rPr lang="en-US" altLang="zh-CN" b="0" i="1" smtClean="0">
                            <a:solidFill>
                              <a:srgbClr val="FF0000"/>
                            </a:solidFill>
                            <a:latin typeface="Cambria Math" panose="02040503050406030204"/>
                            <a:ea typeface="Cambria Math" panose="02040503050406030204"/>
                          </a:rPr>
                          <m:t>→</m:t>
                        </m:r>
                        <m:acc>
                          <m:accPr>
                            <m:chr m:val="̅"/>
                            <m:ctrlPr>
                              <a:rPr lang="en-US" altLang="zh-CN" b="0" i="1" smtClean="0">
                                <a:solidFill>
                                  <a:srgbClr val="FF0000"/>
                                </a:solidFill>
                                <a:latin typeface="Cambria Math" panose="02040503050406030204" pitchFamily="18" charset="0"/>
                                <a:ea typeface="Cambria Math" panose="02040503050406030204"/>
                              </a:rPr>
                            </m:ctrlPr>
                          </m:accPr>
                          <m:e>
                            <m:r>
                              <m:rPr>
                                <m:sty m:val="p"/>
                              </m:rPr>
                              <a:rPr lang="el-GR" altLang="zh-CN" b="0" i="1" smtClean="0">
                                <a:solidFill>
                                  <a:srgbClr val="FF0000"/>
                                </a:solidFill>
                                <a:latin typeface="Cambria Math" panose="02040503050406030204"/>
                                <a:ea typeface="Cambria Math" panose="02040503050406030204"/>
                              </a:rPr>
                              <m:t>Λ</m:t>
                            </m:r>
                          </m:e>
                        </m:acc>
                        <m:r>
                          <a:rPr lang="en-US" altLang="zh-CN" b="0" i="1" smtClean="0">
                            <a:solidFill>
                              <a:srgbClr val="FF0000"/>
                            </a:solidFill>
                            <a:latin typeface="Cambria Math" panose="02040503050406030204"/>
                            <a:ea typeface="微软雅黑" panose="020B0503020204020204" pitchFamily="34" charset="-122"/>
                          </a:rPr>
                          <m:t>𝑝</m:t>
                        </m:r>
                      </m:e>
                    </m:d>
                    <m:r>
                      <a:rPr lang="en-US" altLang="zh-CN" b="0" i="1" smtClean="0">
                        <a:solidFill>
                          <a:srgbClr val="FF0000"/>
                        </a:solidFill>
                        <a:latin typeface="Cambria Math" panose="02040503050406030204"/>
                        <a:ea typeface="微软雅黑" panose="020B0503020204020204" pitchFamily="34" charset="-122"/>
                      </a:rPr>
                      <m:t>=(</m:t>
                    </m:r>
                    <m:r>
                      <a:rPr lang="en-US" altLang="zh-CN" b="0" i="1" smtClean="0">
                        <a:solidFill>
                          <a:srgbClr val="FF0000"/>
                        </a:solidFill>
                        <a:latin typeface="Cambria Math" panose="02040503050406030204"/>
                        <a:ea typeface="微软雅黑" panose="020B0503020204020204" pitchFamily="34" charset="-122"/>
                      </a:rPr>
                      <m:t>17</m:t>
                    </m:r>
                    <m:r>
                      <a:rPr lang="en-US" altLang="zh-CN" b="0" i="1" smtClean="0">
                        <a:solidFill>
                          <a:srgbClr val="FF0000"/>
                        </a:solidFill>
                        <a:latin typeface="Cambria Math" panose="02040503050406030204"/>
                        <a:ea typeface="微软雅黑" panose="020B0503020204020204" pitchFamily="34" charset="-122"/>
                      </a:rPr>
                      <m:t>.</m:t>
                    </m:r>
                    <m:r>
                      <a:rPr lang="en-US" altLang="zh-CN" b="0" i="1" smtClean="0">
                        <a:solidFill>
                          <a:srgbClr val="FF0000"/>
                        </a:solidFill>
                        <a:latin typeface="Cambria Math" panose="02040503050406030204"/>
                        <a:ea typeface="微软雅黑" panose="020B0503020204020204" pitchFamily="34" charset="-122"/>
                      </a:rPr>
                      <m:t>5</m:t>
                    </m:r>
                    <m:r>
                      <a:rPr lang="en-US" altLang="zh-CN" b="0" i="1" smtClean="0">
                        <a:solidFill>
                          <a:srgbClr val="FF0000"/>
                        </a:solidFill>
                        <a:latin typeface="Cambria Math" panose="02040503050406030204"/>
                        <a:ea typeface="Cambria Math" panose="02040503050406030204"/>
                      </a:rPr>
                      <m:t>±</m:t>
                    </m:r>
                    <m:r>
                      <a:rPr lang="en-US" altLang="zh-CN" b="0" i="1" smtClean="0">
                        <a:solidFill>
                          <a:srgbClr val="FF0000"/>
                        </a:solidFill>
                        <a:latin typeface="Cambria Math" panose="02040503050406030204"/>
                        <a:ea typeface="Cambria Math" panose="02040503050406030204"/>
                      </a:rPr>
                      <m:t>2</m:t>
                    </m:r>
                    <m:r>
                      <a:rPr lang="en-US" altLang="zh-CN" b="0" i="1" smtClean="0">
                        <a:solidFill>
                          <a:srgbClr val="FF0000"/>
                        </a:solidFill>
                        <a:latin typeface="Cambria Math" panose="02040503050406030204"/>
                        <a:ea typeface="Cambria Math" panose="02040503050406030204"/>
                      </a:rPr>
                      <m:t>.</m:t>
                    </m:r>
                    <m:r>
                      <a:rPr lang="en-US" altLang="zh-CN" b="0" i="1" smtClean="0">
                        <a:solidFill>
                          <a:srgbClr val="FF0000"/>
                        </a:solidFill>
                        <a:latin typeface="Cambria Math" panose="02040503050406030204"/>
                        <a:ea typeface="Cambria Math" panose="02040503050406030204"/>
                      </a:rPr>
                      <m:t>1</m:t>
                    </m:r>
                    <m:r>
                      <m:rPr>
                        <m:sty m:val="p"/>
                      </m:rPr>
                      <a:rPr lang="en-US" altLang="zh-CN" baseline="-25000">
                        <a:solidFill>
                          <a:srgbClr val="FF0000"/>
                        </a:solidFill>
                        <a:latin typeface="Cambria Math" panose="02040503050406030204"/>
                        <a:ea typeface="Cambria Math" panose="02040503050406030204"/>
                      </a:rPr>
                      <m:t>stat</m:t>
                    </m:r>
                    <m:r>
                      <a:rPr lang="en-US" altLang="zh-CN" b="0" i="1" smtClean="0">
                        <a:solidFill>
                          <a:srgbClr val="FF0000"/>
                        </a:solidFill>
                        <a:latin typeface="Cambria Math" panose="02040503050406030204"/>
                        <a:ea typeface="Cambria Math" panose="02040503050406030204"/>
                      </a:rPr>
                      <m:t>±</m:t>
                    </m:r>
                    <m:r>
                      <a:rPr lang="en-US" altLang="zh-CN" b="0" i="1" smtClean="0">
                        <a:solidFill>
                          <a:srgbClr val="FF0000"/>
                        </a:solidFill>
                        <a:latin typeface="Cambria Math" panose="02040503050406030204"/>
                        <a:ea typeface="Cambria Math" panose="02040503050406030204"/>
                      </a:rPr>
                      <m:t>1</m:t>
                    </m:r>
                    <m:r>
                      <a:rPr lang="en-US" altLang="zh-CN" b="0" i="1" smtClean="0">
                        <a:solidFill>
                          <a:srgbClr val="FF0000"/>
                        </a:solidFill>
                        <a:latin typeface="Cambria Math" panose="02040503050406030204"/>
                        <a:ea typeface="Cambria Math" panose="02040503050406030204"/>
                      </a:rPr>
                      <m:t>.</m:t>
                    </m:r>
                    <m:r>
                      <a:rPr lang="en-US" altLang="zh-CN" b="0" i="1" smtClean="0">
                        <a:solidFill>
                          <a:srgbClr val="FF0000"/>
                        </a:solidFill>
                        <a:latin typeface="Cambria Math" panose="02040503050406030204"/>
                        <a:ea typeface="Cambria Math" panose="02040503050406030204"/>
                      </a:rPr>
                      <m:t>6</m:t>
                    </m:r>
                    <m:r>
                      <m:rPr>
                        <m:sty m:val="p"/>
                      </m:rPr>
                      <a:rPr lang="en-US" altLang="zh-CN" baseline="-25000">
                        <a:solidFill>
                          <a:srgbClr val="FF0000"/>
                        </a:solidFill>
                        <a:latin typeface="Cambria Math" panose="02040503050406030204"/>
                        <a:ea typeface="Cambria Math" panose="02040503050406030204"/>
                      </a:rPr>
                      <m:t>stat</m:t>
                    </m:r>
                    <m:r>
                      <a:rPr lang="en-US" altLang="zh-CN" b="0" i="1" smtClean="0">
                        <a:solidFill>
                          <a:srgbClr val="FF0000"/>
                        </a:solidFill>
                        <a:latin typeface="Cambria Math" panose="02040503050406030204"/>
                        <a:ea typeface="微软雅黑" panose="020B0503020204020204" pitchFamily="34" charset="-122"/>
                      </a:rPr>
                      <m:t>)</m:t>
                    </m:r>
                  </m:oMath>
                </a14:m>
                <a:r>
                  <a:rPr lang="zh-CN" altLang="en-US" dirty="0">
                    <a:solidFill>
                      <a:srgbClr val="FF0000"/>
                    </a:solidFill>
                    <a:latin typeface="微软雅黑" panose="020B0503020204020204" pitchFamily="34" charset="-122"/>
                    <a:ea typeface="微软雅黑" panose="020B0503020204020204" pitchFamily="34" charset="-122"/>
                  </a:rPr>
                  <a:t> </a:t>
                </a:r>
                <a:r>
                  <a:rPr lang="en-US" altLang="zh-CN" dirty="0">
                    <a:solidFill>
                      <a:srgbClr val="FF0000"/>
                    </a:solidFill>
                    <a:latin typeface="微软雅黑" panose="020B0503020204020204" pitchFamily="34" charset="-122"/>
                    <a:ea typeface="微软雅黑" panose="020B0503020204020204" pitchFamily="34" charset="-122"/>
                  </a:rPr>
                  <a:t>mb</a:t>
                </a:r>
                <a:endParaRPr lang="zh-CN" altLang="en-US" dirty="0">
                  <a:solidFill>
                    <a:srgbClr val="FF0000"/>
                  </a:solidFill>
                  <a:latin typeface="微软雅黑" panose="020B0503020204020204" pitchFamily="34" charset="-122"/>
                  <a:ea typeface="微软雅黑" panose="020B0503020204020204" pitchFamily="34" charset="-122"/>
                </a:endParaRPr>
              </a:p>
            </p:txBody>
          </p:sp>
        </mc:Choice>
        <mc:Fallback>
          <p:sp>
            <p:nvSpPr>
              <p:cNvPr id="11" name="TextBox 10"/>
              <p:cNvSpPr txBox="1">
                <a:spLocks noRot="1" noChangeAspect="1" noMove="1" noResize="1" noEditPoints="1" noAdjustHandles="1" noChangeArrowheads="1" noChangeShapeType="1" noTextEdit="1"/>
              </p:cNvSpPr>
              <p:nvPr/>
            </p:nvSpPr>
            <p:spPr>
              <a:xfrm>
                <a:off x="3920760" y="4211488"/>
                <a:ext cx="4827704" cy="1233736"/>
              </a:xfrm>
              <a:prstGeom prst="rect">
                <a:avLst/>
              </a:prstGeom>
              <a:blipFill rotWithShape="1">
                <a:blip r:embed="rId1"/>
                <a:stretch>
                  <a:fillRect l="-6" t="-14" r="1" b="8"/>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2" name="TextBox 11"/>
              <p:cNvSpPr txBox="1"/>
              <p:nvPr/>
            </p:nvSpPr>
            <p:spPr>
              <a:xfrm>
                <a:off x="3888508" y="5542585"/>
                <a:ext cx="4859955" cy="923907"/>
              </a:xfrm>
              <a:prstGeom prst="rect">
                <a:avLst/>
              </a:prstGeom>
              <a:noFill/>
            </p:spPr>
            <p:txBody>
              <a:bodyPr wrap="square" rtlCol="0">
                <a:spAutoFit/>
              </a:bodyPr>
              <a:lstStyle/>
              <a:p>
                <a:r>
                  <a:rPr lang="en-US" altLang="zh-CN" dirty="0">
                    <a:latin typeface="微软雅黑" panose="020B0503020204020204" pitchFamily="34" charset="-122"/>
                    <a:ea typeface="微软雅黑" panose="020B0503020204020204" pitchFamily="34" charset="-122"/>
                  </a:rPr>
                  <a:t>Total cross sections are determined to be </a:t>
                </a:r>
                <a:endParaRPr lang="en-US" altLang="zh-CN" dirty="0">
                  <a:latin typeface="微软雅黑" panose="020B0503020204020204" pitchFamily="34" charset="-122"/>
                  <a:ea typeface="微软雅黑" panose="020B0503020204020204" pitchFamily="34" charset="-122"/>
                </a:endParaRPr>
              </a:p>
              <a:p>
                <a14:m>
                  <m:oMath xmlns:m="http://schemas.openxmlformats.org/officeDocument/2006/math">
                    <m:sSub>
                      <m:sSubPr>
                        <m:ctrlPr>
                          <a:rPr lang="en-US" altLang="zh-CN" b="0" i="1" smtClean="0">
                            <a:latin typeface="Cambria Math" panose="02040503050406030204" pitchFamily="18" charset="0"/>
                            <a:ea typeface="微软雅黑" panose="020B0503020204020204" pitchFamily="34" charset="-122"/>
                          </a:rPr>
                        </m:ctrlPr>
                      </m:sSubPr>
                      <m:e>
                        <m:r>
                          <a:rPr lang="zh-CN" altLang="en-US" b="0" i="1" smtClean="0">
                            <a:latin typeface="Cambria Math" panose="02040503050406030204"/>
                            <a:ea typeface="微软雅黑" panose="020B0503020204020204" pitchFamily="34" charset="-122"/>
                          </a:rPr>
                          <m:t>𝜎</m:t>
                        </m:r>
                      </m:e>
                      <m:sub>
                        <m:r>
                          <a:rPr lang="en-US" altLang="zh-CN" b="0" i="1" smtClean="0">
                            <a:latin typeface="Cambria Math" panose="02040503050406030204"/>
                            <a:ea typeface="微软雅黑" panose="020B0503020204020204" pitchFamily="34" charset="-122"/>
                          </a:rPr>
                          <m:t>𝑡</m:t>
                        </m:r>
                      </m:sub>
                    </m:sSub>
                    <m:d>
                      <m:dPr>
                        <m:ctrlPr>
                          <a:rPr lang="en-US" altLang="zh-CN" b="0" i="1" smtClean="0">
                            <a:latin typeface="Cambria Math" panose="02040503050406030204" pitchFamily="18" charset="0"/>
                            <a:ea typeface="微软雅黑" panose="020B0503020204020204" pitchFamily="34" charset="-122"/>
                          </a:rPr>
                        </m:ctrlPr>
                      </m:dPr>
                      <m:e>
                        <m:r>
                          <m:rPr>
                            <m:sty m:val="p"/>
                          </m:rPr>
                          <a:rPr lang="el-GR" altLang="zh-CN" b="0" i="1" smtClean="0">
                            <a:latin typeface="Cambria Math" panose="02040503050406030204"/>
                            <a:ea typeface="Cambria Math" panose="02040503050406030204"/>
                          </a:rPr>
                          <m:t>Λ</m:t>
                        </m:r>
                        <m:r>
                          <a:rPr lang="en-US" altLang="zh-CN" b="0" i="1" smtClean="0">
                            <a:latin typeface="Cambria Math" panose="02040503050406030204"/>
                            <a:ea typeface="Cambria Math" panose="02040503050406030204"/>
                          </a:rPr>
                          <m:t>𝑝</m:t>
                        </m:r>
                        <m:r>
                          <a:rPr lang="en-US" altLang="zh-CN" b="0" i="1" smtClean="0">
                            <a:latin typeface="Cambria Math" panose="02040503050406030204"/>
                            <a:ea typeface="Cambria Math" panose="02040503050406030204"/>
                          </a:rPr>
                          <m:t>→</m:t>
                        </m:r>
                        <m:r>
                          <m:rPr>
                            <m:sty m:val="p"/>
                          </m:rPr>
                          <a:rPr lang="el-GR" altLang="zh-CN" b="0" i="1" smtClean="0">
                            <a:latin typeface="Cambria Math" panose="02040503050406030204"/>
                            <a:ea typeface="Cambria Math" panose="02040503050406030204"/>
                          </a:rPr>
                          <m:t>Λ</m:t>
                        </m:r>
                        <m:r>
                          <a:rPr lang="en-US" altLang="zh-CN" b="0" i="1" smtClean="0">
                            <a:latin typeface="Cambria Math" panose="02040503050406030204"/>
                            <a:ea typeface="Cambria Math" panose="02040503050406030204"/>
                          </a:rPr>
                          <m:t>𝑝</m:t>
                        </m:r>
                      </m:e>
                    </m:d>
                    <m:r>
                      <a:rPr lang="en-US" altLang="zh-CN" b="0" i="1" smtClean="0">
                        <a:latin typeface="Cambria Math" panose="02040503050406030204"/>
                        <a:ea typeface="微软雅黑" panose="020B0503020204020204" pitchFamily="34" charset="-122"/>
                      </a:rPr>
                      <m:t>=(</m:t>
                    </m:r>
                    <m:r>
                      <a:rPr lang="en-US" altLang="zh-CN" b="0" i="1" smtClean="0">
                        <a:latin typeface="Cambria Math" panose="02040503050406030204"/>
                        <a:ea typeface="微软雅黑" panose="020B0503020204020204" pitchFamily="34" charset="-122"/>
                      </a:rPr>
                      <m:t>14</m:t>
                    </m:r>
                    <m:r>
                      <a:rPr lang="en-US" altLang="zh-CN" b="0" i="1" smtClean="0">
                        <a:latin typeface="Cambria Math" panose="02040503050406030204"/>
                        <a:ea typeface="微软雅黑" panose="020B0503020204020204" pitchFamily="34" charset="-122"/>
                      </a:rPr>
                      <m:t>.</m:t>
                    </m:r>
                    <m:r>
                      <a:rPr lang="en-US" altLang="zh-CN" b="0" i="1" smtClean="0">
                        <a:latin typeface="Cambria Math" panose="02040503050406030204"/>
                        <a:ea typeface="微软雅黑" panose="020B0503020204020204" pitchFamily="34" charset="-122"/>
                      </a:rPr>
                      <m:t>2</m:t>
                    </m:r>
                    <m:r>
                      <a:rPr lang="en-US" altLang="zh-CN" b="0" i="1" smtClean="0">
                        <a:latin typeface="Cambria Math" panose="02040503050406030204"/>
                        <a:ea typeface="Cambria Math" panose="02040503050406030204"/>
                      </a:rPr>
                      <m:t>±</m:t>
                    </m:r>
                    <m:r>
                      <a:rPr lang="en-US" altLang="zh-CN" b="0" i="1" smtClean="0">
                        <a:latin typeface="Cambria Math" panose="02040503050406030204"/>
                        <a:ea typeface="Cambria Math" panose="02040503050406030204"/>
                      </a:rPr>
                      <m:t>1</m:t>
                    </m:r>
                    <m:r>
                      <a:rPr lang="en-US" altLang="zh-CN" b="0" i="1" smtClean="0">
                        <a:latin typeface="Cambria Math" panose="02040503050406030204"/>
                        <a:ea typeface="Cambria Math" panose="02040503050406030204"/>
                      </a:rPr>
                      <m:t>.</m:t>
                    </m:r>
                    <m:r>
                      <a:rPr lang="en-US" altLang="zh-CN" b="0" i="1" smtClean="0">
                        <a:latin typeface="Cambria Math" panose="02040503050406030204"/>
                        <a:ea typeface="Cambria Math" panose="02040503050406030204"/>
                      </a:rPr>
                      <m:t>8</m:t>
                    </m:r>
                    <m:r>
                      <m:rPr>
                        <m:sty m:val="p"/>
                      </m:rPr>
                      <a:rPr lang="en-US" altLang="zh-CN" b="0" i="0" baseline="-25000" smtClean="0">
                        <a:latin typeface="Cambria Math" panose="02040503050406030204"/>
                        <a:ea typeface="Cambria Math" panose="02040503050406030204"/>
                      </a:rPr>
                      <m:t>stat</m:t>
                    </m:r>
                    <m:r>
                      <a:rPr lang="en-US" altLang="zh-CN" b="0" i="1" smtClean="0">
                        <a:latin typeface="Cambria Math" panose="02040503050406030204"/>
                        <a:ea typeface="Cambria Math" panose="02040503050406030204"/>
                      </a:rPr>
                      <m:t>±</m:t>
                    </m:r>
                    <m:r>
                      <a:rPr lang="en-US" altLang="zh-CN" b="0" i="1" smtClean="0">
                        <a:latin typeface="Cambria Math" panose="02040503050406030204"/>
                        <a:ea typeface="Cambria Math" panose="02040503050406030204"/>
                      </a:rPr>
                      <m:t>1</m:t>
                    </m:r>
                    <m:r>
                      <a:rPr lang="en-US" altLang="zh-CN" b="0" i="1" smtClean="0">
                        <a:latin typeface="Cambria Math" panose="02040503050406030204"/>
                        <a:ea typeface="Cambria Math" panose="02040503050406030204"/>
                      </a:rPr>
                      <m:t>.</m:t>
                    </m:r>
                    <m:r>
                      <a:rPr lang="en-US" altLang="zh-CN" b="0" i="1" smtClean="0">
                        <a:latin typeface="Cambria Math" panose="02040503050406030204"/>
                        <a:ea typeface="Cambria Math" panose="02040503050406030204"/>
                      </a:rPr>
                      <m:t>3</m:t>
                    </m:r>
                    <m:r>
                      <m:rPr>
                        <m:sty m:val="p"/>
                      </m:rPr>
                      <a:rPr lang="en-US" altLang="zh-CN" b="0" i="0" baseline="-25000" smtClean="0">
                        <a:latin typeface="Cambria Math" panose="02040503050406030204"/>
                        <a:ea typeface="Cambria Math" panose="02040503050406030204"/>
                      </a:rPr>
                      <m:t>sys</m:t>
                    </m:r>
                    <m:r>
                      <a:rPr lang="en-US" altLang="zh-CN" b="0" i="1" smtClean="0">
                        <a:latin typeface="Cambria Math" panose="02040503050406030204"/>
                        <a:ea typeface="微软雅黑" panose="020B0503020204020204" pitchFamily="34" charset="-122"/>
                      </a:rPr>
                      <m:t>)</m:t>
                    </m:r>
                  </m:oMath>
                </a14:m>
                <a:r>
                  <a:rPr lang="zh-CN" altLang="en-US" dirty="0">
                    <a:latin typeface="微软雅黑" panose="020B0503020204020204" pitchFamily="34" charset="-122"/>
                    <a:ea typeface="微软雅黑" panose="020B0503020204020204" pitchFamily="34" charset="-122"/>
                  </a:rPr>
                  <a:t> </a:t>
                </a:r>
                <a:r>
                  <a:rPr lang="en-US" altLang="zh-CN" dirty="0" err="1">
                    <a:latin typeface="微软雅黑" panose="020B0503020204020204" pitchFamily="34" charset="-122"/>
                    <a:ea typeface="微软雅黑" panose="020B0503020204020204" pitchFamily="34" charset="-122"/>
                  </a:rPr>
                  <a:t>mb</a:t>
                </a:r>
                <a:r>
                  <a:rPr lang="en-US" altLang="zh-CN" dirty="0">
                    <a:latin typeface="微软雅黑" panose="020B0503020204020204" pitchFamily="34" charset="-122"/>
                    <a:ea typeface="微软雅黑" panose="020B0503020204020204" pitchFamily="34" charset="-122"/>
                  </a:rPr>
                  <a:t> and </a:t>
                </a:r>
                <a14:m>
                  <m:oMath xmlns:m="http://schemas.openxmlformats.org/officeDocument/2006/math">
                    <m:sSub>
                      <m:sSubPr>
                        <m:ctrlPr>
                          <a:rPr lang="en-US" altLang="zh-CN" b="0" i="1" smtClean="0">
                            <a:latin typeface="Cambria Math" panose="02040503050406030204" pitchFamily="18" charset="0"/>
                            <a:ea typeface="微软雅黑" panose="020B0503020204020204" pitchFamily="34" charset="-122"/>
                          </a:rPr>
                        </m:ctrlPr>
                      </m:sSubPr>
                      <m:e>
                        <m:r>
                          <a:rPr lang="zh-CN" altLang="en-US" b="0" i="1" smtClean="0">
                            <a:latin typeface="Cambria Math" panose="02040503050406030204"/>
                            <a:ea typeface="微软雅黑" panose="020B0503020204020204" pitchFamily="34" charset="-122"/>
                          </a:rPr>
                          <m:t>𝜎</m:t>
                        </m:r>
                      </m:e>
                      <m:sub>
                        <m:r>
                          <a:rPr lang="en-US" altLang="zh-CN" b="0" i="1" smtClean="0">
                            <a:latin typeface="Cambria Math" panose="02040503050406030204"/>
                            <a:ea typeface="微软雅黑" panose="020B0503020204020204" pitchFamily="34" charset="-122"/>
                          </a:rPr>
                          <m:t>𝑡</m:t>
                        </m:r>
                      </m:sub>
                    </m:sSub>
                    <m:d>
                      <m:dPr>
                        <m:ctrlPr>
                          <a:rPr lang="en-US" altLang="zh-CN" b="0" i="1" smtClean="0">
                            <a:latin typeface="Cambria Math" panose="02040503050406030204" pitchFamily="18" charset="0"/>
                            <a:ea typeface="微软雅黑" panose="020B0503020204020204" pitchFamily="34" charset="-122"/>
                          </a:rPr>
                        </m:ctrlPr>
                      </m:dPr>
                      <m:e>
                        <m:acc>
                          <m:accPr>
                            <m:chr m:val="̅"/>
                            <m:ctrlPr>
                              <a:rPr lang="en-US" altLang="zh-CN" b="0" i="1" smtClean="0">
                                <a:latin typeface="Cambria Math" panose="02040503050406030204" pitchFamily="18" charset="0"/>
                                <a:ea typeface="微软雅黑" panose="020B0503020204020204" pitchFamily="34" charset="-122"/>
                              </a:rPr>
                            </m:ctrlPr>
                          </m:accPr>
                          <m:e>
                            <m:r>
                              <m:rPr>
                                <m:sty m:val="p"/>
                              </m:rPr>
                              <a:rPr lang="el-GR" altLang="zh-CN" b="0" i="1" smtClean="0">
                                <a:latin typeface="Cambria Math" panose="02040503050406030204"/>
                                <a:ea typeface="Cambria Math" panose="02040503050406030204"/>
                              </a:rPr>
                              <m:t>Λ</m:t>
                            </m:r>
                          </m:e>
                        </m:acc>
                        <m:r>
                          <a:rPr lang="en-US" altLang="zh-CN" b="0" i="1" smtClean="0">
                            <a:latin typeface="Cambria Math" panose="02040503050406030204"/>
                            <a:ea typeface="微软雅黑" panose="020B0503020204020204" pitchFamily="34" charset="-122"/>
                          </a:rPr>
                          <m:t>𝑝</m:t>
                        </m:r>
                        <m:r>
                          <a:rPr lang="en-US" altLang="zh-CN" b="0" i="1" smtClean="0">
                            <a:latin typeface="Cambria Math" panose="02040503050406030204"/>
                            <a:ea typeface="Cambria Math" panose="02040503050406030204"/>
                          </a:rPr>
                          <m:t>→</m:t>
                        </m:r>
                        <m:acc>
                          <m:accPr>
                            <m:chr m:val="̅"/>
                            <m:ctrlPr>
                              <a:rPr lang="en-US" altLang="zh-CN" b="0" i="1" smtClean="0">
                                <a:latin typeface="Cambria Math" panose="02040503050406030204" pitchFamily="18" charset="0"/>
                                <a:ea typeface="Cambria Math" panose="02040503050406030204"/>
                              </a:rPr>
                            </m:ctrlPr>
                          </m:accPr>
                          <m:e>
                            <m:r>
                              <m:rPr>
                                <m:sty m:val="p"/>
                              </m:rPr>
                              <a:rPr lang="el-GR" altLang="zh-CN" b="0" i="1" smtClean="0">
                                <a:latin typeface="Cambria Math" panose="02040503050406030204"/>
                                <a:ea typeface="Cambria Math" panose="02040503050406030204"/>
                              </a:rPr>
                              <m:t>Λ</m:t>
                            </m:r>
                          </m:e>
                        </m:acc>
                        <m:r>
                          <a:rPr lang="en-US" altLang="zh-CN" b="0" i="1" smtClean="0">
                            <a:latin typeface="Cambria Math" panose="02040503050406030204"/>
                            <a:ea typeface="微软雅黑" panose="020B0503020204020204" pitchFamily="34" charset="-122"/>
                          </a:rPr>
                          <m:t>𝑝</m:t>
                        </m:r>
                      </m:e>
                    </m:d>
                    <m:r>
                      <a:rPr lang="en-US" altLang="zh-CN" b="0" i="1" smtClean="0">
                        <a:latin typeface="Cambria Math" panose="02040503050406030204"/>
                        <a:ea typeface="微软雅黑" panose="020B0503020204020204" pitchFamily="34" charset="-122"/>
                      </a:rPr>
                      <m:t>=(</m:t>
                    </m:r>
                    <m:r>
                      <a:rPr lang="en-US" altLang="zh-CN" b="0" i="1" smtClean="0">
                        <a:latin typeface="Cambria Math" panose="02040503050406030204"/>
                        <a:ea typeface="微软雅黑" panose="020B0503020204020204" pitchFamily="34" charset="-122"/>
                      </a:rPr>
                      <m:t>27</m:t>
                    </m:r>
                    <m:r>
                      <a:rPr lang="en-US" altLang="zh-CN" b="0" i="1" smtClean="0">
                        <a:latin typeface="Cambria Math" panose="02040503050406030204"/>
                        <a:ea typeface="微软雅黑" panose="020B0503020204020204" pitchFamily="34" charset="-122"/>
                      </a:rPr>
                      <m:t>.</m:t>
                    </m:r>
                    <m:r>
                      <a:rPr lang="en-US" altLang="zh-CN" b="0" i="1" smtClean="0">
                        <a:latin typeface="Cambria Math" panose="02040503050406030204"/>
                        <a:ea typeface="微软雅黑" panose="020B0503020204020204" pitchFamily="34" charset="-122"/>
                      </a:rPr>
                      <m:t>4</m:t>
                    </m:r>
                    <m:r>
                      <a:rPr lang="en-US" altLang="zh-CN" b="0" i="1" smtClean="0">
                        <a:latin typeface="Cambria Math" panose="02040503050406030204"/>
                        <a:ea typeface="Cambria Math" panose="02040503050406030204"/>
                      </a:rPr>
                      <m:t>±</m:t>
                    </m:r>
                    <m:r>
                      <a:rPr lang="en-US" altLang="zh-CN" b="0" i="1" smtClean="0">
                        <a:latin typeface="Cambria Math" panose="02040503050406030204"/>
                        <a:ea typeface="Cambria Math" panose="02040503050406030204"/>
                      </a:rPr>
                      <m:t>3</m:t>
                    </m:r>
                    <m:r>
                      <a:rPr lang="en-US" altLang="zh-CN" b="0" i="1" smtClean="0">
                        <a:latin typeface="Cambria Math" panose="02040503050406030204"/>
                        <a:ea typeface="Cambria Math" panose="02040503050406030204"/>
                      </a:rPr>
                      <m:t>.</m:t>
                    </m:r>
                    <m:r>
                      <a:rPr lang="en-US" altLang="zh-CN" b="0" i="1" smtClean="0">
                        <a:latin typeface="Cambria Math" panose="02040503050406030204"/>
                        <a:ea typeface="Cambria Math" panose="02040503050406030204"/>
                      </a:rPr>
                      <m:t>2</m:t>
                    </m:r>
                    <m:r>
                      <m:rPr>
                        <m:sty m:val="p"/>
                      </m:rPr>
                      <a:rPr lang="en-US" altLang="zh-CN" baseline="-25000">
                        <a:latin typeface="Cambria Math" panose="02040503050406030204"/>
                        <a:ea typeface="Cambria Math" panose="02040503050406030204"/>
                      </a:rPr>
                      <m:t>stat</m:t>
                    </m:r>
                    <m:r>
                      <a:rPr lang="en-US" altLang="zh-CN" b="0" i="1" smtClean="0">
                        <a:latin typeface="Cambria Math" panose="02040503050406030204"/>
                        <a:ea typeface="Cambria Math" panose="02040503050406030204"/>
                      </a:rPr>
                      <m:t>±</m:t>
                    </m:r>
                    <m:r>
                      <a:rPr lang="en-US" altLang="zh-CN" b="0" i="1" smtClean="0">
                        <a:latin typeface="Cambria Math" panose="02040503050406030204"/>
                        <a:ea typeface="Cambria Math" panose="02040503050406030204"/>
                      </a:rPr>
                      <m:t>2</m:t>
                    </m:r>
                    <m:r>
                      <a:rPr lang="en-US" altLang="zh-CN" b="0" i="1" smtClean="0">
                        <a:latin typeface="Cambria Math" panose="02040503050406030204"/>
                        <a:ea typeface="Cambria Math" panose="02040503050406030204"/>
                      </a:rPr>
                      <m:t>.</m:t>
                    </m:r>
                    <m:r>
                      <a:rPr lang="en-US" altLang="zh-CN" b="0" i="1" smtClean="0">
                        <a:latin typeface="Cambria Math" panose="02040503050406030204"/>
                        <a:ea typeface="Cambria Math" panose="02040503050406030204"/>
                      </a:rPr>
                      <m:t>5</m:t>
                    </m:r>
                    <m:r>
                      <m:rPr>
                        <m:sty m:val="p"/>
                      </m:rPr>
                      <a:rPr lang="en-US" altLang="zh-CN" baseline="-25000">
                        <a:latin typeface="Cambria Math" panose="02040503050406030204"/>
                        <a:ea typeface="Cambria Math" panose="02040503050406030204"/>
                      </a:rPr>
                      <m:t>sys</m:t>
                    </m:r>
                    <m:r>
                      <a:rPr lang="en-US" altLang="zh-CN" b="0" i="1" smtClean="0">
                        <a:latin typeface="Cambria Math" panose="02040503050406030204"/>
                        <a:ea typeface="微软雅黑" panose="020B0503020204020204" pitchFamily="34" charset="-122"/>
                      </a:rPr>
                      <m:t>)</m:t>
                    </m:r>
                  </m:oMath>
                </a14:m>
                <a:r>
                  <a:rPr lang="zh-CN" altLang="en-US" dirty="0">
                    <a:latin typeface="微软雅黑" panose="020B0503020204020204" pitchFamily="34" charset="-122"/>
                    <a:ea typeface="微软雅黑" panose="020B0503020204020204" pitchFamily="34" charset="-122"/>
                  </a:rPr>
                  <a:t> </a:t>
                </a:r>
                <a:r>
                  <a:rPr lang="en-US" altLang="zh-CN" dirty="0">
                    <a:latin typeface="微软雅黑" panose="020B0503020204020204" pitchFamily="34" charset="-122"/>
                    <a:ea typeface="微软雅黑" panose="020B0503020204020204" pitchFamily="34" charset="-122"/>
                  </a:rPr>
                  <a:t>mb</a:t>
                </a:r>
                <a:endParaRPr lang="zh-CN" altLang="en-US" dirty="0">
                  <a:latin typeface="微软雅黑" panose="020B0503020204020204" pitchFamily="34" charset="-122"/>
                  <a:ea typeface="微软雅黑" panose="020B0503020204020204" pitchFamily="34" charset="-122"/>
                </a:endParaRPr>
              </a:p>
            </p:txBody>
          </p:sp>
        </mc:Choice>
        <mc:Fallback>
          <p:sp>
            <p:nvSpPr>
              <p:cNvPr id="12" name="TextBox 11"/>
              <p:cNvSpPr txBox="1">
                <a:spLocks noRot="1" noChangeAspect="1" noMove="1" noResize="1" noEditPoints="1" noAdjustHandles="1" noChangeArrowheads="1" noChangeShapeType="1" noTextEdit="1"/>
              </p:cNvSpPr>
              <p:nvPr/>
            </p:nvSpPr>
            <p:spPr>
              <a:xfrm>
                <a:off x="3888508" y="5542585"/>
                <a:ext cx="4859955" cy="923907"/>
              </a:xfrm>
              <a:prstGeom prst="rect">
                <a:avLst/>
              </a:prstGeom>
              <a:blipFill rotWithShape="1">
                <a:blip r:embed="rId2"/>
                <a:stretch>
                  <a:fillRect l="-8" t="-33" r="1" b="31"/>
                </a:stretch>
              </a:blipFill>
            </p:spPr>
            <p:txBody>
              <a:bodyPr/>
              <a:lstStyle/>
              <a:p>
                <a:r>
                  <a:rPr lang="zh-CN" altLang="en-US">
                    <a:noFill/>
                  </a:rPr>
                  <a:t> </a:t>
                </a:r>
              </a:p>
            </p:txBody>
          </p:sp>
        </mc:Fallback>
      </mc:AlternateContent>
      <p:pic>
        <p:nvPicPr>
          <p:cNvPr id="2050" name="Picture 2" descr="C:\Users\Administrator\Desktop\QQ截图2024081221200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196752"/>
            <a:ext cx="3240360" cy="475252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dministrator\Desktop\QQ截图2024081221213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42589" y="1215414"/>
            <a:ext cx="4905875" cy="285341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731033" y="5895934"/>
            <a:ext cx="3148880" cy="923330"/>
          </a:xfrm>
          <a:prstGeom prst="rect">
            <a:avLst/>
          </a:prstGeom>
          <a:noFill/>
        </p:spPr>
        <p:txBody>
          <a:bodyPr wrap="square" rtlCol="0">
            <a:spAutoFit/>
          </a:bodyPr>
          <a:lstStyle/>
          <a:p>
            <a:r>
              <a:rPr lang="en-US" altLang="zh-CN" b="1" dirty="0">
                <a:solidFill>
                  <a:srgbClr val="FF0000"/>
                </a:solidFill>
                <a:latin typeface="微软雅黑" panose="020B0503020204020204" pitchFamily="34" charset="-122"/>
                <a:ea typeface="微软雅黑" panose="020B0503020204020204" pitchFamily="34" charset="-122"/>
              </a:rPr>
              <a:t>First measurement of </a:t>
            </a:r>
            <a:r>
              <a:rPr lang="en-US" altLang="zh-CN" b="1" dirty="0" err="1">
                <a:solidFill>
                  <a:srgbClr val="FF0000"/>
                </a:solidFill>
                <a:latin typeface="微软雅黑" panose="020B0503020204020204" pitchFamily="34" charset="-122"/>
                <a:ea typeface="微软雅黑" panose="020B0503020204020204" pitchFamily="34" charset="-122"/>
              </a:rPr>
              <a:t>antihyperon</a:t>
            </a:r>
            <a:r>
              <a:rPr lang="en-US" altLang="zh-CN" b="1">
                <a:solidFill>
                  <a:srgbClr val="FF0000"/>
                </a:solidFill>
                <a:latin typeface="微软雅黑" panose="020B0503020204020204" pitchFamily="34" charset="-122"/>
                <a:ea typeface="微软雅黑" panose="020B0503020204020204" pitchFamily="34" charset="-122"/>
              </a:rPr>
              <a:t>-nucleon reaction</a:t>
            </a:r>
            <a:endParaRPr lang="zh-CN" altLang="en-US" b="1" dirty="0">
              <a:solidFill>
                <a:srgbClr val="FF0000"/>
              </a:solidFill>
              <a:latin typeface="微软雅黑" panose="020B0503020204020204" pitchFamily="34" charset="-122"/>
              <a:ea typeface="微软雅黑" panose="020B0503020204020204" pitchFamily="34" charset="-122"/>
            </a:endParaRPr>
          </a:p>
        </p:txBody>
      </p:sp>
      <mc:AlternateContent xmlns:mc="http://schemas.openxmlformats.org/markup-compatibility/2006">
        <mc:Choice xmlns:a14="http://schemas.microsoft.com/office/drawing/2010/main" Requires="a14">
          <p:sp>
            <p:nvSpPr>
              <p:cNvPr id="9" name="矩形 8"/>
              <p:cNvSpPr/>
              <p:nvPr/>
            </p:nvSpPr>
            <p:spPr>
              <a:xfrm>
                <a:off x="2154060" y="260648"/>
                <a:ext cx="4938220" cy="647613"/>
              </a:xfrm>
              <a:prstGeom prst="rect">
                <a:avLst/>
              </a:prstGeom>
            </p:spPr>
            <p:txBody>
              <a:bodyPr wrap="square">
                <a:spAutoFit/>
              </a:bodyPr>
              <a:lstStyle/>
              <a:p>
                <a14:m>
                  <m:oMath xmlns:m="http://schemas.openxmlformats.org/officeDocument/2006/math">
                    <m:r>
                      <m:rPr>
                        <m:sty m:val="p"/>
                      </m:rPr>
                      <a:rPr lang="el-GR" altLang="zh-CN" sz="3600" b="0" i="1" smtClean="0">
                        <a:solidFill>
                          <a:srgbClr val="FF0000"/>
                        </a:solidFill>
                        <a:latin typeface="Cambria Math" panose="02040503050406030204"/>
                        <a:ea typeface="Cambria Math" panose="02040503050406030204"/>
                      </a:rPr>
                      <m:t>Λ</m:t>
                    </m:r>
                    <m:r>
                      <a:rPr lang="en-US" altLang="zh-CN" sz="3600" b="0" i="1" smtClean="0">
                        <a:solidFill>
                          <a:srgbClr val="FF0000"/>
                        </a:solidFill>
                        <a:latin typeface="Cambria Math" panose="02040503050406030204"/>
                        <a:ea typeface="Cambria Math" panose="02040503050406030204"/>
                      </a:rPr>
                      <m:t>𝑝</m:t>
                    </m:r>
                    <m:r>
                      <a:rPr lang="en-US" altLang="zh-CN" sz="3600" i="1">
                        <a:solidFill>
                          <a:srgbClr val="FF0000"/>
                        </a:solidFill>
                        <a:latin typeface="Cambria Math" panose="02040503050406030204"/>
                        <a:ea typeface="Cambria Math" panose="02040503050406030204"/>
                      </a:rPr>
                      <m:t>→</m:t>
                    </m:r>
                    <m:r>
                      <m:rPr>
                        <m:sty m:val="p"/>
                      </m:rPr>
                      <a:rPr lang="el-GR" altLang="zh-CN" sz="3600" i="1">
                        <a:solidFill>
                          <a:srgbClr val="FF0000"/>
                        </a:solidFill>
                        <a:latin typeface="Cambria Math" panose="02040503050406030204"/>
                        <a:ea typeface="Cambria Math" panose="02040503050406030204"/>
                      </a:rPr>
                      <m:t>Λ</m:t>
                    </m:r>
                    <m:r>
                      <a:rPr lang="en-US" altLang="zh-CN" sz="3600" i="1">
                        <a:solidFill>
                          <a:srgbClr val="FF0000"/>
                        </a:solidFill>
                        <a:latin typeface="Cambria Math" panose="02040503050406030204"/>
                        <a:ea typeface="Cambria Math" panose="02040503050406030204"/>
                      </a:rPr>
                      <m:t>𝑝</m:t>
                    </m:r>
                  </m:oMath>
                </a14:m>
                <a:r>
                  <a:rPr lang="en-US" altLang="zh-CN" sz="3600" dirty="0">
                    <a:solidFill>
                      <a:srgbClr val="FF0000"/>
                    </a:solidFill>
                    <a:latin typeface="微软雅黑" panose="020B0503020204020204" pitchFamily="34" charset="-122"/>
                    <a:ea typeface="微软雅黑" panose="020B0503020204020204" pitchFamily="34" charset="-122"/>
                  </a:rPr>
                  <a:t> and </a:t>
                </a:r>
                <a14:m>
                  <m:oMath xmlns:m="http://schemas.openxmlformats.org/officeDocument/2006/math">
                    <m:acc>
                      <m:accPr>
                        <m:chr m:val="̅"/>
                        <m:ctrlPr>
                          <a:rPr lang="en-US" altLang="zh-CN" sz="3600" i="1" smtClean="0">
                            <a:solidFill>
                              <a:srgbClr val="FF0000"/>
                            </a:solidFill>
                            <a:latin typeface="Cambria Math" panose="02040503050406030204" pitchFamily="18" charset="0"/>
                            <a:ea typeface="微软雅黑" panose="020B0503020204020204" pitchFamily="34" charset="-122"/>
                          </a:rPr>
                        </m:ctrlPr>
                      </m:accPr>
                      <m:e>
                        <m:r>
                          <m:rPr>
                            <m:sty m:val="p"/>
                          </m:rPr>
                          <a:rPr lang="el-GR" altLang="zh-CN" sz="3600" i="1" smtClean="0">
                            <a:solidFill>
                              <a:srgbClr val="FF0000"/>
                            </a:solidFill>
                            <a:latin typeface="Cambria Math" panose="02040503050406030204"/>
                            <a:ea typeface="Cambria Math" panose="02040503050406030204"/>
                          </a:rPr>
                          <m:t>Λ</m:t>
                        </m:r>
                      </m:e>
                    </m:acc>
                    <m:r>
                      <a:rPr lang="en-US" altLang="zh-CN" sz="3600" b="0" i="1" smtClean="0">
                        <a:solidFill>
                          <a:srgbClr val="FF0000"/>
                        </a:solidFill>
                        <a:latin typeface="Cambria Math" panose="02040503050406030204"/>
                        <a:ea typeface="微软雅黑" panose="020B0503020204020204" pitchFamily="34" charset="-122"/>
                      </a:rPr>
                      <m:t>𝑝</m:t>
                    </m:r>
                    <m:r>
                      <a:rPr lang="en-US" altLang="zh-CN" sz="3600" b="0" i="1" smtClean="0">
                        <a:solidFill>
                          <a:srgbClr val="FF0000"/>
                        </a:solidFill>
                        <a:latin typeface="Cambria Math" panose="02040503050406030204"/>
                        <a:ea typeface="Cambria Math" panose="02040503050406030204"/>
                      </a:rPr>
                      <m:t>→</m:t>
                    </m:r>
                    <m:acc>
                      <m:accPr>
                        <m:chr m:val="̅"/>
                        <m:ctrlPr>
                          <a:rPr lang="en-US" altLang="zh-CN" sz="3600" b="0" i="1" smtClean="0">
                            <a:solidFill>
                              <a:srgbClr val="FF0000"/>
                            </a:solidFill>
                            <a:latin typeface="Cambria Math" panose="02040503050406030204" pitchFamily="18" charset="0"/>
                            <a:ea typeface="Cambria Math" panose="02040503050406030204"/>
                          </a:rPr>
                        </m:ctrlPr>
                      </m:accPr>
                      <m:e>
                        <m:r>
                          <m:rPr>
                            <m:sty m:val="p"/>
                          </m:rPr>
                          <a:rPr lang="el-GR" altLang="zh-CN" sz="3600" b="0" i="1" smtClean="0">
                            <a:solidFill>
                              <a:srgbClr val="FF0000"/>
                            </a:solidFill>
                            <a:latin typeface="Cambria Math" panose="02040503050406030204"/>
                            <a:ea typeface="Cambria Math" panose="02040503050406030204"/>
                          </a:rPr>
                          <m:t>Λ</m:t>
                        </m:r>
                      </m:e>
                    </m:acc>
                    <m:r>
                      <a:rPr lang="en-US" altLang="zh-CN" sz="3600" b="0" i="1" smtClean="0">
                        <a:solidFill>
                          <a:srgbClr val="FF0000"/>
                        </a:solidFill>
                        <a:latin typeface="Cambria Math" panose="02040503050406030204"/>
                        <a:ea typeface="微软雅黑" panose="020B0503020204020204" pitchFamily="34" charset="-122"/>
                      </a:rPr>
                      <m:t>𝑝</m:t>
                    </m:r>
                  </m:oMath>
                </a14:m>
                <a:endParaRPr lang="en-US" altLang="zh-CN" sz="3600" dirty="0">
                  <a:solidFill>
                    <a:srgbClr val="FF0000"/>
                  </a:solidFill>
                  <a:latin typeface="微软雅黑" panose="020B0503020204020204" pitchFamily="34" charset="-122"/>
                  <a:ea typeface="微软雅黑" panose="020B0503020204020204" pitchFamily="34" charset="-122"/>
                </a:endParaRPr>
              </a:p>
            </p:txBody>
          </p:sp>
        </mc:Choice>
        <mc:Fallback>
          <p:sp>
            <p:nvSpPr>
              <p:cNvPr id="9" name="矩形 8"/>
              <p:cNvSpPr>
                <a:spLocks noRot="1" noChangeAspect="1" noMove="1" noResize="1" noEditPoints="1" noAdjustHandles="1" noChangeArrowheads="1" noChangeShapeType="1" noTextEdit="1"/>
              </p:cNvSpPr>
              <p:nvPr/>
            </p:nvSpPr>
            <p:spPr>
              <a:xfrm>
                <a:off x="2154060" y="260648"/>
                <a:ext cx="4938220" cy="647613"/>
              </a:xfrm>
              <a:prstGeom prst="rect">
                <a:avLst/>
              </a:prstGeom>
              <a:blipFill rotWithShape="1">
                <a:blip r:embed="rId5"/>
                <a:stretch>
                  <a:fillRect l="-3" t="-46" r="12" b="33"/>
                </a:stretch>
              </a:blipFill>
            </p:spPr>
            <p:txBody>
              <a:bodyPr/>
              <a:lstStyle/>
              <a:p>
                <a:r>
                  <a:rPr lang="zh-CN" altLang="en-US">
                    <a:noFill/>
                  </a:rPr>
                  <a:t> </a:t>
                </a:r>
              </a:p>
            </p:txBody>
          </p:sp>
        </mc:Fallback>
      </mc:AlternateContent>
      <p:sp>
        <p:nvSpPr>
          <p:cNvPr id="3" name="矩形 14"/>
          <p:cNvSpPr/>
          <p:nvPr/>
        </p:nvSpPr>
        <p:spPr>
          <a:xfrm>
            <a:off x="5914161" y="922112"/>
            <a:ext cx="2762295" cy="369332"/>
          </a:xfrm>
          <a:prstGeom prst="rect">
            <a:avLst/>
          </a:prstGeom>
        </p:spPr>
        <p:txBody>
          <a:bodyPr wrap="none">
            <a:spAutoFit/>
          </a:bodyPr>
          <a:lstStyle/>
          <a:p>
            <a:r>
              <a:rPr lang="en-US" altLang="zh-CN" dirty="0">
                <a:latin typeface="微软雅黑" panose="020B0503020204020204" pitchFamily="34" charset="-122"/>
                <a:ea typeface="微软雅黑" panose="020B0503020204020204" pitchFamily="34" charset="-122"/>
              </a:rPr>
              <a:t>PRL 132, 231902 (2024)</a:t>
            </a:r>
            <a:endParaRPr lang="en-US" altLang="zh-CN" dirty="0">
              <a:latin typeface="微软雅黑" panose="020B0503020204020204" pitchFamily="34" charset="-122"/>
              <a:ea typeface="微软雅黑" panose="020B0503020204020204" pitchFamily="34" charset="-122"/>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descr="屏幕剪辑"/>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43105" y="3802983"/>
            <a:ext cx="3327476" cy="2794369"/>
          </a:xfrm>
          <a:prstGeom prst="rect">
            <a:avLst/>
          </a:prstGeom>
        </p:spPr>
      </p:pic>
      <p:pic>
        <p:nvPicPr>
          <p:cNvPr id="20" name="图片 19" descr="屏幕剪辑"/>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14081" y="1388993"/>
            <a:ext cx="3397932" cy="2347662"/>
          </a:xfrm>
          <a:prstGeom prst="rect">
            <a:avLst/>
          </a:prstGeom>
        </p:spPr>
      </p:pic>
      <p:sp>
        <p:nvSpPr>
          <p:cNvPr id="10" name="灯片编号占位符 3"/>
          <p:cNvSpPr>
            <a:spLocks noGrp="1"/>
          </p:cNvSpPr>
          <p:nvPr>
            <p:ph type="sldNum" sz="quarter" idx="12"/>
          </p:nvPr>
        </p:nvSpPr>
        <p:spPr>
          <a:xfrm>
            <a:off x="6925750" y="6365682"/>
            <a:ext cx="2057400" cy="365125"/>
          </a:xfrm>
        </p:spPr>
        <p:txBody>
          <a:bodyPr/>
          <a:lstStyle/>
          <a:p>
            <a:fld id="{0C913308-F349-4B6D-A68A-DD1791B4A57B}" type="slidenum">
              <a:rPr lang="zh-CN" altLang="en-US" sz="1800" smtClean="0">
                <a:solidFill>
                  <a:schemeClr val="tx1"/>
                </a:solidFill>
                <a:latin typeface="微软雅黑" panose="020B0503020204020204" pitchFamily="34" charset="-122"/>
                <a:ea typeface="微软雅黑" panose="020B0503020204020204" pitchFamily="34" charset="-122"/>
              </a:rPr>
            </a:fld>
            <a:endParaRPr lang="zh-CN" altLang="en-US" sz="1800" dirty="0">
              <a:solidFill>
                <a:schemeClr val="tx1"/>
              </a:solidFill>
              <a:latin typeface="微软雅黑" panose="020B0503020204020204" pitchFamily="34" charset="-122"/>
              <a:ea typeface="微软雅黑" panose="020B0503020204020204" pitchFamily="34" charset="-122"/>
            </a:endParaRPr>
          </a:p>
        </p:txBody>
      </p:sp>
      <p:pic>
        <p:nvPicPr>
          <p:cNvPr id="2050" name="Picture 2" descr="C:\Users\Administrator\Desktop\lambda-ppdpi\memo\15\figure1\crosscurv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504" y="1106082"/>
            <a:ext cx="3165712" cy="2274859"/>
          </a:xfrm>
          <a:prstGeom prst="rect">
            <a:avLst/>
          </a:prstGeom>
          <a:noFill/>
          <a:extLst>
            <a:ext uri="{909E8E84-426E-40DD-AFC4-6F175D3DCCD1}">
              <a14:hiddenFill xmlns:a14="http://schemas.microsoft.com/office/drawing/2010/main">
                <a:solidFill>
                  <a:srgbClr val="FFFFFF"/>
                </a:solidFill>
              </a14:hiddenFill>
            </a:ext>
          </a:extLst>
        </p:spPr>
      </p:pic>
      <p:sp>
        <p:nvSpPr>
          <p:cNvPr id="11" name="矩形 10"/>
          <p:cNvSpPr/>
          <p:nvPr/>
        </p:nvSpPr>
        <p:spPr>
          <a:xfrm>
            <a:off x="1305955" y="3477990"/>
            <a:ext cx="1728230" cy="292388"/>
          </a:xfrm>
          <a:prstGeom prst="rect">
            <a:avLst/>
          </a:prstGeom>
        </p:spPr>
        <p:txBody>
          <a:bodyPr wrap="none">
            <a:spAutoFit/>
          </a:bodyPr>
          <a:lstStyle/>
          <a:p>
            <a:r>
              <a:rPr lang="en-US" altLang="zh-CN" sz="1300" dirty="0">
                <a:latin typeface="微软雅黑" panose="020B0503020204020204" pitchFamily="34" charset="-122"/>
                <a:ea typeface="微软雅黑" panose="020B0503020204020204" pitchFamily="34" charset="-122"/>
              </a:rPr>
              <a:t>EPJA 60, 119 (2024)</a:t>
            </a:r>
            <a:endParaRPr lang="zh-CN" altLang="en-US" sz="1300" dirty="0">
              <a:latin typeface="微软雅黑" panose="020B0503020204020204" pitchFamily="34" charset="-122"/>
              <a:ea typeface="微软雅黑" panose="020B0503020204020204" pitchFamily="34" charset="-122"/>
            </a:endParaRPr>
          </a:p>
        </p:txBody>
      </p:sp>
      <mc:AlternateContent xmlns:mc="http://schemas.openxmlformats.org/markup-compatibility/2006">
        <mc:Choice xmlns:a14="http://schemas.microsoft.com/office/drawing/2010/main" Requires="a14">
          <p:sp>
            <p:nvSpPr>
              <p:cNvPr id="13" name="矩形 12"/>
              <p:cNvSpPr/>
              <p:nvPr/>
            </p:nvSpPr>
            <p:spPr>
              <a:xfrm>
                <a:off x="1129987" y="4049556"/>
                <a:ext cx="1116844" cy="369909"/>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acc>
                        <m:accPr>
                          <m:chr m:val="̅"/>
                          <m:ctrlPr>
                            <a:rPr lang="en-US" altLang="zh-CN" i="1">
                              <a:solidFill>
                                <a:srgbClr val="FF0000"/>
                              </a:solidFill>
                              <a:latin typeface="Cambria Math" panose="02040503050406030204" pitchFamily="18" charset="0"/>
                              <a:ea typeface="微软雅黑" panose="020B0503020204020204" pitchFamily="34" charset="-122"/>
                            </a:rPr>
                          </m:ctrlPr>
                        </m:accPr>
                        <m:e>
                          <m:r>
                            <m:rPr>
                              <m:sty m:val="p"/>
                            </m:rPr>
                            <a:rPr lang="el-GR" altLang="zh-CN" i="1">
                              <a:solidFill>
                                <a:srgbClr val="FF0000"/>
                              </a:solidFill>
                              <a:latin typeface="Cambria Math" panose="02040503050406030204"/>
                              <a:ea typeface="Cambria Math" panose="02040503050406030204"/>
                            </a:rPr>
                            <m:t>Λ</m:t>
                          </m:r>
                        </m:e>
                      </m:acc>
                      <m:r>
                        <a:rPr lang="en-US" altLang="zh-CN" i="1">
                          <a:solidFill>
                            <a:srgbClr val="FF0000"/>
                          </a:solidFill>
                          <a:latin typeface="Cambria Math" panose="02040503050406030204"/>
                          <a:ea typeface="微软雅黑" panose="020B0503020204020204" pitchFamily="34" charset="-122"/>
                        </a:rPr>
                        <m:t>𝑝</m:t>
                      </m:r>
                      <m:r>
                        <a:rPr lang="en-US" altLang="zh-CN" i="1">
                          <a:solidFill>
                            <a:srgbClr val="FF0000"/>
                          </a:solidFill>
                          <a:latin typeface="Cambria Math" panose="02040503050406030204"/>
                          <a:ea typeface="Cambria Math" panose="02040503050406030204"/>
                        </a:rPr>
                        <m:t>→</m:t>
                      </m:r>
                      <m:acc>
                        <m:accPr>
                          <m:chr m:val="̅"/>
                          <m:ctrlPr>
                            <a:rPr lang="en-US" altLang="zh-CN" i="1">
                              <a:solidFill>
                                <a:srgbClr val="FF0000"/>
                              </a:solidFill>
                              <a:latin typeface="Cambria Math" panose="02040503050406030204" pitchFamily="18" charset="0"/>
                              <a:ea typeface="Cambria Math" panose="02040503050406030204"/>
                            </a:rPr>
                          </m:ctrlPr>
                        </m:accPr>
                        <m:e>
                          <m:r>
                            <m:rPr>
                              <m:sty m:val="p"/>
                            </m:rPr>
                            <a:rPr lang="el-GR" altLang="zh-CN" i="1">
                              <a:solidFill>
                                <a:srgbClr val="FF0000"/>
                              </a:solidFill>
                              <a:latin typeface="Cambria Math" panose="02040503050406030204"/>
                              <a:ea typeface="Cambria Math" panose="02040503050406030204"/>
                            </a:rPr>
                            <m:t>Λ</m:t>
                          </m:r>
                        </m:e>
                      </m:acc>
                      <m:r>
                        <a:rPr lang="en-US" altLang="zh-CN" i="1">
                          <a:solidFill>
                            <a:srgbClr val="FF0000"/>
                          </a:solidFill>
                          <a:latin typeface="Cambria Math" panose="02040503050406030204"/>
                          <a:ea typeface="微软雅黑" panose="020B0503020204020204" pitchFamily="34" charset="-122"/>
                        </a:rPr>
                        <m:t>𝑝</m:t>
                      </m:r>
                    </m:oMath>
                  </m:oMathPara>
                </a14:m>
                <a:endParaRPr lang="en-US" altLang="zh-CN" dirty="0">
                  <a:solidFill>
                    <a:srgbClr val="FF0000"/>
                  </a:solidFill>
                  <a:latin typeface="微软雅黑" panose="020B0503020204020204" pitchFamily="34" charset="-122"/>
                  <a:ea typeface="微软雅黑" panose="020B0503020204020204" pitchFamily="34" charset="-122"/>
                </a:endParaRPr>
              </a:p>
            </p:txBody>
          </p:sp>
        </mc:Choice>
        <mc:Fallback>
          <p:sp>
            <p:nvSpPr>
              <p:cNvPr id="13" name="矩形 12"/>
              <p:cNvSpPr>
                <a:spLocks noRot="1" noChangeAspect="1" noMove="1" noResize="1" noEditPoints="1" noAdjustHandles="1" noChangeArrowheads="1" noChangeShapeType="1" noTextEdit="1"/>
              </p:cNvSpPr>
              <p:nvPr/>
            </p:nvSpPr>
            <p:spPr>
              <a:xfrm>
                <a:off x="1129987" y="4049556"/>
                <a:ext cx="1116844" cy="369909"/>
              </a:xfrm>
              <a:prstGeom prst="rect">
                <a:avLst/>
              </a:prstGeom>
              <a:blipFill rotWithShape="1">
                <a:blip r:embed="rId4"/>
                <a:stretch>
                  <a:fillRect l="-29" t="-44" r="18" b="135"/>
                </a:stretch>
              </a:blipFill>
            </p:spPr>
            <p:txBody>
              <a:bodyPr/>
              <a:lstStyle/>
              <a:p>
                <a:r>
                  <a:rPr lang="zh-CN" altLang="en-US">
                    <a:noFill/>
                  </a:rPr>
                  <a:t> </a:t>
                </a:r>
              </a:p>
            </p:txBody>
          </p:sp>
        </mc:Fallback>
      </mc:AlternateContent>
      <p:sp>
        <p:nvSpPr>
          <p:cNvPr id="22" name="矩形 21"/>
          <p:cNvSpPr/>
          <p:nvPr/>
        </p:nvSpPr>
        <p:spPr>
          <a:xfrm>
            <a:off x="5350015" y="999390"/>
            <a:ext cx="2048959" cy="292388"/>
          </a:xfrm>
          <a:prstGeom prst="rect">
            <a:avLst/>
          </a:prstGeom>
        </p:spPr>
        <p:txBody>
          <a:bodyPr wrap="none">
            <a:spAutoFit/>
          </a:bodyPr>
          <a:lstStyle/>
          <a:p>
            <a:r>
              <a:rPr lang="en-US" altLang="zh-CN" sz="1300" dirty="0">
                <a:latin typeface="微软雅黑" panose="020B0503020204020204" pitchFamily="34" charset="-122"/>
                <a:ea typeface="微软雅黑" panose="020B0503020204020204" pitchFamily="34" charset="-122"/>
              </a:rPr>
              <a:t>PLB 862, 139321 (2025)</a:t>
            </a:r>
            <a:endParaRPr lang="zh-CN" altLang="en-US" sz="1300" dirty="0">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1268067" y="6462667"/>
            <a:ext cx="2511845" cy="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pic>
        <p:nvPicPr>
          <p:cNvPr id="2" name="图片 1" descr="屏幕剪辑"/>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99992" y="4305478"/>
            <a:ext cx="3774687" cy="2247859"/>
          </a:xfrm>
          <a:prstGeom prst="rect">
            <a:avLst/>
          </a:prstGeom>
        </p:spPr>
      </p:pic>
      <p:sp>
        <p:nvSpPr>
          <p:cNvPr id="16" name="矩形 15"/>
          <p:cNvSpPr/>
          <p:nvPr/>
        </p:nvSpPr>
        <p:spPr>
          <a:xfrm>
            <a:off x="5364088" y="3928700"/>
            <a:ext cx="2048959" cy="292388"/>
          </a:xfrm>
          <a:prstGeom prst="rect">
            <a:avLst/>
          </a:prstGeom>
        </p:spPr>
        <p:txBody>
          <a:bodyPr wrap="none">
            <a:spAutoFit/>
          </a:bodyPr>
          <a:lstStyle/>
          <a:p>
            <a:r>
              <a:rPr lang="en-US" altLang="zh-CN" sz="1300" dirty="0">
                <a:latin typeface="微软雅黑" panose="020B0503020204020204" pitchFamily="34" charset="-122"/>
                <a:ea typeface="微软雅黑" panose="020B0503020204020204" pitchFamily="34" charset="-122"/>
              </a:rPr>
              <a:t>PLB 871, 140004 (2025)</a:t>
            </a:r>
            <a:endParaRPr lang="zh-CN" altLang="en-US" sz="1300" dirty="0">
              <a:latin typeface="微软雅黑" panose="020B0503020204020204" pitchFamily="34" charset="-122"/>
              <a:ea typeface="微软雅黑" panose="020B0503020204020204" pitchFamily="34" charset="-122"/>
            </a:endParaRPr>
          </a:p>
        </p:txBody>
      </p:sp>
      <p:pic>
        <p:nvPicPr>
          <p:cNvPr id="4" name="图片 3" descr="屏幕剪辑"/>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307197" y="1440769"/>
            <a:ext cx="2326261" cy="2051176"/>
          </a:xfrm>
          <a:prstGeom prst="rect">
            <a:avLst/>
          </a:prstGeom>
        </p:spPr>
      </p:pic>
      <mc:AlternateContent xmlns:mc="http://schemas.openxmlformats.org/markup-compatibility/2006">
        <mc:Choice xmlns:a14="http://schemas.microsoft.com/office/drawing/2010/main" Requires="a14">
          <p:sp>
            <p:nvSpPr>
              <p:cNvPr id="14" name="矩形 13"/>
              <p:cNvSpPr/>
              <p:nvPr/>
            </p:nvSpPr>
            <p:spPr>
              <a:xfrm>
                <a:off x="2154060" y="260648"/>
                <a:ext cx="4938220" cy="647613"/>
              </a:xfrm>
              <a:prstGeom prst="rect">
                <a:avLst/>
              </a:prstGeom>
            </p:spPr>
            <p:txBody>
              <a:bodyPr wrap="square">
                <a:spAutoFit/>
              </a:bodyPr>
              <a:lstStyle/>
              <a:p>
                <a14:m>
                  <m:oMath xmlns:m="http://schemas.openxmlformats.org/officeDocument/2006/math">
                    <m:r>
                      <m:rPr>
                        <m:sty m:val="p"/>
                      </m:rPr>
                      <a:rPr lang="el-GR" altLang="zh-CN" sz="3600" b="0" i="1" smtClean="0">
                        <a:solidFill>
                          <a:srgbClr val="FF0000"/>
                        </a:solidFill>
                        <a:latin typeface="Cambria Math" panose="02040503050406030204"/>
                        <a:ea typeface="Cambria Math" panose="02040503050406030204"/>
                      </a:rPr>
                      <m:t>Λ</m:t>
                    </m:r>
                    <m:r>
                      <a:rPr lang="en-US" altLang="zh-CN" sz="3600" b="0" i="1" smtClean="0">
                        <a:solidFill>
                          <a:srgbClr val="FF0000"/>
                        </a:solidFill>
                        <a:latin typeface="Cambria Math" panose="02040503050406030204"/>
                        <a:ea typeface="Cambria Math" panose="02040503050406030204"/>
                      </a:rPr>
                      <m:t>𝑝</m:t>
                    </m:r>
                    <m:r>
                      <a:rPr lang="en-US" altLang="zh-CN" sz="3600" i="1">
                        <a:solidFill>
                          <a:srgbClr val="FF0000"/>
                        </a:solidFill>
                        <a:latin typeface="Cambria Math" panose="02040503050406030204"/>
                        <a:ea typeface="Cambria Math" panose="02040503050406030204"/>
                      </a:rPr>
                      <m:t>→</m:t>
                    </m:r>
                    <m:r>
                      <m:rPr>
                        <m:sty m:val="p"/>
                      </m:rPr>
                      <a:rPr lang="el-GR" altLang="zh-CN" sz="3600" i="1">
                        <a:solidFill>
                          <a:srgbClr val="FF0000"/>
                        </a:solidFill>
                        <a:latin typeface="Cambria Math" panose="02040503050406030204"/>
                        <a:ea typeface="Cambria Math" panose="02040503050406030204"/>
                      </a:rPr>
                      <m:t>Λ</m:t>
                    </m:r>
                    <m:r>
                      <a:rPr lang="en-US" altLang="zh-CN" sz="3600" i="1">
                        <a:solidFill>
                          <a:srgbClr val="FF0000"/>
                        </a:solidFill>
                        <a:latin typeface="Cambria Math" panose="02040503050406030204"/>
                        <a:ea typeface="Cambria Math" panose="02040503050406030204"/>
                      </a:rPr>
                      <m:t>𝑝</m:t>
                    </m:r>
                  </m:oMath>
                </a14:m>
                <a:r>
                  <a:rPr lang="en-US" altLang="zh-CN" sz="3600" dirty="0">
                    <a:solidFill>
                      <a:srgbClr val="FF0000"/>
                    </a:solidFill>
                    <a:latin typeface="微软雅黑" panose="020B0503020204020204" pitchFamily="34" charset="-122"/>
                    <a:ea typeface="微软雅黑" panose="020B0503020204020204" pitchFamily="34" charset="-122"/>
                  </a:rPr>
                  <a:t> and </a:t>
                </a:r>
                <a14:m>
                  <m:oMath xmlns:m="http://schemas.openxmlformats.org/officeDocument/2006/math">
                    <m:acc>
                      <m:accPr>
                        <m:chr m:val="̅"/>
                        <m:ctrlPr>
                          <a:rPr lang="en-US" altLang="zh-CN" sz="3600" i="1" smtClean="0">
                            <a:solidFill>
                              <a:srgbClr val="FF0000"/>
                            </a:solidFill>
                            <a:latin typeface="Cambria Math" panose="02040503050406030204" pitchFamily="18" charset="0"/>
                            <a:ea typeface="微软雅黑" panose="020B0503020204020204" pitchFamily="34" charset="-122"/>
                          </a:rPr>
                        </m:ctrlPr>
                      </m:accPr>
                      <m:e>
                        <m:r>
                          <m:rPr>
                            <m:sty m:val="p"/>
                          </m:rPr>
                          <a:rPr lang="el-GR" altLang="zh-CN" sz="3600" i="1" smtClean="0">
                            <a:solidFill>
                              <a:srgbClr val="FF0000"/>
                            </a:solidFill>
                            <a:latin typeface="Cambria Math" panose="02040503050406030204"/>
                            <a:ea typeface="Cambria Math" panose="02040503050406030204"/>
                          </a:rPr>
                          <m:t>Λ</m:t>
                        </m:r>
                      </m:e>
                    </m:acc>
                    <m:r>
                      <a:rPr lang="en-US" altLang="zh-CN" sz="3600" b="0" i="1" smtClean="0">
                        <a:solidFill>
                          <a:srgbClr val="FF0000"/>
                        </a:solidFill>
                        <a:latin typeface="Cambria Math" panose="02040503050406030204"/>
                        <a:ea typeface="微软雅黑" panose="020B0503020204020204" pitchFamily="34" charset="-122"/>
                      </a:rPr>
                      <m:t>𝑝</m:t>
                    </m:r>
                    <m:r>
                      <a:rPr lang="en-US" altLang="zh-CN" sz="3600" b="0" i="1" smtClean="0">
                        <a:solidFill>
                          <a:srgbClr val="FF0000"/>
                        </a:solidFill>
                        <a:latin typeface="Cambria Math" panose="02040503050406030204"/>
                        <a:ea typeface="Cambria Math" panose="02040503050406030204"/>
                      </a:rPr>
                      <m:t>→</m:t>
                    </m:r>
                    <m:acc>
                      <m:accPr>
                        <m:chr m:val="̅"/>
                        <m:ctrlPr>
                          <a:rPr lang="en-US" altLang="zh-CN" sz="3600" b="0" i="1" smtClean="0">
                            <a:solidFill>
                              <a:srgbClr val="FF0000"/>
                            </a:solidFill>
                            <a:latin typeface="Cambria Math" panose="02040503050406030204" pitchFamily="18" charset="0"/>
                            <a:ea typeface="Cambria Math" panose="02040503050406030204"/>
                          </a:rPr>
                        </m:ctrlPr>
                      </m:accPr>
                      <m:e>
                        <m:r>
                          <m:rPr>
                            <m:sty m:val="p"/>
                          </m:rPr>
                          <a:rPr lang="el-GR" altLang="zh-CN" sz="3600" b="0" i="1" smtClean="0">
                            <a:solidFill>
                              <a:srgbClr val="FF0000"/>
                            </a:solidFill>
                            <a:latin typeface="Cambria Math" panose="02040503050406030204"/>
                            <a:ea typeface="Cambria Math" panose="02040503050406030204"/>
                          </a:rPr>
                          <m:t>Λ</m:t>
                        </m:r>
                      </m:e>
                    </m:acc>
                    <m:r>
                      <a:rPr lang="en-US" altLang="zh-CN" sz="3600" b="0" i="1" smtClean="0">
                        <a:solidFill>
                          <a:srgbClr val="FF0000"/>
                        </a:solidFill>
                        <a:latin typeface="Cambria Math" panose="02040503050406030204"/>
                        <a:ea typeface="微软雅黑" panose="020B0503020204020204" pitchFamily="34" charset="-122"/>
                      </a:rPr>
                      <m:t>𝑝</m:t>
                    </m:r>
                  </m:oMath>
                </a14:m>
                <a:endParaRPr lang="en-US" altLang="zh-CN" sz="3600" dirty="0">
                  <a:solidFill>
                    <a:srgbClr val="FF0000"/>
                  </a:solidFill>
                  <a:latin typeface="微软雅黑" panose="020B0503020204020204" pitchFamily="34" charset="-122"/>
                  <a:ea typeface="微软雅黑" panose="020B0503020204020204" pitchFamily="34" charset="-122"/>
                </a:endParaRPr>
              </a:p>
            </p:txBody>
          </p:sp>
        </mc:Choice>
        <mc:Fallback>
          <p:sp>
            <p:nvSpPr>
              <p:cNvPr id="14" name="矩形 13"/>
              <p:cNvSpPr>
                <a:spLocks noRot="1" noChangeAspect="1" noMove="1" noResize="1" noEditPoints="1" noAdjustHandles="1" noChangeArrowheads="1" noChangeShapeType="1" noTextEdit="1"/>
              </p:cNvSpPr>
              <p:nvPr/>
            </p:nvSpPr>
            <p:spPr>
              <a:xfrm>
                <a:off x="2154060" y="260648"/>
                <a:ext cx="4938220" cy="647613"/>
              </a:xfrm>
              <a:prstGeom prst="rect">
                <a:avLst/>
              </a:prstGeom>
              <a:blipFill rotWithShape="1">
                <a:blip r:embed="rId7"/>
                <a:stretch>
                  <a:fillRect l="-3" t="-46" r="12" b="33"/>
                </a:stretch>
              </a:blipFill>
            </p:spPr>
            <p:txBody>
              <a:bodyPr/>
              <a:lstStyle/>
              <a:p>
                <a:r>
                  <a:rPr lang="zh-CN" altLang="en-US">
                    <a:noFill/>
                  </a:rPr>
                  <a:t> </a:t>
                </a:r>
              </a:p>
            </p:txBody>
          </p:sp>
        </mc:Fallback>
      </mc:AlternateContent>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3" descr="C:\Users\Administrator\Desktop\QQ截图20240812213646.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4572000" y="3068960"/>
            <a:ext cx="4015066" cy="1584176"/>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7" name="矩形 6"/>
              <p:cNvSpPr/>
              <p:nvPr/>
            </p:nvSpPr>
            <p:spPr>
              <a:xfrm>
                <a:off x="2257421" y="116632"/>
                <a:ext cx="4135940" cy="646331"/>
              </a:xfrm>
              <a:prstGeom prst="rect">
                <a:avLst/>
              </a:prstGeom>
            </p:spPr>
            <p:txBody>
              <a:bodyPr wrap="none">
                <a:spAutoFit/>
              </a:bodyPr>
              <a:lstStyle/>
              <a:p>
                <a:r>
                  <a:rPr lang="en-US" altLang="zh-CN" sz="3600" dirty="0">
                    <a:solidFill>
                      <a:srgbClr val="FF0000"/>
                    </a:solidFill>
                    <a:latin typeface="微软雅黑" panose="020B0503020204020204" pitchFamily="34" charset="-122"/>
                    <a:ea typeface="微软雅黑" panose="020B0503020204020204" pitchFamily="34" charset="-122"/>
                  </a:rPr>
                  <a:t>Study of </a:t>
                </a:r>
                <a14:m>
                  <m:oMath xmlns:m="http://schemas.openxmlformats.org/officeDocument/2006/math">
                    <m:r>
                      <m:rPr>
                        <m:sty m:val="p"/>
                      </m:rPr>
                      <a:rPr lang="el-GR" altLang="zh-CN" sz="3600" b="0" i="1" smtClean="0">
                        <a:solidFill>
                          <a:srgbClr val="FF0000"/>
                        </a:solidFill>
                        <a:latin typeface="Cambria Math" panose="02040503050406030204"/>
                        <a:ea typeface="Cambria Math" panose="02040503050406030204"/>
                      </a:rPr>
                      <m:t>Λ</m:t>
                    </m:r>
                    <m:r>
                      <a:rPr lang="en-US" altLang="zh-CN" sz="3600" b="0" i="1" smtClean="0">
                        <a:solidFill>
                          <a:srgbClr val="FF0000"/>
                        </a:solidFill>
                        <a:latin typeface="Cambria Math" panose="02040503050406030204"/>
                        <a:ea typeface="Cambria Math" panose="02040503050406030204"/>
                      </a:rPr>
                      <m:t>𝑝</m:t>
                    </m:r>
                    <m:r>
                      <a:rPr lang="en-US" altLang="zh-CN" sz="3600" i="1">
                        <a:solidFill>
                          <a:srgbClr val="FF0000"/>
                        </a:solidFill>
                        <a:latin typeface="Cambria Math" panose="02040503050406030204"/>
                        <a:ea typeface="Cambria Math" panose="02040503050406030204"/>
                      </a:rPr>
                      <m:t>→</m:t>
                    </m:r>
                    <m:sSup>
                      <m:sSupPr>
                        <m:ctrlPr>
                          <a:rPr lang="en-US" altLang="zh-CN" sz="3600" i="1" smtClean="0">
                            <a:solidFill>
                              <a:srgbClr val="FF0000"/>
                            </a:solidFill>
                            <a:latin typeface="Cambria Math" panose="02040503050406030204" pitchFamily="18" charset="0"/>
                            <a:ea typeface="Cambria Math" panose="02040503050406030204"/>
                          </a:rPr>
                        </m:ctrlPr>
                      </m:sSupPr>
                      <m:e>
                        <m:r>
                          <m:rPr>
                            <m:sty m:val="p"/>
                          </m:rPr>
                          <a:rPr lang="el-GR" altLang="zh-CN" sz="3600" i="1">
                            <a:solidFill>
                              <a:srgbClr val="FF0000"/>
                            </a:solidFill>
                            <a:latin typeface="Cambria Math" panose="02040503050406030204"/>
                            <a:ea typeface="Cambria Math" panose="02040503050406030204"/>
                          </a:rPr>
                          <m:t>Σ</m:t>
                        </m:r>
                      </m:e>
                      <m:sup>
                        <m:r>
                          <a:rPr lang="en-US" altLang="zh-CN" sz="3600" b="0" i="1" smtClean="0">
                            <a:solidFill>
                              <a:srgbClr val="FF0000"/>
                            </a:solidFill>
                            <a:latin typeface="Cambria Math" panose="02040503050406030204"/>
                            <a:ea typeface="Cambria Math" panose="02040503050406030204"/>
                          </a:rPr>
                          <m:t>+</m:t>
                        </m:r>
                      </m:sup>
                    </m:sSup>
                    <m:r>
                      <a:rPr lang="en-US" altLang="zh-CN" sz="3600" b="0" i="1" smtClean="0">
                        <a:solidFill>
                          <a:srgbClr val="FF0000"/>
                        </a:solidFill>
                        <a:latin typeface="Cambria Math" panose="02040503050406030204"/>
                        <a:ea typeface="Cambria Math" panose="02040503050406030204"/>
                      </a:rPr>
                      <m:t>𝑛</m:t>
                    </m:r>
                  </m:oMath>
                </a14:m>
                <a:endParaRPr lang="en-US" altLang="zh-CN" sz="3600" dirty="0">
                  <a:solidFill>
                    <a:srgbClr val="FF0000"/>
                  </a:solidFill>
                  <a:latin typeface="微软雅黑" panose="020B0503020204020204" pitchFamily="34" charset="-122"/>
                  <a:ea typeface="微软雅黑" panose="020B0503020204020204" pitchFamily="34" charset="-122"/>
                </a:endParaRPr>
              </a:p>
            </p:txBody>
          </p:sp>
        </mc:Choice>
        <mc:Fallback>
          <p:sp>
            <p:nvSpPr>
              <p:cNvPr id="7" name="矩形 6"/>
              <p:cNvSpPr>
                <a:spLocks noRot="1" noChangeAspect="1" noMove="1" noResize="1" noEditPoints="1" noAdjustHandles="1" noChangeArrowheads="1" noChangeShapeType="1" noTextEdit="1"/>
              </p:cNvSpPr>
              <p:nvPr/>
            </p:nvSpPr>
            <p:spPr>
              <a:xfrm>
                <a:off x="2257421" y="116632"/>
                <a:ext cx="4135940" cy="646331"/>
              </a:xfrm>
              <a:prstGeom prst="rect">
                <a:avLst/>
              </a:prstGeom>
              <a:blipFill rotWithShape="1">
                <a:blip r:embed="rId2"/>
                <a:stretch>
                  <a:fillRect l="-15" t="-66" r="-1731" b="51"/>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8" name="矩形 7"/>
              <p:cNvSpPr/>
              <p:nvPr/>
            </p:nvSpPr>
            <p:spPr>
              <a:xfrm>
                <a:off x="63489" y="1107004"/>
                <a:ext cx="9082340" cy="1437125"/>
              </a:xfrm>
              <a:prstGeom prst="rect">
                <a:avLst/>
              </a:prstGeom>
            </p:spPr>
            <p:txBody>
              <a:bodyPr wrap="square">
                <a:spAutoFit/>
              </a:bodyPr>
              <a:lstStyle/>
              <a:p>
                <a:r>
                  <a:rPr lang="en-US" altLang="zh-CN" sz="2800" dirty="0">
                    <a:solidFill>
                      <a:srgbClr val="0000FF"/>
                    </a:solidFill>
                    <a:latin typeface="微软雅黑" panose="020B0503020204020204" pitchFamily="34" charset="-122"/>
                    <a:ea typeface="微软雅黑" panose="020B0503020204020204" pitchFamily="34" charset="-122"/>
                  </a:rPr>
                  <a:t>Reaction chain :</a:t>
                </a:r>
                <a:endParaRPr lang="en-US" altLang="zh-CN" sz="2800" dirty="0">
                  <a:solidFill>
                    <a:srgbClr val="0000FF"/>
                  </a:solidFill>
                  <a:latin typeface="微软雅黑" panose="020B0503020204020204" pitchFamily="34" charset="-122"/>
                  <a:ea typeface="微软雅黑" panose="020B0503020204020204" pitchFamily="34" charset="-122"/>
                </a:endParaRPr>
              </a:p>
              <a:p>
                <a14:m>
                  <m:oMath xmlns:m="http://schemas.openxmlformats.org/officeDocument/2006/math">
                    <m:r>
                      <a:rPr lang="en-US" altLang="zh-CN" sz="2800" b="0" i="1" smtClean="0">
                        <a:latin typeface="Cambria Math" panose="02040503050406030204"/>
                        <a:ea typeface="微软雅黑" panose="020B0503020204020204" pitchFamily="34" charset="-122"/>
                      </a:rPr>
                      <m:t>𝐽</m:t>
                    </m:r>
                    <m:r>
                      <a:rPr lang="en-US" altLang="zh-CN" sz="2800" b="0" i="1" smtClean="0">
                        <a:latin typeface="Cambria Math" panose="02040503050406030204"/>
                        <a:ea typeface="微软雅黑" panose="020B0503020204020204" pitchFamily="34" charset="-122"/>
                      </a:rPr>
                      <m:t>/</m:t>
                    </m:r>
                    <m:r>
                      <a:rPr lang="zh-CN" altLang="en-US" sz="2800" b="0" i="1" smtClean="0">
                        <a:latin typeface="Cambria Math" panose="02040503050406030204"/>
                        <a:ea typeface="微软雅黑" panose="020B0503020204020204" pitchFamily="34" charset="-122"/>
                      </a:rPr>
                      <m:t>𝜓</m:t>
                    </m:r>
                    <m:r>
                      <a:rPr lang="zh-CN" altLang="en-US" sz="2800" b="0" i="1" smtClean="0">
                        <a:latin typeface="Cambria Math" panose="02040503050406030204"/>
                        <a:ea typeface="微软雅黑" panose="020B0503020204020204" pitchFamily="34" charset="-122"/>
                      </a:rPr>
                      <m:t>→</m:t>
                    </m:r>
                    <m:r>
                      <m:rPr>
                        <m:sty m:val="p"/>
                      </m:rPr>
                      <a:rPr lang="el-GR" altLang="zh-CN" sz="2800" b="0" i="1" smtClean="0">
                        <a:latin typeface="Cambria Math" panose="02040503050406030204"/>
                        <a:ea typeface="Cambria Math" panose="02040503050406030204"/>
                      </a:rPr>
                      <m:t>Λ</m:t>
                    </m:r>
                    <m:acc>
                      <m:accPr>
                        <m:chr m:val="̅"/>
                        <m:ctrlPr>
                          <a:rPr lang="el-GR" altLang="zh-CN" sz="2800" b="0" i="1" smtClean="0">
                            <a:latin typeface="Cambria Math" panose="02040503050406030204" pitchFamily="18" charset="0"/>
                            <a:ea typeface="Cambria Math" panose="02040503050406030204"/>
                          </a:rPr>
                        </m:ctrlPr>
                      </m:accPr>
                      <m:e>
                        <m:r>
                          <m:rPr>
                            <m:sty m:val="p"/>
                          </m:rPr>
                          <a:rPr lang="el-GR" altLang="zh-CN" sz="2800" b="0" i="1" smtClean="0">
                            <a:latin typeface="Cambria Math" panose="02040503050406030204"/>
                            <a:ea typeface="Cambria Math" panose="02040503050406030204"/>
                          </a:rPr>
                          <m:t>Λ</m:t>
                        </m:r>
                      </m:e>
                    </m:acc>
                  </m:oMath>
                </a14:m>
                <a:r>
                  <a:rPr lang="en-US" altLang="zh-CN" sz="2800" dirty="0">
                    <a:latin typeface="微软雅黑" panose="020B0503020204020204" pitchFamily="34" charset="-122"/>
                    <a:ea typeface="微软雅黑" panose="020B0503020204020204" pitchFamily="34" charset="-122"/>
                  </a:rPr>
                  <a:t>, </a:t>
                </a:r>
                <a14:m>
                  <m:oMath xmlns:m="http://schemas.openxmlformats.org/officeDocument/2006/math">
                    <m:acc>
                      <m:accPr>
                        <m:chr m:val="̅"/>
                        <m:ctrlPr>
                          <a:rPr lang="en-US" altLang="zh-CN" sz="2800" i="1" dirty="0" smtClean="0">
                            <a:latin typeface="Cambria Math" panose="02040503050406030204" pitchFamily="18" charset="0"/>
                            <a:ea typeface="微软雅黑" panose="020B0503020204020204" pitchFamily="34" charset="-122"/>
                          </a:rPr>
                        </m:ctrlPr>
                      </m:accPr>
                      <m:e>
                        <m:r>
                          <m:rPr>
                            <m:sty m:val="p"/>
                          </m:rPr>
                          <a:rPr lang="el-GR" altLang="zh-CN" sz="2800" i="1" dirty="0" smtClean="0">
                            <a:latin typeface="Cambria Math" panose="02040503050406030204"/>
                            <a:ea typeface="Cambria Math" panose="02040503050406030204"/>
                          </a:rPr>
                          <m:t>Λ</m:t>
                        </m:r>
                      </m:e>
                    </m:acc>
                    <m:r>
                      <a:rPr lang="en-US" altLang="zh-CN" sz="2800" i="1" dirty="0" smtClean="0">
                        <a:latin typeface="Cambria Math" panose="02040503050406030204"/>
                        <a:ea typeface="Cambria Math" panose="02040503050406030204"/>
                      </a:rPr>
                      <m:t>→</m:t>
                    </m:r>
                    <m:acc>
                      <m:accPr>
                        <m:chr m:val="̅"/>
                        <m:ctrlPr>
                          <a:rPr lang="en-US" altLang="zh-CN" sz="2800" i="1" dirty="0" smtClean="0">
                            <a:latin typeface="Cambria Math" panose="02040503050406030204" pitchFamily="18" charset="0"/>
                            <a:ea typeface="Cambria Math" panose="02040503050406030204"/>
                          </a:rPr>
                        </m:ctrlPr>
                      </m:accPr>
                      <m:e>
                        <m:r>
                          <a:rPr lang="en-US" altLang="zh-CN" sz="2800" b="0" i="1" dirty="0" smtClean="0">
                            <a:latin typeface="Cambria Math" panose="02040503050406030204"/>
                            <a:ea typeface="Cambria Math" panose="02040503050406030204"/>
                          </a:rPr>
                          <m:t>𝑝</m:t>
                        </m:r>
                      </m:e>
                    </m:acc>
                    <m:sSup>
                      <m:sSupPr>
                        <m:ctrlPr>
                          <a:rPr lang="en-US" altLang="zh-CN" sz="2800" i="1" dirty="0" smtClean="0">
                            <a:latin typeface="Cambria Math" panose="02040503050406030204" pitchFamily="18" charset="0"/>
                            <a:ea typeface="微软雅黑" panose="020B0503020204020204" pitchFamily="34" charset="-122"/>
                          </a:rPr>
                        </m:ctrlPr>
                      </m:sSupPr>
                      <m:e>
                        <m:r>
                          <a:rPr lang="zh-CN" altLang="en-US" sz="2800" i="1" dirty="0" smtClean="0">
                            <a:latin typeface="Cambria Math" panose="02040503050406030204"/>
                            <a:ea typeface="微软雅黑" panose="020B0503020204020204" pitchFamily="34" charset="-122"/>
                          </a:rPr>
                          <m:t>𝜋</m:t>
                        </m:r>
                      </m:e>
                      <m:sup>
                        <m:r>
                          <a:rPr lang="en-US" altLang="zh-CN" sz="2800" b="0" i="1" dirty="0" smtClean="0">
                            <a:latin typeface="Cambria Math" panose="02040503050406030204"/>
                            <a:ea typeface="微软雅黑" panose="020B0503020204020204" pitchFamily="34" charset="-122"/>
                          </a:rPr>
                          <m:t>+</m:t>
                        </m:r>
                      </m:sup>
                    </m:sSup>
                  </m:oMath>
                </a14:m>
                <a:r>
                  <a:rPr lang="en-US" altLang="zh-CN" sz="2800" dirty="0">
                    <a:latin typeface="微软雅黑" panose="020B0503020204020204" pitchFamily="34" charset="-122"/>
                    <a:ea typeface="微软雅黑" panose="020B0503020204020204" pitchFamily="34" charset="-122"/>
                  </a:rPr>
                  <a:t>, </a:t>
                </a:r>
                <a14:m>
                  <m:oMath xmlns:m="http://schemas.openxmlformats.org/officeDocument/2006/math">
                    <m:r>
                      <m:rPr>
                        <m:sty m:val="p"/>
                      </m:rPr>
                      <a:rPr lang="el-GR" altLang="zh-CN" sz="2800" i="1" smtClean="0">
                        <a:latin typeface="Cambria Math" panose="02040503050406030204"/>
                        <a:ea typeface="Cambria Math" panose="02040503050406030204"/>
                      </a:rPr>
                      <m:t>Λ</m:t>
                    </m:r>
                    <m:r>
                      <a:rPr lang="en-US" altLang="zh-CN" sz="2800" b="0" i="1" smtClean="0">
                        <a:latin typeface="Cambria Math" panose="02040503050406030204"/>
                        <a:ea typeface="Cambria Math" panose="02040503050406030204"/>
                      </a:rPr>
                      <m:t>+</m:t>
                    </m:r>
                    <m:r>
                      <a:rPr lang="en-US" altLang="zh-CN" sz="2800" b="0" i="1" smtClean="0">
                        <a:latin typeface="Cambria Math" panose="02040503050406030204"/>
                        <a:ea typeface="Cambria Math" panose="02040503050406030204"/>
                      </a:rPr>
                      <m:t>𝑁</m:t>
                    </m:r>
                    <m:r>
                      <a:rPr lang="en-US" altLang="zh-CN" sz="2800" b="0" i="1" smtClean="0">
                        <a:latin typeface="Cambria Math" panose="02040503050406030204"/>
                        <a:ea typeface="Cambria Math" panose="02040503050406030204"/>
                      </a:rPr>
                      <m:t>(</m:t>
                    </m:r>
                    <m:r>
                      <m:rPr>
                        <m:sty m:val="p"/>
                      </m:rPr>
                      <a:rPr lang="en-US" altLang="zh-CN" sz="2800" b="0" i="0" smtClean="0">
                        <a:latin typeface="Cambria Math" panose="02040503050406030204"/>
                        <a:ea typeface="Cambria Math" panose="02040503050406030204"/>
                      </a:rPr>
                      <m:t>nucleus</m:t>
                    </m:r>
                    <m:r>
                      <a:rPr lang="en-US" altLang="zh-CN" sz="2800" b="0" i="1" smtClean="0">
                        <a:latin typeface="Cambria Math" panose="02040503050406030204"/>
                        <a:ea typeface="Cambria Math" panose="02040503050406030204"/>
                      </a:rPr>
                      <m:t>)</m:t>
                    </m:r>
                    <m:r>
                      <a:rPr lang="en-US" altLang="zh-CN" sz="2800" i="1">
                        <a:latin typeface="Cambria Math" panose="02040503050406030204"/>
                        <a:ea typeface="Cambria Math" panose="02040503050406030204"/>
                      </a:rPr>
                      <m:t>→</m:t>
                    </m:r>
                    <m:sSup>
                      <m:sSupPr>
                        <m:ctrlPr>
                          <a:rPr lang="el-GR" altLang="zh-CN" sz="2800" i="1" smtClean="0">
                            <a:latin typeface="Cambria Math" panose="02040503050406030204" pitchFamily="18" charset="0"/>
                            <a:ea typeface="Cambria Math" panose="02040503050406030204"/>
                          </a:rPr>
                        </m:ctrlPr>
                      </m:sSupPr>
                      <m:e>
                        <m:r>
                          <m:rPr>
                            <m:sty m:val="p"/>
                          </m:rPr>
                          <a:rPr lang="el-GR" altLang="zh-CN" sz="2800" i="1">
                            <a:latin typeface="Cambria Math" panose="02040503050406030204"/>
                            <a:ea typeface="Cambria Math" panose="02040503050406030204"/>
                          </a:rPr>
                          <m:t>Σ</m:t>
                        </m:r>
                      </m:e>
                      <m:sup>
                        <m:r>
                          <a:rPr lang="en-US" altLang="zh-CN" sz="2800" b="0" i="1" smtClean="0">
                            <a:latin typeface="Cambria Math" panose="02040503050406030204"/>
                            <a:ea typeface="Cambria Math" panose="02040503050406030204"/>
                          </a:rPr>
                          <m:t>+</m:t>
                        </m:r>
                      </m:sup>
                    </m:sSup>
                    <m:r>
                      <a:rPr lang="en-US" altLang="zh-CN" sz="2800" b="0" i="1" smtClean="0">
                        <a:latin typeface="Cambria Math" panose="02040503050406030204"/>
                        <a:ea typeface="Cambria Math" panose="02040503050406030204"/>
                      </a:rPr>
                      <m:t>+</m:t>
                    </m:r>
                    <m:r>
                      <a:rPr lang="en-US" altLang="zh-CN" sz="2800" b="0" i="1" smtClean="0">
                        <a:latin typeface="Cambria Math" panose="02040503050406030204"/>
                        <a:ea typeface="Cambria Math" panose="02040503050406030204"/>
                      </a:rPr>
                      <m:t>𝑋</m:t>
                    </m:r>
                    <m:r>
                      <a:rPr lang="en-US" altLang="zh-CN" sz="2800" b="0" i="1" smtClean="0">
                        <a:latin typeface="Cambria Math" panose="02040503050406030204"/>
                        <a:ea typeface="Cambria Math" panose="02040503050406030204"/>
                      </a:rPr>
                      <m:t>(</m:t>
                    </m:r>
                    <m:r>
                      <m:rPr>
                        <m:sty m:val="p"/>
                      </m:rPr>
                      <a:rPr lang="en-US" altLang="zh-CN" sz="2800" b="0" i="0" smtClean="0">
                        <a:latin typeface="Cambria Math" panose="02040503050406030204"/>
                        <a:ea typeface="Cambria Math" panose="02040503050406030204"/>
                      </a:rPr>
                      <m:t>anything</m:t>
                    </m:r>
                    <m:r>
                      <a:rPr lang="en-US" altLang="zh-CN" sz="2800" b="0" i="1" smtClean="0">
                        <a:latin typeface="Cambria Math" panose="02040503050406030204"/>
                        <a:ea typeface="Cambria Math" panose="02040503050406030204"/>
                      </a:rPr>
                      <m:t>)</m:t>
                    </m:r>
                  </m:oMath>
                </a14:m>
                <a:r>
                  <a:rPr lang="en-US" altLang="zh-CN" sz="2800" dirty="0">
                    <a:latin typeface="微软雅黑" panose="020B0503020204020204" pitchFamily="34" charset="-122"/>
                    <a:ea typeface="微软雅黑" panose="020B0503020204020204" pitchFamily="34" charset="-122"/>
                  </a:rPr>
                  <a:t>, </a:t>
                </a:r>
                <a14:m>
                  <m:oMath xmlns:m="http://schemas.openxmlformats.org/officeDocument/2006/math">
                    <m:sSup>
                      <m:sSupPr>
                        <m:ctrlPr>
                          <a:rPr lang="en-US" altLang="zh-CN" sz="2800" i="1" smtClean="0">
                            <a:latin typeface="Cambria Math" panose="02040503050406030204" pitchFamily="18" charset="0"/>
                            <a:ea typeface="微软雅黑" panose="020B0503020204020204" pitchFamily="34" charset="-122"/>
                          </a:rPr>
                        </m:ctrlPr>
                      </m:sSupPr>
                      <m:e>
                        <m:r>
                          <m:rPr>
                            <m:sty m:val="p"/>
                          </m:rPr>
                          <a:rPr lang="el-GR" altLang="zh-CN" sz="2800" i="1">
                            <a:latin typeface="Cambria Math" panose="02040503050406030204"/>
                            <a:ea typeface="Cambria Math" panose="02040503050406030204"/>
                          </a:rPr>
                          <m:t>Σ</m:t>
                        </m:r>
                      </m:e>
                      <m:sup>
                        <m:r>
                          <a:rPr lang="en-US" altLang="zh-CN" sz="2800" b="0" i="1" smtClean="0">
                            <a:latin typeface="Cambria Math" panose="02040503050406030204"/>
                            <a:ea typeface="Cambria Math" panose="02040503050406030204"/>
                          </a:rPr>
                          <m:t>+</m:t>
                        </m:r>
                      </m:sup>
                    </m:sSup>
                    <m:r>
                      <a:rPr lang="en-US" altLang="zh-CN" sz="2800" i="1" smtClean="0">
                        <a:latin typeface="Cambria Math" panose="02040503050406030204"/>
                        <a:ea typeface="Cambria Math" panose="02040503050406030204"/>
                      </a:rPr>
                      <m:t>→</m:t>
                    </m:r>
                    <m:r>
                      <a:rPr lang="en-US" altLang="zh-CN" sz="2800" b="0" i="1" smtClean="0">
                        <a:latin typeface="Cambria Math" panose="02040503050406030204"/>
                        <a:ea typeface="Cambria Math" panose="02040503050406030204"/>
                      </a:rPr>
                      <m:t>𝑝</m:t>
                    </m:r>
                    <m:sSup>
                      <m:sSupPr>
                        <m:ctrlPr>
                          <a:rPr lang="el-GR" altLang="zh-CN" sz="2800" i="1" smtClean="0">
                            <a:latin typeface="Cambria Math" panose="02040503050406030204" pitchFamily="18" charset="0"/>
                            <a:ea typeface="Cambria Math" panose="02040503050406030204"/>
                          </a:rPr>
                        </m:ctrlPr>
                      </m:sSupPr>
                      <m:e>
                        <m:r>
                          <a:rPr lang="zh-CN" altLang="el-GR" sz="2800" i="1" smtClean="0">
                            <a:latin typeface="Cambria Math" panose="02040503050406030204"/>
                            <a:ea typeface="Cambria Math" panose="02040503050406030204"/>
                          </a:rPr>
                          <m:t>𝜋</m:t>
                        </m:r>
                      </m:e>
                      <m:sup>
                        <m:r>
                          <a:rPr lang="en-US" altLang="zh-CN" sz="2800" b="0" i="1" smtClean="0">
                            <a:latin typeface="Cambria Math" panose="02040503050406030204"/>
                            <a:ea typeface="Cambria Math" panose="02040503050406030204"/>
                          </a:rPr>
                          <m:t>0</m:t>
                        </m:r>
                      </m:sup>
                    </m:sSup>
                  </m:oMath>
                </a14:m>
                <a:r>
                  <a:rPr lang="en-US" altLang="zh-CN" sz="2800" dirty="0">
                    <a:latin typeface="微软雅黑" panose="020B0503020204020204" pitchFamily="34" charset="-122"/>
                    <a:ea typeface="微软雅黑" panose="020B0503020204020204" pitchFamily="34" charset="-122"/>
                  </a:rPr>
                  <a:t>, </a:t>
                </a:r>
                <a14:m>
                  <m:oMath xmlns:m="http://schemas.openxmlformats.org/officeDocument/2006/math">
                    <m:sSup>
                      <m:sSupPr>
                        <m:ctrlPr>
                          <a:rPr lang="en-US" altLang="zh-CN" sz="2800" i="1">
                            <a:latin typeface="Cambria Math" panose="02040503050406030204" pitchFamily="18" charset="0"/>
                            <a:ea typeface="微软雅黑" panose="020B0503020204020204" pitchFamily="34" charset="-122"/>
                          </a:rPr>
                        </m:ctrlPr>
                      </m:sSupPr>
                      <m:e>
                        <m:r>
                          <a:rPr lang="zh-CN" altLang="en-US" sz="2800" i="1">
                            <a:latin typeface="Cambria Math" panose="02040503050406030204"/>
                            <a:ea typeface="微软雅黑" panose="020B0503020204020204" pitchFamily="34" charset="-122"/>
                          </a:rPr>
                          <m:t>𝜋</m:t>
                        </m:r>
                      </m:e>
                      <m:sup>
                        <m:r>
                          <a:rPr lang="en-US" altLang="zh-CN" sz="2800" i="1">
                            <a:latin typeface="Cambria Math" panose="02040503050406030204"/>
                            <a:ea typeface="微软雅黑" panose="020B0503020204020204" pitchFamily="34" charset="-122"/>
                          </a:rPr>
                          <m:t>0</m:t>
                        </m:r>
                      </m:sup>
                    </m:sSup>
                    <m:r>
                      <a:rPr lang="en-US" altLang="zh-CN" sz="2800" i="1">
                        <a:latin typeface="Cambria Math" panose="02040503050406030204"/>
                        <a:ea typeface="Cambria Math" panose="02040503050406030204"/>
                      </a:rPr>
                      <m:t>→</m:t>
                    </m:r>
                    <m:r>
                      <a:rPr lang="zh-CN" altLang="en-US" sz="2800" i="1">
                        <a:latin typeface="Cambria Math" panose="02040503050406030204"/>
                        <a:ea typeface="Cambria Math" panose="02040503050406030204"/>
                      </a:rPr>
                      <m:t>𝛾𝛾</m:t>
                    </m:r>
                  </m:oMath>
                </a14:m>
                <a:r>
                  <a:rPr lang="en-US" altLang="zh-CN" sz="2800" dirty="0">
                    <a:latin typeface="微软雅黑" panose="020B0503020204020204" pitchFamily="34" charset="-122"/>
                    <a:ea typeface="微软雅黑" panose="020B0503020204020204" pitchFamily="34" charset="-122"/>
                  </a:rPr>
                  <a:t>.</a:t>
                </a:r>
                <a:endParaRPr lang="en-US" altLang="zh-CN" sz="2800" dirty="0">
                  <a:latin typeface="微软雅黑" panose="020B0503020204020204" pitchFamily="34" charset="-122"/>
                  <a:ea typeface="微软雅黑" panose="020B0503020204020204" pitchFamily="34" charset="-122"/>
                </a:endParaRPr>
              </a:p>
            </p:txBody>
          </p:sp>
        </mc:Choice>
        <mc:Fallback>
          <p:sp>
            <p:nvSpPr>
              <p:cNvPr id="8" name="矩形 7"/>
              <p:cNvSpPr>
                <a:spLocks noRot="1" noChangeAspect="1" noMove="1" noResize="1" noEditPoints="1" noAdjustHandles="1" noChangeArrowheads="1" noChangeShapeType="1" noTextEdit="1"/>
              </p:cNvSpPr>
              <p:nvPr/>
            </p:nvSpPr>
            <p:spPr>
              <a:xfrm>
                <a:off x="63489" y="1107004"/>
                <a:ext cx="9082340" cy="1437125"/>
              </a:xfrm>
              <a:prstGeom prst="rect">
                <a:avLst/>
              </a:prstGeom>
              <a:blipFill rotWithShape="1">
                <a:blip r:embed="rId3"/>
                <a:stretch>
                  <a:fillRect l="-7" t="-14" r="6" b="22"/>
                </a:stretch>
              </a:blipFill>
            </p:spPr>
            <p:txBody>
              <a:bodyPr/>
              <a:lstStyle/>
              <a:p>
                <a:r>
                  <a:rPr lang="zh-CN" altLang="en-US">
                    <a:noFill/>
                  </a:rPr>
                  <a:t> </a:t>
                </a:r>
              </a:p>
            </p:txBody>
          </p:sp>
        </mc:Fallback>
      </mc:AlternateContent>
      <p:sp>
        <p:nvSpPr>
          <p:cNvPr id="16" name="灯片编号占位符 3"/>
          <p:cNvSpPr>
            <a:spLocks noGrp="1"/>
          </p:cNvSpPr>
          <p:nvPr>
            <p:ph type="sldNum" sz="quarter" idx="12"/>
          </p:nvPr>
        </p:nvSpPr>
        <p:spPr>
          <a:xfrm>
            <a:off x="6925750" y="6365682"/>
            <a:ext cx="2057400" cy="365125"/>
          </a:xfrm>
        </p:spPr>
        <p:txBody>
          <a:bodyPr/>
          <a:lstStyle/>
          <a:p>
            <a:fld id="{0C913308-F349-4B6D-A68A-DD1791B4A57B}" type="slidenum">
              <a:rPr lang="zh-CN" altLang="en-US" sz="1800" smtClean="0">
                <a:solidFill>
                  <a:schemeClr val="tx1"/>
                </a:solidFill>
                <a:latin typeface="微软雅黑" panose="020B0503020204020204" pitchFamily="34" charset="-122"/>
                <a:ea typeface="微软雅黑" panose="020B0503020204020204" pitchFamily="34" charset="-122"/>
              </a:rPr>
            </a:fld>
            <a:endParaRPr lang="zh-CN" altLang="en-US" sz="1800" dirty="0">
              <a:solidFill>
                <a:schemeClr val="tx1"/>
              </a:solidFill>
              <a:latin typeface="微软雅黑" panose="020B0503020204020204" pitchFamily="34" charset="-122"/>
              <a:ea typeface="微软雅黑" panose="020B0503020204020204" pitchFamily="34" charset="-122"/>
            </a:endParaRPr>
          </a:p>
        </p:txBody>
      </p:sp>
      <p:sp>
        <p:nvSpPr>
          <p:cNvPr id="2" name="矩形 1"/>
          <p:cNvSpPr/>
          <p:nvPr/>
        </p:nvSpPr>
        <p:spPr>
          <a:xfrm>
            <a:off x="6012160" y="913007"/>
            <a:ext cx="2912720" cy="369332"/>
          </a:xfrm>
          <a:prstGeom prst="rect">
            <a:avLst/>
          </a:prstGeom>
        </p:spPr>
        <p:txBody>
          <a:bodyPr wrap="none">
            <a:spAutoFit/>
          </a:bodyPr>
          <a:lstStyle/>
          <a:p>
            <a:r>
              <a:rPr lang="en-US" altLang="zh-CN" dirty="0">
                <a:latin typeface="微软雅黑" panose="020B0503020204020204" pitchFamily="34" charset="-122"/>
                <a:ea typeface="微软雅黑" panose="020B0503020204020204" pitchFamily="34" charset="-122"/>
              </a:rPr>
              <a:t>PRC 109, L052201 (2024)</a:t>
            </a:r>
            <a:endParaRPr lang="en-US" altLang="zh-CN" dirty="0">
              <a:latin typeface="微软雅黑" panose="020B0503020204020204" pitchFamily="34" charset="-122"/>
              <a:ea typeface="微软雅黑" panose="020B0503020204020204" pitchFamily="34" charset="-122"/>
            </a:endParaRPr>
          </a:p>
        </p:txBody>
      </p:sp>
      <p:pic>
        <p:nvPicPr>
          <p:cNvPr id="17" name="Picture 3" descr="C:\Users\Administrator\Desktop\QQ截图20240812212955.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9223" y="2708920"/>
            <a:ext cx="3615500" cy="2395398"/>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18" name="TextBox 17"/>
              <p:cNvSpPr txBox="1"/>
              <p:nvPr/>
            </p:nvSpPr>
            <p:spPr>
              <a:xfrm>
                <a:off x="1233721" y="2780928"/>
                <a:ext cx="2474183" cy="400110"/>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sSub>
                        <m:sSubPr>
                          <m:ctrlPr>
                            <a:rPr lang="en-US" altLang="zh-CN" sz="2000" b="0" i="1" smtClean="0">
                              <a:solidFill>
                                <a:srgbClr val="0000FF"/>
                              </a:solidFill>
                              <a:latin typeface="Cambria Math" panose="02040503050406030204" pitchFamily="18" charset="0"/>
                            </a:rPr>
                          </m:ctrlPr>
                        </m:sSubPr>
                        <m:e>
                          <m:r>
                            <a:rPr lang="en-US" altLang="zh-CN" sz="2000" b="0" i="1" smtClean="0">
                              <a:solidFill>
                                <a:srgbClr val="0000FF"/>
                              </a:solidFill>
                              <a:latin typeface="Cambria Math" panose="02040503050406030204"/>
                            </a:rPr>
                            <m:t>𝑁</m:t>
                          </m:r>
                        </m:e>
                        <m:sub>
                          <m:r>
                            <m:rPr>
                              <m:sty m:val="p"/>
                            </m:rPr>
                            <a:rPr lang="en-US" altLang="zh-CN" sz="2000" b="0" i="0" smtClean="0">
                              <a:solidFill>
                                <a:srgbClr val="0000FF"/>
                              </a:solidFill>
                              <a:latin typeface="Cambria Math" panose="02040503050406030204"/>
                            </a:rPr>
                            <m:t>DT</m:t>
                          </m:r>
                        </m:sub>
                      </m:sSub>
                      <m:r>
                        <a:rPr lang="en-US" altLang="zh-CN" sz="2000" b="0" i="1" smtClean="0">
                          <a:solidFill>
                            <a:srgbClr val="0000FF"/>
                          </a:solidFill>
                          <a:latin typeface="Cambria Math" panose="02040503050406030204"/>
                        </a:rPr>
                        <m:t>=</m:t>
                      </m:r>
                      <m:r>
                        <a:rPr lang="en-US" altLang="zh-CN" sz="2000" b="0" i="1" smtClean="0">
                          <a:solidFill>
                            <a:srgbClr val="0000FF"/>
                          </a:solidFill>
                          <a:latin typeface="Cambria Math" panose="02040503050406030204"/>
                        </a:rPr>
                        <m:t>795</m:t>
                      </m:r>
                      <m:r>
                        <a:rPr lang="en-US" altLang="zh-CN" sz="2000" b="0" i="1" smtClean="0">
                          <a:solidFill>
                            <a:srgbClr val="0000FF"/>
                          </a:solidFill>
                          <a:latin typeface="Cambria Math" panose="02040503050406030204"/>
                        </a:rPr>
                        <m:t>±</m:t>
                      </m:r>
                      <m:r>
                        <a:rPr lang="en-US" altLang="zh-CN" sz="2000" b="0" i="1" smtClean="0">
                          <a:solidFill>
                            <a:srgbClr val="0000FF"/>
                          </a:solidFill>
                          <a:latin typeface="Cambria Math" panose="02040503050406030204"/>
                        </a:rPr>
                        <m:t>101</m:t>
                      </m:r>
                    </m:oMath>
                  </m:oMathPara>
                </a14:m>
                <a:endParaRPr lang="en-US" altLang="zh-CN" sz="2000" dirty="0">
                  <a:solidFill>
                    <a:srgbClr val="0000FF"/>
                  </a:solidFill>
                </a:endParaRPr>
              </a:p>
            </p:txBody>
          </p:sp>
        </mc:Choice>
        <mc:Fallback>
          <p:sp>
            <p:nvSpPr>
              <p:cNvPr id="18" name="TextBox 17"/>
              <p:cNvSpPr txBox="1">
                <a:spLocks noRot="1" noChangeAspect="1" noMove="1" noResize="1" noEditPoints="1" noAdjustHandles="1" noChangeArrowheads="1" noChangeShapeType="1" noTextEdit="1"/>
              </p:cNvSpPr>
              <p:nvPr/>
            </p:nvSpPr>
            <p:spPr>
              <a:xfrm>
                <a:off x="1233721" y="2780928"/>
                <a:ext cx="2474183" cy="400110"/>
              </a:xfrm>
              <a:prstGeom prst="rect">
                <a:avLst/>
              </a:prstGeom>
              <a:blipFill rotWithShape="1">
                <a:blip r:embed="rId5"/>
                <a:stretch>
                  <a:fillRect l="-22" t="-66" r="6" b="81"/>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9" name="矩形 18"/>
              <p:cNvSpPr/>
              <p:nvPr/>
            </p:nvSpPr>
            <p:spPr>
              <a:xfrm>
                <a:off x="3882855" y="2348880"/>
                <a:ext cx="1841273" cy="523220"/>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r>
                        <m:rPr>
                          <m:sty m:val="p"/>
                        </m:rPr>
                        <a:rPr lang="el-GR" altLang="zh-CN" sz="2800" i="1" smtClean="0">
                          <a:solidFill>
                            <a:srgbClr val="0000FF"/>
                          </a:solidFill>
                          <a:latin typeface="Cambria Math" panose="02040503050406030204"/>
                          <a:ea typeface="Cambria Math" panose="02040503050406030204"/>
                        </a:rPr>
                        <m:t>Λ</m:t>
                      </m:r>
                      <m:r>
                        <a:rPr lang="en-US" altLang="zh-CN" sz="2800" b="0" i="1" smtClean="0">
                          <a:solidFill>
                            <a:srgbClr val="0000FF"/>
                          </a:solidFill>
                          <a:latin typeface="Cambria Math" panose="02040503050406030204"/>
                          <a:ea typeface="Cambria Math" panose="02040503050406030204"/>
                        </a:rPr>
                        <m:t>𝑝</m:t>
                      </m:r>
                      <m:r>
                        <a:rPr lang="en-US" altLang="zh-CN" sz="2800" i="1">
                          <a:solidFill>
                            <a:srgbClr val="0000FF"/>
                          </a:solidFill>
                          <a:latin typeface="Cambria Math" panose="02040503050406030204"/>
                          <a:ea typeface="Cambria Math" panose="02040503050406030204"/>
                        </a:rPr>
                        <m:t>→</m:t>
                      </m:r>
                      <m:sSup>
                        <m:sSupPr>
                          <m:ctrlPr>
                            <a:rPr lang="en-US" altLang="zh-CN" sz="2800" i="1">
                              <a:solidFill>
                                <a:srgbClr val="0000FF"/>
                              </a:solidFill>
                              <a:latin typeface="Cambria Math" panose="02040503050406030204" pitchFamily="18" charset="0"/>
                              <a:ea typeface="Cambria Math" panose="02040503050406030204"/>
                            </a:rPr>
                          </m:ctrlPr>
                        </m:sSupPr>
                        <m:e>
                          <m:r>
                            <m:rPr>
                              <m:sty m:val="p"/>
                            </m:rPr>
                            <a:rPr lang="el-GR" altLang="zh-CN" sz="2800" i="1">
                              <a:solidFill>
                                <a:srgbClr val="0000FF"/>
                              </a:solidFill>
                              <a:latin typeface="Cambria Math" panose="02040503050406030204"/>
                              <a:ea typeface="Cambria Math" panose="02040503050406030204"/>
                            </a:rPr>
                            <m:t>Σ</m:t>
                          </m:r>
                        </m:e>
                        <m:sup>
                          <m:r>
                            <a:rPr lang="en-US" altLang="zh-CN" sz="2800" b="0" i="1" smtClean="0">
                              <a:solidFill>
                                <a:srgbClr val="0000FF"/>
                              </a:solidFill>
                              <a:latin typeface="Cambria Math" panose="02040503050406030204"/>
                              <a:ea typeface="Cambria Math" panose="02040503050406030204"/>
                            </a:rPr>
                            <m:t>+</m:t>
                          </m:r>
                        </m:sup>
                      </m:sSup>
                      <m:r>
                        <a:rPr lang="en-US" altLang="zh-CN" sz="2800" b="0" i="1" smtClean="0">
                          <a:solidFill>
                            <a:srgbClr val="0000FF"/>
                          </a:solidFill>
                          <a:latin typeface="Cambria Math" panose="02040503050406030204"/>
                          <a:ea typeface="Cambria Math" panose="02040503050406030204"/>
                        </a:rPr>
                        <m:t>𝑛</m:t>
                      </m:r>
                    </m:oMath>
                  </m:oMathPara>
                </a14:m>
                <a:endParaRPr lang="en-US" altLang="zh-CN" sz="2800" dirty="0">
                  <a:solidFill>
                    <a:srgbClr val="0000FF"/>
                  </a:solidFill>
                  <a:latin typeface="微软雅黑" panose="020B0503020204020204" pitchFamily="34" charset="-122"/>
                  <a:ea typeface="微软雅黑" panose="020B0503020204020204" pitchFamily="34" charset="-122"/>
                </a:endParaRPr>
              </a:p>
            </p:txBody>
          </p:sp>
        </mc:Choice>
        <mc:Fallback>
          <p:sp>
            <p:nvSpPr>
              <p:cNvPr id="19" name="矩形 18"/>
              <p:cNvSpPr>
                <a:spLocks noRot="1" noChangeAspect="1" noMove="1" noResize="1" noEditPoints="1" noAdjustHandles="1" noChangeArrowheads="1" noChangeShapeType="1" noTextEdit="1"/>
              </p:cNvSpPr>
              <p:nvPr/>
            </p:nvSpPr>
            <p:spPr>
              <a:xfrm>
                <a:off x="3882855" y="2348880"/>
                <a:ext cx="1841273" cy="523220"/>
              </a:xfrm>
              <a:prstGeom prst="rect">
                <a:avLst/>
              </a:prstGeom>
              <a:blipFill rotWithShape="1">
                <a:blip r:embed="rId6"/>
                <a:stretch>
                  <a:fillRect l="-25" t="-3" r="-677" b="120"/>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21" name="TextBox 20"/>
              <p:cNvSpPr txBox="1"/>
              <p:nvPr/>
            </p:nvSpPr>
            <p:spPr>
              <a:xfrm>
                <a:off x="511558" y="5253007"/>
                <a:ext cx="8236906" cy="1200329"/>
              </a:xfrm>
              <a:prstGeom prst="rect">
                <a:avLst/>
              </a:prstGeom>
              <a:noFill/>
            </p:spPr>
            <p:txBody>
              <a:bodyPr wrap="square" rtlCol="0">
                <a:spAutoFit/>
              </a:bodyPr>
              <a:lstStyle/>
              <a:p>
                <a:r>
                  <a:rPr lang="en-US" altLang="zh-CN" dirty="0">
                    <a:solidFill>
                      <a:srgbClr val="0000FF"/>
                    </a:solidFill>
                    <a:latin typeface="微软雅黑" panose="020B0503020204020204" pitchFamily="34" charset="-122"/>
                    <a:ea typeface="微软雅黑" panose="020B0503020204020204" pitchFamily="34" charset="-122"/>
                  </a:rPr>
                  <a:t>The measured cross section of the reaction process </a:t>
                </a:r>
                <a14:m>
                  <m:oMath xmlns:m="http://schemas.openxmlformats.org/officeDocument/2006/math">
                    <m:r>
                      <m:rPr>
                        <m:sty m:val="p"/>
                      </m:rPr>
                      <a:rPr lang="el-GR" altLang="zh-CN" i="1" smtClean="0">
                        <a:solidFill>
                          <a:srgbClr val="0000FF"/>
                        </a:solidFill>
                        <a:latin typeface="Cambria Math" panose="02040503050406030204"/>
                        <a:ea typeface="Cambria Math" panose="02040503050406030204"/>
                      </a:rPr>
                      <m:t>Λ</m:t>
                    </m:r>
                    <m:r>
                      <a:rPr lang="en-US" altLang="zh-CN">
                        <a:solidFill>
                          <a:srgbClr val="0000FF"/>
                        </a:solidFill>
                        <a:latin typeface="Cambria Math" panose="02040503050406030204"/>
                        <a:ea typeface="微软雅黑" panose="020B0503020204020204" pitchFamily="34" charset="-122"/>
                      </a:rPr>
                      <m:t>+</m:t>
                    </m:r>
                    <m:sPre>
                      <m:sPrePr>
                        <m:ctrlPr>
                          <a:rPr lang="en-US" altLang="zh-CN" i="1">
                            <a:solidFill>
                              <a:srgbClr val="0000FF"/>
                            </a:solidFill>
                            <a:latin typeface="Cambria Math" panose="02040503050406030204" pitchFamily="18" charset="0"/>
                            <a:ea typeface="微软雅黑" panose="020B0503020204020204" pitchFamily="34" charset="-122"/>
                          </a:rPr>
                        </m:ctrlPr>
                      </m:sPrePr>
                      <m:sub/>
                      <m:sup>
                        <m:r>
                          <a:rPr lang="en-US" altLang="zh-CN">
                            <a:solidFill>
                              <a:srgbClr val="0000FF"/>
                            </a:solidFill>
                            <a:latin typeface="Cambria Math" panose="02040503050406030204"/>
                            <a:ea typeface="微软雅黑" panose="020B0503020204020204" pitchFamily="34" charset="-122"/>
                          </a:rPr>
                          <m:t>9</m:t>
                        </m:r>
                      </m:sup>
                      <m:e>
                        <m:r>
                          <m:rPr>
                            <m:sty m:val="p"/>
                          </m:rPr>
                          <a:rPr lang="en-US" altLang="zh-CN">
                            <a:solidFill>
                              <a:srgbClr val="0000FF"/>
                            </a:solidFill>
                            <a:latin typeface="Cambria Math" panose="02040503050406030204"/>
                            <a:ea typeface="微软雅黑" panose="020B0503020204020204" pitchFamily="34" charset="-122"/>
                          </a:rPr>
                          <m:t>Be</m:t>
                        </m:r>
                      </m:e>
                    </m:sPre>
                    <m:r>
                      <a:rPr lang="en-US" altLang="zh-CN">
                        <a:solidFill>
                          <a:srgbClr val="0000FF"/>
                        </a:solidFill>
                        <a:latin typeface="Cambria Math" panose="02040503050406030204"/>
                        <a:ea typeface="微软雅黑" panose="020B0503020204020204" pitchFamily="34" charset="-122"/>
                      </a:rPr>
                      <m:t>→</m:t>
                    </m:r>
                    <m:sSup>
                      <m:sSupPr>
                        <m:ctrlPr>
                          <a:rPr lang="en-US" altLang="zh-CN" i="1">
                            <a:solidFill>
                              <a:srgbClr val="0000FF"/>
                            </a:solidFill>
                            <a:latin typeface="Cambria Math" panose="02040503050406030204" pitchFamily="18" charset="0"/>
                            <a:ea typeface="微软雅黑" panose="020B0503020204020204" pitchFamily="34" charset="-122"/>
                          </a:rPr>
                        </m:ctrlPr>
                      </m:sSupPr>
                      <m:e>
                        <m:r>
                          <m:rPr>
                            <m:sty m:val="p"/>
                          </m:rPr>
                          <a:rPr lang="el-GR" altLang="zh-CN">
                            <a:solidFill>
                              <a:srgbClr val="0000FF"/>
                            </a:solidFill>
                            <a:latin typeface="Cambria Math" panose="02040503050406030204"/>
                            <a:ea typeface="微软雅黑" panose="020B0503020204020204" pitchFamily="34" charset="-122"/>
                          </a:rPr>
                          <m:t>Σ</m:t>
                        </m:r>
                      </m:e>
                      <m:sup>
                        <m:r>
                          <a:rPr lang="en-US" altLang="zh-CN" b="0" i="0" smtClean="0">
                            <a:solidFill>
                              <a:srgbClr val="0000FF"/>
                            </a:solidFill>
                            <a:latin typeface="Cambria Math" panose="02040503050406030204"/>
                            <a:ea typeface="微软雅黑" panose="020B0503020204020204" pitchFamily="34" charset="-122"/>
                          </a:rPr>
                          <m:t>+</m:t>
                        </m:r>
                      </m:sup>
                    </m:sSup>
                    <m:r>
                      <a:rPr lang="en-US" altLang="zh-CN">
                        <a:solidFill>
                          <a:srgbClr val="0000FF"/>
                        </a:solidFill>
                        <a:latin typeface="Cambria Math" panose="02040503050406030204"/>
                        <a:ea typeface="微软雅黑" panose="020B0503020204020204" pitchFamily="34" charset="-122"/>
                      </a:rPr>
                      <m:t>+</m:t>
                    </m:r>
                    <m:r>
                      <a:rPr lang="en-US" altLang="zh-CN" b="0" i="1" smtClean="0">
                        <a:solidFill>
                          <a:srgbClr val="0000FF"/>
                        </a:solidFill>
                        <a:latin typeface="Cambria Math" panose="02040503050406030204"/>
                        <a:ea typeface="微软雅黑" panose="020B0503020204020204" pitchFamily="34" charset="-122"/>
                      </a:rPr>
                      <m:t>𝑋</m:t>
                    </m:r>
                  </m:oMath>
                </a14:m>
                <a:r>
                  <a:rPr lang="en-US" altLang="zh-CN" dirty="0">
                    <a:solidFill>
                      <a:srgbClr val="0000FF"/>
                    </a:solidFill>
                    <a:latin typeface="微软雅黑" panose="020B0503020204020204" pitchFamily="34" charset="-122"/>
                    <a:ea typeface="微软雅黑" panose="020B0503020204020204" pitchFamily="34" charset="-122"/>
                  </a:rPr>
                  <a:t> is </a:t>
                </a:r>
                <a14:m>
                  <m:oMath xmlns:m="http://schemas.openxmlformats.org/officeDocument/2006/math">
                    <m:r>
                      <m:rPr>
                        <m:sty m:val="p"/>
                      </m:rPr>
                      <a:rPr lang="el-GR" altLang="zh-CN" i="1" smtClean="0">
                        <a:solidFill>
                          <a:srgbClr val="FF0000"/>
                        </a:solidFill>
                        <a:latin typeface="Cambria Math" panose="02040503050406030204"/>
                        <a:ea typeface="Cambria Math" panose="02040503050406030204"/>
                      </a:rPr>
                      <m:t>σ</m:t>
                    </m:r>
                    <m:d>
                      <m:dPr>
                        <m:ctrlPr>
                          <a:rPr lang="en-US" altLang="zh-CN" i="1">
                            <a:solidFill>
                              <a:srgbClr val="FF0000"/>
                            </a:solidFill>
                            <a:latin typeface="Cambria Math" panose="02040503050406030204" pitchFamily="18" charset="0"/>
                            <a:ea typeface="微软雅黑" panose="020B0503020204020204" pitchFamily="34" charset="-122"/>
                          </a:rPr>
                        </m:ctrlPr>
                      </m:dPr>
                      <m:e>
                        <m:r>
                          <m:rPr>
                            <m:sty m:val="p"/>
                          </m:rPr>
                          <a:rPr lang="el-GR" altLang="zh-CN" i="1" smtClean="0">
                            <a:solidFill>
                              <a:srgbClr val="FF0000"/>
                            </a:solidFill>
                            <a:latin typeface="Cambria Math" panose="02040503050406030204"/>
                            <a:ea typeface="Cambria Math" panose="02040503050406030204"/>
                          </a:rPr>
                          <m:t>Λ</m:t>
                        </m:r>
                        <m:r>
                          <a:rPr lang="en-US" altLang="zh-CN">
                            <a:solidFill>
                              <a:srgbClr val="FF0000"/>
                            </a:solidFill>
                            <a:latin typeface="Cambria Math" panose="02040503050406030204"/>
                            <a:ea typeface="微软雅黑" panose="020B0503020204020204" pitchFamily="34" charset="-122"/>
                          </a:rPr>
                          <m:t>+</m:t>
                        </m:r>
                        <m:sPre>
                          <m:sPrePr>
                            <m:ctrlPr>
                              <a:rPr lang="en-US" altLang="zh-CN" i="1">
                                <a:solidFill>
                                  <a:srgbClr val="FF0000"/>
                                </a:solidFill>
                                <a:latin typeface="Cambria Math" panose="02040503050406030204" pitchFamily="18" charset="0"/>
                                <a:ea typeface="微软雅黑" panose="020B0503020204020204" pitchFamily="34" charset="-122"/>
                              </a:rPr>
                            </m:ctrlPr>
                          </m:sPrePr>
                          <m:sub/>
                          <m:sup>
                            <m:r>
                              <a:rPr lang="en-US" altLang="zh-CN">
                                <a:solidFill>
                                  <a:srgbClr val="FF0000"/>
                                </a:solidFill>
                                <a:latin typeface="Cambria Math" panose="02040503050406030204"/>
                                <a:ea typeface="微软雅黑" panose="020B0503020204020204" pitchFamily="34" charset="-122"/>
                              </a:rPr>
                              <m:t>9</m:t>
                            </m:r>
                          </m:sup>
                          <m:e>
                            <m:r>
                              <m:rPr>
                                <m:sty m:val="p"/>
                              </m:rPr>
                              <a:rPr lang="en-US" altLang="zh-CN">
                                <a:solidFill>
                                  <a:srgbClr val="FF0000"/>
                                </a:solidFill>
                                <a:latin typeface="Cambria Math" panose="02040503050406030204"/>
                                <a:ea typeface="微软雅黑" panose="020B0503020204020204" pitchFamily="34" charset="-122"/>
                              </a:rPr>
                              <m:t>Be</m:t>
                            </m:r>
                          </m:e>
                        </m:sPre>
                        <m:r>
                          <a:rPr lang="en-US" altLang="zh-CN">
                            <a:solidFill>
                              <a:srgbClr val="FF0000"/>
                            </a:solidFill>
                            <a:latin typeface="Cambria Math" panose="02040503050406030204"/>
                            <a:ea typeface="微软雅黑" panose="020B0503020204020204" pitchFamily="34" charset="-122"/>
                          </a:rPr>
                          <m:t>→</m:t>
                        </m:r>
                        <m:sSup>
                          <m:sSupPr>
                            <m:ctrlPr>
                              <a:rPr lang="en-US" altLang="zh-CN" i="1">
                                <a:solidFill>
                                  <a:srgbClr val="FF0000"/>
                                </a:solidFill>
                                <a:latin typeface="Cambria Math" panose="02040503050406030204" pitchFamily="18" charset="0"/>
                                <a:ea typeface="微软雅黑" panose="020B0503020204020204" pitchFamily="34" charset="-122"/>
                              </a:rPr>
                            </m:ctrlPr>
                          </m:sSupPr>
                          <m:e>
                            <m:r>
                              <m:rPr>
                                <m:sty m:val="p"/>
                              </m:rPr>
                              <a:rPr lang="el-GR" altLang="zh-CN">
                                <a:solidFill>
                                  <a:srgbClr val="FF0000"/>
                                </a:solidFill>
                                <a:latin typeface="Cambria Math" panose="02040503050406030204"/>
                                <a:ea typeface="微软雅黑" panose="020B0503020204020204" pitchFamily="34" charset="-122"/>
                              </a:rPr>
                              <m:t>Σ</m:t>
                            </m:r>
                          </m:e>
                          <m:sup>
                            <m:r>
                              <a:rPr lang="en-US" altLang="zh-CN" b="0" i="0" smtClean="0">
                                <a:solidFill>
                                  <a:srgbClr val="FF0000"/>
                                </a:solidFill>
                                <a:latin typeface="Cambria Math" panose="02040503050406030204"/>
                                <a:ea typeface="微软雅黑" panose="020B0503020204020204" pitchFamily="34" charset="-122"/>
                              </a:rPr>
                              <m:t>+</m:t>
                            </m:r>
                          </m:sup>
                        </m:sSup>
                        <m:r>
                          <a:rPr lang="en-US" altLang="zh-CN">
                            <a:solidFill>
                              <a:srgbClr val="FF0000"/>
                            </a:solidFill>
                            <a:latin typeface="Cambria Math" panose="02040503050406030204"/>
                            <a:ea typeface="微软雅黑" panose="020B0503020204020204" pitchFamily="34" charset="-122"/>
                          </a:rPr>
                          <m:t>+</m:t>
                        </m:r>
                        <m:r>
                          <a:rPr lang="en-US" altLang="zh-CN" b="0" i="1" smtClean="0">
                            <a:solidFill>
                              <a:srgbClr val="FF0000"/>
                            </a:solidFill>
                            <a:latin typeface="Cambria Math" panose="02040503050406030204"/>
                            <a:ea typeface="微软雅黑" panose="020B0503020204020204" pitchFamily="34" charset="-122"/>
                          </a:rPr>
                          <m:t>𝑋</m:t>
                        </m:r>
                      </m:e>
                    </m:d>
                    <m:r>
                      <a:rPr lang="en-US" altLang="zh-CN">
                        <a:solidFill>
                          <a:srgbClr val="FF0000"/>
                        </a:solidFill>
                        <a:latin typeface="Cambria Math" panose="02040503050406030204"/>
                        <a:ea typeface="微软雅黑" panose="020B0503020204020204" pitchFamily="34" charset="-122"/>
                      </a:rPr>
                      <m:t>=</m:t>
                    </m:r>
                    <m:d>
                      <m:dPr>
                        <m:ctrlPr>
                          <a:rPr lang="en-US" altLang="zh-CN" i="1">
                            <a:solidFill>
                              <a:srgbClr val="FF0000"/>
                            </a:solidFill>
                            <a:latin typeface="Cambria Math" panose="02040503050406030204" pitchFamily="18" charset="0"/>
                            <a:ea typeface="微软雅黑" panose="020B0503020204020204" pitchFamily="34" charset="-122"/>
                          </a:rPr>
                        </m:ctrlPr>
                      </m:dPr>
                      <m:e>
                        <m:r>
                          <a:rPr lang="en-US" altLang="zh-CN" b="0" i="0" smtClean="0">
                            <a:solidFill>
                              <a:srgbClr val="FF0000"/>
                            </a:solidFill>
                            <a:latin typeface="Cambria Math" panose="02040503050406030204"/>
                            <a:ea typeface="微软雅黑" panose="020B0503020204020204" pitchFamily="34" charset="-122"/>
                          </a:rPr>
                          <m:t>37</m:t>
                        </m:r>
                        <m:r>
                          <a:rPr lang="en-US" altLang="zh-CN">
                            <a:solidFill>
                              <a:srgbClr val="FF0000"/>
                            </a:solidFill>
                            <a:latin typeface="Cambria Math" panose="02040503050406030204"/>
                            <a:ea typeface="微软雅黑" panose="020B0503020204020204" pitchFamily="34" charset="-122"/>
                          </a:rPr>
                          <m:t>.</m:t>
                        </m:r>
                        <m:r>
                          <a:rPr lang="en-US" altLang="zh-CN" b="0" i="0" smtClean="0">
                            <a:solidFill>
                              <a:srgbClr val="FF0000"/>
                            </a:solidFill>
                            <a:latin typeface="Cambria Math" panose="02040503050406030204"/>
                            <a:ea typeface="微软雅黑" panose="020B0503020204020204" pitchFamily="34" charset="-122"/>
                          </a:rPr>
                          <m:t>3</m:t>
                        </m:r>
                        <m:r>
                          <a:rPr lang="en-US" altLang="zh-CN">
                            <a:solidFill>
                              <a:srgbClr val="FF0000"/>
                            </a:solidFill>
                            <a:latin typeface="Cambria Math" panose="02040503050406030204"/>
                            <a:ea typeface="微软雅黑" panose="020B0503020204020204" pitchFamily="34" charset="-122"/>
                          </a:rPr>
                          <m:t>±</m:t>
                        </m:r>
                        <m:r>
                          <a:rPr lang="en-US" altLang="zh-CN" b="0" i="0" smtClean="0">
                            <a:solidFill>
                              <a:srgbClr val="FF0000"/>
                            </a:solidFill>
                            <a:latin typeface="Cambria Math" panose="02040503050406030204"/>
                            <a:ea typeface="微软雅黑" panose="020B0503020204020204" pitchFamily="34" charset="-122"/>
                          </a:rPr>
                          <m:t>4</m:t>
                        </m:r>
                        <m:r>
                          <a:rPr lang="en-US" altLang="zh-CN">
                            <a:solidFill>
                              <a:srgbClr val="FF0000"/>
                            </a:solidFill>
                            <a:latin typeface="Cambria Math" panose="02040503050406030204"/>
                            <a:ea typeface="微软雅黑" panose="020B0503020204020204" pitchFamily="34" charset="-122"/>
                          </a:rPr>
                          <m:t>.</m:t>
                        </m:r>
                        <m:r>
                          <a:rPr lang="en-US" altLang="zh-CN" b="0" i="0" smtClean="0">
                            <a:solidFill>
                              <a:srgbClr val="FF0000"/>
                            </a:solidFill>
                            <a:latin typeface="Cambria Math" panose="02040503050406030204"/>
                            <a:ea typeface="微软雅黑" panose="020B0503020204020204" pitchFamily="34" charset="-122"/>
                          </a:rPr>
                          <m:t>7</m:t>
                        </m:r>
                        <m:r>
                          <m:rPr>
                            <m:sty m:val="p"/>
                          </m:rPr>
                          <a:rPr lang="en-US" altLang="zh-CN" b="0" i="0" baseline="-25000" smtClean="0">
                            <a:solidFill>
                              <a:srgbClr val="FF0000"/>
                            </a:solidFill>
                            <a:latin typeface="Cambria Math" panose="02040503050406030204"/>
                            <a:ea typeface="微软雅黑" panose="020B0503020204020204" pitchFamily="34" charset="-122"/>
                          </a:rPr>
                          <m:t>stat</m:t>
                        </m:r>
                        <m:r>
                          <a:rPr lang="en-US" altLang="zh-CN" i="1" smtClean="0">
                            <a:solidFill>
                              <a:srgbClr val="FF0000"/>
                            </a:solidFill>
                            <a:latin typeface="Cambria Math" panose="02040503050406030204"/>
                            <a:ea typeface="Cambria Math" panose="02040503050406030204"/>
                          </a:rPr>
                          <m:t>±</m:t>
                        </m:r>
                        <m:r>
                          <a:rPr lang="en-US" altLang="zh-CN" b="0" i="1" smtClean="0">
                            <a:solidFill>
                              <a:srgbClr val="FF0000"/>
                            </a:solidFill>
                            <a:latin typeface="Cambria Math" panose="02040503050406030204"/>
                            <a:ea typeface="Cambria Math" panose="02040503050406030204"/>
                          </a:rPr>
                          <m:t>3</m:t>
                        </m:r>
                        <m:r>
                          <a:rPr lang="en-US" altLang="zh-CN" b="0" i="1" smtClean="0">
                            <a:solidFill>
                              <a:srgbClr val="FF0000"/>
                            </a:solidFill>
                            <a:latin typeface="Cambria Math" panose="02040503050406030204"/>
                            <a:ea typeface="Cambria Math" panose="02040503050406030204"/>
                          </a:rPr>
                          <m:t>.</m:t>
                        </m:r>
                        <m:r>
                          <a:rPr lang="en-US" altLang="zh-CN" b="0" i="1" smtClean="0">
                            <a:solidFill>
                              <a:srgbClr val="FF0000"/>
                            </a:solidFill>
                            <a:latin typeface="Cambria Math" panose="02040503050406030204"/>
                            <a:ea typeface="Cambria Math" panose="02040503050406030204"/>
                          </a:rPr>
                          <m:t>5</m:t>
                        </m:r>
                        <m:r>
                          <m:rPr>
                            <m:sty m:val="p"/>
                          </m:rPr>
                          <a:rPr lang="en-US" altLang="zh-CN" b="0" i="0" baseline="-25000" smtClean="0">
                            <a:solidFill>
                              <a:srgbClr val="FF0000"/>
                            </a:solidFill>
                            <a:latin typeface="Cambria Math" panose="02040503050406030204"/>
                            <a:ea typeface="Cambria Math" panose="02040503050406030204"/>
                          </a:rPr>
                          <m:t>sys</m:t>
                        </m:r>
                      </m:e>
                    </m:d>
                  </m:oMath>
                </a14:m>
                <a:r>
                  <a:rPr lang="en-US" altLang="zh-CN" dirty="0">
                    <a:solidFill>
                      <a:srgbClr val="FF0000"/>
                    </a:solidFill>
                    <a:latin typeface="微软雅黑" panose="020B0503020204020204" pitchFamily="34" charset="-122"/>
                    <a:ea typeface="微软雅黑" panose="020B0503020204020204" pitchFamily="34" charset="-122"/>
                  </a:rPr>
                  <a:t> </a:t>
                </a:r>
                <a14:m>
                  <m:oMath xmlns:m="http://schemas.openxmlformats.org/officeDocument/2006/math">
                    <m:r>
                      <m:rPr>
                        <m:sty m:val="p"/>
                      </m:rPr>
                      <a:rPr lang="en-US" altLang="zh-CN" b="0" i="1" dirty="0" smtClean="0">
                        <a:solidFill>
                          <a:srgbClr val="FF0000"/>
                        </a:solidFill>
                        <a:latin typeface="Cambria Math" panose="02040503050406030204"/>
                        <a:ea typeface="微软雅黑" panose="020B0503020204020204" pitchFamily="34" charset="-122"/>
                      </a:rPr>
                      <m:t>mb</m:t>
                    </m:r>
                  </m:oMath>
                </a14:m>
                <a:r>
                  <a:rPr lang="en-US" altLang="zh-CN" dirty="0">
                    <a:solidFill>
                      <a:srgbClr val="0000FF"/>
                    </a:solidFill>
                    <a:latin typeface="微软雅黑" panose="020B0503020204020204" pitchFamily="34" charset="-122"/>
                    <a:ea typeface="微软雅黑" panose="020B0503020204020204" pitchFamily="34" charset="-122"/>
                  </a:rPr>
                  <a:t> at </a:t>
                </a:r>
                <a14:m>
                  <m:oMath xmlns:m="http://schemas.openxmlformats.org/officeDocument/2006/math">
                    <m:sSub>
                      <m:sSubPr>
                        <m:ctrlPr>
                          <a:rPr lang="en-US" altLang="zh-CN" i="1" smtClean="0">
                            <a:solidFill>
                              <a:srgbClr val="0000FF"/>
                            </a:solidFill>
                            <a:latin typeface="Cambria Math" panose="02040503050406030204" pitchFamily="18" charset="0"/>
                          </a:rPr>
                        </m:ctrlPr>
                      </m:sSubPr>
                      <m:e>
                        <m:r>
                          <a:rPr lang="en-US" altLang="zh-CN" b="0" i="1" smtClean="0">
                            <a:solidFill>
                              <a:srgbClr val="0000FF"/>
                            </a:solidFill>
                            <a:latin typeface="Cambria Math" panose="02040503050406030204"/>
                          </a:rPr>
                          <m:t>𝑃</m:t>
                        </m:r>
                      </m:e>
                      <m:sub>
                        <m:r>
                          <m:rPr>
                            <m:sty m:val="p"/>
                          </m:rPr>
                          <a:rPr lang="el-GR" altLang="zh-CN" b="0" i="1" smtClean="0">
                            <a:solidFill>
                              <a:srgbClr val="0000FF"/>
                            </a:solidFill>
                            <a:latin typeface="Cambria Math" panose="02040503050406030204"/>
                            <a:ea typeface="Cambria Math" panose="02040503050406030204"/>
                          </a:rPr>
                          <m:t>Λ</m:t>
                        </m:r>
                      </m:sub>
                    </m:sSub>
                    <m:r>
                      <a:rPr lang="en-US" altLang="zh-CN" b="0" i="1" smtClean="0">
                        <a:solidFill>
                          <a:srgbClr val="0000FF"/>
                        </a:solidFill>
                        <a:latin typeface="Cambria Math" panose="02040503050406030204"/>
                        <a:ea typeface="Cambria Math" panose="02040503050406030204"/>
                      </a:rPr>
                      <m:t>≈</m:t>
                    </m:r>
                    <m:r>
                      <a:rPr lang="en-US" altLang="zh-CN" b="0" i="1" smtClean="0">
                        <a:solidFill>
                          <a:srgbClr val="0000FF"/>
                        </a:solidFill>
                        <a:latin typeface="Cambria Math" panose="02040503050406030204"/>
                        <a:ea typeface="Cambria Math" panose="02040503050406030204"/>
                      </a:rPr>
                      <m:t>1</m:t>
                    </m:r>
                    <m:r>
                      <a:rPr lang="en-US" altLang="zh-CN" b="0" i="1" smtClean="0">
                        <a:solidFill>
                          <a:srgbClr val="0000FF"/>
                        </a:solidFill>
                        <a:latin typeface="Cambria Math" panose="02040503050406030204"/>
                      </a:rPr>
                      <m:t>.</m:t>
                    </m:r>
                    <m:r>
                      <a:rPr lang="en-US" altLang="zh-CN" b="0" i="1" smtClean="0">
                        <a:solidFill>
                          <a:srgbClr val="0000FF"/>
                        </a:solidFill>
                        <a:latin typeface="Cambria Math" panose="02040503050406030204"/>
                      </a:rPr>
                      <m:t>074</m:t>
                    </m:r>
                  </m:oMath>
                </a14:m>
                <a:r>
                  <a:rPr lang="en-US" altLang="zh-CN" dirty="0">
                    <a:solidFill>
                      <a:srgbClr val="0000FF"/>
                    </a:solidFill>
                    <a:latin typeface="微软雅黑" panose="020B0503020204020204" pitchFamily="34" charset="-122"/>
                    <a:ea typeface="微软雅黑" panose="020B0503020204020204" pitchFamily="34" charset="-122"/>
                  </a:rPr>
                  <a:t> </a:t>
                </a:r>
                <a14:m>
                  <m:oMath xmlns:m="http://schemas.openxmlformats.org/officeDocument/2006/math">
                    <m:r>
                      <m:rPr>
                        <m:sty m:val="p"/>
                      </m:rPr>
                      <a:rPr lang="en-US" altLang="zh-CN" b="0" i="0" dirty="0" smtClean="0">
                        <a:solidFill>
                          <a:srgbClr val="0000FF"/>
                        </a:solidFill>
                        <a:latin typeface="Cambria Math" panose="02040503050406030204"/>
                      </a:rPr>
                      <m:t>GeV</m:t>
                    </m:r>
                    <m:r>
                      <a:rPr lang="en-US" altLang="zh-CN" b="0" i="0" dirty="0" smtClean="0">
                        <a:solidFill>
                          <a:srgbClr val="0000FF"/>
                        </a:solidFill>
                        <a:latin typeface="Cambria Math" panose="02040503050406030204"/>
                      </a:rPr>
                      <m:t>/</m:t>
                    </m:r>
                    <m:r>
                      <a:rPr lang="en-US" altLang="zh-CN" b="0" i="1" dirty="0" smtClean="0">
                        <a:solidFill>
                          <a:srgbClr val="0000FF"/>
                        </a:solidFill>
                        <a:latin typeface="Cambria Math" panose="02040503050406030204"/>
                      </a:rPr>
                      <m:t>𝑐</m:t>
                    </m:r>
                  </m:oMath>
                </a14:m>
                <a:r>
                  <a:rPr lang="en-US" altLang="zh-CN" dirty="0">
                    <a:solidFill>
                      <a:srgbClr val="0000FF"/>
                    </a:solidFill>
                    <a:latin typeface="微软雅黑" panose="020B0503020204020204" pitchFamily="34" charset="-122"/>
                    <a:ea typeface="微软雅黑" panose="020B0503020204020204" pitchFamily="34" charset="-122"/>
                  </a:rPr>
                  <a:t>. This work represents the first attempt to investigate </a:t>
                </a:r>
                <a14:m>
                  <m:oMath xmlns:m="http://schemas.openxmlformats.org/officeDocument/2006/math">
                    <m:r>
                      <m:rPr>
                        <m:sty m:val="p"/>
                      </m:rPr>
                      <a:rPr lang="el-GR" altLang="zh-CN" i="1" smtClean="0">
                        <a:solidFill>
                          <a:srgbClr val="0000FF"/>
                        </a:solidFill>
                        <a:latin typeface="Cambria Math" panose="02040503050406030204"/>
                        <a:ea typeface="Cambria Math" panose="02040503050406030204"/>
                      </a:rPr>
                      <m:t>Λ</m:t>
                    </m:r>
                  </m:oMath>
                </a14:m>
                <a:r>
                  <a:rPr lang="en-US" altLang="zh-CN" dirty="0">
                    <a:solidFill>
                      <a:srgbClr val="0000FF"/>
                    </a:solidFill>
                    <a:latin typeface="微软雅黑" panose="020B0503020204020204" pitchFamily="34" charset="-122"/>
                    <a:ea typeface="微软雅黑" panose="020B0503020204020204" pitchFamily="34" charset="-122"/>
                  </a:rPr>
                  <a:t>-nucleus interaction at an </a:t>
                </a:r>
                <a14:m>
                  <m:oMath xmlns:m="http://schemas.openxmlformats.org/officeDocument/2006/math">
                    <m:sSup>
                      <m:sSupPr>
                        <m:ctrlPr>
                          <a:rPr lang="en-US" altLang="zh-CN" i="1" smtClean="0">
                            <a:solidFill>
                              <a:srgbClr val="0000FF"/>
                            </a:solidFill>
                            <a:latin typeface="Cambria Math" panose="02040503050406030204" pitchFamily="18" charset="0"/>
                            <a:ea typeface="微软雅黑" panose="020B0503020204020204" pitchFamily="34" charset="-122"/>
                          </a:rPr>
                        </m:ctrlPr>
                      </m:sSupPr>
                      <m:e>
                        <m:r>
                          <a:rPr lang="en-US" altLang="zh-CN" b="0" i="1" smtClean="0">
                            <a:solidFill>
                              <a:srgbClr val="0000FF"/>
                            </a:solidFill>
                            <a:latin typeface="Cambria Math" panose="02040503050406030204"/>
                            <a:ea typeface="微软雅黑" panose="020B0503020204020204" pitchFamily="34" charset="-122"/>
                          </a:rPr>
                          <m:t>𝑒</m:t>
                        </m:r>
                      </m:e>
                      <m:sup>
                        <m:r>
                          <a:rPr lang="en-US" altLang="zh-CN" b="0" i="1" smtClean="0">
                            <a:solidFill>
                              <a:srgbClr val="0000FF"/>
                            </a:solidFill>
                            <a:latin typeface="Cambria Math" panose="02040503050406030204"/>
                            <a:ea typeface="微软雅黑" panose="020B0503020204020204" pitchFamily="34" charset="-122"/>
                          </a:rPr>
                          <m:t>+</m:t>
                        </m:r>
                      </m:sup>
                    </m:sSup>
                    <m:sSup>
                      <m:sSupPr>
                        <m:ctrlPr>
                          <a:rPr lang="en-US" altLang="zh-CN" i="1" smtClean="0">
                            <a:solidFill>
                              <a:srgbClr val="0000FF"/>
                            </a:solidFill>
                            <a:latin typeface="Cambria Math" panose="02040503050406030204" pitchFamily="18" charset="0"/>
                            <a:ea typeface="微软雅黑" panose="020B0503020204020204" pitchFamily="34" charset="-122"/>
                          </a:rPr>
                        </m:ctrlPr>
                      </m:sSupPr>
                      <m:e>
                        <m:r>
                          <a:rPr lang="en-US" altLang="zh-CN" b="0" i="1" smtClean="0">
                            <a:solidFill>
                              <a:srgbClr val="0000FF"/>
                            </a:solidFill>
                            <a:latin typeface="Cambria Math" panose="02040503050406030204"/>
                            <a:ea typeface="微软雅黑" panose="020B0503020204020204" pitchFamily="34" charset="-122"/>
                          </a:rPr>
                          <m:t>𝑒</m:t>
                        </m:r>
                      </m:e>
                      <m:sup>
                        <m:r>
                          <a:rPr lang="en-US" altLang="zh-CN" b="0" i="1" smtClean="0">
                            <a:solidFill>
                              <a:srgbClr val="0000FF"/>
                            </a:solidFill>
                            <a:latin typeface="Cambria Math" panose="02040503050406030204"/>
                            <a:ea typeface="微软雅黑" panose="020B0503020204020204" pitchFamily="34" charset="-122"/>
                          </a:rPr>
                          <m:t>−</m:t>
                        </m:r>
                      </m:sup>
                    </m:sSup>
                  </m:oMath>
                </a14:m>
                <a:r>
                  <a:rPr lang="en-US" altLang="zh-CN" dirty="0">
                    <a:solidFill>
                      <a:srgbClr val="0000FF"/>
                    </a:solidFill>
                    <a:latin typeface="微软雅黑" panose="020B0503020204020204" pitchFamily="34" charset="-122"/>
                    <a:ea typeface="微软雅黑" panose="020B0503020204020204" pitchFamily="34" charset="-122"/>
                  </a:rPr>
                  <a:t> collider.</a:t>
                </a:r>
                <a:endParaRPr lang="zh-CN" altLang="en-US" dirty="0">
                  <a:solidFill>
                    <a:srgbClr val="0000FF"/>
                  </a:solidFill>
                  <a:latin typeface="微软雅黑" panose="020B0503020204020204" pitchFamily="34" charset="-122"/>
                  <a:ea typeface="微软雅黑" panose="020B0503020204020204" pitchFamily="34" charset="-122"/>
                </a:endParaRPr>
              </a:p>
            </p:txBody>
          </p:sp>
        </mc:Choice>
        <mc:Fallback>
          <p:sp>
            <p:nvSpPr>
              <p:cNvPr id="21" name="TextBox 20"/>
              <p:cNvSpPr txBox="1">
                <a:spLocks noRot="1" noChangeAspect="1" noMove="1" noResize="1" noEditPoints="1" noAdjustHandles="1" noChangeArrowheads="1" noChangeShapeType="1" noTextEdit="1"/>
              </p:cNvSpPr>
              <p:nvPr/>
            </p:nvSpPr>
            <p:spPr>
              <a:xfrm>
                <a:off x="511558" y="5253007"/>
                <a:ext cx="8236906" cy="1200329"/>
              </a:xfrm>
              <a:prstGeom prst="rect">
                <a:avLst/>
              </a:prstGeom>
              <a:blipFill rotWithShape="1">
                <a:blip r:embed="rId7"/>
                <a:stretch>
                  <a:fillRect l="-5" t="-24" r="1" b="-4193"/>
                </a:stretch>
              </a:blipFill>
            </p:spPr>
            <p:txBody>
              <a:bodyPr/>
              <a:lstStyle/>
              <a:p>
                <a:r>
                  <a:rPr lang="zh-CN" altLang="en-US">
                    <a:noFill/>
                  </a:rPr>
                  <a:t> </a:t>
                </a:r>
              </a:p>
            </p:txBody>
          </p:sp>
        </mc:Fallback>
      </mc:AlternateContent>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屏幕剪辑"/>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852304" y="2379513"/>
            <a:ext cx="3248088" cy="2348913"/>
          </a:xfrm>
          <a:prstGeom prst="rect">
            <a:avLst/>
          </a:prstGeom>
        </p:spPr>
      </p:pic>
      <p:pic>
        <p:nvPicPr>
          <p:cNvPr id="2" name="图片 1" descr="屏幕剪辑"/>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15616" y="2323527"/>
            <a:ext cx="3253239" cy="2348913"/>
          </a:xfrm>
          <a:prstGeom prst="rect">
            <a:avLst/>
          </a:prstGeom>
        </p:spPr>
      </p:pic>
      <mc:AlternateContent xmlns:mc="http://schemas.openxmlformats.org/markup-compatibility/2006">
        <mc:Choice xmlns:a14="http://schemas.microsoft.com/office/drawing/2010/main" Requires="a14">
          <p:sp>
            <p:nvSpPr>
              <p:cNvPr id="7" name="矩形 6"/>
              <p:cNvSpPr/>
              <p:nvPr/>
            </p:nvSpPr>
            <p:spPr>
              <a:xfrm>
                <a:off x="1761336" y="116632"/>
                <a:ext cx="5474960" cy="646331"/>
              </a:xfrm>
              <a:prstGeom prst="rect">
                <a:avLst/>
              </a:prstGeom>
            </p:spPr>
            <p:txBody>
              <a:bodyPr wrap="none">
                <a:spAutoFit/>
              </a:bodyPr>
              <a:lstStyle/>
              <a:p>
                <a14:m>
                  <m:oMath xmlns:m="http://schemas.openxmlformats.org/officeDocument/2006/math">
                    <m:sSup>
                      <m:sSupPr>
                        <m:ctrlPr>
                          <a:rPr lang="en-US" altLang="zh-CN" sz="3600" i="1">
                            <a:solidFill>
                              <a:srgbClr val="FF0000"/>
                            </a:solidFill>
                            <a:latin typeface="Cambria Math" panose="02040503050406030204" pitchFamily="18" charset="0"/>
                            <a:ea typeface="微软雅黑" panose="020B0503020204020204" pitchFamily="34" charset="-122"/>
                          </a:rPr>
                        </m:ctrlPr>
                      </m:sSupPr>
                      <m:e>
                        <m:r>
                          <m:rPr>
                            <m:sty m:val="p"/>
                          </m:rPr>
                          <a:rPr lang="el-GR" altLang="zh-CN" sz="3600" i="1">
                            <a:solidFill>
                              <a:srgbClr val="FF0000"/>
                            </a:solidFill>
                            <a:latin typeface="Cambria Math" panose="02040503050406030204"/>
                            <a:ea typeface="Cambria Math" panose="02040503050406030204"/>
                          </a:rPr>
                          <m:t>Σ</m:t>
                        </m:r>
                      </m:e>
                      <m:sup>
                        <m:r>
                          <a:rPr lang="en-US" altLang="zh-CN" sz="3600" b="0" i="1" smtClean="0">
                            <a:solidFill>
                              <a:srgbClr val="FF0000"/>
                            </a:solidFill>
                            <a:latin typeface="Cambria Math" panose="02040503050406030204"/>
                            <a:ea typeface="Cambria Math" panose="02040503050406030204"/>
                          </a:rPr>
                          <m:t>+</m:t>
                        </m:r>
                      </m:sup>
                    </m:sSup>
                    <m:r>
                      <a:rPr lang="en-US" altLang="zh-CN" sz="3600" b="0" i="1" smtClean="0">
                        <a:solidFill>
                          <a:srgbClr val="FF0000"/>
                        </a:solidFill>
                        <a:latin typeface="Cambria Math" panose="02040503050406030204"/>
                        <a:ea typeface="微软雅黑" panose="020B0503020204020204" pitchFamily="34" charset="-122"/>
                      </a:rPr>
                      <m:t>𝑛</m:t>
                    </m:r>
                    <m:r>
                      <a:rPr lang="en-US" altLang="zh-CN" sz="3600" i="1">
                        <a:solidFill>
                          <a:srgbClr val="FF0000"/>
                        </a:solidFill>
                        <a:latin typeface="Cambria Math" panose="02040503050406030204"/>
                        <a:ea typeface="Cambria Math" panose="02040503050406030204"/>
                      </a:rPr>
                      <m:t>→</m:t>
                    </m:r>
                    <m:r>
                      <m:rPr>
                        <m:sty m:val="p"/>
                      </m:rPr>
                      <a:rPr lang="el-GR" altLang="zh-CN" sz="3600" i="1" smtClean="0">
                        <a:solidFill>
                          <a:srgbClr val="FF0000"/>
                        </a:solidFill>
                        <a:latin typeface="Cambria Math" panose="02040503050406030204"/>
                        <a:ea typeface="Cambria Math" panose="02040503050406030204"/>
                      </a:rPr>
                      <m:t>Λ</m:t>
                    </m:r>
                    <m:r>
                      <a:rPr lang="en-US" altLang="zh-CN" sz="3600" b="0" i="1" smtClean="0">
                        <a:solidFill>
                          <a:srgbClr val="FF0000"/>
                        </a:solidFill>
                        <a:latin typeface="Cambria Math" panose="02040503050406030204"/>
                        <a:ea typeface="Cambria Math" panose="02040503050406030204"/>
                      </a:rPr>
                      <m:t>𝑝</m:t>
                    </m:r>
                  </m:oMath>
                </a14:m>
                <a:r>
                  <a:rPr lang="en-US" altLang="zh-CN" sz="3600" dirty="0">
                    <a:solidFill>
                      <a:srgbClr val="FF0000"/>
                    </a:solidFill>
                    <a:latin typeface="微软雅黑" panose="020B0503020204020204" pitchFamily="34" charset="-122"/>
                    <a:ea typeface="微软雅黑" panose="020B0503020204020204" pitchFamily="34" charset="-122"/>
                  </a:rPr>
                  <a:t> and </a:t>
                </a:r>
                <a14:m>
                  <m:oMath xmlns:m="http://schemas.openxmlformats.org/officeDocument/2006/math">
                    <m:sSup>
                      <m:sSupPr>
                        <m:ctrlPr>
                          <a:rPr lang="en-US" altLang="zh-CN" sz="3600" i="1">
                            <a:solidFill>
                              <a:srgbClr val="FF0000"/>
                            </a:solidFill>
                            <a:latin typeface="Cambria Math" panose="02040503050406030204" pitchFamily="18" charset="0"/>
                            <a:ea typeface="微软雅黑" panose="020B0503020204020204" pitchFamily="34" charset="-122"/>
                          </a:rPr>
                        </m:ctrlPr>
                      </m:sSupPr>
                      <m:e>
                        <m:r>
                          <m:rPr>
                            <m:sty m:val="p"/>
                          </m:rPr>
                          <a:rPr lang="el-GR" altLang="zh-CN" sz="3600" i="1">
                            <a:solidFill>
                              <a:srgbClr val="FF0000"/>
                            </a:solidFill>
                            <a:latin typeface="Cambria Math" panose="02040503050406030204"/>
                            <a:ea typeface="Cambria Math" panose="02040503050406030204"/>
                          </a:rPr>
                          <m:t>Σ</m:t>
                        </m:r>
                      </m:e>
                      <m:sup>
                        <m:r>
                          <a:rPr lang="en-US" altLang="zh-CN" sz="3600" i="1">
                            <a:solidFill>
                              <a:srgbClr val="FF0000"/>
                            </a:solidFill>
                            <a:latin typeface="Cambria Math" panose="02040503050406030204"/>
                            <a:ea typeface="Cambria Math" panose="02040503050406030204"/>
                          </a:rPr>
                          <m:t>+</m:t>
                        </m:r>
                      </m:sup>
                    </m:sSup>
                    <m:r>
                      <a:rPr lang="en-US" altLang="zh-CN" sz="3600" i="1">
                        <a:solidFill>
                          <a:srgbClr val="FF0000"/>
                        </a:solidFill>
                        <a:latin typeface="Cambria Math" panose="02040503050406030204"/>
                        <a:ea typeface="微软雅黑" panose="020B0503020204020204" pitchFamily="34" charset="-122"/>
                      </a:rPr>
                      <m:t>𝑛</m:t>
                    </m:r>
                    <m:r>
                      <a:rPr lang="en-US" altLang="zh-CN" sz="3600" i="1">
                        <a:solidFill>
                          <a:srgbClr val="FF0000"/>
                        </a:solidFill>
                        <a:latin typeface="Cambria Math" panose="02040503050406030204"/>
                        <a:ea typeface="Cambria Math" panose="02040503050406030204"/>
                      </a:rPr>
                      <m:t>→</m:t>
                    </m:r>
                    <m:sSup>
                      <m:sSupPr>
                        <m:ctrlPr>
                          <a:rPr lang="en-US" altLang="zh-CN" sz="3600" i="1" smtClean="0">
                            <a:solidFill>
                              <a:srgbClr val="FF0000"/>
                            </a:solidFill>
                            <a:latin typeface="Cambria Math" panose="02040503050406030204" pitchFamily="18" charset="0"/>
                            <a:ea typeface="Cambria Math" panose="02040503050406030204"/>
                          </a:rPr>
                        </m:ctrlPr>
                      </m:sSupPr>
                      <m:e>
                        <m:r>
                          <m:rPr>
                            <m:sty m:val="p"/>
                          </m:rPr>
                          <a:rPr lang="el-GR" altLang="zh-CN" sz="3600" i="1" smtClean="0">
                            <a:solidFill>
                              <a:srgbClr val="FF0000"/>
                            </a:solidFill>
                            <a:latin typeface="Cambria Math" panose="02040503050406030204"/>
                            <a:ea typeface="Cambria Math" panose="02040503050406030204"/>
                          </a:rPr>
                          <m:t>Σ</m:t>
                        </m:r>
                      </m:e>
                      <m:sup>
                        <m:r>
                          <a:rPr lang="en-US" altLang="zh-CN" sz="3600" b="0" i="1" smtClean="0">
                            <a:solidFill>
                              <a:srgbClr val="FF0000"/>
                            </a:solidFill>
                            <a:latin typeface="Cambria Math" panose="02040503050406030204"/>
                            <a:ea typeface="Cambria Math" panose="02040503050406030204"/>
                          </a:rPr>
                          <m:t>0</m:t>
                        </m:r>
                      </m:sup>
                    </m:sSup>
                    <m:r>
                      <a:rPr lang="en-US" altLang="zh-CN" sz="3600" i="1">
                        <a:solidFill>
                          <a:srgbClr val="FF0000"/>
                        </a:solidFill>
                        <a:latin typeface="Cambria Math" panose="02040503050406030204"/>
                        <a:ea typeface="Cambria Math" panose="02040503050406030204"/>
                      </a:rPr>
                      <m:t>𝑝</m:t>
                    </m:r>
                  </m:oMath>
                </a14:m>
                <a:endParaRPr lang="en-US" altLang="zh-CN" sz="3600" dirty="0">
                  <a:solidFill>
                    <a:srgbClr val="FF0000"/>
                  </a:solidFill>
                  <a:latin typeface="微软雅黑" panose="020B0503020204020204" pitchFamily="34" charset="-122"/>
                  <a:ea typeface="微软雅黑" panose="020B0503020204020204" pitchFamily="34" charset="-122"/>
                </a:endParaRPr>
              </a:p>
            </p:txBody>
          </p:sp>
        </mc:Choice>
        <mc:Fallback>
          <p:sp>
            <p:nvSpPr>
              <p:cNvPr id="7" name="矩形 6"/>
              <p:cNvSpPr>
                <a:spLocks noRot="1" noChangeAspect="1" noMove="1" noResize="1" noEditPoints="1" noAdjustHandles="1" noChangeArrowheads="1" noChangeShapeType="1" noTextEdit="1"/>
              </p:cNvSpPr>
              <p:nvPr/>
            </p:nvSpPr>
            <p:spPr>
              <a:xfrm>
                <a:off x="1761336" y="116632"/>
                <a:ext cx="5474960" cy="646331"/>
              </a:xfrm>
              <a:prstGeom prst="rect">
                <a:avLst/>
              </a:prstGeom>
              <a:blipFill rotWithShape="1">
                <a:blip r:embed="rId3"/>
                <a:stretch>
                  <a:fillRect l="-9" t="-66" r="-131" b="51"/>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8" name="矩形 7"/>
              <p:cNvSpPr/>
              <p:nvPr/>
            </p:nvSpPr>
            <p:spPr>
              <a:xfrm>
                <a:off x="818253" y="911755"/>
                <a:ext cx="7272808" cy="1437125"/>
              </a:xfrm>
              <a:prstGeom prst="rect">
                <a:avLst/>
              </a:prstGeom>
            </p:spPr>
            <p:txBody>
              <a:bodyPr wrap="square">
                <a:spAutoFit/>
              </a:bodyPr>
              <a:lstStyle/>
              <a:p>
                <a:r>
                  <a:rPr lang="en-US" altLang="zh-CN" sz="2800" dirty="0">
                    <a:solidFill>
                      <a:srgbClr val="0000FF"/>
                    </a:solidFill>
                    <a:latin typeface="微软雅黑" panose="020B0503020204020204" pitchFamily="34" charset="-122"/>
                    <a:ea typeface="微软雅黑" panose="020B0503020204020204" pitchFamily="34" charset="-122"/>
                  </a:rPr>
                  <a:t>Reaction chain :</a:t>
                </a:r>
                <a:endParaRPr lang="en-US" altLang="zh-CN" sz="2800" dirty="0">
                  <a:solidFill>
                    <a:srgbClr val="0000FF"/>
                  </a:solidFill>
                  <a:latin typeface="微软雅黑" panose="020B0503020204020204" pitchFamily="34" charset="-122"/>
                  <a:ea typeface="微软雅黑" panose="020B0503020204020204" pitchFamily="34" charset="-122"/>
                </a:endParaRPr>
              </a:p>
              <a:p>
                <a14:m>
                  <m:oMath xmlns:m="http://schemas.openxmlformats.org/officeDocument/2006/math">
                    <m:r>
                      <a:rPr lang="en-US" altLang="zh-CN" sz="2800" b="0" i="1" smtClean="0">
                        <a:latin typeface="Cambria Math" panose="02040503050406030204"/>
                        <a:ea typeface="微软雅黑" panose="020B0503020204020204" pitchFamily="34" charset="-122"/>
                      </a:rPr>
                      <m:t>𝐽</m:t>
                    </m:r>
                    <m:r>
                      <a:rPr lang="en-US" altLang="zh-CN" sz="2800" b="0" i="1" smtClean="0">
                        <a:latin typeface="Cambria Math" panose="02040503050406030204"/>
                        <a:ea typeface="微软雅黑" panose="020B0503020204020204" pitchFamily="34" charset="-122"/>
                      </a:rPr>
                      <m:t>/</m:t>
                    </m:r>
                    <m:r>
                      <a:rPr lang="zh-CN" altLang="en-US" sz="2800" b="0" i="1" smtClean="0">
                        <a:latin typeface="Cambria Math" panose="02040503050406030204"/>
                        <a:ea typeface="微软雅黑" panose="020B0503020204020204" pitchFamily="34" charset="-122"/>
                      </a:rPr>
                      <m:t>𝜓</m:t>
                    </m:r>
                    <m:r>
                      <a:rPr lang="zh-CN" altLang="en-US" sz="2800" b="0" i="1" smtClean="0">
                        <a:latin typeface="Cambria Math" panose="02040503050406030204"/>
                        <a:ea typeface="微软雅黑" panose="020B0503020204020204" pitchFamily="34" charset="-122"/>
                      </a:rPr>
                      <m:t>→</m:t>
                    </m:r>
                    <m:sSup>
                      <m:sSupPr>
                        <m:ctrlPr>
                          <a:rPr lang="en-US" altLang="zh-CN" sz="2800" b="0" i="1" smtClean="0">
                            <a:latin typeface="Cambria Math" panose="02040503050406030204" pitchFamily="18" charset="0"/>
                            <a:ea typeface="微软雅黑" panose="020B0503020204020204" pitchFamily="34" charset="-122"/>
                          </a:rPr>
                        </m:ctrlPr>
                      </m:sSupPr>
                      <m:e>
                        <m:r>
                          <m:rPr>
                            <m:sty m:val="p"/>
                          </m:rPr>
                          <a:rPr lang="el-GR" altLang="zh-CN" sz="2800" i="1">
                            <a:latin typeface="Cambria Math" panose="02040503050406030204"/>
                            <a:ea typeface="Cambria Math" panose="02040503050406030204"/>
                          </a:rPr>
                          <m:t>Σ</m:t>
                        </m:r>
                      </m:e>
                      <m:sup>
                        <m:r>
                          <a:rPr lang="en-US" altLang="zh-CN" sz="2800" b="0" i="1" smtClean="0">
                            <a:latin typeface="Cambria Math" panose="02040503050406030204"/>
                            <a:ea typeface="Cambria Math" panose="02040503050406030204"/>
                          </a:rPr>
                          <m:t>+</m:t>
                        </m:r>
                      </m:sup>
                    </m:sSup>
                    <m:sSup>
                      <m:sSupPr>
                        <m:ctrlPr>
                          <a:rPr lang="en-US" altLang="zh-CN" sz="2800" b="0" i="1" smtClean="0">
                            <a:latin typeface="Cambria Math" panose="02040503050406030204" pitchFamily="18" charset="0"/>
                            <a:ea typeface="微软雅黑" panose="020B0503020204020204" pitchFamily="34" charset="-122"/>
                          </a:rPr>
                        </m:ctrlPr>
                      </m:sSupPr>
                      <m:e>
                        <m:acc>
                          <m:accPr>
                            <m:chr m:val="̅"/>
                            <m:ctrlPr>
                              <a:rPr lang="en-US" altLang="zh-CN" sz="2800" b="0" i="1" smtClean="0">
                                <a:latin typeface="Cambria Math" panose="02040503050406030204" pitchFamily="18" charset="0"/>
                                <a:ea typeface="微软雅黑" panose="020B0503020204020204" pitchFamily="34" charset="-122"/>
                              </a:rPr>
                            </m:ctrlPr>
                          </m:accPr>
                          <m:e>
                            <m:r>
                              <m:rPr>
                                <m:sty m:val="p"/>
                              </m:rPr>
                              <a:rPr lang="el-GR" altLang="zh-CN" sz="2800" i="1">
                                <a:latin typeface="Cambria Math" panose="02040503050406030204"/>
                                <a:ea typeface="Cambria Math" panose="02040503050406030204"/>
                              </a:rPr>
                              <m:t>Σ</m:t>
                            </m:r>
                          </m:e>
                        </m:acc>
                      </m:e>
                      <m:sup>
                        <m:r>
                          <a:rPr lang="en-US" altLang="zh-CN" sz="2800" b="0" i="1" smtClean="0">
                            <a:latin typeface="Cambria Math" panose="02040503050406030204"/>
                            <a:ea typeface="Cambria Math" panose="02040503050406030204"/>
                          </a:rPr>
                          <m:t>−</m:t>
                        </m:r>
                      </m:sup>
                    </m:sSup>
                  </m:oMath>
                </a14:m>
                <a:r>
                  <a:rPr lang="en-US" altLang="zh-CN" sz="2800" dirty="0">
                    <a:latin typeface="微软雅黑" panose="020B0503020204020204" pitchFamily="34" charset="-122"/>
                    <a:ea typeface="微软雅黑" panose="020B0503020204020204" pitchFamily="34" charset="-122"/>
                  </a:rPr>
                  <a:t>, </a:t>
                </a:r>
                <a14:m>
                  <m:oMath xmlns:m="http://schemas.openxmlformats.org/officeDocument/2006/math">
                    <m:sSup>
                      <m:sSupPr>
                        <m:ctrlPr>
                          <a:rPr lang="en-US" altLang="zh-CN" sz="2800" i="1">
                            <a:latin typeface="Cambria Math" panose="02040503050406030204" pitchFamily="18" charset="0"/>
                            <a:ea typeface="微软雅黑" panose="020B0503020204020204" pitchFamily="34" charset="-122"/>
                          </a:rPr>
                        </m:ctrlPr>
                      </m:sSupPr>
                      <m:e>
                        <m:acc>
                          <m:accPr>
                            <m:chr m:val="̅"/>
                            <m:ctrlPr>
                              <a:rPr lang="en-US" altLang="zh-CN" sz="2800" i="1">
                                <a:latin typeface="Cambria Math" panose="02040503050406030204" pitchFamily="18" charset="0"/>
                                <a:ea typeface="微软雅黑" panose="020B0503020204020204" pitchFamily="34" charset="-122"/>
                              </a:rPr>
                            </m:ctrlPr>
                          </m:accPr>
                          <m:e>
                            <m:r>
                              <m:rPr>
                                <m:sty m:val="p"/>
                              </m:rPr>
                              <a:rPr lang="el-GR" altLang="zh-CN" sz="2800" i="1">
                                <a:latin typeface="Cambria Math" panose="02040503050406030204"/>
                                <a:ea typeface="Cambria Math" panose="02040503050406030204"/>
                              </a:rPr>
                              <m:t>Σ</m:t>
                            </m:r>
                          </m:e>
                        </m:acc>
                      </m:e>
                      <m:sup>
                        <m:r>
                          <a:rPr lang="en-US" altLang="zh-CN" sz="2800" b="0" i="1" smtClean="0">
                            <a:latin typeface="Cambria Math" panose="02040503050406030204"/>
                            <a:ea typeface="Cambria Math" panose="02040503050406030204"/>
                          </a:rPr>
                          <m:t>−</m:t>
                        </m:r>
                      </m:sup>
                    </m:sSup>
                    <m:r>
                      <a:rPr lang="en-US" altLang="zh-CN" sz="2800" dirty="0" smtClean="0">
                        <a:latin typeface="Cambria Math" panose="02040503050406030204"/>
                        <a:ea typeface="微软雅黑" panose="020B0503020204020204" pitchFamily="34" charset="-122"/>
                      </a:rPr>
                      <m:t>→</m:t>
                    </m:r>
                    <m:acc>
                      <m:accPr>
                        <m:chr m:val="̅"/>
                        <m:ctrlPr>
                          <a:rPr lang="en-US" altLang="zh-CN" sz="2800" i="1" dirty="0" smtClean="0">
                            <a:latin typeface="Cambria Math" panose="02040503050406030204" pitchFamily="18" charset="0"/>
                            <a:ea typeface="微软雅黑" panose="020B0503020204020204" pitchFamily="34" charset="-122"/>
                          </a:rPr>
                        </m:ctrlPr>
                      </m:accPr>
                      <m:e>
                        <m:r>
                          <a:rPr lang="en-US" altLang="zh-CN" sz="2800" b="0" i="1" dirty="0" smtClean="0">
                            <a:latin typeface="Cambria Math" panose="02040503050406030204"/>
                            <a:ea typeface="微软雅黑" panose="020B0503020204020204" pitchFamily="34" charset="-122"/>
                          </a:rPr>
                          <m:t>𝑝</m:t>
                        </m:r>
                      </m:e>
                    </m:acc>
                    <m:sSup>
                      <m:sSupPr>
                        <m:ctrlPr>
                          <a:rPr lang="en-US" altLang="zh-CN" sz="2800" i="1" smtClean="0">
                            <a:latin typeface="Cambria Math" panose="02040503050406030204" pitchFamily="18" charset="0"/>
                            <a:ea typeface="微软雅黑" panose="020B0503020204020204" pitchFamily="34" charset="-122"/>
                          </a:rPr>
                        </m:ctrlPr>
                      </m:sSupPr>
                      <m:e>
                        <m:r>
                          <a:rPr lang="zh-CN" altLang="en-US" sz="2800" i="1" smtClean="0">
                            <a:latin typeface="Cambria Math" panose="02040503050406030204"/>
                            <a:ea typeface="微软雅黑" panose="020B0503020204020204" pitchFamily="34" charset="-122"/>
                          </a:rPr>
                          <m:t>𝜋</m:t>
                        </m:r>
                      </m:e>
                      <m:sup>
                        <m:r>
                          <a:rPr lang="en-US" altLang="zh-CN" sz="2800" b="0" i="1" smtClean="0">
                            <a:latin typeface="Cambria Math" panose="02040503050406030204"/>
                            <a:ea typeface="微软雅黑" panose="020B0503020204020204" pitchFamily="34" charset="-122"/>
                          </a:rPr>
                          <m:t>0</m:t>
                        </m:r>
                      </m:sup>
                    </m:sSup>
                  </m:oMath>
                </a14:m>
                <a:r>
                  <a:rPr lang="en-US" altLang="zh-CN" sz="2800" dirty="0">
                    <a:latin typeface="微软雅黑" panose="020B0503020204020204" pitchFamily="34" charset="-122"/>
                    <a:ea typeface="微软雅黑" panose="020B0503020204020204" pitchFamily="34" charset="-122"/>
                  </a:rPr>
                  <a:t>, </a:t>
                </a:r>
                <a14:m>
                  <m:oMath xmlns:m="http://schemas.openxmlformats.org/officeDocument/2006/math">
                    <m:sSup>
                      <m:sSupPr>
                        <m:ctrlPr>
                          <a:rPr lang="en-US" altLang="zh-CN" sz="2800" i="1">
                            <a:latin typeface="Cambria Math" panose="02040503050406030204" pitchFamily="18" charset="0"/>
                            <a:ea typeface="微软雅黑" panose="020B0503020204020204" pitchFamily="34" charset="-122"/>
                          </a:rPr>
                        </m:ctrlPr>
                      </m:sSupPr>
                      <m:e>
                        <m:r>
                          <a:rPr lang="zh-CN" altLang="en-US" sz="2800" i="1">
                            <a:latin typeface="Cambria Math" panose="02040503050406030204"/>
                            <a:ea typeface="微软雅黑" panose="020B0503020204020204" pitchFamily="34" charset="-122"/>
                          </a:rPr>
                          <m:t>𝜋</m:t>
                        </m:r>
                      </m:e>
                      <m:sup>
                        <m:r>
                          <a:rPr lang="en-US" altLang="zh-CN" sz="2800" i="1">
                            <a:latin typeface="Cambria Math" panose="02040503050406030204"/>
                            <a:ea typeface="微软雅黑" panose="020B0503020204020204" pitchFamily="34" charset="-122"/>
                          </a:rPr>
                          <m:t>0</m:t>
                        </m:r>
                      </m:sup>
                    </m:sSup>
                    <m:r>
                      <a:rPr lang="en-US" altLang="zh-CN" sz="2800" i="1" smtClean="0">
                        <a:latin typeface="Cambria Math" panose="02040503050406030204"/>
                        <a:ea typeface="Cambria Math" panose="02040503050406030204"/>
                      </a:rPr>
                      <m:t>→</m:t>
                    </m:r>
                    <m:r>
                      <a:rPr lang="zh-CN" altLang="en-US" sz="2800" i="1" smtClean="0">
                        <a:latin typeface="Cambria Math" panose="02040503050406030204"/>
                        <a:ea typeface="Cambria Math" panose="02040503050406030204"/>
                      </a:rPr>
                      <m:t>𝛾𝛾</m:t>
                    </m:r>
                  </m:oMath>
                </a14:m>
                <a:r>
                  <a:rPr lang="en-US" altLang="zh-CN" sz="2800" dirty="0">
                    <a:latin typeface="微软雅黑" panose="020B0503020204020204" pitchFamily="34" charset="-122"/>
                    <a:ea typeface="微软雅黑" panose="020B0503020204020204" pitchFamily="34" charset="-122"/>
                  </a:rPr>
                  <a:t>,</a:t>
                </a:r>
                <a:endParaRPr lang="en-US" altLang="zh-CN" sz="2800" dirty="0">
                  <a:latin typeface="微软雅黑" panose="020B0503020204020204" pitchFamily="34" charset="-122"/>
                  <a:ea typeface="微软雅黑" panose="020B0503020204020204" pitchFamily="34" charset="-122"/>
                </a:endParaRPr>
              </a:p>
              <a:p>
                <a14:m>
                  <m:oMath xmlns:m="http://schemas.openxmlformats.org/officeDocument/2006/math">
                    <m:sSup>
                      <m:sSupPr>
                        <m:ctrlPr>
                          <a:rPr lang="en-US" altLang="zh-CN" sz="2800" i="1">
                            <a:latin typeface="Cambria Math" panose="02040503050406030204" pitchFamily="18" charset="0"/>
                            <a:ea typeface="微软雅黑" panose="020B0503020204020204" pitchFamily="34" charset="-122"/>
                          </a:rPr>
                        </m:ctrlPr>
                      </m:sSupPr>
                      <m:e>
                        <m:r>
                          <m:rPr>
                            <m:sty m:val="p"/>
                          </m:rPr>
                          <a:rPr lang="el-GR" altLang="zh-CN" sz="2800" i="1">
                            <a:latin typeface="Cambria Math" panose="02040503050406030204"/>
                            <a:ea typeface="Cambria Math" panose="02040503050406030204"/>
                          </a:rPr>
                          <m:t>Σ</m:t>
                        </m:r>
                      </m:e>
                      <m:sup>
                        <m:r>
                          <a:rPr lang="en-US" altLang="zh-CN" sz="2800" b="0" i="1" smtClean="0">
                            <a:latin typeface="Cambria Math" panose="02040503050406030204"/>
                            <a:ea typeface="Cambria Math" panose="02040503050406030204"/>
                          </a:rPr>
                          <m:t>+</m:t>
                        </m:r>
                      </m:sup>
                    </m:sSup>
                    <m:r>
                      <a:rPr lang="en-US" altLang="zh-CN" sz="2800" b="0" i="1" smtClean="0">
                        <a:latin typeface="Cambria Math" panose="02040503050406030204"/>
                        <a:ea typeface="微软雅黑" panose="020B0503020204020204" pitchFamily="34" charset="-122"/>
                      </a:rPr>
                      <m:t>𝑛</m:t>
                    </m:r>
                    <m:r>
                      <a:rPr lang="en-US" altLang="zh-CN" sz="2800" i="1">
                        <a:latin typeface="Cambria Math" panose="02040503050406030204"/>
                        <a:ea typeface="Cambria Math" panose="02040503050406030204"/>
                      </a:rPr>
                      <m:t>→</m:t>
                    </m:r>
                    <m:r>
                      <m:rPr>
                        <m:sty m:val="p"/>
                      </m:rPr>
                      <a:rPr lang="el-GR" altLang="zh-CN" sz="2800" i="1" smtClean="0">
                        <a:latin typeface="Cambria Math" panose="02040503050406030204"/>
                        <a:ea typeface="Cambria Math" panose="02040503050406030204"/>
                      </a:rPr>
                      <m:t>Λ</m:t>
                    </m:r>
                    <m:r>
                      <a:rPr lang="en-US" altLang="zh-CN" sz="2800" b="0" i="1" smtClean="0">
                        <a:latin typeface="Cambria Math" panose="02040503050406030204"/>
                        <a:ea typeface="Cambria Math" panose="02040503050406030204"/>
                      </a:rPr>
                      <m:t>𝑝</m:t>
                    </m:r>
                    <m:r>
                      <a:rPr lang="en-US" altLang="zh-CN" sz="2800" b="0" i="1" smtClean="0">
                        <a:latin typeface="Cambria Math" panose="02040503050406030204"/>
                        <a:ea typeface="Cambria Math" panose="02040503050406030204"/>
                      </a:rPr>
                      <m:t>/</m:t>
                    </m:r>
                    <m:sSup>
                      <m:sSupPr>
                        <m:ctrlPr>
                          <a:rPr lang="el-GR" altLang="zh-CN" sz="2800" i="1" smtClean="0">
                            <a:latin typeface="Cambria Math" panose="02040503050406030204" pitchFamily="18" charset="0"/>
                            <a:ea typeface="Cambria Math" panose="02040503050406030204"/>
                          </a:rPr>
                        </m:ctrlPr>
                      </m:sSupPr>
                      <m:e>
                        <m:r>
                          <m:rPr>
                            <m:sty m:val="p"/>
                          </m:rPr>
                          <a:rPr lang="el-GR" altLang="zh-CN" sz="2800" i="1">
                            <a:latin typeface="Cambria Math" panose="02040503050406030204"/>
                            <a:ea typeface="Cambria Math" panose="02040503050406030204"/>
                          </a:rPr>
                          <m:t>Σ</m:t>
                        </m:r>
                      </m:e>
                      <m:sup>
                        <m:r>
                          <a:rPr lang="en-US" altLang="zh-CN" sz="2800" b="0" i="1" smtClean="0">
                            <a:latin typeface="Cambria Math" panose="02040503050406030204"/>
                            <a:ea typeface="Cambria Math" panose="02040503050406030204"/>
                          </a:rPr>
                          <m:t>0</m:t>
                        </m:r>
                      </m:sup>
                    </m:sSup>
                    <m:r>
                      <a:rPr lang="en-US" altLang="zh-CN" sz="2800" b="0" i="1" smtClean="0">
                        <a:latin typeface="Cambria Math" panose="02040503050406030204"/>
                        <a:ea typeface="Cambria Math" panose="02040503050406030204"/>
                      </a:rPr>
                      <m:t>𝑝</m:t>
                    </m:r>
                  </m:oMath>
                </a14:m>
                <a:r>
                  <a:rPr lang="en-US" altLang="zh-CN" sz="2800" dirty="0">
                    <a:latin typeface="微软雅黑" panose="020B0503020204020204" pitchFamily="34" charset="-122"/>
                    <a:ea typeface="微软雅黑" panose="020B0503020204020204" pitchFamily="34" charset="-122"/>
                  </a:rPr>
                  <a:t>, </a:t>
                </a:r>
                <a14:m>
                  <m:oMath xmlns:m="http://schemas.openxmlformats.org/officeDocument/2006/math">
                    <m:sSup>
                      <m:sSupPr>
                        <m:ctrlPr>
                          <a:rPr lang="en-US" altLang="zh-CN" sz="2800" i="1" smtClean="0">
                            <a:latin typeface="Cambria Math" panose="02040503050406030204" pitchFamily="18" charset="0"/>
                            <a:ea typeface="微软雅黑" panose="020B0503020204020204" pitchFamily="34" charset="-122"/>
                          </a:rPr>
                        </m:ctrlPr>
                      </m:sSupPr>
                      <m:e>
                        <m:r>
                          <m:rPr>
                            <m:sty m:val="p"/>
                          </m:rPr>
                          <a:rPr lang="el-GR" altLang="zh-CN" sz="2800" i="1">
                            <a:latin typeface="Cambria Math" panose="02040503050406030204"/>
                            <a:ea typeface="Cambria Math" panose="02040503050406030204"/>
                          </a:rPr>
                          <m:t>Σ</m:t>
                        </m:r>
                      </m:e>
                      <m:sup>
                        <m:r>
                          <a:rPr lang="en-US" altLang="zh-CN" sz="2800" b="0" i="1" smtClean="0">
                            <a:latin typeface="Cambria Math" panose="02040503050406030204"/>
                            <a:ea typeface="Cambria Math" panose="02040503050406030204"/>
                          </a:rPr>
                          <m:t>0</m:t>
                        </m:r>
                      </m:sup>
                    </m:sSup>
                    <m:r>
                      <a:rPr lang="en-US" altLang="zh-CN" sz="2800" i="1" smtClean="0">
                        <a:latin typeface="Cambria Math" panose="02040503050406030204"/>
                        <a:ea typeface="Cambria Math" panose="02040503050406030204"/>
                      </a:rPr>
                      <m:t>→</m:t>
                    </m:r>
                    <m:r>
                      <a:rPr lang="zh-CN" altLang="en-US" sz="2800" i="1" smtClean="0">
                        <a:latin typeface="Cambria Math" panose="02040503050406030204"/>
                        <a:ea typeface="Cambria Math" panose="02040503050406030204"/>
                      </a:rPr>
                      <m:t>𝛾</m:t>
                    </m:r>
                    <m:r>
                      <m:rPr>
                        <m:sty m:val="p"/>
                      </m:rPr>
                      <a:rPr lang="el-GR" altLang="zh-CN" sz="2800" i="1" smtClean="0">
                        <a:latin typeface="Cambria Math" panose="02040503050406030204"/>
                        <a:ea typeface="Cambria Math" panose="02040503050406030204"/>
                      </a:rPr>
                      <m:t>Λ</m:t>
                    </m:r>
                  </m:oMath>
                </a14:m>
                <a:r>
                  <a:rPr lang="en-US" altLang="zh-CN" sz="2800" dirty="0">
                    <a:latin typeface="微软雅黑" panose="020B0503020204020204" pitchFamily="34" charset="-122"/>
                    <a:ea typeface="微软雅黑" panose="020B0503020204020204" pitchFamily="34" charset="-122"/>
                  </a:rPr>
                  <a:t>, </a:t>
                </a:r>
                <a14:m>
                  <m:oMath xmlns:m="http://schemas.openxmlformats.org/officeDocument/2006/math">
                    <m:r>
                      <m:rPr>
                        <m:sty m:val="p"/>
                      </m:rPr>
                      <a:rPr lang="el-GR" altLang="zh-CN" sz="2800" i="1" smtClean="0">
                        <a:latin typeface="Cambria Math" panose="02040503050406030204"/>
                        <a:ea typeface="Cambria Math" panose="02040503050406030204"/>
                      </a:rPr>
                      <m:t>Λ</m:t>
                    </m:r>
                    <m:r>
                      <a:rPr lang="el-GR" altLang="zh-CN" sz="2800" i="1" smtClean="0">
                        <a:latin typeface="Cambria Math" panose="02040503050406030204"/>
                        <a:ea typeface="Cambria Math" panose="02040503050406030204"/>
                      </a:rPr>
                      <m:t>→</m:t>
                    </m:r>
                    <m:r>
                      <a:rPr lang="en-US" altLang="zh-CN" sz="2800" b="0" i="1" smtClean="0">
                        <a:latin typeface="Cambria Math" panose="02040503050406030204"/>
                        <a:ea typeface="Cambria Math" panose="02040503050406030204"/>
                      </a:rPr>
                      <m:t>𝑝</m:t>
                    </m:r>
                    <m:sSup>
                      <m:sSupPr>
                        <m:ctrlPr>
                          <a:rPr lang="en-US" altLang="zh-CN" sz="2800" b="0" i="1" smtClean="0">
                            <a:latin typeface="Cambria Math" panose="02040503050406030204" pitchFamily="18" charset="0"/>
                            <a:ea typeface="Cambria Math" panose="02040503050406030204"/>
                          </a:rPr>
                        </m:ctrlPr>
                      </m:sSupPr>
                      <m:e>
                        <m:r>
                          <a:rPr lang="zh-CN" altLang="en-US" sz="2800" b="0" i="1" smtClean="0">
                            <a:latin typeface="Cambria Math" panose="02040503050406030204"/>
                            <a:ea typeface="Cambria Math" panose="02040503050406030204"/>
                          </a:rPr>
                          <m:t>𝜋</m:t>
                        </m:r>
                      </m:e>
                      <m:sup>
                        <m:r>
                          <a:rPr lang="en-US" altLang="zh-CN" sz="2800" b="0" i="1" smtClean="0">
                            <a:latin typeface="Cambria Math" panose="02040503050406030204"/>
                            <a:ea typeface="Cambria Math" panose="02040503050406030204"/>
                          </a:rPr>
                          <m:t>−</m:t>
                        </m:r>
                      </m:sup>
                    </m:sSup>
                  </m:oMath>
                </a14:m>
                <a:r>
                  <a:rPr lang="en-US" altLang="zh-CN" sz="2800" dirty="0">
                    <a:latin typeface="微软雅黑" panose="020B0503020204020204" pitchFamily="34" charset="-122"/>
                    <a:ea typeface="微软雅黑" panose="020B0503020204020204" pitchFamily="34" charset="-122"/>
                  </a:rPr>
                  <a:t>.</a:t>
                </a:r>
                <a:endParaRPr lang="en-US" altLang="zh-CN" sz="2800" dirty="0">
                  <a:latin typeface="微软雅黑" panose="020B0503020204020204" pitchFamily="34" charset="-122"/>
                  <a:ea typeface="微软雅黑" panose="020B0503020204020204" pitchFamily="34" charset="-122"/>
                </a:endParaRPr>
              </a:p>
            </p:txBody>
          </p:sp>
        </mc:Choice>
        <mc:Fallback>
          <p:sp>
            <p:nvSpPr>
              <p:cNvPr id="8" name="矩形 7"/>
              <p:cNvSpPr>
                <a:spLocks noRot="1" noChangeAspect="1" noMove="1" noResize="1" noEditPoints="1" noAdjustHandles="1" noChangeArrowheads="1" noChangeShapeType="1" noTextEdit="1"/>
              </p:cNvSpPr>
              <p:nvPr/>
            </p:nvSpPr>
            <p:spPr>
              <a:xfrm>
                <a:off x="818253" y="911755"/>
                <a:ext cx="7272808" cy="1437125"/>
              </a:xfrm>
              <a:prstGeom prst="rect">
                <a:avLst/>
              </a:prstGeom>
              <a:blipFill rotWithShape="1">
                <a:blip r:embed="rId4"/>
                <a:stretch>
                  <a:fillRect l="-5" t="-37" r="7" b="1"/>
                </a:stretch>
              </a:blipFill>
            </p:spPr>
            <p:txBody>
              <a:bodyPr/>
              <a:lstStyle/>
              <a:p>
                <a:r>
                  <a:rPr lang="zh-CN" altLang="en-US">
                    <a:noFill/>
                  </a:rPr>
                  <a:t> </a:t>
                </a:r>
              </a:p>
            </p:txBody>
          </p:sp>
        </mc:Fallback>
      </mc:AlternateContent>
      <p:sp>
        <p:nvSpPr>
          <p:cNvPr id="10" name="灯片编号占位符 3"/>
          <p:cNvSpPr>
            <a:spLocks noGrp="1"/>
          </p:cNvSpPr>
          <p:nvPr>
            <p:ph type="sldNum" sz="quarter" idx="12"/>
          </p:nvPr>
        </p:nvSpPr>
        <p:spPr>
          <a:xfrm>
            <a:off x="6925750" y="6365682"/>
            <a:ext cx="2057400" cy="365125"/>
          </a:xfrm>
        </p:spPr>
        <p:txBody>
          <a:bodyPr/>
          <a:lstStyle/>
          <a:p>
            <a:fld id="{0C913308-F349-4B6D-A68A-DD1791B4A57B}" type="slidenum">
              <a:rPr lang="zh-CN" altLang="en-US" sz="1800" smtClean="0">
                <a:solidFill>
                  <a:schemeClr val="tx1"/>
                </a:solidFill>
                <a:latin typeface="微软雅黑" panose="020B0503020204020204" pitchFamily="34" charset="-122"/>
                <a:ea typeface="微软雅黑" panose="020B0503020204020204" pitchFamily="34" charset="-122"/>
              </a:rPr>
            </a:fld>
            <a:endParaRPr lang="zh-CN" altLang="en-US" sz="1800" dirty="0">
              <a:solidFill>
                <a:schemeClr val="tx1"/>
              </a:solidFill>
              <a:latin typeface="微软雅黑" panose="020B0503020204020204" pitchFamily="34" charset="-122"/>
              <a:ea typeface="微软雅黑" panose="020B0503020204020204" pitchFamily="34" charset="-122"/>
            </a:endParaRPr>
          </a:p>
        </p:txBody>
      </p:sp>
      <p:sp>
        <p:nvSpPr>
          <p:cNvPr id="5" name="矩形 4"/>
          <p:cNvSpPr/>
          <p:nvPr/>
        </p:nvSpPr>
        <p:spPr>
          <a:xfrm>
            <a:off x="5770145" y="908720"/>
            <a:ext cx="2912720" cy="369332"/>
          </a:xfrm>
          <a:prstGeom prst="rect">
            <a:avLst/>
          </a:prstGeom>
        </p:spPr>
        <p:txBody>
          <a:bodyPr wrap="none">
            <a:spAutoFit/>
          </a:bodyPr>
          <a:lstStyle/>
          <a:p>
            <a:r>
              <a:rPr lang="en-US" altLang="zh-CN" dirty="0">
                <a:latin typeface="微软雅黑" panose="020B0503020204020204" pitchFamily="34" charset="-122"/>
                <a:ea typeface="微软雅黑" panose="020B0503020204020204" pitchFamily="34" charset="-122"/>
              </a:rPr>
              <a:t>PRC 113, L032201 (2026)</a:t>
            </a:r>
            <a:endParaRPr lang="en-US" altLang="zh-CN" dirty="0">
              <a:latin typeface="微软雅黑" panose="020B0503020204020204" pitchFamily="34" charset="-122"/>
              <a:ea typeface="微软雅黑" panose="020B0503020204020204" pitchFamily="34" charset="-122"/>
            </a:endParaRPr>
          </a:p>
        </p:txBody>
      </p:sp>
      <mc:AlternateContent xmlns:mc="http://schemas.openxmlformats.org/markup-compatibility/2006">
        <mc:Choice xmlns:a14="http://schemas.microsoft.com/office/drawing/2010/main" Requires="a14">
          <p:sp>
            <p:nvSpPr>
              <p:cNvPr id="13" name="矩形 12"/>
              <p:cNvSpPr/>
              <p:nvPr/>
            </p:nvSpPr>
            <p:spPr>
              <a:xfrm>
                <a:off x="5536097" y="2410639"/>
                <a:ext cx="1350498" cy="369332"/>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p>
                        <m:sSupPr>
                          <m:ctrlPr>
                            <a:rPr lang="en-US" altLang="zh-CN" i="1" smtClean="0">
                              <a:solidFill>
                                <a:srgbClr val="0000FF"/>
                              </a:solidFill>
                              <a:latin typeface="Cambria Math" panose="02040503050406030204" pitchFamily="18" charset="0"/>
                              <a:ea typeface="微软雅黑" panose="020B0503020204020204" pitchFamily="34" charset="-122"/>
                            </a:rPr>
                          </m:ctrlPr>
                        </m:sSupPr>
                        <m:e>
                          <m:r>
                            <m:rPr>
                              <m:sty m:val="p"/>
                            </m:rPr>
                            <a:rPr lang="el-GR" altLang="zh-CN" i="1">
                              <a:solidFill>
                                <a:srgbClr val="0000FF"/>
                              </a:solidFill>
                              <a:latin typeface="Cambria Math" panose="02040503050406030204"/>
                              <a:ea typeface="Cambria Math" panose="02040503050406030204"/>
                            </a:rPr>
                            <m:t>Σ</m:t>
                          </m:r>
                        </m:e>
                        <m:sup>
                          <m:r>
                            <a:rPr lang="en-US" altLang="zh-CN" b="0" i="1" smtClean="0">
                              <a:solidFill>
                                <a:srgbClr val="0000FF"/>
                              </a:solidFill>
                              <a:latin typeface="Cambria Math" panose="02040503050406030204"/>
                              <a:ea typeface="Cambria Math" panose="02040503050406030204"/>
                            </a:rPr>
                            <m:t>+</m:t>
                          </m:r>
                        </m:sup>
                      </m:sSup>
                      <m:r>
                        <a:rPr lang="en-US" altLang="zh-CN" i="1">
                          <a:solidFill>
                            <a:srgbClr val="0000FF"/>
                          </a:solidFill>
                          <a:latin typeface="Cambria Math" panose="02040503050406030204"/>
                          <a:ea typeface="微软雅黑" panose="020B0503020204020204" pitchFamily="34" charset="-122"/>
                        </a:rPr>
                        <m:t>𝑛</m:t>
                      </m:r>
                      <m:r>
                        <a:rPr lang="en-US" altLang="zh-CN" i="1">
                          <a:solidFill>
                            <a:srgbClr val="0000FF"/>
                          </a:solidFill>
                          <a:latin typeface="Cambria Math" panose="02040503050406030204"/>
                          <a:ea typeface="Cambria Math" panose="02040503050406030204"/>
                        </a:rPr>
                        <m:t>→</m:t>
                      </m:r>
                      <m:sSup>
                        <m:sSupPr>
                          <m:ctrlPr>
                            <a:rPr lang="en-US" altLang="zh-CN" i="1">
                              <a:solidFill>
                                <a:srgbClr val="0000FF"/>
                              </a:solidFill>
                              <a:latin typeface="Cambria Math" panose="02040503050406030204" pitchFamily="18" charset="0"/>
                              <a:ea typeface="Cambria Math" panose="02040503050406030204"/>
                            </a:rPr>
                          </m:ctrlPr>
                        </m:sSupPr>
                        <m:e>
                          <m:r>
                            <m:rPr>
                              <m:sty m:val="p"/>
                            </m:rPr>
                            <a:rPr lang="el-GR" altLang="zh-CN" i="1">
                              <a:solidFill>
                                <a:srgbClr val="0000FF"/>
                              </a:solidFill>
                              <a:latin typeface="Cambria Math" panose="02040503050406030204"/>
                              <a:ea typeface="Cambria Math" panose="02040503050406030204"/>
                            </a:rPr>
                            <m:t>Σ</m:t>
                          </m:r>
                        </m:e>
                        <m:sup>
                          <m:r>
                            <a:rPr lang="en-US" altLang="zh-CN" b="0" i="1" smtClean="0">
                              <a:solidFill>
                                <a:srgbClr val="0000FF"/>
                              </a:solidFill>
                              <a:latin typeface="Cambria Math" panose="02040503050406030204"/>
                              <a:ea typeface="Cambria Math" panose="02040503050406030204"/>
                            </a:rPr>
                            <m:t>0</m:t>
                          </m:r>
                        </m:sup>
                      </m:sSup>
                      <m:r>
                        <a:rPr lang="en-US" altLang="zh-CN" i="1">
                          <a:solidFill>
                            <a:srgbClr val="0000FF"/>
                          </a:solidFill>
                          <a:latin typeface="Cambria Math" panose="02040503050406030204"/>
                          <a:ea typeface="Cambria Math" panose="02040503050406030204"/>
                        </a:rPr>
                        <m:t>𝑝</m:t>
                      </m:r>
                    </m:oMath>
                  </m:oMathPara>
                </a14:m>
                <a:endParaRPr lang="en-US" altLang="zh-CN" dirty="0">
                  <a:solidFill>
                    <a:srgbClr val="0000FF"/>
                  </a:solidFill>
                  <a:latin typeface="微软雅黑" panose="020B0503020204020204" pitchFamily="34" charset="-122"/>
                  <a:ea typeface="微软雅黑" panose="020B0503020204020204" pitchFamily="34" charset="-122"/>
                </a:endParaRPr>
              </a:p>
            </p:txBody>
          </p:sp>
        </mc:Choice>
        <mc:Fallback>
          <p:sp>
            <p:nvSpPr>
              <p:cNvPr id="13" name="矩形 12"/>
              <p:cNvSpPr>
                <a:spLocks noRot="1" noChangeAspect="1" noMove="1" noResize="1" noEditPoints="1" noAdjustHandles="1" noChangeArrowheads="1" noChangeShapeType="1" noTextEdit="1"/>
              </p:cNvSpPr>
              <p:nvPr/>
            </p:nvSpPr>
            <p:spPr>
              <a:xfrm>
                <a:off x="5536097" y="2410639"/>
                <a:ext cx="1350498" cy="369332"/>
              </a:xfrm>
              <a:prstGeom prst="rect">
                <a:avLst/>
              </a:prstGeom>
              <a:blipFill rotWithShape="1">
                <a:blip r:embed="rId5"/>
                <a:stretch>
                  <a:fillRect l="-12" t="-48" r="1" b="156"/>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4" name="矩形 13"/>
              <p:cNvSpPr/>
              <p:nvPr/>
            </p:nvSpPr>
            <p:spPr>
              <a:xfrm>
                <a:off x="1566326" y="2401308"/>
                <a:ext cx="1734834" cy="369332"/>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p>
                        <m:sSupPr>
                          <m:ctrlPr>
                            <a:rPr lang="en-US" altLang="zh-CN" i="1" smtClean="0">
                              <a:solidFill>
                                <a:srgbClr val="0000FF"/>
                              </a:solidFill>
                              <a:latin typeface="Cambria Math" panose="02040503050406030204" pitchFamily="18" charset="0"/>
                              <a:ea typeface="微软雅黑" panose="020B0503020204020204" pitchFamily="34" charset="-122"/>
                            </a:rPr>
                          </m:ctrlPr>
                        </m:sSupPr>
                        <m:e>
                          <m:r>
                            <m:rPr>
                              <m:sty m:val="p"/>
                            </m:rPr>
                            <a:rPr lang="el-GR" altLang="zh-CN" i="1">
                              <a:solidFill>
                                <a:srgbClr val="0000FF"/>
                              </a:solidFill>
                              <a:latin typeface="Cambria Math" panose="02040503050406030204"/>
                              <a:ea typeface="Cambria Math" panose="02040503050406030204"/>
                            </a:rPr>
                            <m:t>Σ</m:t>
                          </m:r>
                        </m:e>
                        <m:sup>
                          <m:r>
                            <a:rPr lang="en-US" altLang="zh-CN" b="0" i="1" smtClean="0">
                              <a:solidFill>
                                <a:srgbClr val="0000FF"/>
                              </a:solidFill>
                              <a:latin typeface="Cambria Math" panose="02040503050406030204"/>
                              <a:ea typeface="Cambria Math" panose="02040503050406030204"/>
                            </a:rPr>
                            <m:t>+</m:t>
                          </m:r>
                        </m:sup>
                      </m:sSup>
                      <m:r>
                        <a:rPr lang="en-US" altLang="zh-CN" i="1">
                          <a:solidFill>
                            <a:srgbClr val="0000FF"/>
                          </a:solidFill>
                          <a:latin typeface="Cambria Math" panose="02040503050406030204"/>
                          <a:ea typeface="微软雅黑" panose="020B0503020204020204" pitchFamily="34" charset="-122"/>
                        </a:rPr>
                        <m:t>𝑛</m:t>
                      </m:r>
                      <m:r>
                        <a:rPr lang="en-US" altLang="zh-CN" i="1">
                          <a:solidFill>
                            <a:srgbClr val="0000FF"/>
                          </a:solidFill>
                          <a:latin typeface="Cambria Math" panose="02040503050406030204"/>
                          <a:ea typeface="Cambria Math" panose="02040503050406030204"/>
                        </a:rPr>
                        <m:t>→</m:t>
                      </m:r>
                      <m:r>
                        <m:rPr>
                          <m:sty m:val="p"/>
                        </m:rPr>
                        <a:rPr lang="el-GR" altLang="zh-CN" i="1" smtClean="0">
                          <a:solidFill>
                            <a:srgbClr val="0000FF"/>
                          </a:solidFill>
                          <a:latin typeface="Cambria Math" panose="02040503050406030204"/>
                          <a:ea typeface="Cambria Math" panose="02040503050406030204"/>
                        </a:rPr>
                        <m:t>Λ</m:t>
                      </m:r>
                      <m:r>
                        <a:rPr lang="en-US" altLang="zh-CN" b="0" i="1" smtClean="0">
                          <a:solidFill>
                            <a:srgbClr val="0000FF"/>
                          </a:solidFill>
                          <a:latin typeface="Cambria Math" panose="02040503050406030204"/>
                          <a:ea typeface="Cambria Math" panose="02040503050406030204"/>
                        </a:rPr>
                        <m:t>𝑝</m:t>
                      </m:r>
                      <m:r>
                        <a:rPr lang="en-US" altLang="zh-CN" b="0" i="1" smtClean="0">
                          <a:solidFill>
                            <a:srgbClr val="0000FF"/>
                          </a:solidFill>
                          <a:latin typeface="Cambria Math" panose="02040503050406030204"/>
                          <a:ea typeface="Cambria Math" panose="02040503050406030204"/>
                        </a:rPr>
                        <m:t>/</m:t>
                      </m:r>
                      <m:sSup>
                        <m:sSupPr>
                          <m:ctrlPr>
                            <a:rPr lang="en-US" altLang="zh-CN" i="1">
                              <a:solidFill>
                                <a:srgbClr val="0000FF"/>
                              </a:solidFill>
                              <a:latin typeface="Cambria Math" panose="02040503050406030204" pitchFamily="18" charset="0"/>
                              <a:ea typeface="Cambria Math" panose="02040503050406030204"/>
                            </a:rPr>
                          </m:ctrlPr>
                        </m:sSupPr>
                        <m:e>
                          <m:r>
                            <m:rPr>
                              <m:sty m:val="p"/>
                            </m:rPr>
                            <a:rPr lang="el-GR" altLang="zh-CN" i="1">
                              <a:solidFill>
                                <a:srgbClr val="0000FF"/>
                              </a:solidFill>
                              <a:latin typeface="Cambria Math" panose="02040503050406030204"/>
                              <a:ea typeface="Cambria Math" panose="02040503050406030204"/>
                            </a:rPr>
                            <m:t>Σ</m:t>
                          </m:r>
                        </m:e>
                        <m:sup>
                          <m:r>
                            <a:rPr lang="en-US" altLang="zh-CN" b="0" i="1" smtClean="0">
                              <a:solidFill>
                                <a:srgbClr val="0000FF"/>
                              </a:solidFill>
                              <a:latin typeface="Cambria Math" panose="02040503050406030204"/>
                              <a:ea typeface="Cambria Math" panose="02040503050406030204"/>
                            </a:rPr>
                            <m:t>0</m:t>
                          </m:r>
                        </m:sup>
                      </m:sSup>
                      <m:r>
                        <a:rPr lang="en-US" altLang="zh-CN" i="1">
                          <a:solidFill>
                            <a:srgbClr val="0000FF"/>
                          </a:solidFill>
                          <a:latin typeface="Cambria Math" panose="02040503050406030204"/>
                          <a:ea typeface="Cambria Math" panose="02040503050406030204"/>
                        </a:rPr>
                        <m:t>𝑝</m:t>
                      </m:r>
                    </m:oMath>
                  </m:oMathPara>
                </a14:m>
                <a:endParaRPr lang="en-US" altLang="zh-CN" dirty="0">
                  <a:solidFill>
                    <a:srgbClr val="0000FF"/>
                  </a:solidFill>
                  <a:latin typeface="微软雅黑" panose="020B0503020204020204" pitchFamily="34" charset="-122"/>
                  <a:ea typeface="微软雅黑" panose="020B0503020204020204" pitchFamily="34" charset="-122"/>
                </a:endParaRPr>
              </a:p>
            </p:txBody>
          </p:sp>
        </mc:Choice>
        <mc:Fallback>
          <p:sp>
            <p:nvSpPr>
              <p:cNvPr id="14" name="矩形 13"/>
              <p:cNvSpPr>
                <a:spLocks noRot="1" noChangeAspect="1" noMove="1" noResize="1" noEditPoints="1" noAdjustHandles="1" noChangeArrowheads="1" noChangeShapeType="1" noTextEdit="1"/>
              </p:cNvSpPr>
              <p:nvPr/>
            </p:nvSpPr>
            <p:spPr>
              <a:xfrm>
                <a:off x="1566326" y="2401308"/>
                <a:ext cx="1734834" cy="369332"/>
              </a:xfrm>
              <a:prstGeom prst="rect">
                <a:avLst/>
              </a:prstGeom>
              <a:blipFill rotWithShape="1">
                <a:blip r:embed="rId6"/>
                <a:stretch>
                  <a:fillRect l="-24" t="-101" r="25" b="37"/>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5" name="TextBox 14"/>
              <p:cNvSpPr txBox="1"/>
              <p:nvPr/>
            </p:nvSpPr>
            <p:spPr>
              <a:xfrm>
                <a:off x="539552" y="5345856"/>
                <a:ext cx="8064896" cy="1323504"/>
              </a:xfrm>
              <a:prstGeom prst="rect">
                <a:avLst/>
              </a:prstGeom>
              <a:noFill/>
            </p:spPr>
            <p:txBody>
              <a:bodyPr wrap="square" rtlCol="0">
                <a:spAutoFit/>
              </a:bodyPr>
              <a:lstStyle/>
              <a:p>
                <a:r>
                  <a:rPr lang="en-US" altLang="zh-CN" sz="2000" dirty="0">
                    <a:solidFill>
                      <a:srgbClr val="0000FF"/>
                    </a:solidFill>
                    <a:latin typeface="微软雅黑" panose="020B0503020204020204" pitchFamily="34" charset="-122"/>
                    <a:ea typeface="微软雅黑" panose="020B0503020204020204" pitchFamily="34" charset="-122"/>
                  </a:rPr>
                  <a:t>The measured cross sections of the two reactions </a:t>
                </a:r>
                <a14:m>
                  <m:oMath xmlns:m="http://schemas.openxmlformats.org/officeDocument/2006/math">
                    <m:sSup>
                      <m:sSupPr>
                        <m:ctrlPr>
                          <a:rPr lang="en-US" altLang="zh-CN" sz="2000" i="1">
                            <a:solidFill>
                              <a:srgbClr val="0000FF"/>
                            </a:solidFill>
                            <a:latin typeface="Cambria Math" panose="02040503050406030204" pitchFamily="18" charset="0"/>
                            <a:ea typeface="微软雅黑" panose="020B0503020204020204" pitchFamily="34" charset="-122"/>
                          </a:rPr>
                        </m:ctrlPr>
                      </m:sSupPr>
                      <m:e>
                        <m:r>
                          <m:rPr>
                            <m:sty m:val="p"/>
                          </m:rPr>
                          <a:rPr lang="el-GR" altLang="zh-CN" sz="2000">
                            <a:solidFill>
                              <a:srgbClr val="0000FF"/>
                            </a:solidFill>
                            <a:latin typeface="Cambria Math" panose="02040503050406030204"/>
                            <a:ea typeface="微软雅黑" panose="020B0503020204020204" pitchFamily="34" charset="-122"/>
                          </a:rPr>
                          <m:t>Σ</m:t>
                        </m:r>
                      </m:e>
                      <m:sup>
                        <m:r>
                          <a:rPr lang="en-US" altLang="zh-CN" sz="2000" b="0" i="0" smtClean="0">
                            <a:solidFill>
                              <a:srgbClr val="0000FF"/>
                            </a:solidFill>
                            <a:latin typeface="Cambria Math" panose="02040503050406030204"/>
                            <a:ea typeface="微软雅黑" panose="020B0503020204020204" pitchFamily="34" charset="-122"/>
                          </a:rPr>
                          <m:t>+</m:t>
                        </m:r>
                      </m:sup>
                    </m:sSup>
                    <m:r>
                      <a:rPr lang="en-US" altLang="zh-CN" sz="2000">
                        <a:solidFill>
                          <a:srgbClr val="0000FF"/>
                        </a:solidFill>
                        <a:latin typeface="Cambria Math" panose="02040503050406030204"/>
                        <a:ea typeface="微软雅黑" panose="020B0503020204020204" pitchFamily="34" charset="-122"/>
                      </a:rPr>
                      <m:t>+</m:t>
                    </m:r>
                    <m:sPre>
                      <m:sPrePr>
                        <m:ctrlPr>
                          <a:rPr lang="en-US" altLang="zh-CN" sz="2000" i="1">
                            <a:solidFill>
                              <a:srgbClr val="0000FF"/>
                            </a:solidFill>
                            <a:latin typeface="Cambria Math" panose="02040503050406030204" pitchFamily="18" charset="0"/>
                            <a:ea typeface="微软雅黑" panose="020B0503020204020204" pitchFamily="34" charset="-122"/>
                          </a:rPr>
                        </m:ctrlPr>
                      </m:sPrePr>
                      <m:sub/>
                      <m:sup>
                        <m:r>
                          <a:rPr lang="en-US" altLang="zh-CN" sz="2000">
                            <a:solidFill>
                              <a:srgbClr val="0000FF"/>
                            </a:solidFill>
                            <a:latin typeface="Cambria Math" panose="02040503050406030204"/>
                            <a:ea typeface="微软雅黑" panose="020B0503020204020204" pitchFamily="34" charset="-122"/>
                          </a:rPr>
                          <m:t>9</m:t>
                        </m:r>
                      </m:sup>
                      <m:e>
                        <m:r>
                          <m:rPr>
                            <m:sty m:val="p"/>
                          </m:rPr>
                          <a:rPr lang="en-US" altLang="zh-CN" sz="2000">
                            <a:solidFill>
                              <a:srgbClr val="0000FF"/>
                            </a:solidFill>
                            <a:latin typeface="Cambria Math" panose="02040503050406030204"/>
                            <a:ea typeface="微软雅黑" panose="020B0503020204020204" pitchFamily="34" charset="-122"/>
                          </a:rPr>
                          <m:t>Be</m:t>
                        </m:r>
                      </m:e>
                    </m:sPre>
                    <m:r>
                      <a:rPr lang="en-US" altLang="zh-CN" sz="2000">
                        <a:solidFill>
                          <a:srgbClr val="0000FF"/>
                        </a:solidFill>
                        <a:latin typeface="Cambria Math" panose="02040503050406030204"/>
                        <a:ea typeface="微软雅黑" panose="020B0503020204020204" pitchFamily="34" charset="-122"/>
                      </a:rPr>
                      <m:t>→</m:t>
                    </m:r>
                    <m:r>
                      <m:rPr>
                        <m:sty m:val="p"/>
                      </m:rPr>
                      <a:rPr lang="el-GR" altLang="zh-CN" sz="2000" i="1" smtClean="0">
                        <a:solidFill>
                          <a:srgbClr val="0000FF"/>
                        </a:solidFill>
                        <a:latin typeface="Cambria Math" panose="02040503050406030204"/>
                        <a:ea typeface="Cambria Math" panose="02040503050406030204"/>
                      </a:rPr>
                      <m:t>Λ</m:t>
                    </m:r>
                    <m:r>
                      <a:rPr lang="en-US" altLang="zh-CN" sz="2000">
                        <a:solidFill>
                          <a:srgbClr val="0000FF"/>
                        </a:solidFill>
                        <a:latin typeface="Cambria Math" panose="02040503050406030204"/>
                        <a:ea typeface="微软雅黑" panose="020B0503020204020204" pitchFamily="34" charset="-122"/>
                      </a:rPr>
                      <m:t>+</m:t>
                    </m:r>
                    <m:r>
                      <a:rPr lang="en-US" altLang="zh-CN" sz="2000">
                        <a:solidFill>
                          <a:srgbClr val="0000FF"/>
                        </a:solidFill>
                        <a:latin typeface="Cambria Math" panose="02040503050406030204"/>
                        <a:ea typeface="微软雅黑" panose="020B0503020204020204" pitchFamily="34" charset="-122"/>
                      </a:rPr>
                      <m:t>𝑝</m:t>
                    </m:r>
                    <m:r>
                      <a:rPr lang="en-US" altLang="zh-CN" sz="2000">
                        <a:solidFill>
                          <a:srgbClr val="0000FF"/>
                        </a:solidFill>
                        <a:latin typeface="Cambria Math" panose="02040503050406030204"/>
                        <a:ea typeface="微软雅黑" panose="020B0503020204020204" pitchFamily="34" charset="-122"/>
                      </a:rPr>
                      <m:t>+</m:t>
                    </m:r>
                    <m:r>
                      <a:rPr lang="en-US" altLang="zh-CN" sz="2000" b="0" i="1" smtClean="0">
                        <a:solidFill>
                          <a:srgbClr val="0000FF"/>
                        </a:solidFill>
                        <a:latin typeface="Cambria Math" panose="02040503050406030204"/>
                        <a:ea typeface="微软雅黑" panose="020B0503020204020204" pitchFamily="34" charset="-122"/>
                      </a:rPr>
                      <m:t>𝑋</m:t>
                    </m:r>
                  </m:oMath>
                </a14:m>
                <a:r>
                  <a:rPr lang="en-US" altLang="zh-CN" sz="2000" dirty="0">
                    <a:solidFill>
                      <a:srgbClr val="0000FF"/>
                    </a:solidFill>
                    <a:latin typeface="微软雅黑" panose="020B0503020204020204" pitchFamily="34" charset="-122"/>
                    <a:ea typeface="微软雅黑" panose="020B0503020204020204" pitchFamily="34" charset="-122"/>
                  </a:rPr>
                  <a:t> and </a:t>
                </a:r>
                <a14:m>
                  <m:oMath xmlns:m="http://schemas.openxmlformats.org/officeDocument/2006/math">
                    <m:sSup>
                      <m:sSupPr>
                        <m:ctrlPr>
                          <a:rPr lang="en-US" altLang="zh-CN" sz="2000" i="1">
                            <a:solidFill>
                              <a:srgbClr val="0000FF"/>
                            </a:solidFill>
                            <a:latin typeface="Cambria Math" panose="02040503050406030204" pitchFamily="18" charset="0"/>
                            <a:ea typeface="微软雅黑" panose="020B0503020204020204" pitchFamily="34" charset="-122"/>
                          </a:rPr>
                        </m:ctrlPr>
                      </m:sSupPr>
                      <m:e>
                        <m:r>
                          <m:rPr>
                            <m:sty m:val="p"/>
                          </m:rPr>
                          <a:rPr lang="el-GR" altLang="zh-CN" sz="2000">
                            <a:solidFill>
                              <a:srgbClr val="0000FF"/>
                            </a:solidFill>
                            <a:latin typeface="Cambria Math" panose="02040503050406030204"/>
                            <a:ea typeface="微软雅黑" panose="020B0503020204020204" pitchFamily="34" charset="-122"/>
                          </a:rPr>
                          <m:t>Σ</m:t>
                        </m:r>
                      </m:e>
                      <m:sup>
                        <m:r>
                          <a:rPr lang="en-US" altLang="zh-CN" sz="2000">
                            <a:solidFill>
                              <a:srgbClr val="0000FF"/>
                            </a:solidFill>
                            <a:latin typeface="Cambria Math" panose="02040503050406030204"/>
                            <a:ea typeface="微软雅黑" panose="020B0503020204020204" pitchFamily="34" charset="-122"/>
                          </a:rPr>
                          <m:t>+</m:t>
                        </m:r>
                      </m:sup>
                    </m:sSup>
                    <m:r>
                      <a:rPr lang="en-US" altLang="zh-CN" sz="2000">
                        <a:solidFill>
                          <a:srgbClr val="0000FF"/>
                        </a:solidFill>
                        <a:latin typeface="Cambria Math" panose="02040503050406030204"/>
                        <a:ea typeface="微软雅黑" panose="020B0503020204020204" pitchFamily="34" charset="-122"/>
                      </a:rPr>
                      <m:t>+</m:t>
                    </m:r>
                    <m:sPre>
                      <m:sPrePr>
                        <m:ctrlPr>
                          <a:rPr lang="en-US" altLang="zh-CN" sz="2000" i="1">
                            <a:solidFill>
                              <a:srgbClr val="0000FF"/>
                            </a:solidFill>
                            <a:latin typeface="Cambria Math" panose="02040503050406030204" pitchFamily="18" charset="0"/>
                            <a:ea typeface="微软雅黑" panose="020B0503020204020204" pitchFamily="34" charset="-122"/>
                          </a:rPr>
                        </m:ctrlPr>
                      </m:sPrePr>
                      <m:sub/>
                      <m:sup>
                        <m:r>
                          <a:rPr lang="en-US" altLang="zh-CN" sz="2000">
                            <a:solidFill>
                              <a:srgbClr val="0000FF"/>
                            </a:solidFill>
                            <a:latin typeface="Cambria Math" panose="02040503050406030204"/>
                            <a:ea typeface="微软雅黑" panose="020B0503020204020204" pitchFamily="34" charset="-122"/>
                          </a:rPr>
                          <m:t>9</m:t>
                        </m:r>
                      </m:sup>
                      <m:e>
                        <m:r>
                          <m:rPr>
                            <m:sty m:val="p"/>
                          </m:rPr>
                          <a:rPr lang="en-US" altLang="zh-CN" sz="2000">
                            <a:solidFill>
                              <a:srgbClr val="0000FF"/>
                            </a:solidFill>
                            <a:latin typeface="Cambria Math" panose="02040503050406030204"/>
                            <a:ea typeface="微软雅黑" panose="020B0503020204020204" pitchFamily="34" charset="-122"/>
                          </a:rPr>
                          <m:t>Be</m:t>
                        </m:r>
                      </m:e>
                    </m:sPre>
                    <m:r>
                      <a:rPr lang="en-US" altLang="zh-CN" sz="2000">
                        <a:solidFill>
                          <a:srgbClr val="0000FF"/>
                        </a:solidFill>
                        <a:latin typeface="Cambria Math" panose="02040503050406030204"/>
                        <a:ea typeface="微软雅黑" panose="020B0503020204020204" pitchFamily="34" charset="-122"/>
                      </a:rPr>
                      <m:t>→</m:t>
                    </m:r>
                    <m:sSup>
                      <m:sSupPr>
                        <m:ctrlPr>
                          <a:rPr lang="en-US" altLang="zh-CN" sz="2000" i="1" smtClean="0">
                            <a:solidFill>
                              <a:srgbClr val="0000FF"/>
                            </a:solidFill>
                            <a:latin typeface="Cambria Math" panose="02040503050406030204" pitchFamily="18" charset="0"/>
                            <a:ea typeface="微软雅黑" panose="020B0503020204020204" pitchFamily="34" charset="-122"/>
                          </a:rPr>
                        </m:ctrlPr>
                      </m:sSupPr>
                      <m:e>
                        <m:r>
                          <m:rPr>
                            <m:sty m:val="p"/>
                          </m:rPr>
                          <a:rPr lang="el-GR" altLang="zh-CN" sz="2000" i="1" smtClean="0">
                            <a:solidFill>
                              <a:srgbClr val="0000FF"/>
                            </a:solidFill>
                            <a:latin typeface="Cambria Math" panose="02040503050406030204"/>
                            <a:ea typeface="Cambria Math" panose="02040503050406030204"/>
                          </a:rPr>
                          <m:t>Σ</m:t>
                        </m:r>
                      </m:e>
                      <m:sup>
                        <m:r>
                          <a:rPr lang="en-US" altLang="zh-CN" sz="2000" b="0" i="1" smtClean="0">
                            <a:solidFill>
                              <a:srgbClr val="0000FF"/>
                            </a:solidFill>
                            <a:latin typeface="Cambria Math" panose="02040503050406030204"/>
                            <a:ea typeface="微软雅黑" panose="020B0503020204020204" pitchFamily="34" charset="-122"/>
                          </a:rPr>
                          <m:t>0</m:t>
                        </m:r>
                      </m:sup>
                    </m:sSup>
                    <m:r>
                      <a:rPr lang="en-US" altLang="zh-CN" sz="2000">
                        <a:solidFill>
                          <a:srgbClr val="0000FF"/>
                        </a:solidFill>
                        <a:latin typeface="Cambria Math" panose="02040503050406030204"/>
                        <a:ea typeface="微软雅黑" panose="020B0503020204020204" pitchFamily="34" charset="-122"/>
                      </a:rPr>
                      <m:t>+</m:t>
                    </m:r>
                    <m:r>
                      <a:rPr lang="en-US" altLang="zh-CN" sz="2000">
                        <a:solidFill>
                          <a:srgbClr val="0000FF"/>
                        </a:solidFill>
                        <a:latin typeface="Cambria Math" panose="02040503050406030204"/>
                        <a:ea typeface="微软雅黑" panose="020B0503020204020204" pitchFamily="34" charset="-122"/>
                      </a:rPr>
                      <m:t>𝑝</m:t>
                    </m:r>
                    <m:r>
                      <a:rPr lang="en-US" altLang="zh-CN" sz="2000">
                        <a:solidFill>
                          <a:srgbClr val="0000FF"/>
                        </a:solidFill>
                        <a:latin typeface="Cambria Math" panose="02040503050406030204"/>
                        <a:ea typeface="微软雅黑" panose="020B0503020204020204" pitchFamily="34" charset="-122"/>
                      </a:rPr>
                      <m:t>+</m:t>
                    </m:r>
                    <m:r>
                      <a:rPr lang="en-US" altLang="zh-CN" sz="2000" b="0" i="1" smtClean="0">
                        <a:solidFill>
                          <a:srgbClr val="0000FF"/>
                        </a:solidFill>
                        <a:latin typeface="Cambria Math" panose="02040503050406030204"/>
                        <a:ea typeface="微软雅黑" panose="020B0503020204020204" pitchFamily="34" charset="-122"/>
                      </a:rPr>
                      <m:t>𝑋</m:t>
                    </m:r>
                  </m:oMath>
                </a14:m>
                <a:r>
                  <a:rPr lang="en-US" altLang="zh-CN" sz="2000" dirty="0">
                    <a:solidFill>
                      <a:srgbClr val="0000FF"/>
                    </a:solidFill>
                    <a:latin typeface="微软雅黑" panose="020B0503020204020204" pitchFamily="34" charset="-122"/>
                    <a:ea typeface="微软雅黑" panose="020B0503020204020204" pitchFamily="34" charset="-122"/>
                  </a:rPr>
                  <a:t> are </a:t>
                </a:r>
                <a14:m>
                  <m:oMath xmlns:m="http://schemas.openxmlformats.org/officeDocument/2006/math">
                    <m:r>
                      <m:rPr>
                        <m:sty m:val="p"/>
                      </m:rPr>
                      <a:rPr lang="el-GR" altLang="zh-CN" sz="2000" i="1" smtClean="0">
                        <a:solidFill>
                          <a:srgbClr val="FF0000"/>
                        </a:solidFill>
                        <a:latin typeface="Cambria Math" panose="02040503050406030204"/>
                        <a:ea typeface="Cambria Math" panose="02040503050406030204"/>
                      </a:rPr>
                      <m:t>σ</m:t>
                    </m:r>
                    <m:d>
                      <m:dPr>
                        <m:ctrlPr>
                          <a:rPr lang="en-US" altLang="zh-CN" sz="2000" i="1">
                            <a:solidFill>
                              <a:srgbClr val="FF0000"/>
                            </a:solidFill>
                            <a:latin typeface="Cambria Math" panose="02040503050406030204" pitchFamily="18" charset="0"/>
                            <a:ea typeface="微软雅黑" panose="020B0503020204020204" pitchFamily="34" charset="-122"/>
                          </a:rPr>
                        </m:ctrlPr>
                      </m:dPr>
                      <m:e>
                        <m:sSup>
                          <m:sSupPr>
                            <m:ctrlPr>
                              <a:rPr lang="en-US" altLang="zh-CN" sz="2000" i="1">
                                <a:solidFill>
                                  <a:srgbClr val="FF0000"/>
                                </a:solidFill>
                                <a:latin typeface="Cambria Math" panose="02040503050406030204" pitchFamily="18" charset="0"/>
                                <a:ea typeface="微软雅黑" panose="020B0503020204020204" pitchFamily="34" charset="-122"/>
                              </a:rPr>
                            </m:ctrlPr>
                          </m:sSupPr>
                          <m:e>
                            <m:r>
                              <m:rPr>
                                <m:sty m:val="p"/>
                              </m:rPr>
                              <a:rPr lang="el-GR" altLang="zh-CN" sz="2000">
                                <a:solidFill>
                                  <a:srgbClr val="FF0000"/>
                                </a:solidFill>
                                <a:latin typeface="Cambria Math" panose="02040503050406030204"/>
                                <a:ea typeface="微软雅黑" panose="020B0503020204020204" pitchFamily="34" charset="-122"/>
                              </a:rPr>
                              <m:t>Σ</m:t>
                            </m:r>
                          </m:e>
                          <m:sup>
                            <m:r>
                              <a:rPr lang="en-US" altLang="zh-CN" sz="2000" b="0" i="0" smtClean="0">
                                <a:solidFill>
                                  <a:srgbClr val="FF0000"/>
                                </a:solidFill>
                                <a:latin typeface="Cambria Math" panose="02040503050406030204"/>
                                <a:ea typeface="微软雅黑" panose="020B0503020204020204" pitchFamily="34" charset="-122"/>
                              </a:rPr>
                              <m:t>+</m:t>
                            </m:r>
                          </m:sup>
                        </m:sSup>
                        <m:r>
                          <a:rPr lang="en-US" altLang="zh-CN" sz="2000">
                            <a:solidFill>
                              <a:srgbClr val="FF0000"/>
                            </a:solidFill>
                            <a:latin typeface="Cambria Math" panose="02040503050406030204"/>
                            <a:ea typeface="微软雅黑" panose="020B0503020204020204" pitchFamily="34" charset="-122"/>
                          </a:rPr>
                          <m:t>+</m:t>
                        </m:r>
                        <m:sPre>
                          <m:sPrePr>
                            <m:ctrlPr>
                              <a:rPr lang="en-US" altLang="zh-CN" sz="2000" i="1">
                                <a:solidFill>
                                  <a:srgbClr val="FF0000"/>
                                </a:solidFill>
                                <a:latin typeface="Cambria Math" panose="02040503050406030204" pitchFamily="18" charset="0"/>
                                <a:ea typeface="微软雅黑" panose="020B0503020204020204" pitchFamily="34" charset="-122"/>
                              </a:rPr>
                            </m:ctrlPr>
                          </m:sPrePr>
                          <m:sub/>
                          <m:sup>
                            <m:r>
                              <a:rPr lang="en-US" altLang="zh-CN" sz="2000">
                                <a:solidFill>
                                  <a:srgbClr val="FF0000"/>
                                </a:solidFill>
                                <a:latin typeface="Cambria Math" panose="02040503050406030204"/>
                                <a:ea typeface="微软雅黑" panose="020B0503020204020204" pitchFamily="34" charset="-122"/>
                              </a:rPr>
                              <m:t>9</m:t>
                            </m:r>
                          </m:sup>
                          <m:e>
                            <m:r>
                              <m:rPr>
                                <m:sty m:val="p"/>
                              </m:rPr>
                              <a:rPr lang="en-US" altLang="zh-CN" sz="2000">
                                <a:solidFill>
                                  <a:srgbClr val="FF0000"/>
                                </a:solidFill>
                                <a:latin typeface="Cambria Math" panose="02040503050406030204"/>
                                <a:ea typeface="微软雅黑" panose="020B0503020204020204" pitchFamily="34" charset="-122"/>
                              </a:rPr>
                              <m:t>Be</m:t>
                            </m:r>
                          </m:e>
                        </m:sPre>
                        <m:r>
                          <a:rPr lang="en-US" altLang="zh-CN" sz="2000">
                            <a:solidFill>
                              <a:srgbClr val="FF0000"/>
                            </a:solidFill>
                            <a:latin typeface="Cambria Math" panose="02040503050406030204"/>
                            <a:ea typeface="微软雅黑" panose="020B0503020204020204" pitchFamily="34" charset="-122"/>
                          </a:rPr>
                          <m:t>→</m:t>
                        </m:r>
                        <m:r>
                          <m:rPr>
                            <m:sty m:val="p"/>
                          </m:rPr>
                          <a:rPr lang="el-GR" altLang="zh-CN" sz="2000" i="1" smtClean="0">
                            <a:solidFill>
                              <a:srgbClr val="FF0000"/>
                            </a:solidFill>
                            <a:latin typeface="Cambria Math" panose="02040503050406030204"/>
                            <a:ea typeface="Cambria Math" panose="02040503050406030204"/>
                          </a:rPr>
                          <m:t>Λ</m:t>
                        </m:r>
                        <m:r>
                          <a:rPr lang="en-US" altLang="zh-CN" sz="2000">
                            <a:solidFill>
                              <a:srgbClr val="FF0000"/>
                            </a:solidFill>
                            <a:latin typeface="Cambria Math" panose="02040503050406030204"/>
                            <a:ea typeface="微软雅黑" panose="020B0503020204020204" pitchFamily="34" charset="-122"/>
                          </a:rPr>
                          <m:t>+</m:t>
                        </m:r>
                        <m:r>
                          <a:rPr lang="en-US" altLang="zh-CN" sz="2000">
                            <a:solidFill>
                              <a:srgbClr val="FF0000"/>
                            </a:solidFill>
                            <a:latin typeface="Cambria Math" panose="02040503050406030204"/>
                            <a:ea typeface="微软雅黑" panose="020B0503020204020204" pitchFamily="34" charset="-122"/>
                          </a:rPr>
                          <m:t>𝑝</m:t>
                        </m:r>
                        <m:r>
                          <a:rPr lang="en-US" altLang="zh-CN" sz="2000">
                            <a:solidFill>
                              <a:srgbClr val="FF0000"/>
                            </a:solidFill>
                            <a:latin typeface="Cambria Math" panose="02040503050406030204"/>
                            <a:ea typeface="微软雅黑" panose="020B0503020204020204" pitchFamily="34" charset="-122"/>
                          </a:rPr>
                          <m:t>+</m:t>
                        </m:r>
                        <m:r>
                          <a:rPr lang="en-US" altLang="zh-CN" sz="2000" b="0" i="1" smtClean="0">
                            <a:solidFill>
                              <a:srgbClr val="FF0000"/>
                            </a:solidFill>
                            <a:latin typeface="Cambria Math" panose="02040503050406030204"/>
                            <a:ea typeface="微软雅黑" panose="020B0503020204020204" pitchFamily="34" charset="-122"/>
                          </a:rPr>
                          <m:t>𝑋</m:t>
                        </m:r>
                      </m:e>
                    </m:d>
                    <m:r>
                      <a:rPr lang="en-US" altLang="zh-CN" sz="2000">
                        <a:solidFill>
                          <a:srgbClr val="FF0000"/>
                        </a:solidFill>
                        <a:latin typeface="Cambria Math" panose="02040503050406030204"/>
                        <a:ea typeface="微软雅黑" panose="020B0503020204020204" pitchFamily="34" charset="-122"/>
                      </a:rPr>
                      <m:t>=</m:t>
                    </m:r>
                    <m:d>
                      <m:dPr>
                        <m:ctrlPr>
                          <a:rPr lang="en-US" altLang="zh-CN" sz="2000" i="1">
                            <a:solidFill>
                              <a:srgbClr val="FF0000"/>
                            </a:solidFill>
                            <a:latin typeface="Cambria Math" panose="02040503050406030204" pitchFamily="18" charset="0"/>
                            <a:ea typeface="微软雅黑" panose="020B0503020204020204" pitchFamily="34" charset="-122"/>
                          </a:rPr>
                        </m:ctrlPr>
                      </m:dPr>
                      <m:e>
                        <m:r>
                          <a:rPr lang="en-US" altLang="zh-CN" sz="2000" b="0" i="0" smtClean="0">
                            <a:solidFill>
                              <a:srgbClr val="FF0000"/>
                            </a:solidFill>
                            <a:latin typeface="Cambria Math" panose="02040503050406030204"/>
                            <a:ea typeface="微软雅黑" panose="020B0503020204020204" pitchFamily="34" charset="-122"/>
                          </a:rPr>
                          <m:t>45</m:t>
                        </m:r>
                        <m:r>
                          <a:rPr lang="en-US" altLang="zh-CN" sz="2000">
                            <a:solidFill>
                              <a:srgbClr val="FF0000"/>
                            </a:solidFill>
                            <a:latin typeface="Cambria Math" panose="02040503050406030204"/>
                            <a:ea typeface="微软雅黑" panose="020B0503020204020204" pitchFamily="34" charset="-122"/>
                          </a:rPr>
                          <m:t>.</m:t>
                        </m:r>
                        <m:r>
                          <a:rPr lang="en-US" altLang="zh-CN" sz="2000" b="0" i="0" smtClean="0">
                            <a:solidFill>
                              <a:srgbClr val="FF0000"/>
                            </a:solidFill>
                            <a:latin typeface="Cambria Math" panose="02040503050406030204"/>
                            <a:ea typeface="微软雅黑" panose="020B0503020204020204" pitchFamily="34" charset="-122"/>
                          </a:rPr>
                          <m:t>2</m:t>
                        </m:r>
                        <m:r>
                          <a:rPr lang="en-US" altLang="zh-CN" sz="2000">
                            <a:solidFill>
                              <a:srgbClr val="FF0000"/>
                            </a:solidFill>
                            <a:latin typeface="Cambria Math" panose="02040503050406030204"/>
                            <a:ea typeface="微软雅黑" panose="020B0503020204020204" pitchFamily="34" charset="-122"/>
                          </a:rPr>
                          <m:t>±</m:t>
                        </m:r>
                        <m:r>
                          <a:rPr lang="en-US" altLang="zh-CN" sz="2000" b="0" i="0" smtClean="0">
                            <a:solidFill>
                              <a:srgbClr val="FF0000"/>
                            </a:solidFill>
                            <a:latin typeface="Cambria Math" panose="02040503050406030204"/>
                            <a:ea typeface="微软雅黑" panose="020B0503020204020204" pitchFamily="34" charset="-122"/>
                          </a:rPr>
                          <m:t>12</m:t>
                        </m:r>
                        <m:r>
                          <a:rPr lang="en-US" altLang="zh-CN" sz="2000">
                            <a:solidFill>
                              <a:srgbClr val="FF0000"/>
                            </a:solidFill>
                            <a:latin typeface="Cambria Math" panose="02040503050406030204"/>
                            <a:ea typeface="微软雅黑" panose="020B0503020204020204" pitchFamily="34" charset="-122"/>
                          </a:rPr>
                          <m:t>.</m:t>
                        </m:r>
                        <m:r>
                          <a:rPr lang="en-US" altLang="zh-CN" sz="2000" b="0" i="0" smtClean="0">
                            <a:solidFill>
                              <a:srgbClr val="FF0000"/>
                            </a:solidFill>
                            <a:latin typeface="Cambria Math" panose="02040503050406030204"/>
                            <a:ea typeface="微软雅黑" panose="020B0503020204020204" pitchFamily="34" charset="-122"/>
                          </a:rPr>
                          <m:t>1</m:t>
                        </m:r>
                        <m:r>
                          <m:rPr>
                            <m:sty m:val="p"/>
                          </m:rPr>
                          <a:rPr lang="en-US" altLang="zh-CN" sz="2000" b="0" i="0" baseline="-25000" smtClean="0">
                            <a:solidFill>
                              <a:srgbClr val="FF0000"/>
                            </a:solidFill>
                            <a:latin typeface="Cambria Math" panose="02040503050406030204"/>
                            <a:ea typeface="微软雅黑" panose="020B0503020204020204" pitchFamily="34" charset="-122"/>
                          </a:rPr>
                          <m:t>stat</m:t>
                        </m:r>
                        <m:r>
                          <a:rPr lang="en-US" altLang="zh-CN" sz="2000" i="1" smtClean="0">
                            <a:solidFill>
                              <a:srgbClr val="FF0000"/>
                            </a:solidFill>
                            <a:latin typeface="Cambria Math" panose="02040503050406030204"/>
                            <a:ea typeface="Cambria Math" panose="02040503050406030204"/>
                          </a:rPr>
                          <m:t>±</m:t>
                        </m:r>
                        <m:r>
                          <a:rPr lang="en-US" altLang="zh-CN" sz="2000" b="0" i="1" smtClean="0">
                            <a:solidFill>
                              <a:srgbClr val="FF0000"/>
                            </a:solidFill>
                            <a:latin typeface="Cambria Math" panose="02040503050406030204"/>
                            <a:ea typeface="Cambria Math" panose="02040503050406030204"/>
                          </a:rPr>
                          <m:t>7</m:t>
                        </m:r>
                        <m:r>
                          <a:rPr lang="en-US" altLang="zh-CN" sz="2000" b="0" i="1" smtClean="0">
                            <a:solidFill>
                              <a:srgbClr val="FF0000"/>
                            </a:solidFill>
                            <a:latin typeface="Cambria Math" panose="02040503050406030204"/>
                            <a:ea typeface="Cambria Math" panose="02040503050406030204"/>
                          </a:rPr>
                          <m:t>.</m:t>
                        </m:r>
                        <m:r>
                          <a:rPr lang="en-US" altLang="zh-CN" sz="2000" b="0" i="0" smtClean="0">
                            <a:solidFill>
                              <a:srgbClr val="FF0000"/>
                            </a:solidFill>
                            <a:latin typeface="Cambria Math" panose="02040503050406030204"/>
                            <a:ea typeface="Cambria Math" panose="02040503050406030204"/>
                          </a:rPr>
                          <m:t>2</m:t>
                        </m:r>
                        <m:r>
                          <m:rPr>
                            <m:sty m:val="p"/>
                          </m:rPr>
                          <a:rPr lang="en-US" altLang="zh-CN" sz="2000" b="0" i="0" baseline="-25000" smtClean="0">
                            <a:solidFill>
                              <a:srgbClr val="FF0000"/>
                            </a:solidFill>
                            <a:latin typeface="Cambria Math" panose="02040503050406030204"/>
                            <a:ea typeface="Cambria Math" panose="02040503050406030204"/>
                          </a:rPr>
                          <m:t>sys</m:t>
                        </m:r>
                      </m:e>
                    </m:d>
                  </m:oMath>
                </a14:m>
                <a:r>
                  <a:rPr lang="en-US" altLang="zh-CN" sz="2000" dirty="0">
                    <a:solidFill>
                      <a:srgbClr val="FF0000"/>
                    </a:solidFill>
                    <a:latin typeface="微软雅黑" panose="020B0503020204020204" pitchFamily="34" charset="-122"/>
                    <a:ea typeface="微软雅黑" panose="020B0503020204020204" pitchFamily="34" charset="-122"/>
                  </a:rPr>
                  <a:t> </a:t>
                </a:r>
                <a14:m>
                  <m:oMath xmlns:m="http://schemas.openxmlformats.org/officeDocument/2006/math">
                    <m:r>
                      <m:rPr>
                        <m:sty m:val="p"/>
                      </m:rPr>
                      <a:rPr lang="en-US" altLang="zh-CN" sz="2000" b="0" i="1" dirty="0" smtClean="0">
                        <a:solidFill>
                          <a:srgbClr val="FF0000"/>
                        </a:solidFill>
                        <a:latin typeface="Cambria Math" panose="02040503050406030204"/>
                        <a:ea typeface="微软雅黑" panose="020B0503020204020204" pitchFamily="34" charset="-122"/>
                      </a:rPr>
                      <m:t>mb</m:t>
                    </m:r>
                  </m:oMath>
                </a14:m>
                <a:r>
                  <a:rPr lang="en-US" altLang="zh-CN" sz="2000" dirty="0">
                    <a:solidFill>
                      <a:srgbClr val="0000FF"/>
                    </a:solidFill>
                    <a:latin typeface="微软雅黑" panose="020B0503020204020204" pitchFamily="34" charset="-122"/>
                    <a:ea typeface="微软雅黑" panose="020B0503020204020204" pitchFamily="34" charset="-122"/>
                  </a:rPr>
                  <a:t> and </a:t>
                </a:r>
                <a14:m>
                  <m:oMath xmlns:m="http://schemas.openxmlformats.org/officeDocument/2006/math">
                    <m:r>
                      <m:rPr>
                        <m:sty m:val="p"/>
                      </m:rPr>
                      <a:rPr lang="el-GR" altLang="zh-CN" sz="2000" i="1">
                        <a:solidFill>
                          <a:srgbClr val="FF0000"/>
                        </a:solidFill>
                        <a:latin typeface="Cambria Math" panose="02040503050406030204"/>
                        <a:ea typeface="Cambria Math" panose="02040503050406030204"/>
                      </a:rPr>
                      <m:t>σ</m:t>
                    </m:r>
                    <m:d>
                      <m:dPr>
                        <m:ctrlPr>
                          <a:rPr lang="en-US" altLang="zh-CN" sz="2000" i="1">
                            <a:solidFill>
                              <a:srgbClr val="FF0000"/>
                            </a:solidFill>
                            <a:latin typeface="Cambria Math" panose="02040503050406030204" pitchFamily="18" charset="0"/>
                            <a:ea typeface="微软雅黑" panose="020B0503020204020204" pitchFamily="34" charset="-122"/>
                          </a:rPr>
                        </m:ctrlPr>
                      </m:dPr>
                      <m:e>
                        <m:sSup>
                          <m:sSupPr>
                            <m:ctrlPr>
                              <a:rPr lang="en-US" altLang="zh-CN" sz="2000" i="1">
                                <a:solidFill>
                                  <a:srgbClr val="FF0000"/>
                                </a:solidFill>
                                <a:latin typeface="Cambria Math" panose="02040503050406030204" pitchFamily="18" charset="0"/>
                                <a:ea typeface="微软雅黑" panose="020B0503020204020204" pitchFamily="34" charset="-122"/>
                              </a:rPr>
                            </m:ctrlPr>
                          </m:sSupPr>
                          <m:e>
                            <m:r>
                              <m:rPr>
                                <m:sty m:val="p"/>
                              </m:rPr>
                              <a:rPr lang="el-GR" altLang="zh-CN" sz="2000">
                                <a:solidFill>
                                  <a:srgbClr val="FF0000"/>
                                </a:solidFill>
                                <a:latin typeface="Cambria Math" panose="02040503050406030204"/>
                                <a:ea typeface="微软雅黑" panose="020B0503020204020204" pitchFamily="34" charset="-122"/>
                              </a:rPr>
                              <m:t>Σ</m:t>
                            </m:r>
                          </m:e>
                          <m:sup>
                            <m:r>
                              <a:rPr lang="en-US" altLang="zh-CN" sz="2000">
                                <a:solidFill>
                                  <a:srgbClr val="FF0000"/>
                                </a:solidFill>
                                <a:latin typeface="Cambria Math" panose="02040503050406030204"/>
                                <a:ea typeface="微软雅黑" panose="020B0503020204020204" pitchFamily="34" charset="-122"/>
                              </a:rPr>
                              <m:t>+</m:t>
                            </m:r>
                          </m:sup>
                        </m:sSup>
                        <m:r>
                          <a:rPr lang="en-US" altLang="zh-CN" sz="2000">
                            <a:solidFill>
                              <a:srgbClr val="FF0000"/>
                            </a:solidFill>
                            <a:latin typeface="Cambria Math" panose="02040503050406030204"/>
                            <a:ea typeface="微软雅黑" panose="020B0503020204020204" pitchFamily="34" charset="-122"/>
                          </a:rPr>
                          <m:t>+</m:t>
                        </m:r>
                        <m:sPre>
                          <m:sPrePr>
                            <m:ctrlPr>
                              <a:rPr lang="en-US" altLang="zh-CN" sz="2000" i="1">
                                <a:solidFill>
                                  <a:srgbClr val="FF0000"/>
                                </a:solidFill>
                                <a:latin typeface="Cambria Math" panose="02040503050406030204" pitchFamily="18" charset="0"/>
                                <a:ea typeface="微软雅黑" panose="020B0503020204020204" pitchFamily="34" charset="-122"/>
                              </a:rPr>
                            </m:ctrlPr>
                          </m:sPrePr>
                          <m:sub/>
                          <m:sup>
                            <m:r>
                              <a:rPr lang="en-US" altLang="zh-CN" sz="2000">
                                <a:solidFill>
                                  <a:srgbClr val="FF0000"/>
                                </a:solidFill>
                                <a:latin typeface="Cambria Math" panose="02040503050406030204"/>
                                <a:ea typeface="微软雅黑" panose="020B0503020204020204" pitchFamily="34" charset="-122"/>
                              </a:rPr>
                              <m:t>9</m:t>
                            </m:r>
                          </m:sup>
                          <m:e>
                            <m:r>
                              <m:rPr>
                                <m:sty m:val="p"/>
                              </m:rPr>
                              <a:rPr lang="en-US" altLang="zh-CN" sz="2000">
                                <a:solidFill>
                                  <a:srgbClr val="FF0000"/>
                                </a:solidFill>
                                <a:latin typeface="Cambria Math" panose="02040503050406030204"/>
                                <a:ea typeface="微软雅黑" panose="020B0503020204020204" pitchFamily="34" charset="-122"/>
                              </a:rPr>
                              <m:t>Be</m:t>
                            </m:r>
                          </m:e>
                        </m:sPre>
                        <m:r>
                          <a:rPr lang="en-US" altLang="zh-CN" sz="2000">
                            <a:solidFill>
                              <a:srgbClr val="FF0000"/>
                            </a:solidFill>
                            <a:latin typeface="Cambria Math" panose="02040503050406030204"/>
                            <a:ea typeface="微软雅黑" panose="020B0503020204020204" pitchFamily="34" charset="-122"/>
                          </a:rPr>
                          <m:t>→</m:t>
                        </m:r>
                        <m:sSup>
                          <m:sSupPr>
                            <m:ctrlPr>
                              <a:rPr lang="en-US" altLang="zh-CN" sz="2000" i="1">
                                <a:solidFill>
                                  <a:srgbClr val="FF0000"/>
                                </a:solidFill>
                                <a:latin typeface="Cambria Math" panose="02040503050406030204" pitchFamily="18" charset="0"/>
                                <a:ea typeface="微软雅黑" panose="020B0503020204020204" pitchFamily="34" charset="-122"/>
                              </a:rPr>
                            </m:ctrlPr>
                          </m:sSupPr>
                          <m:e>
                            <m:r>
                              <m:rPr>
                                <m:sty m:val="p"/>
                              </m:rPr>
                              <a:rPr lang="el-GR" altLang="zh-CN" sz="2000">
                                <a:solidFill>
                                  <a:srgbClr val="FF0000"/>
                                </a:solidFill>
                                <a:latin typeface="Cambria Math" panose="02040503050406030204"/>
                                <a:ea typeface="微软雅黑" panose="020B0503020204020204" pitchFamily="34" charset="-122"/>
                              </a:rPr>
                              <m:t>Σ</m:t>
                            </m:r>
                          </m:e>
                          <m:sup>
                            <m:r>
                              <a:rPr lang="en-US" altLang="zh-CN" sz="2000">
                                <a:solidFill>
                                  <a:srgbClr val="FF0000"/>
                                </a:solidFill>
                                <a:latin typeface="Cambria Math" panose="02040503050406030204"/>
                                <a:ea typeface="微软雅黑" panose="020B0503020204020204" pitchFamily="34" charset="-122"/>
                              </a:rPr>
                              <m:t>0</m:t>
                            </m:r>
                          </m:sup>
                        </m:sSup>
                        <m:r>
                          <a:rPr lang="en-US" altLang="zh-CN" sz="2000">
                            <a:solidFill>
                              <a:srgbClr val="FF0000"/>
                            </a:solidFill>
                            <a:latin typeface="Cambria Math" panose="02040503050406030204"/>
                            <a:ea typeface="微软雅黑" panose="020B0503020204020204" pitchFamily="34" charset="-122"/>
                          </a:rPr>
                          <m:t>+</m:t>
                        </m:r>
                        <m:r>
                          <a:rPr lang="en-US" altLang="zh-CN" sz="2000">
                            <a:solidFill>
                              <a:srgbClr val="FF0000"/>
                            </a:solidFill>
                            <a:latin typeface="Cambria Math" panose="02040503050406030204"/>
                            <a:ea typeface="微软雅黑" panose="020B0503020204020204" pitchFamily="34" charset="-122"/>
                          </a:rPr>
                          <m:t>𝑝</m:t>
                        </m:r>
                        <m:r>
                          <a:rPr lang="en-US" altLang="zh-CN" sz="2000">
                            <a:solidFill>
                              <a:srgbClr val="FF0000"/>
                            </a:solidFill>
                            <a:latin typeface="Cambria Math" panose="02040503050406030204"/>
                            <a:ea typeface="微软雅黑" panose="020B0503020204020204" pitchFamily="34" charset="-122"/>
                          </a:rPr>
                          <m:t>+</m:t>
                        </m:r>
                        <m:r>
                          <a:rPr lang="en-US" altLang="zh-CN" sz="2000" b="0" i="1" smtClean="0">
                            <a:solidFill>
                              <a:srgbClr val="FF0000"/>
                            </a:solidFill>
                            <a:latin typeface="Cambria Math" panose="02040503050406030204"/>
                            <a:ea typeface="微软雅黑" panose="020B0503020204020204" pitchFamily="34" charset="-122"/>
                          </a:rPr>
                          <m:t>𝑋</m:t>
                        </m:r>
                      </m:e>
                    </m:d>
                    <m:r>
                      <a:rPr lang="en-US" altLang="zh-CN" sz="2000">
                        <a:solidFill>
                          <a:srgbClr val="FF0000"/>
                        </a:solidFill>
                        <a:latin typeface="Cambria Math" panose="02040503050406030204"/>
                        <a:ea typeface="微软雅黑" panose="020B0503020204020204" pitchFamily="34" charset="-122"/>
                      </a:rPr>
                      <m:t>=</m:t>
                    </m:r>
                    <m:d>
                      <m:dPr>
                        <m:ctrlPr>
                          <a:rPr lang="en-US" altLang="zh-CN" sz="2000" i="1">
                            <a:solidFill>
                              <a:srgbClr val="FF0000"/>
                            </a:solidFill>
                            <a:latin typeface="Cambria Math" panose="02040503050406030204" pitchFamily="18" charset="0"/>
                            <a:ea typeface="微软雅黑" panose="020B0503020204020204" pitchFamily="34" charset="-122"/>
                          </a:rPr>
                        </m:ctrlPr>
                      </m:dPr>
                      <m:e>
                        <m:r>
                          <a:rPr lang="en-US" altLang="zh-CN" sz="2000" b="0" i="0" smtClean="0">
                            <a:solidFill>
                              <a:srgbClr val="FF0000"/>
                            </a:solidFill>
                            <a:latin typeface="Cambria Math" panose="02040503050406030204"/>
                            <a:ea typeface="微软雅黑" panose="020B0503020204020204" pitchFamily="34" charset="-122"/>
                          </a:rPr>
                          <m:t>29</m:t>
                        </m:r>
                        <m:r>
                          <a:rPr lang="en-US" altLang="zh-CN" sz="2000">
                            <a:solidFill>
                              <a:srgbClr val="FF0000"/>
                            </a:solidFill>
                            <a:latin typeface="Cambria Math" panose="02040503050406030204"/>
                            <a:ea typeface="微软雅黑" panose="020B0503020204020204" pitchFamily="34" charset="-122"/>
                          </a:rPr>
                          <m:t>.</m:t>
                        </m:r>
                        <m:r>
                          <a:rPr lang="en-US" altLang="zh-CN" sz="2000" b="0" i="0" smtClean="0">
                            <a:solidFill>
                              <a:srgbClr val="FF0000"/>
                            </a:solidFill>
                            <a:latin typeface="Cambria Math" panose="02040503050406030204"/>
                            <a:ea typeface="微软雅黑" panose="020B0503020204020204" pitchFamily="34" charset="-122"/>
                          </a:rPr>
                          <m:t>8</m:t>
                        </m:r>
                        <m:r>
                          <a:rPr lang="en-US" altLang="zh-CN" sz="2000">
                            <a:solidFill>
                              <a:srgbClr val="FF0000"/>
                            </a:solidFill>
                            <a:latin typeface="Cambria Math" panose="02040503050406030204"/>
                            <a:ea typeface="微软雅黑" panose="020B0503020204020204" pitchFamily="34" charset="-122"/>
                          </a:rPr>
                          <m:t>±</m:t>
                        </m:r>
                        <m:r>
                          <a:rPr lang="en-US" altLang="zh-CN" sz="2000" b="0" i="0" smtClean="0">
                            <a:solidFill>
                              <a:srgbClr val="FF0000"/>
                            </a:solidFill>
                            <a:latin typeface="Cambria Math" panose="02040503050406030204"/>
                            <a:ea typeface="微软雅黑" panose="020B0503020204020204" pitchFamily="34" charset="-122"/>
                          </a:rPr>
                          <m:t>9</m:t>
                        </m:r>
                        <m:r>
                          <a:rPr lang="en-US" altLang="zh-CN" sz="2000">
                            <a:solidFill>
                              <a:srgbClr val="FF0000"/>
                            </a:solidFill>
                            <a:latin typeface="Cambria Math" panose="02040503050406030204"/>
                            <a:ea typeface="微软雅黑" panose="020B0503020204020204" pitchFamily="34" charset="-122"/>
                          </a:rPr>
                          <m:t>.</m:t>
                        </m:r>
                        <m:r>
                          <a:rPr lang="en-US" altLang="zh-CN" sz="2000" b="0" i="0" smtClean="0">
                            <a:solidFill>
                              <a:srgbClr val="FF0000"/>
                            </a:solidFill>
                            <a:latin typeface="Cambria Math" panose="02040503050406030204"/>
                            <a:ea typeface="微软雅黑" panose="020B0503020204020204" pitchFamily="34" charset="-122"/>
                          </a:rPr>
                          <m:t>7</m:t>
                        </m:r>
                        <m:r>
                          <m:rPr>
                            <m:sty m:val="p"/>
                          </m:rPr>
                          <a:rPr lang="en-US" altLang="zh-CN" sz="2000" baseline="-25000">
                            <a:solidFill>
                              <a:srgbClr val="FF0000"/>
                            </a:solidFill>
                            <a:latin typeface="Cambria Math" panose="02040503050406030204"/>
                            <a:ea typeface="微软雅黑" panose="020B0503020204020204" pitchFamily="34" charset="-122"/>
                          </a:rPr>
                          <m:t>stat</m:t>
                        </m:r>
                        <m:r>
                          <a:rPr lang="en-US" altLang="zh-CN" sz="2000" i="1">
                            <a:solidFill>
                              <a:srgbClr val="FF0000"/>
                            </a:solidFill>
                            <a:latin typeface="Cambria Math" panose="02040503050406030204"/>
                            <a:ea typeface="Cambria Math" panose="02040503050406030204"/>
                          </a:rPr>
                          <m:t>±</m:t>
                        </m:r>
                        <m:r>
                          <a:rPr lang="en-US" altLang="zh-CN" sz="2000" b="0" i="1" smtClean="0">
                            <a:solidFill>
                              <a:srgbClr val="FF0000"/>
                            </a:solidFill>
                            <a:latin typeface="Cambria Math" panose="02040503050406030204"/>
                            <a:ea typeface="Cambria Math" panose="02040503050406030204"/>
                          </a:rPr>
                          <m:t>6</m:t>
                        </m:r>
                        <m:r>
                          <a:rPr lang="en-US" altLang="zh-CN" sz="2000" i="1">
                            <a:solidFill>
                              <a:srgbClr val="FF0000"/>
                            </a:solidFill>
                            <a:latin typeface="Cambria Math" panose="02040503050406030204"/>
                            <a:ea typeface="Cambria Math" panose="02040503050406030204"/>
                          </a:rPr>
                          <m:t>.</m:t>
                        </m:r>
                        <m:r>
                          <a:rPr lang="en-US" altLang="zh-CN" sz="2000" b="0" i="0" smtClean="0">
                            <a:solidFill>
                              <a:srgbClr val="FF0000"/>
                            </a:solidFill>
                            <a:latin typeface="Cambria Math" panose="02040503050406030204"/>
                            <a:ea typeface="Cambria Math" panose="02040503050406030204"/>
                          </a:rPr>
                          <m:t>9</m:t>
                        </m:r>
                        <m:r>
                          <m:rPr>
                            <m:sty m:val="p"/>
                          </m:rPr>
                          <a:rPr lang="en-US" altLang="zh-CN" sz="2000" baseline="-25000">
                            <a:solidFill>
                              <a:srgbClr val="FF0000"/>
                            </a:solidFill>
                            <a:latin typeface="Cambria Math" panose="02040503050406030204"/>
                            <a:ea typeface="Cambria Math" panose="02040503050406030204"/>
                          </a:rPr>
                          <m:t>sys</m:t>
                        </m:r>
                      </m:e>
                    </m:d>
                  </m:oMath>
                </a14:m>
                <a:r>
                  <a:rPr lang="en-US" altLang="zh-CN" sz="2000" dirty="0">
                    <a:solidFill>
                      <a:srgbClr val="FF0000"/>
                    </a:solidFill>
                    <a:latin typeface="微软雅黑" panose="020B0503020204020204" pitchFamily="34" charset="-122"/>
                    <a:ea typeface="微软雅黑" panose="020B0503020204020204" pitchFamily="34" charset="-122"/>
                  </a:rPr>
                  <a:t> </a:t>
                </a:r>
                <a14:m>
                  <m:oMath xmlns:m="http://schemas.openxmlformats.org/officeDocument/2006/math">
                    <m:r>
                      <m:rPr>
                        <m:sty m:val="p"/>
                      </m:rPr>
                      <a:rPr lang="en-US" altLang="zh-CN" sz="2000" i="1" dirty="0">
                        <a:solidFill>
                          <a:srgbClr val="FF0000"/>
                        </a:solidFill>
                        <a:latin typeface="Cambria Math" panose="02040503050406030204"/>
                        <a:ea typeface="微软雅黑" panose="020B0503020204020204" pitchFamily="34" charset="-122"/>
                      </a:rPr>
                      <m:t>mb</m:t>
                    </m:r>
                  </m:oMath>
                </a14:m>
                <a:r>
                  <a:rPr lang="en-US" altLang="zh-CN" sz="2000" dirty="0">
                    <a:solidFill>
                      <a:srgbClr val="0000FF"/>
                    </a:solidFill>
                    <a:latin typeface="微软雅黑" panose="020B0503020204020204" pitchFamily="34" charset="-122"/>
                    <a:ea typeface="微软雅黑" panose="020B0503020204020204" pitchFamily="34" charset="-122"/>
                  </a:rPr>
                  <a:t> at </a:t>
                </a:r>
                <a14:m>
                  <m:oMath xmlns:m="http://schemas.openxmlformats.org/officeDocument/2006/math">
                    <m:sSub>
                      <m:sSubPr>
                        <m:ctrlPr>
                          <a:rPr lang="en-US" altLang="zh-CN" sz="2000" i="1" smtClean="0">
                            <a:solidFill>
                              <a:srgbClr val="0000FF"/>
                            </a:solidFill>
                            <a:latin typeface="Cambria Math" panose="02040503050406030204" pitchFamily="18" charset="0"/>
                          </a:rPr>
                        </m:ctrlPr>
                      </m:sSubPr>
                      <m:e>
                        <m:r>
                          <a:rPr lang="en-US" altLang="zh-CN" sz="2000" b="0" i="1" smtClean="0">
                            <a:solidFill>
                              <a:srgbClr val="0000FF"/>
                            </a:solidFill>
                            <a:latin typeface="Cambria Math" panose="02040503050406030204"/>
                          </a:rPr>
                          <m:t>𝑃</m:t>
                        </m:r>
                      </m:e>
                      <m:sub>
                        <m:sSup>
                          <m:sSupPr>
                            <m:ctrlPr>
                              <a:rPr lang="en-US" altLang="zh-CN" sz="2000" i="1" smtClean="0">
                                <a:solidFill>
                                  <a:srgbClr val="0000FF"/>
                                </a:solidFill>
                                <a:latin typeface="Cambria Math" panose="02040503050406030204" pitchFamily="18" charset="0"/>
                              </a:rPr>
                            </m:ctrlPr>
                          </m:sSupPr>
                          <m:e>
                            <m:r>
                              <m:rPr>
                                <m:sty m:val="p"/>
                              </m:rPr>
                              <a:rPr lang="el-GR" altLang="zh-CN" sz="2000" i="1">
                                <a:solidFill>
                                  <a:srgbClr val="0000FF"/>
                                </a:solidFill>
                                <a:latin typeface="Cambria Math" panose="02040503050406030204"/>
                                <a:ea typeface="Cambria Math" panose="02040503050406030204"/>
                              </a:rPr>
                              <m:t>Σ</m:t>
                            </m:r>
                          </m:e>
                          <m:sup>
                            <m:r>
                              <a:rPr lang="en-US" altLang="zh-CN" sz="2000" b="0" i="1" smtClean="0">
                                <a:solidFill>
                                  <a:srgbClr val="0000FF"/>
                                </a:solidFill>
                                <a:latin typeface="Cambria Math" panose="02040503050406030204"/>
                                <a:ea typeface="Cambria Math" panose="02040503050406030204"/>
                              </a:rPr>
                              <m:t>+</m:t>
                            </m:r>
                          </m:sup>
                        </m:sSup>
                      </m:sub>
                    </m:sSub>
                    <m:r>
                      <a:rPr lang="en-US" altLang="zh-CN" sz="2000" b="0" i="1" smtClean="0">
                        <a:solidFill>
                          <a:srgbClr val="0000FF"/>
                        </a:solidFill>
                        <a:latin typeface="Cambria Math" panose="02040503050406030204"/>
                        <a:ea typeface="Cambria Math" panose="02040503050406030204"/>
                      </a:rPr>
                      <m:t>≈</m:t>
                    </m:r>
                    <m:r>
                      <a:rPr lang="en-US" altLang="zh-CN" sz="2000" b="0" i="1" smtClean="0">
                        <a:solidFill>
                          <a:srgbClr val="0000FF"/>
                        </a:solidFill>
                        <a:latin typeface="Cambria Math" panose="02040503050406030204"/>
                      </a:rPr>
                      <m:t>0</m:t>
                    </m:r>
                    <m:r>
                      <a:rPr lang="en-US" altLang="zh-CN" sz="2000" b="0" i="1" smtClean="0">
                        <a:solidFill>
                          <a:srgbClr val="0000FF"/>
                        </a:solidFill>
                        <a:latin typeface="Cambria Math" panose="02040503050406030204"/>
                      </a:rPr>
                      <m:t>.</m:t>
                    </m:r>
                    <m:r>
                      <a:rPr lang="en-US" altLang="zh-CN" sz="2000" b="0" i="1" smtClean="0">
                        <a:solidFill>
                          <a:srgbClr val="0000FF"/>
                        </a:solidFill>
                        <a:latin typeface="Cambria Math" panose="02040503050406030204"/>
                      </a:rPr>
                      <m:t>992</m:t>
                    </m:r>
                  </m:oMath>
                </a14:m>
                <a:r>
                  <a:rPr lang="en-US" altLang="zh-CN" sz="2000" dirty="0">
                    <a:solidFill>
                      <a:srgbClr val="0000FF"/>
                    </a:solidFill>
                    <a:latin typeface="微软雅黑" panose="020B0503020204020204" pitchFamily="34" charset="-122"/>
                    <a:ea typeface="微软雅黑" panose="020B0503020204020204" pitchFamily="34" charset="-122"/>
                  </a:rPr>
                  <a:t> </a:t>
                </a:r>
                <a14:m>
                  <m:oMath xmlns:m="http://schemas.openxmlformats.org/officeDocument/2006/math">
                    <m:r>
                      <m:rPr>
                        <m:sty m:val="p"/>
                      </m:rPr>
                      <a:rPr lang="en-US" altLang="zh-CN" sz="2000" b="0" i="0" dirty="0" smtClean="0">
                        <a:solidFill>
                          <a:srgbClr val="0000FF"/>
                        </a:solidFill>
                        <a:latin typeface="Cambria Math" panose="02040503050406030204"/>
                      </a:rPr>
                      <m:t>GeV</m:t>
                    </m:r>
                    <m:r>
                      <a:rPr lang="en-US" altLang="zh-CN" sz="2000" b="0" i="0" dirty="0" smtClean="0">
                        <a:solidFill>
                          <a:srgbClr val="0000FF"/>
                        </a:solidFill>
                        <a:latin typeface="Cambria Math" panose="02040503050406030204"/>
                      </a:rPr>
                      <m:t>/</m:t>
                    </m:r>
                    <m:r>
                      <a:rPr lang="en-US" altLang="zh-CN" sz="2000" b="0" i="1" dirty="0" smtClean="0">
                        <a:solidFill>
                          <a:srgbClr val="0000FF"/>
                        </a:solidFill>
                        <a:latin typeface="Cambria Math" panose="02040503050406030204"/>
                      </a:rPr>
                      <m:t>𝑐</m:t>
                    </m:r>
                  </m:oMath>
                </a14:m>
                <a:r>
                  <a:rPr lang="en-US" altLang="zh-CN" sz="2000" dirty="0">
                    <a:solidFill>
                      <a:srgbClr val="0000FF"/>
                    </a:solidFill>
                    <a:latin typeface="微软雅黑" panose="020B0503020204020204" pitchFamily="34" charset="-122"/>
                    <a:ea typeface="微软雅黑" panose="020B0503020204020204" pitchFamily="34" charset="-122"/>
                  </a:rPr>
                  <a:t>.</a:t>
                </a:r>
                <a:endParaRPr lang="zh-CN" altLang="en-US" sz="2000" dirty="0">
                  <a:solidFill>
                    <a:srgbClr val="0000CC"/>
                  </a:solidFill>
                  <a:latin typeface="微软雅黑" panose="020B0503020204020204" pitchFamily="34" charset="-122"/>
                  <a:ea typeface="微软雅黑" panose="020B0503020204020204" pitchFamily="34" charset="-122"/>
                </a:endParaRPr>
              </a:p>
            </p:txBody>
          </p:sp>
        </mc:Choice>
        <mc:Fallback>
          <p:sp>
            <p:nvSpPr>
              <p:cNvPr id="15" name="TextBox 14"/>
              <p:cNvSpPr txBox="1">
                <a:spLocks noRot="1" noChangeAspect="1" noMove="1" noResize="1" noEditPoints="1" noAdjustHandles="1" noChangeArrowheads="1" noChangeShapeType="1" noTextEdit="1"/>
              </p:cNvSpPr>
              <p:nvPr/>
            </p:nvSpPr>
            <p:spPr>
              <a:xfrm>
                <a:off x="539552" y="5345856"/>
                <a:ext cx="8064896" cy="1323504"/>
              </a:xfrm>
              <a:prstGeom prst="rect">
                <a:avLst/>
              </a:prstGeom>
              <a:blipFill rotWithShape="1">
                <a:blip r:embed="rId7"/>
                <a:stretch>
                  <a:fillRect l="-5" t="-32" r="2" b="-17612"/>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6" name="TextBox 15"/>
              <p:cNvSpPr txBox="1"/>
              <p:nvPr/>
            </p:nvSpPr>
            <p:spPr>
              <a:xfrm>
                <a:off x="1331640" y="4627783"/>
                <a:ext cx="3037215" cy="707886"/>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sSub>
                        <m:sSubPr>
                          <m:ctrlPr>
                            <a:rPr lang="en-US" altLang="zh-CN" sz="2000" i="1" smtClean="0">
                              <a:latin typeface="Cambria Math" panose="02040503050406030204" pitchFamily="18" charset="0"/>
                            </a:rPr>
                          </m:ctrlPr>
                        </m:sSubPr>
                        <m:e>
                          <m:r>
                            <a:rPr lang="en-US" altLang="zh-CN" sz="2000" b="0" i="1" smtClean="0">
                              <a:latin typeface="Cambria Math" panose="02040503050406030204"/>
                            </a:rPr>
                            <m:t>𝑁</m:t>
                          </m:r>
                        </m:e>
                        <m:sub>
                          <m:r>
                            <m:rPr>
                              <m:sty m:val="p"/>
                            </m:rPr>
                            <a:rPr lang="el-GR" altLang="zh-CN" sz="2000" i="1" smtClean="0">
                              <a:latin typeface="Cambria Math" panose="02040503050406030204"/>
                              <a:ea typeface="Cambria Math" panose="02040503050406030204"/>
                            </a:rPr>
                            <m:t>Λ</m:t>
                          </m:r>
                        </m:sub>
                      </m:sSub>
                      <m:r>
                        <a:rPr lang="en-US" altLang="zh-CN" sz="2000" b="0" i="1" smtClean="0">
                          <a:latin typeface="Cambria Math" panose="02040503050406030204"/>
                        </a:rPr>
                        <m:t>=</m:t>
                      </m:r>
                      <m:r>
                        <a:rPr lang="en-US" altLang="zh-CN" sz="2000" b="0" i="1" smtClean="0">
                          <a:latin typeface="Cambria Math" panose="02040503050406030204"/>
                        </a:rPr>
                        <m:t>77</m:t>
                      </m:r>
                      <m:r>
                        <a:rPr lang="en-US" altLang="zh-CN" sz="2000" b="0" i="1" smtClean="0">
                          <a:latin typeface="Cambria Math" panose="02040503050406030204"/>
                        </a:rPr>
                        <m:t>.</m:t>
                      </m:r>
                      <m:r>
                        <a:rPr lang="en-US" altLang="zh-CN" sz="2000" b="0" i="1" smtClean="0">
                          <a:latin typeface="Cambria Math" panose="02040503050406030204"/>
                        </a:rPr>
                        <m:t>6</m:t>
                      </m:r>
                      <m:r>
                        <a:rPr lang="en-US" altLang="zh-CN" sz="2000" b="0" i="1" smtClean="0">
                          <a:latin typeface="Cambria Math" panose="02040503050406030204"/>
                          <a:ea typeface="Cambria Math" panose="02040503050406030204"/>
                        </a:rPr>
                        <m:t>±</m:t>
                      </m:r>
                      <m:r>
                        <a:rPr lang="en-US" altLang="zh-CN" sz="2000" b="0" i="1" smtClean="0">
                          <a:latin typeface="Cambria Math" panose="02040503050406030204"/>
                          <a:ea typeface="Cambria Math" panose="02040503050406030204"/>
                        </a:rPr>
                        <m:t>20</m:t>
                      </m:r>
                      <m:r>
                        <a:rPr lang="en-US" altLang="zh-CN" sz="2000" b="0" i="1" smtClean="0">
                          <a:latin typeface="Cambria Math" panose="02040503050406030204"/>
                          <a:ea typeface="Cambria Math" panose="02040503050406030204"/>
                        </a:rPr>
                        <m:t>.</m:t>
                      </m:r>
                      <m:r>
                        <a:rPr lang="en-US" altLang="zh-CN" sz="2000" b="0" i="1" smtClean="0">
                          <a:latin typeface="Cambria Math" panose="02040503050406030204"/>
                          <a:ea typeface="Cambria Math" panose="02040503050406030204"/>
                        </a:rPr>
                        <m:t>8</m:t>
                      </m:r>
                    </m:oMath>
                  </m:oMathPara>
                </a14:m>
                <a:endParaRPr lang="en-US" altLang="zh-CN" sz="2000" dirty="0"/>
              </a:p>
              <a:p>
                <a14:m>
                  <m:oMathPara xmlns:m="http://schemas.openxmlformats.org/officeDocument/2006/math">
                    <m:oMathParaPr>
                      <m:jc m:val="centerGroup"/>
                    </m:oMathParaPr>
                    <m:oMath xmlns:m="http://schemas.openxmlformats.org/officeDocument/2006/math">
                      <m:sSub>
                        <m:sSubPr>
                          <m:ctrlPr>
                            <a:rPr lang="en-US" altLang="zh-CN" sz="2000" i="1" smtClean="0">
                              <a:latin typeface="Cambria Math" panose="02040503050406030204" pitchFamily="18" charset="0"/>
                            </a:rPr>
                          </m:ctrlPr>
                        </m:sSubPr>
                        <m:e>
                          <m:r>
                            <a:rPr lang="zh-CN" altLang="en-US" sz="2000" i="1" smtClean="0">
                              <a:latin typeface="Cambria Math" panose="02040503050406030204"/>
                            </a:rPr>
                            <m:t>𝜀</m:t>
                          </m:r>
                        </m:e>
                        <m:sub>
                          <m:r>
                            <m:rPr>
                              <m:sty m:val="p"/>
                            </m:rPr>
                            <a:rPr lang="el-GR" altLang="zh-CN" sz="2000" i="1" smtClean="0">
                              <a:latin typeface="Cambria Math" panose="02040503050406030204"/>
                              <a:ea typeface="Cambria Math" panose="02040503050406030204"/>
                            </a:rPr>
                            <m:t>Λ</m:t>
                          </m:r>
                        </m:sub>
                      </m:sSub>
                      <m:r>
                        <a:rPr lang="en-US" altLang="zh-CN" sz="2000" b="0" i="1" smtClean="0">
                          <a:latin typeface="Cambria Math" panose="02040503050406030204"/>
                        </a:rPr>
                        <m:t>=</m:t>
                      </m:r>
                      <m:r>
                        <a:rPr lang="en-US" altLang="zh-CN" sz="2000" b="0" i="1" smtClean="0">
                          <a:latin typeface="Cambria Math" panose="02040503050406030204"/>
                        </a:rPr>
                        <m:t>14</m:t>
                      </m:r>
                      <m:r>
                        <a:rPr lang="en-US" altLang="zh-CN" sz="2000" b="0" i="1" smtClean="0">
                          <a:latin typeface="Cambria Math" panose="02040503050406030204"/>
                        </a:rPr>
                        <m:t>.</m:t>
                      </m:r>
                      <m:r>
                        <a:rPr lang="en-US" altLang="zh-CN" sz="2000" b="0" i="1" smtClean="0">
                          <a:latin typeface="Cambria Math" panose="02040503050406030204"/>
                        </a:rPr>
                        <m:t>44</m:t>
                      </m:r>
                      <m:r>
                        <a:rPr lang="en-US" altLang="zh-CN" sz="2000" b="0" i="1" smtClean="0">
                          <a:latin typeface="Cambria Math" panose="02040503050406030204"/>
                        </a:rPr>
                        <m:t>%</m:t>
                      </m:r>
                    </m:oMath>
                  </m:oMathPara>
                </a14:m>
                <a:endParaRPr lang="zh-CN" altLang="en-US" sz="2000" dirty="0"/>
              </a:p>
            </p:txBody>
          </p:sp>
        </mc:Choice>
        <mc:Fallback>
          <p:sp>
            <p:nvSpPr>
              <p:cNvPr id="16" name="TextBox 15"/>
              <p:cNvSpPr txBox="1">
                <a:spLocks noRot="1" noChangeAspect="1" noMove="1" noResize="1" noEditPoints="1" noAdjustHandles="1" noChangeArrowheads="1" noChangeShapeType="1" noTextEdit="1"/>
              </p:cNvSpPr>
              <p:nvPr/>
            </p:nvSpPr>
            <p:spPr>
              <a:xfrm>
                <a:off x="1331640" y="4627783"/>
                <a:ext cx="3037215" cy="707886"/>
              </a:xfrm>
              <a:prstGeom prst="rect">
                <a:avLst/>
              </a:prstGeom>
              <a:blipFill rotWithShape="1">
                <a:blip r:embed="rId8"/>
                <a:stretch>
                  <a:fillRect l="-1" t="-76" r="2" b="56"/>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7" name="TextBox 16"/>
              <p:cNvSpPr txBox="1"/>
              <p:nvPr/>
            </p:nvSpPr>
            <p:spPr>
              <a:xfrm>
                <a:off x="5220072" y="4627783"/>
                <a:ext cx="3037215" cy="712503"/>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sSub>
                        <m:sSubPr>
                          <m:ctrlPr>
                            <a:rPr lang="en-US" altLang="zh-CN" sz="2000" i="1" smtClean="0">
                              <a:latin typeface="Cambria Math" panose="02040503050406030204" pitchFamily="18" charset="0"/>
                            </a:rPr>
                          </m:ctrlPr>
                        </m:sSubPr>
                        <m:e>
                          <m:r>
                            <a:rPr lang="en-US" altLang="zh-CN" sz="2000" b="0" i="1" smtClean="0">
                              <a:latin typeface="Cambria Math" panose="02040503050406030204"/>
                            </a:rPr>
                            <m:t>𝑁</m:t>
                          </m:r>
                        </m:e>
                        <m:sub>
                          <m:sSup>
                            <m:sSupPr>
                              <m:ctrlPr>
                                <a:rPr lang="en-US" altLang="zh-CN" sz="2000" i="1" smtClean="0">
                                  <a:latin typeface="Cambria Math" panose="02040503050406030204" pitchFamily="18" charset="0"/>
                                </a:rPr>
                              </m:ctrlPr>
                            </m:sSupPr>
                            <m:e>
                              <m:r>
                                <m:rPr>
                                  <m:sty m:val="p"/>
                                </m:rPr>
                                <a:rPr lang="el-GR" altLang="zh-CN" sz="2000" i="1" smtClean="0">
                                  <a:latin typeface="Cambria Math" panose="02040503050406030204"/>
                                  <a:ea typeface="Cambria Math" panose="02040503050406030204"/>
                                </a:rPr>
                                <m:t>Σ</m:t>
                              </m:r>
                            </m:e>
                            <m:sup>
                              <m:r>
                                <a:rPr lang="en-US" altLang="zh-CN" sz="2000" b="0" i="1" smtClean="0">
                                  <a:latin typeface="Cambria Math" panose="02040503050406030204"/>
                                </a:rPr>
                                <m:t>0</m:t>
                              </m:r>
                            </m:sup>
                          </m:sSup>
                        </m:sub>
                      </m:sSub>
                      <m:r>
                        <a:rPr lang="en-US" altLang="zh-CN" sz="2000" b="0" i="1" smtClean="0">
                          <a:latin typeface="Cambria Math" panose="02040503050406030204"/>
                        </a:rPr>
                        <m:t>=</m:t>
                      </m:r>
                      <m:r>
                        <a:rPr lang="en-US" altLang="zh-CN" sz="2000" b="0" i="1" smtClean="0">
                          <a:latin typeface="Cambria Math" panose="02040503050406030204"/>
                        </a:rPr>
                        <m:t>14</m:t>
                      </m:r>
                      <m:r>
                        <a:rPr lang="en-US" altLang="zh-CN" sz="2000" b="0" i="1" smtClean="0">
                          <a:latin typeface="Cambria Math" panose="02040503050406030204"/>
                        </a:rPr>
                        <m:t>.</m:t>
                      </m:r>
                      <m:r>
                        <a:rPr lang="en-US" altLang="zh-CN" sz="2000" b="0" i="1" smtClean="0">
                          <a:latin typeface="Cambria Math" panose="02040503050406030204"/>
                        </a:rPr>
                        <m:t>1</m:t>
                      </m:r>
                      <m:r>
                        <a:rPr lang="en-US" altLang="zh-CN" sz="2000" b="0" i="1" smtClean="0">
                          <a:latin typeface="Cambria Math" panose="02040503050406030204"/>
                          <a:ea typeface="Cambria Math" panose="02040503050406030204"/>
                        </a:rPr>
                        <m:t>±</m:t>
                      </m:r>
                      <m:r>
                        <a:rPr lang="en-US" altLang="zh-CN" sz="2000" b="0" i="1" smtClean="0">
                          <a:latin typeface="Cambria Math" panose="02040503050406030204"/>
                          <a:ea typeface="Cambria Math" panose="02040503050406030204"/>
                        </a:rPr>
                        <m:t>4</m:t>
                      </m:r>
                      <m:r>
                        <a:rPr lang="en-US" altLang="zh-CN" sz="2000" b="0" i="1" smtClean="0">
                          <a:latin typeface="Cambria Math" panose="02040503050406030204"/>
                          <a:ea typeface="Cambria Math" panose="02040503050406030204"/>
                        </a:rPr>
                        <m:t>.</m:t>
                      </m:r>
                      <m:r>
                        <a:rPr lang="en-US" altLang="zh-CN" sz="2000" b="0" i="1" smtClean="0">
                          <a:latin typeface="Cambria Math" panose="02040503050406030204"/>
                          <a:ea typeface="Cambria Math" panose="02040503050406030204"/>
                        </a:rPr>
                        <m:t>6</m:t>
                      </m:r>
                    </m:oMath>
                  </m:oMathPara>
                </a14:m>
                <a:endParaRPr lang="en-US" altLang="zh-CN" sz="2000" dirty="0"/>
              </a:p>
              <a:p>
                <a14:m>
                  <m:oMathPara xmlns:m="http://schemas.openxmlformats.org/officeDocument/2006/math">
                    <m:oMathParaPr>
                      <m:jc m:val="centerGroup"/>
                    </m:oMathParaPr>
                    <m:oMath xmlns:m="http://schemas.openxmlformats.org/officeDocument/2006/math">
                      <m:sSub>
                        <m:sSubPr>
                          <m:ctrlPr>
                            <a:rPr lang="en-US" altLang="zh-CN" sz="2000" i="1" smtClean="0">
                              <a:latin typeface="Cambria Math" panose="02040503050406030204" pitchFamily="18" charset="0"/>
                            </a:rPr>
                          </m:ctrlPr>
                        </m:sSubPr>
                        <m:e>
                          <m:r>
                            <a:rPr lang="zh-CN" altLang="en-US" sz="2000" i="1" smtClean="0">
                              <a:latin typeface="Cambria Math" panose="02040503050406030204"/>
                            </a:rPr>
                            <m:t>𝜀</m:t>
                          </m:r>
                        </m:e>
                        <m:sub>
                          <m:sSup>
                            <m:sSupPr>
                              <m:ctrlPr>
                                <a:rPr lang="en-US" altLang="zh-CN" sz="2000" i="1" smtClean="0">
                                  <a:latin typeface="Cambria Math" panose="02040503050406030204" pitchFamily="18" charset="0"/>
                                </a:rPr>
                              </m:ctrlPr>
                            </m:sSupPr>
                            <m:e>
                              <m:r>
                                <m:rPr>
                                  <m:sty m:val="p"/>
                                </m:rPr>
                                <a:rPr lang="el-GR" altLang="zh-CN" sz="2000" i="1" smtClean="0">
                                  <a:latin typeface="Cambria Math" panose="02040503050406030204"/>
                                  <a:ea typeface="Cambria Math" panose="02040503050406030204"/>
                                </a:rPr>
                                <m:t>Σ</m:t>
                              </m:r>
                            </m:e>
                            <m:sup>
                              <m:r>
                                <a:rPr lang="en-US" altLang="zh-CN" sz="2000" b="0" i="1" smtClean="0">
                                  <a:latin typeface="Cambria Math" panose="02040503050406030204"/>
                                </a:rPr>
                                <m:t>0</m:t>
                              </m:r>
                            </m:sup>
                          </m:sSup>
                        </m:sub>
                      </m:sSub>
                      <m:r>
                        <a:rPr lang="en-US" altLang="zh-CN" sz="2000" b="0" i="1" smtClean="0">
                          <a:latin typeface="Cambria Math" panose="02040503050406030204"/>
                        </a:rPr>
                        <m:t>=</m:t>
                      </m:r>
                      <m:r>
                        <a:rPr lang="en-US" altLang="zh-CN" sz="2000" b="0" i="1" smtClean="0">
                          <a:latin typeface="Cambria Math" panose="02040503050406030204"/>
                        </a:rPr>
                        <m:t>3</m:t>
                      </m:r>
                      <m:r>
                        <a:rPr lang="en-US" altLang="zh-CN" sz="2000" b="0" i="1" smtClean="0">
                          <a:latin typeface="Cambria Math" panose="02040503050406030204"/>
                        </a:rPr>
                        <m:t>.</m:t>
                      </m:r>
                      <m:r>
                        <a:rPr lang="en-US" altLang="zh-CN" sz="2000" b="0" i="1" smtClean="0">
                          <a:latin typeface="Cambria Math" panose="02040503050406030204"/>
                        </a:rPr>
                        <m:t>98</m:t>
                      </m:r>
                      <m:r>
                        <a:rPr lang="en-US" altLang="zh-CN" sz="2000" b="0" i="1" smtClean="0">
                          <a:latin typeface="Cambria Math" panose="02040503050406030204"/>
                        </a:rPr>
                        <m:t>%</m:t>
                      </m:r>
                    </m:oMath>
                  </m:oMathPara>
                </a14:m>
                <a:endParaRPr lang="zh-CN" altLang="en-US" sz="2000" dirty="0"/>
              </a:p>
            </p:txBody>
          </p:sp>
        </mc:Choice>
        <mc:Fallback>
          <p:sp>
            <p:nvSpPr>
              <p:cNvPr id="17" name="TextBox 16"/>
              <p:cNvSpPr txBox="1">
                <a:spLocks noRot="1" noChangeAspect="1" noMove="1" noResize="1" noEditPoints="1" noAdjustHandles="1" noChangeArrowheads="1" noChangeShapeType="1" noTextEdit="1"/>
              </p:cNvSpPr>
              <p:nvPr/>
            </p:nvSpPr>
            <p:spPr>
              <a:xfrm>
                <a:off x="5220072" y="4627783"/>
                <a:ext cx="3037215" cy="712503"/>
              </a:xfrm>
              <a:prstGeom prst="rect">
                <a:avLst/>
              </a:prstGeom>
              <a:blipFill rotWithShape="1">
                <a:blip r:embed="rId9"/>
                <a:stretch>
                  <a:fillRect l="-12" t="-76" r="13" b="80"/>
                </a:stretch>
              </a:blipFill>
            </p:spPr>
            <p:txBody>
              <a:bodyPr/>
              <a:lstStyle/>
              <a:p>
                <a:r>
                  <a:rPr lang="zh-CN" altLang="en-US">
                    <a:noFill/>
                  </a:rPr>
                  <a:t> </a:t>
                </a:r>
              </a:p>
            </p:txBody>
          </p:sp>
        </mc:Fallback>
      </mc:AlternateContent>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屏幕剪辑"/>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88842" y="3851717"/>
            <a:ext cx="4535256" cy="1677100"/>
          </a:xfrm>
          <a:prstGeom prst="rect">
            <a:avLst/>
          </a:prstGeom>
        </p:spPr>
      </p:pic>
      <p:sp>
        <p:nvSpPr>
          <p:cNvPr id="10" name="灯片编号占位符 3"/>
          <p:cNvSpPr>
            <a:spLocks noGrp="1"/>
          </p:cNvSpPr>
          <p:nvPr>
            <p:ph type="sldNum" sz="quarter" idx="12"/>
          </p:nvPr>
        </p:nvSpPr>
        <p:spPr>
          <a:xfrm>
            <a:off x="6925750" y="6365682"/>
            <a:ext cx="2057400" cy="365125"/>
          </a:xfrm>
        </p:spPr>
        <p:txBody>
          <a:bodyPr/>
          <a:lstStyle/>
          <a:p>
            <a:fld id="{0C913308-F349-4B6D-A68A-DD1791B4A57B}" type="slidenum">
              <a:rPr lang="zh-CN" altLang="en-US" sz="1800" smtClean="0">
                <a:solidFill>
                  <a:schemeClr val="tx1"/>
                </a:solidFill>
                <a:latin typeface="微软雅黑" panose="020B0503020204020204" pitchFamily="34" charset="-122"/>
                <a:ea typeface="微软雅黑" panose="020B0503020204020204" pitchFamily="34" charset="-122"/>
              </a:rPr>
            </a:fld>
            <a:endParaRPr lang="zh-CN" altLang="en-US" sz="1800" dirty="0">
              <a:solidFill>
                <a:schemeClr val="tx1"/>
              </a:solidFill>
              <a:latin typeface="微软雅黑" panose="020B0503020204020204" pitchFamily="34" charset="-122"/>
              <a:ea typeface="微软雅黑" panose="020B0503020204020204" pitchFamily="34" charset="-122"/>
            </a:endParaRPr>
          </a:p>
        </p:txBody>
      </p:sp>
      <p:sp>
        <p:nvSpPr>
          <p:cNvPr id="5" name="矩形 4"/>
          <p:cNvSpPr/>
          <p:nvPr/>
        </p:nvSpPr>
        <p:spPr>
          <a:xfrm>
            <a:off x="5770145" y="908720"/>
            <a:ext cx="2125903" cy="369332"/>
          </a:xfrm>
          <a:prstGeom prst="rect">
            <a:avLst/>
          </a:prstGeom>
        </p:spPr>
        <p:txBody>
          <a:bodyPr wrap="none">
            <a:spAutoFit/>
          </a:bodyPr>
          <a:lstStyle/>
          <a:p>
            <a:r>
              <a:rPr lang="en-US" altLang="zh-CN" dirty="0" err="1">
                <a:latin typeface="微软雅黑" panose="020B0503020204020204" pitchFamily="34" charset="-122"/>
                <a:ea typeface="微软雅黑" panose="020B0503020204020204" pitchFamily="34" charset="-122"/>
              </a:rPr>
              <a:t>arXiv</a:t>
            </a:r>
            <a:r>
              <a:rPr lang="en-US" altLang="zh-CN" dirty="0">
                <a:latin typeface="微软雅黑" panose="020B0503020204020204" pitchFamily="34" charset="-122"/>
                <a:ea typeface="微软雅黑" panose="020B0503020204020204" pitchFamily="34" charset="-122"/>
              </a:rPr>
              <a:t>: 2512.04701</a:t>
            </a:r>
            <a:endParaRPr lang="en-US" altLang="zh-CN" dirty="0">
              <a:latin typeface="微软雅黑" panose="020B0503020204020204" pitchFamily="34" charset="-122"/>
              <a:ea typeface="微软雅黑" panose="020B0503020204020204" pitchFamily="34" charset="-122"/>
            </a:endParaRPr>
          </a:p>
        </p:txBody>
      </p:sp>
      <mc:AlternateContent xmlns:mc="http://schemas.openxmlformats.org/markup-compatibility/2006">
        <mc:Choice xmlns:a14="http://schemas.microsoft.com/office/drawing/2010/main" Requires="a14">
          <p:sp>
            <p:nvSpPr>
              <p:cNvPr id="15" name="TextBox 14"/>
              <p:cNvSpPr txBox="1"/>
              <p:nvPr/>
            </p:nvSpPr>
            <p:spPr>
              <a:xfrm>
                <a:off x="539552" y="5524786"/>
                <a:ext cx="8424936" cy="1225913"/>
              </a:xfrm>
              <a:prstGeom prst="rect">
                <a:avLst/>
              </a:prstGeom>
              <a:noFill/>
            </p:spPr>
            <p:txBody>
              <a:bodyPr wrap="square" rtlCol="0">
                <a:spAutoFit/>
              </a:bodyPr>
              <a:lstStyle/>
              <a:p>
                <a:r>
                  <a:rPr lang="en-US" altLang="zh-CN" dirty="0">
                    <a:solidFill>
                      <a:srgbClr val="0000FF"/>
                    </a:solidFill>
                    <a:latin typeface="微软雅黑" panose="020B0503020204020204" pitchFamily="34" charset="-122"/>
                    <a:ea typeface="微软雅黑" panose="020B0503020204020204" pitchFamily="34" charset="-122"/>
                  </a:rPr>
                  <a:t>The measured cross section of the reaction </a:t>
                </a:r>
                <a14:m>
                  <m:oMath xmlns:m="http://schemas.openxmlformats.org/officeDocument/2006/math">
                    <m:sSup>
                      <m:sSupPr>
                        <m:ctrlPr>
                          <a:rPr lang="en-US" altLang="zh-CN" i="1">
                            <a:solidFill>
                              <a:srgbClr val="0000FF"/>
                            </a:solidFill>
                            <a:latin typeface="Cambria Math" panose="02040503050406030204" pitchFamily="18" charset="0"/>
                            <a:ea typeface="微软雅黑" panose="020B0503020204020204" pitchFamily="34" charset="-122"/>
                          </a:rPr>
                        </m:ctrlPr>
                      </m:sSupPr>
                      <m:e>
                        <m:r>
                          <m:rPr>
                            <m:sty m:val="p"/>
                          </m:rPr>
                          <a:rPr lang="el-GR" altLang="zh-CN" i="1" smtClean="0">
                            <a:solidFill>
                              <a:srgbClr val="0000FF"/>
                            </a:solidFill>
                            <a:latin typeface="Cambria Math" panose="02040503050406030204"/>
                            <a:ea typeface="Cambria Math" panose="02040503050406030204"/>
                          </a:rPr>
                          <m:t>Ξ</m:t>
                        </m:r>
                      </m:e>
                      <m:sup>
                        <m:r>
                          <a:rPr lang="en-US" altLang="zh-CN" b="0" i="0" smtClean="0">
                            <a:solidFill>
                              <a:srgbClr val="0000FF"/>
                            </a:solidFill>
                            <a:latin typeface="Cambria Math" panose="02040503050406030204"/>
                            <a:ea typeface="微软雅黑" panose="020B0503020204020204" pitchFamily="34" charset="-122"/>
                          </a:rPr>
                          <m:t>0</m:t>
                        </m:r>
                      </m:sup>
                    </m:sSup>
                    <m:r>
                      <a:rPr lang="en-US" altLang="zh-CN">
                        <a:solidFill>
                          <a:srgbClr val="0000FF"/>
                        </a:solidFill>
                        <a:latin typeface="Cambria Math" panose="02040503050406030204"/>
                        <a:ea typeface="微软雅黑" panose="020B0503020204020204" pitchFamily="34" charset="-122"/>
                      </a:rPr>
                      <m:t>+</m:t>
                    </m:r>
                    <m:sPre>
                      <m:sPrePr>
                        <m:ctrlPr>
                          <a:rPr lang="en-US" altLang="zh-CN" i="1">
                            <a:solidFill>
                              <a:srgbClr val="0000FF"/>
                            </a:solidFill>
                            <a:latin typeface="Cambria Math" panose="02040503050406030204" pitchFamily="18" charset="0"/>
                            <a:ea typeface="微软雅黑" panose="020B0503020204020204" pitchFamily="34" charset="-122"/>
                          </a:rPr>
                        </m:ctrlPr>
                      </m:sPrePr>
                      <m:sub/>
                      <m:sup>
                        <m:r>
                          <a:rPr lang="en-US" altLang="zh-CN">
                            <a:solidFill>
                              <a:srgbClr val="0000FF"/>
                            </a:solidFill>
                            <a:latin typeface="Cambria Math" panose="02040503050406030204"/>
                            <a:ea typeface="微软雅黑" panose="020B0503020204020204" pitchFamily="34" charset="-122"/>
                          </a:rPr>
                          <m:t>9</m:t>
                        </m:r>
                      </m:sup>
                      <m:e>
                        <m:r>
                          <m:rPr>
                            <m:sty m:val="p"/>
                          </m:rPr>
                          <a:rPr lang="en-US" altLang="zh-CN">
                            <a:solidFill>
                              <a:srgbClr val="0000FF"/>
                            </a:solidFill>
                            <a:latin typeface="Cambria Math" panose="02040503050406030204"/>
                            <a:ea typeface="微软雅黑" panose="020B0503020204020204" pitchFamily="34" charset="-122"/>
                          </a:rPr>
                          <m:t>Be</m:t>
                        </m:r>
                      </m:e>
                    </m:sPre>
                    <m:r>
                      <a:rPr lang="en-US" altLang="zh-CN">
                        <a:solidFill>
                          <a:srgbClr val="0000FF"/>
                        </a:solidFill>
                        <a:latin typeface="Cambria Math" panose="02040503050406030204"/>
                        <a:ea typeface="微软雅黑" panose="020B0503020204020204" pitchFamily="34" charset="-122"/>
                      </a:rPr>
                      <m:t>→</m:t>
                    </m:r>
                    <m:r>
                      <m:rPr>
                        <m:sty m:val="p"/>
                      </m:rPr>
                      <a:rPr lang="el-GR" altLang="zh-CN" i="1" smtClean="0">
                        <a:solidFill>
                          <a:srgbClr val="0000FF"/>
                        </a:solidFill>
                        <a:latin typeface="Cambria Math" panose="02040503050406030204"/>
                        <a:ea typeface="Cambria Math" panose="02040503050406030204"/>
                      </a:rPr>
                      <m:t>Λ</m:t>
                    </m:r>
                    <m:r>
                      <a:rPr lang="en-US" altLang="zh-CN">
                        <a:solidFill>
                          <a:srgbClr val="0000FF"/>
                        </a:solidFill>
                        <a:latin typeface="Cambria Math" panose="02040503050406030204"/>
                        <a:ea typeface="微软雅黑" panose="020B0503020204020204" pitchFamily="34" charset="-122"/>
                      </a:rPr>
                      <m:t>+</m:t>
                    </m:r>
                    <m:r>
                      <m:rPr>
                        <m:sty m:val="p"/>
                      </m:rPr>
                      <a:rPr lang="el-GR" altLang="zh-CN" i="1" smtClean="0">
                        <a:solidFill>
                          <a:srgbClr val="0000FF"/>
                        </a:solidFill>
                        <a:latin typeface="Cambria Math" panose="02040503050406030204"/>
                        <a:ea typeface="Cambria Math" panose="02040503050406030204"/>
                      </a:rPr>
                      <m:t>Λ</m:t>
                    </m:r>
                    <m:r>
                      <a:rPr lang="en-US" altLang="zh-CN">
                        <a:solidFill>
                          <a:srgbClr val="0000FF"/>
                        </a:solidFill>
                        <a:latin typeface="Cambria Math" panose="02040503050406030204"/>
                        <a:ea typeface="微软雅黑" panose="020B0503020204020204" pitchFamily="34" charset="-122"/>
                      </a:rPr>
                      <m:t>+</m:t>
                    </m:r>
                    <m:r>
                      <a:rPr lang="en-US" altLang="zh-CN" b="0" i="1" smtClean="0">
                        <a:solidFill>
                          <a:srgbClr val="0000FF"/>
                        </a:solidFill>
                        <a:latin typeface="Cambria Math" panose="02040503050406030204"/>
                        <a:ea typeface="微软雅黑" panose="020B0503020204020204" pitchFamily="34" charset="-122"/>
                      </a:rPr>
                      <m:t>𝑋</m:t>
                    </m:r>
                  </m:oMath>
                </a14:m>
                <a:r>
                  <a:rPr lang="en-US" altLang="zh-CN" dirty="0">
                    <a:solidFill>
                      <a:srgbClr val="0000FF"/>
                    </a:solidFill>
                    <a:latin typeface="微软雅黑" panose="020B0503020204020204" pitchFamily="34" charset="-122"/>
                    <a:ea typeface="微软雅黑" panose="020B0503020204020204" pitchFamily="34" charset="-122"/>
                  </a:rPr>
                  <a:t> is </a:t>
                </a:r>
                <a14:m>
                  <m:oMath xmlns:m="http://schemas.openxmlformats.org/officeDocument/2006/math">
                    <m:r>
                      <m:rPr>
                        <m:sty m:val="p"/>
                      </m:rPr>
                      <a:rPr lang="el-GR" altLang="zh-CN" i="1" smtClean="0">
                        <a:solidFill>
                          <a:srgbClr val="FF0000"/>
                        </a:solidFill>
                        <a:latin typeface="Cambria Math" panose="02040503050406030204"/>
                        <a:ea typeface="Cambria Math" panose="02040503050406030204"/>
                      </a:rPr>
                      <m:t>σ</m:t>
                    </m:r>
                    <m:d>
                      <m:dPr>
                        <m:ctrlPr>
                          <a:rPr lang="en-US" altLang="zh-CN" i="1">
                            <a:solidFill>
                              <a:srgbClr val="FF0000"/>
                            </a:solidFill>
                            <a:latin typeface="Cambria Math" panose="02040503050406030204" pitchFamily="18" charset="0"/>
                            <a:ea typeface="微软雅黑" panose="020B0503020204020204" pitchFamily="34" charset="-122"/>
                          </a:rPr>
                        </m:ctrlPr>
                      </m:dPr>
                      <m:e>
                        <m:sSup>
                          <m:sSupPr>
                            <m:ctrlPr>
                              <a:rPr lang="en-US" altLang="zh-CN" i="1">
                                <a:solidFill>
                                  <a:srgbClr val="FF0000"/>
                                </a:solidFill>
                                <a:latin typeface="Cambria Math" panose="02040503050406030204" pitchFamily="18" charset="0"/>
                                <a:ea typeface="微软雅黑" panose="020B0503020204020204" pitchFamily="34" charset="-122"/>
                              </a:rPr>
                            </m:ctrlPr>
                          </m:sSupPr>
                          <m:e>
                            <m:r>
                              <m:rPr>
                                <m:sty m:val="p"/>
                              </m:rPr>
                              <a:rPr lang="el-GR" altLang="zh-CN" i="1" smtClean="0">
                                <a:solidFill>
                                  <a:srgbClr val="FF0000"/>
                                </a:solidFill>
                                <a:latin typeface="Cambria Math" panose="02040503050406030204"/>
                                <a:ea typeface="Cambria Math" panose="02040503050406030204"/>
                              </a:rPr>
                              <m:t>Ξ</m:t>
                            </m:r>
                          </m:e>
                          <m:sup>
                            <m:r>
                              <a:rPr lang="en-US" altLang="zh-CN" b="0" i="1" smtClean="0">
                                <a:solidFill>
                                  <a:srgbClr val="FF0000"/>
                                </a:solidFill>
                                <a:latin typeface="Cambria Math" panose="02040503050406030204"/>
                                <a:ea typeface="微软雅黑" panose="020B0503020204020204" pitchFamily="34" charset="-122"/>
                              </a:rPr>
                              <m:t>0</m:t>
                            </m:r>
                          </m:sup>
                        </m:sSup>
                        <m:r>
                          <a:rPr lang="en-US" altLang="zh-CN">
                            <a:solidFill>
                              <a:srgbClr val="FF0000"/>
                            </a:solidFill>
                            <a:latin typeface="Cambria Math" panose="02040503050406030204"/>
                            <a:ea typeface="微软雅黑" panose="020B0503020204020204" pitchFamily="34" charset="-122"/>
                          </a:rPr>
                          <m:t>+</m:t>
                        </m:r>
                        <m:sPre>
                          <m:sPrePr>
                            <m:ctrlPr>
                              <a:rPr lang="en-US" altLang="zh-CN" i="1">
                                <a:solidFill>
                                  <a:srgbClr val="FF0000"/>
                                </a:solidFill>
                                <a:latin typeface="Cambria Math" panose="02040503050406030204" pitchFamily="18" charset="0"/>
                                <a:ea typeface="微软雅黑" panose="020B0503020204020204" pitchFamily="34" charset="-122"/>
                              </a:rPr>
                            </m:ctrlPr>
                          </m:sPrePr>
                          <m:sub/>
                          <m:sup>
                            <m:r>
                              <a:rPr lang="en-US" altLang="zh-CN">
                                <a:solidFill>
                                  <a:srgbClr val="FF0000"/>
                                </a:solidFill>
                                <a:latin typeface="Cambria Math" panose="02040503050406030204"/>
                                <a:ea typeface="微软雅黑" panose="020B0503020204020204" pitchFamily="34" charset="-122"/>
                              </a:rPr>
                              <m:t>9</m:t>
                            </m:r>
                          </m:sup>
                          <m:e>
                            <m:r>
                              <m:rPr>
                                <m:sty m:val="p"/>
                              </m:rPr>
                              <a:rPr lang="en-US" altLang="zh-CN">
                                <a:solidFill>
                                  <a:srgbClr val="FF0000"/>
                                </a:solidFill>
                                <a:latin typeface="Cambria Math" panose="02040503050406030204"/>
                                <a:ea typeface="微软雅黑" panose="020B0503020204020204" pitchFamily="34" charset="-122"/>
                              </a:rPr>
                              <m:t>Be</m:t>
                            </m:r>
                          </m:e>
                        </m:sPre>
                        <m:r>
                          <a:rPr lang="en-US" altLang="zh-CN">
                            <a:solidFill>
                              <a:srgbClr val="FF0000"/>
                            </a:solidFill>
                            <a:latin typeface="Cambria Math" panose="02040503050406030204"/>
                            <a:ea typeface="微软雅黑" panose="020B0503020204020204" pitchFamily="34" charset="-122"/>
                          </a:rPr>
                          <m:t>→</m:t>
                        </m:r>
                        <m:r>
                          <m:rPr>
                            <m:sty m:val="p"/>
                          </m:rPr>
                          <a:rPr lang="el-GR" altLang="zh-CN" i="1" smtClean="0">
                            <a:solidFill>
                              <a:srgbClr val="FF0000"/>
                            </a:solidFill>
                            <a:latin typeface="Cambria Math" panose="02040503050406030204"/>
                            <a:ea typeface="Cambria Math" panose="02040503050406030204"/>
                          </a:rPr>
                          <m:t>Λ</m:t>
                        </m:r>
                        <m:r>
                          <a:rPr lang="en-US" altLang="zh-CN">
                            <a:solidFill>
                              <a:srgbClr val="FF0000"/>
                            </a:solidFill>
                            <a:latin typeface="Cambria Math" panose="02040503050406030204"/>
                            <a:ea typeface="微软雅黑" panose="020B0503020204020204" pitchFamily="34" charset="-122"/>
                          </a:rPr>
                          <m:t>+</m:t>
                        </m:r>
                        <m:r>
                          <m:rPr>
                            <m:sty m:val="p"/>
                          </m:rPr>
                          <a:rPr lang="el-GR" altLang="zh-CN" i="1" smtClean="0">
                            <a:solidFill>
                              <a:srgbClr val="FF0000"/>
                            </a:solidFill>
                            <a:latin typeface="Cambria Math" panose="02040503050406030204"/>
                            <a:ea typeface="Cambria Math" panose="02040503050406030204"/>
                          </a:rPr>
                          <m:t>Λ</m:t>
                        </m:r>
                        <m:r>
                          <a:rPr lang="en-US" altLang="zh-CN">
                            <a:solidFill>
                              <a:srgbClr val="FF0000"/>
                            </a:solidFill>
                            <a:latin typeface="Cambria Math" panose="02040503050406030204"/>
                            <a:ea typeface="微软雅黑" panose="020B0503020204020204" pitchFamily="34" charset="-122"/>
                          </a:rPr>
                          <m:t>+</m:t>
                        </m:r>
                        <m:r>
                          <a:rPr lang="en-US" altLang="zh-CN" b="0" i="1" smtClean="0">
                            <a:solidFill>
                              <a:srgbClr val="FF0000"/>
                            </a:solidFill>
                            <a:latin typeface="Cambria Math" panose="02040503050406030204"/>
                            <a:ea typeface="微软雅黑" panose="020B0503020204020204" pitchFamily="34" charset="-122"/>
                          </a:rPr>
                          <m:t>𝑋</m:t>
                        </m:r>
                      </m:e>
                    </m:d>
                    <m:r>
                      <a:rPr lang="en-US" altLang="zh-CN">
                        <a:solidFill>
                          <a:srgbClr val="FF0000"/>
                        </a:solidFill>
                        <a:latin typeface="Cambria Math" panose="02040503050406030204"/>
                        <a:ea typeface="微软雅黑" panose="020B0503020204020204" pitchFamily="34" charset="-122"/>
                      </a:rPr>
                      <m:t>=</m:t>
                    </m:r>
                    <m:d>
                      <m:dPr>
                        <m:ctrlPr>
                          <a:rPr lang="en-US" altLang="zh-CN" i="1">
                            <a:solidFill>
                              <a:srgbClr val="FF0000"/>
                            </a:solidFill>
                            <a:latin typeface="Cambria Math" panose="02040503050406030204" pitchFamily="18" charset="0"/>
                            <a:ea typeface="微软雅黑" panose="020B0503020204020204" pitchFamily="34" charset="-122"/>
                          </a:rPr>
                        </m:ctrlPr>
                      </m:dPr>
                      <m:e>
                        <m:r>
                          <a:rPr lang="en-US" altLang="zh-CN" b="0" i="0" smtClean="0">
                            <a:solidFill>
                              <a:srgbClr val="FF0000"/>
                            </a:solidFill>
                            <a:latin typeface="Cambria Math" panose="02040503050406030204"/>
                            <a:ea typeface="微软雅黑" panose="020B0503020204020204" pitchFamily="34" charset="-122"/>
                          </a:rPr>
                          <m:t>43</m:t>
                        </m:r>
                        <m:r>
                          <a:rPr lang="en-US" altLang="zh-CN">
                            <a:solidFill>
                              <a:srgbClr val="FF0000"/>
                            </a:solidFill>
                            <a:latin typeface="Cambria Math" panose="02040503050406030204"/>
                            <a:ea typeface="微软雅黑" panose="020B0503020204020204" pitchFamily="34" charset="-122"/>
                          </a:rPr>
                          <m:t>.</m:t>
                        </m:r>
                        <m:r>
                          <a:rPr lang="en-US" altLang="zh-CN" b="0" i="0" smtClean="0">
                            <a:solidFill>
                              <a:srgbClr val="FF0000"/>
                            </a:solidFill>
                            <a:latin typeface="Cambria Math" panose="02040503050406030204"/>
                            <a:ea typeface="微软雅黑" panose="020B0503020204020204" pitchFamily="34" charset="-122"/>
                          </a:rPr>
                          <m:t>6</m:t>
                        </m:r>
                        <m:r>
                          <a:rPr lang="en-US" altLang="zh-CN">
                            <a:solidFill>
                              <a:srgbClr val="FF0000"/>
                            </a:solidFill>
                            <a:latin typeface="Cambria Math" panose="02040503050406030204"/>
                            <a:ea typeface="微软雅黑" panose="020B0503020204020204" pitchFamily="34" charset="-122"/>
                          </a:rPr>
                          <m:t>±</m:t>
                        </m:r>
                        <m:r>
                          <a:rPr lang="en-US" altLang="zh-CN" b="0" i="0" smtClean="0">
                            <a:solidFill>
                              <a:srgbClr val="FF0000"/>
                            </a:solidFill>
                            <a:latin typeface="Cambria Math" panose="02040503050406030204"/>
                            <a:ea typeface="微软雅黑" panose="020B0503020204020204" pitchFamily="34" charset="-122"/>
                          </a:rPr>
                          <m:t>10</m:t>
                        </m:r>
                        <m:r>
                          <a:rPr lang="en-US" altLang="zh-CN">
                            <a:solidFill>
                              <a:srgbClr val="FF0000"/>
                            </a:solidFill>
                            <a:latin typeface="Cambria Math" panose="02040503050406030204"/>
                            <a:ea typeface="微软雅黑" panose="020B0503020204020204" pitchFamily="34" charset="-122"/>
                          </a:rPr>
                          <m:t>.</m:t>
                        </m:r>
                        <m:r>
                          <a:rPr lang="en-US" altLang="zh-CN" b="0" i="0" smtClean="0">
                            <a:solidFill>
                              <a:srgbClr val="FF0000"/>
                            </a:solidFill>
                            <a:latin typeface="Cambria Math" panose="02040503050406030204"/>
                            <a:ea typeface="微软雅黑" panose="020B0503020204020204" pitchFamily="34" charset="-122"/>
                          </a:rPr>
                          <m:t>5</m:t>
                        </m:r>
                        <m:r>
                          <m:rPr>
                            <m:sty m:val="p"/>
                          </m:rPr>
                          <a:rPr lang="en-US" altLang="zh-CN" b="0" i="0" baseline="-25000" smtClean="0">
                            <a:solidFill>
                              <a:srgbClr val="FF0000"/>
                            </a:solidFill>
                            <a:latin typeface="Cambria Math" panose="02040503050406030204"/>
                            <a:ea typeface="微软雅黑" panose="020B0503020204020204" pitchFamily="34" charset="-122"/>
                          </a:rPr>
                          <m:t>stat</m:t>
                        </m:r>
                        <m:r>
                          <a:rPr lang="en-US" altLang="zh-CN" i="1" smtClean="0">
                            <a:solidFill>
                              <a:srgbClr val="FF0000"/>
                            </a:solidFill>
                            <a:latin typeface="Cambria Math" panose="02040503050406030204"/>
                            <a:ea typeface="Cambria Math" panose="02040503050406030204"/>
                          </a:rPr>
                          <m:t>±</m:t>
                        </m:r>
                        <m:r>
                          <a:rPr lang="en-US" altLang="zh-CN" b="0" i="1" smtClean="0">
                            <a:solidFill>
                              <a:srgbClr val="FF0000"/>
                            </a:solidFill>
                            <a:latin typeface="Cambria Math" panose="02040503050406030204"/>
                            <a:ea typeface="Cambria Math" panose="02040503050406030204"/>
                          </a:rPr>
                          <m:t>11</m:t>
                        </m:r>
                        <m:r>
                          <a:rPr lang="en-US" altLang="zh-CN" b="0" i="1" smtClean="0">
                            <a:solidFill>
                              <a:srgbClr val="FF0000"/>
                            </a:solidFill>
                            <a:latin typeface="Cambria Math" panose="02040503050406030204"/>
                            <a:ea typeface="Cambria Math" panose="02040503050406030204"/>
                          </a:rPr>
                          <m:t>.</m:t>
                        </m:r>
                        <m:r>
                          <a:rPr lang="en-US" altLang="zh-CN" b="0" i="0" smtClean="0">
                            <a:solidFill>
                              <a:srgbClr val="FF0000"/>
                            </a:solidFill>
                            <a:latin typeface="Cambria Math" panose="02040503050406030204"/>
                            <a:ea typeface="Cambria Math" panose="02040503050406030204"/>
                          </a:rPr>
                          <m:t>1</m:t>
                        </m:r>
                        <m:r>
                          <m:rPr>
                            <m:sty m:val="p"/>
                          </m:rPr>
                          <a:rPr lang="en-US" altLang="zh-CN" b="0" i="0" baseline="-25000" smtClean="0">
                            <a:solidFill>
                              <a:srgbClr val="FF0000"/>
                            </a:solidFill>
                            <a:latin typeface="Cambria Math" panose="02040503050406030204"/>
                            <a:ea typeface="Cambria Math" panose="02040503050406030204"/>
                          </a:rPr>
                          <m:t>sys</m:t>
                        </m:r>
                      </m:e>
                    </m:d>
                  </m:oMath>
                </a14:m>
                <a:r>
                  <a:rPr lang="en-US" altLang="zh-CN" dirty="0">
                    <a:solidFill>
                      <a:srgbClr val="FF0000"/>
                    </a:solidFill>
                    <a:latin typeface="微软雅黑" panose="020B0503020204020204" pitchFamily="34" charset="-122"/>
                    <a:ea typeface="微软雅黑" panose="020B0503020204020204" pitchFamily="34" charset="-122"/>
                  </a:rPr>
                  <a:t> </a:t>
                </a:r>
                <a14:m>
                  <m:oMath xmlns:m="http://schemas.openxmlformats.org/officeDocument/2006/math">
                    <m:r>
                      <m:rPr>
                        <m:sty m:val="p"/>
                      </m:rPr>
                      <a:rPr lang="en-US" altLang="zh-CN" b="0" i="1" dirty="0" smtClean="0">
                        <a:solidFill>
                          <a:srgbClr val="FF0000"/>
                        </a:solidFill>
                        <a:latin typeface="Cambria Math" panose="02040503050406030204"/>
                        <a:ea typeface="微软雅黑" panose="020B0503020204020204" pitchFamily="34" charset="-122"/>
                      </a:rPr>
                      <m:t>mb</m:t>
                    </m:r>
                  </m:oMath>
                </a14:m>
                <a:r>
                  <a:rPr lang="en-US" altLang="zh-CN" dirty="0">
                    <a:solidFill>
                      <a:srgbClr val="0000FF"/>
                    </a:solidFill>
                    <a:latin typeface="微软雅黑" panose="020B0503020204020204" pitchFamily="34" charset="-122"/>
                    <a:ea typeface="微软雅黑" panose="020B0503020204020204" pitchFamily="34" charset="-122"/>
                  </a:rPr>
                  <a:t> at </a:t>
                </a:r>
                <a14:m>
                  <m:oMath xmlns:m="http://schemas.openxmlformats.org/officeDocument/2006/math">
                    <m:sSub>
                      <m:sSubPr>
                        <m:ctrlPr>
                          <a:rPr lang="en-US" altLang="zh-CN" i="1" smtClean="0">
                            <a:solidFill>
                              <a:srgbClr val="0000FF"/>
                            </a:solidFill>
                            <a:latin typeface="Cambria Math" panose="02040503050406030204" pitchFamily="18" charset="0"/>
                          </a:rPr>
                        </m:ctrlPr>
                      </m:sSubPr>
                      <m:e>
                        <m:r>
                          <a:rPr lang="en-US" altLang="zh-CN" b="0" i="1" smtClean="0">
                            <a:solidFill>
                              <a:srgbClr val="0000FF"/>
                            </a:solidFill>
                            <a:latin typeface="Cambria Math" panose="02040503050406030204"/>
                          </a:rPr>
                          <m:t>𝑃</m:t>
                        </m:r>
                      </m:e>
                      <m:sub>
                        <m:sSup>
                          <m:sSupPr>
                            <m:ctrlPr>
                              <a:rPr lang="en-US" altLang="zh-CN" i="1" smtClean="0">
                                <a:solidFill>
                                  <a:srgbClr val="0000FF"/>
                                </a:solidFill>
                                <a:latin typeface="Cambria Math" panose="02040503050406030204" pitchFamily="18" charset="0"/>
                              </a:rPr>
                            </m:ctrlPr>
                          </m:sSupPr>
                          <m:e>
                            <m:r>
                              <m:rPr>
                                <m:sty m:val="p"/>
                              </m:rPr>
                              <a:rPr lang="el-GR" altLang="zh-CN" i="1">
                                <a:solidFill>
                                  <a:srgbClr val="0000FF"/>
                                </a:solidFill>
                                <a:latin typeface="Cambria Math" panose="02040503050406030204"/>
                                <a:ea typeface="Cambria Math" panose="02040503050406030204"/>
                              </a:rPr>
                              <m:t>Ξ</m:t>
                            </m:r>
                          </m:e>
                          <m:sup>
                            <m:r>
                              <a:rPr lang="en-US" altLang="zh-CN" b="0" i="1" smtClean="0">
                                <a:solidFill>
                                  <a:srgbClr val="0000FF"/>
                                </a:solidFill>
                                <a:latin typeface="Cambria Math" panose="02040503050406030204"/>
                                <a:ea typeface="Cambria Math" panose="02040503050406030204"/>
                              </a:rPr>
                              <m:t>0</m:t>
                            </m:r>
                          </m:sup>
                        </m:sSup>
                      </m:sub>
                    </m:sSub>
                    <m:r>
                      <a:rPr lang="en-US" altLang="zh-CN" b="0" i="1" smtClean="0">
                        <a:solidFill>
                          <a:srgbClr val="0000FF"/>
                        </a:solidFill>
                        <a:latin typeface="Cambria Math" panose="02040503050406030204"/>
                        <a:ea typeface="Cambria Math" panose="02040503050406030204"/>
                      </a:rPr>
                      <m:t>≈</m:t>
                    </m:r>
                    <m:r>
                      <a:rPr lang="en-US" altLang="zh-CN" b="0" i="1" smtClean="0">
                        <a:solidFill>
                          <a:srgbClr val="0000FF"/>
                        </a:solidFill>
                        <a:latin typeface="Cambria Math" panose="02040503050406030204"/>
                      </a:rPr>
                      <m:t>0</m:t>
                    </m:r>
                    <m:r>
                      <a:rPr lang="en-US" altLang="zh-CN" b="0" i="1" smtClean="0">
                        <a:solidFill>
                          <a:srgbClr val="0000FF"/>
                        </a:solidFill>
                        <a:latin typeface="Cambria Math" panose="02040503050406030204"/>
                      </a:rPr>
                      <m:t>.</m:t>
                    </m:r>
                    <m:r>
                      <a:rPr lang="en-US" altLang="zh-CN" b="0" i="1" smtClean="0">
                        <a:solidFill>
                          <a:srgbClr val="0000FF"/>
                        </a:solidFill>
                        <a:latin typeface="Cambria Math" panose="02040503050406030204"/>
                      </a:rPr>
                      <m:t>818</m:t>
                    </m:r>
                  </m:oMath>
                </a14:m>
                <a:r>
                  <a:rPr lang="en-US" altLang="zh-CN" dirty="0">
                    <a:solidFill>
                      <a:srgbClr val="0000FF"/>
                    </a:solidFill>
                    <a:latin typeface="微软雅黑" panose="020B0503020204020204" pitchFamily="34" charset="-122"/>
                    <a:ea typeface="微软雅黑" panose="020B0503020204020204" pitchFamily="34" charset="-122"/>
                  </a:rPr>
                  <a:t> </a:t>
                </a:r>
                <a14:m>
                  <m:oMath xmlns:m="http://schemas.openxmlformats.org/officeDocument/2006/math">
                    <m:r>
                      <m:rPr>
                        <m:sty m:val="p"/>
                      </m:rPr>
                      <a:rPr lang="en-US" altLang="zh-CN" b="0" i="0" dirty="0" smtClean="0">
                        <a:solidFill>
                          <a:srgbClr val="0000FF"/>
                        </a:solidFill>
                        <a:latin typeface="Cambria Math" panose="02040503050406030204"/>
                      </a:rPr>
                      <m:t>GeV</m:t>
                    </m:r>
                    <m:r>
                      <a:rPr lang="en-US" altLang="zh-CN" b="0" i="0" dirty="0" smtClean="0">
                        <a:solidFill>
                          <a:srgbClr val="0000FF"/>
                        </a:solidFill>
                        <a:latin typeface="Cambria Math" panose="02040503050406030204"/>
                      </a:rPr>
                      <m:t>/</m:t>
                    </m:r>
                    <m:r>
                      <a:rPr lang="en-US" altLang="zh-CN" b="0" i="1" dirty="0" smtClean="0">
                        <a:solidFill>
                          <a:srgbClr val="0000FF"/>
                        </a:solidFill>
                        <a:latin typeface="Cambria Math" panose="02040503050406030204"/>
                      </a:rPr>
                      <m:t>𝑐</m:t>
                    </m:r>
                  </m:oMath>
                </a14:m>
                <a:r>
                  <a:rPr lang="en-US" altLang="zh-CN" dirty="0">
                    <a:solidFill>
                      <a:srgbClr val="0000FF"/>
                    </a:solidFill>
                    <a:latin typeface="微软雅黑" panose="020B0503020204020204" pitchFamily="34" charset="-122"/>
                    <a:ea typeface="微软雅黑" panose="020B0503020204020204" pitchFamily="34" charset="-122"/>
                  </a:rPr>
                  <a:t>. The reaction </a:t>
                </a:r>
                <a14:m>
                  <m:oMath xmlns:m="http://schemas.openxmlformats.org/officeDocument/2006/math">
                    <m:sSup>
                      <m:sSupPr>
                        <m:ctrlPr>
                          <a:rPr lang="en-US" altLang="zh-CN" i="1" smtClean="0">
                            <a:solidFill>
                              <a:srgbClr val="0000FF"/>
                            </a:solidFill>
                            <a:latin typeface="Cambria Math" panose="02040503050406030204" pitchFamily="18" charset="0"/>
                            <a:ea typeface="微软雅黑" panose="020B0503020204020204" pitchFamily="34" charset="-122"/>
                          </a:rPr>
                        </m:ctrlPr>
                      </m:sSupPr>
                      <m:e>
                        <m:r>
                          <m:rPr>
                            <m:sty m:val="p"/>
                          </m:rPr>
                          <a:rPr lang="el-GR" altLang="zh-CN">
                            <a:solidFill>
                              <a:srgbClr val="0000FF"/>
                            </a:solidFill>
                            <a:latin typeface="Cambria Math" panose="02040503050406030204"/>
                            <a:ea typeface="微软雅黑" panose="020B0503020204020204" pitchFamily="34" charset="-122"/>
                          </a:rPr>
                          <m:t>Ξ</m:t>
                        </m:r>
                      </m:e>
                      <m:sup>
                        <m:r>
                          <a:rPr lang="en-US" altLang="zh-CN">
                            <a:solidFill>
                              <a:srgbClr val="0000FF"/>
                            </a:solidFill>
                            <a:latin typeface="Cambria Math" panose="02040503050406030204"/>
                            <a:ea typeface="微软雅黑" panose="020B0503020204020204" pitchFamily="34" charset="-122"/>
                          </a:rPr>
                          <m:t>0</m:t>
                        </m:r>
                      </m:sup>
                    </m:sSup>
                    <m:r>
                      <a:rPr lang="en-US" altLang="zh-CN">
                        <a:solidFill>
                          <a:srgbClr val="0000FF"/>
                        </a:solidFill>
                        <a:latin typeface="Cambria Math" panose="02040503050406030204"/>
                        <a:ea typeface="微软雅黑" panose="020B0503020204020204" pitchFamily="34" charset="-122"/>
                      </a:rPr>
                      <m:t>𝑛</m:t>
                    </m:r>
                    <m:r>
                      <a:rPr lang="en-US" altLang="zh-CN">
                        <a:solidFill>
                          <a:srgbClr val="0000FF"/>
                        </a:solidFill>
                        <a:latin typeface="Cambria Math" panose="02040503050406030204"/>
                        <a:ea typeface="微软雅黑" panose="020B0503020204020204" pitchFamily="34" charset="-122"/>
                      </a:rPr>
                      <m:t>→</m:t>
                    </m:r>
                    <m:r>
                      <m:rPr>
                        <m:sty m:val="p"/>
                      </m:rPr>
                      <a:rPr lang="el-GR" altLang="zh-CN">
                        <a:solidFill>
                          <a:srgbClr val="0000FF"/>
                        </a:solidFill>
                        <a:latin typeface="Cambria Math" panose="02040503050406030204"/>
                        <a:ea typeface="微软雅黑" panose="020B0503020204020204" pitchFamily="34" charset="-122"/>
                      </a:rPr>
                      <m:t>ΛΛ</m:t>
                    </m:r>
                    <m:r>
                      <a:rPr lang="en-US" altLang="zh-CN">
                        <a:solidFill>
                          <a:srgbClr val="0000FF"/>
                        </a:solidFill>
                        <a:latin typeface="Cambria Math" panose="02040503050406030204"/>
                        <a:ea typeface="微软雅黑" panose="020B0503020204020204" pitchFamily="34" charset="-122"/>
                      </a:rPr>
                      <m:t>𝑋</m:t>
                    </m:r>
                  </m:oMath>
                </a14:m>
                <a:r>
                  <a:rPr lang="zh-CN" altLang="en-US" dirty="0">
                    <a:solidFill>
                      <a:srgbClr val="0000FF"/>
                    </a:solidFill>
                    <a:latin typeface="微软雅黑" panose="020B0503020204020204" pitchFamily="34" charset="-122"/>
                    <a:ea typeface="微软雅黑" panose="020B0503020204020204" pitchFamily="34" charset="-122"/>
                  </a:rPr>
                  <a:t> </a:t>
                </a:r>
                <a:r>
                  <a:rPr lang="en-US" altLang="zh-CN" dirty="0">
                    <a:solidFill>
                      <a:srgbClr val="0000FF"/>
                    </a:solidFill>
                    <a:latin typeface="微软雅黑" panose="020B0503020204020204" pitchFamily="34" charset="-122"/>
                    <a:ea typeface="微软雅黑" panose="020B0503020204020204" pitchFamily="34" charset="-122"/>
                  </a:rPr>
                  <a:t>is mainly composed of the reaction </a:t>
                </a:r>
                <a14:m>
                  <m:oMath xmlns:m="http://schemas.openxmlformats.org/officeDocument/2006/math">
                    <m:sSup>
                      <m:sSupPr>
                        <m:ctrlPr>
                          <a:rPr lang="en-US" altLang="zh-CN" i="1">
                            <a:solidFill>
                              <a:srgbClr val="FF0000"/>
                            </a:solidFill>
                            <a:latin typeface="Cambria Math" panose="02040503050406030204" pitchFamily="18" charset="0"/>
                            <a:ea typeface="微软雅黑" panose="020B0503020204020204" pitchFamily="34" charset="-122"/>
                          </a:rPr>
                        </m:ctrlPr>
                      </m:sSupPr>
                      <m:e>
                        <m:r>
                          <m:rPr>
                            <m:sty m:val="p"/>
                          </m:rPr>
                          <a:rPr lang="el-GR" altLang="zh-CN">
                            <a:solidFill>
                              <a:srgbClr val="FF0000"/>
                            </a:solidFill>
                            <a:latin typeface="Cambria Math" panose="02040503050406030204"/>
                            <a:ea typeface="微软雅黑" panose="020B0503020204020204" pitchFamily="34" charset="-122"/>
                          </a:rPr>
                          <m:t>Ξ</m:t>
                        </m:r>
                      </m:e>
                      <m:sup>
                        <m:r>
                          <a:rPr lang="en-US" altLang="zh-CN">
                            <a:solidFill>
                              <a:srgbClr val="FF0000"/>
                            </a:solidFill>
                            <a:latin typeface="Cambria Math" panose="02040503050406030204"/>
                            <a:ea typeface="微软雅黑" panose="020B0503020204020204" pitchFamily="34" charset="-122"/>
                          </a:rPr>
                          <m:t>0</m:t>
                        </m:r>
                      </m:sup>
                    </m:sSup>
                    <m:r>
                      <a:rPr lang="en-US" altLang="zh-CN">
                        <a:solidFill>
                          <a:srgbClr val="FF0000"/>
                        </a:solidFill>
                        <a:latin typeface="Cambria Math" panose="02040503050406030204"/>
                        <a:ea typeface="微软雅黑" panose="020B0503020204020204" pitchFamily="34" charset="-122"/>
                      </a:rPr>
                      <m:t>𝑛</m:t>
                    </m:r>
                    <m:r>
                      <a:rPr lang="en-US" altLang="zh-CN">
                        <a:solidFill>
                          <a:srgbClr val="FF0000"/>
                        </a:solidFill>
                        <a:latin typeface="Cambria Math" panose="02040503050406030204"/>
                        <a:ea typeface="微软雅黑" panose="020B0503020204020204" pitchFamily="34" charset="-122"/>
                      </a:rPr>
                      <m:t>→</m:t>
                    </m:r>
                    <m:r>
                      <m:rPr>
                        <m:sty m:val="p"/>
                      </m:rPr>
                      <a:rPr lang="el-GR" altLang="zh-CN">
                        <a:solidFill>
                          <a:srgbClr val="FF0000"/>
                        </a:solidFill>
                        <a:latin typeface="Cambria Math" panose="02040503050406030204"/>
                        <a:ea typeface="微软雅黑" panose="020B0503020204020204" pitchFamily="34" charset="-122"/>
                      </a:rPr>
                      <m:t>ΛΛ</m:t>
                    </m:r>
                  </m:oMath>
                </a14:m>
                <a:r>
                  <a:rPr lang="zh-CN" altLang="en-US" dirty="0">
                    <a:solidFill>
                      <a:srgbClr val="FF0000"/>
                    </a:solidFill>
                    <a:latin typeface="微软雅黑" panose="020B0503020204020204" pitchFamily="34" charset="-122"/>
                    <a:ea typeface="微软雅黑" panose="020B0503020204020204" pitchFamily="34" charset="-122"/>
                  </a:rPr>
                  <a:t> </a:t>
                </a:r>
                <a:r>
                  <a:rPr lang="en-US" altLang="zh-CN" dirty="0">
                    <a:solidFill>
                      <a:srgbClr val="FF0000"/>
                    </a:solidFill>
                    <a:latin typeface="微软雅黑" panose="020B0503020204020204" pitchFamily="34" charset="-122"/>
                    <a:ea typeface="微软雅黑" panose="020B0503020204020204" pitchFamily="34" charset="-122"/>
                  </a:rPr>
                  <a:t>and </a:t>
                </a:r>
                <a14:m>
                  <m:oMath xmlns:m="http://schemas.openxmlformats.org/officeDocument/2006/math">
                    <m:sSup>
                      <m:sSupPr>
                        <m:ctrlPr>
                          <a:rPr lang="en-US" altLang="zh-CN" i="1">
                            <a:solidFill>
                              <a:srgbClr val="FF0000"/>
                            </a:solidFill>
                            <a:latin typeface="Cambria Math" panose="02040503050406030204" pitchFamily="18" charset="0"/>
                            <a:ea typeface="微软雅黑" panose="020B0503020204020204" pitchFamily="34" charset="-122"/>
                          </a:rPr>
                        </m:ctrlPr>
                      </m:sSupPr>
                      <m:e>
                        <m:r>
                          <m:rPr>
                            <m:sty m:val="p"/>
                          </m:rPr>
                          <a:rPr lang="el-GR" altLang="zh-CN">
                            <a:solidFill>
                              <a:srgbClr val="FF0000"/>
                            </a:solidFill>
                            <a:latin typeface="Cambria Math" panose="02040503050406030204"/>
                            <a:ea typeface="微软雅黑" panose="020B0503020204020204" pitchFamily="34" charset="-122"/>
                          </a:rPr>
                          <m:t>Ξ</m:t>
                        </m:r>
                      </m:e>
                      <m:sup>
                        <m:r>
                          <a:rPr lang="en-US" altLang="zh-CN">
                            <a:solidFill>
                              <a:srgbClr val="FF0000"/>
                            </a:solidFill>
                            <a:latin typeface="Cambria Math" panose="02040503050406030204"/>
                            <a:ea typeface="微软雅黑" panose="020B0503020204020204" pitchFamily="34" charset="-122"/>
                          </a:rPr>
                          <m:t>0</m:t>
                        </m:r>
                      </m:sup>
                    </m:sSup>
                    <m:r>
                      <a:rPr lang="en-US" altLang="zh-CN">
                        <a:solidFill>
                          <a:srgbClr val="FF0000"/>
                        </a:solidFill>
                        <a:latin typeface="Cambria Math" panose="02040503050406030204"/>
                        <a:ea typeface="微软雅黑" panose="020B0503020204020204" pitchFamily="34" charset="-122"/>
                      </a:rPr>
                      <m:t>𝑛</m:t>
                    </m:r>
                    <m:r>
                      <a:rPr lang="en-US" altLang="zh-CN">
                        <a:solidFill>
                          <a:srgbClr val="FF0000"/>
                        </a:solidFill>
                        <a:latin typeface="Cambria Math" panose="02040503050406030204"/>
                        <a:ea typeface="微软雅黑" panose="020B0503020204020204" pitchFamily="34" charset="-122"/>
                      </a:rPr>
                      <m:t>→</m:t>
                    </m:r>
                    <m:r>
                      <m:rPr>
                        <m:sty m:val="p"/>
                      </m:rPr>
                      <a:rPr lang="el-GR" altLang="zh-CN">
                        <a:solidFill>
                          <a:srgbClr val="FF0000"/>
                        </a:solidFill>
                        <a:latin typeface="Cambria Math" panose="02040503050406030204"/>
                        <a:ea typeface="微软雅黑" panose="020B0503020204020204" pitchFamily="34" charset="-122"/>
                      </a:rPr>
                      <m:t>Λ</m:t>
                    </m:r>
                    <m:sSup>
                      <m:sSupPr>
                        <m:ctrlPr>
                          <a:rPr lang="el-GR" altLang="zh-CN" i="1" smtClean="0">
                            <a:solidFill>
                              <a:srgbClr val="FF0000"/>
                            </a:solidFill>
                            <a:latin typeface="Cambria Math" panose="02040503050406030204" pitchFamily="18" charset="0"/>
                            <a:ea typeface="微软雅黑" panose="020B0503020204020204" pitchFamily="34" charset="-122"/>
                          </a:rPr>
                        </m:ctrlPr>
                      </m:sSupPr>
                      <m:e>
                        <m:r>
                          <m:rPr>
                            <m:sty m:val="p"/>
                          </m:rPr>
                          <a:rPr lang="el-GR" altLang="zh-CN" i="1" smtClean="0">
                            <a:solidFill>
                              <a:srgbClr val="FF0000"/>
                            </a:solidFill>
                            <a:latin typeface="Cambria Math" panose="02040503050406030204"/>
                            <a:ea typeface="Cambria Math" panose="02040503050406030204"/>
                          </a:rPr>
                          <m:t>Σ</m:t>
                        </m:r>
                      </m:e>
                      <m:sup>
                        <m:r>
                          <a:rPr lang="en-US" altLang="zh-CN" b="0" i="1" smtClean="0">
                            <a:solidFill>
                              <a:srgbClr val="FF0000"/>
                            </a:solidFill>
                            <a:latin typeface="Cambria Math" panose="02040503050406030204"/>
                            <a:ea typeface="微软雅黑" panose="020B0503020204020204" pitchFamily="34" charset="-122"/>
                          </a:rPr>
                          <m:t>0</m:t>
                        </m:r>
                      </m:sup>
                    </m:sSup>
                    <m:r>
                      <a:rPr lang="el-GR" altLang="zh-CN" i="1" smtClean="0">
                        <a:solidFill>
                          <a:srgbClr val="FF0000"/>
                        </a:solidFill>
                        <a:latin typeface="Cambria Math" panose="02040503050406030204"/>
                        <a:ea typeface="Cambria Math" panose="02040503050406030204"/>
                      </a:rPr>
                      <m:t>→</m:t>
                    </m:r>
                    <m:r>
                      <m:rPr>
                        <m:sty m:val="p"/>
                      </m:rPr>
                      <a:rPr lang="el-GR" altLang="zh-CN" i="1" smtClean="0">
                        <a:solidFill>
                          <a:srgbClr val="FF0000"/>
                        </a:solidFill>
                        <a:latin typeface="Cambria Math" panose="02040503050406030204"/>
                        <a:ea typeface="Cambria Math" panose="02040503050406030204"/>
                      </a:rPr>
                      <m:t>ΛΛ</m:t>
                    </m:r>
                    <m:r>
                      <a:rPr lang="zh-CN" altLang="el-GR" i="1" smtClean="0">
                        <a:solidFill>
                          <a:srgbClr val="FF0000"/>
                        </a:solidFill>
                        <a:latin typeface="Cambria Math" panose="02040503050406030204"/>
                        <a:ea typeface="Cambria Math" panose="02040503050406030204"/>
                      </a:rPr>
                      <m:t>𝛾</m:t>
                    </m:r>
                  </m:oMath>
                </a14:m>
                <a:r>
                  <a:rPr lang="en-US" altLang="zh-CN" dirty="0">
                    <a:solidFill>
                      <a:srgbClr val="0000FF"/>
                    </a:solidFill>
                    <a:latin typeface="微软雅黑" panose="020B0503020204020204" pitchFamily="34" charset="-122"/>
                    <a:ea typeface="微软雅黑" panose="020B0503020204020204" pitchFamily="34" charset="-122"/>
                  </a:rPr>
                  <a:t>. </a:t>
                </a:r>
                <a:endParaRPr lang="zh-CN" altLang="en-US" dirty="0">
                  <a:solidFill>
                    <a:srgbClr val="0000FF"/>
                  </a:solidFill>
                  <a:latin typeface="微软雅黑" panose="020B0503020204020204" pitchFamily="34" charset="-122"/>
                  <a:ea typeface="微软雅黑" panose="020B0503020204020204" pitchFamily="34" charset="-122"/>
                </a:endParaRPr>
              </a:p>
            </p:txBody>
          </p:sp>
        </mc:Choice>
        <mc:Fallback>
          <p:sp>
            <p:nvSpPr>
              <p:cNvPr id="15" name="TextBox 14"/>
              <p:cNvSpPr txBox="1">
                <a:spLocks noRot="1" noChangeAspect="1" noMove="1" noResize="1" noEditPoints="1" noAdjustHandles="1" noChangeArrowheads="1" noChangeShapeType="1" noTextEdit="1"/>
              </p:cNvSpPr>
              <p:nvPr/>
            </p:nvSpPr>
            <p:spPr>
              <a:xfrm>
                <a:off x="539552" y="5524786"/>
                <a:ext cx="8424936" cy="1225913"/>
              </a:xfrm>
              <a:prstGeom prst="rect">
                <a:avLst/>
              </a:prstGeom>
              <a:blipFill rotWithShape="1">
                <a:blip r:embed="rId2"/>
                <a:stretch>
                  <a:fillRect l="-5" t="-23" r="2" b="-3314"/>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8" name="矩形 17"/>
              <p:cNvSpPr/>
              <p:nvPr/>
            </p:nvSpPr>
            <p:spPr>
              <a:xfrm>
                <a:off x="3126814" y="188640"/>
                <a:ext cx="2597314" cy="646331"/>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sSup>
                        <m:sSupPr>
                          <m:ctrlPr>
                            <a:rPr lang="en-US" altLang="zh-CN" sz="3600" i="1">
                              <a:solidFill>
                                <a:srgbClr val="FF0000"/>
                              </a:solidFill>
                              <a:latin typeface="Cambria Math" panose="02040503050406030204" pitchFamily="18" charset="0"/>
                              <a:ea typeface="微软雅黑" panose="020B0503020204020204" pitchFamily="34" charset="-122"/>
                            </a:rPr>
                          </m:ctrlPr>
                        </m:sSupPr>
                        <m:e>
                          <m:r>
                            <m:rPr>
                              <m:sty m:val="p"/>
                            </m:rPr>
                            <a:rPr lang="el-GR" altLang="zh-CN" sz="3600" i="1">
                              <a:solidFill>
                                <a:srgbClr val="FF0000"/>
                              </a:solidFill>
                              <a:latin typeface="Cambria Math" panose="02040503050406030204"/>
                              <a:ea typeface="Cambria Math" panose="02040503050406030204"/>
                            </a:rPr>
                            <m:t>Ξ</m:t>
                          </m:r>
                        </m:e>
                        <m:sup>
                          <m:r>
                            <a:rPr lang="en-US" altLang="zh-CN" sz="3600" b="0" i="1" smtClean="0">
                              <a:solidFill>
                                <a:srgbClr val="FF0000"/>
                              </a:solidFill>
                              <a:latin typeface="Cambria Math" panose="02040503050406030204"/>
                              <a:ea typeface="Cambria Math" panose="02040503050406030204"/>
                            </a:rPr>
                            <m:t>0</m:t>
                          </m:r>
                        </m:sup>
                      </m:sSup>
                      <m:r>
                        <a:rPr lang="en-US" altLang="zh-CN" sz="3600" b="0" i="1" smtClean="0">
                          <a:solidFill>
                            <a:srgbClr val="FF0000"/>
                          </a:solidFill>
                          <a:latin typeface="Cambria Math" panose="02040503050406030204"/>
                          <a:ea typeface="微软雅黑" panose="020B0503020204020204" pitchFamily="34" charset="-122"/>
                        </a:rPr>
                        <m:t>𝑛</m:t>
                      </m:r>
                      <m:r>
                        <a:rPr lang="en-US" altLang="zh-CN" sz="3600" i="1">
                          <a:solidFill>
                            <a:srgbClr val="FF0000"/>
                          </a:solidFill>
                          <a:latin typeface="Cambria Math" panose="02040503050406030204"/>
                          <a:ea typeface="Cambria Math" panose="02040503050406030204"/>
                        </a:rPr>
                        <m:t>→</m:t>
                      </m:r>
                      <m:r>
                        <m:rPr>
                          <m:sty m:val="p"/>
                        </m:rPr>
                        <a:rPr lang="el-GR" altLang="zh-CN" sz="3600" i="1" smtClean="0">
                          <a:solidFill>
                            <a:srgbClr val="FF0000"/>
                          </a:solidFill>
                          <a:latin typeface="Cambria Math" panose="02040503050406030204"/>
                          <a:ea typeface="Cambria Math" panose="02040503050406030204"/>
                        </a:rPr>
                        <m:t>ΛΛ</m:t>
                      </m:r>
                      <m:r>
                        <a:rPr lang="en-US" altLang="zh-CN" sz="3600" b="0" i="1" smtClean="0">
                          <a:solidFill>
                            <a:srgbClr val="FF0000"/>
                          </a:solidFill>
                          <a:latin typeface="Cambria Math" panose="02040503050406030204"/>
                          <a:ea typeface="Cambria Math" panose="02040503050406030204"/>
                        </a:rPr>
                        <m:t>𝑋</m:t>
                      </m:r>
                    </m:oMath>
                  </m:oMathPara>
                </a14:m>
                <a:endParaRPr lang="en-US" altLang="zh-CN" sz="3600" dirty="0">
                  <a:solidFill>
                    <a:srgbClr val="FF0000"/>
                  </a:solidFill>
                  <a:latin typeface="微软雅黑" panose="020B0503020204020204" pitchFamily="34" charset="-122"/>
                  <a:ea typeface="微软雅黑" panose="020B0503020204020204" pitchFamily="34" charset="-122"/>
                </a:endParaRPr>
              </a:p>
            </p:txBody>
          </p:sp>
        </mc:Choice>
        <mc:Fallback>
          <p:sp>
            <p:nvSpPr>
              <p:cNvPr id="18" name="矩形 17"/>
              <p:cNvSpPr>
                <a:spLocks noRot="1" noChangeAspect="1" noMove="1" noResize="1" noEditPoints="1" noAdjustHandles="1" noChangeArrowheads="1" noChangeShapeType="1" noTextEdit="1"/>
              </p:cNvSpPr>
              <p:nvPr/>
            </p:nvSpPr>
            <p:spPr>
              <a:xfrm>
                <a:off x="3126814" y="188640"/>
                <a:ext cx="2597314" cy="646331"/>
              </a:xfrm>
              <a:prstGeom prst="rect">
                <a:avLst/>
              </a:prstGeom>
              <a:blipFill rotWithShape="1">
                <a:blip r:embed="rId3"/>
                <a:stretch>
                  <a:fillRect l="-3" t="-7" r="-1629" b="90"/>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19" name="矩形 18"/>
              <p:cNvSpPr/>
              <p:nvPr/>
            </p:nvSpPr>
            <p:spPr>
              <a:xfrm>
                <a:off x="818253" y="908720"/>
                <a:ext cx="7272808" cy="1385892"/>
              </a:xfrm>
              <a:prstGeom prst="rect">
                <a:avLst/>
              </a:prstGeom>
            </p:spPr>
            <p:txBody>
              <a:bodyPr wrap="square">
                <a:spAutoFit/>
              </a:bodyPr>
              <a:lstStyle/>
              <a:p>
                <a:r>
                  <a:rPr lang="en-US" altLang="zh-CN" sz="2800" dirty="0">
                    <a:solidFill>
                      <a:srgbClr val="0000FF"/>
                    </a:solidFill>
                    <a:latin typeface="微软雅黑" panose="020B0503020204020204" pitchFamily="34" charset="-122"/>
                    <a:ea typeface="微软雅黑" panose="020B0503020204020204" pitchFamily="34" charset="-122"/>
                  </a:rPr>
                  <a:t>Reaction chain :</a:t>
                </a:r>
                <a:endParaRPr lang="en-US" altLang="zh-CN" sz="2800" dirty="0">
                  <a:solidFill>
                    <a:srgbClr val="0000FF"/>
                  </a:solidFill>
                  <a:latin typeface="微软雅黑" panose="020B0503020204020204" pitchFamily="34" charset="-122"/>
                  <a:ea typeface="微软雅黑" panose="020B0503020204020204" pitchFamily="34" charset="-122"/>
                </a:endParaRPr>
              </a:p>
              <a:p>
                <a14:m>
                  <m:oMath xmlns:m="http://schemas.openxmlformats.org/officeDocument/2006/math">
                    <m:r>
                      <a:rPr lang="en-US" altLang="zh-CN" sz="2800" b="0" i="1" smtClean="0">
                        <a:latin typeface="Cambria Math" panose="02040503050406030204"/>
                        <a:ea typeface="微软雅黑" panose="020B0503020204020204" pitchFamily="34" charset="-122"/>
                      </a:rPr>
                      <m:t>𝐽</m:t>
                    </m:r>
                    <m:r>
                      <a:rPr lang="en-US" altLang="zh-CN" sz="2800" b="0" i="1" smtClean="0">
                        <a:latin typeface="Cambria Math" panose="02040503050406030204"/>
                        <a:ea typeface="微软雅黑" panose="020B0503020204020204" pitchFamily="34" charset="-122"/>
                      </a:rPr>
                      <m:t>/</m:t>
                    </m:r>
                    <m:r>
                      <a:rPr lang="zh-CN" altLang="en-US" sz="2800" b="0" i="1" smtClean="0">
                        <a:latin typeface="Cambria Math" panose="02040503050406030204"/>
                        <a:ea typeface="微软雅黑" panose="020B0503020204020204" pitchFamily="34" charset="-122"/>
                      </a:rPr>
                      <m:t>𝜓</m:t>
                    </m:r>
                    <m:r>
                      <a:rPr lang="zh-CN" altLang="en-US" sz="2800" b="0" i="1" smtClean="0">
                        <a:latin typeface="Cambria Math" panose="02040503050406030204"/>
                        <a:ea typeface="微软雅黑" panose="020B0503020204020204" pitchFamily="34" charset="-122"/>
                      </a:rPr>
                      <m:t>→</m:t>
                    </m:r>
                    <m:sSup>
                      <m:sSupPr>
                        <m:ctrlPr>
                          <a:rPr lang="en-US" altLang="zh-CN" sz="2800" b="0" i="1" smtClean="0">
                            <a:latin typeface="Cambria Math" panose="02040503050406030204" pitchFamily="18" charset="0"/>
                            <a:ea typeface="微软雅黑" panose="020B0503020204020204" pitchFamily="34" charset="-122"/>
                          </a:rPr>
                        </m:ctrlPr>
                      </m:sSupPr>
                      <m:e>
                        <m:r>
                          <m:rPr>
                            <m:sty m:val="p"/>
                          </m:rPr>
                          <a:rPr lang="el-GR" altLang="zh-CN" sz="2800" b="0" i="1" smtClean="0">
                            <a:latin typeface="Cambria Math" panose="02040503050406030204"/>
                            <a:ea typeface="Cambria Math" panose="02040503050406030204"/>
                          </a:rPr>
                          <m:t>Ξ</m:t>
                        </m:r>
                      </m:e>
                      <m:sup>
                        <m:r>
                          <a:rPr lang="en-US" altLang="zh-CN" sz="2800" b="0" i="1" smtClean="0">
                            <a:latin typeface="Cambria Math" panose="02040503050406030204"/>
                            <a:ea typeface="Cambria Math" panose="02040503050406030204"/>
                          </a:rPr>
                          <m:t>0</m:t>
                        </m:r>
                      </m:sup>
                    </m:sSup>
                    <m:sSup>
                      <m:sSupPr>
                        <m:ctrlPr>
                          <a:rPr lang="en-US" altLang="zh-CN" sz="2800" b="0" i="1" smtClean="0">
                            <a:latin typeface="Cambria Math" panose="02040503050406030204" pitchFamily="18" charset="0"/>
                            <a:ea typeface="微软雅黑" panose="020B0503020204020204" pitchFamily="34" charset="-122"/>
                          </a:rPr>
                        </m:ctrlPr>
                      </m:sSupPr>
                      <m:e>
                        <m:acc>
                          <m:accPr>
                            <m:chr m:val="̅"/>
                            <m:ctrlPr>
                              <a:rPr lang="en-US" altLang="zh-CN" sz="2800" b="0" i="1" smtClean="0">
                                <a:latin typeface="Cambria Math" panose="02040503050406030204" pitchFamily="18" charset="0"/>
                                <a:ea typeface="微软雅黑" panose="020B0503020204020204" pitchFamily="34" charset="-122"/>
                              </a:rPr>
                            </m:ctrlPr>
                          </m:accPr>
                          <m:e>
                            <m:r>
                              <m:rPr>
                                <m:sty m:val="p"/>
                              </m:rPr>
                              <a:rPr lang="el-GR" altLang="zh-CN" sz="2800" b="0" i="1" smtClean="0">
                                <a:latin typeface="Cambria Math" panose="02040503050406030204"/>
                                <a:ea typeface="Cambria Math" panose="02040503050406030204"/>
                              </a:rPr>
                              <m:t>Ξ</m:t>
                            </m:r>
                          </m:e>
                        </m:acc>
                      </m:e>
                      <m:sup>
                        <m:r>
                          <a:rPr lang="en-US" altLang="zh-CN" sz="2800" b="0" i="1" smtClean="0">
                            <a:latin typeface="Cambria Math" panose="02040503050406030204"/>
                            <a:ea typeface="Cambria Math" panose="02040503050406030204"/>
                          </a:rPr>
                          <m:t>0</m:t>
                        </m:r>
                      </m:sup>
                    </m:sSup>
                  </m:oMath>
                </a14:m>
                <a:r>
                  <a:rPr lang="en-US" altLang="zh-CN" sz="2800" dirty="0">
                    <a:latin typeface="微软雅黑" panose="020B0503020204020204" pitchFamily="34" charset="-122"/>
                    <a:ea typeface="微软雅黑" panose="020B0503020204020204" pitchFamily="34" charset="-122"/>
                  </a:rPr>
                  <a:t>, </a:t>
                </a:r>
                <a14:m>
                  <m:oMath xmlns:m="http://schemas.openxmlformats.org/officeDocument/2006/math">
                    <m:sSup>
                      <m:sSupPr>
                        <m:ctrlPr>
                          <a:rPr lang="en-US" altLang="zh-CN" sz="2800" i="1">
                            <a:latin typeface="Cambria Math" panose="02040503050406030204" pitchFamily="18" charset="0"/>
                            <a:ea typeface="微软雅黑" panose="020B0503020204020204" pitchFamily="34" charset="-122"/>
                          </a:rPr>
                        </m:ctrlPr>
                      </m:sSupPr>
                      <m:e>
                        <m:acc>
                          <m:accPr>
                            <m:chr m:val="̅"/>
                            <m:ctrlPr>
                              <a:rPr lang="en-US" altLang="zh-CN" sz="2800" i="1">
                                <a:latin typeface="Cambria Math" panose="02040503050406030204" pitchFamily="18" charset="0"/>
                                <a:ea typeface="微软雅黑" panose="020B0503020204020204" pitchFamily="34" charset="-122"/>
                              </a:rPr>
                            </m:ctrlPr>
                          </m:accPr>
                          <m:e>
                            <m:r>
                              <m:rPr>
                                <m:sty m:val="p"/>
                              </m:rPr>
                              <a:rPr lang="el-GR" altLang="zh-CN" sz="2800" i="1">
                                <a:latin typeface="Cambria Math" panose="02040503050406030204"/>
                                <a:ea typeface="Cambria Math" panose="02040503050406030204"/>
                              </a:rPr>
                              <m:t>Ξ</m:t>
                            </m:r>
                          </m:e>
                        </m:acc>
                      </m:e>
                      <m:sup>
                        <m:r>
                          <a:rPr lang="en-US" altLang="zh-CN" sz="2800" b="0" i="1" smtClean="0">
                            <a:latin typeface="Cambria Math" panose="02040503050406030204"/>
                            <a:ea typeface="Cambria Math" panose="02040503050406030204"/>
                          </a:rPr>
                          <m:t>0</m:t>
                        </m:r>
                      </m:sup>
                    </m:sSup>
                    <m:r>
                      <a:rPr lang="en-US" altLang="zh-CN" sz="2800" dirty="0" smtClean="0">
                        <a:latin typeface="Cambria Math" panose="02040503050406030204"/>
                        <a:ea typeface="微软雅黑" panose="020B0503020204020204" pitchFamily="34" charset="-122"/>
                      </a:rPr>
                      <m:t>→</m:t>
                    </m:r>
                    <m:acc>
                      <m:accPr>
                        <m:chr m:val="̅"/>
                        <m:ctrlPr>
                          <a:rPr lang="en-US" altLang="zh-CN" sz="2800" i="1" dirty="0" smtClean="0">
                            <a:latin typeface="Cambria Math" panose="02040503050406030204" pitchFamily="18" charset="0"/>
                            <a:ea typeface="微软雅黑" panose="020B0503020204020204" pitchFamily="34" charset="-122"/>
                          </a:rPr>
                        </m:ctrlPr>
                      </m:accPr>
                      <m:e>
                        <m:r>
                          <m:rPr>
                            <m:sty m:val="p"/>
                          </m:rPr>
                          <a:rPr lang="el-GR" altLang="zh-CN" sz="2800" i="1" dirty="0" smtClean="0">
                            <a:latin typeface="Cambria Math" panose="02040503050406030204"/>
                            <a:ea typeface="Cambria Math" panose="02040503050406030204"/>
                          </a:rPr>
                          <m:t>Λ</m:t>
                        </m:r>
                      </m:e>
                    </m:acc>
                    <m:sSup>
                      <m:sSupPr>
                        <m:ctrlPr>
                          <a:rPr lang="en-US" altLang="zh-CN" sz="2800" i="1" smtClean="0">
                            <a:latin typeface="Cambria Math" panose="02040503050406030204" pitchFamily="18" charset="0"/>
                            <a:ea typeface="微软雅黑" panose="020B0503020204020204" pitchFamily="34" charset="-122"/>
                          </a:rPr>
                        </m:ctrlPr>
                      </m:sSupPr>
                      <m:e>
                        <m:r>
                          <a:rPr lang="zh-CN" altLang="en-US" sz="2800" i="1" smtClean="0">
                            <a:latin typeface="Cambria Math" panose="02040503050406030204"/>
                            <a:ea typeface="微软雅黑" panose="020B0503020204020204" pitchFamily="34" charset="-122"/>
                          </a:rPr>
                          <m:t>𝜋</m:t>
                        </m:r>
                      </m:e>
                      <m:sup>
                        <m:r>
                          <a:rPr lang="en-US" altLang="zh-CN" sz="2800" b="0" i="1" smtClean="0">
                            <a:latin typeface="Cambria Math" panose="02040503050406030204"/>
                            <a:ea typeface="微软雅黑" panose="020B0503020204020204" pitchFamily="34" charset="-122"/>
                          </a:rPr>
                          <m:t>0</m:t>
                        </m:r>
                      </m:sup>
                    </m:sSup>
                  </m:oMath>
                </a14:m>
                <a:r>
                  <a:rPr lang="en-US" altLang="zh-CN" sz="2800" dirty="0">
                    <a:latin typeface="微软雅黑" panose="020B0503020204020204" pitchFamily="34" charset="-122"/>
                    <a:ea typeface="微软雅黑" panose="020B0503020204020204" pitchFamily="34" charset="-122"/>
                  </a:rPr>
                  <a:t>, </a:t>
                </a:r>
                <a14:m>
                  <m:oMath xmlns:m="http://schemas.openxmlformats.org/officeDocument/2006/math">
                    <m:acc>
                      <m:accPr>
                        <m:chr m:val="̅"/>
                        <m:ctrlPr>
                          <a:rPr lang="en-US" altLang="zh-CN" sz="2800" i="1" dirty="0" smtClean="0">
                            <a:latin typeface="Cambria Math" panose="02040503050406030204" pitchFamily="18" charset="0"/>
                            <a:ea typeface="微软雅黑" panose="020B0503020204020204" pitchFamily="34" charset="-122"/>
                          </a:rPr>
                        </m:ctrlPr>
                      </m:accPr>
                      <m:e>
                        <m:r>
                          <m:rPr>
                            <m:sty m:val="p"/>
                          </m:rPr>
                          <a:rPr lang="el-GR" altLang="zh-CN" sz="2800" i="1" dirty="0" smtClean="0">
                            <a:latin typeface="Cambria Math" panose="02040503050406030204"/>
                            <a:ea typeface="Cambria Math" panose="02040503050406030204"/>
                          </a:rPr>
                          <m:t>Λ</m:t>
                        </m:r>
                      </m:e>
                    </m:acc>
                    <m:r>
                      <a:rPr lang="en-US" altLang="zh-CN" sz="2800" i="1" dirty="0" smtClean="0">
                        <a:latin typeface="Cambria Math" panose="02040503050406030204"/>
                        <a:ea typeface="Cambria Math" panose="02040503050406030204"/>
                      </a:rPr>
                      <m:t>→</m:t>
                    </m:r>
                    <m:acc>
                      <m:accPr>
                        <m:chr m:val="̅"/>
                        <m:ctrlPr>
                          <a:rPr lang="en-US" altLang="zh-CN" sz="2800" i="1" dirty="0" smtClean="0">
                            <a:latin typeface="Cambria Math" panose="02040503050406030204" pitchFamily="18" charset="0"/>
                            <a:ea typeface="Cambria Math" panose="02040503050406030204"/>
                          </a:rPr>
                        </m:ctrlPr>
                      </m:accPr>
                      <m:e>
                        <m:r>
                          <a:rPr lang="en-US" altLang="zh-CN" sz="2800" b="0" i="1" dirty="0" smtClean="0">
                            <a:latin typeface="Cambria Math" panose="02040503050406030204"/>
                            <a:ea typeface="Cambria Math" panose="02040503050406030204"/>
                          </a:rPr>
                          <m:t>𝑝</m:t>
                        </m:r>
                      </m:e>
                    </m:acc>
                    <m:sSup>
                      <m:sSupPr>
                        <m:ctrlPr>
                          <a:rPr lang="en-US" altLang="zh-CN" sz="2800" i="1" dirty="0" smtClean="0">
                            <a:latin typeface="Cambria Math" panose="02040503050406030204" pitchFamily="18" charset="0"/>
                            <a:ea typeface="微软雅黑" panose="020B0503020204020204" pitchFamily="34" charset="-122"/>
                          </a:rPr>
                        </m:ctrlPr>
                      </m:sSupPr>
                      <m:e>
                        <m:r>
                          <a:rPr lang="zh-CN" altLang="en-US" sz="2800" i="1" dirty="0" smtClean="0">
                            <a:latin typeface="Cambria Math" panose="02040503050406030204"/>
                            <a:ea typeface="微软雅黑" panose="020B0503020204020204" pitchFamily="34" charset="-122"/>
                          </a:rPr>
                          <m:t>𝜋</m:t>
                        </m:r>
                      </m:e>
                      <m:sup>
                        <m:r>
                          <a:rPr lang="en-US" altLang="zh-CN" sz="2800" b="0" i="1" dirty="0" smtClean="0">
                            <a:latin typeface="Cambria Math" panose="02040503050406030204"/>
                            <a:ea typeface="微软雅黑" panose="020B0503020204020204" pitchFamily="34" charset="-122"/>
                          </a:rPr>
                          <m:t>+</m:t>
                        </m:r>
                      </m:sup>
                    </m:sSup>
                  </m:oMath>
                </a14:m>
                <a:r>
                  <a:rPr lang="en-US" altLang="zh-CN" sz="2800" dirty="0">
                    <a:latin typeface="微软雅黑" panose="020B0503020204020204" pitchFamily="34" charset="-122"/>
                    <a:ea typeface="微软雅黑" panose="020B0503020204020204" pitchFamily="34" charset="-122"/>
                  </a:rPr>
                  <a:t>, </a:t>
                </a:r>
                <a14:m>
                  <m:oMath xmlns:m="http://schemas.openxmlformats.org/officeDocument/2006/math">
                    <m:sSup>
                      <m:sSupPr>
                        <m:ctrlPr>
                          <a:rPr lang="en-US" altLang="zh-CN" sz="2800" i="1">
                            <a:latin typeface="Cambria Math" panose="02040503050406030204" pitchFamily="18" charset="0"/>
                            <a:ea typeface="微软雅黑" panose="020B0503020204020204" pitchFamily="34" charset="-122"/>
                          </a:rPr>
                        </m:ctrlPr>
                      </m:sSupPr>
                      <m:e>
                        <m:r>
                          <a:rPr lang="zh-CN" altLang="en-US" sz="2800" i="1">
                            <a:latin typeface="Cambria Math" panose="02040503050406030204"/>
                            <a:ea typeface="微软雅黑" panose="020B0503020204020204" pitchFamily="34" charset="-122"/>
                          </a:rPr>
                          <m:t>𝜋</m:t>
                        </m:r>
                      </m:e>
                      <m:sup>
                        <m:r>
                          <a:rPr lang="en-US" altLang="zh-CN" sz="2800" i="1">
                            <a:latin typeface="Cambria Math" panose="02040503050406030204"/>
                            <a:ea typeface="微软雅黑" panose="020B0503020204020204" pitchFamily="34" charset="-122"/>
                          </a:rPr>
                          <m:t>0</m:t>
                        </m:r>
                      </m:sup>
                    </m:sSup>
                    <m:r>
                      <a:rPr lang="en-US" altLang="zh-CN" sz="2800" i="1" smtClean="0">
                        <a:latin typeface="Cambria Math" panose="02040503050406030204"/>
                        <a:ea typeface="Cambria Math" panose="02040503050406030204"/>
                      </a:rPr>
                      <m:t>→</m:t>
                    </m:r>
                    <m:r>
                      <a:rPr lang="zh-CN" altLang="en-US" sz="2800" i="1" smtClean="0">
                        <a:latin typeface="Cambria Math" panose="02040503050406030204"/>
                        <a:ea typeface="Cambria Math" panose="02040503050406030204"/>
                      </a:rPr>
                      <m:t>𝛾𝛾</m:t>
                    </m:r>
                  </m:oMath>
                </a14:m>
                <a:r>
                  <a:rPr lang="en-US" altLang="zh-CN" sz="2800" dirty="0">
                    <a:latin typeface="微软雅黑" panose="020B0503020204020204" pitchFamily="34" charset="-122"/>
                    <a:ea typeface="微软雅黑" panose="020B0503020204020204" pitchFamily="34" charset="-122"/>
                  </a:rPr>
                  <a:t>,</a:t>
                </a:r>
                <a:endParaRPr lang="en-US" altLang="zh-CN" sz="2800" dirty="0">
                  <a:latin typeface="微软雅黑" panose="020B0503020204020204" pitchFamily="34" charset="-122"/>
                  <a:ea typeface="微软雅黑" panose="020B0503020204020204" pitchFamily="34" charset="-122"/>
                </a:endParaRPr>
              </a:p>
              <a:p>
                <a14:m>
                  <m:oMath xmlns:m="http://schemas.openxmlformats.org/officeDocument/2006/math">
                    <m:sSup>
                      <m:sSupPr>
                        <m:ctrlPr>
                          <a:rPr lang="en-US" altLang="zh-CN" sz="2800" i="1">
                            <a:latin typeface="Cambria Math" panose="02040503050406030204" pitchFamily="18" charset="0"/>
                            <a:ea typeface="微软雅黑" panose="020B0503020204020204" pitchFamily="34" charset="-122"/>
                          </a:rPr>
                        </m:ctrlPr>
                      </m:sSupPr>
                      <m:e>
                        <m:r>
                          <m:rPr>
                            <m:sty m:val="p"/>
                          </m:rPr>
                          <a:rPr lang="el-GR" altLang="zh-CN" sz="2800" i="1">
                            <a:latin typeface="Cambria Math" panose="02040503050406030204"/>
                            <a:ea typeface="Cambria Math" panose="02040503050406030204"/>
                          </a:rPr>
                          <m:t>Ξ</m:t>
                        </m:r>
                      </m:e>
                      <m:sup>
                        <m:r>
                          <a:rPr lang="en-US" altLang="zh-CN" sz="2800" b="0" i="1" smtClean="0">
                            <a:latin typeface="Cambria Math" panose="02040503050406030204"/>
                            <a:ea typeface="Cambria Math" panose="02040503050406030204"/>
                          </a:rPr>
                          <m:t>0</m:t>
                        </m:r>
                      </m:sup>
                    </m:sSup>
                    <m:r>
                      <a:rPr lang="en-US" altLang="zh-CN" sz="2800" b="0" i="1" smtClean="0">
                        <a:latin typeface="Cambria Math" panose="02040503050406030204"/>
                        <a:ea typeface="微软雅黑" panose="020B0503020204020204" pitchFamily="34" charset="-122"/>
                      </a:rPr>
                      <m:t>𝑛</m:t>
                    </m:r>
                    <m:r>
                      <a:rPr lang="en-US" altLang="zh-CN" sz="2800" i="1">
                        <a:latin typeface="Cambria Math" panose="02040503050406030204"/>
                        <a:ea typeface="Cambria Math" panose="02040503050406030204"/>
                      </a:rPr>
                      <m:t>→</m:t>
                    </m:r>
                    <m:r>
                      <m:rPr>
                        <m:sty m:val="p"/>
                      </m:rPr>
                      <a:rPr lang="el-GR" altLang="zh-CN" sz="2800" i="1" smtClean="0">
                        <a:latin typeface="Cambria Math" panose="02040503050406030204"/>
                        <a:ea typeface="Cambria Math" panose="02040503050406030204"/>
                      </a:rPr>
                      <m:t>ΛΛ</m:t>
                    </m:r>
                    <m:r>
                      <a:rPr lang="en-US" altLang="zh-CN" sz="2800" b="0" i="1" smtClean="0">
                        <a:latin typeface="Cambria Math" panose="02040503050406030204"/>
                        <a:ea typeface="Cambria Math" panose="02040503050406030204"/>
                      </a:rPr>
                      <m:t>𝑋</m:t>
                    </m:r>
                  </m:oMath>
                </a14:m>
                <a:r>
                  <a:rPr lang="en-US" altLang="zh-CN" sz="2800" dirty="0">
                    <a:latin typeface="微软雅黑" panose="020B0503020204020204" pitchFamily="34" charset="-122"/>
                    <a:ea typeface="微软雅黑" panose="020B0503020204020204" pitchFamily="34" charset="-122"/>
                  </a:rPr>
                  <a:t>, </a:t>
                </a:r>
                <a14:m>
                  <m:oMath xmlns:m="http://schemas.openxmlformats.org/officeDocument/2006/math">
                    <m:r>
                      <m:rPr>
                        <m:sty m:val="p"/>
                      </m:rPr>
                      <a:rPr lang="el-GR" altLang="zh-CN" sz="2800" i="1" smtClean="0">
                        <a:latin typeface="Cambria Math" panose="02040503050406030204"/>
                        <a:ea typeface="Cambria Math" panose="02040503050406030204"/>
                      </a:rPr>
                      <m:t>Λ</m:t>
                    </m:r>
                    <m:r>
                      <a:rPr lang="el-GR" altLang="zh-CN" sz="2800" i="1" smtClean="0">
                        <a:latin typeface="Cambria Math" panose="02040503050406030204"/>
                        <a:ea typeface="Cambria Math" panose="02040503050406030204"/>
                      </a:rPr>
                      <m:t>→</m:t>
                    </m:r>
                    <m:r>
                      <a:rPr lang="en-US" altLang="zh-CN" sz="2800" b="0" i="1" smtClean="0">
                        <a:latin typeface="Cambria Math" panose="02040503050406030204"/>
                        <a:ea typeface="Cambria Math" panose="02040503050406030204"/>
                      </a:rPr>
                      <m:t>𝑝</m:t>
                    </m:r>
                    <m:sSup>
                      <m:sSupPr>
                        <m:ctrlPr>
                          <a:rPr lang="en-US" altLang="zh-CN" sz="2800" b="0" i="1" smtClean="0">
                            <a:latin typeface="Cambria Math" panose="02040503050406030204" pitchFamily="18" charset="0"/>
                            <a:ea typeface="Cambria Math" panose="02040503050406030204"/>
                          </a:rPr>
                        </m:ctrlPr>
                      </m:sSupPr>
                      <m:e>
                        <m:r>
                          <a:rPr lang="zh-CN" altLang="en-US" sz="2800" b="0" i="1" smtClean="0">
                            <a:latin typeface="Cambria Math" panose="02040503050406030204"/>
                            <a:ea typeface="Cambria Math" panose="02040503050406030204"/>
                          </a:rPr>
                          <m:t>𝜋</m:t>
                        </m:r>
                      </m:e>
                      <m:sup>
                        <m:r>
                          <a:rPr lang="en-US" altLang="zh-CN" sz="2800" b="0" i="1" smtClean="0">
                            <a:latin typeface="Cambria Math" panose="02040503050406030204"/>
                            <a:ea typeface="Cambria Math" panose="02040503050406030204"/>
                          </a:rPr>
                          <m:t>−</m:t>
                        </m:r>
                      </m:sup>
                    </m:sSup>
                  </m:oMath>
                </a14:m>
                <a:r>
                  <a:rPr lang="en-US" altLang="zh-CN" sz="2800" dirty="0">
                    <a:latin typeface="微软雅黑" panose="020B0503020204020204" pitchFamily="34" charset="-122"/>
                    <a:ea typeface="微软雅黑" panose="020B0503020204020204" pitchFamily="34" charset="-122"/>
                  </a:rPr>
                  <a:t>.</a:t>
                </a:r>
                <a:endParaRPr lang="en-US" altLang="zh-CN" sz="2800" dirty="0">
                  <a:latin typeface="微软雅黑" panose="020B0503020204020204" pitchFamily="34" charset="-122"/>
                  <a:ea typeface="微软雅黑" panose="020B0503020204020204" pitchFamily="34" charset="-122"/>
                </a:endParaRPr>
              </a:p>
            </p:txBody>
          </p:sp>
        </mc:Choice>
        <mc:Fallback>
          <p:sp>
            <p:nvSpPr>
              <p:cNvPr id="19" name="矩形 18"/>
              <p:cNvSpPr>
                <a:spLocks noRot="1" noChangeAspect="1" noMove="1" noResize="1" noEditPoints="1" noAdjustHandles="1" noChangeArrowheads="1" noChangeShapeType="1" noTextEdit="1"/>
              </p:cNvSpPr>
              <p:nvPr/>
            </p:nvSpPr>
            <p:spPr>
              <a:xfrm>
                <a:off x="818253" y="908720"/>
                <a:ext cx="7272808" cy="1385892"/>
              </a:xfrm>
              <a:prstGeom prst="rect">
                <a:avLst/>
              </a:prstGeom>
              <a:blipFill rotWithShape="1">
                <a:blip r:embed="rId4"/>
                <a:stretch>
                  <a:fillRect l="-5" t="-3" r="7" b="26"/>
                </a:stretch>
              </a:blipFill>
            </p:spPr>
            <p:txBody>
              <a:bodyPr/>
              <a:lstStyle/>
              <a:p>
                <a:r>
                  <a:rPr lang="zh-CN" altLang="en-US">
                    <a:noFill/>
                  </a:rPr>
                  <a:t> </a:t>
                </a:r>
              </a:p>
            </p:txBody>
          </p:sp>
        </mc:Fallback>
      </mc:AlternateContent>
      <p:sp>
        <p:nvSpPr>
          <p:cNvPr id="20" name="TextBox 19"/>
          <p:cNvSpPr txBox="1"/>
          <p:nvPr/>
        </p:nvSpPr>
        <p:spPr>
          <a:xfrm>
            <a:off x="5220072" y="4293096"/>
            <a:ext cx="3240360" cy="646331"/>
          </a:xfrm>
          <a:prstGeom prst="rect">
            <a:avLst/>
          </a:prstGeom>
          <a:noFill/>
        </p:spPr>
        <p:txBody>
          <a:bodyPr wrap="square" rtlCol="0">
            <a:spAutoFit/>
          </a:bodyPr>
          <a:lstStyle/>
          <a:p>
            <a:r>
              <a:rPr lang="en-US" altLang="zh-CN" dirty="0">
                <a:solidFill>
                  <a:srgbClr val="0000FF"/>
                </a:solidFill>
                <a:latin typeface="微软雅黑" panose="020B0503020204020204" pitchFamily="34" charset="-122"/>
                <a:ea typeface="微软雅黑" panose="020B0503020204020204" pitchFamily="34" charset="-122"/>
              </a:rPr>
              <a:t>No significant H-</a:t>
            </a:r>
            <a:r>
              <a:rPr lang="en-US" altLang="zh-CN" dirty="0" err="1">
                <a:solidFill>
                  <a:srgbClr val="0000FF"/>
                </a:solidFill>
                <a:latin typeface="微软雅黑" panose="020B0503020204020204" pitchFamily="34" charset="-122"/>
                <a:ea typeface="微软雅黑" panose="020B0503020204020204" pitchFamily="34" charset="-122"/>
              </a:rPr>
              <a:t>dibaryon</a:t>
            </a:r>
            <a:r>
              <a:rPr lang="en-US" altLang="zh-CN" dirty="0">
                <a:solidFill>
                  <a:srgbClr val="0000FF"/>
                </a:solidFill>
                <a:latin typeface="微软雅黑" panose="020B0503020204020204" pitchFamily="34" charset="-122"/>
                <a:ea typeface="微软雅黑" panose="020B0503020204020204" pitchFamily="34" charset="-122"/>
              </a:rPr>
              <a:t> signals are seen</a:t>
            </a:r>
            <a:endParaRPr lang="zh-CN" altLang="en-US" dirty="0">
              <a:solidFill>
                <a:srgbClr val="0000FF"/>
              </a:solidFill>
              <a:latin typeface="微软雅黑" panose="020B0503020204020204" pitchFamily="34" charset="-122"/>
              <a:ea typeface="微软雅黑" panose="020B0503020204020204" pitchFamily="34" charset="-122"/>
            </a:endParaRPr>
          </a:p>
        </p:txBody>
      </p:sp>
      <p:pic>
        <p:nvPicPr>
          <p:cNvPr id="2" name="图片 1" descr="屏幕剪辑"/>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9552" y="2266533"/>
            <a:ext cx="4565884" cy="1622508"/>
          </a:xfrm>
          <a:prstGeom prst="rect">
            <a:avLst/>
          </a:prstGeom>
        </p:spPr>
      </p:pic>
      <p:pic>
        <p:nvPicPr>
          <p:cNvPr id="3" name="图片 2" descr="屏幕剪辑"/>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68898" y="2132856"/>
            <a:ext cx="2775510" cy="2093566"/>
          </a:xfrm>
          <a:prstGeom prst="rect">
            <a:avLst/>
          </a:prstGeom>
        </p:spPr>
      </p:pic>
      <mc:AlternateContent xmlns:mc="http://schemas.openxmlformats.org/markup-compatibility/2006">
        <mc:Choice xmlns:a14="http://schemas.microsoft.com/office/drawing/2010/main" Requires="a14">
          <p:sp>
            <p:nvSpPr>
              <p:cNvPr id="21" name="TextBox 20"/>
              <p:cNvSpPr txBox="1"/>
              <p:nvPr/>
            </p:nvSpPr>
            <p:spPr>
              <a:xfrm>
                <a:off x="5148064" y="1857018"/>
                <a:ext cx="3021264" cy="707886"/>
              </a:xfrm>
              <a:prstGeom prst="rect">
                <a:avLst/>
              </a:prstGeom>
              <a:noFill/>
            </p:spPr>
            <p:txBody>
              <a:bodyPr wrap="square" rtlCol="0">
                <a:spAutoFit/>
              </a:bodyPr>
              <a:lstStyle/>
              <a:p>
                <a14:m>
                  <m:oMathPara xmlns:m="http://schemas.openxmlformats.org/officeDocument/2006/math">
                    <m:oMathParaPr>
                      <m:jc m:val="centerGroup"/>
                    </m:oMathParaPr>
                    <m:oMath xmlns:m="http://schemas.openxmlformats.org/officeDocument/2006/math">
                      <m:r>
                        <a:rPr lang="en-US" altLang="zh-CN" sz="2000" b="0" i="1" smtClean="0">
                          <a:solidFill>
                            <a:srgbClr val="0000FF"/>
                          </a:solidFill>
                          <a:latin typeface="Cambria Math" panose="02040503050406030204"/>
                        </a:rPr>
                        <m:t>𝑁</m:t>
                      </m:r>
                      <m:r>
                        <a:rPr lang="en-US" altLang="zh-CN" sz="2000" b="0" i="1" smtClean="0">
                          <a:solidFill>
                            <a:srgbClr val="0000FF"/>
                          </a:solidFill>
                          <a:latin typeface="Cambria Math" panose="02040503050406030204"/>
                        </a:rPr>
                        <m:t>=</m:t>
                      </m:r>
                      <m:r>
                        <a:rPr lang="en-US" altLang="zh-CN" sz="2000" b="0" i="1" smtClean="0">
                          <a:solidFill>
                            <a:srgbClr val="0000FF"/>
                          </a:solidFill>
                          <a:latin typeface="Cambria Math" panose="02040503050406030204"/>
                        </a:rPr>
                        <m:t>24</m:t>
                      </m:r>
                      <m:r>
                        <a:rPr lang="en-US" altLang="zh-CN" sz="2000" b="0" i="1" smtClean="0">
                          <a:solidFill>
                            <a:srgbClr val="0000FF"/>
                          </a:solidFill>
                          <a:latin typeface="Cambria Math" panose="02040503050406030204"/>
                        </a:rPr>
                        <m:t>.</m:t>
                      </m:r>
                      <m:r>
                        <a:rPr lang="en-US" altLang="zh-CN" sz="2000" b="0" i="1" smtClean="0">
                          <a:solidFill>
                            <a:srgbClr val="0000FF"/>
                          </a:solidFill>
                          <a:latin typeface="Cambria Math" panose="02040503050406030204"/>
                        </a:rPr>
                        <m:t>6</m:t>
                      </m:r>
                      <m:r>
                        <a:rPr lang="en-US" altLang="zh-CN" sz="2000" b="0" i="1" smtClean="0">
                          <a:solidFill>
                            <a:srgbClr val="0000FF"/>
                          </a:solidFill>
                          <a:latin typeface="Cambria Math" panose="02040503050406030204"/>
                        </a:rPr>
                        <m:t>±</m:t>
                      </m:r>
                      <m:r>
                        <a:rPr lang="en-US" altLang="zh-CN" sz="2000" b="0" i="1" smtClean="0">
                          <a:solidFill>
                            <a:srgbClr val="0000FF"/>
                          </a:solidFill>
                          <a:latin typeface="Cambria Math" panose="02040503050406030204"/>
                        </a:rPr>
                        <m:t>5</m:t>
                      </m:r>
                      <m:r>
                        <a:rPr lang="en-US" altLang="zh-CN" sz="2000" b="0" i="1" smtClean="0">
                          <a:solidFill>
                            <a:srgbClr val="0000FF"/>
                          </a:solidFill>
                          <a:latin typeface="Cambria Math" panose="02040503050406030204"/>
                        </a:rPr>
                        <m:t>.</m:t>
                      </m:r>
                      <m:r>
                        <a:rPr lang="en-US" altLang="zh-CN" sz="2000" b="0" i="1" smtClean="0">
                          <a:solidFill>
                            <a:srgbClr val="0000FF"/>
                          </a:solidFill>
                          <a:latin typeface="Cambria Math" panose="02040503050406030204"/>
                        </a:rPr>
                        <m:t>9</m:t>
                      </m:r>
                    </m:oMath>
                  </m:oMathPara>
                </a14:m>
                <a:endParaRPr lang="en-US" altLang="zh-CN" sz="2000" dirty="0">
                  <a:solidFill>
                    <a:srgbClr val="0000FF"/>
                  </a:solidFill>
                </a:endParaRPr>
              </a:p>
              <a:p>
                <a14:m>
                  <m:oMathPara xmlns:m="http://schemas.openxmlformats.org/officeDocument/2006/math">
                    <m:oMathParaPr>
                      <m:jc m:val="centerGroup"/>
                    </m:oMathParaPr>
                    <m:oMath xmlns:m="http://schemas.openxmlformats.org/officeDocument/2006/math">
                      <m:r>
                        <a:rPr lang="en-US" altLang="zh-CN" sz="2000" b="0" i="1" smtClean="0">
                          <a:solidFill>
                            <a:srgbClr val="0000FF"/>
                          </a:solidFill>
                          <a:latin typeface="Cambria Math" panose="02040503050406030204"/>
                        </a:rPr>
                        <m:t>𝑆</m:t>
                      </m:r>
                      <m:r>
                        <a:rPr lang="en-US" altLang="zh-CN" sz="2000" b="0" i="1" smtClean="0">
                          <a:solidFill>
                            <a:srgbClr val="0000FF"/>
                          </a:solidFill>
                          <a:latin typeface="Cambria Math" panose="02040503050406030204"/>
                        </a:rPr>
                        <m:t>=</m:t>
                      </m:r>
                      <m:r>
                        <a:rPr lang="en-US" altLang="zh-CN" sz="2000" b="0" i="1" smtClean="0">
                          <a:solidFill>
                            <a:srgbClr val="0000FF"/>
                          </a:solidFill>
                          <a:latin typeface="Cambria Math" panose="02040503050406030204"/>
                        </a:rPr>
                        <m:t>6</m:t>
                      </m:r>
                      <m:r>
                        <a:rPr lang="en-US" altLang="zh-CN" sz="2000" b="0" i="1" smtClean="0">
                          <a:solidFill>
                            <a:srgbClr val="0000FF"/>
                          </a:solidFill>
                          <a:latin typeface="Cambria Math" panose="02040503050406030204"/>
                        </a:rPr>
                        <m:t>.</m:t>
                      </m:r>
                      <m:r>
                        <a:rPr lang="en-US" altLang="zh-CN" sz="2000" b="0" i="1" smtClean="0">
                          <a:solidFill>
                            <a:srgbClr val="0000FF"/>
                          </a:solidFill>
                          <a:latin typeface="Cambria Math" panose="02040503050406030204"/>
                        </a:rPr>
                        <m:t>4</m:t>
                      </m:r>
                      <m:r>
                        <a:rPr lang="zh-CN" altLang="en-US" sz="2000" b="0" i="1" smtClean="0">
                          <a:solidFill>
                            <a:srgbClr val="0000FF"/>
                          </a:solidFill>
                          <a:latin typeface="Cambria Math" panose="02040503050406030204"/>
                        </a:rPr>
                        <m:t>𝜎</m:t>
                      </m:r>
                    </m:oMath>
                  </m:oMathPara>
                </a14:m>
                <a:endParaRPr lang="zh-CN" altLang="en-US" sz="2000" dirty="0">
                  <a:solidFill>
                    <a:srgbClr val="0000FF"/>
                  </a:solidFill>
                </a:endParaRPr>
              </a:p>
            </p:txBody>
          </p:sp>
        </mc:Choice>
        <mc:Fallback>
          <p:sp>
            <p:nvSpPr>
              <p:cNvPr id="21" name="TextBox 20"/>
              <p:cNvSpPr txBox="1">
                <a:spLocks noRot="1" noChangeAspect="1" noMove="1" noResize="1" noEditPoints="1" noAdjustHandles="1" noChangeArrowheads="1" noChangeShapeType="1" noTextEdit="1"/>
              </p:cNvSpPr>
              <p:nvPr/>
            </p:nvSpPr>
            <p:spPr>
              <a:xfrm>
                <a:off x="5148064" y="1857018"/>
                <a:ext cx="3021264" cy="707886"/>
              </a:xfrm>
              <a:prstGeom prst="rect">
                <a:avLst/>
              </a:prstGeom>
              <a:blipFill rotWithShape="1">
                <a:blip r:embed="rId7"/>
                <a:stretch>
                  <a:fillRect l="-4" t="-39" r="2" b="20"/>
                </a:stretch>
              </a:blipFill>
            </p:spPr>
            <p:txBody>
              <a:bodyPr/>
              <a:lstStyle/>
              <a:p>
                <a:r>
                  <a:rPr lang="zh-CN" altLang="en-US">
                    <a:noFill/>
                  </a:rPr>
                  <a:t> </a:t>
                </a:r>
              </a:p>
            </p:txBody>
          </p:sp>
        </mc:Fallback>
      </mc:AlternateContent>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a:xfrm>
            <a:off x="6925750" y="6365682"/>
            <a:ext cx="2057400" cy="365125"/>
          </a:xfrm>
        </p:spPr>
        <p:txBody>
          <a:bodyPr/>
          <a:lstStyle/>
          <a:p>
            <a:fld id="{0C913308-F349-4B6D-A68A-DD1791B4A57B}" type="slidenum">
              <a:rPr lang="zh-CN" altLang="en-US" sz="1800" smtClean="0">
                <a:solidFill>
                  <a:schemeClr val="tx1"/>
                </a:solidFill>
                <a:latin typeface="微软雅黑" panose="020B0503020204020204" pitchFamily="34" charset="-122"/>
                <a:ea typeface="微软雅黑" panose="020B0503020204020204" pitchFamily="34" charset="-122"/>
              </a:rPr>
            </a:fld>
            <a:endParaRPr lang="zh-CN" altLang="en-US" sz="1800" dirty="0">
              <a:solidFill>
                <a:schemeClr val="tx1"/>
              </a:solidFill>
              <a:latin typeface="微软雅黑" panose="020B0503020204020204" pitchFamily="34" charset="-122"/>
              <a:ea typeface="微软雅黑" panose="020B0503020204020204" pitchFamily="34" charset="-122"/>
            </a:endParaRPr>
          </a:p>
        </p:txBody>
      </p:sp>
      <p:sp>
        <p:nvSpPr>
          <p:cNvPr id="5" name="矩形 4"/>
          <p:cNvSpPr/>
          <p:nvPr/>
        </p:nvSpPr>
        <p:spPr>
          <a:xfrm>
            <a:off x="5770145" y="908720"/>
            <a:ext cx="2557110" cy="430887"/>
          </a:xfrm>
          <a:prstGeom prst="rect">
            <a:avLst/>
          </a:prstGeom>
        </p:spPr>
        <p:txBody>
          <a:bodyPr wrap="none">
            <a:spAutoFit/>
          </a:bodyPr>
          <a:lstStyle/>
          <a:p>
            <a:r>
              <a:rPr lang="en-US" altLang="zh-CN" sz="2200" dirty="0" err="1">
                <a:latin typeface="微软雅黑" panose="020B0503020204020204" pitchFamily="34" charset="-122"/>
                <a:ea typeface="微软雅黑" panose="020B0503020204020204" pitchFamily="34" charset="-122"/>
              </a:rPr>
              <a:t>arXiv</a:t>
            </a:r>
            <a:r>
              <a:rPr lang="en-US" altLang="zh-CN" sz="2200" dirty="0">
                <a:latin typeface="微软雅黑" panose="020B0503020204020204" pitchFamily="34" charset="-122"/>
                <a:ea typeface="微软雅黑" panose="020B0503020204020204" pitchFamily="34" charset="-122"/>
              </a:rPr>
              <a:t>: 2602.04276</a:t>
            </a:r>
            <a:endParaRPr lang="en-US" altLang="zh-CN" sz="2200" dirty="0">
              <a:latin typeface="微软雅黑" panose="020B0503020204020204" pitchFamily="34" charset="-122"/>
              <a:ea typeface="微软雅黑" panose="020B0503020204020204" pitchFamily="34" charset="-122"/>
            </a:endParaRPr>
          </a:p>
        </p:txBody>
      </p:sp>
      <mc:AlternateContent xmlns:mc="http://schemas.openxmlformats.org/markup-compatibility/2006">
        <mc:Choice xmlns:a14="http://schemas.microsoft.com/office/drawing/2010/main" Requires="a14">
          <p:sp>
            <p:nvSpPr>
              <p:cNvPr id="18" name="矩形 17"/>
              <p:cNvSpPr/>
              <p:nvPr/>
            </p:nvSpPr>
            <p:spPr>
              <a:xfrm>
                <a:off x="2579563" y="188640"/>
                <a:ext cx="4008661" cy="647613"/>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acc>
                        <m:accPr>
                          <m:chr m:val="̅"/>
                          <m:ctrlPr>
                            <a:rPr lang="en-US" altLang="zh-CN" sz="3600" b="0" i="1" smtClean="0">
                              <a:solidFill>
                                <a:srgbClr val="FF0000"/>
                              </a:solidFill>
                              <a:latin typeface="Cambria Math" panose="02040503050406030204" pitchFamily="18" charset="0"/>
                              <a:ea typeface="Cambria Math" panose="02040503050406030204"/>
                            </a:rPr>
                          </m:ctrlPr>
                        </m:accPr>
                        <m:e>
                          <m:r>
                            <m:rPr>
                              <m:sty m:val="p"/>
                            </m:rPr>
                            <a:rPr lang="el-GR" altLang="zh-CN" sz="3600" b="0" i="1" smtClean="0">
                              <a:solidFill>
                                <a:srgbClr val="FF0000"/>
                              </a:solidFill>
                              <a:latin typeface="Cambria Math" panose="02040503050406030204"/>
                              <a:ea typeface="Cambria Math" panose="02040503050406030204"/>
                            </a:rPr>
                            <m:t>Λ</m:t>
                          </m:r>
                        </m:e>
                      </m:acc>
                      <m:r>
                        <a:rPr lang="en-US" altLang="zh-CN" sz="3600" b="0" i="1" smtClean="0">
                          <a:solidFill>
                            <a:srgbClr val="FF0000"/>
                          </a:solidFill>
                          <a:latin typeface="Cambria Math" panose="02040503050406030204"/>
                          <a:ea typeface="微软雅黑" panose="020B0503020204020204" pitchFamily="34" charset="-122"/>
                        </a:rPr>
                        <m:t>𝑝</m:t>
                      </m:r>
                      <m:r>
                        <a:rPr lang="en-US" altLang="zh-CN" sz="3600" i="1">
                          <a:solidFill>
                            <a:srgbClr val="FF0000"/>
                          </a:solidFill>
                          <a:latin typeface="Cambria Math" panose="02040503050406030204"/>
                          <a:ea typeface="Cambria Math" panose="02040503050406030204"/>
                        </a:rPr>
                        <m:t>→</m:t>
                      </m:r>
                      <m:r>
                        <m:rPr>
                          <m:sty m:val="p"/>
                        </m:rPr>
                        <a:rPr lang="en-US" altLang="zh-CN" sz="3600" b="0" i="0" smtClean="0">
                          <a:solidFill>
                            <a:srgbClr val="FF0000"/>
                          </a:solidFill>
                          <a:latin typeface="Cambria Math" panose="02040503050406030204"/>
                          <a:ea typeface="Cambria Math" panose="02040503050406030204"/>
                        </a:rPr>
                        <m:t>light</m:t>
                      </m:r>
                      <m:r>
                        <a:rPr lang="en-US" altLang="zh-CN" sz="3600" b="0" i="0" smtClean="0">
                          <a:solidFill>
                            <a:srgbClr val="FF0000"/>
                          </a:solidFill>
                          <a:latin typeface="Cambria Math" panose="02040503050406030204"/>
                          <a:ea typeface="Cambria Math" panose="02040503050406030204"/>
                        </a:rPr>
                        <m:t> </m:t>
                      </m:r>
                      <m:r>
                        <m:rPr>
                          <m:sty m:val="p"/>
                        </m:rPr>
                        <a:rPr lang="en-US" altLang="zh-CN" sz="3600" b="0" i="0" smtClean="0">
                          <a:solidFill>
                            <a:srgbClr val="FF0000"/>
                          </a:solidFill>
                          <a:latin typeface="Cambria Math" panose="02040503050406030204"/>
                          <a:ea typeface="Cambria Math" panose="02040503050406030204"/>
                        </a:rPr>
                        <m:t>mesons</m:t>
                      </m:r>
                    </m:oMath>
                  </m:oMathPara>
                </a14:m>
                <a:endParaRPr lang="en-US" altLang="zh-CN" sz="3600" dirty="0">
                  <a:solidFill>
                    <a:srgbClr val="FF0000"/>
                  </a:solidFill>
                  <a:latin typeface="微软雅黑" panose="020B0503020204020204" pitchFamily="34" charset="-122"/>
                  <a:ea typeface="微软雅黑" panose="020B0503020204020204" pitchFamily="34" charset="-122"/>
                </a:endParaRPr>
              </a:p>
            </p:txBody>
          </p:sp>
        </mc:Choice>
        <mc:Fallback>
          <p:sp>
            <p:nvSpPr>
              <p:cNvPr id="18" name="矩形 17"/>
              <p:cNvSpPr>
                <a:spLocks noRot="1" noChangeAspect="1" noMove="1" noResize="1" noEditPoints="1" noAdjustHandles="1" noChangeArrowheads="1" noChangeShapeType="1" noTextEdit="1"/>
              </p:cNvSpPr>
              <p:nvPr/>
            </p:nvSpPr>
            <p:spPr>
              <a:xfrm>
                <a:off x="2579563" y="188640"/>
                <a:ext cx="4008661" cy="647613"/>
              </a:xfrm>
              <a:prstGeom prst="rect">
                <a:avLst/>
              </a:prstGeom>
              <a:blipFill rotWithShape="1">
                <a:blip r:embed="rId1"/>
                <a:stretch>
                  <a:fillRect l="-5" t="-7" r="-1233" b="92"/>
                </a:stretch>
              </a:blipFill>
            </p:spPr>
            <p:txBody>
              <a:bodyPr/>
              <a:lstStyle/>
              <a:p>
                <a:r>
                  <a:rPr lang="zh-CN" altLang="en-US">
                    <a:noFill/>
                  </a:rPr>
                  <a:t> </a:t>
                </a:r>
              </a:p>
            </p:txBody>
          </p:sp>
        </mc:Fallback>
      </mc:AlternateContent>
      <p:pic>
        <p:nvPicPr>
          <p:cNvPr id="2" name="图片 1" descr="屏幕剪辑"/>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577" y="1844824"/>
            <a:ext cx="4921479" cy="2736304"/>
          </a:xfrm>
          <a:prstGeom prst="rect">
            <a:avLst/>
          </a:prstGeom>
        </p:spPr>
      </p:pic>
      <p:pic>
        <p:nvPicPr>
          <p:cNvPr id="3" name="图片 2" descr="屏幕剪辑"/>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4661" y="1916832"/>
            <a:ext cx="3465811" cy="2829798"/>
          </a:xfrm>
          <a:prstGeom prst="rect">
            <a:avLst/>
          </a:prstGeom>
        </p:spPr>
      </p:pic>
      <mc:AlternateContent xmlns:mc="http://schemas.openxmlformats.org/markup-compatibility/2006">
        <mc:Choice xmlns:a14="http://schemas.microsoft.com/office/drawing/2010/main" Requires="a14">
          <p:sp>
            <p:nvSpPr>
              <p:cNvPr id="4" name="TextBox 3"/>
              <p:cNvSpPr txBox="1"/>
              <p:nvPr/>
            </p:nvSpPr>
            <p:spPr>
              <a:xfrm>
                <a:off x="611560" y="5157192"/>
                <a:ext cx="7992888" cy="1108765"/>
              </a:xfrm>
              <a:prstGeom prst="rect">
                <a:avLst/>
              </a:prstGeom>
              <a:noFill/>
            </p:spPr>
            <p:txBody>
              <a:bodyPr wrap="square" rtlCol="0">
                <a:spAutoFit/>
              </a:bodyPr>
              <a:lstStyle/>
              <a:p>
                <a:r>
                  <a:rPr lang="en-US" altLang="zh-CN" sz="2200" dirty="0">
                    <a:solidFill>
                      <a:srgbClr val="FF0000"/>
                    </a:solidFill>
                    <a:latin typeface="微软雅黑" panose="020B0503020204020204" pitchFamily="34" charset="-122"/>
                    <a:ea typeface="微软雅黑" panose="020B0503020204020204" pitchFamily="34" charset="-122"/>
                  </a:rPr>
                  <a:t>A similar behavior is found for the reactions </a:t>
                </a:r>
                <a14:m>
                  <m:oMath xmlns:m="http://schemas.openxmlformats.org/officeDocument/2006/math">
                    <m:acc>
                      <m:accPr>
                        <m:chr m:val="̅"/>
                        <m:ctrlPr>
                          <a:rPr lang="en-US" altLang="zh-CN" sz="2200" i="1" smtClean="0">
                            <a:solidFill>
                              <a:srgbClr val="FF0000"/>
                            </a:solidFill>
                            <a:latin typeface="Cambria Math" panose="02040503050406030204" pitchFamily="18" charset="0"/>
                          </a:rPr>
                        </m:ctrlPr>
                      </m:accPr>
                      <m:e>
                        <m:r>
                          <m:rPr>
                            <m:sty m:val="p"/>
                          </m:rPr>
                          <a:rPr lang="el-GR" altLang="zh-CN" sz="2200" i="1" smtClean="0">
                            <a:solidFill>
                              <a:srgbClr val="FF0000"/>
                            </a:solidFill>
                            <a:latin typeface="Cambria Math" panose="02040503050406030204"/>
                            <a:ea typeface="Cambria Math" panose="02040503050406030204"/>
                          </a:rPr>
                          <m:t>Λ</m:t>
                        </m:r>
                      </m:e>
                    </m:acc>
                    <m:r>
                      <a:rPr lang="en-US" altLang="zh-CN" sz="2200" b="0" i="1" smtClean="0">
                        <a:solidFill>
                          <a:srgbClr val="FF0000"/>
                        </a:solidFill>
                        <a:latin typeface="Cambria Math" panose="02040503050406030204"/>
                      </a:rPr>
                      <m:t>𝑝</m:t>
                    </m:r>
                    <m:r>
                      <a:rPr lang="en-US" altLang="zh-CN" sz="2200" b="0" i="1" smtClean="0">
                        <a:solidFill>
                          <a:srgbClr val="FF0000"/>
                        </a:solidFill>
                        <a:latin typeface="Cambria Math" panose="02040503050406030204"/>
                        <a:ea typeface="Cambria Math" panose="02040503050406030204"/>
                      </a:rPr>
                      <m:t>→</m:t>
                    </m:r>
                    <m:r>
                      <a:rPr lang="el-GR" altLang="zh-CN" sz="2200" b="0" i="1" smtClean="0">
                        <a:solidFill>
                          <a:srgbClr val="FF0000"/>
                        </a:solidFill>
                        <a:latin typeface="Cambria Math" panose="02040503050406030204"/>
                        <a:ea typeface="Cambria Math" panose="02040503050406030204"/>
                      </a:rPr>
                      <m:t>𝛫</m:t>
                    </m:r>
                    <m:r>
                      <a:rPr lang="en-US" altLang="zh-CN" sz="2200" b="0" i="1" smtClean="0">
                        <a:solidFill>
                          <a:srgbClr val="FF0000"/>
                        </a:solidFill>
                        <a:latin typeface="Cambria Math" panose="02040503050406030204"/>
                        <a:ea typeface="Cambria Math" panose="02040503050406030204"/>
                      </a:rPr>
                      <m:t>𝑁</m:t>
                    </m:r>
                    <m:r>
                      <a:rPr lang="zh-CN" altLang="en-US" sz="2200" b="0" i="1" smtClean="0">
                        <a:solidFill>
                          <a:srgbClr val="FF0000"/>
                        </a:solidFill>
                        <a:latin typeface="Cambria Math" panose="02040503050406030204"/>
                        <a:ea typeface="Cambria Math" panose="02040503050406030204"/>
                      </a:rPr>
                      <m:t>𝜋</m:t>
                    </m:r>
                  </m:oMath>
                </a14:m>
                <a:r>
                  <a:rPr lang="zh-CN" altLang="en-US" sz="2200" dirty="0">
                    <a:solidFill>
                      <a:srgbClr val="FF0000"/>
                    </a:solidFill>
                    <a:latin typeface="微软雅黑" panose="020B0503020204020204" pitchFamily="34" charset="-122"/>
                    <a:ea typeface="微软雅黑" panose="020B0503020204020204" pitchFamily="34" charset="-122"/>
                  </a:rPr>
                  <a:t> </a:t>
                </a:r>
                <a:r>
                  <a:rPr lang="en-US" altLang="zh-CN" sz="2200" dirty="0">
                    <a:solidFill>
                      <a:srgbClr val="FF0000"/>
                    </a:solidFill>
                    <a:latin typeface="微软雅黑" panose="020B0503020204020204" pitchFamily="34" charset="-122"/>
                    <a:ea typeface="微软雅黑" panose="020B0503020204020204" pitchFamily="34" charset="-122"/>
                  </a:rPr>
                  <a:t>and </a:t>
                </a:r>
                <a14:m>
                  <m:oMath xmlns:m="http://schemas.openxmlformats.org/officeDocument/2006/math">
                    <m:acc>
                      <m:accPr>
                        <m:chr m:val="̅"/>
                        <m:ctrlPr>
                          <a:rPr lang="en-US" altLang="zh-CN" sz="2200" i="1" smtClean="0">
                            <a:solidFill>
                              <a:srgbClr val="FF0000"/>
                            </a:solidFill>
                            <a:latin typeface="Cambria Math" panose="02040503050406030204" pitchFamily="18" charset="0"/>
                          </a:rPr>
                        </m:ctrlPr>
                      </m:accPr>
                      <m:e>
                        <m:r>
                          <a:rPr lang="en-US" altLang="zh-CN" sz="2200" b="0" i="1" smtClean="0">
                            <a:solidFill>
                              <a:srgbClr val="FF0000"/>
                            </a:solidFill>
                            <a:latin typeface="Cambria Math" panose="02040503050406030204"/>
                          </a:rPr>
                          <m:t>𝑛</m:t>
                        </m:r>
                      </m:e>
                    </m:acc>
                    <m:r>
                      <a:rPr lang="en-US" altLang="zh-CN" sz="2200" b="0" i="1" smtClean="0">
                        <a:solidFill>
                          <a:srgbClr val="FF0000"/>
                        </a:solidFill>
                        <a:latin typeface="Cambria Math" panose="02040503050406030204"/>
                      </a:rPr>
                      <m:t>𝑝</m:t>
                    </m:r>
                    <m:r>
                      <a:rPr lang="en-US" altLang="zh-CN" sz="2200" b="0" i="1" smtClean="0">
                        <a:solidFill>
                          <a:srgbClr val="FF0000"/>
                        </a:solidFill>
                        <a:latin typeface="Cambria Math" panose="02040503050406030204"/>
                        <a:ea typeface="Cambria Math" panose="02040503050406030204"/>
                      </a:rPr>
                      <m:t>→</m:t>
                    </m:r>
                    <m:r>
                      <a:rPr lang="zh-CN" altLang="en-US" sz="2200" b="0" i="1" smtClean="0">
                        <a:solidFill>
                          <a:srgbClr val="FF0000"/>
                        </a:solidFill>
                        <a:latin typeface="Cambria Math" panose="02040503050406030204"/>
                        <a:ea typeface="Cambria Math" panose="02040503050406030204"/>
                      </a:rPr>
                      <m:t>𝜋</m:t>
                    </m:r>
                    <m:r>
                      <a:rPr lang="en-US" altLang="zh-CN" sz="2200" b="0" i="1" smtClean="0">
                        <a:solidFill>
                          <a:srgbClr val="FF0000"/>
                        </a:solidFill>
                        <a:latin typeface="Cambria Math" panose="02040503050406030204"/>
                        <a:ea typeface="Cambria Math" panose="02040503050406030204"/>
                      </a:rPr>
                      <m:t>𝑁</m:t>
                    </m:r>
                    <m:r>
                      <a:rPr lang="zh-CN" altLang="en-US" sz="2200" b="0" i="1" smtClean="0">
                        <a:solidFill>
                          <a:srgbClr val="FF0000"/>
                        </a:solidFill>
                        <a:latin typeface="Cambria Math" panose="02040503050406030204"/>
                        <a:ea typeface="Cambria Math" panose="02040503050406030204"/>
                      </a:rPr>
                      <m:t>𝜋</m:t>
                    </m:r>
                  </m:oMath>
                </a14:m>
                <a:r>
                  <a:rPr lang="zh-CN" altLang="en-US" sz="2200" dirty="0">
                    <a:solidFill>
                      <a:srgbClr val="FF0000"/>
                    </a:solidFill>
                    <a:latin typeface="微软雅黑" panose="020B0503020204020204" pitchFamily="34" charset="-122"/>
                    <a:ea typeface="微软雅黑" panose="020B0503020204020204" pitchFamily="34" charset="-122"/>
                  </a:rPr>
                  <a:t> </a:t>
                </a:r>
                <a14:m>
                  <m:oMath xmlns:m="http://schemas.openxmlformats.org/officeDocument/2006/math">
                    <m:r>
                      <a:rPr lang="en-US" altLang="zh-CN" sz="2200" b="0" i="1" dirty="0" smtClean="0">
                        <a:solidFill>
                          <a:srgbClr val="FF0000"/>
                        </a:solidFill>
                        <a:latin typeface="Cambria Math" panose="02040503050406030204"/>
                      </a:rPr>
                      <m:t>(</m:t>
                    </m:r>
                    <m:r>
                      <a:rPr lang="en-US" altLang="zh-CN" sz="2200" b="0" i="1" dirty="0" smtClean="0">
                        <a:solidFill>
                          <a:srgbClr val="FF0000"/>
                        </a:solidFill>
                        <a:latin typeface="Cambria Math" panose="02040503050406030204"/>
                      </a:rPr>
                      <m:t>𝑁</m:t>
                    </m:r>
                    <m:r>
                      <a:rPr lang="en-US" altLang="zh-CN" sz="2200" b="0" i="1" dirty="0" smtClean="0">
                        <a:solidFill>
                          <a:srgbClr val="FF0000"/>
                        </a:solidFill>
                        <a:latin typeface="Cambria Math" panose="02040503050406030204"/>
                        <a:ea typeface="Cambria Math" panose="02040503050406030204"/>
                      </a:rPr>
                      <m:t>≥</m:t>
                    </m:r>
                    <m:r>
                      <a:rPr lang="en-US" altLang="zh-CN" sz="2200" b="0" i="1" dirty="0" smtClean="0">
                        <a:solidFill>
                          <a:srgbClr val="FF0000"/>
                        </a:solidFill>
                        <a:latin typeface="Cambria Math" panose="02040503050406030204"/>
                        <a:ea typeface="Cambria Math" panose="02040503050406030204"/>
                      </a:rPr>
                      <m:t>1</m:t>
                    </m:r>
                    <m:r>
                      <a:rPr lang="en-US" altLang="zh-CN" sz="2200" b="0" i="1" dirty="0" smtClean="0">
                        <a:solidFill>
                          <a:srgbClr val="FF0000"/>
                        </a:solidFill>
                        <a:latin typeface="Cambria Math" panose="02040503050406030204"/>
                      </a:rPr>
                      <m:t>)</m:t>
                    </m:r>
                  </m:oMath>
                </a14:m>
                <a:r>
                  <a:rPr lang="en-US" altLang="zh-CN" sz="2200" dirty="0">
                    <a:solidFill>
                      <a:srgbClr val="FF0000"/>
                    </a:solidFill>
                    <a:latin typeface="微软雅黑" panose="020B0503020204020204" pitchFamily="34" charset="-122"/>
                    <a:ea typeface="微软雅黑" panose="020B0503020204020204" pitchFamily="34" charset="-122"/>
                  </a:rPr>
                  <a:t>,</a:t>
                </a:r>
                <a:r>
                  <a:rPr lang="en-US" altLang="zh-CN" sz="2200" dirty="0">
                    <a:latin typeface="微软雅黑" panose="020B0503020204020204" pitchFamily="34" charset="-122"/>
                    <a:ea typeface="微软雅黑" panose="020B0503020204020204" pitchFamily="34" charset="-122"/>
                  </a:rPr>
                  <a:t> </a:t>
                </a:r>
                <a:r>
                  <a:rPr lang="en-US" altLang="zh-CN" sz="2200" dirty="0">
                    <a:solidFill>
                      <a:srgbClr val="0000FF"/>
                    </a:solidFill>
                    <a:latin typeface="微软雅黑" panose="020B0503020204020204" pitchFamily="34" charset="-122"/>
                    <a:ea typeface="微软雅黑" panose="020B0503020204020204" pitchFamily="34" charset="-122"/>
                  </a:rPr>
                  <a:t>the results are useful to understand antibaryon-baryon interaction in a unified perspective.</a:t>
                </a:r>
                <a:endParaRPr lang="zh-CN" altLang="en-US" sz="2200" dirty="0">
                  <a:solidFill>
                    <a:srgbClr val="0000FF"/>
                  </a:solidFill>
                  <a:latin typeface="微软雅黑" panose="020B0503020204020204" pitchFamily="34" charset="-122"/>
                  <a:ea typeface="微软雅黑" panose="020B0503020204020204" pitchFamily="34" charset="-122"/>
                </a:endParaRPr>
              </a:p>
            </p:txBody>
          </p:sp>
        </mc:Choice>
        <mc:Fallback>
          <p:sp>
            <p:nvSpPr>
              <p:cNvPr id="4" name="TextBox 3"/>
              <p:cNvSpPr txBox="1">
                <a:spLocks noRot="1" noChangeAspect="1" noMove="1" noResize="1" noEditPoints="1" noAdjustHandles="1" noChangeArrowheads="1" noChangeShapeType="1" noTextEdit="1"/>
              </p:cNvSpPr>
              <p:nvPr/>
            </p:nvSpPr>
            <p:spPr>
              <a:xfrm>
                <a:off x="611560" y="5157192"/>
                <a:ext cx="7992888" cy="1108765"/>
              </a:xfrm>
              <a:prstGeom prst="rect">
                <a:avLst/>
              </a:prstGeom>
              <a:blipFill rotWithShape="1">
                <a:blip r:embed="rId4"/>
                <a:stretch>
                  <a:fillRect l="-1" t="-32" r="2" b="37"/>
                </a:stretch>
              </a:blipFill>
            </p:spPr>
            <p:txBody>
              <a:bodyPr/>
              <a:lstStyle/>
              <a:p>
                <a:r>
                  <a:rPr lang="zh-CN" altLang="en-US">
                    <a:noFill/>
                  </a:rPr>
                  <a:t> </a:t>
                </a:r>
              </a:p>
            </p:txBody>
          </p:sp>
        </mc:Fallback>
      </mc:AlternateContent>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灯片编号占位符 3"/>
          <p:cNvSpPr>
            <a:spLocks noGrp="1"/>
          </p:cNvSpPr>
          <p:nvPr>
            <p:ph type="sldNum" sz="quarter" idx="12"/>
          </p:nvPr>
        </p:nvSpPr>
        <p:spPr>
          <a:xfrm>
            <a:off x="6925750" y="6365682"/>
            <a:ext cx="2057400" cy="365125"/>
          </a:xfrm>
        </p:spPr>
        <p:txBody>
          <a:bodyPr/>
          <a:lstStyle/>
          <a:p>
            <a:fld id="{0C913308-F349-4B6D-A68A-DD1791B4A57B}" type="slidenum">
              <a:rPr lang="zh-CN" altLang="en-US" sz="1800" smtClean="0">
                <a:solidFill>
                  <a:schemeClr val="tx1"/>
                </a:solidFill>
                <a:latin typeface="微软雅黑" panose="020B0503020204020204" pitchFamily="34" charset="-122"/>
                <a:ea typeface="微软雅黑" panose="020B0503020204020204" pitchFamily="34" charset="-122"/>
              </a:rPr>
            </a:fld>
            <a:endParaRPr lang="zh-CN" altLang="en-US" sz="1800" dirty="0">
              <a:solidFill>
                <a:schemeClr val="tx1"/>
              </a:solidFill>
              <a:latin typeface="微软雅黑" panose="020B0503020204020204" pitchFamily="34" charset="-122"/>
              <a:ea typeface="微软雅黑" panose="020B0503020204020204" pitchFamily="34" charset="-122"/>
            </a:endParaRPr>
          </a:p>
        </p:txBody>
      </p:sp>
      <p:sp>
        <p:nvSpPr>
          <p:cNvPr id="5" name="矩形 4"/>
          <p:cNvSpPr/>
          <p:nvPr/>
        </p:nvSpPr>
        <p:spPr>
          <a:xfrm>
            <a:off x="5770145" y="908720"/>
            <a:ext cx="2557110" cy="430887"/>
          </a:xfrm>
          <a:prstGeom prst="rect">
            <a:avLst/>
          </a:prstGeom>
        </p:spPr>
        <p:txBody>
          <a:bodyPr wrap="none">
            <a:spAutoFit/>
          </a:bodyPr>
          <a:lstStyle/>
          <a:p>
            <a:r>
              <a:rPr lang="en-US" altLang="zh-CN" sz="2200" dirty="0" err="1">
                <a:latin typeface="微软雅黑" panose="020B0503020204020204" pitchFamily="34" charset="-122"/>
                <a:ea typeface="微软雅黑" panose="020B0503020204020204" pitchFamily="34" charset="-122"/>
              </a:rPr>
              <a:t>arXiv</a:t>
            </a:r>
            <a:r>
              <a:rPr lang="en-US" altLang="zh-CN" sz="2200" dirty="0">
                <a:latin typeface="微软雅黑" panose="020B0503020204020204" pitchFamily="34" charset="-122"/>
                <a:ea typeface="微软雅黑" panose="020B0503020204020204" pitchFamily="34" charset="-122"/>
              </a:rPr>
              <a:t>: 2602.01282</a:t>
            </a:r>
            <a:endParaRPr lang="en-US" altLang="zh-CN" sz="2200" dirty="0">
              <a:latin typeface="微软雅黑" panose="020B0503020204020204" pitchFamily="34" charset="-122"/>
              <a:ea typeface="微软雅黑" panose="020B0503020204020204" pitchFamily="34" charset="-122"/>
            </a:endParaRPr>
          </a:p>
        </p:txBody>
      </p:sp>
      <mc:AlternateContent xmlns:mc="http://schemas.openxmlformats.org/markup-compatibility/2006">
        <mc:Choice xmlns:a14="http://schemas.microsoft.com/office/drawing/2010/main" Requires="a14">
          <p:sp>
            <p:nvSpPr>
              <p:cNvPr id="19" name="矩形 18"/>
              <p:cNvSpPr/>
              <p:nvPr/>
            </p:nvSpPr>
            <p:spPr>
              <a:xfrm>
                <a:off x="818253" y="1124744"/>
                <a:ext cx="7272808" cy="955005"/>
              </a:xfrm>
              <a:prstGeom prst="rect">
                <a:avLst/>
              </a:prstGeom>
            </p:spPr>
            <p:txBody>
              <a:bodyPr wrap="square">
                <a:spAutoFit/>
              </a:bodyPr>
              <a:lstStyle/>
              <a:p>
                <a:r>
                  <a:rPr lang="en-US" altLang="zh-CN" sz="2800" dirty="0">
                    <a:solidFill>
                      <a:srgbClr val="0000FF"/>
                    </a:solidFill>
                    <a:latin typeface="微软雅黑" panose="020B0503020204020204" pitchFamily="34" charset="-122"/>
                    <a:ea typeface="微软雅黑" panose="020B0503020204020204" pitchFamily="34" charset="-122"/>
                  </a:rPr>
                  <a:t>Reaction chain :</a:t>
                </a:r>
                <a:endParaRPr lang="en-US" altLang="zh-CN" sz="2800" dirty="0">
                  <a:solidFill>
                    <a:srgbClr val="0000FF"/>
                  </a:solidFill>
                  <a:latin typeface="微软雅黑" panose="020B0503020204020204" pitchFamily="34" charset="-122"/>
                  <a:ea typeface="微软雅黑" panose="020B0503020204020204" pitchFamily="34" charset="-122"/>
                </a:endParaRPr>
              </a:p>
              <a:p>
                <a14:m>
                  <m:oMath xmlns:m="http://schemas.openxmlformats.org/officeDocument/2006/math">
                    <m:r>
                      <a:rPr lang="en-US" altLang="zh-CN" sz="2800" b="0" i="1" smtClean="0">
                        <a:latin typeface="Cambria Math" panose="02040503050406030204"/>
                        <a:ea typeface="微软雅黑" panose="020B0503020204020204" pitchFamily="34" charset="-122"/>
                      </a:rPr>
                      <m:t>𝐽</m:t>
                    </m:r>
                    <m:r>
                      <a:rPr lang="en-US" altLang="zh-CN" sz="2800" b="0" i="1" smtClean="0">
                        <a:latin typeface="Cambria Math" panose="02040503050406030204"/>
                        <a:ea typeface="微软雅黑" panose="020B0503020204020204" pitchFamily="34" charset="-122"/>
                      </a:rPr>
                      <m:t>/</m:t>
                    </m:r>
                    <m:r>
                      <a:rPr lang="zh-CN" altLang="en-US" sz="2800" b="0" i="1" smtClean="0">
                        <a:latin typeface="Cambria Math" panose="02040503050406030204"/>
                        <a:ea typeface="微软雅黑" panose="020B0503020204020204" pitchFamily="34" charset="-122"/>
                      </a:rPr>
                      <m:t>𝜓</m:t>
                    </m:r>
                    <m:r>
                      <a:rPr lang="zh-CN" altLang="en-US" sz="2800" b="0" i="1" smtClean="0">
                        <a:latin typeface="Cambria Math" panose="02040503050406030204"/>
                        <a:ea typeface="微软雅黑" panose="020B0503020204020204" pitchFamily="34" charset="-122"/>
                      </a:rPr>
                      <m:t>→</m:t>
                    </m:r>
                    <m:r>
                      <m:rPr>
                        <m:sty m:val="p"/>
                      </m:rPr>
                      <a:rPr lang="el-GR" altLang="zh-CN" sz="2800" b="0" i="1" smtClean="0">
                        <a:latin typeface="Cambria Math" panose="02040503050406030204"/>
                        <a:ea typeface="Cambria Math" panose="02040503050406030204"/>
                      </a:rPr>
                      <m:t>Λ</m:t>
                    </m:r>
                    <m:acc>
                      <m:accPr>
                        <m:chr m:val="̅"/>
                        <m:ctrlPr>
                          <a:rPr lang="el-GR" altLang="zh-CN" sz="2800" b="0" i="1" smtClean="0">
                            <a:latin typeface="Cambria Math" panose="02040503050406030204" pitchFamily="18" charset="0"/>
                            <a:ea typeface="Cambria Math" panose="02040503050406030204"/>
                          </a:rPr>
                        </m:ctrlPr>
                      </m:accPr>
                      <m:e>
                        <m:r>
                          <m:rPr>
                            <m:sty m:val="p"/>
                          </m:rPr>
                          <a:rPr lang="el-GR" altLang="zh-CN" sz="2800" b="0" i="1" smtClean="0">
                            <a:latin typeface="Cambria Math" panose="02040503050406030204"/>
                            <a:ea typeface="Cambria Math" panose="02040503050406030204"/>
                          </a:rPr>
                          <m:t>Λ</m:t>
                        </m:r>
                      </m:e>
                    </m:acc>
                  </m:oMath>
                </a14:m>
                <a:r>
                  <a:rPr lang="en-US" altLang="zh-CN" sz="2800" dirty="0">
                    <a:latin typeface="微软雅黑" panose="020B0503020204020204" pitchFamily="34" charset="-122"/>
                    <a:ea typeface="微软雅黑" panose="020B0503020204020204" pitchFamily="34" charset="-122"/>
                  </a:rPr>
                  <a:t>, </a:t>
                </a:r>
                <a14:m>
                  <m:oMath xmlns:m="http://schemas.openxmlformats.org/officeDocument/2006/math">
                    <m:r>
                      <m:rPr>
                        <m:sty m:val="p"/>
                      </m:rPr>
                      <a:rPr lang="el-GR" altLang="zh-CN" sz="2800" i="1">
                        <a:latin typeface="Cambria Math" panose="02040503050406030204"/>
                        <a:ea typeface="Cambria Math" panose="02040503050406030204"/>
                      </a:rPr>
                      <m:t>Λ</m:t>
                    </m:r>
                    <m:r>
                      <a:rPr lang="el-GR" altLang="zh-CN" sz="2800" i="1">
                        <a:latin typeface="Cambria Math" panose="02040503050406030204"/>
                        <a:ea typeface="Cambria Math" panose="02040503050406030204"/>
                      </a:rPr>
                      <m:t>→</m:t>
                    </m:r>
                    <m:r>
                      <a:rPr lang="en-US" altLang="zh-CN" sz="2800" i="1">
                        <a:latin typeface="Cambria Math" panose="02040503050406030204"/>
                        <a:ea typeface="Cambria Math" panose="02040503050406030204"/>
                      </a:rPr>
                      <m:t>𝑝</m:t>
                    </m:r>
                    <m:sSup>
                      <m:sSupPr>
                        <m:ctrlPr>
                          <a:rPr lang="en-US" altLang="zh-CN" sz="2800" i="1">
                            <a:latin typeface="Cambria Math" panose="02040503050406030204" pitchFamily="18" charset="0"/>
                            <a:ea typeface="Cambria Math" panose="02040503050406030204"/>
                          </a:rPr>
                        </m:ctrlPr>
                      </m:sSupPr>
                      <m:e>
                        <m:r>
                          <a:rPr lang="zh-CN" altLang="en-US" sz="2800" i="1">
                            <a:latin typeface="Cambria Math" panose="02040503050406030204"/>
                            <a:ea typeface="Cambria Math" panose="02040503050406030204"/>
                          </a:rPr>
                          <m:t>𝜋</m:t>
                        </m:r>
                      </m:e>
                      <m:sup>
                        <m:r>
                          <a:rPr lang="en-US" altLang="zh-CN" sz="2800" i="1">
                            <a:latin typeface="Cambria Math" panose="02040503050406030204"/>
                            <a:ea typeface="Cambria Math" panose="02040503050406030204"/>
                          </a:rPr>
                          <m:t>−</m:t>
                        </m:r>
                      </m:sup>
                    </m:sSup>
                  </m:oMath>
                </a14:m>
                <a:r>
                  <a:rPr lang="en-US" altLang="zh-CN" sz="2800" dirty="0">
                    <a:latin typeface="微软雅黑" panose="020B0503020204020204" pitchFamily="34" charset="-122"/>
                    <a:ea typeface="微软雅黑" panose="020B0503020204020204" pitchFamily="34" charset="-122"/>
                  </a:rPr>
                  <a:t>, </a:t>
                </a:r>
                <a14:m>
                  <m:oMath xmlns:m="http://schemas.openxmlformats.org/officeDocument/2006/math">
                    <m:acc>
                      <m:accPr>
                        <m:chr m:val="̅"/>
                        <m:ctrlPr>
                          <a:rPr lang="en-US" altLang="zh-CN" sz="2800" i="1" smtClean="0">
                            <a:latin typeface="Cambria Math" panose="02040503050406030204" pitchFamily="18" charset="0"/>
                            <a:ea typeface="Cambria Math" panose="02040503050406030204"/>
                          </a:rPr>
                        </m:ctrlPr>
                      </m:accPr>
                      <m:e>
                        <m:r>
                          <m:rPr>
                            <m:sty m:val="p"/>
                          </m:rPr>
                          <a:rPr lang="el-GR" altLang="zh-CN" sz="2800" i="1" smtClean="0">
                            <a:latin typeface="Cambria Math" panose="02040503050406030204"/>
                            <a:ea typeface="Cambria Math" panose="02040503050406030204"/>
                          </a:rPr>
                          <m:t>Λ</m:t>
                        </m:r>
                      </m:e>
                    </m:acc>
                    <m:r>
                      <a:rPr lang="en-US" altLang="zh-CN" sz="2800" b="0" i="1" smtClean="0">
                        <a:latin typeface="Cambria Math" panose="02040503050406030204"/>
                        <a:ea typeface="Cambria Math" panose="02040503050406030204"/>
                      </a:rPr>
                      <m:t>𝑝</m:t>
                    </m:r>
                    <m:r>
                      <a:rPr lang="en-US" altLang="zh-CN" sz="2800" i="1">
                        <a:latin typeface="Cambria Math" panose="02040503050406030204"/>
                        <a:ea typeface="Cambria Math" panose="02040503050406030204"/>
                      </a:rPr>
                      <m:t>→</m:t>
                    </m:r>
                    <m:sSup>
                      <m:sSupPr>
                        <m:ctrlPr>
                          <a:rPr lang="en-US" altLang="zh-CN" sz="2800" i="1" smtClean="0">
                            <a:latin typeface="Cambria Math" panose="02040503050406030204" pitchFamily="18" charset="0"/>
                            <a:ea typeface="Cambria Math" panose="02040503050406030204"/>
                          </a:rPr>
                        </m:ctrlPr>
                      </m:sSupPr>
                      <m:e>
                        <m:r>
                          <a:rPr lang="en-US" altLang="zh-CN" sz="2800" b="0" i="1" smtClean="0">
                            <a:latin typeface="Cambria Math" panose="02040503050406030204"/>
                            <a:ea typeface="Cambria Math" panose="02040503050406030204"/>
                          </a:rPr>
                          <m:t>𝐾</m:t>
                        </m:r>
                      </m:e>
                      <m:sup>
                        <m:r>
                          <a:rPr lang="en-US" altLang="zh-CN" sz="2800" b="0" i="1" smtClean="0">
                            <a:latin typeface="Cambria Math" panose="02040503050406030204"/>
                            <a:ea typeface="Cambria Math" panose="02040503050406030204"/>
                          </a:rPr>
                          <m:t>+</m:t>
                        </m:r>
                      </m:sup>
                    </m:sSup>
                    <m:sSup>
                      <m:sSupPr>
                        <m:ctrlPr>
                          <a:rPr lang="en-US" altLang="zh-CN" sz="2800" i="1" smtClean="0">
                            <a:latin typeface="Cambria Math" panose="02040503050406030204" pitchFamily="18" charset="0"/>
                            <a:ea typeface="Cambria Math" panose="02040503050406030204"/>
                          </a:rPr>
                        </m:ctrlPr>
                      </m:sSupPr>
                      <m:e>
                        <m:r>
                          <a:rPr lang="zh-CN" altLang="en-US" sz="2800" i="1" smtClean="0">
                            <a:latin typeface="Cambria Math" panose="02040503050406030204"/>
                            <a:ea typeface="Cambria Math" panose="02040503050406030204"/>
                          </a:rPr>
                          <m:t>𝜋</m:t>
                        </m:r>
                      </m:e>
                      <m:sup>
                        <m:r>
                          <a:rPr lang="en-US" altLang="zh-CN" sz="2800" b="0" i="1" smtClean="0">
                            <a:latin typeface="Cambria Math" panose="02040503050406030204"/>
                            <a:ea typeface="Cambria Math" panose="02040503050406030204"/>
                          </a:rPr>
                          <m:t>+</m:t>
                        </m:r>
                      </m:sup>
                    </m:sSup>
                    <m:sSup>
                      <m:sSupPr>
                        <m:ctrlPr>
                          <a:rPr lang="en-US" altLang="zh-CN" sz="2800" i="1" smtClean="0">
                            <a:latin typeface="Cambria Math" panose="02040503050406030204" pitchFamily="18" charset="0"/>
                            <a:ea typeface="Cambria Math" panose="02040503050406030204"/>
                          </a:rPr>
                        </m:ctrlPr>
                      </m:sSupPr>
                      <m:e>
                        <m:r>
                          <a:rPr lang="zh-CN" altLang="en-US" sz="2800" i="1" smtClean="0">
                            <a:latin typeface="Cambria Math" panose="02040503050406030204"/>
                            <a:ea typeface="Cambria Math" panose="02040503050406030204"/>
                          </a:rPr>
                          <m:t>𝜋</m:t>
                        </m:r>
                      </m:e>
                      <m:sup>
                        <m:r>
                          <a:rPr lang="en-US" altLang="zh-CN" sz="2800" b="0" i="1" smtClean="0">
                            <a:latin typeface="Cambria Math" panose="02040503050406030204"/>
                            <a:ea typeface="Cambria Math" panose="02040503050406030204"/>
                          </a:rPr>
                          <m:t>−</m:t>
                        </m:r>
                      </m:sup>
                    </m:sSup>
                    <m:r>
                      <a:rPr lang="en-US" altLang="zh-CN" sz="2800" b="0" i="1" smtClean="0">
                        <a:latin typeface="Cambria Math" panose="02040503050406030204"/>
                        <a:ea typeface="Cambria Math" panose="02040503050406030204"/>
                      </a:rPr>
                      <m:t>(</m:t>
                    </m:r>
                    <m:r>
                      <a:rPr lang="en-US" altLang="zh-CN" sz="2800" b="0" i="1" smtClean="0">
                        <a:latin typeface="Cambria Math" panose="02040503050406030204"/>
                        <a:ea typeface="Cambria Math" panose="02040503050406030204"/>
                      </a:rPr>
                      <m:t>𝑘</m:t>
                    </m:r>
                    <m:r>
                      <a:rPr lang="en-US" altLang="zh-CN" sz="2800" b="0" i="1" smtClean="0">
                        <a:latin typeface="Cambria Math" panose="02040503050406030204"/>
                        <a:ea typeface="Cambria Math" panose="02040503050406030204"/>
                      </a:rPr>
                      <m:t>)</m:t>
                    </m:r>
                    <m:sSup>
                      <m:sSupPr>
                        <m:ctrlPr>
                          <a:rPr lang="en-US" altLang="zh-CN" sz="2800" b="0" i="1" smtClean="0">
                            <a:latin typeface="Cambria Math" panose="02040503050406030204" pitchFamily="18" charset="0"/>
                            <a:ea typeface="Cambria Math" panose="02040503050406030204"/>
                          </a:rPr>
                        </m:ctrlPr>
                      </m:sSupPr>
                      <m:e>
                        <m:r>
                          <a:rPr lang="zh-CN" altLang="en-US" sz="2800" b="0" i="1" smtClean="0">
                            <a:latin typeface="Cambria Math" panose="02040503050406030204"/>
                            <a:ea typeface="Cambria Math" panose="02040503050406030204"/>
                          </a:rPr>
                          <m:t>𝜋</m:t>
                        </m:r>
                      </m:e>
                      <m:sup>
                        <m:r>
                          <a:rPr lang="en-US" altLang="zh-CN" sz="2800" b="0" i="1" smtClean="0">
                            <a:latin typeface="Cambria Math" panose="02040503050406030204"/>
                            <a:ea typeface="Cambria Math" panose="02040503050406030204"/>
                          </a:rPr>
                          <m:t>0</m:t>
                        </m:r>
                      </m:sup>
                    </m:sSup>
                  </m:oMath>
                </a14:m>
                <a:r>
                  <a:rPr lang="en-US" altLang="zh-CN" sz="2800" dirty="0">
                    <a:latin typeface="微软雅黑" panose="020B0503020204020204" pitchFamily="34" charset="-122"/>
                    <a:ea typeface="微软雅黑" panose="020B0503020204020204" pitchFamily="34" charset="-122"/>
                  </a:rPr>
                  <a:t>.</a:t>
                </a:r>
                <a:endParaRPr lang="en-US" altLang="zh-CN" sz="2800" dirty="0">
                  <a:latin typeface="微软雅黑" panose="020B0503020204020204" pitchFamily="34" charset="-122"/>
                  <a:ea typeface="微软雅黑" panose="020B0503020204020204" pitchFamily="34" charset="-122"/>
                </a:endParaRPr>
              </a:p>
            </p:txBody>
          </p:sp>
        </mc:Choice>
        <mc:Fallback>
          <p:sp>
            <p:nvSpPr>
              <p:cNvPr id="19" name="矩形 18"/>
              <p:cNvSpPr>
                <a:spLocks noRot="1" noChangeAspect="1" noMove="1" noResize="1" noEditPoints="1" noAdjustHandles="1" noChangeArrowheads="1" noChangeShapeType="1" noTextEdit="1"/>
              </p:cNvSpPr>
              <p:nvPr/>
            </p:nvSpPr>
            <p:spPr>
              <a:xfrm>
                <a:off x="818253" y="1124744"/>
                <a:ext cx="7272808" cy="955005"/>
              </a:xfrm>
              <a:prstGeom prst="rect">
                <a:avLst/>
              </a:prstGeom>
              <a:blipFill rotWithShape="1">
                <a:blip r:embed="rId1"/>
                <a:stretch>
                  <a:fillRect l="-5" t="-17" r="7" b="13"/>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8" name="矩形 7"/>
              <p:cNvSpPr/>
              <p:nvPr/>
            </p:nvSpPr>
            <p:spPr>
              <a:xfrm>
                <a:off x="2579563" y="188640"/>
                <a:ext cx="4413324" cy="647613"/>
              </a:xfrm>
              <a:prstGeom prst="rect">
                <a:avLst/>
              </a:prstGeom>
            </p:spPr>
            <p:txBody>
              <a:bodyPr wrap="none">
                <a:spAutoFit/>
              </a:bodyPr>
              <a:lstStyle/>
              <a:p>
                <a14:m>
                  <m:oMathPara xmlns:m="http://schemas.openxmlformats.org/officeDocument/2006/math">
                    <m:oMathParaPr>
                      <m:jc m:val="centerGroup"/>
                    </m:oMathParaPr>
                    <m:oMath xmlns:m="http://schemas.openxmlformats.org/officeDocument/2006/math">
                      <m:acc>
                        <m:accPr>
                          <m:chr m:val="̅"/>
                          <m:ctrlPr>
                            <a:rPr lang="en-US" altLang="zh-CN" sz="3600" b="0" i="1" smtClean="0">
                              <a:solidFill>
                                <a:srgbClr val="FF0000"/>
                              </a:solidFill>
                              <a:latin typeface="Cambria Math" panose="02040503050406030204" pitchFamily="18" charset="0"/>
                              <a:ea typeface="Cambria Math" panose="02040503050406030204"/>
                            </a:rPr>
                          </m:ctrlPr>
                        </m:accPr>
                        <m:e>
                          <m:r>
                            <m:rPr>
                              <m:sty m:val="p"/>
                            </m:rPr>
                            <a:rPr lang="el-GR" altLang="zh-CN" sz="3600" b="0" i="1" smtClean="0">
                              <a:solidFill>
                                <a:srgbClr val="FF0000"/>
                              </a:solidFill>
                              <a:latin typeface="Cambria Math" panose="02040503050406030204"/>
                              <a:ea typeface="Cambria Math" panose="02040503050406030204"/>
                            </a:rPr>
                            <m:t>Λ</m:t>
                          </m:r>
                        </m:e>
                      </m:acc>
                      <m:r>
                        <a:rPr lang="en-US" altLang="zh-CN" sz="3600" b="0" i="1" smtClean="0">
                          <a:solidFill>
                            <a:srgbClr val="FF0000"/>
                          </a:solidFill>
                          <a:latin typeface="Cambria Math" panose="02040503050406030204"/>
                          <a:ea typeface="微软雅黑" panose="020B0503020204020204" pitchFamily="34" charset="-122"/>
                        </a:rPr>
                        <m:t>𝑝</m:t>
                      </m:r>
                      <m:r>
                        <a:rPr lang="en-US" altLang="zh-CN" sz="3600" i="1">
                          <a:solidFill>
                            <a:srgbClr val="FF0000"/>
                          </a:solidFill>
                          <a:latin typeface="Cambria Math" panose="02040503050406030204"/>
                          <a:ea typeface="Cambria Math" panose="02040503050406030204"/>
                        </a:rPr>
                        <m:t>→</m:t>
                      </m:r>
                      <m:sSup>
                        <m:sSupPr>
                          <m:ctrlPr>
                            <a:rPr lang="en-US" altLang="zh-CN" sz="3600" i="1" smtClean="0">
                              <a:solidFill>
                                <a:srgbClr val="FF0000"/>
                              </a:solidFill>
                              <a:latin typeface="Cambria Math" panose="02040503050406030204" pitchFamily="18" charset="0"/>
                              <a:ea typeface="Cambria Math" panose="02040503050406030204"/>
                            </a:rPr>
                          </m:ctrlPr>
                        </m:sSupPr>
                        <m:e>
                          <m:r>
                            <a:rPr lang="en-US" altLang="zh-CN" sz="3600" b="0" i="1" smtClean="0">
                              <a:solidFill>
                                <a:srgbClr val="FF0000"/>
                              </a:solidFill>
                              <a:latin typeface="Cambria Math" panose="02040503050406030204"/>
                              <a:ea typeface="Cambria Math" panose="02040503050406030204"/>
                            </a:rPr>
                            <m:t>𝐾</m:t>
                          </m:r>
                        </m:e>
                        <m:sup>
                          <m:r>
                            <a:rPr lang="en-US" altLang="zh-CN" sz="3600" b="0" i="1" smtClean="0">
                              <a:solidFill>
                                <a:srgbClr val="FF0000"/>
                              </a:solidFill>
                              <a:latin typeface="Cambria Math" panose="02040503050406030204"/>
                              <a:ea typeface="Cambria Math" panose="02040503050406030204"/>
                            </a:rPr>
                            <m:t>+</m:t>
                          </m:r>
                        </m:sup>
                      </m:sSup>
                      <m:sSup>
                        <m:sSupPr>
                          <m:ctrlPr>
                            <a:rPr lang="en-US" altLang="zh-CN" sz="3600" i="1" smtClean="0">
                              <a:solidFill>
                                <a:srgbClr val="FF0000"/>
                              </a:solidFill>
                              <a:latin typeface="Cambria Math" panose="02040503050406030204" pitchFamily="18" charset="0"/>
                              <a:ea typeface="Cambria Math" panose="02040503050406030204"/>
                            </a:rPr>
                          </m:ctrlPr>
                        </m:sSupPr>
                        <m:e>
                          <m:r>
                            <a:rPr lang="zh-CN" altLang="en-US" sz="3600" i="1" smtClean="0">
                              <a:solidFill>
                                <a:srgbClr val="FF0000"/>
                              </a:solidFill>
                              <a:latin typeface="Cambria Math" panose="02040503050406030204"/>
                              <a:ea typeface="Cambria Math" panose="02040503050406030204"/>
                            </a:rPr>
                            <m:t>𝜋</m:t>
                          </m:r>
                        </m:e>
                        <m:sup>
                          <m:r>
                            <a:rPr lang="en-US" altLang="zh-CN" sz="3600" b="0" i="1" smtClean="0">
                              <a:solidFill>
                                <a:srgbClr val="FF0000"/>
                              </a:solidFill>
                              <a:latin typeface="Cambria Math" panose="02040503050406030204"/>
                              <a:ea typeface="Cambria Math" panose="02040503050406030204"/>
                            </a:rPr>
                            <m:t>+</m:t>
                          </m:r>
                        </m:sup>
                      </m:sSup>
                      <m:sSup>
                        <m:sSupPr>
                          <m:ctrlPr>
                            <a:rPr lang="en-US" altLang="zh-CN" sz="3600" i="1" smtClean="0">
                              <a:solidFill>
                                <a:srgbClr val="FF0000"/>
                              </a:solidFill>
                              <a:latin typeface="Cambria Math" panose="02040503050406030204" pitchFamily="18" charset="0"/>
                              <a:ea typeface="Cambria Math" panose="02040503050406030204"/>
                            </a:rPr>
                          </m:ctrlPr>
                        </m:sSupPr>
                        <m:e>
                          <m:r>
                            <a:rPr lang="zh-CN" altLang="en-US" sz="3600" i="1" smtClean="0">
                              <a:solidFill>
                                <a:srgbClr val="FF0000"/>
                              </a:solidFill>
                              <a:latin typeface="Cambria Math" panose="02040503050406030204"/>
                              <a:ea typeface="Cambria Math" panose="02040503050406030204"/>
                            </a:rPr>
                            <m:t>𝜋</m:t>
                          </m:r>
                        </m:e>
                        <m:sup>
                          <m:r>
                            <a:rPr lang="en-US" altLang="zh-CN" sz="3600" b="0" i="1" smtClean="0">
                              <a:solidFill>
                                <a:srgbClr val="FF0000"/>
                              </a:solidFill>
                              <a:latin typeface="Cambria Math" panose="02040503050406030204"/>
                              <a:ea typeface="Cambria Math" panose="02040503050406030204"/>
                            </a:rPr>
                            <m:t>−</m:t>
                          </m:r>
                        </m:sup>
                      </m:sSup>
                      <m:r>
                        <a:rPr lang="en-US" altLang="zh-CN" sz="3600" b="0" i="1" smtClean="0">
                          <a:solidFill>
                            <a:srgbClr val="FF0000"/>
                          </a:solidFill>
                          <a:latin typeface="Cambria Math" panose="02040503050406030204"/>
                          <a:ea typeface="Cambria Math" panose="02040503050406030204"/>
                        </a:rPr>
                        <m:t>(</m:t>
                      </m:r>
                      <m:r>
                        <a:rPr lang="en-US" altLang="zh-CN" sz="3600" b="0" i="1" smtClean="0">
                          <a:solidFill>
                            <a:srgbClr val="FF0000"/>
                          </a:solidFill>
                          <a:latin typeface="Cambria Math" panose="02040503050406030204"/>
                          <a:ea typeface="Cambria Math" panose="02040503050406030204"/>
                        </a:rPr>
                        <m:t>𝑘</m:t>
                      </m:r>
                      <m:r>
                        <a:rPr lang="en-US" altLang="zh-CN" sz="3600" b="0" i="1" smtClean="0">
                          <a:solidFill>
                            <a:srgbClr val="FF0000"/>
                          </a:solidFill>
                          <a:latin typeface="Cambria Math" panose="02040503050406030204"/>
                          <a:ea typeface="Cambria Math" panose="02040503050406030204"/>
                        </a:rPr>
                        <m:t>)</m:t>
                      </m:r>
                      <m:sSup>
                        <m:sSupPr>
                          <m:ctrlPr>
                            <a:rPr lang="en-US" altLang="zh-CN" sz="3600" b="0" i="1" smtClean="0">
                              <a:solidFill>
                                <a:srgbClr val="FF0000"/>
                              </a:solidFill>
                              <a:latin typeface="Cambria Math" panose="02040503050406030204" pitchFamily="18" charset="0"/>
                              <a:ea typeface="Cambria Math" panose="02040503050406030204"/>
                            </a:rPr>
                          </m:ctrlPr>
                        </m:sSupPr>
                        <m:e>
                          <m:r>
                            <a:rPr lang="zh-CN" altLang="en-US" sz="3600" b="0" i="1" smtClean="0">
                              <a:solidFill>
                                <a:srgbClr val="FF0000"/>
                              </a:solidFill>
                              <a:latin typeface="Cambria Math" panose="02040503050406030204"/>
                              <a:ea typeface="Cambria Math" panose="02040503050406030204"/>
                            </a:rPr>
                            <m:t>𝜋</m:t>
                          </m:r>
                        </m:e>
                        <m:sup>
                          <m:r>
                            <a:rPr lang="en-US" altLang="zh-CN" sz="3600" b="0" i="1" smtClean="0">
                              <a:solidFill>
                                <a:srgbClr val="FF0000"/>
                              </a:solidFill>
                              <a:latin typeface="Cambria Math" panose="02040503050406030204"/>
                              <a:ea typeface="Cambria Math" panose="02040503050406030204"/>
                            </a:rPr>
                            <m:t>0</m:t>
                          </m:r>
                        </m:sup>
                      </m:sSup>
                    </m:oMath>
                  </m:oMathPara>
                </a14:m>
                <a:endParaRPr lang="en-US" altLang="zh-CN" sz="3600" dirty="0">
                  <a:solidFill>
                    <a:srgbClr val="FF0000"/>
                  </a:solidFill>
                  <a:latin typeface="微软雅黑" panose="020B0503020204020204" pitchFamily="34" charset="-122"/>
                  <a:ea typeface="微软雅黑" panose="020B0503020204020204" pitchFamily="34" charset="-122"/>
                </a:endParaRPr>
              </a:p>
            </p:txBody>
          </p:sp>
        </mc:Choice>
        <mc:Fallback>
          <p:sp>
            <p:nvSpPr>
              <p:cNvPr id="8" name="矩形 7"/>
              <p:cNvSpPr>
                <a:spLocks noRot="1" noChangeAspect="1" noMove="1" noResize="1" noEditPoints="1" noAdjustHandles="1" noChangeArrowheads="1" noChangeShapeType="1" noTextEdit="1"/>
              </p:cNvSpPr>
              <p:nvPr/>
            </p:nvSpPr>
            <p:spPr>
              <a:xfrm>
                <a:off x="2579563" y="188640"/>
                <a:ext cx="4413324" cy="647613"/>
              </a:xfrm>
              <a:prstGeom prst="rect">
                <a:avLst/>
              </a:prstGeom>
              <a:blipFill rotWithShape="1">
                <a:blip r:embed="rId2"/>
                <a:stretch>
                  <a:fillRect l="-4" t="-7" r="6" b="92"/>
                </a:stretch>
              </a:blipFill>
            </p:spPr>
            <p:txBody>
              <a:bodyPr/>
              <a:lstStyle/>
              <a:p>
                <a:r>
                  <a:rPr lang="zh-CN" altLang="en-US">
                    <a:noFill/>
                  </a:rPr>
                  <a:t> </a:t>
                </a:r>
              </a:p>
            </p:txBody>
          </p:sp>
        </mc:Fallback>
      </mc:AlternateContent>
      <p:pic>
        <p:nvPicPr>
          <p:cNvPr id="3" name="图片 2" descr="屏幕剪辑"/>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9752" y="5238531"/>
            <a:ext cx="4527173" cy="1548698"/>
          </a:xfrm>
          <a:prstGeom prst="rect">
            <a:avLst/>
          </a:prstGeom>
        </p:spPr>
      </p:pic>
      <p:pic>
        <p:nvPicPr>
          <p:cNvPr id="4" name="图片 3" descr="屏幕剪辑"/>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4095" y="2221938"/>
            <a:ext cx="3621881" cy="2763245"/>
          </a:xfrm>
          <a:prstGeom prst="rect">
            <a:avLst/>
          </a:prstGeom>
        </p:spPr>
      </p:pic>
      <p:pic>
        <p:nvPicPr>
          <p:cNvPr id="2" name="图片 1" descr="屏幕剪辑"/>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90694" y="2106264"/>
            <a:ext cx="3813754" cy="3063221"/>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a:xfrm>
                <a:off x="109138" y="595835"/>
                <a:ext cx="8925724" cy="976903"/>
              </a:xfrm>
            </p:spPr>
            <p:txBody>
              <a:bodyPr>
                <a:normAutofit/>
              </a:bodyPr>
              <a:lstStyle/>
              <a:p>
                <a:pPr algn="ctr"/>
                <a:r>
                  <a:rPr lang="en-GB" sz="2800" dirty="0">
                    <a:effectLst/>
                    <a:latin typeface="微软雅黑" panose="020B0503020204020204" pitchFamily="34" charset="-122"/>
                    <a:ea typeface="微软雅黑" panose="020B0503020204020204" pitchFamily="34" charset="-122"/>
                  </a:rPr>
                  <a:t>Precision Y N and </a:t>
                </a:r>
                <a14:m>
                  <m:oMath xmlns:m="http://schemas.openxmlformats.org/officeDocument/2006/math">
                    <m:acc>
                      <m:accPr>
                        <m:chr m:val="̅"/>
                        <m:ctrlPr>
                          <a:rPr lang="en-GB" sz="2800" i="1" smtClean="0">
                            <a:effectLst/>
                            <a:latin typeface="Cambria Math" panose="02040503050406030204" pitchFamily="18" charset="0"/>
                          </a:rPr>
                        </m:ctrlPr>
                      </m:accPr>
                      <m:e>
                        <m:r>
                          <m:rPr>
                            <m:sty m:val="p"/>
                          </m:rPr>
                          <a:rPr lang="en-US" sz="2800" b="0" i="0" smtClean="0">
                            <a:effectLst/>
                            <a:latin typeface="Cambria Math" panose="02040503050406030204" pitchFamily="18" charset="0"/>
                          </a:rPr>
                          <m:t>n</m:t>
                        </m:r>
                      </m:e>
                    </m:acc>
                  </m:oMath>
                </a14:m>
                <a:r>
                  <a:rPr lang="en-GB" sz="2800" dirty="0">
                    <a:effectLst/>
                    <a:latin typeface="微软雅黑" panose="020B0503020204020204" pitchFamily="34" charset="-122"/>
                    <a:ea typeface="微软雅黑" panose="020B0503020204020204" pitchFamily="34" charset="-122"/>
                  </a:rPr>
                  <a:t>N measurements with an LH2/LD2 target in the</a:t>
                </a:r>
                <a:r>
                  <a:rPr lang="zh-CN" altLang="en-US" sz="2800" dirty="0">
                    <a:effectLst/>
                    <a:latin typeface="微软雅黑" panose="020B0503020204020204" pitchFamily="34" charset="-122"/>
                    <a:ea typeface="微软雅黑" panose="020B0503020204020204" pitchFamily="34" charset="-122"/>
                  </a:rPr>
                  <a:t> </a:t>
                </a:r>
                <a:r>
                  <a:rPr lang="en-GB" sz="2800" dirty="0">
                    <a:effectLst/>
                    <a:latin typeface="微软雅黑" panose="020B0503020204020204" pitchFamily="34" charset="-122"/>
                    <a:ea typeface="微软雅黑" panose="020B0503020204020204" pitchFamily="34" charset="-122"/>
                  </a:rPr>
                  <a:t>BESIII detector</a:t>
                </a:r>
                <a:endParaRPr lang="en-GB" sz="2800" dirty="0">
                  <a:effectLst/>
                  <a:latin typeface="微软雅黑" panose="020B0503020204020204" pitchFamily="34" charset="-122"/>
                  <a:ea typeface="微软雅黑" panose="020B0503020204020204" pitchFamily="34" charset="-122"/>
                </a:endParaRPr>
              </a:p>
            </p:txBody>
          </p:sp>
        </mc:Choice>
        <mc:Fallback>
          <p:sp>
            <p:nvSpPr>
              <p:cNvPr id="2" name="Title 1"/>
              <p:cNvSpPr>
                <a:spLocks noRot="1" noChangeAspect="1" noMove="1" noResize="1" noEditPoints="1" noAdjustHandles="1" noChangeArrowheads="1" noChangeShapeType="1" noTextEdit="1"/>
              </p:cNvSpPr>
              <p:nvPr>
                <p:ph type="title"/>
              </p:nvPr>
            </p:nvSpPr>
            <p:spPr>
              <a:xfrm>
                <a:off x="109138" y="595835"/>
                <a:ext cx="8925724" cy="976903"/>
              </a:xfrm>
              <a:blipFill rotWithShape="1">
                <a:blip r:embed="rId1"/>
                <a:stretch>
                  <a:fillRect l="-6" t="-21" r="1" b="49"/>
                </a:stretch>
              </a:blipFill>
            </p:spPr>
            <p:txBody>
              <a:bodyPr/>
              <a:lstStyle/>
              <a:p>
                <a:r>
                  <a:rPr lang="zh-CN" altLang="en-US">
                    <a:noFill/>
                  </a:rPr>
                  <a:t> </a:t>
                </a:r>
              </a:p>
            </p:txBody>
          </p:sp>
        </mc:Fallback>
      </mc:AlternateContent>
      <p:pic>
        <p:nvPicPr>
          <p:cNvPr id="8" name="Picture 7"/>
          <p:cNvPicPr>
            <a:picLocks noChangeAspect="1"/>
          </p:cNvPicPr>
          <p:nvPr/>
        </p:nvPicPr>
        <p:blipFill>
          <a:blip r:embed="rId2"/>
          <a:stretch>
            <a:fillRect/>
          </a:stretch>
        </p:blipFill>
        <p:spPr>
          <a:xfrm>
            <a:off x="1392494" y="1756205"/>
            <a:ext cx="6019800" cy="4483100"/>
          </a:xfrm>
          <a:prstGeom prst="rect">
            <a:avLst/>
          </a:prstGeom>
        </p:spPr>
      </p:pic>
      <p:sp>
        <p:nvSpPr>
          <p:cNvPr id="9" name="矩形 1"/>
          <p:cNvSpPr/>
          <p:nvPr/>
        </p:nvSpPr>
        <p:spPr>
          <a:xfrm>
            <a:off x="5043839" y="0"/>
            <a:ext cx="4157870" cy="369332"/>
          </a:xfrm>
          <a:prstGeom prst="rect">
            <a:avLst/>
          </a:prstGeom>
        </p:spPr>
        <p:txBody>
          <a:bodyPr wrap="none">
            <a:spAutoFit/>
          </a:bodyPr>
          <a:lstStyle/>
          <a:p>
            <a:r>
              <a:rPr lang="en-US" altLang="zh-CN" dirty="0" err="1">
                <a:latin typeface="微软雅黑" panose="020B0503020204020204" pitchFamily="34" charset="-122"/>
                <a:ea typeface="微软雅黑" panose="020B0503020204020204" pitchFamily="34" charset="-122"/>
              </a:rPr>
              <a:t>arXiv</a:t>
            </a:r>
            <a:r>
              <a:rPr lang="en-US" altLang="zh-CN" dirty="0">
                <a:latin typeface="微软雅黑" panose="020B0503020204020204" pitchFamily="34" charset="-122"/>
                <a:ea typeface="微软雅黑" panose="020B0503020204020204" pitchFamily="34" charset="-122"/>
              </a:rPr>
              <a:t> 2603.16075, submitted to PRD</a:t>
            </a:r>
            <a:endParaRPr lang="en-US" altLang="zh-CN" dirty="0">
              <a:latin typeface="微软雅黑" panose="020B0503020204020204" pitchFamily="34" charset="-122"/>
              <a:ea typeface="微软雅黑" panose="020B0503020204020204" pitchFamily="34" charset="-122"/>
            </a:endParaRPr>
          </a:p>
        </p:txBody>
      </p:sp>
      <p:sp>
        <p:nvSpPr>
          <p:cNvPr id="3" name="TextBox 2"/>
          <p:cNvSpPr txBox="1"/>
          <p:nvPr/>
        </p:nvSpPr>
        <p:spPr>
          <a:xfrm>
            <a:off x="1211580" y="6262165"/>
            <a:ext cx="7246620" cy="369332"/>
          </a:xfrm>
          <a:prstGeom prst="rect">
            <a:avLst/>
          </a:prstGeom>
          <a:noFill/>
        </p:spPr>
        <p:txBody>
          <a:bodyPr wrap="square" rtlCol="0">
            <a:spAutoFit/>
          </a:bodyPr>
          <a:lstStyle/>
          <a:p>
            <a:pPr algn="ctr"/>
            <a:r>
              <a:rPr lang="en-US" b="1" dirty="0">
                <a:latin typeface="微软雅黑" panose="020B0503020204020204" pitchFamily="34" charset="-122"/>
                <a:ea typeface="微软雅黑" panose="020B0503020204020204" pitchFamily="34" charset="-122"/>
              </a:rPr>
              <a:t>How to increase the statistics? 1. More target material</a:t>
            </a:r>
            <a:endParaRPr lang="en-US" b="1" dirty="0">
              <a:latin typeface="微软雅黑" panose="020B0503020204020204" pitchFamily="34" charset="-122"/>
              <a:ea typeface="微软雅黑" panose="020B0503020204020204" pitchFamily="34" charset="-122"/>
            </a:endParaRPr>
          </a:p>
        </p:txBody>
      </p:sp>
      <p:sp>
        <p:nvSpPr>
          <p:cNvPr id="5"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Title 1"/>
              <p:cNvSpPr>
                <a:spLocks noGrp="1"/>
              </p:cNvSpPr>
              <p:nvPr>
                <p:ph type="title"/>
              </p:nvPr>
            </p:nvSpPr>
            <p:spPr>
              <a:xfrm>
                <a:off x="109138" y="595835"/>
                <a:ext cx="8925724" cy="976903"/>
              </a:xfrm>
            </p:spPr>
            <p:txBody>
              <a:bodyPr>
                <a:normAutofit/>
              </a:bodyPr>
              <a:lstStyle/>
              <a:p>
                <a:pPr algn="ctr"/>
                <a:r>
                  <a:rPr lang="en-GB" sz="2800" dirty="0">
                    <a:effectLst/>
                    <a:latin typeface="微软雅黑" panose="020B0503020204020204" pitchFamily="34" charset="-122"/>
                    <a:ea typeface="微软雅黑" panose="020B0503020204020204" pitchFamily="34" charset="-122"/>
                  </a:rPr>
                  <a:t>Precision Y N and </a:t>
                </a:r>
                <a14:m>
                  <m:oMath xmlns:m="http://schemas.openxmlformats.org/officeDocument/2006/math">
                    <m:acc>
                      <m:accPr>
                        <m:chr m:val="̅"/>
                        <m:ctrlPr>
                          <a:rPr lang="en-GB" sz="2800" i="1" smtClean="0">
                            <a:effectLst/>
                            <a:latin typeface="Cambria Math" panose="02040503050406030204" pitchFamily="18" charset="0"/>
                          </a:rPr>
                        </m:ctrlPr>
                      </m:accPr>
                      <m:e>
                        <m:r>
                          <m:rPr>
                            <m:sty m:val="p"/>
                          </m:rPr>
                          <a:rPr lang="en-US" sz="2800" b="0" i="0" smtClean="0">
                            <a:effectLst/>
                            <a:latin typeface="Cambria Math" panose="02040503050406030204" pitchFamily="18" charset="0"/>
                          </a:rPr>
                          <m:t>n</m:t>
                        </m:r>
                      </m:e>
                    </m:acc>
                  </m:oMath>
                </a14:m>
                <a:r>
                  <a:rPr lang="en-GB" sz="2800" dirty="0">
                    <a:effectLst/>
                    <a:latin typeface="微软雅黑" panose="020B0503020204020204" pitchFamily="34" charset="-122"/>
                    <a:ea typeface="微软雅黑" panose="020B0503020204020204" pitchFamily="34" charset="-122"/>
                  </a:rPr>
                  <a:t>N measurements with an LH2/LD2 target in the</a:t>
                </a:r>
                <a:r>
                  <a:rPr lang="zh-CN" altLang="en-US" sz="2800" dirty="0">
                    <a:effectLst/>
                    <a:latin typeface="微软雅黑" panose="020B0503020204020204" pitchFamily="34" charset="-122"/>
                    <a:ea typeface="微软雅黑" panose="020B0503020204020204" pitchFamily="34" charset="-122"/>
                  </a:rPr>
                  <a:t> </a:t>
                </a:r>
                <a:r>
                  <a:rPr lang="en-GB" sz="2800" dirty="0">
                    <a:effectLst/>
                    <a:latin typeface="微软雅黑" panose="020B0503020204020204" pitchFamily="34" charset="-122"/>
                    <a:ea typeface="微软雅黑" panose="020B0503020204020204" pitchFamily="34" charset="-122"/>
                  </a:rPr>
                  <a:t>BESIII detector</a:t>
                </a:r>
                <a:endParaRPr lang="en-GB" sz="2800" dirty="0">
                  <a:effectLst/>
                  <a:latin typeface="微软雅黑" panose="020B0503020204020204" pitchFamily="34" charset="-122"/>
                  <a:ea typeface="微软雅黑" panose="020B0503020204020204" pitchFamily="34" charset="-122"/>
                </a:endParaRPr>
              </a:p>
            </p:txBody>
          </p:sp>
        </mc:Choice>
        <mc:Fallback>
          <p:sp>
            <p:nvSpPr>
              <p:cNvPr id="2" name="Title 1"/>
              <p:cNvSpPr>
                <a:spLocks noRot="1" noChangeAspect="1" noMove="1" noResize="1" noEditPoints="1" noAdjustHandles="1" noChangeArrowheads="1" noChangeShapeType="1" noTextEdit="1"/>
              </p:cNvSpPr>
              <p:nvPr>
                <p:ph type="title"/>
              </p:nvPr>
            </p:nvSpPr>
            <p:spPr>
              <a:xfrm>
                <a:off x="109138" y="595835"/>
                <a:ext cx="8925724" cy="976903"/>
              </a:xfrm>
              <a:blipFill rotWithShape="1">
                <a:blip r:embed="rId1"/>
                <a:stretch>
                  <a:fillRect l="-6" t="-21" r="1" b="49"/>
                </a:stretch>
              </a:blipFill>
            </p:spPr>
            <p:txBody>
              <a:bodyPr/>
              <a:lstStyle/>
              <a:p>
                <a:r>
                  <a:rPr lang="zh-CN" altLang="en-US">
                    <a:noFill/>
                  </a:rPr>
                  <a:t> </a:t>
                </a:r>
              </a:p>
            </p:txBody>
          </p:sp>
        </mc:Fallback>
      </mc:AlternateContent>
      <p:pic>
        <p:nvPicPr>
          <p:cNvPr id="6" name="Picture 5"/>
          <p:cNvPicPr>
            <a:picLocks noChangeAspect="1"/>
          </p:cNvPicPr>
          <p:nvPr/>
        </p:nvPicPr>
        <p:blipFill>
          <a:blip r:embed="rId2"/>
          <a:stretch>
            <a:fillRect/>
          </a:stretch>
        </p:blipFill>
        <p:spPr>
          <a:xfrm>
            <a:off x="685800" y="1974762"/>
            <a:ext cx="7772400" cy="3906335"/>
          </a:xfrm>
          <a:prstGeom prst="rect">
            <a:avLst/>
          </a:prstGeom>
        </p:spPr>
      </p:pic>
      <p:sp>
        <p:nvSpPr>
          <p:cNvPr id="3" name="TextBox 2"/>
          <p:cNvSpPr txBox="1"/>
          <p:nvPr/>
        </p:nvSpPr>
        <p:spPr>
          <a:xfrm>
            <a:off x="1211580" y="6205015"/>
            <a:ext cx="7246620" cy="369332"/>
          </a:xfrm>
          <a:prstGeom prst="rect">
            <a:avLst/>
          </a:prstGeom>
          <a:noFill/>
        </p:spPr>
        <p:txBody>
          <a:bodyPr wrap="square" rtlCol="0">
            <a:spAutoFit/>
          </a:bodyPr>
          <a:lstStyle/>
          <a:p>
            <a:pPr algn="ctr"/>
            <a:r>
              <a:rPr lang="en-US" b="1" dirty="0">
                <a:latin typeface="微软雅黑" panose="020B0503020204020204" pitchFamily="34" charset="-122"/>
                <a:ea typeface="微软雅黑" panose="020B0503020204020204" pitchFamily="34" charset="-122"/>
              </a:rPr>
              <a:t>How to increase the statistics? 1. More target material</a:t>
            </a:r>
            <a:endParaRPr lang="en-US" b="1" dirty="0">
              <a:latin typeface="微软雅黑" panose="020B0503020204020204" pitchFamily="34" charset="-122"/>
              <a:ea typeface="微软雅黑" panose="020B0503020204020204" pitchFamily="34" charset="-122"/>
            </a:endParaRPr>
          </a:p>
        </p:txBody>
      </p:sp>
      <p:sp>
        <p:nvSpPr>
          <p:cNvPr id="5"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
        <p:nvSpPr>
          <p:cNvPr id="4" name="矩形 1"/>
          <p:cNvSpPr/>
          <p:nvPr/>
        </p:nvSpPr>
        <p:spPr>
          <a:xfrm>
            <a:off x="5043839" y="0"/>
            <a:ext cx="4157870" cy="369332"/>
          </a:xfrm>
          <a:prstGeom prst="rect">
            <a:avLst/>
          </a:prstGeom>
        </p:spPr>
        <p:txBody>
          <a:bodyPr wrap="none">
            <a:spAutoFit/>
          </a:bodyPr>
          <a:lstStyle/>
          <a:p>
            <a:r>
              <a:rPr lang="en-US" altLang="zh-CN" dirty="0" err="1">
                <a:latin typeface="微软雅黑" panose="020B0503020204020204" pitchFamily="34" charset="-122"/>
                <a:ea typeface="微软雅黑" panose="020B0503020204020204" pitchFamily="34" charset="-122"/>
              </a:rPr>
              <a:t>arXiv</a:t>
            </a:r>
            <a:r>
              <a:rPr lang="en-US" altLang="zh-CN" dirty="0">
                <a:latin typeface="微软雅黑" panose="020B0503020204020204" pitchFamily="34" charset="-122"/>
                <a:ea typeface="微软雅黑" panose="020B0503020204020204" pitchFamily="34" charset="-122"/>
              </a:rPr>
              <a:t> 2603.16075, submitted to PRD</a:t>
            </a:r>
            <a:endParaRPr lang="en-US" altLang="zh-CN"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28650" y="137786"/>
            <a:ext cx="7886700" cy="1490598"/>
          </a:xfrm>
        </p:spPr>
        <p:txBody>
          <a:bodyPr>
            <a:normAutofit/>
          </a:bodyPr>
          <a:lstStyle/>
          <a:p>
            <a:pPr algn="ctr"/>
            <a:r>
              <a:rPr lang="en-US" altLang="zh-CN" sz="3600" b="1" dirty="0">
                <a:latin typeface="微软雅黑" panose="020B0503020204020204" pitchFamily="34" charset="-122"/>
                <a:ea typeface="微软雅黑" panose="020B0503020204020204" pitchFamily="34" charset="-122"/>
                <a:sym typeface="Symbol" panose="05050102010706020507" pitchFamily="18" charset="2"/>
              </a:rPr>
              <a:t>A super J/ factory with 10</a:t>
            </a:r>
            <a:r>
              <a:rPr lang="en-US" altLang="zh-CN" sz="3600" b="1" baseline="30000" dirty="0">
                <a:latin typeface="微软雅黑" panose="020B0503020204020204" pitchFamily="34" charset="-122"/>
                <a:ea typeface="微软雅黑" panose="020B0503020204020204" pitchFamily="34" charset="-122"/>
                <a:sym typeface="Symbol" panose="05050102010706020507" pitchFamily="18" charset="2"/>
              </a:rPr>
              <a:t>12</a:t>
            </a:r>
            <a:r>
              <a:rPr lang="en-US" altLang="zh-CN" sz="3600" b="1" dirty="0">
                <a:latin typeface="微软雅黑" panose="020B0503020204020204" pitchFamily="34" charset="-122"/>
                <a:ea typeface="微软雅黑" panose="020B0503020204020204" pitchFamily="34" charset="-122"/>
                <a:sym typeface="Symbol" panose="05050102010706020507" pitchFamily="18" charset="2"/>
              </a:rPr>
              <a:t> J/ events per year</a:t>
            </a:r>
            <a:endParaRPr lang="zh-CN" altLang="en-US" sz="3600" b="1" dirty="0">
              <a:latin typeface="微软雅黑" panose="020B0503020204020204" pitchFamily="34" charset="-122"/>
              <a:ea typeface="微软雅黑" panose="020B0503020204020204" pitchFamily="34" charset="-122"/>
            </a:endParaRPr>
          </a:p>
        </p:txBody>
      </p:sp>
      <p:sp>
        <p:nvSpPr>
          <p:cNvPr id="5" name="文本框 4"/>
          <p:cNvSpPr txBox="1"/>
          <p:nvPr/>
        </p:nvSpPr>
        <p:spPr>
          <a:xfrm>
            <a:off x="628651" y="1785904"/>
            <a:ext cx="8064874" cy="3967625"/>
          </a:xfrm>
          <a:prstGeom prst="rect">
            <a:avLst/>
          </a:prstGeom>
          <a:noFill/>
        </p:spPr>
        <p:txBody>
          <a:bodyPr wrap="square" rtlCol="0">
            <a:spAutoFit/>
          </a:bodyPr>
          <a:lstStyle/>
          <a:p>
            <a:pPr marL="342900" indent="-342900">
              <a:lnSpc>
                <a:spcPct val="120000"/>
              </a:lnSpc>
              <a:spcBef>
                <a:spcPts val="900"/>
              </a:spcBef>
              <a:buFont typeface="Wingdings" panose="05000000000000000000" pitchFamily="2" charset="2"/>
              <a:buChar char="Ø"/>
            </a:pPr>
            <a:r>
              <a:rPr lang="en-US" altLang="zh-CN" sz="2100" dirty="0"/>
              <a:t>Design luminosity = O(100) </a:t>
            </a:r>
            <a:r>
              <a:rPr lang="en-US" altLang="zh-CN" sz="2100" dirty="0">
                <a:sym typeface="Symbol" panose="05050102010706020507" pitchFamily="18" charset="2"/>
              </a:rPr>
              <a:t> </a:t>
            </a:r>
            <a:r>
              <a:rPr lang="en-US" altLang="zh-CN" sz="2100" b="1" dirty="0">
                <a:latin typeface="Kunstler Script" panose="030304020206070D0D06" pitchFamily="66" charset="0"/>
                <a:sym typeface="Symbol" panose="05050102010706020507" pitchFamily="18" charset="2"/>
              </a:rPr>
              <a:t>L   </a:t>
            </a:r>
            <a:r>
              <a:rPr lang="en-US" altLang="zh-CN" sz="2100" dirty="0">
                <a:sym typeface="Symbol" panose="05050102010706020507" pitchFamily="18" charset="2"/>
              </a:rPr>
              <a:t>@BESIII ~ 10</a:t>
            </a:r>
            <a:r>
              <a:rPr lang="en-US" altLang="zh-CN" sz="2100" baseline="30000" dirty="0">
                <a:sym typeface="Symbol" panose="05050102010706020507" pitchFamily="18" charset="2"/>
              </a:rPr>
              <a:t>35</a:t>
            </a:r>
            <a:r>
              <a:rPr lang="en-US" altLang="zh-CN" sz="2100" dirty="0">
                <a:sym typeface="Symbol" panose="05050102010706020507" pitchFamily="18" charset="2"/>
              </a:rPr>
              <a:t> cm</a:t>
            </a:r>
            <a:r>
              <a:rPr lang="en-US" altLang="zh-CN" sz="2100" baseline="30000" dirty="0">
                <a:sym typeface="Symbol" panose="05050102010706020507" pitchFamily="18" charset="2"/>
              </a:rPr>
              <a:t>-2</a:t>
            </a:r>
            <a:r>
              <a:rPr lang="en-US" altLang="zh-CN" sz="2100" dirty="0">
                <a:sym typeface="Symbol" panose="05050102010706020507" pitchFamily="18" charset="2"/>
              </a:rPr>
              <a:t>s</a:t>
            </a:r>
            <a:r>
              <a:rPr lang="en-US" altLang="zh-CN" sz="2100" baseline="30000" dirty="0">
                <a:sym typeface="Symbol" panose="05050102010706020507" pitchFamily="18" charset="2"/>
              </a:rPr>
              <a:t>-1</a:t>
            </a:r>
            <a:endParaRPr lang="en-US" altLang="zh-CN" sz="2100" baseline="30000" dirty="0">
              <a:sym typeface="Symbol" panose="05050102010706020507" pitchFamily="18" charset="2"/>
            </a:endParaRPr>
          </a:p>
          <a:p>
            <a:pPr marL="685800" lvl="1" indent="-342900">
              <a:lnSpc>
                <a:spcPct val="120000"/>
              </a:lnSpc>
              <a:spcBef>
                <a:spcPts val="900"/>
              </a:spcBef>
              <a:buFont typeface="Wingdings" panose="05000000000000000000" pitchFamily="2" charset="2"/>
              <a:buChar char="ü"/>
            </a:pPr>
            <a:r>
              <a:rPr lang="en-US" altLang="zh-CN" sz="2100" dirty="0"/>
              <a:t>Existing proposals: STCF (China), SCTF (Novosibirsk)</a:t>
            </a:r>
            <a:endParaRPr lang="en-US" altLang="zh-CN" sz="2100" dirty="0"/>
          </a:p>
          <a:p>
            <a:pPr marL="342900" indent="-342900">
              <a:lnSpc>
                <a:spcPct val="120000"/>
              </a:lnSpc>
              <a:spcBef>
                <a:spcPts val="900"/>
              </a:spcBef>
              <a:buFont typeface="Wingdings" panose="05000000000000000000" pitchFamily="2" charset="2"/>
              <a:buChar char="Ø"/>
            </a:pPr>
            <a:r>
              <a:rPr lang="en-US" altLang="zh-CN" sz="2100" dirty="0"/>
              <a:t>Detector improvements vs. BESIII: tracking, PID, </a:t>
            </a:r>
            <a:r>
              <a:rPr lang="en-US" altLang="zh-CN" sz="2100" dirty="0">
                <a:sym typeface="Symbol" panose="05050102010706020507" pitchFamily="18" charset="2"/>
              </a:rPr>
              <a:t> detection</a:t>
            </a:r>
            <a:endParaRPr lang="en-US" altLang="zh-CN" sz="2100" dirty="0">
              <a:sym typeface="Symbol" panose="05050102010706020507" pitchFamily="18" charset="2"/>
            </a:endParaRPr>
          </a:p>
          <a:p>
            <a:pPr marL="342900" indent="-342900">
              <a:lnSpc>
                <a:spcPct val="120000"/>
              </a:lnSpc>
              <a:spcBef>
                <a:spcPts val="900"/>
              </a:spcBef>
              <a:buFont typeface="Wingdings" panose="05000000000000000000" pitchFamily="2" charset="2"/>
              <a:buChar char="Ø"/>
            </a:pPr>
            <a:r>
              <a:rPr lang="en-US" altLang="zh-CN" sz="2100" dirty="0"/>
              <a:t>(1-3)</a:t>
            </a:r>
            <a:r>
              <a:rPr lang="en-US" altLang="zh-CN" sz="2100" dirty="0">
                <a:sym typeface="Symbol" panose="05050102010706020507" pitchFamily="18" charset="2"/>
              </a:rPr>
              <a:t>10</a:t>
            </a:r>
            <a:r>
              <a:rPr lang="en-US" altLang="zh-CN" sz="2100" baseline="30000" dirty="0">
                <a:sym typeface="Symbol" panose="05050102010706020507" pitchFamily="18" charset="2"/>
              </a:rPr>
              <a:t>12</a:t>
            </a:r>
            <a:r>
              <a:rPr lang="en-US" altLang="zh-CN" sz="2100" dirty="0">
                <a:sym typeface="Symbol" panose="05050102010706020507" pitchFamily="18" charset="2"/>
              </a:rPr>
              <a:t> J/ events/year = 100  BESIII sample</a:t>
            </a:r>
            <a:endParaRPr lang="en-US" altLang="zh-CN" sz="2100" dirty="0">
              <a:sym typeface="Symbol" panose="05050102010706020507" pitchFamily="18" charset="2"/>
            </a:endParaRPr>
          </a:p>
          <a:p>
            <a:pPr marL="342900" indent="-342900">
              <a:lnSpc>
                <a:spcPct val="120000"/>
              </a:lnSpc>
              <a:spcBef>
                <a:spcPts val="900"/>
              </a:spcBef>
              <a:buFont typeface="Wingdings" panose="05000000000000000000" pitchFamily="2" charset="2"/>
              <a:buChar char="Ø"/>
            </a:pPr>
            <a:r>
              <a:rPr lang="en-US" altLang="zh-CN" sz="2100" dirty="0">
                <a:solidFill>
                  <a:srgbClr val="0000FF"/>
                </a:solidFill>
                <a:sym typeface="Symbol" panose="05050102010706020507" pitchFamily="18" charset="2"/>
              </a:rPr>
              <a:t>Further improvements to expand range of physics topics</a:t>
            </a:r>
            <a:endParaRPr lang="en-US" altLang="zh-CN" sz="2100" dirty="0">
              <a:solidFill>
                <a:srgbClr val="0000FF"/>
              </a:solidFill>
              <a:sym typeface="Symbol" panose="05050102010706020507" pitchFamily="18" charset="2"/>
            </a:endParaRPr>
          </a:p>
          <a:p>
            <a:pPr marL="685800" lvl="1" indent="-342900">
              <a:lnSpc>
                <a:spcPct val="120000"/>
              </a:lnSpc>
              <a:spcBef>
                <a:spcPts val="900"/>
              </a:spcBef>
              <a:buFont typeface="Wingdings" panose="05000000000000000000" pitchFamily="2" charset="2"/>
              <a:buChar char="ü"/>
            </a:pPr>
            <a:r>
              <a:rPr lang="en-US" altLang="zh-CN" sz="2100" dirty="0">
                <a:sym typeface="Symbol" panose="05050102010706020507" pitchFamily="18" charset="2"/>
              </a:rPr>
              <a:t>Reduce the diameter of the beam pipe</a:t>
            </a:r>
            <a:endParaRPr lang="en-US" altLang="zh-CN" sz="2100" dirty="0">
              <a:sym typeface="Symbol" panose="05050102010706020507" pitchFamily="18" charset="2"/>
            </a:endParaRPr>
          </a:p>
          <a:p>
            <a:pPr marL="685800" lvl="1" indent="-342900">
              <a:lnSpc>
                <a:spcPct val="120000"/>
              </a:lnSpc>
              <a:spcBef>
                <a:spcPts val="900"/>
              </a:spcBef>
              <a:buFont typeface="Wingdings" panose="05000000000000000000" pitchFamily="2" charset="2"/>
              <a:buChar char="ü"/>
            </a:pPr>
            <a:r>
              <a:rPr lang="en-US" altLang="zh-CN" sz="2100" dirty="0">
                <a:sym typeface="Symbol" panose="05050102010706020507" pitchFamily="18" charset="2"/>
              </a:rPr>
              <a:t>Interchangeable custom targets inside the detector</a:t>
            </a:r>
            <a:endParaRPr lang="en-US" altLang="zh-CN" sz="2100" dirty="0">
              <a:sym typeface="Symbol" panose="05050102010706020507" pitchFamily="18" charset="2"/>
            </a:endParaRPr>
          </a:p>
          <a:p>
            <a:pPr marL="685800" lvl="1" indent="-342900">
              <a:lnSpc>
                <a:spcPct val="120000"/>
              </a:lnSpc>
              <a:spcBef>
                <a:spcPts val="900"/>
              </a:spcBef>
              <a:buFont typeface="Wingdings" panose="05000000000000000000" pitchFamily="2" charset="2"/>
              <a:buChar char="ü"/>
            </a:pPr>
            <a:r>
              <a:rPr lang="en-US" altLang="zh-CN" sz="2100" dirty="0">
                <a:sym typeface="Symbol" panose="05050102010706020507" pitchFamily="18" charset="2"/>
              </a:rPr>
              <a:t>Subdetector for specific final states, e.g. deuteron, triton, …</a:t>
            </a:r>
            <a:endParaRPr lang="zh-CN" altLang="en-US" sz="2100" dirty="0"/>
          </a:p>
        </p:txBody>
      </p:sp>
      <p:sp>
        <p:nvSpPr>
          <p:cNvPr id="3"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
        <p:nvSpPr>
          <p:cNvPr id="6" name="TextBox 5"/>
          <p:cNvSpPr txBox="1"/>
          <p:nvPr/>
        </p:nvSpPr>
        <p:spPr>
          <a:xfrm>
            <a:off x="948690" y="6274554"/>
            <a:ext cx="7246620" cy="369332"/>
          </a:xfrm>
          <a:prstGeom prst="rect">
            <a:avLst/>
          </a:prstGeom>
          <a:noFill/>
        </p:spPr>
        <p:txBody>
          <a:bodyPr wrap="square" rtlCol="0">
            <a:spAutoFit/>
          </a:bodyPr>
          <a:lstStyle/>
          <a:p>
            <a:pPr algn="ctr"/>
            <a:r>
              <a:rPr lang="en-US" b="1" dirty="0">
                <a:latin typeface="微软雅黑" panose="020B0503020204020204" pitchFamily="34" charset="-122"/>
                <a:ea typeface="微软雅黑" panose="020B0503020204020204" pitchFamily="34" charset="-122"/>
              </a:rPr>
              <a:t>How to increase the statistics? 2. Higher beam luminosity</a:t>
            </a:r>
            <a:endParaRPr lang="en-US"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31637" y="783922"/>
            <a:ext cx="8280719" cy="5520480"/>
          </a:xfrm>
          <a:prstGeom prst="rect">
            <a:avLst/>
          </a:prstGeom>
        </p:spPr>
      </p:pic>
      <p:sp>
        <p:nvSpPr>
          <p:cNvPr id="2" name="标题 1"/>
          <p:cNvSpPr>
            <a:spLocks noGrp="1"/>
          </p:cNvSpPr>
          <p:nvPr>
            <p:ph type="title"/>
          </p:nvPr>
        </p:nvSpPr>
        <p:spPr>
          <a:xfrm>
            <a:off x="1450750" y="182700"/>
            <a:ext cx="6242495" cy="932906"/>
          </a:xfrm>
        </p:spPr>
        <p:txBody>
          <a:bodyPr>
            <a:normAutofit/>
          </a:bodyPr>
          <a:lstStyle/>
          <a:p>
            <a:pPr algn="ctr"/>
            <a:r>
              <a:rPr lang="en-US" altLang="zh-CN" sz="3600" b="1" dirty="0">
                <a:latin typeface="微软雅黑" panose="020B0503020204020204" pitchFamily="34" charset="-122"/>
                <a:ea typeface="微软雅黑" panose="020B0503020204020204" pitchFamily="34" charset="-122"/>
              </a:rPr>
              <a:t>STCF in China</a:t>
            </a:r>
            <a:endParaRPr lang="zh-CN" altLang="en-US" sz="3600" b="1" dirty="0">
              <a:latin typeface="微软雅黑" panose="020B0503020204020204" pitchFamily="34" charset="-122"/>
              <a:ea typeface="微软雅黑" panose="020B0503020204020204" pitchFamily="34" charset="-122"/>
            </a:endParaRPr>
          </a:p>
        </p:txBody>
      </p:sp>
      <p:pic>
        <p:nvPicPr>
          <p:cNvPr id="11" name="图片 10"/>
          <p:cNvPicPr>
            <a:picLocks noChangeAspect="1"/>
          </p:cNvPicPr>
          <p:nvPr/>
        </p:nvPicPr>
        <p:blipFill>
          <a:blip r:embed="rId2"/>
          <a:stretch>
            <a:fillRect/>
          </a:stretch>
        </p:blipFill>
        <p:spPr>
          <a:xfrm rot="-420000">
            <a:off x="5611755" y="1930578"/>
            <a:ext cx="1745249" cy="1226057"/>
          </a:xfrm>
          <a:prstGeom prst="rect">
            <a:avLst/>
          </a:prstGeom>
        </p:spPr>
      </p:pic>
      <p:cxnSp>
        <p:nvCxnSpPr>
          <p:cNvPr id="14" name="直接箭头连接符 13"/>
          <p:cNvCxnSpPr/>
          <p:nvPr/>
        </p:nvCxnSpPr>
        <p:spPr bwMode="auto">
          <a:xfrm flipH="1">
            <a:off x="5257800" y="2777460"/>
            <a:ext cx="777077" cy="766702"/>
          </a:xfrm>
          <a:prstGeom prst="straightConnector1">
            <a:avLst/>
          </a:prstGeom>
          <a:solidFill>
            <a:srgbClr val="BBE0E3"/>
          </a:solidFill>
          <a:ln w="76200" cap="flat" cmpd="sng" algn="ctr">
            <a:solidFill>
              <a:srgbClr val="0000FF"/>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mc:Choice xmlns:a14="http://schemas.microsoft.com/office/drawing/2010/main" Requires="a14">
          <p:sp>
            <p:nvSpPr>
              <p:cNvPr id="15" name="Content Placeholder 2"/>
              <p:cNvSpPr>
                <a:spLocks noGrp="1"/>
              </p:cNvSpPr>
              <p:nvPr/>
            </p:nvSpPr>
            <p:spPr>
              <a:xfrm>
                <a:off x="1197594" y="4940507"/>
                <a:ext cx="3567338" cy="1225154"/>
              </a:xfrm>
              <a:prstGeom prst="rect">
                <a:avLst/>
              </a:prstGeom>
              <a:solidFill>
                <a:srgbClr val="FFFF00"/>
              </a:solidFill>
              <a:ln>
                <a:noFill/>
              </a:ln>
            </p:spPr>
            <p:txBody>
              <a:bodyPr vert="horz" lIns="68580" tIns="34290" rIns="68580" bIns="34290" rtlCol="0">
                <a:no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10000"/>
                  </a:lnSpc>
                  <a:buSzPct val="91000"/>
                  <a:buFont typeface="Arial" panose="020B0604020202020204" pitchFamily="34" charset="0"/>
                  <a:buChar char="•"/>
                </a:pPr>
                <a:r>
                  <a:rPr lang="en-US" altLang="zh-CN" sz="1500"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CM Energy : </a:t>
                </a:r>
                <a:r>
                  <a:rPr lang="en-US" altLang="zh-CN" sz="15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2-7 </a:t>
                </a:r>
                <a:r>
                  <a:rPr lang="en-US" altLang="zh-CN" sz="1500"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GeV </a:t>
                </a:r>
                <a:endParaRPr lang="en-US" altLang="zh-CN" sz="1500"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10000"/>
                  </a:lnSpc>
                  <a:buSzPct val="91000"/>
                  <a:buFont typeface="Arial" panose="020B0604020202020204" pitchFamily="34" charset="0"/>
                  <a:buChar char="•"/>
                </a:pPr>
                <a:r>
                  <a:rPr lang="en-US" altLang="zh-CN" sz="1500"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Peaking </a:t>
                </a:r>
                <a14:m>
                  <m:oMath xmlns:m="http://schemas.openxmlformats.org/officeDocument/2006/math">
                    <m:r>
                      <a:rPr lang="en-US" altLang="zh-CN" sz="15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t>ℒ</m:t>
                    </m:r>
                  </m:oMath>
                </a14:m>
                <a:r>
                  <a:rPr lang="en-US" altLang="zh-CN" sz="1500"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 : </a:t>
                </a:r>
                <a:r>
                  <a:rPr lang="en-US" altLang="zh-CN" sz="15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&gt;5</a:t>
                </a:r>
                <a:r>
                  <a:rPr lang="en-US" altLang="zh-CN" sz="15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sym typeface="Symbol" panose="05050102010706020507" pitchFamily="18" charset="2"/>
                  </a:rPr>
                  <a:t></a:t>
                </a:r>
                <a:r>
                  <a:rPr lang="en-US" altLang="zh-CN" sz="15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10</a:t>
                </a:r>
                <a:r>
                  <a:rPr lang="en-US" altLang="zh-CN" sz="1500" b="1" baseline="300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34 </a:t>
                </a:r>
                <a:r>
                  <a:rPr lang="en-US" altLang="zh-CN" sz="1500"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cm</a:t>
                </a:r>
                <a:r>
                  <a:rPr lang="en-US" altLang="zh-CN" sz="1500" b="1" baseline="300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-2</a:t>
                </a:r>
                <a:r>
                  <a:rPr lang="en-US" altLang="zh-CN" sz="1500"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 s</a:t>
                </a:r>
                <a:r>
                  <a:rPr lang="en-US" altLang="zh-CN" sz="1500" b="1" baseline="300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-1</a:t>
                </a:r>
                <a:r>
                  <a:rPr lang="en-US" altLang="zh-CN" sz="1500"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 </a:t>
                </a:r>
                <a:endParaRPr lang="en-US" altLang="zh-CN" sz="1500"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10000"/>
                  </a:lnSpc>
                  <a:buClr>
                    <a:prstClr val="black"/>
                  </a:buClr>
                  <a:buSzPct val="91000"/>
                  <a:buFont typeface="Arial" panose="020B0604020202020204" pitchFamily="34" charset="0"/>
                  <a:buChar char="•"/>
                </a:pPr>
                <a:r>
                  <a:rPr lang="en-US" altLang="zh-CN" sz="15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Potential</a:t>
                </a:r>
                <a:r>
                  <a:rPr lang="en-US" altLang="zh-CN" sz="1500"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 to further improve the </a:t>
                </a:r>
                <a14:m>
                  <m:oMath xmlns:m="http://schemas.openxmlformats.org/officeDocument/2006/math">
                    <m:r>
                      <a:rPr lang="en-US" altLang="zh-CN" sz="15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t>ℒ</m:t>
                    </m:r>
                  </m:oMath>
                </a14:m>
                <a:r>
                  <a:rPr lang="en-US" altLang="zh-CN" sz="1500" b="1" baseline="-25000"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peak</a:t>
                </a:r>
                <a:r>
                  <a:rPr lang="en-US" altLang="zh-CN" sz="1500"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rPr>
                  <a:t> and realize polarized beam</a:t>
                </a:r>
                <a:endParaRPr lang="en-US" altLang="zh-CN" sz="1500" b="1" dirty="0">
                  <a:solidFill>
                    <a:prstClr val="black"/>
                  </a:solidFill>
                  <a:latin typeface="微软雅黑" panose="020B0503020204020204" pitchFamily="34" charset="-122"/>
                  <a:ea typeface="微软雅黑" panose="020B0503020204020204" pitchFamily="34" charset="-122"/>
                  <a:cs typeface="Times New Roman" panose="02020603050405020304" pitchFamily="18" charset="0"/>
                </a:endParaRPr>
              </a:p>
            </p:txBody>
          </p:sp>
        </mc:Choice>
        <mc:Fallback>
          <p:sp>
            <p:nvSpPr>
              <p:cNvPr id="15" name="Content Placeholder 2"/>
              <p:cNvSpPr>
                <a:spLocks noRot="1" noChangeAspect="1" noMove="1" noResize="1" noEditPoints="1" noAdjustHandles="1" noChangeArrowheads="1" noChangeShapeType="1" noTextEdit="1"/>
              </p:cNvSpPr>
              <p:nvPr/>
            </p:nvSpPr>
            <p:spPr>
              <a:xfrm>
                <a:off x="1197594" y="4940507"/>
                <a:ext cx="3567338" cy="1225154"/>
              </a:xfrm>
              <a:prstGeom prst="rect">
                <a:avLst/>
              </a:prstGeom>
              <a:blipFill rotWithShape="1">
                <a:blip r:embed="rId3"/>
                <a:stretch>
                  <a:fillRect l="-17" t="-17" r="15" b="36"/>
                </a:stretch>
              </a:blipFill>
              <a:ln>
                <a:noFill/>
              </a:ln>
            </p:spPr>
            <p:txBody>
              <a:bodyPr/>
              <a:lstStyle/>
              <a:p>
                <a:r>
                  <a:rPr lang="zh-CN" altLang="en-US">
                    <a:noFill/>
                  </a:rPr>
                  <a:t> </a:t>
                </a:r>
              </a:p>
            </p:txBody>
          </p:sp>
        </mc:Fallback>
      </mc:AlternateContent>
      <p:sp>
        <p:nvSpPr>
          <p:cNvPr id="16" name="Content Placeholder 2"/>
          <p:cNvSpPr>
            <a:spLocks noGrp="1"/>
          </p:cNvSpPr>
          <p:nvPr/>
        </p:nvSpPr>
        <p:spPr>
          <a:xfrm>
            <a:off x="4764932" y="4940507"/>
            <a:ext cx="3306735" cy="1225154"/>
          </a:xfrm>
          <a:prstGeom prst="rect">
            <a:avLst/>
          </a:prstGeom>
          <a:solidFill>
            <a:srgbClr val="FFFF00"/>
          </a:solidFill>
          <a:ln>
            <a:noFill/>
          </a:ln>
        </p:spPr>
        <p:txBody>
          <a:bodyPr vert="horz" lIns="68580" tIns="34290" rIns="68580" bIns="34290" rtlCol="0">
            <a:noAutofit/>
          </a:bodyPr>
          <a:lstStyle>
            <a:lvl1pPr marL="342900" indent="-342900" algn="l" defTabSz="457200" rtl="0" eaLnBrk="1" latinLnBrk="0" hangingPunct="1">
              <a:spcBef>
                <a:spcPct val="20000"/>
              </a:spcBef>
              <a:buFont typeface="Arial" panose="020B0604020202020204"/>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10000"/>
              </a:lnSpc>
              <a:buClr>
                <a:prstClr val="black"/>
              </a:buClr>
              <a:buFont typeface="Arial" panose="020B0604020202020204" pitchFamily="34" charset="0"/>
              <a:buChar char="•"/>
            </a:pPr>
            <a:r>
              <a:rPr lang="en-US" altLang="zh-CN" sz="15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Double storage ring</a:t>
            </a:r>
            <a:r>
              <a:rPr lang="zh-CN" altLang="en-US" sz="1500" b="1"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1500" b="1"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~800 m</a:t>
            </a:r>
            <a:r>
              <a:rPr lang="zh-CN" altLang="en-US" sz="1500" b="1"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15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injection</a:t>
            </a:r>
            <a:r>
              <a:rPr lang="zh-CN" altLang="en-US" sz="1500" b="1"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a:t>
            </a:r>
            <a:r>
              <a:rPr lang="en-US" altLang="zh-CN" sz="1500" b="1"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 ~ 300m</a:t>
            </a:r>
            <a:endParaRPr lang="en-US" altLang="zh-CN" sz="1500" b="1"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10000"/>
              </a:lnSpc>
              <a:buClr>
                <a:prstClr val="black"/>
              </a:buClr>
              <a:buFont typeface="Arial" panose="020B0604020202020204" pitchFamily="34" charset="0"/>
              <a:buChar char="•"/>
            </a:pPr>
            <a:r>
              <a:rPr lang="en-US" altLang="zh-CN" sz="15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BESIII-Like</a:t>
            </a:r>
            <a:r>
              <a:rPr lang="en-US" altLang="zh-CN" sz="1500" b="1"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 detector </a:t>
            </a:r>
            <a:endParaRPr lang="en-US" altLang="zh-CN" sz="1500" b="1"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endParaRPr>
          </a:p>
          <a:p>
            <a:pPr>
              <a:lnSpc>
                <a:spcPct val="110000"/>
              </a:lnSpc>
              <a:buClr>
                <a:prstClr val="black"/>
              </a:buClr>
              <a:buFont typeface="Arial" panose="020B0604020202020204" pitchFamily="34" charset="0"/>
              <a:buChar char="•"/>
            </a:pPr>
            <a:r>
              <a:rPr lang="en-US" altLang="zh-CN" sz="15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Cost</a:t>
            </a:r>
            <a:r>
              <a:rPr lang="en-US" altLang="zh-CN" sz="1500" b="1" dirty="0">
                <a:solidFill>
                  <a:srgbClr val="000000"/>
                </a:solidFill>
                <a:latin typeface="微软雅黑" panose="020B0503020204020204" pitchFamily="34" charset="-122"/>
                <a:ea typeface="微软雅黑" panose="020B0503020204020204" pitchFamily="34" charset="-122"/>
                <a:cs typeface="Times New Roman" panose="02020603050405020304" pitchFamily="18" charset="0"/>
              </a:rPr>
              <a:t> 4.5B RMB</a:t>
            </a:r>
            <a:endParaRPr lang="en-US" altLang="zh-CN" sz="1500" b="1"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
        <p:nvSpPr>
          <p:cNvPr id="5" name="TextBox 4"/>
          <p:cNvSpPr txBox="1"/>
          <p:nvPr/>
        </p:nvSpPr>
        <p:spPr>
          <a:xfrm>
            <a:off x="2788327" y="6329878"/>
            <a:ext cx="3567338" cy="369332"/>
          </a:xfrm>
          <a:prstGeom prst="rect">
            <a:avLst/>
          </a:prstGeom>
          <a:noFill/>
        </p:spPr>
        <p:txBody>
          <a:bodyPr wrap="square">
            <a:spAutoFit/>
          </a:bodyPr>
          <a:lstStyle/>
          <a:p>
            <a:r>
              <a:rPr lang="en-US" dirty="0">
                <a:hlinkClick r:id="rId4"/>
              </a:rPr>
              <a:t>STCF workshop, Guangzhou, 2022</a:t>
            </a:r>
            <a:endParaRPr lang="en-US" dirty="0"/>
          </a:p>
        </p:txBody>
      </p:sp>
    </p:spTree>
    <p:custDataLst>
      <p:tags r:id="rId5"/>
    </p:custData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02945" y="216232"/>
            <a:ext cx="7886700" cy="1138851"/>
          </a:xfrm>
        </p:spPr>
        <p:txBody>
          <a:bodyPr>
            <a:normAutofit/>
          </a:bodyPr>
          <a:lstStyle/>
          <a:p>
            <a:pPr algn="ctr"/>
            <a:r>
              <a:rPr lang="en-US" altLang="zh-CN" sz="3600" b="1" dirty="0">
                <a:latin typeface="微软雅黑" panose="020B0503020204020204" pitchFamily="34" charset="-122"/>
                <a:ea typeface="微软雅黑" panose="020B0503020204020204" pitchFamily="34" charset="-122"/>
                <a:sym typeface="Symbol" panose="05050102010706020507" pitchFamily="18" charset="2"/>
              </a:rPr>
              <a:t>A hyper J/ factory with 10</a:t>
            </a:r>
            <a:r>
              <a:rPr lang="en-US" altLang="zh-CN" sz="3600" b="1" baseline="30000" dirty="0">
                <a:latin typeface="微软雅黑" panose="020B0503020204020204" pitchFamily="34" charset="-122"/>
                <a:ea typeface="微软雅黑" panose="020B0503020204020204" pitchFamily="34" charset="-122"/>
                <a:sym typeface="Symbol" panose="05050102010706020507" pitchFamily="18" charset="2"/>
              </a:rPr>
              <a:t>13</a:t>
            </a:r>
            <a:r>
              <a:rPr lang="en-US" altLang="zh-CN" sz="3600" b="1" dirty="0">
                <a:latin typeface="微软雅黑" panose="020B0503020204020204" pitchFamily="34" charset="-122"/>
                <a:ea typeface="微软雅黑" panose="020B0503020204020204" pitchFamily="34" charset="-122"/>
                <a:sym typeface="Symbol" panose="05050102010706020507" pitchFamily="18" charset="2"/>
              </a:rPr>
              <a:t> J/ events?</a:t>
            </a:r>
            <a:endParaRPr lang="zh-CN" altLang="en-US" sz="3600" b="1"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10287" y="1628775"/>
            <a:ext cx="5273243" cy="4242832"/>
          </a:xfrm>
          <a:prstGeom prst="rect">
            <a:avLst/>
          </a:prstGeom>
        </p:spPr>
      </p:pic>
      <p:graphicFrame>
        <p:nvGraphicFramePr>
          <p:cNvPr id="12" name="表格 11"/>
          <p:cNvGraphicFramePr>
            <a:graphicFrameLocks noGrp="1"/>
          </p:cNvGraphicFramePr>
          <p:nvPr/>
        </p:nvGraphicFramePr>
        <p:xfrm>
          <a:off x="5563552" y="3171196"/>
          <a:ext cx="3026093" cy="2331720"/>
        </p:xfrm>
        <a:graphic>
          <a:graphicData uri="http://schemas.openxmlformats.org/drawingml/2006/table">
            <a:tbl>
              <a:tblPr firstRow="1" bandRow="1">
                <a:tableStyleId>{5C22544A-7EE6-4342-B048-85BDC9FD1C3A}</a:tableStyleId>
              </a:tblPr>
              <a:tblGrid>
                <a:gridCol w="1525905"/>
                <a:gridCol w="1500188"/>
              </a:tblGrid>
              <a:tr h="617220">
                <a:tc>
                  <a:txBody>
                    <a:bodyPr/>
                    <a:lstStyle/>
                    <a:p>
                      <a:pPr algn="ctr"/>
                      <a:r>
                        <a:rPr lang="en-US" altLang="zh-CN" sz="1800" dirty="0"/>
                        <a:t>Energy spread (MeV)</a:t>
                      </a:r>
                      <a:endParaRPr lang="zh-CN" altLang="en-US" sz="1800" dirty="0"/>
                    </a:p>
                  </a:txBody>
                  <a:tcPr marL="68580" marR="68580" marT="34290" marB="34290"/>
                </a:tc>
                <a:tc>
                  <a:txBody>
                    <a:bodyPr/>
                    <a:lstStyle/>
                    <a:p>
                      <a:pPr algn="ctr"/>
                      <a:r>
                        <a:rPr lang="en-US" altLang="zh-CN" sz="1800" dirty="0"/>
                        <a:t>Cross section </a:t>
                      </a:r>
                      <a:endParaRPr lang="en-US" altLang="zh-CN" sz="1800" dirty="0"/>
                    </a:p>
                    <a:p>
                      <a:pPr algn="ctr"/>
                      <a:r>
                        <a:rPr lang="en-US" altLang="zh-CN" sz="1800" dirty="0"/>
                        <a:t>(</a:t>
                      </a:r>
                      <a:r>
                        <a:rPr lang="en-US" altLang="zh-CN" sz="1800" dirty="0" err="1"/>
                        <a:t>nb</a:t>
                      </a:r>
                      <a:r>
                        <a:rPr lang="en-US" altLang="zh-CN" sz="1800" dirty="0"/>
                        <a:t>)</a:t>
                      </a:r>
                      <a:endParaRPr lang="zh-CN" altLang="en-US" sz="1800" dirty="0"/>
                    </a:p>
                  </a:txBody>
                  <a:tcPr marL="68580" marR="68580" marT="34290" marB="34290"/>
                </a:tc>
              </a:tr>
              <a:tr h="342900">
                <a:tc>
                  <a:txBody>
                    <a:bodyPr/>
                    <a:lstStyle/>
                    <a:p>
                      <a:pPr algn="ctr"/>
                      <a:r>
                        <a:rPr lang="en-US" altLang="zh-CN" sz="1800" dirty="0"/>
                        <a:t>1</a:t>
                      </a:r>
                      <a:endParaRPr lang="zh-CN" altLang="en-US" sz="1800" dirty="0"/>
                    </a:p>
                  </a:txBody>
                  <a:tcPr marL="68580" marR="68580" marT="34290" marB="34290"/>
                </a:tc>
                <a:tc>
                  <a:txBody>
                    <a:bodyPr/>
                    <a:lstStyle/>
                    <a:p>
                      <a:pPr algn="ctr"/>
                      <a:r>
                        <a:rPr lang="en-US" altLang="zh-CN" sz="1800" dirty="0"/>
                        <a:t>3,100</a:t>
                      </a:r>
                      <a:endParaRPr lang="zh-CN" altLang="en-US" sz="1800" dirty="0"/>
                    </a:p>
                  </a:txBody>
                  <a:tcPr marL="68580" marR="68580" marT="34290" marB="34290"/>
                </a:tc>
              </a:tr>
              <a:tr h="342900">
                <a:tc>
                  <a:txBody>
                    <a:bodyPr/>
                    <a:lstStyle/>
                    <a:p>
                      <a:pPr algn="ctr"/>
                      <a:r>
                        <a:rPr lang="en-US" altLang="zh-CN" sz="1800" dirty="0"/>
                        <a:t>0.5</a:t>
                      </a:r>
                      <a:endParaRPr lang="zh-CN" altLang="en-US" sz="1800" dirty="0"/>
                    </a:p>
                  </a:txBody>
                  <a:tcPr marL="68580" marR="68580" marT="34290" marB="34290"/>
                </a:tc>
                <a:tc>
                  <a:txBody>
                    <a:bodyPr/>
                    <a:lstStyle/>
                    <a:p>
                      <a:pPr algn="ctr"/>
                      <a:r>
                        <a:rPr lang="en-US" altLang="zh-CN" sz="1800" dirty="0"/>
                        <a:t>5,700</a:t>
                      </a:r>
                      <a:endParaRPr lang="zh-CN" altLang="en-US" sz="1800" dirty="0"/>
                    </a:p>
                  </a:txBody>
                  <a:tcPr marL="68580" marR="68580" marT="34290" marB="34290"/>
                </a:tc>
              </a:tr>
              <a:tr h="342900">
                <a:tc>
                  <a:txBody>
                    <a:bodyPr/>
                    <a:lstStyle/>
                    <a:p>
                      <a:pPr algn="ctr"/>
                      <a:r>
                        <a:rPr lang="en-US" altLang="zh-CN" sz="1800" dirty="0"/>
                        <a:t>0.1</a:t>
                      </a:r>
                      <a:endParaRPr lang="zh-CN" altLang="en-US" sz="1800" dirty="0"/>
                    </a:p>
                  </a:txBody>
                  <a:tcPr marL="68580" marR="68580" marT="34290" marB="34290"/>
                </a:tc>
                <a:tc>
                  <a:txBody>
                    <a:bodyPr/>
                    <a:lstStyle/>
                    <a:p>
                      <a:pPr algn="ctr"/>
                      <a:r>
                        <a:rPr lang="en-US" altLang="zh-CN" sz="1800" dirty="0"/>
                        <a:t>20,000</a:t>
                      </a:r>
                      <a:endParaRPr lang="zh-CN" altLang="en-US" sz="1800" dirty="0"/>
                    </a:p>
                  </a:txBody>
                  <a:tcPr marL="68580" marR="68580" marT="34290" marB="34290"/>
                </a:tc>
              </a:tr>
              <a:tr h="342900">
                <a:tc>
                  <a:txBody>
                    <a:bodyPr/>
                    <a:lstStyle/>
                    <a:p>
                      <a:pPr algn="ctr"/>
                      <a:r>
                        <a:rPr lang="en-US" altLang="zh-CN" sz="1800" dirty="0"/>
                        <a:t>0.05</a:t>
                      </a:r>
                      <a:endParaRPr lang="zh-CN" altLang="en-US" sz="1800" dirty="0"/>
                    </a:p>
                  </a:txBody>
                  <a:tcPr marL="68580" marR="68580" marT="34290" marB="34290"/>
                </a:tc>
                <a:tc>
                  <a:txBody>
                    <a:bodyPr/>
                    <a:lstStyle/>
                    <a:p>
                      <a:pPr algn="ctr"/>
                      <a:r>
                        <a:rPr lang="en-US" altLang="zh-CN" sz="1800" dirty="0"/>
                        <a:t>29,000</a:t>
                      </a:r>
                      <a:endParaRPr lang="zh-CN" altLang="en-US" sz="1800" dirty="0"/>
                    </a:p>
                  </a:txBody>
                  <a:tcPr marL="68580" marR="68580" marT="34290" marB="34290"/>
                </a:tc>
              </a:tr>
              <a:tr h="342900">
                <a:tc>
                  <a:txBody>
                    <a:bodyPr/>
                    <a:lstStyle/>
                    <a:p>
                      <a:pPr algn="ctr"/>
                      <a:r>
                        <a:rPr lang="en-US" altLang="zh-CN" sz="1800" dirty="0"/>
                        <a:t>0.01</a:t>
                      </a:r>
                      <a:endParaRPr lang="zh-CN" altLang="en-US" sz="1800" dirty="0"/>
                    </a:p>
                  </a:txBody>
                  <a:tcPr marL="68580" marR="68580" marT="34290" marB="34290"/>
                </a:tc>
                <a:tc>
                  <a:txBody>
                    <a:bodyPr/>
                    <a:lstStyle/>
                    <a:p>
                      <a:pPr algn="ctr"/>
                      <a:r>
                        <a:rPr lang="en-US" altLang="zh-CN" sz="1800" dirty="0"/>
                        <a:t>42,000</a:t>
                      </a:r>
                      <a:endParaRPr lang="zh-CN" altLang="en-US" sz="1800" dirty="0"/>
                    </a:p>
                  </a:txBody>
                  <a:tcPr marL="68580" marR="68580" marT="34290" marB="34290"/>
                </a:tc>
              </a:tr>
            </a:tbl>
          </a:graphicData>
        </a:graphic>
      </p:graphicFrame>
      <p:sp>
        <p:nvSpPr>
          <p:cNvPr id="13" name="文本框 12"/>
          <p:cNvSpPr txBox="1"/>
          <p:nvPr/>
        </p:nvSpPr>
        <p:spPr>
          <a:xfrm>
            <a:off x="5484495" y="1513485"/>
            <a:ext cx="3422333" cy="1615570"/>
          </a:xfrm>
          <a:prstGeom prst="rect">
            <a:avLst/>
          </a:prstGeom>
          <a:noFill/>
        </p:spPr>
        <p:txBody>
          <a:bodyPr wrap="square" rtlCol="0">
            <a:spAutoFit/>
          </a:bodyPr>
          <a:lstStyle/>
          <a:p>
            <a:pPr>
              <a:lnSpc>
                <a:spcPct val="110000"/>
              </a:lnSpc>
              <a:spcBef>
                <a:spcPts val="450"/>
              </a:spcBef>
            </a:pPr>
            <a:r>
              <a:rPr lang="en-US" altLang="zh-CN" sz="2100" dirty="0"/>
              <a:t>Two ways of improving J/</a:t>
            </a:r>
            <a:r>
              <a:rPr lang="en-US" altLang="zh-CN" sz="2100" dirty="0">
                <a:sym typeface="Symbol" panose="05050102010706020507" pitchFamily="18" charset="2"/>
              </a:rPr>
              <a:t> production rate:</a:t>
            </a:r>
            <a:endParaRPr lang="en-US" altLang="zh-CN" sz="2100" dirty="0">
              <a:sym typeface="Symbol" panose="05050102010706020507" pitchFamily="18" charset="2"/>
            </a:endParaRPr>
          </a:p>
          <a:p>
            <a:pPr marL="386080" indent="-386080">
              <a:lnSpc>
                <a:spcPct val="110000"/>
              </a:lnSpc>
              <a:spcBef>
                <a:spcPts val="450"/>
              </a:spcBef>
              <a:buFont typeface="+mj-lt"/>
              <a:buAutoNum type="arabicPeriod"/>
            </a:pPr>
            <a:r>
              <a:rPr lang="en-US" altLang="zh-CN" sz="2100" dirty="0">
                <a:sym typeface="Symbol" panose="05050102010706020507" pitchFamily="18" charset="2"/>
              </a:rPr>
              <a:t>Increase luminosity</a:t>
            </a:r>
            <a:endParaRPr lang="en-US" altLang="zh-CN" sz="2100" dirty="0">
              <a:sym typeface="Symbol" panose="05050102010706020507" pitchFamily="18" charset="2"/>
            </a:endParaRPr>
          </a:p>
          <a:p>
            <a:pPr marL="386080" indent="-386080">
              <a:lnSpc>
                <a:spcPct val="110000"/>
              </a:lnSpc>
              <a:spcBef>
                <a:spcPts val="450"/>
              </a:spcBef>
              <a:buFont typeface="+mj-lt"/>
              <a:buAutoNum type="arabicPeriod"/>
            </a:pPr>
            <a:r>
              <a:rPr lang="en-US" altLang="zh-CN" sz="2100" dirty="0">
                <a:sym typeface="Symbol" panose="05050102010706020507" pitchFamily="18" charset="2"/>
              </a:rPr>
              <a:t>Reduce energy spread</a:t>
            </a:r>
            <a:endParaRPr lang="zh-CN" altLang="en-US" sz="2100" dirty="0"/>
          </a:p>
        </p:txBody>
      </p:sp>
      <p:sp>
        <p:nvSpPr>
          <p:cNvPr id="14" name="文本框 13"/>
          <p:cNvSpPr txBox="1"/>
          <p:nvPr/>
        </p:nvSpPr>
        <p:spPr>
          <a:xfrm>
            <a:off x="1705928" y="4851480"/>
            <a:ext cx="3807837" cy="507831"/>
          </a:xfrm>
          <a:prstGeom prst="rect">
            <a:avLst/>
          </a:prstGeom>
          <a:noFill/>
          <a:ln>
            <a:solidFill>
              <a:schemeClr val="accent1"/>
            </a:solidFill>
          </a:ln>
        </p:spPr>
        <p:txBody>
          <a:bodyPr wrap="none" rtlCol="0">
            <a:spAutoFit/>
          </a:bodyPr>
          <a:lstStyle/>
          <a:p>
            <a:r>
              <a:rPr lang="zh-CN" altLang="en-US" sz="2700" dirty="0">
                <a:solidFill>
                  <a:srgbClr val="FF0000"/>
                </a:solidFill>
                <a:sym typeface="Symbol" panose="05050102010706020507" pitchFamily="18" charset="2"/>
              </a:rPr>
              <a:t></a:t>
            </a:r>
            <a:r>
              <a:rPr lang="en-US" altLang="zh-CN" sz="2700" baseline="-25000" dirty="0">
                <a:solidFill>
                  <a:srgbClr val="FF0000"/>
                </a:solidFill>
                <a:sym typeface="Symbol" panose="05050102010706020507" pitchFamily="18" charset="2"/>
              </a:rPr>
              <a:t>J/</a:t>
            </a:r>
            <a:r>
              <a:rPr lang="en-US" altLang="zh-CN" sz="2700" dirty="0">
                <a:solidFill>
                  <a:srgbClr val="FF0000"/>
                </a:solidFill>
                <a:sym typeface="Symbol" panose="05050102010706020507" pitchFamily="18" charset="2"/>
              </a:rPr>
              <a:t>=93 </a:t>
            </a:r>
            <a:r>
              <a:rPr lang="en-US" altLang="zh-CN" sz="2700" dirty="0" err="1">
                <a:solidFill>
                  <a:srgbClr val="FF0000"/>
                </a:solidFill>
                <a:sym typeface="Symbol" panose="05050102010706020507" pitchFamily="18" charset="2"/>
              </a:rPr>
              <a:t>keV</a:t>
            </a:r>
            <a:r>
              <a:rPr lang="en-US" altLang="zh-CN" sz="2700" dirty="0">
                <a:solidFill>
                  <a:srgbClr val="FF0000"/>
                </a:solidFill>
                <a:sym typeface="Symbol" panose="05050102010706020507" pitchFamily="18" charset="2"/>
              </a:rPr>
              <a:t>=0.093 MeV</a:t>
            </a:r>
            <a:endParaRPr lang="zh-CN" altLang="en-US" sz="2700" dirty="0">
              <a:solidFill>
                <a:srgbClr val="FF0000"/>
              </a:solidFill>
            </a:endParaRPr>
          </a:p>
        </p:txBody>
      </p:sp>
      <p:sp>
        <p:nvSpPr>
          <p:cNvPr id="15" name="文本框 14"/>
          <p:cNvSpPr txBox="1"/>
          <p:nvPr/>
        </p:nvSpPr>
        <p:spPr>
          <a:xfrm>
            <a:off x="5751380" y="5571525"/>
            <a:ext cx="2843664" cy="323165"/>
          </a:xfrm>
          <a:prstGeom prst="rect">
            <a:avLst/>
          </a:prstGeom>
          <a:noFill/>
        </p:spPr>
        <p:txBody>
          <a:bodyPr wrap="none" rtlCol="0">
            <a:spAutoFit/>
          </a:bodyPr>
          <a:lstStyle/>
          <a:p>
            <a:r>
              <a:rPr lang="en-US" altLang="zh-CN" sz="1500" dirty="0"/>
              <a:t>Numbers &amp; plot from Yuping </a:t>
            </a:r>
            <a:r>
              <a:rPr lang="en-US" altLang="zh-CN" sz="1500" dirty="0" err="1"/>
              <a:t>Guo</a:t>
            </a:r>
            <a:endParaRPr lang="zh-CN" altLang="en-US" sz="1500" dirty="0"/>
          </a:p>
        </p:txBody>
      </p:sp>
      <p:sp>
        <p:nvSpPr>
          <p:cNvPr id="3"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stretch>
            <a:fillRect/>
          </a:stretch>
        </p:blipFill>
        <p:spPr>
          <a:xfrm>
            <a:off x="4589502" y="2181881"/>
            <a:ext cx="4140518" cy="1980619"/>
          </a:xfrm>
          <a:prstGeom prst="rect">
            <a:avLst/>
          </a:prstGeom>
        </p:spPr>
      </p:pic>
      <p:sp>
        <p:nvSpPr>
          <p:cNvPr id="2" name="标题 1"/>
          <p:cNvSpPr>
            <a:spLocks noGrp="1"/>
          </p:cNvSpPr>
          <p:nvPr>
            <p:ph type="title"/>
          </p:nvPr>
        </p:nvSpPr>
        <p:spPr>
          <a:xfrm>
            <a:off x="646152" y="137499"/>
            <a:ext cx="7886700" cy="1338051"/>
          </a:xfrm>
        </p:spPr>
        <p:txBody>
          <a:bodyPr>
            <a:normAutofit/>
          </a:bodyPr>
          <a:lstStyle/>
          <a:p>
            <a:pPr algn="ctr"/>
            <a:r>
              <a:rPr lang="en-US" altLang="zh-CN" sz="3600" b="1" dirty="0">
                <a:latin typeface="微软雅黑" panose="020B0503020204020204" pitchFamily="34" charset="-122"/>
                <a:ea typeface="微软雅黑" panose="020B0503020204020204" pitchFamily="34" charset="-122"/>
                <a:sym typeface="Symbol" panose="05050102010706020507" pitchFamily="18" charset="2"/>
              </a:rPr>
              <a:t>A new scheme of </a:t>
            </a:r>
            <a:r>
              <a:rPr lang="en-US" altLang="zh-CN" sz="3600" b="1" dirty="0" err="1">
                <a:latin typeface="微软雅黑" panose="020B0503020204020204" pitchFamily="34" charset="-122"/>
                <a:ea typeface="微软雅黑" panose="020B0503020204020204" pitchFamily="34" charset="-122"/>
                <a:sym typeface="Symbol" panose="05050102010706020507" pitchFamily="18" charset="2"/>
              </a:rPr>
              <a:t>m</a:t>
            </a:r>
            <a:r>
              <a:rPr lang="en-US" altLang="zh-CN" sz="3600" b="1" dirty="0" err="1">
                <a:latin typeface="微软雅黑" panose="020B0503020204020204" pitchFamily="34" charset="-122"/>
                <a:ea typeface="微软雅黑" panose="020B0503020204020204" pitchFamily="34" charset="-122"/>
              </a:rPr>
              <a:t>onochromatization</a:t>
            </a:r>
            <a:r>
              <a:rPr lang="en-US" altLang="zh-CN" sz="3600" b="1" dirty="0">
                <a:latin typeface="微软雅黑" panose="020B0503020204020204" pitchFamily="34" charset="-122"/>
                <a:ea typeface="微软雅黑" panose="020B0503020204020204" pitchFamily="34" charset="-122"/>
                <a:sym typeface="Symbol" panose="05050102010706020507" pitchFamily="18" charset="2"/>
              </a:rPr>
              <a:t>?</a:t>
            </a:r>
            <a:endParaRPr lang="zh-CN" altLang="en-US" sz="3600" b="1" dirty="0">
              <a:latin typeface="微软雅黑" panose="020B0503020204020204" pitchFamily="34" charset="-122"/>
              <a:ea typeface="微软雅黑" panose="020B0503020204020204" pitchFamily="34" charset="-122"/>
            </a:endParaRPr>
          </a:p>
        </p:txBody>
      </p:sp>
      <p:sp>
        <p:nvSpPr>
          <p:cNvPr id="5" name="矩形 4"/>
          <p:cNvSpPr/>
          <p:nvPr/>
        </p:nvSpPr>
        <p:spPr>
          <a:xfrm>
            <a:off x="2964130" y="1702920"/>
            <a:ext cx="6179870" cy="646331"/>
          </a:xfrm>
          <a:prstGeom prst="rect">
            <a:avLst/>
          </a:prstGeom>
        </p:spPr>
        <p:txBody>
          <a:bodyPr wrap="square">
            <a:spAutoFit/>
          </a:bodyPr>
          <a:lstStyle/>
          <a:p>
            <a:r>
              <a:rPr lang="en-US" altLang="zh-CN" dirty="0">
                <a:solidFill>
                  <a:srgbClr val="0000FF"/>
                </a:solidFill>
                <a:latin typeface="Times New Roman" panose="02020603050405020304" pitchFamily="18" charset="0"/>
              </a:rPr>
              <a:t>V. I. </a:t>
            </a:r>
            <a:r>
              <a:rPr lang="en-US" altLang="zh-CN" dirty="0" err="1">
                <a:solidFill>
                  <a:srgbClr val="0000FF"/>
                </a:solidFill>
                <a:latin typeface="Times New Roman" panose="02020603050405020304" pitchFamily="18" charset="0"/>
              </a:rPr>
              <a:t>Telnov</a:t>
            </a:r>
            <a:r>
              <a:rPr lang="en-US" altLang="zh-CN" dirty="0">
                <a:solidFill>
                  <a:srgbClr val="0000FF"/>
                </a:solidFill>
                <a:latin typeface="Times New Roman" panose="02020603050405020304" pitchFamily="18" charset="0"/>
              </a:rPr>
              <a:t>, 2008.13668v3</a:t>
            </a:r>
            <a:endParaRPr lang="zh-CN" altLang="en-US" dirty="0">
              <a:solidFill>
                <a:srgbClr val="0000FF"/>
              </a:solidFill>
            </a:endParaRPr>
          </a:p>
          <a:p>
            <a:r>
              <a:rPr lang="en-US" altLang="zh-CN" dirty="0" err="1">
                <a:solidFill>
                  <a:srgbClr val="0000FF"/>
                </a:solidFill>
                <a:latin typeface="Times New Roman" panose="02020603050405020304" pitchFamily="18" charset="0"/>
              </a:rPr>
              <a:t>Monochromatization</a:t>
            </a:r>
            <a:r>
              <a:rPr lang="en-US" altLang="zh-CN" dirty="0">
                <a:solidFill>
                  <a:srgbClr val="0000FF"/>
                </a:solidFill>
                <a:latin typeface="Times New Roman" panose="02020603050405020304" pitchFamily="18" charset="0"/>
              </a:rPr>
              <a:t> of </a:t>
            </a:r>
            <a:r>
              <a:rPr lang="en-US" altLang="zh-CN" dirty="0" err="1">
                <a:solidFill>
                  <a:srgbClr val="0000FF"/>
                </a:solidFill>
                <a:latin typeface="Times New Roman" panose="02020603050405020304" pitchFamily="18" charset="0"/>
              </a:rPr>
              <a:t>e</a:t>
            </a:r>
            <a:r>
              <a:rPr lang="en-US" altLang="zh-CN" baseline="30000" dirty="0" err="1">
                <a:solidFill>
                  <a:srgbClr val="0000FF"/>
                </a:solidFill>
                <a:latin typeface="Times New Roman" panose="02020603050405020304" pitchFamily="18" charset="0"/>
              </a:rPr>
              <a:t>+</a:t>
            </a:r>
            <a:r>
              <a:rPr lang="en-US" altLang="zh-CN" dirty="0" err="1">
                <a:solidFill>
                  <a:srgbClr val="0000FF"/>
                </a:solidFill>
                <a:latin typeface="Times New Roman" panose="02020603050405020304" pitchFamily="18" charset="0"/>
              </a:rPr>
              <a:t>e</a:t>
            </a:r>
            <a:r>
              <a:rPr lang="en-US" altLang="zh-CN" baseline="30000" dirty="0">
                <a:solidFill>
                  <a:srgbClr val="0000FF"/>
                </a:solidFill>
                <a:latin typeface="Times New Roman" panose="02020603050405020304" pitchFamily="18" charset="0"/>
              </a:rPr>
              <a:t>−</a:t>
            </a:r>
            <a:r>
              <a:rPr lang="en-US" altLang="zh-CN" dirty="0">
                <a:solidFill>
                  <a:srgbClr val="0000FF"/>
                </a:solidFill>
                <a:latin typeface="Times New Roman" panose="02020603050405020304" pitchFamily="18" charset="0"/>
              </a:rPr>
              <a:t> colliders with a large crossing angle </a:t>
            </a:r>
            <a:endParaRPr lang="zh-CN" altLang="en-US" dirty="0">
              <a:solidFill>
                <a:srgbClr val="0000FF"/>
              </a:solidFill>
            </a:endParaRPr>
          </a:p>
        </p:txBody>
      </p:sp>
      <p:pic>
        <p:nvPicPr>
          <p:cNvPr id="6" name="图片 5"/>
          <p:cNvPicPr>
            <a:picLocks noChangeAspect="1"/>
          </p:cNvPicPr>
          <p:nvPr/>
        </p:nvPicPr>
        <p:blipFill>
          <a:blip r:embed="rId2"/>
          <a:stretch>
            <a:fillRect/>
          </a:stretch>
        </p:blipFill>
        <p:spPr>
          <a:xfrm>
            <a:off x="512333" y="1529606"/>
            <a:ext cx="2145268" cy="1220244"/>
          </a:xfrm>
          <a:prstGeom prst="rect">
            <a:avLst/>
          </a:prstGeom>
        </p:spPr>
      </p:pic>
      <p:pic>
        <p:nvPicPr>
          <p:cNvPr id="8" name="图片 7"/>
          <p:cNvPicPr>
            <a:picLocks noChangeAspect="1"/>
          </p:cNvPicPr>
          <p:nvPr/>
        </p:nvPicPr>
        <p:blipFill>
          <a:blip r:embed="rId3"/>
          <a:stretch>
            <a:fillRect/>
          </a:stretch>
        </p:blipFill>
        <p:spPr>
          <a:xfrm>
            <a:off x="199489" y="2761526"/>
            <a:ext cx="3723323" cy="1318920"/>
          </a:xfrm>
          <a:prstGeom prst="rect">
            <a:avLst/>
          </a:prstGeom>
        </p:spPr>
      </p:pic>
      <p:sp>
        <p:nvSpPr>
          <p:cNvPr id="9" name="矩形 8"/>
          <p:cNvSpPr/>
          <p:nvPr/>
        </p:nvSpPr>
        <p:spPr>
          <a:xfrm>
            <a:off x="199489" y="4159361"/>
            <a:ext cx="3702070" cy="923330"/>
          </a:xfrm>
          <a:prstGeom prst="rect">
            <a:avLst/>
          </a:prstGeom>
        </p:spPr>
        <p:txBody>
          <a:bodyPr wrap="square">
            <a:spAutoFit/>
          </a:bodyPr>
          <a:lstStyle/>
          <a:p>
            <a:r>
              <a:rPr lang="en-US" altLang="zh-CN" dirty="0">
                <a:latin typeface="Times New Roman" panose="02020603050405020304" pitchFamily="18" charset="0"/>
                <a:cs typeface="Times New Roman" panose="02020603050405020304" pitchFamily="18" charset="0"/>
              </a:rPr>
              <a:t>Existing </a:t>
            </a:r>
            <a:r>
              <a:rPr lang="en-US" altLang="zh-CN" dirty="0" err="1">
                <a:latin typeface="Times New Roman" panose="02020603050405020304" pitchFamily="18" charset="0"/>
                <a:cs typeface="Times New Roman" panose="02020603050405020304" pitchFamily="18" charset="0"/>
              </a:rPr>
              <a:t>monochromatization</a:t>
            </a:r>
            <a:r>
              <a:rPr lang="en-US" altLang="zh-CN" dirty="0">
                <a:latin typeface="Times New Roman" panose="02020603050405020304" pitchFamily="18" charset="0"/>
                <a:cs typeface="Times New Roman" panose="02020603050405020304" pitchFamily="18" charset="0"/>
              </a:rPr>
              <a:t> scheme for head-on collisions will reduce luminosity significantly</a:t>
            </a:r>
            <a:endParaRPr lang="zh-CN" altLang="en-US" dirty="0">
              <a:latin typeface="Times New Roman" panose="02020603050405020304" pitchFamily="18" charset="0"/>
              <a:cs typeface="Times New Roman" panose="02020603050405020304" pitchFamily="18" charset="0"/>
            </a:endParaRPr>
          </a:p>
        </p:txBody>
      </p:sp>
      <p:sp>
        <p:nvSpPr>
          <p:cNvPr id="11" name="矩形 10"/>
          <p:cNvSpPr/>
          <p:nvPr/>
        </p:nvSpPr>
        <p:spPr>
          <a:xfrm>
            <a:off x="4130874" y="4162499"/>
            <a:ext cx="4959338" cy="923330"/>
          </a:xfrm>
          <a:prstGeom prst="rect">
            <a:avLst/>
          </a:prstGeom>
        </p:spPr>
        <p:txBody>
          <a:bodyPr wrap="square">
            <a:spAutoFit/>
          </a:bodyPr>
          <a:lstStyle/>
          <a:p>
            <a:r>
              <a:rPr lang="en-US" altLang="zh-CN" dirty="0">
                <a:solidFill>
                  <a:srgbClr val="FF0000"/>
                </a:solidFill>
                <a:latin typeface="Times New Roman" panose="02020603050405020304" pitchFamily="18" charset="0"/>
                <a:cs typeface="Times New Roman" panose="02020603050405020304" pitchFamily="18" charset="0"/>
              </a:rPr>
              <a:t>New scheme: </a:t>
            </a:r>
            <a:r>
              <a:rPr lang="en-US" altLang="zh-CN" dirty="0">
                <a:latin typeface="Times New Roman" panose="02020603050405020304" pitchFamily="18" charset="0"/>
                <a:cs typeface="Times New Roman" panose="02020603050405020304" pitchFamily="18" charset="0"/>
              </a:rPr>
              <a:t>Provide the beams with an angular dispersion such that a beam particle arrives to the IP with a horizontal angle that depends on its energy.</a:t>
            </a:r>
            <a:endParaRPr lang="zh-CN" altLang="en-US" dirty="0">
              <a:latin typeface="Times New Roman" panose="02020603050405020304" pitchFamily="18" charset="0"/>
              <a:cs typeface="Times New Roman" panose="02020603050405020304" pitchFamily="18" charset="0"/>
            </a:endParaRPr>
          </a:p>
        </p:txBody>
      </p:sp>
      <p:sp>
        <p:nvSpPr>
          <p:cNvPr id="3" name="右箭头 2"/>
          <p:cNvSpPr/>
          <p:nvPr/>
        </p:nvSpPr>
        <p:spPr>
          <a:xfrm>
            <a:off x="3922811" y="3178939"/>
            <a:ext cx="589002" cy="48409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16" name="组合 15"/>
          <p:cNvGrpSpPr/>
          <p:nvPr/>
        </p:nvGrpSpPr>
        <p:grpSpPr>
          <a:xfrm>
            <a:off x="885038" y="5564657"/>
            <a:ext cx="7373923" cy="822181"/>
            <a:chOff x="1263714" y="5710181"/>
            <a:chExt cx="9831897" cy="1096241"/>
          </a:xfrm>
        </p:grpSpPr>
        <p:pic>
          <p:nvPicPr>
            <p:cNvPr id="7" name="图片 6"/>
            <p:cNvPicPr>
              <a:picLocks noChangeAspect="1"/>
            </p:cNvPicPr>
            <p:nvPr/>
          </p:nvPicPr>
          <p:blipFill>
            <a:blip r:embed="rId4"/>
            <a:stretch>
              <a:fillRect/>
            </a:stretch>
          </p:blipFill>
          <p:spPr>
            <a:xfrm>
              <a:off x="1263714" y="5737076"/>
              <a:ext cx="3810309" cy="554377"/>
            </a:xfrm>
            <a:prstGeom prst="rect">
              <a:avLst/>
            </a:prstGeom>
            <a:ln>
              <a:solidFill>
                <a:schemeClr val="accent1"/>
              </a:solidFill>
            </a:ln>
          </p:spPr>
        </p:pic>
        <p:sp>
          <p:nvSpPr>
            <p:cNvPr id="12" name="右箭头 11"/>
            <p:cNvSpPr/>
            <p:nvPr/>
          </p:nvSpPr>
          <p:spPr>
            <a:xfrm>
              <a:off x="5501079" y="5710181"/>
              <a:ext cx="785336" cy="6454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3" name="文本框 12"/>
            <p:cNvSpPr txBox="1"/>
            <p:nvPr/>
          </p:nvSpPr>
          <p:spPr>
            <a:xfrm>
              <a:off x="6532500" y="5736044"/>
              <a:ext cx="4563111" cy="1070378"/>
            </a:xfrm>
            <a:prstGeom prst="rect">
              <a:avLst/>
            </a:prstGeom>
            <a:noFill/>
            <a:ln>
              <a:solidFill>
                <a:schemeClr val="accent1"/>
              </a:solidFill>
            </a:ln>
          </p:spPr>
          <p:txBody>
            <a:bodyPr wrap="square" rtlCol="0">
              <a:spAutoFit/>
            </a:bodyPr>
            <a:lstStyle/>
            <a:p>
              <a:pPr>
                <a:spcBef>
                  <a:spcPts val="450"/>
                </a:spcBef>
              </a:pPr>
              <a:r>
                <a:rPr lang="zh-CN" altLang="en-US" sz="2100" dirty="0">
                  <a:sym typeface="Symbol" panose="05050102010706020507" pitchFamily="18" charset="2"/>
                </a:rPr>
                <a:t></a:t>
              </a:r>
              <a:r>
                <a:rPr lang="en-US" altLang="zh-CN" sz="2100" dirty="0">
                  <a:sym typeface="Symbol" panose="05050102010706020507" pitchFamily="18" charset="2"/>
                </a:rPr>
                <a:t>W=10-15 </a:t>
              </a:r>
              <a:r>
                <a:rPr lang="en-US" altLang="zh-CN" sz="2100" dirty="0" err="1">
                  <a:sym typeface="Symbol" panose="05050102010706020507" pitchFamily="18" charset="2"/>
                </a:rPr>
                <a:t>keV</a:t>
              </a:r>
              <a:r>
                <a:rPr lang="en-US" altLang="zh-CN" sz="2100" dirty="0">
                  <a:sym typeface="Symbol" panose="05050102010706020507" pitchFamily="18" charset="2"/>
                </a:rPr>
                <a:t> @ J/ peak</a:t>
              </a:r>
              <a:endParaRPr lang="en-US" altLang="zh-CN" sz="2100" dirty="0">
                <a:sym typeface="Symbol" panose="05050102010706020507" pitchFamily="18" charset="2"/>
              </a:endParaRPr>
            </a:p>
            <a:p>
              <a:pPr>
                <a:spcBef>
                  <a:spcPts val="450"/>
                </a:spcBef>
              </a:pPr>
              <a:r>
                <a:rPr lang="en-US" altLang="zh-CN" sz="2100" dirty="0">
                  <a:sym typeface="Symbol" panose="05050102010706020507" pitchFamily="18" charset="2"/>
                </a:rPr>
                <a:t>and J/ is moving!</a:t>
              </a:r>
              <a:endParaRPr lang="zh-CN" altLang="en-US" sz="2100" dirty="0"/>
            </a:p>
          </p:txBody>
        </p:sp>
      </p:grpSp>
      <p:sp>
        <p:nvSpPr>
          <p:cNvPr id="14" name="文本框 13"/>
          <p:cNvSpPr txBox="1"/>
          <p:nvPr/>
        </p:nvSpPr>
        <p:spPr>
          <a:xfrm>
            <a:off x="6286501" y="3638210"/>
            <a:ext cx="1531115" cy="394082"/>
          </a:xfrm>
          <a:prstGeom prst="rect">
            <a:avLst/>
          </a:prstGeom>
          <a:noFill/>
        </p:spPr>
        <p:txBody>
          <a:bodyPr wrap="square" rtlCol="0">
            <a:spAutoFit/>
          </a:bodyPr>
          <a:lstStyle/>
          <a:p>
            <a:pPr algn="ctr">
              <a:lnSpc>
                <a:spcPct val="120000"/>
              </a:lnSpc>
              <a:spcBef>
                <a:spcPts val="900"/>
              </a:spcBef>
            </a:pPr>
            <a:r>
              <a:rPr lang="en-US" altLang="zh-CN" dirty="0">
                <a:solidFill>
                  <a:srgbClr val="FF0000"/>
                </a:solidFill>
                <a:sym typeface="Symbol" panose="05050102010706020507" pitchFamily="18" charset="2"/>
              </a:rPr>
              <a:t></a:t>
            </a:r>
            <a:r>
              <a:rPr lang="en-US" altLang="zh-CN" baseline="-25000" dirty="0">
                <a:solidFill>
                  <a:srgbClr val="FF0000"/>
                </a:solidFill>
                <a:sym typeface="Symbol" panose="05050102010706020507" pitchFamily="18" charset="2"/>
              </a:rPr>
              <a:t>c  </a:t>
            </a:r>
            <a:r>
              <a:rPr lang="en-US" altLang="zh-CN" dirty="0">
                <a:solidFill>
                  <a:srgbClr val="FF0000"/>
                </a:solidFill>
                <a:sym typeface="Symbol" panose="05050102010706020507" pitchFamily="18" charset="2"/>
              </a:rPr>
              <a:t> 17~30</a:t>
            </a:r>
            <a:endParaRPr lang="zh-CN" altLang="en-US" dirty="0">
              <a:solidFill>
                <a:srgbClr val="FF0000"/>
              </a:solidFill>
            </a:endParaRPr>
          </a:p>
        </p:txBody>
      </p:sp>
      <p:sp>
        <p:nvSpPr>
          <p:cNvPr id="4" name="Slide Number Placeholder 3"/>
          <p:cNvSpPr>
            <a:spLocks noGrp="1"/>
          </p:cNvSpPr>
          <p:nvPr>
            <p:ph type="sldNum" sz="quarter" idx="12"/>
          </p:nvPr>
        </p:nvSpPr>
        <p:spPr>
          <a:xfrm>
            <a:off x="8580329" y="6441579"/>
            <a:ext cx="563671" cy="404614"/>
          </a:xfrm>
        </p:spPr>
        <p:txBody>
          <a:bodyPr/>
          <a:lstStyle/>
          <a:p>
            <a:fld id="{08614B4D-4BDB-A944-9746-9B9EB88CC6D2}" type="slidenum">
              <a:rPr lang="en-US" sz="2400" smtClean="0"/>
            </a:fld>
            <a:endParaRPr lang="en-US" sz="2400"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779" y="47626"/>
            <a:ext cx="8867321" cy="1325563"/>
          </a:xfrm>
        </p:spPr>
        <p:txBody>
          <a:bodyPr/>
          <a:lstStyle/>
          <a:p>
            <a:pPr algn="ctr"/>
            <a:r>
              <a:rPr lang="en-US" altLang="zh-CN" b="1" dirty="0">
                <a:latin typeface="微软雅黑" panose="020B0503020204020204" pitchFamily="34" charset="-122"/>
                <a:ea typeface="微软雅黑" panose="020B0503020204020204" pitchFamily="34" charset="-122"/>
              </a:rPr>
              <a:t>We have 10 years of running for BESIII</a:t>
            </a:r>
            <a:endParaRPr lang="zh-CN" altLang="en-US" b="1" dirty="0">
              <a:latin typeface="微软雅黑" panose="020B0503020204020204" pitchFamily="34" charset="-122"/>
              <a:ea typeface="微软雅黑" panose="020B0503020204020204" pitchFamily="34" charset="-122"/>
            </a:endParaRPr>
          </a:p>
        </p:txBody>
      </p:sp>
      <p:sp>
        <p:nvSpPr>
          <p:cNvPr id="5" name="Footer Placeholder 4"/>
          <p:cNvSpPr>
            <a:spLocks noGrp="1"/>
          </p:cNvSpPr>
          <p:nvPr>
            <p:ph type="ftr" sz="quarter" idx="11"/>
          </p:nvPr>
        </p:nvSpPr>
        <p:spPr/>
        <p:txBody>
          <a:bodyPr/>
          <a:lstStyle/>
          <a:p>
            <a:r>
              <a:rPr lang="en-US"/>
              <a:t>The Physics on BESIII</a:t>
            </a:r>
            <a:endParaRPr lang="en-US"/>
          </a:p>
        </p:txBody>
      </p:sp>
      <p:sp>
        <p:nvSpPr>
          <p:cNvPr id="4" name="Slide Number Placeholder 3"/>
          <p:cNvSpPr>
            <a:spLocks noGrp="1"/>
          </p:cNvSpPr>
          <p:nvPr>
            <p:ph type="sldNum" sz="quarter" idx="12"/>
          </p:nvPr>
        </p:nvSpPr>
        <p:spPr/>
        <p:txBody>
          <a:bodyPr/>
          <a:lstStyle/>
          <a:p>
            <a:fld id="{631502E3-5324-F14B-802A-9353020B486E}" type="slidenum">
              <a:rPr lang="en-US" smtClean="0"/>
            </a:fld>
            <a:endParaRPr lang="en-US"/>
          </a:p>
        </p:txBody>
      </p:sp>
      <p:sp>
        <p:nvSpPr>
          <p:cNvPr id="7" name="TextBox 6"/>
          <p:cNvSpPr txBox="1"/>
          <p:nvPr/>
        </p:nvSpPr>
        <p:spPr>
          <a:xfrm>
            <a:off x="408215" y="2102837"/>
            <a:ext cx="8327571" cy="3647152"/>
          </a:xfrm>
          <a:prstGeom prst="rect">
            <a:avLst/>
          </a:prstGeom>
          <a:noFill/>
        </p:spPr>
        <p:txBody>
          <a:bodyPr wrap="square" rtlCol="0">
            <a:spAutoFit/>
          </a:bodyPr>
          <a:lstStyle/>
          <a:p>
            <a:pPr marL="342900" indent="-342900" algn="just">
              <a:buFont typeface="Wingdings" panose="05000000000000000000" pitchFamily="2" charset="2"/>
              <a:buChar char="q"/>
            </a:pPr>
            <a:r>
              <a:rPr lang="en-US" sz="2100" dirty="0"/>
              <a:t>Even though we have so many publications, we do not solve the problems we mentioned in the beginning totally,  but we either find some hints to the solutions or find more problems. That is the reason we want to continuum the running of BESIII detector for an other 10 years;</a:t>
            </a:r>
            <a:endParaRPr lang="en-US" sz="2100" dirty="0"/>
          </a:p>
          <a:p>
            <a:pPr marL="342900" indent="-342900" algn="just">
              <a:buFont typeface="Wingdings" panose="05000000000000000000" pitchFamily="2" charset="2"/>
              <a:buChar char="q"/>
            </a:pPr>
            <a:endParaRPr lang="en-US" sz="2100" dirty="0"/>
          </a:p>
          <a:p>
            <a:pPr marL="342900" indent="-342900" algn="just">
              <a:buFont typeface="Wingdings" panose="05000000000000000000" pitchFamily="2" charset="2"/>
              <a:buChar char="q"/>
            </a:pPr>
            <a:r>
              <a:rPr lang="en-US" sz="2100" dirty="0"/>
              <a:t>With the next 10 years, we will upgrade the detector, and the luminosity/energy of BEPC will be expanded also; we will get more data sample, which means that we could perform more precision measurement; at the same time better understanding of the detector will be reached, which means smaller systematic uncertainty;</a:t>
            </a:r>
            <a:endParaRPr lang="en-US" sz="21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325563"/>
          </a:xfrm>
        </p:spPr>
        <p:txBody>
          <a:bodyPr/>
          <a:lstStyle/>
          <a:p>
            <a:pPr algn="ctr"/>
            <a:r>
              <a:rPr lang="en-US" altLang="zh-CN" b="1" dirty="0">
                <a:latin typeface="微软雅黑" panose="020B0503020204020204" pitchFamily="34" charset="-122"/>
                <a:ea typeface="微软雅黑" panose="020B0503020204020204" pitchFamily="34" charset="-122"/>
              </a:rPr>
              <a:t>From BEPC to CEPC</a:t>
            </a:r>
            <a:endParaRPr lang="zh-CN" altLang="en-US" b="1" dirty="0">
              <a:latin typeface="微软雅黑" panose="020B0503020204020204" pitchFamily="34" charset="-122"/>
              <a:ea typeface="微软雅黑" panose="020B0503020204020204" pitchFamily="34" charset="-122"/>
            </a:endParaRPr>
          </a:p>
        </p:txBody>
      </p:sp>
      <p:sp>
        <p:nvSpPr>
          <p:cNvPr id="5" name="Footer Placeholder 4"/>
          <p:cNvSpPr>
            <a:spLocks noGrp="1"/>
          </p:cNvSpPr>
          <p:nvPr>
            <p:ph type="ftr" sz="quarter" idx="11"/>
          </p:nvPr>
        </p:nvSpPr>
        <p:spPr/>
        <p:txBody>
          <a:bodyPr/>
          <a:lstStyle/>
          <a:p>
            <a:r>
              <a:rPr lang="en-US"/>
              <a:t>The Physics on BESIII</a:t>
            </a:r>
            <a:endParaRPr lang="en-US"/>
          </a:p>
        </p:txBody>
      </p:sp>
      <p:sp>
        <p:nvSpPr>
          <p:cNvPr id="4" name="Slide Number Placeholder 3"/>
          <p:cNvSpPr>
            <a:spLocks noGrp="1"/>
          </p:cNvSpPr>
          <p:nvPr>
            <p:ph type="sldNum" sz="quarter" idx="12"/>
          </p:nvPr>
        </p:nvSpPr>
        <p:spPr/>
        <p:txBody>
          <a:bodyPr/>
          <a:lstStyle/>
          <a:p>
            <a:fld id="{631502E3-5324-F14B-802A-9353020B486E}" type="slidenum">
              <a:rPr lang="en-US" smtClean="0"/>
            </a:fld>
            <a:endParaRPr lang="en-US"/>
          </a:p>
        </p:txBody>
      </p:sp>
      <p:pic>
        <p:nvPicPr>
          <p:cNvPr id="6" name="Picture 5"/>
          <p:cNvPicPr>
            <a:picLocks noChangeAspect="1"/>
          </p:cNvPicPr>
          <p:nvPr/>
        </p:nvPicPr>
        <p:blipFill>
          <a:blip r:embed="rId1"/>
          <a:stretch>
            <a:fillRect/>
          </a:stretch>
        </p:blipFill>
        <p:spPr>
          <a:xfrm>
            <a:off x="141565" y="2581188"/>
            <a:ext cx="4614993" cy="2478287"/>
          </a:xfrm>
          <a:prstGeom prst="rect">
            <a:avLst/>
          </a:prstGeom>
        </p:spPr>
      </p:pic>
      <p:pic>
        <p:nvPicPr>
          <p:cNvPr id="8" name="Picture 7"/>
          <p:cNvPicPr>
            <a:picLocks noChangeAspect="1"/>
          </p:cNvPicPr>
          <p:nvPr/>
        </p:nvPicPr>
        <p:blipFill>
          <a:blip r:embed="rId2"/>
          <a:stretch>
            <a:fillRect/>
          </a:stretch>
        </p:blipFill>
        <p:spPr>
          <a:xfrm>
            <a:off x="4869809" y="2581188"/>
            <a:ext cx="4132626" cy="2505404"/>
          </a:xfrm>
          <a:prstGeom prst="rect">
            <a:avLst/>
          </a:prstGeo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Physics on BESIII</a:t>
            </a:r>
            <a:endParaRPr lang="en-US"/>
          </a:p>
        </p:txBody>
      </p:sp>
      <p:sp>
        <p:nvSpPr>
          <p:cNvPr id="4" name="Slide Number Placeholder 3"/>
          <p:cNvSpPr>
            <a:spLocks noGrp="1"/>
          </p:cNvSpPr>
          <p:nvPr>
            <p:ph type="sldNum" sz="quarter" idx="12"/>
          </p:nvPr>
        </p:nvSpPr>
        <p:spPr/>
        <p:txBody>
          <a:bodyPr/>
          <a:lstStyle/>
          <a:p>
            <a:fld id="{1E579FB1-BED8-7E42-A58A-373D9AFD40D3}" type="slidenum">
              <a:rPr lang="en-US" smtClean="0"/>
            </a:fld>
            <a:endParaRPr lang="en-US"/>
          </a:p>
        </p:txBody>
      </p:sp>
      <p:sp>
        <p:nvSpPr>
          <p:cNvPr id="5" name="TextBox 4"/>
          <p:cNvSpPr txBox="1"/>
          <p:nvPr/>
        </p:nvSpPr>
        <p:spPr>
          <a:xfrm>
            <a:off x="381000" y="1933374"/>
            <a:ext cx="8569446" cy="3539430"/>
          </a:xfrm>
          <a:prstGeom prst="rect">
            <a:avLst/>
          </a:prstGeom>
          <a:noFill/>
        </p:spPr>
        <p:txBody>
          <a:bodyPr wrap="square" rtlCol="0">
            <a:spAutoFit/>
          </a:bodyPr>
          <a:lstStyle/>
          <a:p>
            <a:pPr algn="just"/>
            <a:r>
              <a:rPr lang="en-US" sz="2800" dirty="0">
                <a:solidFill>
                  <a:srgbClr val="374151"/>
                </a:solidFill>
                <a:latin typeface="Cooper Black" panose="0208090404030B020404" pitchFamily="18" charset="77"/>
              </a:rPr>
              <a:t>Love lxslc: stay with it as long as you can; </a:t>
            </a:r>
            <a:r>
              <a:rPr lang="en-GB" sz="2800" dirty="0">
                <a:solidFill>
                  <a:srgbClr val="374151"/>
                </a:solidFill>
                <a:latin typeface="Cooper Black" panose="0208090404030B020404" pitchFamily="18" charset="77"/>
              </a:rPr>
              <a:t>Familiarize yourself with the BESIII software platform and contribute improvements if you have innovative ideas. Develop your own operational scripts, whether by adapting existing ones or creating new ones from scratch. Maintain an organized and efficient personal folder</a:t>
            </a:r>
            <a:endParaRPr lang="en-US" sz="2800" dirty="0">
              <a:solidFill>
                <a:srgbClr val="374151"/>
              </a:solidFill>
              <a:latin typeface="Cooper Black" panose="0208090404030B020404" pitchFamily="18" charset="77"/>
            </a:endParaRPr>
          </a:p>
        </p:txBody>
      </p:sp>
      <p:sp>
        <p:nvSpPr>
          <p:cNvPr id="8" name="Title 1"/>
          <p:cNvSpPr>
            <a:spLocks noGrp="1"/>
          </p:cNvSpPr>
          <p:nvPr>
            <p:ph type="title"/>
          </p:nvPr>
        </p:nvSpPr>
        <p:spPr>
          <a:xfrm>
            <a:off x="0" y="47624"/>
            <a:ext cx="9144000" cy="1325563"/>
          </a:xfrm>
        </p:spPr>
        <p:txBody>
          <a:bodyPr>
            <a:normAutofit/>
          </a:bodyPr>
          <a:lstStyle/>
          <a:p>
            <a:pPr algn="ctr"/>
            <a:r>
              <a:rPr lang="en-GB" b="1" u="none" strike="noStrike" dirty="0">
                <a:solidFill>
                  <a:srgbClr val="374151"/>
                </a:solidFill>
                <a:effectLst/>
                <a:latin typeface="微软雅黑" panose="020B0503020204020204" pitchFamily="34" charset="-122"/>
                <a:ea typeface="微软雅黑" panose="020B0503020204020204" pitchFamily="34" charset="-122"/>
              </a:rPr>
              <a:t>Tips for First-Time Learners</a:t>
            </a:r>
            <a:endParaRPr lang="en-US"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Physics on BESIII</a:t>
            </a:r>
            <a:endParaRPr lang="en-US"/>
          </a:p>
        </p:txBody>
      </p:sp>
      <p:sp>
        <p:nvSpPr>
          <p:cNvPr id="4" name="Slide Number Placeholder 3"/>
          <p:cNvSpPr>
            <a:spLocks noGrp="1"/>
          </p:cNvSpPr>
          <p:nvPr>
            <p:ph type="sldNum" sz="quarter" idx="12"/>
          </p:nvPr>
        </p:nvSpPr>
        <p:spPr/>
        <p:txBody>
          <a:bodyPr/>
          <a:lstStyle/>
          <a:p>
            <a:fld id="{1E579FB1-BED8-7E42-A58A-373D9AFD40D3}" type="slidenum">
              <a:rPr lang="en-US" smtClean="0"/>
            </a:fld>
            <a:endParaRPr lang="en-US"/>
          </a:p>
        </p:txBody>
      </p:sp>
      <p:sp>
        <p:nvSpPr>
          <p:cNvPr id="5" name="TextBox 4"/>
          <p:cNvSpPr txBox="1"/>
          <p:nvPr/>
        </p:nvSpPr>
        <p:spPr>
          <a:xfrm>
            <a:off x="223214" y="2095054"/>
            <a:ext cx="8697571" cy="3539430"/>
          </a:xfrm>
          <a:prstGeom prst="rect">
            <a:avLst/>
          </a:prstGeom>
          <a:noFill/>
        </p:spPr>
        <p:txBody>
          <a:bodyPr wrap="square" rtlCol="0">
            <a:spAutoFit/>
          </a:bodyPr>
          <a:lstStyle/>
          <a:p>
            <a:pPr algn="just"/>
            <a:r>
              <a:rPr lang="en-GB" sz="2800" dirty="0">
                <a:solidFill>
                  <a:srgbClr val="374151"/>
                </a:solidFill>
                <a:latin typeface="Cooper Black" panose="0208090404030B020404" pitchFamily="18" charset="77"/>
              </a:rPr>
              <a:t>Participate in meetings: train your ears and mouth to become familiar with English and the jargon used in BESIII. Familiarize yourself with the BESIII publication procedure. Gain a comprehensive understanding of the physics and techniques discussed in the presentations. Make an effort to ask questions and offer suggestions.</a:t>
            </a:r>
            <a:endParaRPr lang="en-US" sz="2800" dirty="0">
              <a:solidFill>
                <a:srgbClr val="374151"/>
              </a:solidFill>
              <a:latin typeface="Cooper Black" panose="0208090404030B020404" pitchFamily="18" charset="77"/>
            </a:endParaRPr>
          </a:p>
        </p:txBody>
      </p:sp>
      <p:sp>
        <p:nvSpPr>
          <p:cNvPr id="7" name="Title 1"/>
          <p:cNvSpPr>
            <a:spLocks noGrp="1"/>
          </p:cNvSpPr>
          <p:nvPr>
            <p:ph type="title"/>
          </p:nvPr>
        </p:nvSpPr>
        <p:spPr>
          <a:xfrm>
            <a:off x="0" y="47624"/>
            <a:ext cx="9144000" cy="1325563"/>
          </a:xfrm>
        </p:spPr>
        <p:txBody>
          <a:bodyPr>
            <a:normAutofit/>
          </a:bodyPr>
          <a:lstStyle/>
          <a:p>
            <a:pPr algn="ctr"/>
            <a:r>
              <a:rPr lang="en-GB" b="1" u="none" strike="noStrike" dirty="0">
                <a:solidFill>
                  <a:srgbClr val="374151"/>
                </a:solidFill>
                <a:effectLst/>
                <a:latin typeface="微软雅黑" panose="020B0503020204020204" pitchFamily="34" charset="-122"/>
                <a:ea typeface="微软雅黑" panose="020B0503020204020204" pitchFamily="34" charset="-122"/>
              </a:rPr>
              <a:t>Tips for First-Time Learners</a:t>
            </a:r>
            <a:endParaRPr lang="en-US"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Physics on BESIII</a:t>
            </a:r>
            <a:endParaRPr lang="en-US"/>
          </a:p>
        </p:txBody>
      </p:sp>
      <p:sp>
        <p:nvSpPr>
          <p:cNvPr id="4" name="Slide Number Placeholder 3"/>
          <p:cNvSpPr>
            <a:spLocks noGrp="1"/>
          </p:cNvSpPr>
          <p:nvPr>
            <p:ph type="sldNum" sz="quarter" idx="12"/>
          </p:nvPr>
        </p:nvSpPr>
        <p:spPr/>
        <p:txBody>
          <a:bodyPr/>
          <a:lstStyle/>
          <a:p>
            <a:fld id="{1E579FB1-BED8-7E42-A58A-373D9AFD40D3}" type="slidenum">
              <a:rPr lang="en-US" smtClean="0"/>
            </a:fld>
            <a:endParaRPr lang="en-US"/>
          </a:p>
        </p:txBody>
      </p:sp>
      <p:sp>
        <p:nvSpPr>
          <p:cNvPr id="5" name="TextBox 4"/>
          <p:cNvSpPr txBox="1"/>
          <p:nvPr/>
        </p:nvSpPr>
        <p:spPr>
          <a:xfrm>
            <a:off x="114300" y="2206623"/>
            <a:ext cx="8722971" cy="3316292"/>
          </a:xfrm>
          <a:prstGeom prst="rect">
            <a:avLst/>
          </a:prstGeom>
          <a:noFill/>
        </p:spPr>
        <p:txBody>
          <a:bodyPr wrap="square" rtlCol="0">
            <a:spAutoFit/>
          </a:bodyPr>
          <a:lstStyle/>
          <a:p>
            <a:pPr algn="just"/>
            <a:r>
              <a:rPr lang="en-GB" sz="2800" dirty="0">
                <a:solidFill>
                  <a:srgbClr val="374151"/>
                </a:solidFill>
                <a:latin typeface="Cooper Black" panose="0208090404030B020404" pitchFamily="18" charset="77"/>
              </a:rPr>
              <a:t>Regularly report your results and take care in preparing your slides. Clearly explain how you obtained your results, allowing others to assess their accuracy. It's your responsibility to ensure others understand your findings, rather than simply attributing any misunderstandings to their intelligence.</a:t>
            </a:r>
            <a:endParaRPr lang="en-US" sz="2800" dirty="0">
              <a:solidFill>
                <a:srgbClr val="374151"/>
              </a:solidFill>
              <a:latin typeface="Cooper Black" panose="0208090404030B020404" pitchFamily="18" charset="77"/>
            </a:endParaRPr>
          </a:p>
          <a:p>
            <a:endParaRPr lang="en-US" sz="1350" dirty="0"/>
          </a:p>
        </p:txBody>
      </p:sp>
      <p:sp>
        <p:nvSpPr>
          <p:cNvPr id="7" name="Title 1"/>
          <p:cNvSpPr>
            <a:spLocks noGrp="1"/>
          </p:cNvSpPr>
          <p:nvPr>
            <p:ph type="title"/>
          </p:nvPr>
        </p:nvSpPr>
        <p:spPr>
          <a:xfrm>
            <a:off x="0" y="47624"/>
            <a:ext cx="9144000" cy="1325563"/>
          </a:xfrm>
        </p:spPr>
        <p:txBody>
          <a:bodyPr>
            <a:normAutofit/>
          </a:bodyPr>
          <a:lstStyle/>
          <a:p>
            <a:pPr algn="ctr"/>
            <a:r>
              <a:rPr lang="en-GB" b="1" u="none" strike="noStrike" dirty="0">
                <a:solidFill>
                  <a:srgbClr val="374151"/>
                </a:solidFill>
                <a:effectLst/>
                <a:latin typeface="微软雅黑" panose="020B0503020204020204" pitchFamily="34" charset="-122"/>
                <a:ea typeface="微软雅黑" panose="020B0503020204020204" pitchFamily="34" charset="-122"/>
              </a:rPr>
              <a:t>Tips for First-Time Learners</a:t>
            </a:r>
            <a:endParaRPr lang="en-US"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Physics on BESIII</a:t>
            </a:r>
            <a:endParaRPr lang="en-US"/>
          </a:p>
        </p:txBody>
      </p:sp>
      <p:sp>
        <p:nvSpPr>
          <p:cNvPr id="4" name="Slide Number Placeholder 3"/>
          <p:cNvSpPr>
            <a:spLocks noGrp="1"/>
          </p:cNvSpPr>
          <p:nvPr>
            <p:ph type="sldNum" sz="quarter" idx="12"/>
          </p:nvPr>
        </p:nvSpPr>
        <p:spPr/>
        <p:txBody>
          <a:bodyPr/>
          <a:lstStyle/>
          <a:p>
            <a:fld id="{1E579FB1-BED8-7E42-A58A-373D9AFD40D3}" type="slidenum">
              <a:rPr lang="en-US" smtClean="0"/>
            </a:fld>
            <a:endParaRPr lang="en-US"/>
          </a:p>
        </p:txBody>
      </p:sp>
      <p:sp>
        <p:nvSpPr>
          <p:cNvPr id="5" name="TextBox 4"/>
          <p:cNvSpPr txBox="1"/>
          <p:nvPr/>
        </p:nvSpPr>
        <p:spPr>
          <a:xfrm>
            <a:off x="235914" y="2206623"/>
            <a:ext cx="8672171" cy="3316292"/>
          </a:xfrm>
          <a:prstGeom prst="rect">
            <a:avLst/>
          </a:prstGeom>
          <a:noFill/>
        </p:spPr>
        <p:txBody>
          <a:bodyPr wrap="square" rtlCol="0">
            <a:spAutoFit/>
          </a:bodyPr>
          <a:lstStyle/>
          <a:p>
            <a:pPr algn="just"/>
            <a:r>
              <a:rPr lang="en-GB" sz="2800" dirty="0">
                <a:solidFill>
                  <a:srgbClr val="374151"/>
                </a:solidFill>
                <a:latin typeface="Cooper Black" panose="0208090404030B020404" pitchFamily="18" charset="77"/>
              </a:rPr>
              <a:t>Begin writing the analysis note as soon as possible. In the introduction section, ensure you thoroughly read and comprehend the references you've cited. Seek input from your supervisor for refining the analysis note, but put in your best effort before seeking their assistance.</a:t>
            </a:r>
            <a:endParaRPr lang="en-US" sz="2800" dirty="0">
              <a:solidFill>
                <a:srgbClr val="374151"/>
              </a:solidFill>
              <a:latin typeface="Cooper Black" panose="0208090404030B020404" pitchFamily="18" charset="77"/>
            </a:endParaRPr>
          </a:p>
          <a:p>
            <a:endParaRPr lang="en-US" sz="1350" dirty="0"/>
          </a:p>
        </p:txBody>
      </p:sp>
      <p:sp>
        <p:nvSpPr>
          <p:cNvPr id="7" name="Title 1"/>
          <p:cNvSpPr>
            <a:spLocks noGrp="1"/>
          </p:cNvSpPr>
          <p:nvPr>
            <p:ph type="title"/>
          </p:nvPr>
        </p:nvSpPr>
        <p:spPr>
          <a:xfrm>
            <a:off x="0" y="47624"/>
            <a:ext cx="9144000" cy="1325563"/>
          </a:xfrm>
        </p:spPr>
        <p:txBody>
          <a:bodyPr>
            <a:normAutofit/>
          </a:bodyPr>
          <a:lstStyle/>
          <a:p>
            <a:pPr algn="ctr"/>
            <a:r>
              <a:rPr lang="en-GB" b="1" u="none" strike="noStrike" dirty="0">
                <a:solidFill>
                  <a:srgbClr val="374151"/>
                </a:solidFill>
                <a:effectLst/>
                <a:latin typeface="微软雅黑" panose="020B0503020204020204" pitchFamily="34" charset="-122"/>
                <a:ea typeface="微软雅黑" panose="020B0503020204020204" pitchFamily="34" charset="-122"/>
              </a:rPr>
              <a:t>Tips for First-Time Learners</a:t>
            </a:r>
            <a:endParaRPr lang="en-US"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Physics on BESIII</a:t>
            </a:r>
            <a:endParaRPr lang="en-US"/>
          </a:p>
        </p:txBody>
      </p:sp>
      <p:sp>
        <p:nvSpPr>
          <p:cNvPr id="4" name="Slide Number Placeholder 3"/>
          <p:cNvSpPr>
            <a:spLocks noGrp="1"/>
          </p:cNvSpPr>
          <p:nvPr>
            <p:ph type="sldNum" sz="quarter" idx="12"/>
          </p:nvPr>
        </p:nvSpPr>
        <p:spPr/>
        <p:txBody>
          <a:bodyPr/>
          <a:lstStyle/>
          <a:p>
            <a:fld id="{1E579FB1-BED8-7E42-A58A-373D9AFD40D3}" type="slidenum">
              <a:rPr lang="en-US" smtClean="0"/>
            </a:fld>
            <a:endParaRPr lang="en-US"/>
          </a:p>
        </p:txBody>
      </p:sp>
      <p:sp>
        <p:nvSpPr>
          <p:cNvPr id="5" name="TextBox 4"/>
          <p:cNvSpPr txBox="1"/>
          <p:nvPr/>
        </p:nvSpPr>
        <p:spPr>
          <a:xfrm>
            <a:off x="248614" y="2708075"/>
            <a:ext cx="8646771" cy="954107"/>
          </a:xfrm>
          <a:prstGeom prst="rect">
            <a:avLst/>
          </a:prstGeom>
          <a:noFill/>
        </p:spPr>
        <p:txBody>
          <a:bodyPr wrap="square" rtlCol="0">
            <a:spAutoFit/>
          </a:bodyPr>
          <a:lstStyle/>
          <a:p>
            <a:pPr algn="just"/>
            <a:r>
              <a:rPr lang="en-GB" sz="2800" b="0" i="0" u="none" strike="noStrike" dirty="0">
                <a:solidFill>
                  <a:srgbClr val="374151"/>
                </a:solidFill>
                <a:effectLst/>
                <a:latin typeface="Cooper Black" panose="0208090404030B020404" pitchFamily="18" charset="77"/>
              </a:rPr>
              <a:t>Continue to cherish life even if you encounter challenges you can't immediately resolve</a:t>
            </a:r>
            <a:r>
              <a:rPr lang="en-US" sz="2700" dirty="0">
                <a:latin typeface="Cooper Black" panose="0208090404030B020404" pitchFamily="18" charset="77"/>
              </a:rPr>
              <a:t>.</a:t>
            </a:r>
            <a:endParaRPr lang="en-US" sz="2700" dirty="0">
              <a:latin typeface="Cooper Black" panose="0208090404030B020404" pitchFamily="18" charset="77"/>
            </a:endParaRPr>
          </a:p>
        </p:txBody>
      </p:sp>
      <p:sp>
        <p:nvSpPr>
          <p:cNvPr id="8" name="Title 1"/>
          <p:cNvSpPr>
            <a:spLocks noGrp="1"/>
          </p:cNvSpPr>
          <p:nvPr>
            <p:ph type="title"/>
          </p:nvPr>
        </p:nvSpPr>
        <p:spPr>
          <a:xfrm>
            <a:off x="0" y="47624"/>
            <a:ext cx="9144000" cy="1325563"/>
          </a:xfrm>
        </p:spPr>
        <p:txBody>
          <a:bodyPr>
            <a:normAutofit/>
          </a:bodyPr>
          <a:lstStyle/>
          <a:p>
            <a:pPr algn="ctr"/>
            <a:r>
              <a:rPr lang="en-GB" b="1" u="none" strike="noStrike" dirty="0">
                <a:solidFill>
                  <a:srgbClr val="374151"/>
                </a:solidFill>
                <a:effectLst/>
                <a:latin typeface="微软雅黑" panose="020B0503020204020204" pitchFamily="34" charset="-122"/>
                <a:ea typeface="微软雅黑" panose="020B0503020204020204" pitchFamily="34" charset="-122"/>
              </a:rPr>
              <a:t>Tips for First-Time Learners</a:t>
            </a:r>
            <a:endParaRPr lang="en-US" b="1" dirty="0">
              <a:latin typeface="微软雅黑" panose="020B0503020204020204" pitchFamily="34" charset="-122"/>
              <a:ea typeface="微软雅黑" panose="020B0503020204020204" pitchFamily="34" charset="-122"/>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650" y="2766218"/>
            <a:ext cx="7886700" cy="1325563"/>
          </a:xfrm>
        </p:spPr>
        <p:txBody>
          <a:bodyPr/>
          <a:lstStyle/>
          <a:p>
            <a:pPr algn="ctr"/>
            <a:r>
              <a:rPr lang="en-US" b="1" dirty="0">
                <a:latin typeface="微软雅黑" panose="020B0503020204020204" pitchFamily="34" charset="-122"/>
                <a:ea typeface="微软雅黑" panose="020B0503020204020204" pitchFamily="34" charset="-122"/>
              </a:rPr>
              <a:t>GOOD LUCK!</a:t>
            </a:r>
            <a:endParaRPr lang="en-US" b="1" dirty="0">
              <a:latin typeface="微软雅黑" panose="020B0503020204020204" pitchFamily="34" charset="-122"/>
              <a:ea typeface="微软雅黑" panose="020B0503020204020204" pitchFamily="34" charset="-122"/>
            </a:endParaRPr>
          </a:p>
        </p:txBody>
      </p:sp>
      <p:sp>
        <p:nvSpPr>
          <p:cNvPr id="3" name="Footer Placeholder 2"/>
          <p:cNvSpPr>
            <a:spLocks noGrp="1"/>
          </p:cNvSpPr>
          <p:nvPr>
            <p:ph type="ftr" sz="quarter" idx="11"/>
          </p:nvPr>
        </p:nvSpPr>
        <p:spPr/>
        <p:txBody>
          <a:bodyPr/>
          <a:lstStyle/>
          <a:p>
            <a:r>
              <a:rPr lang="en-US"/>
              <a:t>The Physics on BESIII</a:t>
            </a:r>
            <a:endParaRPr lang="en-US"/>
          </a:p>
        </p:txBody>
      </p:sp>
      <p:sp>
        <p:nvSpPr>
          <p:cNvPr id="4" name="Slide Number Placeholder 3"/>
          <p:cNvSpPr>
            <a:spLocks noGrp="1"/>
          </p:cNvSpPr>
          <p:nvPr>
            <p:ph type="sldNum" sz="quarter" idx="12"/>
          </p:nvPr>
        </p:nvSpPr>
        <p:spPr/>
        <p:txBody>
          <a:bodyPr/>
          <a:lstStyle/>
          <a:p>
            <a:fld id="{1E579FB1-BED8-7E42-A58A-373D9AFD40D3}" type="slidenum">
              <a:rPr lang="en-US" smtClean="0"/>
            </a:fld>
            <a:endParaRPr lang="en-US"/>
          </a:p>
        </p:txBody>
      </p:sp>
    </p:spTree>
  </p:cSld>
  <p:clrMapOvr>
    <a:masterClrMapping/>
  </p:clrMapOvr>
</p:sld>
</file>

<file path=ppt/tags/tag1.xml><?xml version="1.0" encoding="utf-8"?>
<p:tagLst xmlns:p="http://schemas.openxmlformats.org/presentationml/2006/main">
  <p:tag name="TIMING" val="|0.2"/>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29736</Words>
  <Application>WPS 演示</Application>
  <PresentationFormat>On-screen Show (4:3)</PresentationFormat>
  <Paragraphs>1914</Paragraphs>
  <Slides>113</Slides>
  <Notes>10</Notes>
  <HiddenSlides>0</HiddenSlides>
  <MMClips>0</MMClips>
  <ScaleCrop>false</ScaleCrop>
  <HeadingPairs>
    <vt:vector size="8" baseType="variant">
      <vt:variant>
        <vt:lpstr>已用的字体</vt:lpstr>
      </vt:variant>
      <vt:variant>
        <vt:i4>46</vt:i4>
      </vt:variant>
      <vt:variant>
        <vt:lpstr>主题</vt:lpstr>
      </vt:variant>
      <vt:variant>
        <vt:i4>1</vt:i4>
      </vt:variant>
      <vt:variant>
        <vt:lpstr>嵌入 OLE 服务器</vt:lpstr>
      </vt:variant>
      <vt:variant>
        <vt:i4>10</vt:i4>
      </vt:variant>
      <vt:variant>
        <vt:lpstr>幻灯片标题</vt:lpstr>
      </vt:variant>
      <vt:variant>
        <vt:i4>113</vt:i4>
      </vt:variant>
    </vt:vector>
  </HeadingPairs>
  <TitlesOfParts>
    <vt:vector size="170" baseType="lpstr">
      <vt:lpstr>Arial</vt:lpstr>
      <vt:lpstr>宋体</vt:lpstr>
      <vt:lpstr>Wingdings</vt:lpstr>
      <vt:lpstr>Superclarendon</vt:lpstr>
      <vt:lpstr>Segoe Print</vt:lpstr>
      <vt:lpstr>Arial</vt:lpstr>
      <vt:lpstr>Helvetica</vt:lpstr>
      <vt:lpstr>微软雅黑</vt:lpstr>
      <vt:lpstr>Arial Black</vt:lpstr>
      <vt:lpstr>Calibri</vt:lpstr>
      <vt:lpstr>等线</vt:lpstr>
      <vt:lpstr>Arial Unicode MS</vt:lpstr>
      <vt:lpstr>Calibri Light</vt:lpstr>
      <vt:lpstr>Cambria Math</vt:lpstr>
      <vt:lpstr>Times New Roman</vt:lpstr>
      <vt:lpstr>Symbol</vt:lpstr>
      <vt:lpstr>Wingdings</vt:lpstr>
      <vt:lpstr>Script MT Bold</vt:lpstr>
      <vt:lpstr>Mongolian Baiti</vt:lpstr>
      <vt:lpstr>MS PGothic</vt:lpstr>
      <vt:lpstr>Times</vt:lpstr>
      <vt:lpstr>Geneva</vt:lpstr>
      <vt:lpstr>Monotype Sorts</vt:lpstr>
      <vt:lpstr>Wingdings</vt:lpstr>
      <vt:lpstr>Symbol</vt:lpstr>
      <vt:lpstr>Verdana</vt:lpstr>
      <vt:lpstr>Arial Unicode MS</vt:lpstr>
      <vt:lpstr>SymbolPS</vt:lpstr>
      <vt:lpstr>MS Reference Specialty</vt:lpstr>
      <vt:lpstr>仿宋_GB2312</vt:lpstr>
      <vt:lpstr>TimesNewRomanPSMT</vt:lpstr>
      <vt:lpstr>楷体</vt:lpstr>
      <vt:lpstr>Viner Hand ITC</vt:lpstr>
      <vt:lpstr>Helvetica</vt:lpstr>
      <vt:lpstr>Cambria Math</vt:lpstr>
      <vt:lpstr>Kunstler Script</vt:lpstr>
      <vt:lpstr>Cooper Black</vt:lpstr>
      <vt:lpstr>等线 Light</vt:lpstr>
      <vt:lpstr>仿宋</vt:lpstr>
      <vt:lpstr>Cooper Black</vt:lpstr>
      <vt:lpstr>Monotype Sorts</vt:lpstr>
      <vt:lpstr>Superclarendon</vt:lpstr>
      <vt:lpstr>SymbolPS</vt:lpstr>
      <vt:lpstr>TimesNewRomanPSMT</vt:lpstr>
      <vt:lpstr>仿宋_GB2312</vt:lpstr>
      <vt:lpstr>KSOF7FC4CF2A</vt:lpstr>
      <vt:lpstr>Office Theme</vt:lpstr>
      <vt:lpstr>Equation.3</vt:lpstr>
      <vt:lpstr>Equation.DSMT4</vt:lpstr>
      <vt:lpstr>Equation.3</vt:lpstr>
      <vt:lpstr>Equation.3</vt:lpstr>
      <vt:lpstr>Equation.3</vt:lpstr>
      <vt:lpstr>MS_ClipArt_Gallery</vt:lpstr>
      <vt:lpstr>Equation.3</vt:lpstr>
      <vt:lpstr>Equation.3</vt:lpstr>
      <vt:lpstr>Equation.3</vt:lpstr>
      <vt:lpstr>Equation.3</vt:lpstr>
      <vt:lpstr>The Physics at BESIII</vt:lpstr>
      <vt:lpstr>Outline</vt:lpstr>
      <vt:lpstr>PowerPoint 演示文稿</vt:lpstr>
      <vt:lpstr>PowerPoint 演示文稿</vt:lpstr>
      <vt:lpstr>The particles and interactions</vt:lpstr>
      <vt:lpstr>A brief history of SM</vt:lpstr>
      <vt:lpstr>The known unknown of SM</vt:lpstr>
      <vt:lpstr>PowerPoint 演示文稿</vt:lpstr>
      <vt:lpstr>Events in detector: trigger fired and data saved</vt:lpstr>
      <vt:lpstr>Physics processes at Ecm=2-5 GeV</vt:lpstr>
      <vt:lpstr>Cross sections</vt:lpstr>
      <vt:lpstr>QED processes kinematics (1)</vt:lpstr>
      <vt:lpstr>QED processes kinematics (2)</vt:lpstr>
      <vt:lpstr>Two-photon process</vt:lpstr>
      <vt:lpstr>Continuum hadron production</vt:lpstr>
      <vt:lpstr>R value</vt:lpstr>
      <vt:lpstr>Resonance production</vt:lpstr>
      <vt:lpstr>PowerPoint 演示文稿</vt:lpstr>
      <vt:lpstr>PowerPoint 演示文稿</vt:lpstr>
      <vt:lpstr>PowerPoint 演示文稿</vt:lpstr>
      <vt:lpstr>’ decays</vt:lpstr>
      <vt:lpstr>PowerPoint 演示文稿</vt:lpstr>
      <vt:lpstr>Vacuum polarization</vt:lpstr>
      <vt:lpstr>How often we will get a physics event on BESIII?</vt:lpstr>
      <vt:lpstr>Introduction to QCD</vt:lpstr>
      <vt:lpstr>PowerPoint 演示文稿</vt:lpstr>
      <vt:lpstr>Matter versus Energy</vt:lpstr>
      <vt:lpstr>Looking to smaller dimensions</vt:lpstr>
      <vt:lpstr>Fixed Target vs. Colliders</vt:lpstr>
      <vt:lpstr>Accelerators and Their Use</vt:lpstr>
      <vt:lpstr>Injecting &amp; Extracting Particles</vt:lpstr>
      <vt:lpstr>Make Particles Circulate</vt:lpstr>
      <vt:lpstr>Focusing the Particles</vt:lpstr>
      <vt:lpstr>Accelerating Particles</vt:lpstr>
      <vt:lpstr>Figures of Merit in accelerators</vt:lpstr>
      <vt:lpstr>Main parameters: particle type</vt:lpstr>
      <vt:lpstr>Main parameters: particle type</vt:lpstr>
      <vt:lpstr>Main parameters: luminosity</vt:lpstr>
      <vt:lpstr>Ways to Increase Luminosity</vt:lpstr>
      <vt:lpstr>PowerPoint 演示文稿</vt:lpstr>
      <vt:lpstr>Just to get started…</vt:lpstr>
      <vt:lpstr>Interactions of Particles with Matter - Photoemission</vt:lpstr>
      <vt:lpstr>Interactions of Particles with Matter - Ionization</vt:lpstr>
      <vt:lpstr>Interactions of Particles with Matter - Collective Effects</vt:lpstr>
      <vt:lpstr>Interactions of Particles with Matter - Collective Effects</vt:lpstr>
      <vt:lpstr>Interactions of Particles with Matter - Radiation Damage</vt:lpstr>
      <vt:lpstr>Interactions of Particles with Matter</vt:lpstr>
      <vt:lpstr>Particle Detectors: Avalanche Multiplication</vt:lpstr>
      <vt:lpstr>Particle Detectors: A Single-wire Gas Chamber</vt:lpstr>
      <vt:lpstr>Particle Detectors: Multi-Wire Gas Chamber</vt:lpstr>
      <vt:lpstr>Particle Detectors: tracking</vt:lpstr>
      <vt:lpstr>Particle Detectors: better position information</vt:lpstr>
      <vt:lpstr>Particle Detectors: higher resolution tracking</vt:lpstr>
      <vt:lpstr>Particle Detectors: TPC, 3D position information</vt:lpstr>
      <vt:lpstr>PowerPoint 演示文稿</vt:lpstr>
      <vt:lpstr>PowerPoint 演示文稿</vt:lpstr>
      <vt:lpstr>Beijing Electron Positron Collider  (BEPCII)</vt:lpstr>
      <vt:lpstr>BESIII detector</vt:lpstr>
      <vt:lpstr>Physics program @ BESIII</vt:lpstr>
      <vt:lpstr>PowerPoint 演示文稿</vt:lpstr>
      <vt:lpstr>Amplitude analysis of J/Ψ → 𝛾KSKS</vt:lpstr>
      <vt:lpstr>PowerPoint 演示文稿</vt:lpstr>
      <vt:lpstr>Charmonium spectroscopy</vt:lpstr>
      <vt:lpstr>Hadrons：traditional &amp; exotic</vt:lpstr>
      <vt:lpstr>PowerPoint 演示文稿</vt:lpstr>
      <vt:lpstr>Leptonic &amp; semileptonic decays</vt:lpstr>
      <vt:lpstr>PowerPoint 演示文稿</vt:lpstr>
      <vt:lpstr>PowerPoint 演示文稿</vt:lpstr>
      <vt:lpstr>Precision measurement of the 𝜏 mass</vt:lpstr>
      <vt:lpstr>New Physics</vt:lpstr>
      <vt:lpstr>PowerPoint 演示文稿</vt:lpstr>
      <vt:lpstr>PowerPoint 演示文稿</vt:lpstr>
      <vt:lpstr>Scattering experiments shed light on matter structure</vt:lpstr>
      <vt:lpstr>Particle sources</vt:lpstr>
      <vt:lpstr> Antineutron in history</vt:lpstr>
      <vt:lpstr> Antineutron in history</vt:lpstr>
      <vt:lpstr>Sources of  &amp; other hyperons</vt:lpstr>
      <vt:lpstr>Many unsolved problems</vt:lpstr>
      <vt:lpstr>Many unsolved problems</vt:lpstr>
      <vt:lpstr>PowerPoint 演示文稿</vt:lpstr>
      <vt:lpstr>Do fixed target experiments @ a super J/ factory</vt:lpstr>
      <vt:lpstr>Why J/ decays:  huge cross section of e+e-J/</vt:lpstr>
      <vt:lpstr>Hyperons and anti-hyperons at BESIII experiment</vt:lpstr>
      <vt:lpstr>p → 2π+π−(π0)</vt:lpstr>
      <vt:lpstr>p → 2π+π−(π0)</vt:lpstr>
      <vt:lpstr>p → 2π+π−(π0)</vt:lpstr>
      <vt:lpstr>p → 2π+π−(π0)</vt:lpstr>
      <vt:lpstr>p → K+K− π−(π0) </vt:lpstr>
      <vt:lpstr>p → K+K− π−(π0)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Precision Y N and N measurements with an LH2/LD2 target in the BESIII detector</vt:lpstr>
      <vt:lpstr>Precision Y N and N measurements with an LH2/LD2 target in the BESIII detector</vt:lpstr>
      <vt:lpstr>A super J/ factory with 1012 J/ events per year</vt:lpstr>
      <vt:lpstr>STCF in China</vt:lpstr>
      <vt:lpstr>A hyper J/ factory with 1013 J/ events?</vt:lpstr>
      <vt:lpstr>A new scheme of monochromatization?</vt:lpstr>
      <vt:lpstr>We have 10 years of running for BESIII</vt:lpstr>
      <vt:lpstr>From BEPC to CEPC</vt:lpstr>
      <vt:lpstr>Tips for First-Time Learners</vt:lpstr>
      <vt:lpstr>Tips for First-Time Learners</vt:lpstr>
      <vt:lpstr>Tips for First-Time Learners</vt:lpstr>
      <vt:lpstr>Tips for First-Time Learners</vt:lpstr>
      <vt:lpstr>Tips for First-Time Learners</vt:lpstr>
      <vt:lpstr>GOOD LUCK!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Physics on BESIII</dc:title>
  <dc:creator>Song, Weimin (null,RAL,PPD)</dc:creator>
  <cp:lastModifiedBy>gumen</cp:lastModifiedBy>
  <cp:revision>99</cp:revision>
  <dcterms:created xsi:type="dcterms:W3CDTF">2020-01-02T11:50:00Z</dcterms:created>
  <dcterms:modified xsi:type="dcterms:W3CDTF">2026-10-06T01:16:42Z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09C231D8327948ABB7A349C1B86A5F76_13</vt:lpwstr>
  </property>
  <property fmtid="{D5CDD505-2E9C-101B-9397-08002B2CF9AE}" pid="3" name="KSOProductBuildVer">
    <vt:lpwstr>2052-12.1.0.28505</vt:lpwstr>
  </property>
</Properties>
</file>