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0" r:id="rId2"/>
    <p:sldId id="333" r:id="rId3"/>
    <p:sldId id="321" r:id="rId4"/>
    <p:sldId id="336" r:id="rId5"/>
    <p:sldId id="335" r:id="rId6"/>
    <p:sldId id="338" r:id="rId7"/>
    <p:sldId id="327" r:id="rId8"/>
    <p:sldId id="331" r:id="rId9"/>
    <p:sldId id="309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7500"/>
    <a:srgbClr val="C8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77" autoAdjust="0"/>
    <p:restoredTop sz="92816" autoAdjust="0"/>
  </p:normalViewPr>
  <p:slideViewPr>
    <p:cSldViewPr>
      <p:cViewPr varScale="1">
        <p:scale>
          <a:sx n="78" d="100"/>
          <a:sy n="78" d="100"/>
        </p:scale>
        <p:origin x="47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ject_2026\banweibo\20260707&#23454;&#39564;\FFE&#28608;&#20809;&#24322;&#27493;&#35302;&#21457;%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ject_2026\banweibo\20260707&#23454;&#39564;\FFE&#28608;&#20809;&#24322;&#27493;&#35302;&#21457;%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ject_2026\banweibo\20260707&#23454;&#39564;\FFE&#28608;&#20809;&#24322;&#27493;&#35302;&#21457;%2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ject_2026\banweibo\20260707&#23454;&#39564;\FFE&#28608;&#20809;&#24322;&#27493;&#35302;&#21457;%2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上升沿程序采样（修改）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(miniscd_trig!$B$2,miniscd_trig!$B$7,miniscd_trig!$B$12,miniscd_trig!$B$17)</c:f>
              <c:numCache>
                <c:formatCode>General</c:formatCode>
                <c:ptCount val="4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</c:numCache>
            </c:numRef>
          </c:xVal>
          <c:yVal>
            <c:numRef>
              <c:f>(miniscd_trig!$E$2,miniscd_trig!$E$7,miniscd_trig!$E$12,miniscd_trig!$E$17)</c:f>
              <c:numCache>
                <c:formatCode>General</c:formatCode>
                <c:ptCount val="4"/>
                <c:pt idx="0">
                  <c:v>1380.5</c:v>
                </c:pt>
                <c:pt idx="1">
                  <c:v>1380.1</c:v>
                </c:pt>
                <c:pt idx="2">
                  <c:v>1374.8</c:v>
                </c:pt>
                <c:pt idx="3">
                  <c:v>1235.0999999999999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960-4FED-93D4-5D83EF4ADB71}"/>
            </c:ext>
          </c:extLst>
        </c:ser>
        <c:ser>
          <c:idx val="1"/>
          <c:order val="1"/>
          <c:tx>
            <c:v>下降沿程序采样（原程序）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(OVER_trig!$C$2,OVER_trig!$C$7,OVER_trig!$C$12,OVER_trig!$C$17)</c:f>
              <c:numCache>
                <c:formatCode>General</c:formatCode>
                <c:ptCount val="4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</c:numCache>
            </c:numRef>
          </c:xVal>
          <c:yVal>
            <c:numRef>
              <c:f>(OVER_trig!$E$2,OVER_trig!$E$7,OVER_trig!$E$12,OVER_trig!$E$17)</c:f>
              <c:numCache>
                <c:formatCode>General</c:formatCode>
                <c:ptCount val="4"/>
                <c:pt idx="0">
                  <c:v>1394</c:v>
                </c:pt>
                <c:pt idx="1">
                  <c:v>1399.7</c:v>
                </c:pt>
                <c:pt idx="2">
                  <c:v>1370.1</c:v>
                </c:pt>
                <c:pt idx="3">
                  <c:v>1158.2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960-4FED-93D4-5D83EF4ADB71}"/>
            </c:ext>
          </c:extLst>
        </c:ser>
        <c:ser>
          <c:idx val="2"/>
          <c:order val="2"/>
          <c:tx>
            <c:v>下降沿程序采样 （修改）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(miniscd_trig_negedge!$B$2,miniscd_trig_negedge!$B$7,miniscd_trig_negedge!$B$12,miniscd_trig_negedge!$B$17)</c:f>
              <c:numCache>
                <c:formatCode>General</c:formatCode>
                <c:ptCount val="4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</c:numCache>
            </c:numRef>
          </c:xVal>
          <c:yVal>
            <c:numRef>
              <c:f>(miniscd_trig_negedge!$E$2,miniscd_trig_negedge!$E$7,miniscd_trig_negedge!$E$12,miniscd_trig_negedge!$E$17)</c:f>
              <c:numCache>
                <c:formatCode>General</c:formatCode>
                <c:ptCount val="4"/>
                <c:pt idx="0">
                  <c:v>1361.6</c:v>
                </c:pt>
                <c:pt idx="1">
                  <c:v>1363.2</c:v>
                </c:pt>
                <c:pt idx="2">
                  <c:v>1346.5</c:v>
                </c:pt>
                <c:pt idx="3">
                  <c:v>1182.0999999999999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960-4FED-93D4-5D83EF4ADB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61337088"/>
        <c:axId val="1861342080"/>
      </c:scatterChart>
      <c:valAx>
        <c:axId val="18613370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zh-CN" altLang="en-US"/>
                  <a:t>激光</a:t>
                </a:r>
                <a:r>
                  <a:rPr lang="en-US" altLang="zh-CN"/>
                  <a:t>/DAQ</a:t>
                </a:r>
                <a:r>
                  <a:rPr lang="zh-CN" altLang="en-US"/>
                  <a:t>触发频率（</a:t>
                </a:r>
                <a:r>
                  <a:rPr lang="en-US" altLang="zh-CN"/>
                  <a:t>Hz</a:t>
                </a:r>
                <a:r>
                  <a:rPr lang="zh-CN" altLang="en-US"/>
                  <a:t>）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61342080"/>
        <c:crosses val="autoZero"/>
        <c:crossBetween val="midCat"/>
      </c:valAx>
      <c:valAx>
        <c:axId val="186134208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/>
                  <a:t>ADCeman</a:t>
                </a:r>
                <a:endParaRPr lang="zh-CN" alt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6133708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('miniscd_trig_LA+zhuru+LZ+LB'!$B$2,'miniscd_trig_LA+zhuru+LZ+LB'!$B$7,'miniscd_trig_LA+zhuru+LZ+LB'!$B$12,'miniscd_trig_LA+zhuru+LZ+LB'!$B$17)</c:f>
              <c:numCache>
                <c:formatCode>General</c:formatCode>
                <c:ptCount val="4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</c:numCache>
            </c:numRef>
          </c:xVal>
          <c:yVal>
            <c:numRef>
              <c:f>('miniscd_trig_LA+zhuru+LZ+LB'!$E$2,'miniscd_trig_LA+zhuru+LZ+LB'!$E$7,'miniscd_trig_LA+zhuru+LZ+LB'!$E$12,'miniscd_trig_LA+zhuru+LZ+LB'!$E$17)</c:f>
              <c:numCache>
                <c:formatCode>General</c:formatCode>
                <c:ptCount val="4"/>
                <c:pt idx="0">
                  <c:v>1343</c:v>
                </c:pt>
                <c:pt idx="1">
                  <c:v>1336.7</c:v>
                </c:pt>
                <c:pt idx="2">
                  <c:v>1178.5</c:v>
                </c:pt>
                <c:pt idx="3">
                  <c:v>983.6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2B2-41BC-B4DA-5A5FD8FAF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9494575"/>
        <c:axId val="2019495407"/>
      </c:scatterChart>
      <c:valAx>
        <c:axId val="20194945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019495407"/>
        <c:crosses val="autoZero"/>
        <c:crossBetween val="midCat"/>
      </c:valAx>
      <c:valAx>
        <c:axId val="20194954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01949457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下降沿程序采样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(miniscd_trig_negedge!$B$2,miniscd_trig_negedge!$B$7,miniscd_trig_negedge!$B$12,miniscd_trig_negedge!$B$17)</c:f>
              <c:numCache>
                <c:formatCode>General</c:formatCode>
                <c:ptCount val="4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</c:numCache>
            </c:numRef>
          </c:xVal>
          <c:yVal>
            <c:numRef>
              <c:f>(miniscd_trig_negedge!$E$2,miniscd_trig_negedge!$E$7,miniscd_trig_negedge!$E$12,miniscd_trig_negedge!$E$17)</c:f>
              <c:numCache>
                <c:formatCode>General</c:formatCode>
                <c:ptCount val="4"/>
                <c:pt idx="0">
                  <c:v>1361.6</c:v>
                </c:pt>
                <c:pt idx="1">
                  <c:v>1363.2</c:v>
                </c:pt>
                <c:pt idx="2">
                  <c:v>1346.5</c:v>
                </c:pt>
                <c:pt idx="3">
                  <c:v>1182.0999999999999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581-4B67-9229-B3B1CE7A19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6441519"/>
        <c:axId val="1916439439"/>
      </c:scatterChart>
      <c:valAx>
        <c:axId val="19164415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916439439"/>
        <c:crosses val="autoZero"/>
        <c:crossBetween val="midCat"/>
      </c:valAx>
      <c:valAx>
        <c:axId val="191643943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9164415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下降沿程序采样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(OVER_trig!$C$2,OVER_trig!$C$7,OVER_trig!$C$12,OVER_trig!$C$17)</c:f>
              <c:numCache>
                <c:formatCode>General</c:formatCode>
                <c:ptCount val="4"/>
                <c:pt idx="0">
                  <c:v>100</c:v>
                </c:pt>
                <c:pt idx="1">
                  <c:v>200</c:v>
                </c:pt>
                <c:pt idx="2">
                  <c:v>500</c:v>
                </c:pt>
                <c:pt idx="3">
                  <c:v>1000</c:v>
                </c:pt>
              </c:numCache>
            </c:numRef>
          </c:xVal>
          <c:yVal>
            <c:numRef>
              <c:f>(OVER_trig!$E$2,OVER_trig!$E$7,OVER_trig!$E$12,OVER_trig!$E$17)</c:f>
              <c:numCache>
                <c:formatCode>General</c:formatCode>
                <c:ptCount val="4"/>
                <c:pt idx="0">
                  <c:v>1394</c:v>
                </c:pt>
                <c:pt idx="1">
                  <c:v>1399.7</c:v>
                </c:pt>
                <c:pt idx="2">
                  <c:v>1370.1</c:v>
                </c:pt>
                <c:pt idx="3">
                  <c:v>1158.2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EB2-4521-9159-29D99EB15A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15506687"/>
        <c:axId val="1615515839"/>
      </c:scatterChart>
      <c:valAx>
        <c:axId val="16155066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615515839"/>
        <c:crosses val="autoZero"/>
        <c:crossBetween val="midCat"/>
      </c:valAx>
      <c:valAx>
        <c:axId val="16155158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/>
                  <a:t>ADCmean</a:t>
                </a:r>
                <a:endParaRPr lang="zh-CN" alt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61550668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15F46-313E-4AFD-AB0E-4566A4D11DA1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E81FE-8257-4F33-8ACA-752218F9E4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281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110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666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7646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119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3148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043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6148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778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80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2026-7-13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5407309" y="3201932"/>
            <a:ext cx="2160240" cy="3820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16" name="矩形 15"/>
          <p:cNvSpPr/>
          <p:nvPr/>
        </p:nvSpPr>
        <p:spPr>
          <a:xfrm>
            <a:off x="3247660" y="3223568"/>
            <a:ext cx="1080120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15" name="矩形 14"/>
          <p:cNvSpPr/>
          <p:nvPr/>
        </p:nvSpPr>
        <p:spPr>
          <a:xfrm>
            <a:off x="3203848" y="2311937"/>
            <a:ext cx="4279969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10" name="矩形 9"/>
          <p:cNvSpPr/>
          <p:nvPr/>
        </p:nvSpPr>
        <p:spPr>
          <a:xfrm>
            <a:off x="4211960" y="607629"/>
            <a:ext cx="2160240" cy="3820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8" name="矩形 7"/>
          <p:cNvSpPr/>
          <p:nvPr/>
        </p:nvSpPr>
        <p:spPr>
          <a:xfrm>
            <a:off x="3203848" y="2060848"/>
            <a:ext cx="4320480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60120" y="117261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</a:rPr>
              <a:t>                              一  电子学研制计划</a:t>
            </a:r>
            <a:endParaRPr lang="zh-CN" altLang="en-US" sz="2800" dirty="0" smtClean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428175" y="620389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1. </a:t>
            </a:r>
            <a:r>
              <a:rPr lang="zh-CN" altLang="en-US" b="1" dirty="0" smtClean="0">
                <a:solidFill>
                  <a:srgbClr val="0070C0"/>
                </a:solidFill>
              </a:rPr>
              <a:t>束流试验工作计划完成节点及安排</a:t>
            </a:r>
            <a:r>
              <a:rPr lang="zh-CN" altLang="en-US" b="1" dirty="0" smtClean="0"/>
              <a:t>（已完成用绿色底）</a:t>
            </a:r>
            <a:endParaRPr lang="en-US" altLang="zh-CN" b="1" dirty="0"/>
          </a:p>
        </p:txBody>
      </p:sp>
      <p:sp>
        <p:nvSpPr>
          <p:cNvPr id="11" name="矩形 10"/>
          <p:cNvSpPr/>
          <p:nvPr/>
        </p:nvSpPr>
        <p:spPr>
          <a:xfrm>
            <a:off x="3247660" y="2993633"/>
            <a:ext cx="4319298" cy="32459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graphicFrame>
        <p:nvGraphicFramePr>
          <p:cNvPr id="7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1180936"/>
              </p:ext>
            </p:extLst>
          </p:nvPr>
        </p:nvGraphicFramePr>
        <p:xfrm>
          <a:off x="263484" y="1401011"/>
          <a:ext cx="8682442" cy="40144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10767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5191042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1180633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</a:tblGrid>
              <a:tr h="78950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64612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电装：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Ladder J70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转接板、转接电缆、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运放板、   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ASIC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块、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FPGA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与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板连接器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altLang="zh-CN" sz="16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miniTRB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新增）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车永娥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7895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调试：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Ladder J70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转接板、转接电缆、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运放板、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ASIC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PID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FPGA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与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板连接器、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</a:t>
                      </a:r>
                      <a:r>
                        <a:rPr lang="en-US" altLang="zh-CN" sz="16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miniTRB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新增）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班渭博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7516687"/>
                  </a:ext>
                </a:extLst>
              </a:tr>
              <a:tr h="78950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FFE  4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个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ladder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正常工作模式的调试、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FFE  8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个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ladder  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电装及程序修改，主要与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GTX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数传（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GTX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地检程序）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班渭博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678551"/>
                  </a:ext>
                </a:extLst>
              </a:tr>
              <a:tr h="7895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FFE  8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个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ladder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，联调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GTX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地检、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等探测器、大系统联测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霍嘉、</a:t>
                      </a:r>
                      <a:r>
                        <a:rPr lang="zh-CN" altLang="en-US" sz="1600" dirty="0" smtClean="0"/>
                        <a:t>班渭博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020118"/>
                  </a:ext>
                </a:extLst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0" y="5371980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/>
              <a:t>             </a:t>
            </a:r>
            <a:r>
              <a:rPr lang="zh-CN" altLang="en-US" sz="1600" b="1" dirty="0" smtClean="0"/>
              <a:t>注：</a:t>
            </a:r>
            <a:r>
              <a:rPr lang="en-US" altLang="zh-CN" sz="1600" b="1" dirty="0" smtClean="0"/>
              <a:t>1. </a:t>
            </a:r>
            <a:r>
              <a:rPr lang="zh-CN" altLang="en-US" sz="1600" b="1" dirty="0" smtClean="0"/>
              <a:t>完成剩余</a:t>
            </a:r>
            <a:r>
              <a:rPr lang="en-US" altLang="zh-CN" sz="1600" b="1" dirty="0" smtClean="0"/>
              <a:t>7</a:t>
            </a:r>
            <a:r>
              <a:rPr lang="zh-CN" altLang="en-US" sz="1600" b="1" dirty="0" smtClean="0"/>
              <a:t>块</a:t>
            </a:r>
            <a:r>
              <a:rPr lang="en-US" altLang="zh-CN" sz="1600" b="1" dirty="0" smtClean="0"/>
              <a:t>PID</a:t>
            </a:r>
            <a:r>
              <a:rPr lang="zh-CN" altLang="en-US" sz="1600" b="1" dirty="0" smtClean="0"/>
              <a:t> </a:t>
            </a:r>
            <a:r>
              <a:rPr lang="en-US" altLang="zh-CN" sz="1600" b="1" dirty="0"/>
              <a:t>ASIC</a:t>
            </a:r>
            <a:r>
              <a:rPr lang="zh-CN" altLang="en-US" sz="1600" b="1" dirty="0" smtClean="0"/>
              <a:t>板的电阻电容的电装，准备贴</a:t>
            </a:r>
            <a:r>
              <a:rPr lang="zh-CN" altLang="en-US" sz="1600" b="1" dirty="0"/>
              <a:t>片</a:t>
            </a:r>
            <a:r>
              <a:rPr lang="zh-CN" altLang="en-US" sz="1600" b="1" dirty="0" smtClean="0"/>
              <a:t>、加装保护盖、打线。 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en-US" altLang="zh-CN" sz="1600" b="1" dirty="0"/>
              <a:t> </a:t>
            </a:r>
            <a:r>
              <a:rPr lang="en-US" altLang="zh-CN" sz="1600" b="1" dirty="0" smtClean="0"/>
              <a:t>                     </a:t>
            </a:r>
            <a:r>
              <a:rPr lang="en-US" altLang="zh-CN" sz="1600" b="1" dirty="0"/>
              <a:t>2. </a:t>
            </a:r>
            <a:r>
              <a:rPr lang="zh-CN" altLang="en-US" sz="1600" b="1" dirty="0" smtClean="0"/>
              <a:t>完成新</a:t>
            </a:r>
            <a:r>
              <a:rPr lang="en-US" altLang="zh-CN" sz="1600" b="1" dirty="0" smtClean="0"/>
              <a:t>PID</a:t>
            </a:r>
            <a:r>
              <a:rPr lang="zh-CN" altLang="en-US" sz="1600" b="1" dirty="0" smtClean="0"/>
              <a:t> </a:t>
            </a:r>
            <a:r>
              <a:rPr lang="en-US" altLang="zh-CN" sz="1600" b="1" dirty="0"/>
              <a:t>FPGA</a:t>
            </a:r>
            <a:r>
              <a:rPr lang="zh-CN" altLang="en-US" sz="1600" b="1" dirty="0" smtClean="0"/>
              <a:t>板烧</a:t>
            </a:r>
            <a:r>
              <a:rPr lang="zh-CN" altLang="en-US" sz="1600" b="1" dirty="0"/>
              <a:t>写</a:t>
            </a:r>
            <a:r>
              <a:rPr lang="zh-CN" altLang="en-US" sz="1600" b="1" dirty="0" smtClean="0"/>
              <a:t>程序，排故</a:t>
            </a:r>
            <a:r>
              <a:rPr lang="en-US" altLang="zh-CN" sz="1600" b="1" dirty="0" smtClean="0"/>
              <a:t>USB</a:t>
            </a:r>
            <a:r>
              <a:rPr lang="zh-CN" altLang="en-US" sz="1600" b="1" dirty="0" smtClean="0"/>
              <a:t>，识别了但是没有数据，可能</a:t>
            </a:r>
            <a:r>
              <a:rPr lang="en-US" altLang="zh-CN" sz="1600" b="1" dirty="0" smtClean="0"/>
              <a:t>IIC</a:t>
            </a:r>
            <a:r>
              <a:rPr lang="zh-CN" altLang="en-US" sz="1600" b="1" dirty="0" smtClean="0"/>
              <a:t>文件有问题。</a:t>
            </a:r>
            <a:endParaRPr lang="en-US" altLang="zh-CN" sz="1600" b="1" dirty="0" smtClean="0"/>
          </a:p>
          <a:p>
            <a:pPr lvl="0">
              <a:lnSpc>
                <a:spcPct val="150000"/>
              </a:lnSpc>
            </a:pPr>
            <a:r>
              <a:rPr lang="en-US" altLang="zh-CN" sz="1600" b="1" dirty="0"/>
              <a:t>                      3. </a:t>
            </a:r>
            <a:r>
              <a:rPr lang="zh-CN" altLang="en-US" sz="1600" b="1" dirty="0" smtClean="0"/>
              <a:t>完成另</a:t>
            </a:r>
            <a:r>
              <a:rPr lang="en-US" altLang="zh-CN" sz="1600" b="1" dirty="0" smtClean="0"/>
              <a:t>1</a:t>
            </a:r>
            <a:r>
              <a:rPr lang="zh-CN" altLang="en-US" sz="1600" b="1" dirty="0" smtClean="0"/>
              <a:t>个 </a:t>
            </a:r>
            <a:r>
              <a:rPr lang="en-US" altLang="zh-CN" sz="1600" b="1" dirty="0"/>
              <a:t>L0</a:t>
            </a:r>
            <a:r>
              <a:rPr lang="zh-CN" altLang="en-US" sz="1600" b="1" dirty="0"/>
              <a:t>与</a:t>
            </a:r>
            <a:r>
              <a:rPr lang="en-US" altLang="zh-CN" sz="1600" b="1" dirty="0"/>
              <a:t>L1</a:t>
            </a:r>
            <a:r>
              <a:rPr lang="zh-CN" altLang="en-US" sz="1600" b="1" dirty="0"/>
              <a:t>板</a:t>
            </a:r>
            <a:r>
              <a:rPr lang="zh-CN" altLang="en-US" sz="1600" b="1" dirty="0" smtClean="0"/>
              <a:t>连接器（</a:t>
            </a:r>
            <a:r>
              <a:rPr lang="en-US" altLang="zh-CN" sz="1600" b="1" dirty="0" smtClean="0"/>
              <a:t>J63A</a:t>
            </a:r>
            <a:r>
              <a:rPr lang="zh-CN" altLang="en-US" sz="1600" b="1" dirty="0" smtClean="0"/>
              <a:t>表贴）的联</a:t>
            </a:r>
            <a:r>
              <a:rPr lang="zh-CN" altLang="en-US" sz="1600" b="1" dirty="0"/>
              <a:t>调</a:t>
            </a:r>
            <a:r>
              <a:rPr lang="zh-CN" altLang="en-US" sz="1600" b="1" dirty="0" smtClean="0"/>
              <a:t>。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en-US" altLang="zh-CN" sz="1600" b="1" dirty="0"/>
              <a:t> </a:t>
            </a:r>
            <a:r>
              <a:rPr lang="en-US" altLang="zh-CN" sz="1600" b="1" dirty="0" smtClean="0"/>
              <a:t>                     4. </a:t>
            </a:r>
            <a:r>
              <a:rPr lang="zh-CN" altLang="en-US" sz="1600" b="1" dirty="0"/>
              <a:t>完成</a:t>
            </a:r>
            <a:r>
              <a:rPr lang="en-US" altLang="zh-CN" sz="1600" b="1" dirty="0" err="1"/>
              <a:t>miniTRB</a:t>
            </a:r>
            <a:r>
              <a:rPr lang="en-US" altLang="zh-CN" sz="1600" b="1" dirty="0"/>
              <a:t> </a:t>
            </a:r>
            <a:r>
              <a:rPr lang="zh-CN" altLang="en-US" sz="1600" b="1" dirty="0"/>
              <a:t>的</a:t>
            </a:r>
            <a:r>
              <a:rPr lang="en-US" altLang="zh-CN" sz="1600" b="1" dirty="0"/>
              <a:t>HV</a:t>
            </a:r>
            <a:r>
              <a:rPr lang="zh-CN" altLang="en-US" sz="1600" b="1" dirty="0"/>
              <a:t>和</a:t>
            </a:r>
            <a:r>
              <a:rPr lang="en-US" altLang="zh-CN" sz="1600" b="1" dirty="0"/>
              <a:t>DI2C</a:t>
            </a:r>
            <a:r>
              <a:rPr lang="zh-CN" altLang="en-US" sz="1600" b="1" dirty="0"/>
              <a:t>的</a:t>
            </a:r>
            <a:r>
              <a:rPr lang="en-US" altLang="zh-CN" sz="1600" b="1" dirty="0" smtClean="0"/>
              <a:t>PCB</a:t>
            </a:r>
            <a:r>
              <a:rPr lang="zh-CN" altLang="en-US" sz="1600" b="1" dirty="0" smtClean="0"/>
              <a:t>设计。</a:t>
            </a:r>
            <a:endParaRPr lang="en-US" altLang="zh-CN" sz="1600" b="1" dirty="0"/>
          </a:p>
        </p:txBody>
      </p:sp>
    </p:spTree>
    <p:extLst>
      <p:ext uri="{BB962C8B-B14F-4D97-AF65-F5344CB8AC3E}">
        <p14:creationId xmlns:p14="http://schemas.microsoft.com/office/powerpoint/2010/main" val="8816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0" y="241823"/>
            <a:ext cx="9252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二  束流试验</a:t>
            </a:r>
            <a:r>
              <a:rPr lang="zh-CN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</a:rPr>
              <a:t>miniTRB</a:t>
            </a:r>
            <a:r>
              <a:rPr lang="en-US" altLang="zh-CN" sz="2800" b="1" dirty="0">
                <a:solidFill>
                  <a:srgbClr val="0070C0"/>
                </a:solidFill>
              </a:rPr>
              <a:t> 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HV DI2C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设计（车永娥）</a:t>
            </a:r>
            <a:endParaRPr lang="en-US" altLang="zh-CN" sz="2800" b="1" dirty="0">
              <a:solidFill>
                <a:srgbClr val="0070C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52017" y="5542417"/>
            <a:ext cx="85484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zh-CN" altLang="en-US" sz="1400" b="1" dirty="0" smtClean="0"/>
              <a:t>采用上下叠成的方式，上层</a:t>
            </a:r>
            <a:r>
              <a:rPr lang="en-US" altLang="zh-CN" sz="1400" b="1" dirty="0" smtClean="0"/>
              <a:t>HV</a:t>
            </a:r>
            <a:r>
              <a:rPr lang="zh-CN" altLang="en-US" sz="1400" b="1" dirty="0" smtClean="0"/>
              <a:t>和</a:t>
            </a:r>
            <a:r>
              <a:rPr lang="en-US" altLang="zh-CN" sz="1400" b="1" dirty="0" smtClean="0"/>
              <a:t>DI2C</a:t>
            </a:r>
            <a:r>
              <a:rPr lang="zh-CN" altLang="en-US" sz="1400" b="1" dirty="0" smtClean="0"/>
              <a:t>，下层</a:t>
            </a:r>
            <a:r>
              <a:rPr lang="en-US" altLang="zh-CN" sz="1400" b="1" dirty="0" smtClean="0"/>
              <a:t>FPGA</a:t>
            </a:r>
            <a:r>
              <a:rPr lang="zh-CN" altLang="en-US" sz="1400" b="1" dirty="0" smtClean="0"/>
              <a:t>和探测器接口。</a:t>
            </a:r>
            <a:endParaRPr lang="en-US" altLang="zh-CN" sz="1400" b="1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1400" b="1" dirty="0" smtClean="0"/>
              <a:t>尺寸与下层</a:t>
            </a:r>
            <a:r>
              <a:rPr lang="en-US" altLang="zh-CN" sz="1400" b="1" dirty="0" smtClean="0"/>
              <a:t>FPGA</a:t>
            </a:r>
            <a:r>
              <a:rPr lang="zh-CN" altLang="en-US" sz="1400" b="1" dirty="0" smtClean="0"/>
              <a:t>板一致。</a:t>
            </a:r>
            <a:endParaRPr lang="en-US" altLang="zh-CN" sz="1400" b="1" dirty="0" smtClean="0"/>
          </a:p>
        </p:txBody>
      </p:sp>
      <p:sp>
        <p:nvSpPr>
          <p:cNvPr id="15" name="矩形 14"/>
          <p:cNvSpPr/>
          <p:nvPr/>
        </p:nvSpPr>
        <p:spPr>
          <a:xfrm>
            <a:off x="170570" y="5041330"/>
            <a:ext cx="1167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0070C0"/>
                </a:solidFill>
              </a:rPr>
              <a:t>完成情况 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930" y="918129"/>
            <a:ext cx="5428581" cy="3767633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 flipH="1" flipV="1">
            <a:off x="1259632" y="2636912"/>
            <a:ext cx="864096" cy="28803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395259" y="2427354"/>
            <a:ext cx="864373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</a:t>
            </a:r>
            <a:r>
              <a:rPr lang="zh-CN" altLang="en-US" sz="1400" b="1" dirty="0"/>
              <a:t>网口</a:t>
            </a:r>
            <a:endParaRPr lang="zh-CN" altLang="zh-CN" sz="1400" b="1" dirty="0"/>
          </a:p>
        </p:txBody>
      </p:sp>
      <p:sp>
        <p:nvSpPr>
          <p:cNvPr id="16" name="矩形 15"/>
          <p:cNvSpPr/>
          <p:nvPr/>
        </p:nvSpPr>
        <p:spPr>
          <a:xfrm flipV="1">
            <a:off x="3188263" y="2274720"/>
            <a:ext cx="591649" cy="9382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 flipV="1">
            <a:off x="2699792" y="4183959"/>
            <a:ext cx="1148439" cy="38747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箭头连接符 17"/>
          <p:cNvCxnSpPr/>
          <p:nvPr/>
        </p:nvCxnSpPr>
        <p:spPr>
          <a:xfrm>
            <a:off x="3274011" y="4579768"/>
            <a:ext cx="689000" cy="41279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3963011" y="4831221"/>
            <a:ext cx="2265173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高压供电及输出接口</a:t>
            </a:r>
            <a:endParaRPr lang="zh-CN" altLang="zh-CN" sz="1400" b="1" dirty="0"/>
          </a:p>
        </p:txBody>
      </p:sp>
      <p:cxnSp>
        <p:nvCxnSpPr>
          <p:cNvPr id="21" name="直接箭头连接符 20"/>
          <p:cNvCxnSpPr/>
          <p:nvPr/>
        </p:nvCxnSpPr>
        <p:spPr>
          <a:xfrm flipH="1" flipV="1">
            <a:off x="1165281" y="1671518"/>
            <a:ext cx="2022982" cy="61037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170570" y="1394922"/>
            <a:ext cx="994711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</a:t>
            </a:r>
            <a:r>
              <a:rPr lang="en-US" altLang="zh-CN" sz="1400" b="1" dirty="0" smtClean="0"/>
              <a:t>DI2C  FPGA </a:t>
            </a:r>
            <a:r>
              <a:rPr lang="zh-CN" altLang="en-US" sz="1400" b="1" dirty="0" smtClean="0"/>
              <a:t>接口</a:t>
            </a:r>
            <a:endParaRPr lang="zh-CN" altLang="zh-CN" sz="1400" b="1" dirty="0"/>
          </a:p>
        </p:txBody>
      </p:sp>
    </p:spTree>
    <p:extLst>
      <p:ext uri="{BB962C8B-B14F-4D97-AF65-F5344CB8AC3E}">
        <p14:creationId xmlns:p14="http://schemas.microsoft.com/office/powerpoint/2010/main" val="427179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0" y="299077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三  另</a:t>
            </a:r>
            <a:r>
              <a:rPr lang="en-US" altLang="zh-CN" sz="2800" b="1" dirty="0">
                <a:solidFill>
                  <a:srgbClr val="0070C0"/>
                </a:solidFill>
              </a:rPr>
              <a:t>1</a:t>
            </a:r>
            <a:r>
              <a:rPr lang="zh-CN" altLang="en-US" sz="2800" b="1" dirty="0">
                <a:solidFill>
                  <a:srgbClr val="0070C0"/>
                </a:solidFill>
              </a:rPr>
              <a:t>个</a:t>
            </a:r>
            <a:r>
              <a:rPr lang="en-US" altLang="zh-CN" sz="2800" b="1" dirty="0">
                <a:solidFill>
                  <a:srgbClr val="0070C0"/>
                </a:solidFill>
              </a:rPr>
              <a:t>L0</a:t>
            </a:r>
            <a:r>
              <a:rPr lang="zh-CN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zh-CN" sz="2800" b="1" dirty="0">
                <a:solidFill>
                  <a:srgbClr val="0070C0"/>
                </a:solidFill>
              </a:rPr>
              <a:t>4</a:t>
            </a:r>
            <a:r>
              <a:rPr lang="zh-CN" altLang="en-US" sz="2800" b="1" dirty="0">
                <a:solidFill>
                  <a:srgbClr val="0070C0"/>
                </a:solidFill>
              </a:rPr>
              <a:t>个</a:t>
            </a:r>
            <a:r>
              <a:rPr lang="en-US" altLang="zh-CN" sz="2800" b="1" dirty="0">
                <a:solidFill>
                  <a:srgbClr val="0070C0"/>
                </a:solidFill>
              </a:rPr>
              <a:t>ladder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测试（班渭博）</a:t>
            </a:r>
            <a:endParaRPr lang="en-US" altLang="zh-CN" sz="2800" b="1" dirty="0">
              <a:solidFill>
                <a:srgbClr val="0070C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05086" y="868660"/>
            <a:ext cx="5215102" cy="73866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/>
              <a:t>硬件：</a:t>
            </a:r>
            <a:r>
              <a:rPr lang="en-US" altLang="zh-CN" sz="1400" b="1" dirty="0" smtClean="0"/>
              <a:t> </a:t>
            </a:r>
            <a:r>
              <a:rPr lang="en-US" altLang="zh-CN" sz="1400" b="1" dirty="0"/>
              <a:t>FFE+</a:t>
            </a:r>
            <a:r>
              <a:rPr lang="zh-CN" altLang="en-US" sz="1400" b="1" dirty="0"/>
              <a:t>注入板</a:t>
            </a:r>
            <a:r>
              <a:rPr lang="en-US" altLang="zh-CN" sz="1400" b="1" dirty="0"/>
              <a:t>+</a:t>
            </a:r>
            <a:r>
              <a:rPr lang="zh-CN" altLang="en-US" sz="1400" b="1" dirty="0"/>
              <a:t>信号发生器</a:t>
            </a:r>
            <a:r>
              <a:rPr lang="zh-CN" altLang="en-US" sz="1400" b="1" dirty="0" smtClean="0"/>
              <a:t>。</a:t>
            </a:r>
            <a:endParaRPr lang="en-US" altLang="zh-CN" sz="1400" b="1" dirty="0" smtClean="0"/>
          </a:p>
          <a:p>
            <a:pPr>
              <a:lnSpc>
                <a:spcPct val="150000"/>
              </a:lnSpc>
            </a:pPr>
            <a:r>
              <a:rPr lang="zh-CN" altLang="en-US" sz="1400" b="1" dirty="0" smtClean="0"/>
              <a:t>软件</a:t>
            </a:r>
            <a:r>
              <a:rPr lang="en-US" altLang="zh-CN" sz="1400" b="1" dirty="0" smtClean="0"/>
              <a:t> </a:t>
            </a:r>
            <a:r>
              <a:rPr lang="zh-CN" altLang="en-US" sz="1400" b="1" dirty="0" smtClean="0"/>
              <a:t>：只修改</a:t>
            </a:r>
            <a:r>
              <a:rPr lang="en-US" altLang="zh-CN" sz="1400" b="1" dirty="0" smtClean="0"/>
              <a:t>FPGA</a:t>
            </a:r>
            <a:r>
              <a:rPr lang="zh-CN" altLang="en-US" sz="1400" b="1" dirty="0" smtClean="0"/>
              <a:t>的管脚，程序仍然是</a:t>
            </a:r>
            <a:r>
              <a:rPr lang="en-US" altLang="zh-CN" sz="1400" b="1" dirty="0" smtClean="0"/>
              <a:t>4</a:t>
            </a:r>
            <a:r>
              <a:rPr lang="zh-CN" altLang="en-US" sz="1400" b="1" dirty="0" smtClean="0"/>
              <a:t>个</a:t>
            </a:r>
            <a:r>
              <a:rPr lang="en-US" altLang="zh-CN" sz="1400" b="1" dirty="0" smtClean="0"/>
              <a:t>ladder</a:t>
            </a:r>
            <a:r>
              <a:rPr lang="zh-CN" altLang="en-US" sz="1400" b="1" dirty="0" smtClean="0"/>
              <a:t>的采集程序。</a:t>
            </a:r>
            <a:endParaRPr lang="en-US" altLang="zh-CN" sz="1400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604527" y="6199982"/>
            <a:ext cx="1831275" cy="3130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       硬件搭建</a:t>
            </a:r>
            <a:endParaRPr lang="zh-CN" altLang="zh-CN" sz="1400" b="1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6" y="1844824"/>
            <a:ext cx="3082193" cy="4111197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1887215" y="2708920"/>
            <a:ext cx="1097173" cy="8338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3726733" y="5835848"/>
            <a:ext cx="5077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  <a:cs typeface="Arial" panose="020B0604020202020204" pitchFamily="34" charset="0"/>
              </a:rPr>
              <a:t>测试结果：</a:t>
            </a:r>
            <a:r>
              <a:rPr lang="en-US" altLang="zh-CN" sz="1400" b="1" dirty="0" smtClean="0">
                <a:latin typeface="+mn-ea"/>
                <a:cs typeface="Arial" panose="020B0604020202020204" pitchFamily="34" charset="0"/>
              </a:rPr>
              <a:t>4</a:t>
            </a:r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个</a:t>
            </a:r>
            <a:r>
              <a:rPr lang="en-US" altLang="zh-CN" sz="1400" b="1" dirty="0" smtClean="0">
                <a:latin typeface="+mn-ea"/>
                <a:cs typeface="Arial" panose="020B0604020202020204" pitchFamily="34" charset="0"/>
              </a:rPr>
              <a:t>ladder</a:t>
            </a:r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输入端硬件工作正常。</a:t>
            </a:r>
            <a:endParaRPr lang="en-US" altLang="zh-CN" sz="1400" b="1" dirty="0" smtClean="0">
              <a:latin typeface="+mn-ea"/>
              <a:cs typeface="Arial" panose="020B0604020202020204" pitchFamily="34" charset="0"/>
            </a:endParaRPr>
          </a:p>
          <a:p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第</a:t>
            </a:r>
            <a:r>
              <a:rPr lang="en-US" altLang="zh-CN" sz="1400" b="1" dirty="0" smtClean="0">
                <a:latin typeface="+mn-ea"/>
                <a:cs typeface="Arial" panose="020B0604020202020204" pitchFamily="34" charset="0"/>
              </a:rPr>
              <a:t>1</a:t>
            </a:r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个</a:t>
            </a:r>
            <a:r>
              <a:rPr lang="en-US" altLang="zh-CN" sz="1400" b="1" dirty="0" smtClean="0">
                <a:latin typeface="+mn-ea"/>
                <a:cs typeface="Arial" panose="020B0604020202020204" pitchFamily="34" charset="0"/>
              </a:rPr>
              <a:t>ladder</a:t>
            </a:r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前</a:t>
            </a:r>
            <a:r>
              <a:rPr lang="en-US" altLang="zh-CN" sz="1400" b="1" dirty="0" smtClean="0">
                <a:latin typeface="+mn-ea"/>
                <a:cs typeface="Arial" panose="020B0604020202020204" pitchFamily="34" charset="0"/>
              </a:rPr>
              <a:t>320</a:t>
            </a:r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路信号不正确，测量</a:t>
            </a:r>
            <a:r>
              <a:rPr lang="en-US" altLang="zh-CN" sz="1400" b="1" dirty="0" smtClean="0">
                <a:latin typeface="+mn-ea"/>
                <a:cs typeface="Arial" panose="020B0604020202020204" pitchFamily="34" charset="0"/>
              </a:rPr>
              <a:t>ADC7476 data</a:t>
            </a:r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输出端，</a:t>
            </a:r>
            <a:endParaRPr lang="en-US" altLang="zh-CN" sz="1400" b="1" dirty="0" smtClean="0">
              <a:latin typeface="+mn-ea"/>
              <a:cs typeface="Arial" panose="020B0604020202020204" pitchFamily="34" charset="0"/>
            </a:endParaRPr>
          </a:p>
          <a:p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可能与这路</a:t>
            </a:r>
            <a:r>
              <a:rPr lang="en-US" altLang="zh-CN" sz="1400" b="1" dirty="0" smtClean="0">
                <a:latin typeface="+mn-ea"/>
                <a:cs typeface="Arial" panose="020B0604020202020204" pitchFamily="34" charset="0"/>
              </a:rPr>
              <a:t>ADC7476</a:t>
            </a:r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坏了有关系。</a:t>
            </a:r>
            <a:endParaRPr lang="en-US" altLang="zh-CN" sz="1400" b="1" dirty="0" smtClean="0">
              <a:latin typeface="+mn-ea"/>
              <a:cs typeface="Arial" panose="020B0604020202020204" pitchFamily="34" charset="0"/>
            </a:endParaRPr>
          </a:p>
          <a:p>
            <a:r>
              <a:rPr lang="zh-CN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  <a:cs typeface="Arial" panose="020B0604020202020204" pitchFamily="34" charset="0"/>
              </a:rPr>
              <a:t>解决方案：</a:t>
            </a:r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硬件换</a:t>
            </a:r>
            <a:r>
              <a:rPr lang="en-US" altLang="zh-CN" sz="1400" b="1" dirty="0" smtClean="0">
                <a:latin typeface="+mn-ea"/>
                <a:cs typeface="Arial" panose="020B0604020202020204" pitchFamily="34" charset="0"/>
              </a:rPr>
              <a:t>1</a:t>
            </a:r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片新</a:t>
            </a:r>
            <a:r>
              <a:rPr lang="en-US" altLang="zh-CN" sz="1400" b="1" dirty="0" smtClean="0">
                <a:latin typeface="+mn-ea"/>
                <a:cs typeface="Arial" panose="020B0604020202020204" pitchFamily="34" charset="0"/>
              </a:rPr>
              <a:t>ADC7476</a:t>
            </a:r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。</a:t>
            </a:r>
            <a:endParaRPr lang="en-US" altLang="zh-CN" sz="1400" b="1" dirty="0">
              <a:latin typeface="+mn-ea"/>
              <a:cs typeface="Arial" panose="020B0604020202020204" pitchFamily="34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20" y="1617492"/>
            <a:ext cx="2889318" cy="192621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38" y="1607324"/>
            <a:ext cx="2868618" cy="191241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56879" y="3717661"/>
            <a:ext cx="2703000" cy="180199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564" y="3755911"/>
            <a:ext cx="2687091" cy="1791393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3882014" y="3456846"/>
            <a:ext cx="1831275" cy="3130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       </a:t>
            </a:r>
            <a:r>
              <a:rPr lang="en-US" altLang="zh-CN" sz="1400" b="1" dirty="0" smtClean="0"/>
              <a:t>ladder 1</a:t>
            </a:r>
            <a:endParaRPr lang="zh-CN" altLang="zh-CN" sz="1400" b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6729151" y="3456846"/>
            <a:ext cx="1831275" cy="3130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       </a:t>
            </a:r>
            <a:r>
              <a:rPr lang="en-US" altLang="zh-CN" sz="1400" b="1" dirty="0" smtClean="0"/>
              <a:t>ladder 2</a:t>
            </a:r>
            <a:endParaRPr lang="zh-CN" altLang="zh-CN" sz="1400" b="1" dirty="0"/>
          </a:p>
        </p:txBody>
      </p:sp>
      <p:sp>
        <p:nvSpPr>
          <p:cNvPr id="26" name="文本框 25"/>
          <p:cNvSpPr txBox="1"/>
          <p:nvPr/>
        </p:nvSpPr>
        <p:spPr>
          <a:xfrm>
            <a:off x="3908259" y="5519660"/>
            <a:ext cx="1831275" cy="3130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       </a:t>
            </a:r>
            <a:r>
              <a:rPr lang="en-US" altLang="zh-CN" sz="1400" b="1" dirty="0" smtClean="0"/>
              <a:t>ladder 3</a:t>
            </a:r>
            <a:endParaRPr lang="zh-CN" altLang="zh-CN" sz="1400" b="1" dirty="0"/>
          </a:p>
        </p:txBody>
      </p:sp>
      <p:sp>
        <p:nvSpPr>
          <p:cNvPr id="27" name="文本框 26"/>
          <p:cNvSpPr txBox="1"/>
          <p:nvPr/>
        </p:nvSpPr>
        <p:spPr>
          <a:xfrm>
            <a:off x="6748068" y="5519660"/>
            <a:ext cx="1831275" cy="3130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       </a:t>
            </a:r>
            <a:r>
              <a:rPr lang="en-US" altLang="zh-CN" sz="1400" b="1" dirty="0" smtClean="0"/>
              <a:t>ladder 4</a:t>
            </a:r>
            <a:endParaRPr lang="zh-CN" altLang="zh-CN" sz="1400" b="1" dirty="0"/>
          </a:p>
        </p:txBody>
      </p:sp>
    </p:spTree>
    <p:extLst>
      <p:ext uri="{BB962C8B-B14F-4D97-AF65-F5344CB8AC3E}">
        <p14:creationId xmlns:p14="http://schemas.microsoft.com/office/powerpoint/2010/main" val="241417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0" y="314452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三 </a:t>
            </a:r>
            <a:r>
              <a:rPr lang="zh-CN" altLang="en-US" sz="2800" b="1" dirty="0">
                <a:solidFill>
                  <a:srgbClr val="0070C0"/>
                </a:solidFill>
              </a:rPr>
              <a:t>另</a:t>
            </a:r>
            <a:r>
              <a:rPr lang="en-US" altLang="zh-CN" sz="2800" b="1" dirty="0">
                <a:solidFill>
                  <a:srgbClr val="0070C0"/>
                </a:solidFill>
              </a:rPr>
              <a:t>1</a:t>
            </a:r>
            <a:r>
              <a:rPr lang="zh-CN" altLang="en-US" sz="2800" b="1" dirty="0">
                <a:solidFill>
                  <a:srgbClr val="0070C0"/>
                </a:solidFill>
              </a:rPr>
              <a:t>个</a:t>
            </a:r>
            <a:r>
              <a:rPr lang="en-US" altLang="zh-CN" sz="2800" b="1" dirty="0">
                <a:solidFill>
                  <a:srgbClr val="0070C0"/>
                </a:solidFill>
              </a:rPr>
              <a:t>L0</a:t>
            </a:r>
            <a:r>
              <a:rPr lang="zh-CN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zh-CN" sz="2800" b="1" dirty="0">
                <a:solidFill>
                  <a:srgbClr val="0070C0"/>
                </a:solidFill>
              </a:rPr>
              <a:t>4</a:t>
            </a:r>
            <a:r>
              <a:rPr lang="zh-CN" altLang="en-US" sz="2800" b="1" dirty="0">
                <a:solidFill>
                  <a:srgbClr val="0070C0"/>
                </a:solidFill>
              </a:rPr>
              <a:t>个</a:t>
            </a:r>
            <a:r>
              <a:rPr lang="en-US" altLang="zh-CN" sz="2800" b="1" dirty="0">
                <a:solidFill>
                  <a:srgbClr val="0070C0"/>
                </a:solidFill>
              </a:rPr>
              <a:t>ladder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（班渭博）</a:t>
            </a:r>
            <a:endParaRPr lang="en-US" altLang="zh-CN" sz="2800" b="1" dirty="0">
              <a:solidFill>
                <a:srgbClr val="0070C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05086" y="1088021"/>
            <a:ext cx="8499362" cy="41549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/>
              <a:t>硬件：</a:t>
            </a:r>
            <a:r>
              <a:rPr lang="en-US" altLang="zh-CN" sz="1400" b="1" dirty="0" smtClean="0"/>
              <a:t> </a:t>
            </a:r>
            <a:r>
              <a:rPr lang="en-US" altLang="zh-CN" sz="1400" b="1" dirty="0"/>
              <a:t>FFE+</a:t>
            </a:r>
            <a:r>
              <a:rPr lang="zh-CN" altLang="en-US" sz="1400" b="1" dirty="0"/>
              <a:t>注入板</a:t>
            </a:r>
            <a:r>
              <a:rPr lang="en-US" altLang="zh-CN" sz="1400" b="1" dirty="0"/>
              <a:t>+</a:t>
            </a:r>
            <a:r>
              <a:rPr lang="zh-CN" altLang="en-US" sz="1400" b="1" dirty="0" smtClean="0"/>
              <a:t>信号发生器，将注入板的注入信号设置不同信号幅度，分别连接</a:t>
            </a:r>
            <a:r>
              <a:rPr lang="en-US" altLang="zh-CN" sz="1400" b="1" dirty="0" smtClean="0"/>
              <a:t>4</a:t>
            </a:r>
            <a:r>
              <a:rPr lang="zh-CN" altLang="en-US" sz="1400" b="1" dirty="0" smtClean="0"/>
              <a:t>个</a:t>
            </a:r>
            <a:r>
              <a:rPr lang="en-US" altLang="zh-CN" sz="1400" b="1" dirty="0" smtClean="0"/>
              <a:t>ladder</a:t>
            </a:r>
            <a:r>
              <a:rPr lang="zh-CN" altLang="en-US" sz="1400" b="1" dirty="0" smtClean="0"/>
              <a:t>上。</a:t>
            </a:r>
            <a:r>
              <a:rPr lang="en-US" altLang="zh-CN" sz="1400" b="1" dirty="0" smtClean="0"/>
              <a:t> </a:t>
            </a:r>
            <a:endParaRPr lang="en-US" altLang="zh-CN" sz="1400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3059832" y="5693528"/>
            <a:ext cx="2664296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/>
              <a:t>另</a:t>
            </a:r>
            <a:r>
              <a:rPr lang="en-US" altLang="zh-CN" sz="1400" b="1" dirty="0" smtClean="0"/>
              <a:t>1</a:t>
            </a:r>
            <a:r>
              <a:rPr lang="zh-CN" altLang="en-US" sz="1400" b="1" dirty="0" smtClean="0"/>
              <a:t>个 </a:t>
            </a:r>
            <a:r>
              <a:rPr lang="en-US" altLang="zh-CN" sz="1400" b="1" dirty="0">
                <a:latin typeface="+mn-ea"/>
                <a:cs typeface="Arial" panose="020B0604020202020204" pitchFamily="34" charset="0"/>
              </a:rPr>
              <a:t>4</a:t>
            </a:r>
            <a:r>
              <a:rPr lang="zh-CN" altLang="en-US" sz="1400" b="1" dirty="0">
                <a:latin typeface="+mn-ea"/>
                <a:cs typeface="Arial" panose="020B0604020202020204" pitchFamily="34" charset="0"/>
              </a:rPr>
              <a:t>个</a:t>
            </a:r>
            <a:r>
              <a:rPr lang="en-US" altLang="zh-CN" sz="1400" b="1" dirty="0" smtClean="0">
                <a:latin typeface="+mn-ea"/>
                <a:cs typeface="Arial" panose="020B0604020202020204" pitchFamily="34" charset="0"/>
              </a:rPr>
              <a:t>ladder DAC</a:t>
            </a:r>
            <a:r>
              <a:rPr lang="zh-CN" altLang="en-US" sz="1400" b="1" dirty="0" smtClean="0">
                <a:latin typeface="+mn-ea"/>
                <a:cs typeface="Arial" panose="020B0604020202020204" pitchFamily="34" charset="0"/>
              </a:rPr>
              <a:t>注入电荷</a:t>
            </a:r>
            <a:endParaRPr lang="zh-CN" altLang="zh-CN" sz="1400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140" y="1717000"/>
            <a:ext cx="6162217" cy="372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7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0" y="314452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  四 </a:t>
            </a:r>
            <a:r>
              <a:rPr lang="zh-CN" altLang="zh-CN" sz="2800" b="1" dirty="0" smtClean="0">
                <a:solidFill>
                  <a:srgbClr val="0070C0"/>
                </a:solidFill>
              </a:rPr>
              <a:t>激光</a:t>
            </a:r>
            <a:r>
              <a:rPr lang="en-US" altLang="zh-CN" sz="2800" b="1" dirty="0">
                <a:solidFill>
                  <a:srgbClr val="0070C0"/>
                </a:solidFill>
              </a:rPr>
              <a:t>/DAQ</a:t>
            </a:r>
            <a:r>
              <a:rPr lang="zh-CN" altLang="zh-CN" sz="2800" b="1" dirty="0">
                <a:solidFill>
                  <a:srgbClr val="0070C0"/>
                </a:solidFill>
              </a:rPr>
              <a:t>触发频率与</a:t>
            </a:r>
            <a:r>
              <a:rPr lang="en-US" altLang="zh-CN" sz="2800" b="1" dirty="0" err="1" smtClean="0">
                <a:solidFill>
                  <a:srgbClr val="0070C0"/>
                </a:solidFill>
              </a:rPr>
              <a:t>ADCmean</a:t>
            </a:r>
            <a:r>
              <a:rPr lang="zh-CN" altLang="en-US" b="1" dirty="0" smtClean="0">
                <a:solidFill>
                  <a:srgbClr val="0070C0"/>
                </a:solidFill>
              </a:rPr>
              <a:t>（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班渭博、邓春茹、张子良）</a:t>
            </a:r>
            <a:endParaRPr lang="en-US" altLang="zh-CN" sz="1600" b="1" dirty="0">
              <a:solidFill>
                <a:srgbClr val="0070C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65960" y="3606245"/>
            <a:ext cx="3188729" cy="24622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000" b="1" dirty="0"/>
              <a:t>软件版本：</a:t>
            </a:r>
            <a:r>
              <a:rPr lang="zh-CN" altLang="en-US" sz="1000" b="1" dirty="0" smtClean="0"/>
              <a:t>修改指春</a:t>
            </a:r>
            <a:r>
              <a:rPr lang="zh-CN" altLang="en-US" sz="1000" b="1" dirty="0"/>
              <a:t>茹版本，原</a:t>
            </a:r>
            <a:r>
              <a:rPr lang="zh-CN" altLang="en-US" sz="1000" b="1" dirty="0" smtClean="0"/>
              <a:t>程序指束流试验版本</a:t>
            </a:r>
            <a:endParaRPr lang="zh-CN" altLang="zh-CN" sz="1000" b="1" dirty="0"/>
          </a:p>
        </p:txBody>
      </p:sp>
      <p:graphicFrame>
        <p:nvGraphicFramePr>
          <p:cNvPr id="28" name="内容占位符 3">
            <a:extLst>
              <a:ext uri="{FF2B5EF4-FFF2-40B4-BE49-F238E27FC236}">
                <a16:creationId xmlns:a16="http://schemas.microsoft.com/office/drawing/2014/main" id="{314A4388-A7C5-4EC9-AFAD-9383488030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3594554"/>
              </p:ext>
            </p:extLst>
          </p:nvPr>
        </p:nvGraphicFramePr>
        <p:xfrm>
          <a:off x="153551" y="935990"/>
          <a:ext cx="401354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图表 28">
            <a:extLst>
              <a:ext uri="{FF2B5EF4-FFF2-40B4-BE49-F238E27FC236}">
                <a16:creationId xmlns:a16="http://schemas.microsoft.com/office/drawing/2014/main" id="{B747BD73-BAC1-4D47-B9C0-22852FAC21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1944591"/>
              </p:ext>
            </p:extLst>
          </p:nvPr>
        </p:nvGraphicFramePr>
        <p:xfrm>
          <a:off x="5115639" y="1062068"/>
          <a:ext cx="3341059" cy="2096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文本框 30"/>
          <p:cNvSpPr txBox="1"/>
          <p:nvPr/>
        </p:nvSpPr>
        <p:spPr>
          <a:xfrm>
            <a:off x="4814000" y="3383272"/>
            <a:ext cx="3944336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0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硬件</a:t>
            </a:r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：</a:t>
            </a:r>
            <a:r>
              <a:rPr lang="en-US" altLang="zh-CN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FFE</a:t>
            </a:r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（春茹地检的触发模块）</a:t>
            </a:r>
            <a:r>
              <a:rPr lang="en-US" altLang="zh-CN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+LA+</a:t>
            </a:r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注入板</a:t>
            </a:r>
            <a:r>
              <a:rPr lang="en-US" altLang="zh-CN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+LZ+LB+</a:t>
            </a:r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激光</a:t>
            </a:r>
            <a:r>
              <a:rPr lang="zh-CN" altLang="en-US" sz="10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注入。</a:t>
            </a:r>
            <a:endParaRPr lang="en-US" altLang="zh-CN" sz="10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软件</a:t>
            </a:r>
            <a:r>
              <a:rPr lang="en-US" altLang="zh-CN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FFE </a:t>
            </a:r>
            <a:r>
              <a:rPr lang="zh-CN" altLang="en-US" sz="10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版本</a:t>
            </a:r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：春茹地检的触发模块（用上升沿） </a:t>
            </a:r>
            <a:r>
              <a:rPr lang="zh-CN" altLang="en-US" sz="10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。</a:t>
            </a:r>
            <a:endParaRPr lang="en-US" altLang="zh-CN" sz="10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32" name="图表 31">
            <a:extLst>
              <a:ext uri="{FF2B5EF4-FFF2-40B4-BE49-F238E27FC236}">
                <a16:creationId xmlns:a16="http://schemas.microsoft.com/office/drawing/2014/main" id="{19B37E7D-E97D-44A5-9DD2-C2D55D9949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5407395"/>
              </p:ext>
            </p:extLst>
          </p:nvPr>
        </p:nvGraphicFramePr>
        <p:xfrm>
          <a:off x="5150357" y="3958478"/>
          <a:ext cx="3607979" cy="2134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文本框 33"/>
          <p:cNvSpPr txBox="1"/>
          <p:nvPr/>
        </p:nvSpPr>
        <p:spPr>
          <a:xfrm>
            <a:off x="4982178" y="6204810"/>
            <a:ext cx="3944336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0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硬件：</a:t>
            </a:r>
            <a:r>
              <a:rPr lang="en-US" altLang="zh-CN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FFE</a:t>
            </a:r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（春茹地检的触发模块）</a:t>
            </a:r>
            <a:r>
              <a:rPr lang="en-US" altLang="zh-CN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+LA+</a:t>
            </a:r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激光注入</a:t>
            </a:r>
            <a:endParaRPr lang="en-US" altLang="zh-CN" sz="10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软件</a:t>
            </a:r>
            <a:r>
              <a:rPr lang="en-US" altLang="zh-CN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FFE </a:t>
            </a:r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修改版本：春茹地检的触发模块（用下降沿）。</a:t>
            </a:r>
            <a:endParaRPr lang="en-US" altLang="zh-CN" sz="10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37" name="图表 36">
            <a:extLst>
              <a:ext uri="{FF2B5EF4-FFF2-40B4-BE49-F238E27FC236}">
                <a16:creationId xmlns:a16="http://schemas.microsoft.com/office/drawing/2014/main" id="{7661F3B1-EE5E-46D2-AE49-1AB644F092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7685721"/>
              </p:ext>
            </p:extLst>
          </p:nvPr>
        </p:nvGraphicFramePr>
        <p:xfrm>
          <a:off x="188408" y="4191306"/>
          <a:ext cx="3968859" cy="1937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9" name="文本框 38"/>
          <p:cNvSpPr txBox="1"/>
          <p:nvPr/>
        </p:nvSpPr>
        <p:spPr>
          <a:xfrm>
            <a:off x="406940" y="6311092"/>
            <a:ext cx="3741431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0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硬件：</a:t>
            </a:r>
            <a:r>
              <a:rPr lang="en-US" altLang="zh-CN" sz="10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FFE</a:t>
            </a:r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（原束流试验的触发模块）</a:t>
            </a:r>
            <a:r>
              <a:rPr lang="en-US" altLang="zh-CN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+LA+</a:t>
            </a:r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激光注入</a:t>
            </a:r>
            <a:endParaRPr lang="en-US" altLang="zh-CN" sz="10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软件</a:t>
            </a:r>
            <a:r>
              <a:rPr lang="en-US" altLang="zh-CN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FFE </a:t>
            </a:r>
            <a:r>
              <a:rPr lang="zh-CN" altLang="en-US" sz="1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修改版本：原束流</a:t>
            </a:r>
            <a:r>
              <a:rPr lang="zh-CN" altLang="en-US" sz="10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试验（用下降沿）。</a:t>
            </a:r>
            <a:endParaRPr lang="en-US" altLang="zh-CN" sz="10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47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0" y="314452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  四 </a:t>
            </a:r>
            <a:r>
              <a:rPr lang="zh-CN" altLang="zh-CN" sz="2800" b="1" dirty="0" smtClean="0">
                <a:solidFill>
                  <a:srgbClr val="0070C0"/>
                </a:solidFill>
              </a:rPr>
              <a:t>激光</a:t>
            </a:r>
            <a:r>
              <a:rPr lang="en-US" altLang="zh-CN" sz="2800" b="1" dirty="0">
                <a:solidFill>
                  <a:srgbClr val="0070C0"/>
                </a:solidFill>
              </a:rPr>
              <a:t>/DAQ</a:t>
            </a:r>
            <a:r>
              <a:rPr lang="zh-CN" altLang="zh-CN" sz="2800" b="1" dirty="0">
                <a:solidFill>
                  <a:srgbClr val="0070C0"/>
                </a:solidFill>
              </a:rPr>
              <a:t>触发频率与</a:t>
            </a:r>
            <a:r>
              <a:rPr lang="en-US" altLang="zh-CN" sz="2800" b="1" dirty="0" err="1" smtClean="0">
                <a:solidFill>
                  <a:srgbClr val="0070C0"/>
                </a:solidFill>
              </a:rPr>
              <a:t>ADCmean</a:t>
            </a:r>
            <a:endParaRPr lang="en-US" altLang="zh-CN" sz="1600" b="1" dirty="0">
              <a:solidFill>
                <a:srgbClr val="0070C0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420205" y="4869160"/>
            <a:ext cx="2592288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乔老师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分析数据：斜率为</a:t>
            </a:r>
            <a:r>
              <a:rPr lang="en-US" altLang="zh-CN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808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。</a:t>
            </a:r>
            <a:endParaRPr lang="en-US" altLang="zh-CN" sz="1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即当</a:t>
            </a:r>
            <a:r>
              <a:rPr lang="en-US" altLang="zh-CN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1kHz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时、每</a:t>
            </a:r>
            <a:r>
              <a:rPr lang="en-US" altLang="zh-CN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808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次事例</a:t>
            </a:r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，</a:t>
            </a:r>
            <a:endParaRPr lang="en-US" altLang="zh-CN" sz="1400" dirty="0" smtClean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前</a:t>
            </a:r>
            <a:r>
              <a:rPr lang="en-US" altLang="zh-CN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114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个事例是好人</a:t>
            </a:r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、</a:t>
            </a:r>
            <a:endParaRPr lang="en-US" altLang="zh-CN" sz="1400" dirty="0" smtClean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后</a:t>
            </a:r>
            <a:r>
              <a:rPr lang="en-US" altLang="zh-CN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794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个事例是坏人</a:t>
            </a:r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。</a:t>
            </a:r>
            <a:endParaRPr lang="en-US" altLang="zh-CN" sz="1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7753" y="4766344"/>
            <a:ext cx="3168311" cy="116955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从能谱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中看出：不同触发频率</a:t>
            </a:r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，</a:t>
            </a:r>
            <a:endParaRPr lang="en-US" altLang="zh-CN" sz="1400" dirty="0" smtClean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信号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峰随</a:t>
            </a:r>
            <a:r>
              <a:rPr lang="en-US" altLang="zh-CN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DAQ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触发频率有分裂现象，</a:t>
            </a:r>
            <a:endParaRPr lang="en-US" altLang="zh-CN" sz="1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与之前</a:t>
            </a:r>
            <a:r>
              <a:rPr lang="en-US" altLang="zh-CN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DAQ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触发频率变快，信号峰值的下降的认识不同</a:t>
            </a:r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，</a:t>
            </a:r>
            <a:endParaRPr lang="en-US" altLang="zh-CN" sz="1400" dirty="0" smtClean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分析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信号规律。</a:t>
            </a:r>
            <a:endParaRPr lang="en-US" altLang="zh-CN" sz="1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375" y="1556792"/>
            <a:ext cx="5120568" cy="288032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678707"/>
            <a:ext cx="3360373" cy="252028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31" y="1890269"/>
            <a:ext cx="2975969" cy="223197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505201" y="4869160"/>
            <a:ext cx="2662830" cy="89255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乔老师</a:t>
            </a:r>
            <a:r>
              <a:rPr lang="zh-CN" altLang="en-US" sz="1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分析数据：每一组好事例的事例号的起始和终止给标出来了，有明显的规律。</a:t>
            </a:r>
            <a:endParaRPr lang="en-US" altLang="zh-CN" sz="1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endParaRPr lang="en-US" altLang="zh-CN" sz="10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39011" y="6027003"/>
            <a:ext cx="85653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建议：</a:t>
            </a:r>
            <a:r>
              <a:rPr lang="zh-CN" altLang="en-US" sz="1600" b="1" dirty="0" smtClean="0"/>
              <a:t>新建个工程文件保持程序与</a:t>
            </a:r>
            <a:r>
              <a:rPr lang="en-US" altLang="zh-CN" sz="1600" b="1" dirty="0" err="1" smtClean="0"/>
              <a:t>miniTRB</a:t>
            </a:r>
            <a:r>
              <a:rPr lang="en-US" altLang="zh-CN" sz="1600" b="1" dirty="0" smtClean="0"/>
              <a:t> </a:t>
            </a:r>
            <a:r>
              <a:rPr lang="zh-CN" altLang="en-US" sz="1600" b="1" dirty="0" smtClean="0"/>
              <a:t>一致，</a:t>
            </a:r>
            <a:r>
              <a:rPr lang="zh-CN" altLang="en-US" sz="1600" b="1" dirty="0"/>
              <a:t>先摘</a:t>
            </a:r>
            <a:r>
              <a:rPr lang="en-US" altLang="zh-CN" sz="1600" b="1" dirty="0"/>
              <a:t>AISC</a:t>
            </a:r>
            <a:r>
              <a:rPr lang="zh-CN" altLang="en-US" sz="1600" b="1" dirty="0"/>
              <a:t>时序这部分， </a:t>
            </a:r>
            <a:r>
              <a:rPr lang="en-US" altLang="zh-CN" sz="1600" b="1" dirty="0" smtClean="0"/>
              <a:t>1M</a:t>
            </a:r>
            <a:r>
              <a:rPr lang="zh-CN" altLang="en-US" sz="1600" b="1" dirty="0" smtClean="0"/>
              <a:t>的</a:t>
            </a:r>
            <a:r>
              <a:rPr lang="en-US" altLang="zh-CN" sz="1600" b="1" dirty="0" smtClean="0"/>
              <a:t>CKB</a:t>
            </a:r>
            <a:r>
              <a:rPr lang="zh-CN" altLang="en-US" sz="1600" b="1" dirty="0" smtClean="0"/>
              <a:t>切换，                  用示波器看看，信号幅度是否变化，再把后面的</a:t>
            </a:r>
            <a:r>
              <a:rPr lang="en-US" altLang="zh-CN" sz="1600" b="1" dirty="0" smtClean="0"/>
              <a:t>ADC</a:t>
            </a:r>
            <a:r>
              <a:rPr lang="zh-CN" altLang="en-US" sz="1600" b="1" dirty="0" smtClean="0"/>
              <a:t>的程序加入。 </a:t>
            </a:r>
            <a:endParaRPr lang="en-US" altLang="zh-CN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307487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4454053" y="2483929"/>
            <a:ext cx="1080120" cy="3820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11" name="矩形 10"/>
          <p:cNvSpPr/>
          <p:nvPr/>
        </p:nvSpPr>
        <p:spPr>
          <a:xfrm>
            <a:off x="6364161" y="1916832"/>
            <a:ext cx="584103" cy="28803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10" name="矩形 9"/>
          <p:cNvSpPr/>
          <p:nvPr/>
        </p:nvSpPr>
        <p:spPr>
          <a:xfrm>
            <a:off x="4562304" y="1916832"/>
            <a:ext cx="945800" cy="28803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8" name="矩形 7"/>
          <p:cNvSpPr/>
          <p:nvPr/>
        </p:nvSpPr>
        <p:spPr>
          <a:xfrm>
            <a:off x="3563888" y="2268634"/>
            <a:ext cx="3024336" cy="3820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6" name="矩形 5"/>
          <p:cNvSpPr/>
          <p:nvPr/>
        </p:nvSpPr>
        <p:spPr>
          <a:xfrm>
            <a:off x="3995936" y="702097"/>
            <a:ext cx="1944215" cy="22641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60120" y="117261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</a:rPr>
              <a:t>                              </a:t>
            </a:r>
            <a:r>
              <a:rPr lang="zh-CN" altLang="en-US" sz="2800" b="1" dirty="0">
                <a:solidFill>
                  <a:srgbClr val="0070C0"/>
                </a:solidFill>
              </a:rPr>
              <a:t>五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  电子学研制计划</a:t>
            </a:r>
            <a:endParaRPr lang="zh-CN" altLang="en-US" sz="2800" dirty="0" smtClean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395536" y="640481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1. </a:t>
            </a:r>
            <a:r>
              <a:rPr lang="zh-CN" altLang="en-US" b="1" dirty="0" smtClean="0">
                <a:solidFill>
                  <a:srgbClr val="0070C0"/>
                </a:solidFill>
              </a:rPr>
              <a:t>电性件工作计划完成节点及</a:t>
            </a:r>
            <a:r>
              <a:rPr lang="zh-CN" altLang="en-US" b="1" dirty="0">
                <a:solidFill>
                  <a:srgbClr val="0070C0"/>
                </a:solidFill>
              </a:rPr>
              <a:t>安排</a:t>
            </a:r>
            <a:r>
              <a:rPr lang="zh-CN" altLang="en-US" b="1" dirty="0"/>
              <a:t>（已完成</a:t>
            </a:r>
            <a:r>
              <a:rPr lang="zh-CN" altLang="en-US" b="1" dirty="0" smtClean="0"/>
              <a:t>用绿色</a:t>
            </a:r>
            <a:r>
              <a:rPr lang="zh-CN" altLang="en-US" b="1" dirty="0"/>
              <a:t>底）</a:t>
            </a:r>
            <a:endParaRPr lang="en-US" altLang="zh-CN" b="1" dirty="0"/>
          </a:p>
          <a:p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63888" y="1916832"/>
            <a:ext cx="936104" cy="28803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1400" b="1" dirty="0"/>
          </a:p>
        </p:txBody>
      </p:sp>
      <p:graphicFrame>
        <p:nvGraphicFramePr>
          <p:cNvPr id="7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249317"/>
              </p:ext>
            </p:extLst>
          </p:nvPr>
        </p:nvGraphicFramePr>
        <p:xfrm>
          <a:off x="253520" y="990131"/>
          <a:ext cx="8715825" cy="53357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19651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5211001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1185173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</a:tblGrid>
              <a:tr h="771583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255645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布局：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板。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</a:t>
                      </a: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L1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板和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板与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PSD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同层布局确认。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布线：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</a:t>
                      </a: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板和</a:t>
                      </a: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SKT</a:t>
                      </a:r>
                      <a:r>
                        <a:rPr lang="zh-CN" altLang="en-US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封装、布局、布线核对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到</a:t>
                      </a: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ASIC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板转接板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：设计、电装。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投板前确认：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检查原理图、封装、</a:t>
                      </a:r>
                      <a:r>
                        <a:rPr lang="en-US" altLang="zh-CN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规则、板厚、         </a:t>
                      </a:r>
                      <a:endParaRPr lang="en-US" altLang="zh-CN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加工工艺等，参考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PSD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和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STK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车永娥</a:t>
                      </a:r>
                      <a:endParaRPr lang="zh-CN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7651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电装前准备：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元器件采购和整理、电装工艺文件。</a:t>
                      </a:r>
                      <a:endParaRPr lang="en-US" altLang="zh-CN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电装：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车永娥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7516687"/>
                  </a:ext>
                </a:extLst>
              </a:tr>
              <a:tr h="3582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调试：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板。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678551"/>
                  </a:ext>
                </a:extLst>
              </a:tr>
              <a:tr h="7237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 smtClean="0"/>
                        <a:t>完成电性件第二阶段</a:t>
                      </a:r>
                      <a:r>
                        <a:rPr lang="en-US" altLang="zh-CN" sz="1600" dirty="0" smtClean="0"/>
                        <a:t>(1</a:t>
                      </a:r>
                      <a:r>
                        <a:rPr lang="zh-CN" altLang="en-US" sz="1600" dirty="0" smtClean="0"/>
                        <a:t>个顶面</a:t>
                      </a:r>
                      <a:r>
                        <a:rPr lang="en-US" altLang="zh-CN" sz="1600" dirty="0" smtClean="0"/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 smtClean="0"/>
                        <a:t>交付载荷 </a:t>
                      </a:r>
                      <a:endParaRPr lang="en-US" altLang="zh-CN" sz="16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  <a:endParaRPr lang="zh-CN" altLang="en-US" sz="1600" dirty="0" smtClean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020118"/>
                  </a:ext>
                </a:extLst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-30108" y="6350169"/>
            <a:ext cx="882668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/>
              <a:t>        </a:t>
            </a:r>
            <a:r>
              <a:rPr lang="zh-CN" altLang="en-US" sz="1600" b="1" dirty="0" smtClean="0"/>
              <a:t>         当前状态</a:t>
            </a:r>
            <a:r>
              <a:rPr lang="zh-CN" altLang="en-US" b="1" dirty="0" smtClean="0"/>
              <a:t>：</a:t>
            </a:r>
            <a:r>
              <a:rPr lang="en-US" altLang="zh-CN" b="1" dirty="0" smtClean="0"/>
              <a:t>L1 </a:t>
            </a:r>
            <a:r>
              <a:rPr lang="en-US" altLang="zh-CN" b="1" dirty="0"/>
              <a:t>ADC</a:t>
            </a:r>
            <a:r>
              <a:rPr lang="zh-CN" altLang="en-US" b="1" dirty="0"/>
              <a:t>板的</a:t>
            </a:r>
            <a:r>
              <a:rPr lang="zh-CN" altLang="en-US" b="1" dirty="0" smtClean="0"/>
              <a:t>布线、</a:t>
            </a:r>
            <a:r>
              <a:rPr lang="en-US" altLang="zh-CN" b="1" dirty="0" smtClean="0"/>
              <a:t> </a:t>
            </a:r>
            <a:r>
              <a:rPr lang="en-US" altLang="zh-CN" b="1" dirty="0"/>
              <a:t>L3</a:t>
            </a:r>
            <a:r>
              <a:rPr lang="zh-CN" altLang="en-US" b="1" dirty="0"/>
              <a:t>电源板的布局。</a:t>
            </a:r>
            <a:r>
              <a:rPr lang="zh-CN" altLang="en-US" b="1" dirty="0">
                <a:solidFill>
                  <a:srgbClr val="0070C0"/>
                </a:solidFill>
              </a:rPr>
              <a:t>（</a:t>
            </a:r>
            <a:r>
              <a:rPr lang="zh-CN" altLang="en-US" b="1" dirty="0" smtClean="0">
                <a:solidFill>
                  <a:srgbClr val="0070C0"/>
                </a:solidFill>
              </a:rPr>
              <a:t>车永娥）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24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0" y="241823"/>
            <a:ext cx="9252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六  电性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件板间连接器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PCB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位置（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陈思雨）</a:t>
            </a:r>
            <a:endParaRPr lang="en-US" altLang="zh-CN" sz="2800" b="1" dirty="0">
              <a:solidFill>
                <a:srgbClr val="0070C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11560" y="5501698"/>
            <a:ext cx="741682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 smtClean="0"/>
              <a:t>陈老师绘制带</a:t>
            </a:r>
            <a:r>
              <a:rPr lang="en-US" altLang="zh-CN" sz="1400" b="1" dirty="0" smtClean="0"/>
              <a:t>SCD</a:t>
            </a:r>
            <a:r>
              <a:rPr lang="zh-CN" altLang="en-US" sz="1400" b="1" dirty="0" smtClean="0"/>
              <a:t>板</a:t>
            </a:r>
            <a:r>
              <a:rPr lang="zh-CN" altLang="en-US" sz="1400" b="1" dirty="0"/>
              <a:t>间</a:t>
            </a:r>
            <a:r>
              <a:rPr lang="zh-CN" altLang="en-US" sz="1400" b="1" dirty="0" smtClean="0"/>
              <a:t>连接器位置的 </a:t>
            </a:r>
            <a:r>
              <a:rPr lang="en-US" altLang="zh-CN" sz="1400" b="1" dirty="0" smtClean="0"/>
              <a:t>PSD FPGA DXF</a:t>
            </a:r>
            <a:r>
              <a:rPr lang="zh-CN" altLang="en-US" sz="1400" b="1" dirty="0" smtClean="0"/>
              <a:t>文件用于</a:t>
            </a:r>
            <a:r>
              <a:rPr lang="en-US" altLang="zh-CN" sz="1400" b="1" dirty="0" smtClean="0"/>
              <a:t>PSD </a:t>
            </a:r>
            <a:r>
              <a:rPr lang="en-US" altLang="zh-CN" sz="1400" b="1" dirty="0"/>
              <a:t>FPGA </a:t>
            </a:r>
            <a:r>
              <a:rPr lang="zh-CN" altLang="en-US" sz="1400" b="1" dirty="0" smtClean="0"/>
              <a:t>板</a:t>
            </a:r>
            <a:r>
              <a:rPr lang="en-US" altLang="zh-CN" sz="1400" b="1" dirty="0" smtClean="0"/>
              <a:t>PCB</a:t>
            </a:r>
            <a:r>
              <a:rPr lang="zh-CN" altLang="en-US" sz="1400" b="1" dirty="0" smtClean="0"/>
              <a:t>的布局布线。</a:t>
            </a:r>
            <a:endParaRPr lang="en-US" altLang="zh-CN" sz="1400" b="1" dirty="0"/>
          </a:p>
        </p:txBody>
      </p:sp>
      <p:sp>
        <p:nvSpPr>
          <p:cNvPr id="19" name="文本框 18"/>
          <p:cNvSpPr txBox="1"/>
          <p:nvPr/>
        </p:nvSpPr>
        <p:spPr>
          <a:xfrm>
            <a:off x="3645756" y="4632676"/>
            <a:ext cx="2078372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</a:t>
            </a:r>
            <a:r>
              <a:rPr lang="zh-CN" altLang="en-US" sz="1400" b="1" dirty="0" smtClean="0"/>
              <a:t> </a:t>
            </a:r>
            <a:r>
              <a:rPr lang="en-US" altLang="zh-CN" sz="1400" b="1" dirty="0" smtClean="0"/>
              <a:t>L1</a:t>
            </a:r>
            <a:r>
              <a:rPr lang="zh-CN" altLang="en-US" sz="1400" b="1" dirty="0" smtClean="0"/>
              <a:t>板 板间连接器位置</a:t>
            </a:r>
            <a:endParaRPr lang="zh-CN" altLang="zh-CN" sz="14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876082"/>
            <a:ext cx="6552728" cy="366325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55221" y="2286475"/>
            <a:ext cx="504056" cy="38341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573507" y="2780928"/>
            <a:ext cx="504056" cy="2851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4176306" y="3140968"/>
            <a:ext cx="504056" cy="2851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211960" y="2707710"/>
            <a:ext cx="504056" cy="28515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0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79512" y="188640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      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七 </a:t>
            </a:r>
            <a:r>
              <a:rPr lang="zh-CN" altLang="en-US" sz="2800" b="1" dirty="0">
                <a:solidFill>
                  <a:srgbClr val="0070C0"/>
                </a:solidFill>
              </a:rPr>
              <a:t>工作计划（近期安排）</a:t>
            </a:r>
            <a:endParaRPr lang="zh-CN" altLang="en-US" sz="2800" dirty="0"/>
          </a:p>
        </p:txBody>
      </p:sp>
      <p:sp>
        <p:nvSpPr>
          <p:cNvPr id="14" name="矩形 13"/>
          <p:cNvSpPr/>
          <p:nvPr/>
        </p:nvSpPr>
        <p:spPr>
          <a:xfrm>
            <a:off x="330374" y="1566201"/>
            <a:ext cx="811172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/>
              <a:t>布局布线</a:t>
            </a:r>
            <a:r>
              <a:rPr lang="en-US" altLang="zh-CN" b="1" dirty="0" smtClean="0"/>
              <a:t>ADC L1</a:t>
            </a:r>
            <a:r>
              <a:rPr lang="zh-CN" altLang="en-US" b="1" dirty="0" smtClean="0"/>
              <a:t>板</a:t>
            </a:r>
            <a:r>
              <a:rPr lang="zh-CN" altLang="en-US" b="1" dirty="0"/>
              <a:t>、布局电源</a:t>
            </a:r>
            <a:r>
              <a:rPr lang="zh-CN" altLang="en-US" b="1" dirty="0" smtClean="0"/>
              <a:t>板</a:t>
            </a:r>
            <a:r>
              <a:rPr lang="en-US" altLang="zh-CN" b="1" dirty="0" smtClean="0"/>
              <a:t> L3</a:t>
            </a:r>
            <a:r>
              <a:rPr lang="zh-CN" altLang="en-US" b="1" dirty="0" smtClean="0"/>
              <a:t>板</a:t>
            </a:r>
            <a:r>
              <a:rPr lang="zh-CN" altLang="en-US" b="1" dirty="0"/>
              <a:t>。</a:t>
            </a:r>
            <a:r>
              <a:rPr lang="zh-CN" altLang="en-US" b="1" dirty="0">
                <a:solidFill>
                  <a:srgbClr val="0070C0"/>
                </a:solidFill>
              </a:rPr>
              <a:t>（</a:t>
            </a:r>
            <a:r>
              <a:rPr lang="zh-CN" altLang="en-US" b="1" dirty="0" smtClean="0">
                <a:solidFill>
                  <a:srgbClr val="0070C0"/>
                </a:solidFill>
              </a:rPr>
              <a:t>车永娥）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323528" y="1107098"/>
            <a:ext cx="2359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1. </a:t>
            </a:r>
            <a:r>
              <a:rPr lang="zh-CN" altLang="en-US" b="1" dirty="0" smtClean="0">
                <a:solidFill>
                  <a:srgbClr val="0070C0"/>
                </a:solidFill>
              </a:rPr>
              <a:t>电性件</a:t>
            </a:r>
            <a:r>
              <a:rPr lang="en-US" altLang="zh-CN" b="1" dirty="0" smtClean="0">
                <a:solidFill>
                  <a:srgbClr val="0070C0"/>
                </a:solidFill>
              </a:rPr>
              <a:t>PCB</a:t>
            </a:r>
            <a:r>
              <a:rPr lang="zh-CN" altLang="en-US" b="1" dirty="0" smtClean="0">
                <a:solidFill>
                  <a:srgbClr val="0070C0"/>
                </a:solidFill>
              </a:rPr>
              <a:t>设计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333485" y="2197974"/>
            <a:ext cx="3573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2.  FPGA</a:t>
            </a:r>
            <a:r>
              <a:rPr lang="zh-CN" altLang="en-US" b="1" dirty="0" smtClean="0">
                <a:solidFill>
                  <a:srgbClr val="0070C0"/>
                </a:solidFill>
              </a:rPr>
              <a:t>程序修改和实验</a:t>
            </a:r>
            <a:r>
              <a:rPr lang="zh-CN" altLang="en-US" b="1" dirty="0">
                <a:solidFill>
                  <a:srgbClr val="0070C0"/>
                </a:solidFill>
              </a:rPr>
              <a:t>开展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88782" y="2604631"/>
            <a:ext cx="814365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/>
              <a:t>排故新</a:t>
            </a:r>
            <a:r>
              <a:rPr lang="en-US" altLang="zh-CN" b="1" dirty="0" smtClean="0"/>
              <a:t>PID FPGA</a:t>
            </a:r>
            <a:r>
              <a:rPr lang="zh-CN" altLang="en-US" b="1" dirty="0" smtClean="0"/>
              <a:t>板</a:t>
            </a:r>
            <a:r>
              <a:rPr lang="en-US" altLang="zh-CN" b="1" dirty="0" smtClean="0"/>
              <a:t>USB</a:t>
            </a:r>
            <a:r>
              <a:rPr lang="zh-CN" altLang="en-US" b="1" dirty="0" smtClean="0"/>
              <a:t>固件。</a:t>
            </a:r>
            <a:r>
              <a:rPr lang="zh-CN" altLang="en-US" b="1" dirty="0">
                <a:solidFill>
                  <a:srgbClr val="0070C0"/>
                </a:solidFill>
              </a:rPr>
              <a:t>（</a:t>
            </a:r>
            <a:r>
              <a:rPr lang="zh-CN" altLang="en-US" b="1" dirty="0" smtClean="0">
                <a:solidFill>
                  <a:srgbClr val="0070C0"/>
                </a:solidFill>
              </a:rPr>
              <a:t>班渭博）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330374" y="3247455"/>
            <a:ext cx="22155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3.  </a:t>
            </a:r>
            <a:r>
              <a:rPr lang="zh-CN" altLang="en-US" b="1" dirty="0">
                <a:solidFill>
                  <a:srgbClr val="0070C0"/>
                </a:solidFill>
              </a:rPr>
              <a:t>束流试验准备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-311111" y="3697428"/>
            <a:ext cx="92949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             </a:t>
            </a:r>
            <a:r>
              <a:rPr lang="en-US" altLang="zh-CN" b="1" dirty="0"/>
              <a:t>1</a:t>
            </a:r>
            <a:r>
              <a:rPr lang="en-US" altLang="zh-CN" b="1" dirty="0" smtClean="0"/>
              <a:t>.  </a:t>
            </a:r>
            <a:r>
              <a:rPr lang="zh-CN" altLang="en-US" b="1" dirty="0" smtClean="0"/>
              <a:t>熟悉地检代码，参与</a:t>
            </a:r>
            <a:r>
              <a:rPr lang="en-US" altLang="zh-CN" b="1" dirty="0" smtClean="0"/>
              <a:t>PID</a:t>
            </a:r>
            <a:r>
              <a:rPr lang="zh-CN" altLang="en-US" b="1" dirty="0" smtClean="0"/>
              <a:t>测试。</a:t>
            </a:r>
            <a:r>
              <a:rPr lang="zh-CN" altLang="en-US" b="1" dirty="0">
                <a:solidFill>
                  <a:srgbClr val="0070C0"/>
                </a:solidFill>
              </a:rPr>
              <a:t>（张子良</a:t>
            </a:r>
            <a:r>
              <a:rPr lang="zh-CN" altLang="en-US" b="1" dirty="0" smtClean="0">
                <a:solidFill>
                  <a:srgbClr val="0070C0"/>
                </a:solidFill>
              </a:rPr>
              <a:t>）</a:t>
            </a:r>
            <a:endParaRPr lang="en-US" altLang="zh-CN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/>
              <a:t>             2.  </a:t>
            </a:r>
            <a:r>
              <a:rPr lang="zh-CN" altLang="en-US" b="1" dirty="0" smtClean="0"/>
              <a:t>整理</a:t>
            </a:r>
            <a:r>
              <a:rPr lang="en-US" altLang="zh-CN" b="1" dirty="0" err="1" smtClean="0"/>
              <a:t>miniTRB</a:t>
            </a:r>
            <a:r>
              <a:rPr lang="zh-CN" altLang="en-US" b="1" dirty="0" smtClean="0"/>
              <a:t>电装</a:t>
            </a:r>
            <a:r>
              <a:rPr lang="en-US" altLang="zh-CN" b="1" dirty="0" smtClean="0"/>
              <a:t>BOM</a:t>
            </a:r>
            <a:r>
              <a:rPr lang="zh-CN" altLang="en-US" b="1" dirty="0" smtClean="0"/>
              <a:t>表（高压芯片等）、投板</a:t>
            </a:r>
            <a:r>
              <a:rPr lang="en-US" altLang="zh-CN" b="1" dirty="0"/>
              <a:t>HV</a:t>
            </a:r>
            <a:r>
              <a:rPr lang="zh-CN" altLang="en-US" b="1" dirty="0"/>
              <a:t>和</a:t>
            </a:r>
            <a:r>
              <a:rPr lang="en-US" altLang="zh-CN" b="1" dirty="0"/>
              <a:t>DI2C </a:t>
            </a:r>
            <a:r>
              <a:rPr lang="zh-CN" altLang="en-US" b="1" dirty="0" smtClean="0"/>
              <a:t>板。</a:t>
            </a:r>
            <a:r>
              <a:rPr lang="zh-CN" altLang="en-US" b="1" dirty="0">
                <a:solidFill>
                  <a:srgbClr val="0070C0"/>
                </a:solidFill>
              </a:rPr>
              <a:t>（</a:t>
            </a:r>
            <a:r>
              <a:rPr lang="zh-CN" altLang="en-US" b="1" dirty="0" smtClean="0">
                <a:solidFill>
                  <a:srgbClr val="0070C0"/>
                </a:solidFill>
              </a:rPr>
              <a:t>车永娥）</a:t>
            </a:r>
            <a:endParaRPr lang="en-US" altLang="zh-CN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/>
              <a:t>             3.  </a:t>
            </a:r>
            <a:r>
              <a:rPr lang="zh-CN" altLang="en-US" b="1" dirty="0" smtClean="0"/>
              <a:t>联调新</a:t>
            </a:r>
            <a:r>
              <a:rPr lang="en-US" altLang="zh-CN" b="1" dirty="0" smtClean="0"/>
              <a:t>PID FPGA</a:t>
            </a:r>
            <a:r>
              <a:rPr lang="zh-CN" altLang="en-US" b="1" dirty="0" smtClean="0"/>
              <a:t>板。</a:t>
            </a:r>
            <a:r>
              <a:rPr lang="zh-CN" altLang="en-US" b="1" dirty="0">
                <a:solidFill>
                  <a:srgbClr val="0070C0"/>
                </a:solidFill>
              </a:rPr>
              <a:t>（班渭博</a:t>
            </a:r>
            <a:r>
              <a:rPr lang="zh-CN" altLang="en-US" b="1" dirty="0" smtClean="0">
                <a:solidFill>
                  <a:srgbClr val="0070C0"/>
                </a:solidFill>
              </a:rPr>
              <a:t>）</a:t>
            </a:r>
            <a:endParaRPr lang="en-US" altLang="zh-CN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b="1" dirty="0"/>
              <a:t> </a:t>
            </a:r>
            <a:r>
              <a:rPr lang="en-US" altLang="zh-CN" b="1" dirty="0" smtClean="0"/>
              <a:t>            4.  </a:t>
            </a:r>
            <a:r>
              <a:rPr lang="zh-CN" altLang="en-US" b="1" dirty="0" smtClean="0"/>
              <a:t>检查</a:t>
            </a:r>
            <a:r>
              <a:rPr lang="en-US" altLang="zh-CN" b="1" dirty="0" smtClean="0"/>
              <a:t>FFE</a:t>
            </a:r>
            <a:r>
              <a:rPr lang="zh-CN" altLang="en-US" b="1" dirty="0" smtClean="0"/>
              <a:t>的代码，排查</a:t>
            </a:r>
            <a:r>
              <a:rPr lang="en-US" altLang="zh-CN" b="1" dirty="0" smtClean="0"/>
              <a:t>DAQ</a:t>
            </a:r>
            <a:r>
              <a:rPr lang="zh-CN" altLang="en-US" b="1" dirty="0" smtClean="0"/>
              <a:t>的频率与</a:t>
            </a:r>
            <a:r>
              <a:rPr lang="en-US" altLang="zh-CN" b="1" dirty="0" smtClean="0"/>
              <a:t>ADC</a:t>
            </a:r>
            <a:r>
              <a:rPr lang="zh-CN" altLang="en-US" b="1" dirty="0" smtClean="0"/>
              <a:t>幅度影响。</a:t>
            </a:r>
            <a:r>
              <a:rPr lang="zh-CN" altLang="en-US" b="1" dirty="0">
                <a:solidFill>
                  <a:srgbClr val="0070C0"/>
                </a:solidFill>
              </a:rPr>
              <a:t>（</a:t>
            </a:r>
            <a:r>
              <a:rPr lang="zh-CN" altLang="en-US" b="1" dirty="0" smtClean="0">
                <a:solidFill>
                  <a:srgbClr val="0070C0"/>
                </a:solidFill>
              </a:rPr>
              <a:t>班渭博、邓春茹、霍嘉）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3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4889</TotalTime>
  <Words>1201</Words>
  <Application>Microsoft Office PowerPoint</Application>
  <PresentationFormat>全屏显示(4:3)</PresentationFormat>
  <Paragraphs>118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5" baseType="lpstr">
      <vt:lpstr>等线</vt:lpstr>
      <vt:lpstr>黑体</vt:lpstr>
      <vt:lpstr>宋体</vt:lpstr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huojia</dc:creator>
  <cp:lastModifiedBy>unknown</cp:lastModifiedBy>
  <cp:revision>1099</cp:revision>
  <dcterms:created xsi:type="dcterms:W3CDTF">2025-07-21T00:30:30Z</dcterms:created>
  <dcterms:modified xsi:type="dcterms:W3CDTF">2026-07-13T00:46:38Z</dcterms:modified>
</cp:coreProperties>
</file>