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0" r:id="rId1"/>
    <p:sldMasterId id="2147483665" r:id="rId2"/>
  </p:sldMasterIdLst>
  <p:notesMasterIdLst>
    <p:notesMasterId r:id="rId13"/>
  </p:notesMasterIdLst>
  <p:sldIdLst>
    <p:sldId id="269" r:id="rId3"/>
    <p:sldId id="266" r:id="rId4"/>
    <p:sldId id="287" r:id="rId5"/>
    <p:sldId id="279" r:id="rId6"/>
    <p:sldId id="280" r:id="rId7"/>
    <p:sldId id="289" r:id="rId8"/>
    <p:sldId id="291" r:id="rId9"/>
    <p:sldId id="290" r:id="rId10"/>
    <p:sldId id="283" r:id="rId11"/>
    <p:sldId id="274" r:id="rId12"/>
  </p:sldIdLst>
  <p:sldSz cx="12192000" cy="685800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15FF31"/>
    <a:srgbClr val="FFA3A3"/>
    <a:srgbClr val="79EFFF"/>
    <a:srgbClr val="15E3FF"/>
    <a:srgbClr val="F9FF15"/>
    <a:srgbClr val="FFFF9F"/>
    <a:srgbClr val="FF0D0D"/>
    <a:srgbClr val="FFFFFF"/>
    <a:srgbClr val="CDF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4383" autoAdjust="0"/>
  </p:normalViewPr>
  <p:slideViewPr>
    <p:cSldViewPr snapToGrid="0" showGuides="1">
      <p:cViewPr varScale="1">
        <p:scale>
          <a:sx n="96" d="100"/>
          <a:sy n="96" d="100"/>
        </p:scale>
        <p:origin x="109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EA7EFB-F52B-4BA6-9C23-467E6E1AD7FE}" type="datetimeFigureOut">
              <a:rPr lang="zh-CN" altLang="en-US" smtClean="0"/>
              <a:t>2026/7/12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850EF2-E6A1-4CB4-B2FC-A8F9704D21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2050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DAMPE</a:t>
            </a:r>
            <a:r>
              <a:rPr lang="zh-CN" altLang="en-US" dirty="0"/>
              <a:t>束流为</a:t>
            </a:r>
            <a:r>
              <a:rPr lang="en-US" altLang="zh-CN" dirty="0"/>
              <a:t>8</a:t>
            </a:r>
            <a:r>
              <a:rPr lang="zh-CN" altLang="en-US" dirty="0"/>
              <a:t>月</a:t>
            </a:r>
            <a:r>
              <a:rPr lang="en-US" altLang="zh-CN" dirty="0"/>
              <a:t>7</a:t>
            </a:r>
            <a:r>
              <a:rPr lang="zh-CN" altLang="en-US" dirty="0"/>
              <a:t>日。</a:t>
            </a:r>
            <a:r>
              <a:rPr lang="en-US" altLang="zh-CN" dirty="0"/>
              <a:t>HERD</a:t>
            </a:r>
            <a:r>
              <a:rPr lang="zh-CN" altLang="en-US" dirty="0"/>
              <a:t>原本是</a:t>
            </a:r>
            <a:r>
              <a:rPr lang="en-US" altLang="zh-CN" dirty="0"/>
              <a:t>8</a:t>
            </a:r>
            <a:r>
              <a:rPr lang="zh-CN" altLang="en-US" dirty="0"/>
              <a:t>月</a:t>
            </a:r>
            <a:r>
              <a:rPr lang="en-US" altLang="zh-CN" dirty="0"/>
              <a:t>19</a:t>
            </a:r>
            <a:r>
              <a:rPr lang="zh-CN" altLang="en-US" dirty="0"/>
              <a:t>日，推迟到</a:t>
            </a:r>
            <a:r>
              <a:rPr lang="en-US" altLang="zh-CN" dirty="0"/>
              <a:t>8</a:t>
            </a:r>
            <a:r>
              <a:rPr lang="zh-CN" altLang="en-US" dirty="0"/>
              <a:t>月</a:t>
            </a:r>
            <a:r>
              <a:rPr lang="en-US" altLang="zh-CN" dirty="0"/>
              <a:t>24</a:t>
            </a:r>
            <a:r>
              <a:rPr lang="zh-CN" altLang="en-US" dirty="0"/>
              <a:t>日。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6518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G:\keyan\HERD</a:t>
            </a:r>
            <a:r>
              <a:rPr lang="zh-CN" altLang="en-US" dirty="0"/>
              <a:t>项目文档</a:t>
            </a:r>
            <a:r>
              <a:rPr lang="en-US" altLang="zh-CN" dirty="0"/>
              <a:t>\2026</a:t>
            </a:r>
            <a:r>
              <a:rPr lang="zh-CN" altLang="en-US" dirty="0"/>
              <a:t>年束流实验</a:t>
            </a:r>
            <a:r>
              <a:rPr lang="en-US" altLang="zh-CN" dirty="0"/>
              <a:t>\</a:t>
            </a:r>
            <a:r>
              <a:rPr lang="zh-CN" altLang="en-US" dirty="0"/>
              <a:t>照片</a:t>
            </a:r>
            <a:r>
              <a:rPr lang="en-US" altLang="zh-CN" dirty="0"/>
              <a:t>\</a:t>
            </a:r>
            <a:r>
              <a:rPr lang="zh-CN" altLang="en-US" dirty="0"/>
              <a:t>实验前准备</a:t>
            </a:r>
            <a:r>
              <a:rPr lang="en-US" altLang="zh-CN" dirty="0"/>
              <a:t>\PID\</a:t>
            </a:r>
          </a:p>
          <a:p>
            <a:r>
              <a:rPr lang="en-US" altLang="zh-CN" dirty="0"/>
              <a:t>G:\keyan\HERD</a:t>
            </a:r>
            <a:r>
              <a:rPr lang="zh-CN" altLang="en-US" dirty="0"/>
              <a:t>项目文档</a:t>
            </a:r>
            <a:r>
              <a:rPr lang="en-US" altLang="zh-CN" dirty="0"/>
              <a:t>\</a:t>
            </a:r>
            <a:r>
              <a:rPr lang="zh-CN" altLang="en-US" dirty="0"/>
              <a:t>工作策划</a:t>
            </a:r>
            <a:r>
              <a:rPr lang="en-US" altLang="zh-CN" dirty="0"/>
              <a:t>\SCD_2026</a:t>
            </a:r>
            <a:r>
              <a:rPr lang="zh-CN" altLang="en-US" dirty="0"/>
              <a:t>重核束流实验</a:t>
            </a:r>
            <a:r>
              <a:rPr lang="en-US" altLang="zh-CN" dirty="0"/>
              <a:t>_</a:t>
            </a:r>
            <a:r>
              <a:rPr lang="en-US" altLang="zh-CN" dirty="0" err="1"/>
              <a:t>PID.mpp</a:t>
            </a: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8733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G:\keyan\HERD</a:t>
            </a:r>
            <a:r>
              <a:rPr lang="zh-CN" altLang="en-US" dirty="0"/>
              <a:t>项目文档</a:t>
            </a:r>
            <a:r>
              <a:rPr lang="en-US" altLang="zh-CN" dirty="0"/>
              <a:t>\</a:t>
            </a:r>
            <a:r>
              <a:rPr lang="zh-CN" altLang="en-US" dirty="0"/>
              <a:t>工作策划</a:t>
            </a:r>
            <a:r>
              <a:rPr lang="en-US" altLang="zh-CN" dirty="0"/>
              <a:t>\SCD_2026</a:t>
            </a:r>
            <a:r>
              <a:rPr lang="zh-CN" altLang="en-US" dirty="0"/>
              <a:t>重核束流实验</a:t>
            </a:r>
            <a:r>
              <a:rPr lang="en-US" altLang="zh-CN" dirty="0"/>
              <a:t>_</a:t>
            </a:r>
            <a:r>
              <a:rPr lang="en-US" altLang="zh-CN" dirty="0" err="1"/>
              <a:t>PID.mpp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69946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G:\keyan\HERD</a:t>
            </a:r>
            <a:r>
              <a:rPr lang="zh-CN" altLang="en-US" dirty="0"/>
              <a:t>项目文档</a:t>
            </a:r>
            <a:r>
              <a:rPr lang="en-US" altLang="zh-CN" dirty="0"/>
              <a:t>\</a:t>
            </a:r>
            <a:r>
              <a:rPr lang="zh-CN" altLang="en-US" dirty="0"/>
              <a:t>工作策划</a:t>
            </a:r>
            <a:r>
              <a:rPr lang="en-US" altLang="zh-CN" dirty="0"/>
              <a:t>\SCD_2026</a:t>
            </a:r>
            <a:r>
              <a:rPr lang="zh-CN" altLang="en-US" dirty="0"/>
              <a:t>重核束流实验</a:t>
            </a:r>
            <a:r>
              <a:rPr lang="en-US" altLang="zh-CN" dirty="0"/>
              <a:t>_</a:t>
            </a:r>
            <a:r>
              <a:rPr lang="en-US" altLang="zh-CN" dirty="0" err="1"/>
              <a:t>FFE.mpp</a:t>
            </a: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8676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G:\keyan\HERD</a:t>
            </a:r>
            <a:r>
              <a:rPr lang="zh-CN" altLang="en-US" dirty="0"/>
              <a:t>项目文档</a:t>
            </a:r>
            <a:r>
              <a:rPr lang="en-US" altLang="zh-CN" dirty="0"/>
              <a:t>\</a:t>
            </a:r>
            <a:r>
              <a:rPr lang="zh-CN" altLang="en-US" dirty="0"/>
              <a:t>工作策划</a:t>
            </a:r>
            <a:r>
              <a:rPr lang="en-US" altLang="zh-CN" dirty="0"/>
              <a:t>\SCD_2026</a:t>
            </a:r>
            <a:r>
              <a:rPr lang="zh-CN" altLang="en-US" dirty="0"/>
              <a:t>重核束流实验</a:t>
            </a:r>
            <a:r>
              <a:rPr lang="en-US" altLang="zh-CN" dirty="0"/>
              <a:t>_</a:t>
            </a:r>
            <a:r>
              <a:rPr lang="en-US" altLang="zh-CN" dirty="0" err="1"/>
              <a:t>FFE.mpp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4342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G:\keyan\HERD</a:t>
            </a:r>
            <a:r>
              <a:rPr lang="zh-CN" altLang="en-US" dirty="0"/>
              <a:t>项目文档</a:t>
            </a:r>
            <a:r>
              <a:rPr lang="en-US" altLang="zh-CN" dirty="0"/>
              <a:t>\</a:t>
            </a:r>
            <a:r>
              <a:rPr lang="zh-CN" altLang="en-US" dirty="0"/>
              <a:t>工作策划</a:t>
            </a:r>
            <a:r>
              <a:rPr lang="en-US" altLang="zh-CN" dirty="0"/>
              <a:t>\SCD_2026</a:t>
            </a:r>
            <a:r>
              <a:rPr lang="zh-CN" altLang="en-US" dirty="0"/>
              <a:t>重核束流实验</a:t>
            </a:r>
            <a:r>
              <a:rPr lang="en-US" altLang="zh-CN" dirty="0"/>
              <a:t>_</a:t>
            </a:r>
            <a:r>
              <a:rPr lang="en-US" altLang="zh-CN" dirty="0" err="1"/>
              <a:t>Ladder.mpp</a:t>
            </a:r>
            <a:endParaRPr lang="en-US" altLang="zh-CN" dirty="0"/>
          </a:p>
          <a:p>
            <a:r>
              <a:rPr lang="en-US" altLang="zh-CN" dirty="0"/>
              <a:t>G:\keyan\</a:t>
            </a:r>
            <a:r>
              <a:rPr lang="zh-CN" altLang="en-US" dirty="0"/>
              <a:t>科研任务</a:t>
            </a:r>
            <a:r>
              <a:rPr lang="en-US" altLang="zh-CN" dirty="0"/>
              <a:t>\260707_</a:t>
            </a:r>
            <a:r>
              <a:rPr lang="zh-CN" altLang="en-US" dirty="0"/>
              <a:t>组装</a:t>
            </a:r>
            <a:r>
              <a:rPr lang="en-US" altLang="zh-CN" dirty="0"/>
              <a:t>26</a:t>
            </a:r>
            <a:r>
              <a:rPr lang="zh-CN" altLang="en-US" dirty="0"/>
              <a:t>年重核束流实验的</a:t>
            </a:r>
            <a:r>
              <a:rPr lang="en-US" altLang="zh-CN" dirty="0"/>
              <a:t>Ladder\</a:t>
            </a:r>
            <a:r>
              <a:rPr lang="zh-CN" altLang="en-US" dirty="0"/>
              <a:t>图片</a:t>
            </a:r>
            <a:r>
              <a:rPr lang="en-US" altLang="zh-CN" dirty="0"/>
              <a:t>\20260710_</a:t>
            </a:r>
            <a:r>
              <a:rPr lang="zh-CN" altLang="en-US" dirty="0"/>
              <a:t>侧面</a:t>
            </a:r>
            <a:r>
              <a:rPr lang="en-US" altLang="zh-CN" dirty="0"/>
              <a:t>P</a:t>
            </a:r>
            <a:r>
              <a:rPr lang="zh-CN" altLang="en-US" dirty="0"/>
              <a:t>型</a:t>
            </a:r>
            <a:r>
              <a:rPr lang="en-US" altLang="zh-CN" dirty="0"/>
              <a:t>(LP) </a:t>
            </a:r>
            <a:r>
              <a:rPr lang="zh-CN" altLang="en-US" dirty="0"/>
              <a:t>硅微条</a:t>
            </a:r>
            <a:r>
              <a:rPr lang="en-US" altLang="zh-CN" dirty="0"/>
              <a:t>GND</a:t>
            </a:r>
            <a:r>
              <a:rPr lang="zh-CN" altLang="en-US" dirty="0"/>
              <a:t>键合与</a:t>
            </a:r>
            <a:r>
              <a:rPr lang="en-US" altLang="zh-CN" dirty="0"/>
              <a:t>IV</a:t>
            </a:r>
            <a:r>
              <a:rPr lang="zh-CN" altLang="en-US" dirty="0"/>
              <a:t>测试（第二片硅</a:t>
            </a:r>
            <a:r>
              <a:rPr lang="en-US" altLang="zh-CN" dirty="0"/>
              <a:t>IV</a:t>
            </a:r>
            <a:r>
              <a:rPr lang="zh-CN" altLang="en-US" dirty="0"/>
              <a:t>测试异常）</a:t>
            </a:r>
            <a:r>
              <a:rPr lang="en-US" altLang="zh-CN" dirty="0"/>
              <a:t>-</a:t>
            </a:r>
            <a:r>
              <a:rPr lang="zh-CN" altLang="en-US" dirty="0"/>
              <a:t>图片与视频</a:t>
            </a:r>
            <a:r>
              <a:rPr lang="en-US" altLang="zh-CN" dirty="0"/>
              <a:t>\IMG_20260710_151839-</a:t>
            </a:r>
            <a:r>
              <a:rPr lang="zh-CN" altLang="en-US" dirty="0"/>
              <a:t>工装放置平台并准备进行</a:t>
            </a:r>
            <a:r>
              <a:rPr lang="en-US" altLang="zh-CN" dirty="0"/>
              <a:t>IV</a:t>
            </a:r>
            <a:r>
              <a:rPr lang="zh-CN" altLang="en-US" dirty="0"/>
              <a:t>测试</a:t>
            </a:r>
            <a:r>
              <a:rPr lang="en-US" altLang="zh-CN" dirty="0"/>
              <a:t>.jpg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6907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G:\keyan\HERD</a:t>
            </a:r>
            <a:r>
              <a:rPr lang="zh-CN" altLang="en-US" dirty="0"/>
              <a:t>项目文档</a:t>
            </a:r>
            <a:r>
              <a:rPr lang="en-US" altLang="zh-CN" dirty="0"/>
              <a:t>\</a:t>
            </a:r>
            <a:r>
              <a:rPr lang="zh-CN" altLang="en-US" dirty="0"/>
              <a:t>工作策划</a:t>
            </a:r>
            <a:r>
              <a:rPr lang="en-US" altLang="zh-CN" dirty="0"/>
              <a:t>\SCD_2026</a:t>
            </a:r>
            <a:r>
              <a:rPr lang="zh-CN" altLang="en-US" dirty="0"/>
              <a:t>重核束流实验</a:t>
            </a:r>
            <a:r>
              <a:rPr lang="en-US" altLang="zh-CN" dirty="0"/>
              <a:t>_</a:t>
            </a:r>
            <a:r>
              <a:rPr lang="en-US" altLang="zh-CN" dirty="0" err="1"/>
              <a:t>Ladder.mpp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03699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C:\Users\Yuodaa\Downloads\20260605_SCD</a:t>
            </a:r>
            <a:r>
              <a:rPr lang="zh-CN" altLang="en-US" dirty="0"/>
              <a:t>计划节点</a:t>
            </a:r>
            <a:r>
              <a:rPr lang="en-US" altLang="zh-CN" dirty="0"/>
              <a:t>.xlsx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3427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6" descr="高能所图标-单色.tif"/>
          <p:cNvPicPr>
            <a:picLocks noChangeAspect="1"/>
          </p:cNvPicPr>
          <p:nvPr/>
        </p:nvPicPr>
        <p:blipFill>
          <a:blip r:embed="rId2">
            <a:lum brigh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2349501"/>
            <a:ext cx="7440084" cy="450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0" y="6750051"/>
            <a:ext cx="12192000" cy="10795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2476503" y="6750051"/>
            <a:ext cx="9715500" cy="107951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0" y="1"/>
            <a:ext cx="12192000" cy="2159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9239251" y="1"/>
            <a:ext cx="2952749" cy="2159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>
            <a:noAutofit/>
          </a:bodyPr>
          <a:lstStyle>
            <a:lvl1pPr>
              <a:defRPr lang="zh-CN" altLang="en-US" sz="6600" b="1" kern="1200" dirty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25400" stA="30000" endPos="30000" dist="50800" dir="5400000" sy="-100000" algn="bl" rotWithShape="0"/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 dirty="0"/>
          </a:p>
        </p:txBody>
      </p:sp>
      <p:sp>
        <p:nvSpPr>
          <p:cNvPr id="9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2026/07/13</a:t>
            </a:r>
            <a:endParaRPr lang="zh-CN" altLang="en-US"/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37449" y="648876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600">
                <a:solidFill>
                  <a:srgbClr val="898989"/>
                </a:solidFill>
                <a:latin typeface="+mn-lt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3439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2026/07/13</a:t>
            </a: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9606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2026/07/13</a:t>
            </a: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66491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2026/07/13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86406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2026/07/13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22171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2026/07/13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85377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2026/07/13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5085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6750051"/>
            <a:ext cx="12192000" cy="10795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2476503" y="6750051"/>
            <a:ext cx="9715500" cy="107951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938215"/>
            <a:ext cx="12192000" cy="10795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3" y="3"/>
            <a:ext cx="285751" cy="9175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285862"/>
            <a:ext cx="10972800" cy="4840303"/>
          </a:xfrm>
        </p:spPr>
        <p:txBody>
          <a:bodyPr/>
          <a:lstStyle>
            <a:lvl1pPr>
              <a:buClr>
                <a:srgbClr val="E38700"/>
              </a:buClr>
              <a:buSzPct val="80000"/>
              <a:buFont typeface="Wingdings" panose="05000000000000000000" pitchFamily="2" charset="2"/>
              <a:buChar char="n"/>
              <a:defRPr sz="28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 sz="24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6712" y="142854"/>
            <a:ext cx="10763325" cy="725471"/>
          </a:xfrm>
        </p:spPr>
        <p:txBody>
          <a:bodyPr>
            <a:normAutofit/>
          </a:bodyPr>
          <a:lstStyle>
            <a:lvl1pPr algn="ctr">
              <a:defRPr sz="4000" b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8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2026/07/13</a:t>
            </a:r>
            <a:endParaRPr lang="zh-CN" altLang="en-US"/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37449" y="648876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600">
                <a:solidFill>
                  <a:srgbClr val="898989"/>
                </a:solidFill>
                <a:latin typeface="+mn-lt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5199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6750051"/>
            <a:ext cx="12192000" cy="10795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2476503" y="6750051"/>
            <a:ext cx="9715500" cy="107951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938215"/>
            <a:ext cx="12192000" cy="10795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3" y="3"/>
            <a:ext cx="285751" cy="9175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6712" y="142854"/>
            <a:ext cx="10763325" cy="725471"/>
          </a:xfrm>
        </p:spPr>
        <p:txBody>
          <a:bodyPr>
            <a:normAutofit/>
          </a:bodyPr>
          <a:lstStyle>
            <a:lvl1pPr algn="ctr">
              <a:defRPr sz="4000" b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8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2026/07/13</a:t>
            </a:r>
            <a:endParaRPr lang="zh-CN" altLang="en-US"/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37449" y="648876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600">
                <a:solidFill>
                  <a:srgbClr val="898989"/>
                </a:solidFill>
                <a:latin typeface="+mn-lt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5313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2026/07/13</a:t>
            </a:r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37449" y="648876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600">
                <a:solidFill>
                  <a:srgbClr val="898989"/>
                </a:solidFill>
                <a:latin typeface="+mn-lt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1961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2026/07/13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8449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2026/07/13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4347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2026/07/13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2026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2026/07/13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9899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2026/07/13</a:t>
            </a:r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6433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609600" y="1600202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r>
              <a:rPr lang="en-US" altLang="zh-CN"/>
              <a:t>2026/07/13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37449" y="648876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600">
                <a:solidFill>
                  <a:srgbClr val="898989"/>
                </a:solidFill>
                <a:latin typeface="+mn-lt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049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sldNum="0"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2026/07/13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8612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>
            <a:extLst>
              <a:ext uri="{FF2B5EF4-FFF2-40B4-BE49-F238E27FC236}">
                <a16:creationId xmlns:a16="http://schemas.microsoft.com/office/drawing/2014/main" id="{92060080-149D-4487-B142-62339327CD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/>
              <a:t>SCD </a:t>
            </a:r>
            <a:r>
              <a:rPr lang="zh-CN" altLang="en-US" dirty="0"/>
              <a:t>周例会</a:t>
            </a:r>
          </a:p>
        </p:txBody>
      </p:sp>
      <p:sp>
        <p:nvSpPr>
          <p:cNvPr id="8" name="副标题 7">
            <a:extLst>
              <a:ext uri="{FF2B5EF4-FFF2-40B4-BE49-F238E27FC236}">
                <a16:creationId xmlns:a16="http://schemas.microsoft.com/office/drawing/2014/main" id="{069EDC0F-F8B2-44F9-AAFD-EC7FA29E125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/>
              <a:t>乔锐</a:t>
            </a:r>
            <a:endParaRPr lang="en-US" altLang="zh-CN" dirty="0"/>
          </a:p>
          <a:p>
            <a:r>
              <a:rPr lang="en-US" altLang="zh-CN" dirty="0"/>
              <a:t>2026-07-13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971243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内容占位符 3">
            <a:extLst>
              <a:ext uri="{FF2B5EF4-FFF2-40B4-BE49-F238E27FC236}">
                <a16:creationId xmlns:a16="http://schemas.microsoft.com/office/drawing/2014/main" id="{B5C4B054-8C07-421F-91D9-7A7280BF3C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54242"/>
              </p:ext>
            </p:extLst>
          </p:nvPr>
        </p:nvGraphicFramePr>
        <p:xfrm>
          <a:off x="666712" y="1249824"/>
          <a:ext cx="10196003" cy="46806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32280">
                  <a:extLst>
                    <a:ext uri="{9D8B030D-6E8A-4147-A177-3AD203B41FA5}">
                      <a16:colId xmlns:a16="http://schemas.microsoft.com/office/drawing/2014/main" val="3025494437"/>
                    </a:ext>
                  </a:extLst>
                </a:gridCol>
                <a:gridCol w="4161296">
                  <a:extLst>
                    <a:ext uri="{9D8B030D-6E8A-4147-A177-3AD203B41FA5}">
                      <a16:colId xmlns:a16="http://schemas.microsoft.com/office/drawing/2014/main" val="3817702723"/>
                    </a:ext>
                  </a:extLst>
                </a:gridCol>
                <a:gridCol w="1875789">
                  <a:extLst>
                    <a:ext uri="{9D8B030D-6E8A-4147-A177-3AD203B41FA5}">
                      <a16:colId xmlns:a16="http://schemas.microsoft.com/office/drawing/2014/main" val="2741609711"/>
                    </a:ext>
                  </a:extLst>
                </a:gridCol>
                <a:gridCol w="2426638">
                  <a:extLst>
                    <a:ext uri="{9D8B030D-6E8A-4147-A177-3AD203B41FA5}">
                      <a16:colId xmlns:a16="http://schemas.microsoft.com/office/drawing/2014/main" val="4096673917"/>
                    </a:ext>
                  </a:extLst>
                </a:gridCol>
              </a:tblGrid>
              <a:tr h="404058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截止时间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工作安排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负责人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进展</a:t>
                      </a:r>
                      <a:r>
                        <a:rPr lang="en-US" altLang="zh-CN" dirty="0"/>
                        <a:t>/</a:t>
                      </a:r>
                      <a:r>
                        <a:rPr lang="zh-CN" altLang="en-US" dirty="0"/>
                        <a:t>备注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3578601"/>
                  </a:ext>
                </a:extLst>
              </a:tr>
              <a:tr h="404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2026</a:t>
                      </a:r>
                      <a:r>
                        <a:rPr lang="zh-CN" altLang="en-US" dirty="0"/>
                        <a:t>年</a:t>
                      </a:r>
                      <a:r>
                        <a:rPr lang="en-US" altLang="zh-CN" dirty="0"/>
                        <a:t>6</a:t>
                      </a:r>
                      <a:r>
                        <a:rPr lang="zh-CN" altLang="en-US" dirty="0"/>
                        <a:t>月</a:t>
                      </a:r>
                      <a:r>
                        <a:rPr lang="en-US" altLang="zh-CN" dirty="0"/>
                        <a:t>19</a:t>
                      </a:r>
                      <a:r>
                        <a:rPr lang="zh-CN" altLang="en-US" dirty="0"/>
                        <a:t>日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硅微条技术参数评审</a:t>
                      </a:r>
                      <a:endParaRPr lang="en-US" altLang="zh-CN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乔锐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等待滨松反馈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4200709"/>
                  </a:ext>
                </a:extLst>
              </a:tr>
              <a:tr h="404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0" dirty="0">
                          <a:solidFill>
                            <a:schemeClr val="tx1"/>
                          </a:solidFill>
                        </a:rPr>
                        <a:t>2026</a:t>
                      </a:r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年</a:t>
                      </a:r>
                      <a:r>
                        <a:rPr lang="en-US" altLang="zh-CN" b="0" dirty="0">
                          <a:solidFill>
                            <a:schemeClr val="tx1"/>
                          </a:solidFill>
                        </a:rPr>
                        <a:t>7</a:t>
                      </a:r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月</a:t>
                      </a:r>
                      <a:r>
                        <a:rPr lang="en-US" altLang="zh-CN" b="0" dirty="0">
                          <a:solidFill>
                            <a:schemeClr val="tx1"/>
                          </a:solidFill>
                        </a:rPr>
                        <a:t>10</a:t>
                      </a:r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日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硅电容鉴定试验评审</a:t>
                      </a:r>
                      <a:endParaRPr lang="en-US" altLang="zh-CN" sz="1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高旻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晨晶电子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晨晶提交了鉴定试验和摸底试验规划</a:t>
                      </a:r>
                      <a:endParaRPr lang="zh-CN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0428353"/>
                  </a:ext>
                </a:extLst>
              </a:tr>
              <a:tr h="404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2026</a:t>
                      </a:r>
                      <a:r>
                        <a:rPr lang="zh-CN" altLang="en-US" dirty="0"/>
                        <a:t>年</a:t>
                      </a:r>
                      <a:r>
                        <a:rPr lang="en-US" altLang="zh-CN" dirty="0"/>
                        <a:t>7</a:t>
                      </a:r>
                      <a:r>
                        <a:rPr lang="zh-CN" altLang="en-US" dirty="0"/>
                        <a:t>月</a:t>
                      </a:r>
                      <a:r>
                        <a:rPr lang="en-US" altLang="zh-CN" dirty="0"/>
                        <a:t>16</a:t>
                      </a:r>
                      <a:r>
                        <a:rPr lang="zh-CN" altLang="en-US" dirty="0"/>
                        <a:t>日</a:t>
                      </a:r>
                    </a:p>
                  </a:txBody>
                  <a:tcPr anchor="ctr">
                    <a:solidFill>
                      <a:srgbClr val="15FF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专项审查：六性</a:t>
                      </a:r>
                      <a:endParaRPr lang="en-US" altLang="zh-CN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15FF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乔锐</a:t>
                      </a:r>
                    </a:p>
                  </a:txBody>
                  <a:tcPr anchor="ctr">
                    <a:solidFill>
                      <a:srgbClr val="15FF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已完成</a:t>
                      </a:r>
                    </a:p>
                  </a:txBody>
                  <a:tcPr anchor="ctr">
                    <a:solidFill>
                      <a:srgbClr val="15FF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7669207"/>
                  </a:ext>
                </a:extLst>
              </a:tr>
              <a:tr h="404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2026</a:t>
                      </a:r>
                      <a:r>
                        <a:rPr kumimoji="0" lang="zh-CN" alt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年</a:t>
                      </a:r>
                      <a:r>
                        <a:rPr kumimoji="0" lang="en-US" altLang="zh-CN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7</a:t>
                      </a:r>
                      <a:r>
                        <a:rPr kumimoji="0" lang="zh-CN" alt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月</a:t>
                      </a:r>
                      <a:r>
                        <a:rPr kumimoji="0" lang="en-US" altLang="zh-CN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16</a:t>
                      </a:r>
                      <a:r>
                        <a:rPr kumimoji="0" lang="zh-CN" alt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日</a:t>
                      </a:r>
                      <a:endParaRPr kumimoji="0" lang="zh-CN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 anchor="ctr">
                    <a:solidFill>
                      <a:srgbClr val="15FF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专项审查：标定</a:t>
                      </a:r>
                      <a:endParaRPr lang="en-US" altLang="zh-CN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15FF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李洪沂</a:t>
                      </a:r>
                    </a:p>
                  </a:txBody>
                  <a:tcPr anchor="ctr">
                    <a:solidFill>
                      <a:srgbClr val="15FF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已完成</a:t>
                      </a:r>
                    </a:p>
                  </a:txBody>
                  <a:tcPr anchor="ctr">
                    <a:solidFill>
                      <a:srgbClr val="15FF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0347455"/>
                  </a:ext>
                </a:extLst>
              </a:tr>
              <a:tr h="404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2026</a:t>
                      </a:r>
                      <a:r>
                        <a:rPr kumimoji="0" lang="zh-CN" alt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年</a:t>
                      </a:r>
                      <a:r>
                        <a:rPr kumimoji="0" lang="en-US" altLang="zh-CN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7</a:t>
                      </a:r>
                      <a:r>
                        <a:rPr kumimoji="0" lang="zh-CN" alt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月</a:t>
                      </a:r>
                      <a:r>
                        <a:rPr kumimoji="0" lang="en-US" altLang="zh-CN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16</a:t>
                      </a:r>
                      <a:r>
                        <a:rPr kumimoji="0" lang="zh-CN" alt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日</a:t>
                      </a:r>
                      <a:endParaRPr kumimoji="0" lang="zh-CN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 anchor="ctr">
                    <a:solidFill>
                      <a:srgbClr val="15FF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专项审查：原材料</a:t>
                      </a:r>
                      <a:endParaRPr lang="en-US" altLang="zh-CN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15FF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鲁兵</a:t>
                      </a:r>
                    </a:p>
                  </a:txBody>
                  <a:tcPr anchor="ctr">
                    <a:solidFill>
                      <a:srgbClr val="15FF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已完成</a:t>
                      </a:r>
                    </a:p>
                  </a:txBody>
                  <a:tcPr anchor="ctr">
                    <a:solidFill>
                      <a:srgbClr val="15FF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2079405"/>
                  </a:ext>
                </a:extLst>
              </a:tr>
              <a:tr h="404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2026</a:t>
                      </a:r>
                      <a:r>
                        <a:rPr kumimoji="0" lang="zh-CN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年</a:t>
                      </a:r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7</a:t>
                      </a:r>
                      <a:r>
                        <a:rPr kumimoji="0" lang="zh-CN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月</a:t>
                      </a:r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16</a:t>
                      </a:r>
                      <a:r>
                        <a:rPr kumimoji="0" lang="zh-CN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日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专项审查：</a:t>
                      </a:r>
                      <a:r>
                        <a:rPr lang="zh-CN" altLang="en-US" dirty="0"/>
                        <a:t>低等级目录外元器件</a:t>
                      </a:r>
                      <a:endParaRPr lang="en-US" altLang="zh-CN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霍嘉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车永娥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待上传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0813189"/>
                  </a:ext>
                </a:extLst>
              </a:tr>
              <a:tr h="404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CN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专项审查：力第三方复核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鲁兵</a:t>
                      </a:r>
                      <a:r>
                        <a:rPr lang="en-US" altLang="zh-CN" dirty="0"/>
                        <a:t>/529</a:t>
                      </a:r>
                      <a:endParaRPr lang="zh-CN" altLang="en-US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2643597"/>
                  </a:ext>
                </a:extLst>
              </a:tr>
              <a:tr h="404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CN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专项审查：热第三方复核</a:t>
                      </a:r>
                      <a:endParaRPr lang="en-US" altLang="zh-CN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鲁兵</a:t>
                      </a:r>
                      <a:r>
                        <a:rPr lang="en-US" altLang="zh-CN" dirty="0"/>
                        <a:t>/508</a:t>
                      </a:r>
                      <a:endParaRPr lang="zh-CN" altLang="en-US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2203254"/>
                  </a:ext>
                </a:extLst>
              </a:tr>
              <a:tr h="404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0" dirty="0">
                          <a:solidFill>
                            <a:schemeClr val="tx1"/>
                          </a:solidFill>
                        </a:rPr>
                        <a:t>2026</a:t>
                      </a:r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年</a:t>
                      </a:r>
                      <a:r>
                        <a:rPr lang="en-US" altLang="zh-CN" b="0" dirty="0">
                          <a:solidFill>
                            <a:schemeClr val="tx1"/>
                          </a:solidFill>
                        </a:rPr>
                        <a:t>7</a:t>
                      </a:r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月</a:t>
                      </a:r>
                      <a:r>
                        <a:rPr lang="en-US" altLang="zh-CN" b="0" dirty="0">
                          <a:solidFill>
                            <a:schemeClr val="tx1"/>
                          </a:solidFill>
                        </a:rPr>
                        <a:t>20</a:t>
                      </a:r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日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子系统初样设计评审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乔锐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5428957"/>
                  </a:ext>
                </a:extLst>
              </a:tr>
              <a:tr h="404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0" dirty="0">
                          <a:solidFill>
                            <a:schemeClr val="tx1"/>
                          </a:solidFill>
                        </a:rPr>
                        <a:t>2026</a:t>
                      </a:r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年</a:t>
                      </a:r>
                      <a:r>
                        <a:rPr lang="en-US" altLang="zh-CN" b="0" dirty="0">
                          <a:solidFill>
                            <a:schemeClr val="tx1"/>
                          </a:solidFill>
                        </a:rPr>
                        <a:t>7</a:t>
                      </a:r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月</a:t>
                      </a:r>
                      <a:r>
                        <a:rPr lang="en-US" altLang="zh-CN" b="0" dirty="0">
                          <a:solidFill>
                            <a:schemeClr val="tx1"/>
                          </a:solidFill>
                        </a:rPr>
                        <a:t>30</a:t>
                      </a:r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日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子系统软件文档</a:t>
                      </a:r>
                      <a:endParaRPr lang="zh-CN" altLang="en-US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霍嘉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班渭博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550645"/>
                  </a:ext>
                </a:extLst>
              </a:tr>
            </a:tbl>
          </a:graphicData>
        </a:graphic>
      </p:graphicFrame>
      <p:sp>
        <p:nvSpPr>
          <p:cNvPr id="2" name="标题 1">
            <a:extLst>
              <a:ext uri="{FF2B5EF4-FFF2-40B4-BE49-F238E27FC236}">
                <a16:creationId xmlns:a16="http://schemas.microsoft.com/office/drawing/2014/main" id="{DEDFF137-40A5-4DE8-99D6-88C27EAF0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文档和评审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128EF03-4E95-4C9B-813D-0F96DA8CD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2026/07/13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09404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内容占位符 3">
            <a:extLst>
              <a:ext uri="{FF2B5EF4-FFF2-40B4-BE49-F238E27FC236}">
                <a16:creationId xmlns:a16="http://schemas.microsoft.com/office/drawing/2014/main" id="{B5C4B054-8C07-421F-91D9-7A7280BF3C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2931303"/>
              </p:ext>
            </p:extLst>
          </p:nvPr>
        </p:nvGraphicFramePr>
        <p:xfrm>
          <a:off x="949569" y="1127330"/>
          <a:ext cx="11002107" cy="4082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67369">
                  <a:extLst>
                    <a:ext uri="{9D8B030D-6E8A-4147-A177-3AD203B41FA5}">
                      <a16:colId xmlns:a16="http://schemas.microsoft.com/office/drawing/2014/main" val="3025494437"/>
                    </a:ext>
                  </a:extLst>
                </a:gridCol>
                <a:gridCol w="3667369">
                  <a:extLst>
                    <a:ext uri="{9D8B030D-6E8A-4147-A177-3AD203B41FA5}">
                      <a16:colId xmlns:a16="http://schemas.microsoft.com/office/drawing/2014/main" val="3817702723"/>
                    </a:ext>
                  </a:extLst>
                </a:gridCol>
                <a:gridCol w="3667369">
                  <a:extLst>
                    <a:ext uri="{9D8B030D-6E8A-4147-A177-3AD203B41FA5}">
                      <a16:colId xmlns:a16="http://schemas.microsoft.com/office/drawing/2014/main" val="2741609711"/>
                    </a:ext>
                  </a:extLst>
                </a:gridCol>
              </a:tblGrid>
              <a:tr h="792000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截止时间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工作安排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负责人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3578601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完成电性件第二阶段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(1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个顶面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交付载荷（仅载荷联试、不再参加仓联试）</a:t>
                      </a:r>
                      <a:endParaRPr lang="en-US" altLang="zh-CN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霍嘉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67669207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参加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CERN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重核束流实验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乔锐</a:t>
                      </a:r>
                      <a:endParaRPr lang="en-US" altLang="zh-CN" dirty="0"/>
                    </a:p>
                    <a:p>
                      <a:pPr algn="ctr"/>
                      <a:r>
                        <a:rPr lang="zh-CN" altLang="en-US" dirty="0"/>
                        <a:t>徐子骏</a:t>
                      </a:r>
                      <a:r>
                        <a:rPr lang="en-US" altLang="zh-CN" dirty="0"/>
                        <a:t>/</a:t>
                      </a:r>
                      <a:r>
                        <a:rPr lang="zh-CN" altLang="en-US" dirty="0"/>
                        <a:t>袁煦昊负责探测器装配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87516687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完成</a:t>
                      </a:r>
                      <a:r>
                        <a:rPr lang="en-US" altLang="zh-CN" dirty="0"/>
                        <a:t>Super-Ladder</a:t>
                      </a:r>
                      <a:r>
                        <a:rPr lang="zh-CN" altLang="en-US" dirty="0"/>
                        <a:t>力学摸底试验</a:t>
                      </a:r>
                      <a:endParaRPr lang="en-US" altLang="zh-CN" dirty="0"/>
                    </a:p>
                    <a:p>
                      <a:pPr algn="ctr"/>
                      <a:r>
                        <a:rPr lang="zh-CN" altLang="en-US" dirty="0"/>
                        <a:t>固化探测器装配工艺、碳纤维结构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鲁兵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2678551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="1" kern="1200" dirty="0">
                          <a:solidFill>
                            <a:srgbClr val="FF0000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b="1" kern="1200" dirty="0">
                          <a:solidFill>
                            <a:srgbClr val="FF0000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b="1" kern="1200" dirty="0">
                          <a:solidFill>
                            <a:srgbClr val="FF0000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r>
                        <a:rPr lang="zh-CN" altLang="en-US" sz="1800" b="1" kern="1200" dirty="0">
                          <a:solidFill>
                            <a:srgbClr val="FF0000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lang="en-US" altLang="zh-CN" sz="1800" b="1" kern="1200" dirty="0">
                          <a:solidFill>
                            <a:srgbClr val="FF0000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r>
                        <a:rPr lang="zh-CN" altLang="en-US" sz="1800" b="1" kern="1200" dirty="0">
                          <a:solidFill>
                            <a:srgbClr val="FF0000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完成结构热控件（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套结构、可不含热控）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鲁兵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7764899"/>
                  </a:ext>
                </a:extLst>
              </a:tr>
            </a:tbl>
          </a:graphicData>
        </a:graphic>
      </p:graphicFrame>
      <p:sp>
        <p:nvSpPr>
          <p:cNvPr id="2" name="标题 1">
            <a:extLst>
              <a:ext uri="{FF2B5EF4-FFF2-40B4-BE49-F238E27FC236}">
                <a16:creationId xmlns:a16="http://schemas.microsoft.com/office/drawing/2014/main" id="{DEDFF137-40A5-4DE8-99D6-88C27EAF0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总体研制节点及安排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128EF03-4E95-4C9B-813D-0F96DA8CD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2026/07/13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72165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1D84BEC9-BDB9-41FD-B883-56B08A894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束流实验的</a:t>
            </a:r>
            <a:r>
              <a:rPr lang="en-US" altLang="zh-CN" dirty="0"/>
              <a:t>PID</a:t>
            </a:r>
            <a:r>
              <a:rPr lang="zh-CN" altLang="en-US" dirty="0"/>
              <a:t>：上周完成情况及本周计划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65986438-7B76-49ED-820F-8ED470FA0182}"/>
              </a:ext>
            </a:extLst>
          </p:cNvPr>
          <p:cNvSpPr txBox="1"/>
          <p:nvPr/>
        </p:nvSpPr>
        <p:spPr>
          <a:xfrm>
            <a:off x="985062" y="3257999"/>
            <a:ext cx="764664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上周完成情况：</a:t>
            </a:r>
            <a:endParaRPr lang="en-US" altLang="zh-CN" sz="2400" dirty="0">
              <a:solidFill>
                <a:srgbClr val="002060"/>
              </a:solidFill>
              <a:ea typeface="黑体" panose="02010609060101010101" pitchFamily="2" charset="-122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车永娥使用</a:t>
            </a:r>
            <a:r>
              <a:rPr lang="en-US" altLang="zh-CN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0402</a:t>
            </a:r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封装元器件，电装剩余</a:t>
            </a:r>
            <a:r>
              <a:rPr lang="en-US" altLang="zh-CN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7</a:t>
            </a:r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片</a:t>
            </a:r>
            <a:r>
              <a:rPr lang="en-US" altLang="zh-CN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ASIC</a:t>
            </a:r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板。</a:t>
            </a:r>
            <a:endParaRPr lang="en-US" altLang="zh-CN" sz="2400" dirty="0">
              <a:solidFill>
                <a:srgbClr val="002060"/>
              </a:solidFill>
              <a:ea typeface="黑体" panose="02010609060101010101" pitchFamily="2" charset="-122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车永娥提供最新</a:t>
            </a:r>
            <a:r>
              <a:rPr lang="en-US" altLang="zh-CN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ASIC</a:t>
            </a:r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板设计图，鲁兵对准束流。</a:t>
            </a:r>
            <a:endParaRPr lang="en-US" altLang="zh-CN" sz="2400" dirty="0">
              <a:solidFill>
                <a:srgbClr val="002060"/>
              </a:solidFill>
              <a:ea typeface="黑体" panose="02010609060101010101" pitchFamily="2" charset="-122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班渭博烧写</a:t>
            </a:r>
            <a:r>
              <a:rPr lang="en-US" altLang="zh-CN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FPGA</a:t>
            </a:r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，但使用旧上位机调试失败。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37C8A872-BFC6-41E0-8B17-4295869237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062" y="1091498"/>
            <a:ext cx="9481572" cy="2055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169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45F79FA5-4252-45C2-958E-C1BD89EFF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束流实验的</a:t>
            </a:r>
            <a:r>
              <a:rPr lang="en-US" altLang="zh-CN" dirty="0"/>
              <a:t>PID</a:t>
            </a:r>
            <a:r>
              <a:rPr lang="zh-CN" altLang="en-US" dirty="0"/>
              <a:t>：本周安排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EDB59A4-4743-4A87-B08C-2FCB5885A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2026/07/13</a:t>
            </a:r>
            <a:endParaRPr lang="zh-CN" altLang="en-US"/>
          </a:p>
        </p:txBody>
      </p:sp>
      <p:graphicFrame>
        <p:nvGraphicFramePr>
          <p:cNvPr id="7" name="表格 7">
            <a:extLst>
              <a:ext uri="{FF2B5EF4-FFF2-40B4-BE49-F238E27FC236}">
                <a16:creationId xmlns:a16="http://schemas.microsoft.com/office/drawing/2014/main" id="{C032B1A0-6428-4B39-8523-FB41FD39AC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1205817"/>
              </p:ext>
            </p:extLst>
          </p:nvPr>
        </p:nvGraphicFramePr>
        <p:xfrm>
          <a:off x="2108790" y="3579850"/>
          <a:ext cx="8832112" cy="272415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77260">
                  <a:extLst>
                    <a:ext uri="{9D8B030D-6E8A-4147-A177-3AD203B41FA5}">
                      <a16:colId xmlns:a16="http://schemas.microsoft.com/office/drawing/2014/main" val="614602195"/>
                    </a:ext>
                  </a:extLst>
                </a:gridCol>
                <a:gridCol w="6154852">
                  <a:extLst>
                    <a:ext uri="{9D8B030D-6E8A-4147-A177-3AD203B41FA5}">
                      <a16:colId xmlns:a16="http://schemas.microsoft.com/office/drawing/2014/main" val="485855271"/>
                    </a:ext>
                  </a:extLst>
                </a:gridCol>
              </a:tblGrid>
              <a:tr h="529591">
                <a:tc>
                  <a:txBody>
                    <a:bodyPr/>
                    <a:lstStyle/>
                    <a:p>
                      <a:r>
                        <a:rPr lang="zh-CN" altLang="en-US" sz="2400" dirty="0"/>
                        <a:t>姓名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dirty="0"/>
                        <a:t>任务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4465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2400" dirty="0"/>
                        <a:t>王昊洋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altLang="zh-CN" sz="2400" dirty="0"/>
                        <a:t>7</a:t>
                      </a:r>
                      <a:r>
                        <a:rPr lang="zh-CN" altLang="en-US" sz="2400" dirty="0"/>
                        <a:t>个</a:t>
                      </a:r>
                      <a:r>
                        <a:rPr lang="en-US" altLang="zh-CN" sz="2400" dirty="0"/>
                        <a:t>ASIC</a:t>
                      </a:r>
                      <a:r>
                        <a:rPr lang="zh-CN" altLang="en-US" sz="2400" dirty="0"/>
                        <a:t>板贴硅片</a:t>
                      </a:r>
                      <a:r>
                        <a:rPr lang="en-US" altLang="zh-CN" sz="2400" dirty="0"/>
                        <a:t>&amp;VA160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82795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2400" dirty="0"/>
                        <a:t>金梁程龙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2400" dirty="0"/>
                        <a:t>键合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64955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2400" dirty="0"/>
                        <a:t>鲁兵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2400" dirty="0"/>
                        <a:t>加工盒子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26569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2400" dirty="0"/>
                        <a:t>班渭博</a:t>
                      </a:r>
                      <a:r>
                        <a:rPr lang="en-US" altLang="zh-CN" sz="2400" dirty="0"/>
                        <a:t>&amp;</a:t>
                      </a:r>
                      <a:r>
                        <a:rPr lang="zh-CN" altLang="en-US" sz="2400" dirty="0"/>
                        <a:t>霍嘉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altLang="zh-CN" sz="2400" dirty="0"/>
                        <a:t>PID</a:t>
                      </a:r>
                      <a:r>
                        <a:rPr lang="zh-CN" altLang="en-US" sz="2400" dirty="0"/>
                        <a:t>键合后测试</a:t>
                      </a:r>
                      <a:endParaRPr lang="en-US" altLang="zh-CN" sz="2400" dirty="0"/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altLang="zh-CN" sz="2400" dirty="0">
                          <a:highlight>
                            <a:srgbClr val="FF00FF"/>
                          </a:highlight>
                        </a:rPr>
                        <a:t>2</a:t>
                      </a:r>
                      <a:r>
                        <a:rPr lang="zh-CN" altLang="en-US" sz="2400" dirty="0">
                          <a:highlight>
                            <a:srgbClr val="FF00FF"/>
                          </a:highlight>
                        </a:rPr>
                        <a:t>个</a:t>
                      </a:r>
                      <a:r>
                        <a:rPr lang="en-US" altLang="zh-CN" sz="2400" dirty="0">
                          <a:highlight>
                            <a:srgbClr val="FF00FF"/>
                          </a:highlight>
                        </a:rPr>
                        <a:t>PID</a:t>
                      </a:r>
                      <a:r>
                        <a:rPr lang="zh-CN" altLang="en-US" sz="2400" dirty="0">
                          <a:highlight>
                            <a:srgbClr val="FF00FF"/>
                          </a:highlight>
                        </a:rPr>
                        <a:t>的</a:t>
                      </a:r>
                      <a:r>
                        <a:rPr lang="en-US" altLang="zh-CN" sz="2400" dirty="0">
                          <a:highlight>
                            <a:srgbClr val="FF00FF"/>
                          </a:highlight>
                        </a:rPr>
                        <a:t>FPGA</a:t>
                      </a:r>
                      <a:r>
                        <a:rPr lang="zh-CN" altLang="en-US" sz="2400" dirty="0">
                          <a:highlight>
                            <a:srgbClr val="FF00FF"/>
                          </a:highlight>
                        </a:rPr>
                        <a:t>板</a:t>
                      </a:r>
                      <a:r>
                        <a:rPr lang="en-US" altLang="zh-CN" sz="2400" dirty="0">
                          <a:highlight>
                            <a:srgbClr val="FF00FF"/>
                          </a:highlight>
                        </a:rPr>
                        <a:t>&amp;</a:t>
                      </a:r>
                      <a:r>
                        <a:rPr lang="zh-CN" altLang="en-US" sz="2400" dirty="0">
                          <a:highlight>
                            <a:srgbClr val="FF00FF"/>
                          </a:highlight>
                        </a:rPr>
                        <a:t>上位机具备电测状态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6180284"/>
                  </a:ext>
                </a:extLst>
              </a:tr>
            </a:tbl>
          </a:graphicData>
        </a:graphic>
      </p:graphicFrame>
      <p:pic>
        <p:nvPicPr>
          <p:cNvPr id="5" name="图片 4">
            <a:extLst>
              <a:ext uri="{FF2B5EF4-FFF2-40B4-BE49-F238E27FC236}">
                <a16:creationId xmlns:a16="http://schemas.microsoft.com/office/drawing/2014/main" id="{B32139F9-4FEF-4347-B863-EADF6F8441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9159"/>
          <a:stretch/>
        </p:blipFill>
        <p:spPr>
          <a:xfrm>
            <a:off x="3359429" y="1041990"/>
            <a:ext cx="5473141" cy="223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495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D0CB6DFC-0AF2-4E43-AC07-1B4B6549F3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875" y="2679405"/>
            <a:ext cx="7863442" cy="3898376"/>
          </a:xfrm>
        </p:spPr>
        <p:txBody>
          <a:bodyPr/>
          <a:lstStyle/>
          <a:p>
            <a:r>
              <a:rPr lang="zh-CN" altLang="en-US" dirty="0"/>
              <a:t>班渭博完成第二个</a:t>
            </a:r>
            <a:r>
              <a:rPr lang="en-US" altLang="zh-CN" dirty="0"/>
              <a:t>L0</a:t>
            </a:r>
            <a:r>
              <a:rPr lang="zh-CN" altLang="en-US" dirty="0"/>
              <a:t>板的电测，使用外部注入板（仅注意第一组</a:t>
            </a:r>
            <a:r>
              <a:rPr lang="en-US" altLang="zh-CN" dirty="0"/>
              <a:t>ADC</a:t>
            </a:r>
            <a:r>
              <a:rPr lang="zh-CN" altLang="en-US" dirty="0"/>
              <a:t>）确认能够看到</a:t>
            </a:r>
            <a:r>
              <a:rPr lang="en-US" altLang="zh-CN" dirty="0"/>
              <a:t>4</a:t>
            </a:r>
            <a:r>
              <a:rPr lang="zh-CN" altLang="en-US" dirty="0"/>
              <a:t>个</a:t>
            </a:r>
            <a:r>
              <a:rPr lang="en-US" altLang="zh-CN" dirty="0"/>
              <a:t>Ladder</a:t>
            </a:r>
            <a:r>
              <a:rPr lang="zh-CN" altLang="en-US" dirty="0"/>
              <a:t>接口的</a:t>
            </a:r>
            <a:r>
              <a:rPr lang="en-US" altLang="zh-CN" dirty="0"/>
              <a:t>DAC</a:t>
            </a:r>
            <a:r>
              <a:rPr lang="zh-CN" altLang="en-US" dirty="0"/>
              <a:t>曲线。但</a:t>
            </a:r>
            <a:r>
              <a:rPr lang="en-US" altLang="zh-CN" dirty="0"/>
              <a:t>4</a:t>
            </a:r>
            <a:r>
              <a:rPr lang="zh-CN" altLang="en-US" dirty="0"/>
              <a:t>个</a:t>
            </a:r>
            <a:r>
              <a:rPr lang="en-US" altLang="zh-CN" dirty="0"/>
              <a:t>Ladder</a:t>
            </a:r>
            <a:r>
              <a:rPr lang="zh-CN" altLang="en-US" dirty="0"/>
              <a:t>的</a:t>
            </a:r>
            <a:r>
              <a:rPr lang="zh-CN" altLang="en-US" dirty="0">
                <a:highlight>
                  <a:srgbClr val="FF0000"/>
                </a:highlight>
              </a:rPr>
              <a:t>第</a:t>
            </a:r>
            <a:r>
              <a:rPr lang="en-US" altLang="zh-CN" dirty="0">
                <a:highlight>
                  <a:srgbClr val="FF0000"/>
                </a:highlight>
              </a:rPr>
              <a:t>1#Ladder</a:t>
            </a:r>
            <a:r>
              <a:rPr lang="zh-CN" altLang="en-US" dirty="0">
                <a:highlight>
                  <a:srgbClr val="FF0000"/>
                </a:highlight>
              </a:rPr>
              <a:t>的第二组</a:t>
            </a:r>
            <a:r>
              <a:rPr lang="en-US" altLang="zh-CN" dirty="0">
                <a:highlight>
                  <a:srgbClr val="FF0000"/>
                </a:highlight>
              </a:rPr>
              <a:t>ADC</a:t>
            </a:r>
            <a:r>
              <a:rPr lang="zh-CN" altLang="en-US" dirty="0">
                <a:highlight>
                  <a:srgbClr val="FF0000"/>
                </a:highlight>
              </a:rPr>
              <a:t>疑似异常</a:t>
            </a:r>
            <a:r>
              <a:rPr lang="zh-CN" altLang="en-US" dirty="0"/>
              <a:t>。</a:t>
            </a:r>
            <a:endParaRPr lang="en-US" altLang="zh-CN" dirty="0"/>
          </a:p>
          <a:p>
            <a:r>
              <a:rPr lang="zh-CN" altLang="en-US" dirty="0"/>
              <a:t>车永娥结合张煜扬的偏压板和春茹的</a:t>
            </a:r>
            <a:r>
              <a:rPr lang="en-US" altLang="zh-CN" dirty="0"/>
              <a:t>DI2C</a:t>
            </a:r>
            <a:r>
              <a:rPr lang="zh-CN" altLang="en-US" dirty="0"/>
              <a:t>板，设计</a:t>
            </a:r>
            <a:r>
              <a:rPr lang="en-US" altLang="zh-CN" dirty="0" err="1"/>
              <a:t>miniTRB</a:t>
            </a:r>
            <a:r>
              <a:rPr lang="zh-CN" altLang="en-US" dirty="0"/>
              <a:t>用的偏压</a:t>
            </a:r>
            <a:r>
              <a:rPr lang="en-US" altLang="zh-CN" dirty="0"/>
              <a:t>+DI2C</a:t>
            </a:r>
            <a:r>
              <a:rPr lang="zh-CN" altLang="en-US" dirty="0"/>
              <a:t>板</a:t>
            </a:r>
            <a:endParaRPr lang="en-US" altLang="zh-CN" dirty="0"/>
          </a:p>
          <a:p>
            <a:r>
              <a:rPr lang="zh-CN" altLang="en-US" dirty="0"/>
              <a:t>示波器、以及数据分析都发现</a:t>
            </a:r>
            <a:r>
              <a:rPr lang="en-US" altLang="zh-CN" dirty="0">
                <a:highlight>
                  <a:srgbClr val="FF0000"/>
                </a:highlight>
              </a:rPr>
              <a:t>FFE/</a:t>
            </a:r>
            <a:r>
              <a:rPr lang="en-US" altLang="zh-CN" dirty="0" err="1">
                <a:highlight>
                  <a:srgbClr val="FF0000"/>
                </a:highlight>
              </a:rPr>
              <a:t>miniSCD</a:t>
            </a:r>
            <a:r>
              <a:rPr lang="zh-CN" altLang="en-US" dirty="0">
                <a:highlight>
                  <a:srgbClr val="FF0000"/>
                </a:highlight>
              </a:rPr>
              <a:t>存在时序异常</a:t>
            </a:r>
            <a:r>
              <a:rPr lang="zh-CN" altLang="en-US" dirty="0"/>
              <a:t>。</a:t>
            </a:r>
            <a:endParaRPr lang="en-US" altLang="zh-CN" dirty="0"/>
          </a:p>
          <a:p>
            <a:endParaRPr lang="en-US" altLang="zh-CN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357F9F4B-D857-4A5E-831D-33B2D2D61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束流实验的</a:t>
            </a:r>
            <a:r>
              <a:rPr lang="en-US" altLang="zh-CN" dirty="0"/>
              <a:t>FFE/</a:t>
            </a:r>
            <a:r>
              <a:rPr lang="en-US" altLang="zh-CN" dirty="0" err="1"/>
              <a:t>miniTRB</a:t>
            </a:r>
            <a:r>
              <a:rPr lang="zh-CN" altLang="en-US" dirty="0"/>
              <a:t>：上周完成情况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81175BD-AB70-456A-AC15-3CFC7CC1E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2026/07/13</a:t>
            </a:r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EC332BD-9022-4343-AAE0-4104B9F4F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8484" y="1032554"/>
            <a:ext cx="7721659" cy="164685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53442A01-13EA-4759-8048-661CCA572C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594" y="2761153"/>
            <a:ext cx="4190406" cy="2533861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F864C4BF-8AB8-4720-BAB0-39305DAB669A}"/>
              </a:ext>
            </a:extLst>
          </p:cNvPr>
          <p:cNvSpPr txBox="1"/>
          <p:nvPr/>
        </p:nvSpPr>
        <p:spPr>
          <a:xfrm>
            <a:off x="8001595" y="5295014"/>
            <a:ext cx="41904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班渭博使用外部注入板测试第二个</a:t>
            </a:r>
            <a:r>
              <a:rPr lang="en-US" altLang="zh-CN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L0</a:t>
            </a:r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板的</a:t>
            </a:r>
            <a:r>
              <a:rPr lang="en-US" altLang="zh-CN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4</a:t>
            </a:r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个</a:t>
            </a:r>
            <a:r>
              <a:rPr lang="en-US" altLang="zh-CN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Ladder</a:t>
            </a:r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接头。</a:t>
            </a:r>
            <a:r>
              <a:rPr lang="en-US" altLang="zh-CN" sz="2400" dirty="0">
                <a:solidFill>
                  <a:srgbClr val="002060"/>
                </a:solidFill>
                <a:highlight>
                  <a:srgbClr val="00FF00"/>
                </a:highlight>
                <a:ea typeface="黑体" panose="02010609060101010101" pitchFamily="2" charset="-122"/>
                <a:cs typeface="Arial" panose="020B0604020202020204" pitchFamily="34" charset="0"/>
              </a:rPr>
              <a:t>4</a:t>
            </a:r>
            <a:r>
              <a:rPr lang="zh-CN" altLang="en-US" sz="2400" dirty="0">
                <a:solidFill>
                  <a:srgbClr val="002060"/>
                </a:solidFill>
                <a:highlight>
                  <a:srgbClr val="00FF00"/>
                </a:highlight>
                <a:ea typeface="黑体" panose="02010609060101010101" pitchFamily="2" charset="-122"/>
                <a:cs typeface="Arial" panose="020B0604020202020204" pitchFamily="34" charset="0"/>
              </a:rPr>
              <a:t>个接头的</a:t>
            </a:r>
            <a:r>
              <a:rPr lang="en-US" altLang="zh-CN" sz="2400" dirty="0">
                <a:solidFill>
                  <a:srgbClr val="002060"/>
                </a:solidFill>
                <a:highlight>
                  <a:srgbClr val="00FF00"/>
                </a:highlight>
                <a:ea typeface="黑体" panose="02010609060101010101" pitchFamily="2" charset="-122"/>
                <a:cs typeface="Arial" panose="020B0604020202020204" pitchFamily="34" charset="0"/>
              </a:rPr>
              <a:t>DAC</a:t>
            </a:r>
            <a:r>
              <a:rPr lang="zh-CN" altLang="en-US" sz="2400" dirty="0">
                <a:solidFill>
                  <a:srgbClr val="002060"/>
                </a:solidFill>
                <a:highlight>
                  <a:srgbClr val="00FF00"/>
                </a:highlight>
                <a:ea typeface="黑体" panose="02010609060101010101" pitchFamily="2" charset="-122"/>
                <a:cs typeface="Arial" panose="020B0604020202020204" pitchFamily="34" charset="0"/>
              </a:rPr>
              <a:t>曲线重合</a:t>
            </a:r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748783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357F9F4B-D857-4A5E-831D-33B2D2D61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束流实验的</a:t>
            </a:r>
            <a:r>
              <a:rPr lang="en-US" altLang="zh-CN" dirty="0"/>
              <a:t>FFE/</a:t>
            </a:r>
            <a:r>
              <a:rPr lang="en-US" altLang="zh-CN" dirty="0" err="1"/>
              <a:t>miniTRB</a:t>
            </a:r>
            <a:r>
              <a:rPr lang="zh-CN" altLang="en-US" dirty="0"/>
              <a:t>：本周安排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81175BD-AB70-456A-AC15-3CFC7CC1E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2026/07/13</a:t>
            </a:r>
            <a:endParaRPr lang="zh-CN" altLang="en-US"/>
          </a:p>
        </p:txBody>
      </p:sp>
      <p:graphicFrame>
        <p:nvGraphicFramePr>
          <p:cNvPr id="11" name="表格 7">
            <a:extLst>
              <a:ext uri="{FF2B5EF4-FFF2-40B4-BE49-F238E27FC236}">
                <a16:creationId xmlns:a16="http://schemas.microsoft.com/office/drawing/2014/main" id="{698703BB-E64E-4BEF-AF0E-EA609E86E2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0205897"/>
              </p:ext>
            </p:extLst>
          </p:nvPr>
        </p:nvGraphicFramePr>
        <p:xfrm>
          <a:off x="2108790" y="4089401"/>
          <a:ext cx="7705061" cy="226695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68417">
                  <a:extLst>
                    <a:ext uri="{9D8B030D-6E8A-4147-A177-3AD203B41FA5}">
                      <a16:colId xmlns:a16="http://schemas.microsoft.com/office/drawing/2014/main" val="614602195"/>
                    </a:ext>
                  </a:extLst>
                </a:gridCol>
                <a:gridCol w="6336644">
                  <a:extLst>
                    <a:ext uri="{9D8B030D-6E8A-4147-A177-3AD203B41FA5}">
                      <a16:colId xmlns:a16="http://schemas.microsoft.com/office/drawing/2014/main" val="485855271"/>
                    </a:ext>
                  </a:extLst>
                </a:gridCol>
              </a:tblGrid>
              <a:tr h="529591">
                <a:tc>
                  <a:txBody>
                    <a:bodyPr/>
                    <a:lstStyle/>
                    <a:p>
                      <a:r>
                        <a:rPr lang="zh-CN" altLang="en-US" sz="2400" dirty="0"/>
                        <a:t>姓名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400" dirty="0"/>
                        <a:t>任务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4465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2400" dirty="0"/>
                        <a:t>霍嘉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2400" dirty="0"/>
                        <a:t>采购</a:t>
                      </a:r>
                      <a:r>
                        <a:rPr lang="en-US" altLang="zh-CN" sz="2400" dirty="0" err="1"/>
                        <a:t>miniTRB</a:t>
                      </a:r>
                      <a:r>
                        <a:rPr lang="en-US" altLang="zh-CN" sz="2400" dirty="0"/>
                        <a:t>/</a:t>
                      </a:r>
                      <a:r>
                        <a:rPr lang="zh-CN" altLang="en-US" sz="2400" dirty="0"/>
                        <a:t>高压板</a:t>
                      </a:r>
                      <a:r>
                        <a:rPr lang="en-US" altLang="zh-CN" sz="2400" dirty="0"/>
                        <a:t>/DI2C</a:t>
                      </a:r>
                      <a:r>
                        <a:rPr lang="zh-CN" altLang="en-US" sz="2400" dirty="0"/>
                        <a:t>板元器件</a:t>
                      </a:r>
                      <a:endParaRPr lang="en-US" altLang="zh-C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82795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2400" dirty="0"/>
                        <a:t>车永娥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2400" dirty="0"/>
                        <a:t>投产</a:t>
                      </a:r>
                      <a:r>
                        <a:rPr lang="en-US" altLang="zh-CN" sz="2400" dirty="0" err="1"/>
                        <a:t>miniTRB</a:t>
                      </a:r>
                      <a:r>
                        <a:rPr lang="zh-CN" altLang="en-US" sz="2400" dirty="0"/>
                        <a:t>的高压</a:t>
                      </a:r>
                      <a:r>
                        <a:rPr lang="en-US" altLang="zh-CN" sz="2400" dirty="0"/>
                        <a:t>&amp;DI2C</a:t>
                      </a:r>
                      <a:r>
                        <a:rPr lang="zh-CN" altLang="en-US" sz="2400" dirty="0"/>
                        <a:t>板</a:t>
                      </a:r>
                      <a:endParaRPr lang="en-US" altLang="zh-CN" sz="2400" dirty="0"/>
                    </a:p>
                    <a:p>
                      <a:pPr marL="3429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2400" dirty="0"/>
                        <a:t>把设计图给鲁兵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64955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2400" dirty="0"/>
                        <a:t>鲁兵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2400" dirty="0"/>
                        <a:t>根据车永娥设计图、设计</a:t>
                      </a:r>
                      <a:r>
                        <a:rPr lang="en-US" altLang="zh-CN" sz="2400" dirty="0" err="1"/>
                        <a:t>miniTRB</a:t>
                      </a:r>
                      <a:r>
                        <a:rPr lang="zh-CN" altLang="en-US" sz="2400" dirty="0"/>
                        <a:t>结构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2656922"/>
                  </a:ext>
                </a:extLst>
              </a:tr>
            </a:tbl>
          </a:graphicData>
        </a:graphic>
      </p:graphicFrame>
      <p:pic>
        <p:nvPicPr>
          <p:cNvPr id="5" name="图片 4">
            <a:extLst>
              <a:ext uri="{FF2B5EF4-FFF2-40B4-BE49-F238E27FC236}">
                <a16:creationId xmlns:a16="http://schemas.microsoft.com/office/drawing/2014/main" id="{61E4D22E-D2F3-46D7-8B9A-636C75F7DF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8832" y="1068351"/>
            <a:ext cx="5299611" cy="265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052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00385EB5-54C4-4777-AC24-25775C99EB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549" y="4455042"/>
            <a:ext cx="11461898" cy="2260104"/>
          </a:xfrm>
        </p:spPr>
        <p:txBody>
          <a:bodyPr/>
          <a:lstStyle/>
          <a:p>
            <a:r>
              <a:rPr lang="zh-CN" altLang="en-US" sz="2400" dirty="0"/>
              <a:t>鲁兵完成工装设计、并对准束流中心。</a:t>
            </a:r>
            <a:endParaRPr lang="en-US" altLang="zh-CN" sz="2400" dirty="0"/>
          </a:p>
          <a:p>
            <a:r>
              <a:rPr lang="zh-CN" altLang="en-US" sz="2400" dirty="0"/>
              <a:t>硅电容提取一周到货，王昊洋使用并完成</a:t>
            </a:r>
            <a:r>
              <a:rPr lang="en-US" altLang="zh-CN" sz="2400" dirty="0"/>
              <a:t>LZ</a:t>
            </a:r>
            <a:r>
              <a:rPr lang="zh-CN" altLang="en-US" sz="2400" dirty="0"/>
              <a:t>的贴片。</a:t>
            </a:r>
            <a:endParaRPr lang="en-US" altLang="zh-CN" sz="2400" dirty="0"/>
          </a:p>
          <a:p>
            <a:r>
              <a:rPr lang="zh-CN" altLang="en-US" sz="2400" dirty="0"/>
              <a:t>张子良完成</a:t>
            </a:r>
            <a:r>
              <a:rPr lang="en-US" altLang="zh-CN" sz="2400" dirty="0"/>
              <a:t>TZ</a:t>
            </a:r>
            <a:r>
              <a:rPr lang="zh-CN" altLang="en-US" sz="2400" dirty="0"/>
              <a:t>的</a:t>
            </a:r>
            <a:r>
              <a:rPr lang="en-US" altLang="zh-CN" sz="2400" dirty="0"/>
              <a:t>SFE</a:t>
            </a:r>
            <a:r>
              <a:rPr lang="zh-CN" altLang="en-US" sz="2400" dirty="0"/>
              <a:t>板电装。</a:t>
            </a:r>
            <a:endParaRPr lang="en-US" altLang="zh-CN" sz="2400" dirty="0"/>
          </a:p>
          <a:p>
            <a:r>
              <a:rPr lang="zh-CN" altLang="en-US" sz="2400" dirty="0"/>
              <a:t>三号厅完成</a:t>
            </a:r>
            <a:r>
              <a:rPr lang="en-US" altLang="zh-CN" sz="2400" dirty="0"/>
              <a:t>LP</a:t>
            </a:r>
            <a:r>
              <a:rPr lang="zh-CN" altLang="en-US" sz="2400" dirty="0"/>
              <a:t>的两轮硅微条贴片，</a:t>
            </a:r>
            <a:r>
              <a:rPr lang="zh-CN" altLang="en-US" sz="2400" dirty="0">
                <a:highlight>
                  <a:srgbClr val="FF0000"/>
                </a:highlight>
              </a:rPr>
              <a:t>第一条忘了涂导电胶、第二条漏电流异常。</a:t>
            </a:r>
            <a:endParaRPr lang="en-US" altLang="zh-CN" sz="2400" dirty="0">
              <a:highlight>
                <a:srgbClr val="FF0000"/>
              </a:highlight>
            </a:endParaRPr>
          </a:p>
          <a:p>
            <a:r>
              <a:rPr lang="zh-CN" altLang="en-US" sz="2400" dirty="0"/>
              <a:t>班渭博使用</a:t>
            </a:r>
            <a:r>
              <a:rPr lang="en-US" altLang="zh-CN" sz="2400" dirty="0" err="1"/>
              <a:t>miniSCD</a:t>
            </a:r>
            <a:r>
              <a:rPr lang="zh-CN" altLang="en-US" sz="2400" dirty="0"/>
              <a:t>的内部刻度模式，</a:t>
            </a:r>
            <a:r>
              <a:rPr lang="zh-CN" altLang="en-US" sz="2400" dirty="0">
                <a:highlight>
                  <a:srgbClr val="FF0000"/>
                </a:highlight>
              </a:rPr>
              <a:t>发现</a:t>
            </a:r>
            <a:r>
              <a:rPr lang="en-US" altLang="zh-CN" sz="2400" dirty="0">
                <a:highlight>
                  <a:srgbClr val="FF0000"/>
                </a:highlight>
              </a:rPr>
              <a:t>TP</a:t>
            </a:r>
            <a:r>
              <a:rPr lang="zh-CN" altLang="en-US" sz="2400" dirty="0">
                <a:highlight>
                  <a:srgbClr val="FF0000"/>
                </a:highlight>
              </a:rPr>
              <a:t>板的增益极小</a:t>
            </a:r>
            <a:r>
              <a:rPr lang="zh-CN" altLang="en-US" sz="2400" dirty="0"/>
              <a:t>。</a:t>
            </a:r>
            <a:endParaRPr lang="en-US" altLang="zh-CN" sz="2400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2A1A38A6-C82B-4C85-887D-765BE1B2A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Ladder</a:t>
            </a:r>
            <a:r>
              <a:rPr lang="zh-CN" altLang="en-US" dirty="0"/>
              <a:t>装配：上周完成情况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8868FB2-B1BA-4289-A7FA-EA3AABECD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2026/07/13</a:t>
            </a:r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7B520583-BBBC-4D02-A00B-1B4B9BB847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062578"/>
            <a:ext cx="7387634" cy="331468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E732B33-3F9A-43CE-A3B4-BFB8D6E8272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14" t="16744" r="35391" b="11938"/>
          <a:stretch/>
        </p:blipFill>
        <p:spPr>
          <a:xfrm>
            <a:off x="9576821" y="95693"/>
            <a:ext cx="1651160" cy="513198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F1555759-995A-4F8C-ADE5-E373F9E1B4F6}"/>
              </a:ext>
            </a:extLst>
          </p:cNvPr>
          <p:cNvSpPr txBox="1"/>
          <p:nvPr/>
        </p:nvSpPr>
        <p:spPr>
          <a:xfrm>
            <a:off x="8934499" y="5227675"/>
            <a:ext cx="30235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完成硅微条贴片的</a:t>
            </a:r>
            <a:r>
              <a:rPr lang="en-US" altLang="zh-CN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LP</a:t>
            </a:r>
            <a:endParaRPr lang="zh-CN" altLang="en-US" sz="2400" dirty="0">
              <a:solidFill>
                <a:srgbClr val="002060"/>
              </a:solidFill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037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A349951A-777C-4AC1-A92A-FE6556C6E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Ladder</a:t>
            </a:r>
            <a:r>
              <a:rPr lang="zh-CN" altLang="en-US" dirty="0"/>
              <a:t>装配：本周安排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67C271A-2CEA-4291-BDEF-66CD13492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2026/07/13</a:t>
            </a:r>
            <a:endParaRPr lang="zh-CN" altLang="en-US"/>
          </a:p>
        </p:txBody>
      </p:sp>
      <p:graphicFrame>
        <p:nvGraphicFramePr>
          <p:cNvPr id="7" name="表格 7">
            <a:extLst>
              <a:ext uri="{FF2B5EF4-FFF2-40B4-BE49-F238E27FC236}">
                <a16:creationId xmlns:a16="http://schemas.microsoft.com/office/drawing/2014/main" id="{E07E5F92-EC60-42E1-BC7F-1A08953F3B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8781528"/>
              </p:ext>
            </p:extLst>
          </p:nvPr>
        </p:nvGraphicFramePr>
        <p:xfrm>
          <a:off x="2154391" y="1201479"/>
          <a:ext cx="7436176" cy="50030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20663">
                  <a:extLst>
                    <a:ext uri="{9D8B030D-6E8A-4147-A177-3AD203B41FA5}">
                      <a16:colId xmlns:a16="http://schemas.microsoft.com/office/drawing/2014/main" val="614602195"/>
                    </a:ext>
                  </a:extLst>
                </a:gridCol>
                <a:gridCol w="6115513">
                  <a:extLst>
                    <a:ext uri="{9D8B030D-6E8A-4147-A177-3AD203B41FA5}">
                      <a16:colId xmlns:a16="http://schemas.microsoft.com/office/drawing/2014/main" val="48585527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r>
                        <a:rPr lang="zh-CN" altLang="en-US" sz="2100" dirty="0"/>
                        <a:t>姓名</a:t>
                      </a:r>
                    </a:p>
                  </a:txBody>
                  <a:tcPr marL="81892" marR="81892" marT="40946" marB="40946"/>
                </a:tc>
                <a:tc>
                  <a:txBody>
                    <a:bodyPr/>
                    <a:lstStyle/>
                    <a:p>
                      <a:r>
                        <a:rPr lang="zh-CN" altLang="en-US" sz="2100" dirty="0"/>
                        <a:t>任务</a:t>
                      </a:r>
                    </a:p>
                  </a:txBody>
                  <a:tcPr marL="81892" marR="81892" marT="40946" marB="40946"/>
                </a:tc>
                <a:extLst>
                  <a:ext uri="{0D108BD9-81ED-4DB2-BD59-A6C34878D82A}">
                    <a16:rowId xmlns:a16="http://schemas.microsoft.com/office/drawing/2014/main" val="3914465875"/>
                  </a:ext>
                </a:extLst>
              </a:tr>
              <a:tr h="792195">
                <a:tc>
                  <a:txBody>
                    <a:bodyPr/>
                    <a:lstStyle/>
                    <a:p>
                      <a:r>
                        <a:rPr lang="zh-CN" altLang="en-US" sz="2100" dirty="0"/>
                        <a:t>鲁兵</a:t>
                      </a:r>
                    </a:p>
                  </a:txBody>
                  <a:tcPr marL="81892" marR="81892" marT="40946" marB="40946"/>
                </a:tc>
                <a:tc>
                  <a:txBody>
                    <a:bodyPr/>
                    <a:lstStyle/>
                    <a:p>
                      <a:pPr marL="3429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2100" dirty="0"/>
                        <a:t>工装投产</a:t>
                      </a:r>
                      <a:endParaRPr lang="en-US" altLang="zh-CN" sz="2100" dirty="0"/>
                    </a:p>
                    <a:p>
                      <a:pPr marL="3429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altLang="zh-CN" sz="2100" dirty="0">
                          <a:highlight>
                            <a:srgbClr val="FF00FF"/>
                          </a:highlight>
                        </a:rPr>
                        <a:t>LA</a:t>
                      </a:r>
                      <a:r>
                        <a:rPr lang="zh-CN" altLang="en-US" sz="2100" dirty="0">
                          <a:highlight>
                            <a:srgbClr val="FF00FF"/>
                          </a:highlight>
                        </a:rPr>
                        <a:t>适配器的设计和加工</a:t>
                      </a:r>
                      <a:r>
                        <a:rPr lang="zh-CN" altLang="en-US" sz="2100" dirty="0"/>
                        <a:t>。</a:t>
                      </a:r>
                      <a:endParaRPr lang="en-US" altLang="zh-CN" sz="2100" dirty="0"/>
                    </a:p>
                  </a:txBody>
                  <a:tcPr marL="81892" marR="81892" marT="40946" marB="40946"/>
                </a:tc>
                <a:extLst>
                  <a:ext uri="{0D108BD9-81ED-4DB2-BD59-A6C34878D82A}">
                    <a16:rowId xmlns:a16="http://schemas.microsoft.com/office/drawing/2014/main" val="3388279549"/>
                  </a:ext>
                </a:extLst>
              </a:tr>
              <a:tr h="792195">
                <a:tc>
                  <a:txBody>
                    <a:bodyPr/>
                    <a:lstStyle/>
                    <a:p>
                      <a:r>
                        <a:rPr lang="zh-CN" altLang="en-US" sz="2100" dirty="0"/>
                        <a:t>邓春茹</a:t>
                      </a:r>
                      <a:r>
                        <a:rPr lang="en-US" altLang="zh-CN" sz="2100" dirty="0"/>
                        <a:t>/</a:t>
                      </a:r>
                      <a:r>
                        <a:rPr lang="zh-CN" altLang="en-US" sz="2100" dirty="0"/>
                        <a:t>班渭博</a:t>
                      </a:r>
                    </a:p>
                  </a:txBody>
                  <a:tcPr marL="81892" marR="81892" marT="40946" marB="40946"/>
                </a:tc>
                <a:tc>
                  <a:txBody>
                    <a:bodyPr/>
                    <a:lstStyle/>
                    <a:p>
                      <a:pPr marL="3429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2100" dirty="0">
                          <a:highlight>
                            <a:srgbClr val="FF00FF"/>
                          </a:highlight>
                        </a:rPr>
                        <a:t>确认</a:t>
                      </a:r>
                      <a:r>
                        <a:rPr lang="en-US" altLang="zh-CN" sz="2100" dirty="0">
                          <a:highlight>
                            <a:srgbClr val="FF00FF"/>
                          </a:highlight>
                        </a:rPr>
                        <a:t>TP</a:t>
                      </a:r>
                      <a:r>
                        <a:rPr lang="zh-CN" altLang="en-US" sz="2100" dirty="0">
                          <a:highlight>
                            <a:srgbClr val="FF00FF"/>
                          </a:highlight>
                        </a:rPr>
                        <a:t>的</a:t>
                      </a:r>
                      <a:r>
                        <a:rPr lang="en-US" altLang="zh-CN" sz="2100" dirty="0">
                          <a:highlight>
                            <a:srgbClr val="FF00FF"/>
                          </a:highlight>
                        </a:rPr>
                        <a:t>SFE</a:t>
                      </a:r>
                      <a:r>
                        <a:rPr lang="zh-CN" altLang="en-US" sz="2100" dirty="0">
                          <a:highlight>
                            <a:srgbClr val="FF00FF"/>
                          </a:highlight>
                        </a:rPr>
                        <a:t>板使用</a:t>
                      </a:r>
                      <a:r>
                        <a:rPr lang="en-US" altLang="zh-CN" sz="2100" dirty="0" err="1">
                          <a:highlight>
                            <a:srgbClr val="FF00FF"/>
                          </a:highlight>
                        </a:rPr>
                        <a:t>miniSCD</a:t>
                      </a:r>
                      <a:r>
                        <a:rPr lang="zh-CN" altLang="en-US" sz="2100" dirty="0">
                          <a:highlight>
                            <a:srgbClr val="FF00FF"/>
                          </a:highlight>
                        </a:rPr>
                        <a:t>内部刻度异常的原因。</a:t>
                      </a:r>
                      <a:r>
                        <a:rPr lang="zh-CN" altLang="en-US" sz="2100" dirty="0"/>
                        <a:t>之后再对</a:t>
                      </a:r>
                      <a:r>
                        <a:rPr lang="en-US" altLang="zh-CN" sz="2100" dirty="0"/>
                        <a:t>TZ</a:t>
                      </a:r>
                      <a:r>
                        <a:rPr lang="zh-CN" altLang="en-US" sz="2100" dirty="0"/>
                        <a:t>的</a:t>
                      </a:r>
                      <a:r>
                        <a:rPr lang="en-US" altLang="zh-CN" sz="2100" dirty="0"/>
                        <a:t>SFE</a:t>
                      </a:r>
                      <a:r>
                        <a:rPr lang="zh-CN" altLang="en-US" sz="2100" dirty="0"/>
                        <a:t>板键合后电测</a:t>
                      </a:r>
                      <a:endParaRPr lang="en-US" altLang="zh-CN" sz="2100" dirty="0"/>
                    </a:p>
                  </a:txBody>
                  <a:tcPr marL="81892" marR="81892" marT="40946" marB="40946"/>
                </a:tc>
                <a:extLst>
                  <a:ext uri="{0D108BD9-81ED-4DB2-BD59-A6C34878D82A}">
                    <a16:rowId xmlns:a16="http://schemas.microsoft.com/office/drawing/2014/main" val="778660347"/>
                  </a:ext>
                </a:extLst>
              </a:tr>
              <a:tr h="830655">
                <a:tc>
                  <a:txBody>
                    <a:bodyPr/>
                    <a:lstStyle/>
                    <a:p>
                      <a:r>
                        <a:rPr lang="zh-CN" altLang="en-US" sz="2100" dirty="0"/>
                        <a:t>王昊洋</a:t>
                      </a:r>
                    </a:p>
                  </a:txBody>
                  <a:tcPr marL="81892" marR="81892" marT="40946" marB="40946"/>
                </a:tc>
                <a:tc>
                  <a:txBody>
                    <a:bodyPr/>
                    <a:lstStyle/>
                    <a:p>
                      <a:pPr marL="3429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altLang="zh-CN" sz="2100" dirty="0"/>
                        <a:t>TZ</a:t>
                      </a:r>
                      <a:r>
                        <a:rPr lang="zh-CN" altLang="en-US" sz="2100" dirty="0"/>
                        <a:t>的</a:t>
                      </a:r>
                      <a:r>
                        <a:rPr lang="en-US" altLang="zh-CN" sz="2100" dirty="0"/>
                        <a:t>SFE</a:t>
                      </a:r>
                      <a:r>
                        <a:rPr lang="zh-CN" altLang="en-US" sz="2100" dirty="0"/>
                        <a:t>板贴片</a:t>
                      </a:r>
                      <a:endParaRPr lang="en-US" altLang="zh-CN" sz="2100" dirty="0"/>
                    </a:p>
                    <a:p>
                      <a:pPr marL="3429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2100" dirty="0"/>
                        <a:t>按需把</a:t>
                      </a:r>
                      <a:r>
                        <a:rPr lang="en-US" altLang="zh-CN" sz="2100" dirty="0"/>
                        <a:t>LP/TP</a:t>
                      </a:r>
                      <a:r>
                        <a:rPr lang="zh-CN" altLang="en-US" sz="2100" dirty="0"/>
                        <a:t>的</a:t>
                      </a:r>
                      <a:r>
                        <a:rPr lang="en-US" altLang="zh-CN" sz="2100" dirty="0"/>
                        <a:t>SFE</a:t>
                      </a:r>
                      <a:r>
                        <a:rPr lang="zh-CN" altLang="en-US" sz="2100" dirty="0"/>
                        <a:t>板粘贴到</a:t>
                      </a:r>
                      <a:r>
                        <a:rPr lang="en-US" altLang="zh-CN" sz="2100" dirty="0"/>
                        <a:t>Ladder</a:t>
                      </a:r>
                      <a:endParaRPr lang="zh-CN" altLang="en-US" sz="2100" dirty="0"/>
                    </a:p>
                  </a:txBody>
                  <a:tcPr marL="81892" marR="81892" marT="40946" marB="40946"/>
                </a:tc>
                <a:extLst>
                  <a:ext uri="{0D108BD9-81ED-4DB2-BD59-A6C34878D82A}">
                    <a16:rowId xmlns:a16="http://schemas.microsoft.com/office/drawing/2014/main" val="1896495592"/>
                  </a:ext>
                </a:extLst>
              </a:tr>
              <a:tr h="1464632">
                <a:tc>
                  <a:txBody>
                    <a:bodyPr/>
                    <a:lstStyle/>
                    <a:p>
                      <a:r>
                        <a:rPr lang="zh-CN" altLang="en-US" sz="2100" dirty="0"/>
                        <a:t>三号厅</a:t>
                      </a:r>
                    </a:p>
                  </a:txBody>
                  <a:tcPr marL="81892" marR="81892" marT="40946" marB="40946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2100" dirty="0"/>
                        <a:t>完成</a:t>
                      </a:r>
                      <a:r>
                        <a:rPr lang="en-US" altLang="zh-CN" sz="2100" dirty="0"/>
                        <a:t>LP</a:t>
                      </a:r>
                      <a:r>
                        <a:rPr lang="zh-CN" altLang="en-US" sz="2100" dirty="0"/>
                        <a:t>的硅微条</a:t>
                      </a:r>
                      <a:r>
                        <a:rPr lang="en-US" altLang="zh-CN" sz="2100" dirty="0"/>
                        <a:t>I-V</a:t>
                      </a:r>
                      <a:r>
                        <a:rPr lang="zh-CN" altLang="en-US" sz="2100" dirty="0"/>
                        <a:t>测试后，贴上</a:t>
                      </a:r>
                      <a:r>
                        <a:rPr lang="en-US" altLang="zh-CN" sz="2100" dirty="0"/>
                        <a:t>LP</a:t>
                      </a:r>
                      <a:r>
                        <a:rPr lang="zh-CN" altLang="en-US" sz="2100" dirty="0"/>
                        <a:t>的</a:t>
                      </a:r>
                      <a:r>
                        <a:rPr lang="en-US" altLang="zh-CN" sz="2100" dirty="0"/>
                        <a:t>SFE</a:t>
                      </a:r>
                      <a:r>
                        <a:rPr lang="zh-CN" altLang="en-US" sz="2100" dirty="0"/>
                        <a:t>板、并键合。</a:t>
                      </a:r>
                      <a:endParaRPr lang="en-US" altLang="zh-CN" sz="2100" dirty="0"/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2100" dirty="0"/>
                        <a:t>完成</a:t>
                      </a:r>
                      <a:r>
                        <a:rPr lang="en-US" altLang="zh-CN" sz="2100" dirty="0"/>
                        <a:t>TP</a:t>
                      </a:r>
                      <a:r>
                        <a:rPr lang="zh-CN" altLang="en-US" sz="2100" dirty="0"/>
                        <a:t>的硅微条贴片及</a:t>
                      </a:r>
                      <a:r>
                        <a:rPr lang="en-US" altLang="zh-CN" sz="2100" dirty="0"/>
                        <a:t>I-V</a:t>
                      </a:r>
                      <a:r>
                        <a:rPr lang="zh-CN" altLang="en-US" sz="2100" dirty="0"/>
                        <a:t>测试后，贴上</a:t>
                      </a:r>
                      <a:r>
                        <a:rPr lang="en-US" altLang="zh-CN" sz="2100" dirty="0"/>
                        <a:t>TP</a:t>
                      </a:r>
                      <a:r>
                        <a:rPr lang="zh-CN" altLang="en-US" sz="2100" dirty="0"/>
                        <a:t>的</a:t>
                      </a:r>
                      <a:r>
                        <a:rPr lang="en-US" altLang="zh-CN" sz="2100" dirty="0"/>
                        <a:t>SFE</a:t>
                      </a:r>
                      <a:r>
                        <a:rPr lang="zh-CN" altLang="en-US" sz="2100" dirty="0"/>
                        <a:t>板、并键合。</a:t>
                      </a:r>
                      <a:endParaRPr lang="en-US" altLang="zh-CN" sz="2100" dirty="0"/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altLang="zh-CN" sz="2100" dirty="0"/>
                        <a:t>LZ</a:t>
                      </a:r>
                      <a:r>
                        <a:rPr lang="zh-CN" altLang="en-US" sz="2100" dirty="0"/>
                        <a:t>和</a:t>
                      </a:r>
                      <a:r>
                        <a:rPr lang="en-US" altLang="zh-CN" sz="2100" dirty="0"/>
                        <a:t>TZ</a:t>
                      </a:r>
                      <a:r>
                        <a:rPr lang="zh-CN" altLang="en-US" sz="2100" dirty="0"/>
                        <a:t>的</a:t>
                      </a:r>
                      <a:r>
                        <a:rPr lang="en-US" altLang="zh-CN" sz="2100" dirty="0"/>
                        <a:t>SFE</a:t>
                      </a:r>
                      <a:r>
                        <a:rPr lang="zh-CN" altLang="en-US" sz="2100" dirty="0"/>
                        <a:t>板键合。</a:t>
                      </a:r>
                    </a:p>
                  </a:txBody>
                  <a:tcPr marL="81892" marR="81892" marT="40946" marB="40946"/>
                </a:tc>
                <a:extLst>
                  <a:ext uri="{0D108BD9-81ED-4DB2-BD59-A6C34878D82A}">
                    <a16:rowId xmlns:a16="http://schemas.microsoft.com/office/drawing/2014/main" val="379265692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r>
                        <a:rPr lang="zh-CN" altLang="en-US" sz="2100" dirty="0"/>
                        <a:t>唐远平</a:t>
                      </a:r>
                    </a:p>
                  </a:txBody>
                  <a:tcPr marL="81892" marR="81892" marT="40946" marB="40946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2100" dirty="0"/>
                        <a:t>对三号厅完成的</a:t>
                      </a:r>
                      <a:r>
                        <a:rPr lang="en-US" altLang="zh-CN" sz="2100" dirty="0"/>
                        <a:t>Ladder</a:t>
                      </a:r>
                      <a:r>
                        <a:rPr lang="zh-CN" altLang="en-US" sz="2100" dirty="0"/>
                        <a:t>进行测试</a:t>
                      </a:r>
                    </a:p>
                  </a:txBody>
                  <a:tcPr marL="81892" marR="81892" marT="40946" marB="40946"/>
                </a:tc>
                <a:extLst>
                  <a:ext uri="{0D108BD9-81ED-4DB2-BD59-A6C34878D82A}">
                    <a16:rowId xmlns:a16="http://schemas.microsoft.com/office/drawing/2014/main" val="37463515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4232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8DC6715A-38A7-4F0C-BD04-313B315A1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招标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71140D8-43D5-4DBF-87AE-342FCC7D6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2026/07/13</a:t>
            </a:r>
            <a:endParaRPr lang="zh-CN" altLang="en-US"/>
          </a:p>
        </p:txBody>
      </p:sp>
      <p:graphicFrame>
        <p:nvGraphicFramePr>
          <p:cNvPr id="7" name="内容占位符 3">
            <a:extLst>
              <a:ext uri="{FF2B5EF4-FFF2-40B4-BE49-F238E27FC236}">
                <a16:creationId xmlns:a16="http://schemas.microsoft.com/office/drawing/2014/main" id="{61DA18CA-BCBD-49EE-BAD7-556C19BBF0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9557732"/>
              </p:ext>
            </p:extLst>
          </p:nvPr>
        </p:nvGraphicFramePr>
        <p:xfrm>
          <a:off x="427926" y="1344904"/>
          <a:ext cx="11352947" cy="480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15478">
                  <a:extLst>
                    <a:ext uri="{9D8B030D-6E8A-4147-A177-3AD203B41FA5}">
                      <a16:colId xmlns:a16="http://schemas.microsoft.com/office/drawing/2014/main" val="3909365895"/>
                    </a:ext>
                  </a:extLst>
                </a:gridCol>
                <a:gridCol w="1770358">
                  <a:extLst>
                    <a:ext uri="{9D8B030D-6E8A-4147-A177-3AD203B41FA5}">
                      <a16:colId xmlns:a16="http://schemas.microsoft.com/office/drawing/2014/main" val="3882797040"/>
                    </a:ext>
                  </a:extLst>
                </a:gridCol>
                <a:gridCol w="2178180">
                  <a:extLst>
                    <a:ext uri="{9D8B030D-6E8A-4147-A177-3AD203B41FA5}">
                      <a16:colId xmlns:a16="http://schemas.microsoft.com/office/drawing/2014/main" val="1475665076"/>
                    </a:ext>
                  </a:extLst>
                </a:gridCol>
                <a:gridCol w="5888931">
                  <a:extLst>
                    <a:ext uri="{9D8B030D-6E8A-4147-A177-3AD203B41FA5}">
                      <a16:colId xmlns:a16="http://schemas.microsoft.com/office/drawing/2014/main" val="3025494437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序号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招标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负责人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进展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35786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 anchor="ctr">
                    <a:solidFill>
                      <a:srgbClr val="15FF3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键合机</a:t>
                      </a:r>
                    </a:p>
                  </a:txBody>
                  <a:tcPr anchor="ctr">
                    <a:solidFill>
                      <a:srgbClr val="15FF3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乔锐</a:t>
                      </a:r>
                      <a:r>
                        <a:rPr lang="en-US" altLang="zh-CN" dirty="0"/>
                        <a:t>/</a:t>
                      </a:r>
                      <a:r>
                        <a:rPr lang="zh-CN" altLang="en-US" dirty="0"/>
                        <a:t>王锡誉</a:t>
                      </a:r>
                    </a:p>
                  </a:txBody>
                  <a:tcPr anchor="ctr">
                    <a:solidFill>
                      <a:srgbClr val="15FF3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只一家</a:t>
                      </a:r>
                      <a:r>
                        <a:rPr lang="en-US" altLang="zh-CN" dirty="0"/>
                        <a:t>(Bondjet855)</a:t>
                      </a:r>
                      <a:r>
                        <a:rPr lang="zh-CN" altLang="en-US" dirty="0"/>
                        <a:t>应标，本周二开标</a:t>
                      </a:r>
                    </a:p>
                  </a:txBody>
                  <a:tcPr anchor="ctr">
                    <a:solidFill>
                      <a:srgbClr val="15FF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0855567"/>
                  </a:ext>
                </a:extLst>
              </a:tr>
              <a:tr h="504000"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碳纤维复材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鲁兵</a:t>
                      </a:r>
                      <a:r>
                        <a:rPr lang="en-US" altLang="zh-CN" dirty="0"/>
                        <a:t>/</a:t>
                      </a:r>
                      <a:r>
                        <a:rPr lang="zh-CN" altLang="en-US" dirty="0"/>
                        <a:t>王锡誉</a:t>
                      </a:r>
                      <a:endParaRPr lang="en-US" altLang="zh-CN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 dirty="0">
                          <a:solidFill>
                            <a:srgbClr val="FF0000"/>
                          </a:solidFill>
                        </a:rPr>
                        <a:t>修改</a:t>
                      </a:r>
                      <a:r>
                        <a:rPr lang="en-US" altLang="zh-CN" b="1" dirty="0">
                          <a:solidFill>
                            <a:srgbClr val="FF0000"/>
                          </a:solidFill>
                        </a:rPr>
                        <a:t>PS</a:t>
                      </a:r>
                      <a:r>
                        <a:rPr lang="zh-CN" altLang="en-US" b="1" dirty="0">
                          <a:solidFill>
                            <a:srgbClr val="FF0000"/>
                          </a:solidFill>
                        </a:rPr>
                        <a:t>支撑柱归属</a:t>
                      </a:r>
                      <a:r>
                        <a:rPr lang="zh-CN" altLang="en-US" dirty="0"/>
                        <a:t>。</a:t>
                      </a:r>
                      <a:r>
                        <a:rPr lang="zh-CN" altLang="en-US" b="0" dirty="0">
                          <a:solidFill>
                            <a:schemeClr val="tx1"/>
                          </a:solidFill>
                          <a:highlight>
                            <a:srgbClr val="FF00FF"/>
                          </a:highlight>
                        </a:rPr>
                        <a:t>本周尽量投标。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3032914"/>
                  </a:ext>
                </a:extLst>
              </a:tr>
              <a:tr h="504000">
                <a:tc vMerge="1"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dirty="0"/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韦家驹</a:t>
                      </a:r>
                      <a:endParaRPr lang="en-US" altLang="zh-CN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 dirty="0">
                          <a:solidFill>
                            <a:srgbClr val="00B050"/>
                          </a:solidFill>
                        </a:rPr>
                        <a:t>上周已开赤字课题。</a:t>
                      </a:r>
                      <a:r>
                        <a:rPr lang="zh-CN" altLang="en-US" b="0" dirty="0">
                          <a:solidFill>
                            <a:schemeClr val="tx1"/>
                          </a:solidFill>
                          <a:highlight>
                            <a:srgbClr val="FF00FF"/>
                          </a:highlight>
                        </a:rPr>
                        <a:t>本周尽量投标。</a:t>
                      </a:r>
                      <a:endParaRPr lang="zh-CN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508571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ASIC</a:t>
                      </a:r>
                      <a:endParaRPr lang="zh-CN" altLang="en-US" dirty="0"/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乔锐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领导沟通价格中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711854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4</a:t>
                      </a:r>
                      <a:endParaRPr lang="zh-CN" altLang="en-US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硅微条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乔锐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标书已具备状态，</a:t>
                      </a:r>
                      <a:r>
                        <a:rPr lang="zh-CN" altLang="en-US" sz="18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等待经理部审核价格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。</a:t>
                      </a:r>
                      <a:endParaRPr lang="en-US" altLang="zh-CN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0" dirty="0">
                          <a:solidFill>
                            <a:schemeClr val="tx1"/>
                          </a:solidFill>
                          <a:highlight>
                            <a:srgbClr val="FF00FF"/>
                          </a:highlight>
                        </a:rPr>
                        <a:t>本周尽量开预备会。</a:t>
                      </a:r>
                      <a:endParaRPr lang="zh-CN" altLang="en-US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011318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6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硅电容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乔锐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上周厂家提交了鉴定试验和摸底试验规划</a:t>
                      </a:r>
                      <a:endParaRPr lang="en-US" altLang="zh-CN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等待总体单位审核并组织评审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9380885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7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COB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韦家驹</a:t>
                      </a:r>
                      <a:r>
                        <a:rPr lang="en-US" altLang="zh-CN" dirty="0"/>
                        <a:t>/</a:t>
                      </a:r>
                      <a:r>
                        <a:rPr lang="zh-CN" altLang="en-US" dirty="0"/>
                        <a:t>乔锐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拟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724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所；或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513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所电装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+COB</a:t>
                      </a:r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9232287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8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热控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徐元迪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根据杨生老师的模板修改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059882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974163"/>
      </p:ext>
    </p:extLst>
  </p:cSld>
  <p:clrMapOvr>
    <a:masterClrMapping/>
  </p:clrMapOvr>
</p:sld>
</file>

<file path=ppt/theme/theme1.xml><?xml version="1.0" encoding="utf-8"?>
<a:theme xmlns:a="http://schemas.openxmlformats.org/drawingml/2006/main" name="IHE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2400" dirty="0" smtClean="0">
            <a:solidFill>
              <a:srgbClr val="002060"/>
            </a:solidFill>
            <a:ea typeface="黑体" panose="02010609060101010101" pitchFamily="2" charset="-122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HEP" id="{1B0B717B-B345-4556-8931-A4D9E266528D}" vid="{B471213F-AC63-4C40-9683-2EC057EFCA7F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9901</TotalTime>
  <Words>1188</Words>
  <Application>Microsoft Office PowerPoint</Application>
  <PresentationFormat>宽屏</PresentationFormat>
  <Paragraphs>180</Paragraphs>
  <Slides>10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10</vt:i4>
      </vt:variant>
    </vt:vector>
  </HeadingPairs>
  <TitlesOfParts>
    <vt:vector size="18" baseType="lpstr">
      <vt:lpstr>等线</vt:lpstr>
      <vt:lpstr>微软雅黑</vt:lpstr>
      <vt:lpstr>Arial</vt:lpstr>
      <vt:lpstr>Calibri</vt:lpstr>
      <vt:lpstr>Calibri Light</vt:lpstr>
      <vt:lpstr>Wingdings</vt:lpstr>
      <vt:lpstr>IHEP</vt:lpstr>
      <vt:lpstr>自定义设计方案</vt:lpstr>
      <vt:lpstr>SCD 周例会</vt:lpstr>
      <vt:lpstr>总体研制节点及安排</vt:lpstr>
      <vt:lpstr>束流实验的PID：上周完成情况及本周计划</vt:lpstr>
      <vt:lpstr>束流实验的PID：本周安排</vt:lpstr>
      <vt:lpstr>束流实验的FFE/miniTRB：上周完成情况</vt:lpstr>
      <vt:lpstr>束流实验的FFE/miniTRB：本周安排</vt:lpstr>
      <vt:lpstr>Ladder装配：上周完成情况</vt:lpstr>
      <vt:lpstr>Ladder装配：本周安排</vt:lpstr>
      <vt:lpstr>招标</vt:lpstr>
      <vt:lpstr>文档和评审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上一个年度的重要进展回顾</dc:title>
  <dc:creator>Yuodaa</dc:creator>
  <cp:lastModifiedBy>乔锐0708</cp:lastModifiedBy>
  <cp:revision>980</cp:revision>
  <dcterms:created xsi:type="dcterms:W3CDTF">2023-08-09T12:44:00Z</dcterms:created>
  <dcterms:modified xsi:type="dcterms:W3CDTF">2026-07-13T01:41:38Z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2052-12.1.0.21915</vt:lpwstr>
  </property>
</Properties>
</file>