
<file path=[Content_Types].xml><?xml version="1.0" encoding="utf-8"?>
<Types xmlns="http://schemas.openxmlformats.org/package/2006/content-types">
  <Default Extension="png" ContentType="image/png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74" r:id="rId6"/>
    <p:sldId id="282" r:id="rId7"/>
    <p:sldId id="275" r:id="rId8"/>
    <p:sldId id="276" r:id="rId9"/>
    <p:sldId id="277" r:id="rId10"/>
    <p:sldId id="278" r:id="rId11"/>
    <p:sldId id="260" r:id="rId12"/>
    <p:sldId id="263" r:id="rId13"/>
    <p:sldId id="261" r:id="rId14"/>
    <p:sldId id="262" r:id="rId15"/>
    <p:sldId id="264" r:id="rId16"/>
    <p:sldId id="265" r:id="rId17"/>
    <p:sldId id="271" r:id="rId18"/>
    <p:sldId id="266" r:id="rId19"/>
    <p:sldId id="267" r:id="rId20"/>
    <p:sldId id="269" r:id="rId21"/>
    <p:sldId id="270" r:id="rId22"/>
    <p:sldId id="279" r:id="rId23"/>
    <p:sldId id="281" r:id="rId24"/>
    <p:sldId id="280" r:id="rId25"/>
    <p:sldId id="283" r:id="rId26"/>
    <p:sldId id="272" r:id="rId27"/>
    <p:sldId id="273" r:id="rId28"/>
    <p:sldId id="284" r:id="rId29"/>
    <p:sldId id="285" r:id="rId30"/>
    <p:sldId id="286" r:id="rId31"/>
    <p:sldId id="287" r:id="rId32"/>
    <p:sldId id="288" r:id="rId33"/>
    <p:sldId id="290" r:id="rId34"/>
    <p:sldId id="291" r:id="rId35"/>
    <p:sldId id="292" r:id="rId36"/>
    <p:sldId id="293" r:id="rId37"/>
    <p:sldId id="294" r:id="rId38"/>
    <p:sldId id="295" r:id="rId39"/>
    <p:sldId id="296" r:id="rId40"/>
    <p:sldId id="297" r:id="rId41"/>
    <p:sldId id="298" r:id="rId42"/>
    <p:sldId id="299" r:id="rId43"/>
    <p:sldId id="300" r:id="rId44"/>
    <p:sldId id="301" r:id="rId4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6" autoAdjust="0"/>
    <p:restoredTop sz="95275" autoAdjust="0"/>
  </p:normalViewPr>
  <p:slideViewPr>
    <p:cSldViewPr snapToGrid="0">
      <p:cViewPr varScale="1">
        <p:scale>
          <a:sx n="63" d="100"/>
          <a:sy n="63" d="100"/>
        </p:scale>
        <p:origin x="78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875C-B7CD-45FF-B05F-1A0972C28AED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5B5FD-0A43-4497-9787-87D047BB0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50815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875C-B7CD-45FF-B05F-1A0972C28AED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5B5FD-0A43-4497-9787-87D047BB0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2120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875C-B7CD-45FF-B05F-1A0972C28AED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5B5FD-0A43-4497-9787-87D047BB0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0389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875C-B7CD-45FF-B05F-1A0972C28AED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5B5FD-0A43-4497-9787-87D047BB0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3229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875C-B7CD-45FF-B05F-1A0972C28AED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5B5FD-0A43-4497-9787-87D047BB0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15907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875C-B7CD-45FF-B05F-1A0972C28AED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5B5FD-0A43-4497-9787-87D047BB0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918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8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875C-B7CD-45FF-B05F-1A0972C28AED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5B5FD-0A43-4497-9787-87D047BB0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415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875C-B7CD-45FF-B05F-1A0972C28AED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5B5FD-0A43-4497-9787-87D047BB0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875C-B7CD-45FF-B05F-1A0972C28AED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5B5FD-0A43-4497-9787-87D047BB0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830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875C-B7CD-45FF-B05F-1A0972C28AED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5B5FD-0A43-4497-9787-87D047BB0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761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8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6875C-B7CD-45FF-B05F-1A0972C28AED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5B5FD-0A43-4497-9787-87D047BB0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573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F6875C-B7CD-45FF-B05F-1A0972C28AED}" type="datetimeFigureOut">
              <a:rPr lang="en-US" smtClean="0"/>
              <a:t>7/16/2026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25B5FD-0A43-4497-9787-87D047BB0E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3011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7" Type="http://schemas.openxmlformats.org/officeDocument/2006/relationships/image" Target="../media/image36.png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4.wmf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rxiv.org/search/?searchtype=author&amp;query=Mimura,+Y" TargetMode="External"/><Relationship Id="rId5" Type="http://schemas.openxmlformats.org/officeDocument/2006/relationships/hyperlink" Target="https://arxiv.org/search/?searchtype=author&amp;query=Kaneta,+K" TargetMode="External"/><Relationship Id="rId4" Type="http://schemas.openxmlformats.org/officeDocument/2006/relationships/hyperlink" Target="https://arxiv.org/search/?searchtype=author&amp;query=Haba,+N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w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wmf"/><Relationship Id="rId2" Type="http://schemas.openxmlformats.org/officeDocument/2006/relationships/image" Target="../media/image48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emf"/><Relationship Id="rId4" Type="http://schemas.openxmlformats.org/officeDocument/2006/relationships/image" Target="../media/image50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wmf"/><Relationship Id="rId2" Type="http://schemas.openxmlformats.org/officeDocument/2006/relationships/image" Target="../media/image52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5.emf"/><Relationship Id="rId4" Type="http://schemas.openxmlformats.org/officeDocument/2006/relationships/image" Target="../media/image54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image" Target="../media/image56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emf"/><Relationship Id="rId3" Type="http://schemas.openxmlformats.org/officeDocument/2006/relationships/image" Target="../media/image61.emf"/><Relationship Id="rId7" Type="http://schemas.openxmlformats.org/officeDocument/2006/relationships/image" Target="../media/image65.emf"/><Relationship Id="rId2" Type="http://schemas.openxmlformats.org/officeDocument/2006/relationships/image" Target="../media/image60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emf"/><Relationship Id="rId5" Type="http://schemas.openxmlformats.org/officeDocument/2006/relationships/image" Target="../media/image63.emf"/><Relationship Id="rId10" Type="http://schemas.openxmlformats.org/officeDocument/2006/relationships/image" Target="../media/image68.emf"/><Relationship Id="rId4" Type="http://schemas.openxmlformats.org/officeDocument/2006/relationships/image" Target="../media/image62.emf"/><Relationship Id="rId9" Type="http://schemas.openxmlformats.org/officeDocument/2006/relationships/image" Target="../media/image67.emf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emf"/><Relationship Id="rId3" Type="http://schemas.openxmlformats.org/officeDocument/2006/relationships/image" Target="../media/image70.emf"/><Relationship Id="rId7" Type="http://schemas.openxmlformats.org/officeDocument/2006/relationships/image" Target="../media/image74.emf"/><Relationship Id="rId2" Type="http://schemas.openxmlformats.org/officeDocument/2006/relationships/image" Target="../media/image69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emf"/><Relationship Id="rId5" Type="http://schemas.openxmlformats.org/officeDocument/2006/relationships/image" Target="../media/image72.emf"/><Relationship Id="rId4" Type="http://schemas.openxmlformats.org/officeDocument/2006/relationships/image" Target="../media/image71.emf"/><Relationship Id="rId9" Type="http://schemas.openxmlformats.org/officeDocument/2006/relationships/image" Target="../media/image76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emf"/><Relationship Id="rId2" Type="http://schemas.openxmlformats.org/officeDocument/2006/relationships/image" Target="../media/image7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9.emf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emf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em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emf"/><Relationship Id="rId7" Type="http://schemas.openxmlformats.org/officeDocument/2006/relationships/image" Target="../media/image8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4.emf"/><Relationship Id="rId7" Type="http://schemas.openxmlformats.org/officeDocument/2006/relationships/image" Target="../media/image9.png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emf"/><Relationship Id="rId5" Type="http://schemas.openxmlformats.org/officeDocument/2006/relationships/image" Target="../media/image7.png"/><Relationship Id="rId4" Type="http://schemas.openxmlformats.org/officeDocument/2006/relationships/image" Target="../media/image5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image" Target="../media/image12.emf"/><Relationship Id="rId7" Type="http://schemas.openxmlformats.org/officeDocument/2006/relationships/image" Target="../media/image16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emf"/><Relationship Id="rId11" Type="http://schemas.openxmlformats.org/officeDocument/2006/relationships/image" Target="../media/image20.png"/><Relationship Id="rId5" Type="http://schemas.openxmlformats.org/officeDocument/2006/relationships/image" Target="../media/image14.emf"/><Relationship Id="rId10" Type="http://schemas.openxmlformats.org/officeDocument/2006/relationships/image" Target="../media/image19.png"/><Relationship Id="rId4" Type="http://schemas.openxmlformats.org/officeDocument/2006/relationships/image" Target="../media/image13.emf"/><Relationship Id="rId9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image" Target="../media/image21.emf"/><Relationship Id="rId7" Type="http://schemas.openxmlformats.org/officeDocument/2006/relationships/image" Target="../media/image25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emf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emf"/><Relationship Id="rId5" Type="http://schemas.openxmlformats.org/officeDocument/2006/relationships/image" Target="../media/image29.emf"/><Relationship Id="rId4" Type="http://schemas.openxmlformats.org/officeDocument/2006/relationships/image" Target="../media/image28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721521" y="1943101"/>
            <a:ext cx="8086725" cy="90983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tx2">
                    <a:lumMod val="75000"/>
                  </a:schemeClr>
                </a:solidFill>
              </a:rPr>
              <a:t>Higgs pair production @ future colliders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306115" y="3132425"/>
            <a:ext cx="6759895" cy="221599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100" dirty="0" smtClean="0">
                <a:solidFill>
                  <a:srgbClr val="FF0000"/>
                </a:solidFill>
              </a:rPr>
              <a:t>IHEP, Beijing, PRC</a:t>
            </a:r>
            <a:endParaRPr lang="en-US" sz="2100" dirty="0">
              <a:solidFill>
                <a:srgbClr val="FF0000"/>
              </a:solidFill>
            </a:endParaRPr>
          </a:p>
          <a:p>
            <a:pPr algn="ctr"/>
            <a:r>
              <a:rPr lang="en-US" sz="2100" dirty="0" smtClean="0">
                <a:solidFill>
                  <a:srgbClr val="FF0000"/>
                </a:solidFill>
              </a:rPr>
              <a:t>July 17, 2026</a:t>
            </a:r>
            <a:endParaRPr lang="en-US" sz="2100" dirty="0">
              <a:solidFill>
                <a:srgbClr val="FF0000"/>
              </a:solidFill>
            </a:endParaRPr>
          </a:p>
          <a:p>
            <a:pPr algn="ctr"/>
            <a:endParaRPr lang="en-US" sz="2100" dirty="0">
              <a:solidFill>
                <a:srgbClr val="FF0000"/>
              </a:solidFill>
            </a:endParaRPr>
          </a:p>
          <a:p>
            <a:pPr algn="ctr"/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Enkhbat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dirty="0" err="1">
                <a:solidFill>
                  <a:schemeClr val="accent5">
                    <a:lumMod val="50000"/>
                  </a:schemeClr>
                </a:solidFill>
              </a:rPr>
              <a:t>Tsedenbaljir</a:t>
            </a:r>
            <a:endParaRPr lang="en-US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Institute of Physics &amp; Technology, </a:t>
            </a:r>
          </a:p>
          <a:p>
            <a:pPr algn="ctr"/>
            <a:r>
              <a:rPr lang="en-US" dirty="0">
                <a:solidFill>
                  <a:schemeClr val="accent5">
                    <a:lumMod val="50000"/>
                  </a:schemeClr>
                </a:solidFill>
              </a:rPr>
              <a:t>Mongolian Academy of Sciences</a:t>
            </a:r>
            <a:endParaRPr lang="en-US" sz="2100" dirty="0">
              <a:solidFill>
                <a:srgbClr val="FF0000"/>
              </a:solidFill>
            </a:endParaRPr>
          </a:p>
          <a:p>
            <a:pPr algn="ctr"/>
            <a:endParaRPr lang="en-US" sz="2100" dirty="0">
              <a:solidFill>
                <a:srgbClr val="FF0000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14172" y="1892491"/>
            <a:ext cx="8194072" cy="1011057"/>
          </a:xfrm>
          <a:prstGeom prst="roundRect">
            <a:avLst/>
          </a:prstGeom>
          <a:noFill/>
          <a:ln w="28575" cmpd="sng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4621" y="1056397"/>
            <a:ext cx="3686175" cy="607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1124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97195" y="607635"/>
            <a:ext cx="2863348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/>
              <a:t>Non-canonic kinetic term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9680" y="1899499"/>
            <a:ext cx="2849744" cy="66114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49728" y="2560639"/>
            <a:ext cx="64633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50000"/>
                  </a:schemeClr>
                </a:solidFill>
              </a:rPr>
              <a:t>R. S. </a:t>
            </a:r>
            <a:r>
              <a:rPr lang="en-US" sz="1200" dirty="0" err="1">
                <a:solidFill>
                  <a:schemeClr val="accent1">
                    <a:lumMod val="50000"/>
                  </a:schemeClr>
                </a:solidFill>
              </a:rPr>
              <a:t>Chivukula</a:t>
            </a:r>
            <a:r>
              <a:rPr lang="en-US" sz="1200" dirty="0">
                <a:solidFill>
                  <a:schemeClr val="accent1">
                    <a:lumMod val="50000"/>
                  </a:schemeClr>
                </a:solidFill>
              </a:rPr>
              <a:t> and V. </a:t>
            </a:r>
            <a:r>
              <a:rPr lang="en-US" sz="1200" dirty="0" err="1">
                <a:solidFill>
                  <a:schemeClr val="accent1">
                    <a:lumMod val="50000"/>
                  </a:schemeClr>
                </a:solidFill>
              </a:rPr>
              <a:t>Koulovassilopoulos</a:t>
            </a:r>
            <a:r>
              <a:rPr lang="en-US" sz="1200" dirty="0">
                <a:solidFill>
                  <a:schemeClr val="accent1">
                    <a:lumMod val="50000"/>
                  </a:schemeClr>
                </a:solidFill>
              </a:rPr>
              <a:t>, Phys. </a:t>
            </a:r>
            <a:r>
              <a:rPr lang="en-US" sz="1200" dirty="0" err="1">
                <a:solidFill>
                  <a:schemeClr val="accent1">
                    <a:lumMod val="50000"/>
                  </a:schemeClr>
                </a:solidFill>
              </a:rPr>
              <a:t>Lett</a:t>
            </a:r>
            <a:r>
              <a:rPr lang="en-US" sz="1200" dirty="0">
                <a:solidFill>
                  <a:schemeClr val="accent1">
                    <a:lumMod val="50000"/>
                  </a:schemeClr>
                </a:solidFill>
              </a:rPr>
              <a:t>. B 309, 371 (1993); Phys. Rev. D 50, 3218 (1994).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6414" y="2053115"/>
            <a:ext cx="1014131" cy="29681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823005" y="2083210"/>
            <a:ext cx="11165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for the SM.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6814" y="2871788"/>
            <a:ext cx="6354085" cy="104344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359398" y="1380388"/>
            <a:ext cx="5426422" cy="338554"/>
          </a:xfrm>
          <a:prstGeom prst="rect">
            <a:avLst/>
          </a:prstGeom>
          <a:ln w="190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600" dirty="0"/>
              <a:t>Non-canonic kinetic factor arise theories with strong dynamics:</a:t>
            </a:r>
          </a:p>
        </p:txBody>
      </p:sp>
      <p:pic>
        <p:nvPicPr>
          <p:cNvPr id="11" name="Picture 10" descr="latex-image-1.pdf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7495" y="4074599"/>
            <a:ext cx="2500460" cy="191212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4137344" y="3915228"/>
            <a:ext cx="861786" cy="464426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Oval 12"/>
          <p:cNvSpPr/>
          <p:nvPr/>
        </p:nvSpPr>
        <p:spPr>
          <a:xfrm>
            <a:off x="4945458" y="3949380"/>
            <a:ext cx="876371" cy="464426"/>
          </a:xfrm>
          <a:prstGeom prst="ellipse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14" name="Curved Connector 13"/>
          <p:cNvCxnSpPr/>
          <p:nvPr/>
        </p:nvCxnSpPr>
        <p:spPr>
          <a:xfrm rot="5400000" flipH="1" flipV="1">
            <a:off x="4264449" y="3799181"/>
            <a:ext cx="247660" cy="91510"/>
          </a:xfrm>
          <a:prstGeom prst="curvedConnector3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urved Connector 14"/>
          <p:cNvCxnSpPr/>
          <p:nvPr/>
        </p:nvCxnSpPr>
        <p:spPr>
          <a:xfrm flipV="1">
            <a:off x="5693490" y="3721083"/>
            <a:ext cx="429263" cy="296312"/>
          </a:xfrm>
          <a:prstGeom prst="curvedConnector3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Curved Connector 15"/>
          <p:cNvCxnSpPr/>
          <p:nvPr/>
        </p:nvCxnSpPr>
        <p:spPr>
          <a:xfrm flipV="1">
            <a:off x="4817490" y="3721085"/>
            <a:ext cx="497151" cy="279261"/>
          </a:xfrm>
          <a:prstGeom prst="curvedConnector3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ight Arrow 16"/>
          <p:cNvSpPr/>
          <p:nvPr/>
        </p:nvSpPr>
        <p:spPr>
          <a:xfrm>
            <a:off x="3443689" y="4509183"/>
            <a:ext cx="733806" cy="22740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18" name="Curved Connector 17"/>
          <p:cNvCxnSpPr/>
          <p:nvPr/>
        </p:nvCxnSpPr>
        <p:spPr>
          <a:xfrm rot="16200000" flipH="1">
            <a:off x="4397262" y="4374127"/>
            <a:ext cx="270113" cy="1"/>
          </a:xfrm>
          <a:prstGeom prst="curvedConnector3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4228869" y="4509183"/>
            <a:ext cx="40611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14313" indent="-214313">
              <a:buFont typeface="Wingdings" charset="2"/>
              <a:buChar char="²"/>
            </a:pPr>
            <a:r>
              <a:rPr lang="en-US" sz="1600" dirty="0"/>
              <a:t>Not to conflict with Single Higgs production.</a:t>
            </a:r>
          </a:p>
          <a:p>
            <a:endParaRPr lang="en-US" sz="1600" dirty="0"/>
          </a:p>
          <a:p>
            <a:pPr marL="214313" indent="-214313">
              <a:buFont typeface="Wingdings" charset="2"/>
              <a:buChar char="²"/>
            </a:pPr>
            <a:r>
              <a:rPr lang="en-US" sz="1600" dirty="0"/>
              <a:t>General kinetic form</a:t>
            </a:r>
          </a:p>
        </p:txBody>
      </p:sp>
      <p:pic>
        <p:nvPicPr>
          <p:cNvPr id="20" name="Picture 19" descr="latex-image-1.pdf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7019" y="5065255"/>
            <a:ext cx="1113851" cy="222771"/>
          </a:xfrm>
          <a:prstGeom prst="rect">
            <a:avLst/>
          </a:prstGeom>
        </p:spPr>
      </p:pic>
      <p:sp>
        <p:nvSpPr>
          <p:cNvPr id="21" name="Rounded Rectangle 20"/>
          <p:cNvSpPr/>
          <p:nvPr/>
        </p:nvSpPr>
        <p:spPr>
          <a:xfrm>
            <a:off x="6785820" y="4933494"/>
            <a:ext cx="1205048" cy="483083"/>
          </a:xfrm>
          <a:prstGeom prst="roundRect">
            <a:avLst/>
          </a:prstGeom>
          <a:noFill/>
          <a:ln w="1905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rgbClr val="FF0000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3816" y="4074599"/>
            <a:ext cx="2582795" cy="185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739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1851393" y="1201181"/>
            <a:ext cx="5808908" cy="1063229"/>
          </a:xfrm>
          <a:prstGeom prst="roundRect">
            <a:avLst/>
          </a:prstGeom>
          <a:solidFill>
            <a:srgbClr val="FFFFFF"/>
          </a:solidFill>
          <a:ln w="28575" cmpd="sng">
            <a:solidFill>
              <a:srgbClr val="008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extBox 6"/>
          <p:cNvSpPr txBox="1"/>
          <p:nvPr/>
        </p:nvSpPr>
        <p:spPr>
          <a:xfrm>
            <a:off x="1948073" y="1301778"/>
            <a:ext cx="43513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latest results from the LHC (Public 2022)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740088" y="510531"/>
            <a:ext cx="2927706" cy="34392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rgbClr val="800000"/>
                </a:solidFill>
              </a:rPr>
              <a:t>Single Higgs production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1948075" y="1648029"/>
            <a:ext cx="5143501" cy="546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buFont typeface="Wingdings" charset="2"/>
              <a:buChar char="²"/>
            </a:pPr>
            <a:r>
              <a:rPr lang="en-US" sz="1350" dirty="0"/>
              <a:t>Higgs </a:t>
            </a:r>
            <a:r>
              <a:rPr lang="en-US" sz="1600" dirty="0"/>
              <a:t>production</a:t>
            </a:r>
            <a:r>
              <a:rPr lang="en-US" sz="1350" dirty="0"/>
              <a:t> and decay channels.</a:t>
            </a:r>
          </a:p>
          <a:p>
            <a:endParaRPr lang="en-US" sz="1350" dirty="0"/>
          </a:p>
        </p:txBody>
      </p:sp>
      <p:sp>
        <p:nvSpPr>
          <p:cNvPr id="10" name="TextBox 9"/>
          <p:cNvSpPr txBox="1"/>
          <p:nvPr/>
        </p:nvSpPr>
        <p:spPr>
          <a:xfrm>
            <a:off x="2043320" y="3133402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350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172200" y="5404043"/>
            <a:ext cx="1600200" cy="273844"/>
          </a:xfrm>
        </p:spPr>
        <p:txBody>
          <a:bodyPr/>
          <a:lstStyle/>
          <a:p>
            <a:fld id="{6B06AF50-FA0F-8C4A-AB30-8C4F95EA23C8}" type="slidenum">
              <a:rPr lang="en-US" smtClean="0"/>
              <a:t>11</a:t>
            </a:fld>
            <a:endParaRPr lang="en-US"/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7456" y="2686773"/>
            <a:ext cx="7666671" cy="257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739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408095" y="4953279"/>
            <a:ext cx="2396887" cy="685800"/>
          </a:xfrm>
          <a:prstGeom prst="roundRect">
            <a:avLst/>
          </a:prstGeom>
          <a:solidFill>
            <a:srgbClr val="FFFFFF"/>
          </a:soli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500" i="1" dirty="0" err="1">
                <a:solidFill>
                  <a:srgbClr val="000000"/>
                </a:solidFill>
              </a:rPr>
              <a:t>μ</a:t>
            </a:r>
            <a:r>
              <a:rPr lang="en-US" sz="1500" baseline="-25000" dirty="0" err="1">
                <a:solidFill>
                  <a:srgbClr val="000000"/>
                </a:solidFill>
              </a:rPr>
              <a:t>ggH</a:t>
            </a:r>
            <a:r>
              <a:rPr lang="en-US" sz="1500" dirty="0">
                <a:solidFill>
                  <a:srgbClr val="000000"/>
                </a:solidFill>
              </a:rPr>
              <a:t>=0.97+0.06-0.07</a:t>
            </a:r>
          </a:p>
          <a:p>
            <a:r>
              <a:rPr lang="en-US" sz="1200" b="1" dirty="0">
                <a:solidFill>
                  <a:srgbClr val="17375E"/>
                </a:solidFill>
              </a:rPr>
              <a:t>CMS Collaboration </a:t>
            </a:r>
            <a:endParaRPr lang="en-US" sz="1200" dirty="0">
              <a:solidFill>
                <a:srgbClr val="000000"/>
              </a:solidFill>
            </a:endParaRPr>
          </a:p>
          <a:p>
            <a:r>
              <a:rPr lang="en-US" sz="1200" b="1" dirty="0">
                <a:solidFill>
                  <a:schemeClr val="accent1">
                    <a:lumMod val="50000"/>
                  </a:schemeClr>
                </a:solidFill>
              </a:rPr>
              <a:t>Nature 607 (2022) 60-68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941019" y="1154433"/>
            <a:ext cx="5600604" cy="1063229"/>
          </a:xfrm>
          <a:prstGeom prst="roundRect">
            <a:avLst/>
          </a:prstGeom>
          <a:solidFill>
            <a:srgbClr val="FFFFFF"/>
          </a:solidFill>
          <a:ln w="28575" cmpd="sng">
            <a:solidFill>
              <a:srgbClr val="008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extBox 6"/>
          <p:cNvSpPr txBox="1"/>
          <p:nvPr/>
        </p:nvSpPr>
        <p:spPr>
          <a:xfrm>
            <a:off x="2043320" y="1199139"/>
            <a:ext cx="3883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latest results from the LHC (Public)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941019" y="400988"/>
            <a:ext cx="4808124" cy="4972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rgbClr val="800000"/>
                </a:solidFill>
              </a:rPr>
              <a:t>Experimental results from CMS &amp; ATLAS</a:t>
            </a:r>
          </a:p>
        </p:txBody>
      </p:sp>
      <p:sp>
        <p:nvSpPr>
          <p:cNvPr id="9" name="Rectangle 8"/>
          <p:cNvSpPr/>
          <p:nvPr/>
        </p:nvSpPr>
        <p:spPr>
          <a:xfrm>
            <a:off x="2105807" y="1480333"/>
            <a:ext cx="53574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buFont typeface="Wingdings" charset="2"/>
              <a:buChar char="²"/>
            </a:pPr>
            <a:r>
              <a:rPr lang="en-US" sz="1600" dirty="0"/>
              <a:t>Higgs interactions with Gauge sector and top quark largely agree with the SM within exp. error.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43320" y="3133402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350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172200" y="5404043"/>
            <a:ext cx="1600200" cy="273844"/>
          </a:xfrm>
        </p:spPr>
        <p:txBody>
          <a:bodyPr/>
          <a:lstStyle/>
          <a:p>
            <a:fld id="{6B06AF50-FA0F-8C4A-AB30-8C4F95EA23C8}" type="slidenum">
              <a:rPr lang="en-US" smtClean="0"/>
              <a:t>12</a:t>
            </a:fld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3798592" y="4947186"/>
            <a:ext cx="2232614" cy="711221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0000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500" i="1" dirty="0">
                <a:solidFill>
                  <a:srgbClr val="000000"/>
                </a:solidFill>
              </a:rPr>
              <a:t>μ</a:t>
            </a:r>
            <a:r>
              <a:rPr lang="en-US" sz="1500" baseline="-25000" dirty="0" err="1">
                <a:solidFill>
                  <a:srgbClr val="000000"/>
                </a:solidFill>
              </a:rPr>
              <a:t>ggH+bbH</a:t>
            </a:r>
            <a:r>
              <a:rPr lang="el-GR" sz="1500" dirty="0">
                <a:solidFill>
                  <a:srgbClr val="000000"/>
                </a:solidFill>
              </a:rPr>
              <a:t> = 1.</a:t>
            </a:r>
            <a:r>
              <a:rPr lang="en-US" sz="1500" dirty="0">
                <a:solidFill>
                  <a:srgbClr val="000000"/>
                </a:solidFill>
              </a:rPr>
              <a:t>05±</a:t>
            </a:r>
            <a:r>
              <a:rPr lang="el-GR" sz="1500" dirty="0">
                <a:solidFill>
                  <a:srgbClr val="000000"/>
                </a:solidFill>
              </a:rPr>
              <a:t>0.</a:t>
            </a:r>
            <a:r>
              <a:rPr lang="en-US" sz="1500" dirty="0">
                <a:solidFill>
                  <a:srgbClr val="000000"/>
                </a:solidFill>
              </a:rPr>
              <a:t>07-0.06</a:t>
            </a:r>
            <a:endParaRPr lang="el-GR" sz="1500" dirty="0">
              <a:solidFill>
                <a:srgbClr val="000000"/>
              </a:solidFill>
            </a:endParaRPr>
          </a:p>
          <a:p>
            <a:r>
              <a:rPr lang="en-US" sz="1200" b="1" dirty="0">
                <a:solidFill>
                  <a:srgbClr val="17375E"/>
                </a:solidFill>
              </a:rPr>
              <a:t>ATLAS Collaboration</a:t>
            </a:r>
          </a:p>
          <a:p>
            <a:r>
              <a:rPr lang="en-US" sz="1200" b="1" dirty="0">
                <a:solidFill>
                  <a:srgbClr val="17375E"/>
                </a:solidFill>
              </a:rPr>
              <a:t> Public results (2026)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549" y="2324560"/>
            <a:ext cx="4380245" cy="2453642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2397" y="3905872"/>
            <a:ext cx="2895785" cy="2082626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84527" y="2262370"/>
            <a:ext cx="2582795" cy="185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69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1806928" y="1104153"/>
            <a:ext cx="6178182" cy="1063229"/>
          </a:xfrm>
          <a:prstGeom prst="roundRect">
            <a:avLst/>
          </a:prstGeom>
          <a:solidFill>
            <a:srgbClr val="FFFFFF"/>
          </a:solidFill>
          <a:ln w="28575" cmpd="sng">
            <a:solidFill>
              <a:srgbClr val="008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7" name="TextBox 6"/>
          <p:cNvSpPr txBox="1"/>
          <p:nvPr/>
        </p:nvSpPr>
        <p:spPr>
          <a:xfrm>
            <a:off x="1948072" y="1138955"/>
            <a:ext cx="6101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latest results for HH production from the LHC (Public 2026)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1806928" y="341582"/>
            <a:ext cx="4437118" cy="63294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rgbClr val="800000"/>
                </a:solidFill>
              </a:rPr>
              <a:t>Upper bound on HH production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43320" y="3133402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350" dirty="0"/>
          </a:p>
        </p:txBody>
      </p:sp>
      <p:sp>
        <p:nvSpPr>
          <p:cNvPr id="11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172200" y="5404043"/>
            <a:ext cx="1600200" cy="273844"/>
          </a:xfrm>
        </p:spPr>
        <p:txBody>
          <a:bodyPr/>
          <a:lstStyle/>
          <a:p>
            <a:fld id="{6B06AF50-FA0F-8C4A-AB30-8C4F95EA23C8}" type="slidenum">
              <a:rPr lang="en-US" smtClean="0"/>
              <a:t>13</a:t>
            </a:fld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6930" y="2200785"/>
            <a:ext cx="6178181" cy="270467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948075" y="1485206"/>
            <a:ext cx="5143501" cy="7155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>
              <a:buFont typeface="Wingdings" charset="2"/>
              <a:buChar char="²"/>
            </a:pPr>
            <a:r>
              <a:rPr lang="en-US" sz="1350" dirty="0"/>
              <a:t>Higgs interactions with Gauge sector and top quark largely </a:t>
            </a:r>
          </a:p>
          <a:p>
            <a:r>
              <a:rPr lang="en-US" sz="1350" dirty="0"/>
              <a:t>     agree with the SM within exp. error.</a:t>
            </a:r>
          </a:p>
          <a:p>
            <a:endParaRPr lang="en-US" sz="1350" dirty="0"/>
          </a:p>
        </p:txBody>
      </p:sp>
      <p:sp>
        <p:nvSpPr>
          <p:cNvPr id="13" name="Rounded Rectangle 12"/>
          <p:cNvSpPr/>
          <p:nvPr/>
        </p:nvSpPr>
        <p:spPr>
          <a:xfrm>
            <a:off x="3526312" y="4847364"/>
            <a:ext cx="2381925" cy="948928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0000FF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500" b="1" dirty="0">
                <a:solidFill>
                  <a:schemeClr val="tx2">
                    <a:lumMod val="50000"/>
                  </a:schemeClr>
                </a:solidFill>
              </a:rPr>
              <a:t>Upper bound</a:t>
            </a:r>
          </a:p>
          <a:p>
            <a:r>
              <a:rPr lang="en-US" sz="1500" i="1" dirty="0" err="1">
                <a:solidFill>
                  <a:srgbClr val="000000"/>
                </a:solidFill>
              </a:rPr>
              <a:t>R</a:t>
            </a:r>
            <a:r>
              <a:rPr lang="en-US" sz="1500" baseline="-25000" dirty="0" err="1">
                <a:solidFill>
                  <a:srgbClr val="000000"/>
                </a:solidFill>
              </a:rPr>
              <a:t>combined</a:t>
            </a:r>
            <a:r>
              <a:rPr lang="el-GR" sz="1500" dirty="0">
                <a:solidFill>
                  <a:srgbClr val="000000"/>
                </a:solidFill>
              </a:rPr>
              <a:t> = </a:t>
            </a:r>
            <a:r>
              <a:rPr lang="en-US" sz="1500" dirty="0">
                <a:solidFill>
                  <a:srgbClr val="000000"/>
                </a:solidFill>
              </a:rPr>
              <a:t>3</a:t>
            </a:r>
            <a:r>
              <a:rPr lang="el-GR" sz="1500" dirty="0">
                <a:solidFill>
                  <a:srgbClr val="000000"/>
                </a:solidFill>
              </a:rPr>
              <a:t>.</a:t>
            </a:r>
            <a:r>
              <a:rPr lang="en-US" sz="1500" dirty="0">
                <a:solidFill>
                  <a:srgbClr val="000000"/>
                </a:solidFill>
              </a:rPr>
              <a:t>7±</a:t>
            </a:r>
            <a:r>
              <a:rPr lang="el-GR" sz="1500" dirty="0">
                <a:solidFill>
                  <a:srgbClr val="000000"/>
                </a:solidFill>
              </a:rPr>
              <a:t>0.38</a:t>
            </a:r>
          </a:p>
          <a:p>
            <a:r>
              <a:rPr lang="en-US" sz="1200" b="1" dirty="0">
                <a:solidFill>
                  <a:srgbClr val="17375E"/>
                </a:solidFill>
              </a:rPr>
              <a:t>ATLAS Collaboration</a:t>
            </a:r>
          </a:p>
          <a:p>
            <a:r>
              <a:rPr lang="en-US" sz="1200" b="1" dirty="0">
                <a:solidFill>
                  <a:srgbClr val="17375E"/>
                </a:solidFill>
              </a:rPr>
              <a:t> </a:t>
            </a:r>
            <a:r>
              <a:rPr lang="en-US" sz="1200" b="1" dirty="0" err="1">
                <a:solidFill>
                  <a:srgbClr val="17375E"/>
                </a:solidFill>
              </a:rPr>
              <a:t>Phys.Lett.B</a:t>
            </a:r>
            <a:r>
              <a:rPr lang="en-US" sz="1200" b="1" dirty="0">
                <a:solidFill>
                  <a:srgbClr val="17375E"/>
                </a:solidFill>
              </a:rPr>
              <a:t> 876 (2026)</a:t>
            </a:r>
          </a:p>
        </p:txBody>
      </p:sp>
    </p:spTree>
    <p:extLst>
      <p:ext uri="{BB962C8B-B14F-4D97-AF65-F5344CB8AC3E}">
        <p14:creationId xmlns:p14="http://schemas.microsoft.com/office/powerpoint/2010/main" val="167653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1564052" y="594131"/>
            <a:ext cx="4714663" cy="34392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rgbClr val="800000"/>
                </a:solidFill>
              </a:rPr>
              <a:t>Models with modified Higgs interactions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51375" y="1696591"/>
            <a:ext cx="32057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57175" indent="-257175">
              <a:buFont typeface="Wingdings" charset="2"/>
              <a:buChar char="Ø"/>
            </a:pPr>
            <a:r>
              <a:rPr lang="en-US" sz="1500" dirty="0"/>
              <a:t>Extra </a:t>
            </a:r>
            <a:r>
              <a:rPr lang="en-US" sz="1500" dirty="0" err="1"/>
              <a:t>Higgses</a:t>
            </a:r>
            <a:r>
              <a:rPr lang="en-US" sz="1500" dirty="0"/>
              <a:t> (doubly charged), </a:t>
            </a:r>
            <a:r>
              <a:rPr lang="en-US" sz="1500" dirty="0" err="1"/>
              <a:t>singlets</a:t>
            </a:r>
            <a:r>
              <a:rPr lang="en-US" sz="1500" dirty="0"/>
              <a:t>, </a:t>
            </a:r>
            <a:r>
              <a:rPr lang="en-US" sz="1500" dirty="0" err="1"/>
              <a:t>dilaton</a:t>
            </a:r>
            <a:r>
              <a:rPr lang="en-US" sz="1500" dirty="0"/>
              <a:t>, GUT remnants, </a:t>
            </a:r>
            <a:r>
              <a:rPr lang="en-US" sz="1500" dirty="0" err="1"/>
              <a:t>coloredparticles</a:t>
            </a:r>
            <a:r>
              <a:rPr lang="en-US" sz="1500" dirty="0"/>
              <a:t>: SUSY, LQs, Extra family, composite particles</a:t>
            </a:r>
          </a:p>
        </p:txBody>
      </p:sp>
      <p:sp>
        <p:nvSpPr>
          <p:cNvPr id="33" name="Slide Number Placeholder 3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AF50-FA0F-8C4A-AB30-8C4F95EA23C8}" type="slidenum">
              <a:rPr lang="en-US" smtClean="0"/>
              <a:t>14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43804" y="1222055"/>
            <a:ext cx="2105576" cy="3231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500" dirty="0"/>
              <a:t>Modified Higgs Potential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154260" y="1164417"/>
            <a:ext cx="2607380" cy="3231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500" dirty="0"/>
              <a:t>Higgs coupling to new particles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64889" y="1753676"/>
            <a:ext cx="3324821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57175" indent="-257175">
              <a:buFont typeface="Wingdings" charset="2"/>
              <a:buChar char="Ø"/>
            </a:pPr>
            <a:r>
              <a:rPr lang="en-US" sz="1500" dirty="0"/>
              <a:t>Extension of the Higgs potential</a:t>
            </a:r>
          </a:p>
          <a:p>
            <a:pPr marL="257175" indent="-257175">
              <a:buFont typeface="Arial"/>
              <a:buChar char="•"/>
            </a:pPr>
            <a:r>
              <a:rPr lang="en-US" sz="1500" dirty="0"/>
              <a:t>	Extra </a:t>
            </a:r>
            <a:r>
              <a:rPr lang="en-US" sz="1500" dirty="0" err="1"/>
              <a:t>Higgses</a:t>
            </a:r>
            <a:endParaRPr lang="en-US" sz="1500" dirty="0"/>
          </a:p>
          <a:p>
            <a:pPr marL="257175" indent="-257175">
              <a:buFont typeface="Arial"/>
              <a:buChar char="•"/>
            </a:pPr>
            <a:r>
              <a:rPr lang="en-US" sz="1500" dirty="0"/>
              <a:t>	Higher-Dim. terms in the Potential</a:t>
            </a:r>
          </a:p>
          <a:p>
            <a:pPr marL="257175" indent="-257175">
              <a:buFont typeface="Arial"/>
              <a:buChar char="•"/>
            </a:pPr>
            <a:r>
              <a:rPr lang="en-US" sz="1500" dirty="0"/>
              <a:t>	General potential beyond </a:t>
            </a:r>
          </a:p>
          <a:p>
            <a:r>
              <a:rPr lang="en-US" sz="1500" dirty="0"/>
              <a:t>	</a:t>
            </a:r>
            <a:r>
              <a:rPr lang="en-US" sz="1500" dirty="0" err="1"/>
              <a:t>renormalizibility</a:t>
            </a:r>
            <a:endParaRPr lang="en-US" sz="1500" dirty="0"/>
          </a:p>
          <a:p>
            <a:r>
              <a:rPr lang="en-US" sz="1500" dirty="0"/>
              <a:t>   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05852" y="3184878"/>
            <a:ext cx="289681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17375E"/>
                </a:solidFill>
              </a:rPr>
              <a:t>A.V. </a:t>
            </a:r>
            <a:r>
              <a:rPr lang="en-US" sz="1200" b="1" dirty="0" err="1">
                <a:solidFill>
                  <a:srgbClr val="17375E"/>
                </a:solidFill>
              </a:rPr>
              <a:t>Manohar</a:t>
            </a:r>
            <a:r>
              <a:rPr lang="en-US" sz="1200" b="1" dirty="0">
                <a:solidFill>
                  <a:srgbClr val="17375E"/>
                </a:solidFill>
              </a:rPr>
              <a:t>, M.B. Wise PLB 786 (2006)</a:t>
            </a:r>
          </a:p>
          <a:p>
            <a:r>
              <a:rPr lang="en-US" sz="1200" b="1" dirty="0">
                <a:solidFill>
                  <a:srgbClr val="17375E"/>
                </a:solidFill>
              </a:rPr>
              <a:t>M. I. Gresham &amp; M. B. Wise PRD 76 (2007)</a:t>
            </a:r>
          </a:p>
          <a:p>
            <a:r>
              <a:rPr lang="en-US" sz="1200" b="1" dirty="0">
                <a:solidFill>
                  <a:srgbClr val="17375E"/>
                </a:solidFill>
              </a:rPr>
              <a:t>D. Lopez-Val, J. Sola PRD 81 (2010) </a:t>
            </a:r>
          </a:p>
          <a:p>
            <a:r>
              <a:rPr lang="en-US" sz="1200" b="1" dirty="0">
                <a:solidFill>
                  <a:srgbClr val="17375E"/>
                </a:solidFill>
              </a:rPr>
              <a:t>R. </a:t>
            </a:r>
            <a:r>
              <a:rPr lang="en-US" sz="1200" b="1" dirty="0" err="1">
                <a:solidFill>
                  <a:srgbClr val="17375E"/>
                </a:solidFill>
              </a:rPr>
              <a:t>Boughezal</a:t>
            </a:r>
            <a:r>
              <a:rPr lang="en-US" sz="1200" b="1" dirty="0">
                <a:solidFill>
                  <a:srgbClr val="17375E"/>
                </a:solidFill>
              </a:rPr>
              <a:t>, </a:t>
            </a:r>
          </a:p>
          <a:p>
            <a:r>
              <a:rPr lang="en-US" sz="1200" b="1" dirty="0" err="1">
                <a:solidFill>
                  <a:srgbClr val="17375E"/>
                </a:solidFill>
              </a:rPr>
              <a:t>E.Asakawa</a:t>
            </a:r>
            <a:r>
              <a:rPr lang="en-US" sz="1200" b="1" dirty="0">
                <a:solidFill>
                  <a:srgbClr val="17375E"/>
                </a:solidFill>
              </a:rPr>
              <a:t> </a:t>
            </a:r>
            <a:r>
              <a:rPr lang="en-US" sz="1200" b="1" dirty="0" err="1">
                <a:solidFill>
                  <a:srgbClr val="17375E"/>
                </a:solidFill>
              </a:rPr>
              <a:t>etal</a:t>
            </a:r>
            <a:r>
              <a:rPr lang="en-US" sz="1200" b="1" dirty="0">
                <a:solidFill>
                  <a:srgbClr val="17375E"/>
                </a:solidFill>
              </a:rPr>
              <a:t>, PRD 82 (2010)</a:t>
            </a:r>
          </a:p>
          <a:p>
            <a:r>
              <a:rPr lang="en-US" sz="1200" b="1" dirty="0">
                <a:solidFill>
                  <a:srgbClr val="17375E"/>
                </a:solidFill>
              </a:rPr>
              <a:t>B. A. </a:t>
            </a:r>
            <a:r>
              <a:rPr lang="en-US" sz="1200" b="1" dirty="0" err="1">
                <a:solidFill>
                  <a:srgbClr val="17375E"/>
                </a:solidFill>
              </a:rPr>
              <a:t>Dobrescu</a:t>
            </a:r>
            <a:r>
              <a:rPr lang="en-US" sz="1200" b="1" dirty="0">
                <a:solidFill>
                  <a:srgbClr val="17375E"/>
                </a:solidFill>
              </a:rPr>
              <a:t> </a:t>
            </a:r>
            <a:r>
              <a:rPr lang="en-US" sz="1200" b="1" dirty="0" err="1">
                <a:solidFill>
                  <a:srgbClr val="17375E"/>
                </a:solidFill>
              </a:rPr>
              <a:t>etal</a:t>
            </a:r>
            <a:r>
              <a:rPr lang="en-US" sz="1200" b="1" dirty="0">
                <a:solidFill>
                  <a:srgbClr val="17375E"/>
                </a:solidFill>
              </a:rPr>
              <a:t>, PLB 670 (2008)</a:t>
            </a:r>
          </a:p>
          <a:p>
            <a:r>
              <a:rPr lang="en-US" sz="1200" b="1" dirty="0">
                <a:solidFill>
                  <a:srgbClr val="17375E"/>
                </a:solidFill>
              </a:rPr>
              <a:t>G. </a:t>
            </a:r>
            <a:r>
              <a:rPr lang="en-US" sz="1200" b="1" dirty="0" err="1">
                <a:solidFill>
                  <a:srgbClr val="17375E"/>
                </a:solidFill>
              </a:rPr>
              <a:t>Kribbs</a:t>
            </a:r>
            <a:r>
              <a:rPr lang="en-US" sz="1200" b="1" dirty="0">
                <a:solidFill>
                  <a:srgbClr val="17375E"/>
                </a:solidFill>
              </a:rPr>
              <a:t>, A. Martin </a:t>
            </a:r>
          </a:p>
          <a:p>
            <a:r>
              <a:rPr lang="en-US" sz="1200" b="1" dirty="0">
                <a:solidFill>
                  <a:srgbClr val="17375E"/>
                </a:solidFill>
              </a:rPr>
              <a:t>J. </a:t>
            </a:r>
            <a:r>
              <a:rPr lang="en-US" sz="1200" b="1" dirty="0" err="1">
                <a:solidFill>
                  <a:srgbClr val="17375E"/>
                </a:solidFill>
              </a:rPr>
              <a:t>Alwall</a:t>
            </a:r>
            <a:r>
              <a:rPr lang="en-US" sz="1200" b="1" dirty="0">
                <a:solidFill>
                  <a:srgbClr val="17375E"/>
                </a:solidFill>
              </a:rPr>
              <a:t> </a:t>
            </a:r>
            <a:r>
              <a:rPr lang="en-US" sz="1200" b="1" dirty="0" err="1">
                <a:solidFill>
                  <a:srgbClr val="17375E"/>
                </a:solidFill>
              </a:rPr>
              <a:t>etal</a:t>
            </a:r>
            <a:r>
              <a:rPr lang="en-US" sz="1200" b="1" dirty="0">
                <a:solidFill>
                  <a:srgbClr val="17375E"/>
                </a:solidFill>
              </a:rPr>
              <a:t> PRD 86 (2012)…..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64050" y="3562021"/>
            <a:ext cx="299492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solidFill>
                  <a:srgbClr val="17375E"/>
                </a:solidFill>
              </a:rPr>
              <a:t>F. </a:t>
            </a:r>
            <a:r>
              <a:rPr lang="en-US" sz="1200" b="1" dirty="0" err="1">
                <a:solidFill>
                  <a:srgbClr val="17375E"/>
                </a:solidFill>
              </a:rPr>
              <a:t>Boudjeama</a:t>
            </a:r>
            <a:r>
              <a:rPr lang="en-US" sz="1200" b="1" dirty="0">
                <a:solidFill>
                  <a:srgbClr val="17375E"/>
                </a:solidFill>
              </a:rPr>
              <a:t> &amp; E. Chopin Z. Phys. 73 (1996)</a:t>
            </a:r>
          </a:p>
          <a:p>
            <a:r>
              <a:rPr lang="en-US" sz="1200" b="1" dirty="0">
                <a:solidFill>
                  <a:srgbClr val="17375E"/>
                </a:solidFill>
              </a:rPr>
              <a:t>R. S. </a:t>
            </a:r>
            <a:r>
              <a:rPr lang="en-US" sz="1200" b="1" dirty="0" err="1">
                <a:solidFill>
                  <a:srgbClr val="17375E"/>
                </a:solidFill>
              </a:rPr>
              <a:t>Chivukulla</a:t>
            </a:r>
            <a:r>
              <a:rPr lang="en-US" sz="1200" b="1" dirty="0">
                <a:solidFill>
                  <a:srgbClr val="17375E"/>
                </a:solidFill>
              </a:rPr>
              <a:t> &amp; V. </a:t>
            </a:r>
            <a:r>
              <a:rPr lang="en-US" sz="1200" b="1" dirty="0" err="1">
                <a:solidFill>
                  <a:srgbClr val="17375E"/>
                </a:solidFill>
              </a:rPr>
              <a:t>Koulovasilopoulos</a:t>
            </a:r>
            <a:endParaRPr lang="en-US" sz="1200" b="1" dirty="0">
              <a:solidFill>
                <a:srgbClr val="17375E"/>
              </a:solidFill>
            </a:endParaRPr>
          </a:p>
          <a:p>
            <a:r>
              <a:rPr lang="en-US" sz="1200" b="1" dirty="0">
                <a:solidFill>
                  <a:srgbClr val="17375E"/>
                </a:solidFill>
              </a:rPr>
              <a:t> PLB 309 (1993), PRD 50 (1994)</a:t>
            </a:r>
          </a:p>
          <a:p>
            <a:r>
              <a:rPr lang="en-US" sz="1200" b="1" dirty="0">
                <a:solidFill>
                  <a:srgbClr val="17375E"/>
                </a:solidFill>
              </a:rPr>
              <a:t>H.-J. He </a:t>
            </a:r>
            <a:r>
              <a:rPr lang="en-US" sz="1200" b="1" dirty="0" err="1">
                <a:solidFill>
                  <a:srgbClr val="17375E"/>
                </a:solidFill>
              </a:rPr>
              <a:t>etal</a:t>
            </a:r>
            <a:r>
              <a:rPr lang="en-US" sz="1200" b="1" dirty="0">
                <a:solidFill>
                  <a:srgbClr val="17375E"/>
                </a:solidFill>
              </a:rPr>
              <a:t>, PLB 554 (2003), PRD 67 (2003)</a:t>
            </a:r>
          </a:p>
          <a:p>
            <a:r>
              <a:rPr lang="en-US" sz="1200" b="1" dirty="0">
                <a:solidFill>
                  <a:srgbClr val="17375E"/>
                </a:solidFill>
              </a:rPr>
              <a:t>N. </a:t>
            </a:r>
            <a:r>
              <a:rPr lang="en-US" sz="1200" b="1" dirty="0" err="1">
                <a:solidFill>
                  <a:srgbClr val="17375E"/>
                </a:solidFill>
              </a:rPr>
              <a:t>Haba</a:t>
            </a:r>
            <a:r>
              <a:rPr lang="en-US" sz="1200" b="1" dirty="0">
                <a:solidFill>
                  <a:srgbClr val="17375E"/>
                </a:solidFill>
              </a:rPr>
              <a:t> </a:t>
            </a:r>
            <a:r>
              <a:rPr lang="en-US" sz="1200" b="1" dirty="0" err="1">
                <a:solidFill>
                  <a:srgbClr val="17375E"/>
                </a:solidFill>
              </a:rPr>
              <a:t>etal</a:t>
            </a:r>
            <a:r>
              <a:rPr lang="en-US" sz="1200" b="1" dirty="0">
                <a:solidFill>
                  <a:srgbClr val="17375E"/>
                </a:solidFill>
              </a:rPr>
              <a:t>, PRD 89 (2014)..</a:t>
            </a:r>
          </a:p>
          <a:p>
            <a:endParaRPr lang="en-US" sz="1200" b="1" dirty="0">
              <a:solidFill>
                <a:srgbClr val="17375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7664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1972935" y="444618"/>
            <a:ext cx="4959088" cy="52803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C00000"/>
                </a:solidFill>
              </a:rPr>
              <a:t>Higgs pair production via gluon fusion at LHC</a:t>
            </a:r>
          </a:p>
        </p:txBody>
      </p:sp>
      <p:sp>
        <p:nvSpPr>
          <p:cNvPr id="8" name="Rectangle 7"/>
          <p:cNvSpPr/>
          <p:nvPr/>
        </p:nvSpPr>
        <p:spPr>
          <a:xfrm>
            <a:off x="1960597" y="3481306"/>
            <a:ext cx="4638014" cy="21467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200" dirty="0">
              <a:solidFill>
                <a:srgbClr val="17375E"/>
              </a:solidFill>
            </a:endParaRPr>
          </a:p>
          <a:p>
            <a:r>
              <a:rPr lang="en-US" sz="1200" dirty="0">
                <a:solidFill>
                  <a:srgbClr val="17375E"/>
                </a:solidFill>
              </a:rPr>
              <a:t>O. J. P. </a:t>
            </a:r>
            <a:r>
              <a:rPr lang="en-US" sz="1200" dirty="0" err="1">
                <a:solidFill>
                  <a:srgbClr val="17375E"/>
                </a:solidFill>
              </a:rPr>
              <a:t>Eboli</a:t>
            </a:r>
            <a:r>
              <a:rPr lang="en-US" sz="1200" dirty="0">
                <a:solidFill>
                  <a:srgbClr val="17375E"/>
                </a:solidFill>
              </a:rPr>
              <a:t> et al</a:t>
            </a:r>
            <a:r>
              <a:rPr lang="hu-HU" sz="1200" dirty="0">
                <a:solidFill>
                  <a:srgbClr val="17375E"/>
                </a:solidFill>
              </a:rPr>
              <a:t>, Phys. Lett. B 197, 269 (1987).</a:t>
            </a:r>
            <a:endParaRPr lang="nl-NL" sz="1200" dirty="0">
              <a:solidFill>
                <a:srgbClr val="17375E"/>
              </a:solidFill>
            </a:endParaRPr>
          </a:p>
          <a:p>
            <a:r>
              <a:rPr lang="nl-NL" sz="1200" dirty="0">
                <a:solidFill>
                  <a:schemeClr val="tx2">
                    <a:lumMod val="75000"/>
                  </a:schemeClr>
                </a:solidFill>
              </a:rPr>
              <a:t>E. W. N. </a:t>
            </a:r>
            <a:r>
              <a:rPr lang="nl-NL" sz="1200" dirty="0" err="1">
                <a:solidFill>
                  <a:schemeClr val="tx2">
                    <a:lumMod val="75000"/>
                  </a:schemeClr>
                </a:solidFill>
              </a:rPr>
              <a:t>Glover</a:t>
            </a:r>
            <a:r>
              <a:rPr lang="nl-NL" sz="12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nl-NL" sz="1200" dirty="0" err="1">
                <a:solidFill>
                  <a:schemeClr val="tx2">
                    <a:lumMod val="75000"/>
                  </a:schemeClr>
                </a:solidFill>
              </a:rPr>
              <a:t>and</a:t>
            </a:r>
            <a:r>
              <a:rPr lang="nl-NL" sz="1200" dirty="0">
                <a:solidFill>
                  <a:schemeClr val="tx2">
                    <a:lumMod val="75000"/>
                  </a:schemeClr>
                </a:solidFill>
              </a:rPr>
              <a:t> J. J. van der Bij, </a:t>
            </a:r>
            <a:r>
              <a:rPr lang="nl-NL" sz="1200" dirty="0" err="1">
                <a:solidFill>
                  <a:schemeClr val="tx2">
                    <a:lumMod val="75000"/>
                  </a:schemeClr>
                </a:solidFill>
              </a:rPr>
              <a:t>Nucl</a:t>
            </a:r>
            <a:r>
              <a:rPr lang="nl-NL" sz="1200" dirty="0">
                <a:solidFill>
                  <a:schemeClr val="tx2">
                    <a:lumMod val="75000"/>
                  </a:schemeClr>
                </a:solidFill>
              </a:rPr>
              <a:t>. </a:t>
            </a:r>
            <a:r>
              <a:rPr lang="nl-NL" sz="1200" dirty="0" err="1">
                <a:solidFill>
                  <a:schemeClr val="tx2">
                    <a:lumMod val="75000"/>
                  </a:schemeClr>
                </a:solidFill>
              </a:rPr>
              <a:t>Phys</a:t>
            </a:r>
            <a:r>
              <a:rPr lang="nl-NL" sz="1200" dirty="0">
                <a:solidFill>
                  <a:schemeClr val="tx2">
                    <a:lumMod val="75000"/>
                  </a:schemeClr>
                </a:solidFill>
              </a:rPr>
              <a:t>. B 309, 282 (1988)</a:t>
            </a:r>
            <a:r>
              <a:rPr lang="en-US" sz="1200" dirty="0"/>
              <a:t> </a:t>
            </a:r>
          </a:p>
          <a:p>
            <a:r>
              <a:rPr lang="en-US" sz="1200" dirty="0">
                <a:solidFill>
                  <a:schemeClr val="accent1">
                    <a:lumMod val="50000"/>
                  </a:schemeClr>
                </a:solidFill>
              </a:rPr>
              <a:t>D. A. </a:t>
            </a:r>
            <a:r>
              <a:rPr lang="en-US" sz="1200" dirty="0" err="1">
                <a:solidFill>
                  <a:schemeClr val="accent1">
                    <a:lumMod val="50000"/>
                  </a:schemeClr>
                </a:solidFill>
              </a:rPr>
              <a:t>Dicus</a:t>
            </a:r>
            <a:r>
              <a:rPr lang="en-US" sz="1200" dirty="0">
                <a:solidFill>
                  <a:schemeClr val="accent1">
                    <a:lumMod val="50000"/>
                  </a:schemeClr>
                </a:solidFill>
              </a:rPr>
              <a:t>, C. Kao and S. S. D. </a:t>
            </a:r>
            <a:r>
              <a:rPr lang="en-US" sz="1200" dirty="0" err="1">
                <a:solidFill>
                  <a:schemeClr val="accent1">
                    <a:lumMod val="50000"/>
                  </a:schemeClr>
                </a:solidFill>
              </a:rPr>
              <a:t>Willenbrock</a:t>
            </a:r>
            <a:r>
              <a:rPr lang="en-US" sz="1200" dirty="0">
                <a:solidFill>
                  <a:schemeClr val="accent1">
                    <a:lumMod val="50000"/>
                  </a:schemeClr>
                </a:solidFill>
              </a:rPr>
              <a:t>, Phys. </a:t>
            </a:r>
            <a:r>
              <a:rPr lang="en-US" sz="1200" dirty="0" err="1">
                <a:solidFill>
                  <a:schemeClr val="accent1">
                    <a:lumMod val="50000"/>
                  </a:schemeClr>
                </a:solidFill>
              </a:rPr>
              <a:t>Lett</a:t>
            </a:r>
            <a:r>
              <a:rPr lang="en-US" sz="1200" dirty="0">
                <a:solidFill>
                  <a:schemeClr val="accent1">
                    <a:lumMod val="50000"/>
                  </a:schemeClr>
                </a:solidFill>
              </a:rPr>
              <a:t>. B 203, 457 (1988)</a:t>
            </a:r>
          </a:p>
          <a:p>
            <a:r>
              <a:rPr lang="en-US" sz="1200" dirty="0">
                <a:solidFill>
                  <a:schemeClr val="accent1">
                    <a:lumMod val="50000"/>
                  </a:schemeClr>
                </a:solidFill>
              </a:rPr>
              <a:t>G.V. </a:t>
            </a:r>
            <a:r>
              <a:rPr lang="en-US" sz="1200" dirty="0" err="1">
                <a:solidFill>
                  <a:schemeClr val="accent1">
                    <a:lumMod val="50000"/>
                  </a:schemeClr>
                </a:solidFill>
              </a:rPr>
              <a:t>Jikia</a:t>
            </a:r>
            <a:r>
              <a:rPr lang="en-US" sz="12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accent1">
                    <a:lumMod val="50000"/>
                  </a:schemeClr>
                </a:solidFill>
              </a:rPr>
              <a:t>Nucl</a:t>
            </a:r>
            <a:r>
              <a:rPr lang="en-US" sz="1200" dirty="0">
                <a:solidFill>
                  <a:schemeClr val="accent1">
                    <a:lumMod val="50000"/>
                  </a:schemeClr>
                </a:solidFill>
              </a:rPr>
              <a:t>. Phys. B 412 (1994)</a:t>
            </a:r>
          </a:p>
          <a:p>
            <a:r>
              <a:rPr lang="en-US" sz="1200" dirty="0">
                <a:solidFill>
                  <a:srgbClr val="254061"/>
                </a:solidFill>
              </a:rPr>
              <a:t>A. </a:t>
            </a:r>
            <a:r>
              <a:rPr lang="en-US" sz="1200" dirty="0" err="1">
                <a:solidFill>
                  <a:srgbClr val="254061"/>
                </a:solidFill>
              </a:rPr>
              <a:t>Djouadi</a:t>
            </a:r>
            <a:r>
              <a:rPr lang="en-US" sz="1200" dirty="0">
                <a:solidFill>
                  <a:srgbClr val="254061"/>
                </a:solidFill>
              </a:rPr>
              <a:t>, W. </a:t>
            </a:r>
            <a:r>
              <a:rPr lang="en-US" sz="1200" dirty="0" err="1">
                <a:solidFill>
                  <a:srgbClr val="254061"/>
                </a:solidFill>
              </a:rPr>
              <a:t>Kilian</a:t>
            </a:r>
            <a:r>
              <a:rPr lang="en-US" sz="1200" dirty="0">
                <a:solidFill>
                  <a:srgbClr val="254061"/>
                </a:solidFill>
              </a:rPr>
              <a:t>, P.M. </a:t>
            </a:r>
            <a:r>
              <a:rPr lang="en-US" sz="1200" dirty="0" err="1">
                <a:solidFill>
                  <a:srgbClr val="254061"/>
                </a:solidFill>
              </a:rPr>
              <a:t>Zerwas</a:t>
            </a:r>
            <a:r>
              <a:rPr lang="en-US" sz="1200" dirty="0">
                <a:solidFill>
                  <a:srgbClr val="254061"/>
                </a:solidFill>
              </a:rPr>
              <a:t>, EPJ C10 (1999) 45-49</a:t>
            </a:r>
          </a:p>
          <a:p>
            <a:endParaRPr lang="en-US" sz="1200" dirty="0">
              <a:solidFill>
                <a:schemeClr val="accent1">
                  <a:lumMod val="50000"/>
                </a:schemeClr>
              </a:solidFill>
            </a:endParaRPr>
          </a:p>
          <a:p>
            <a:endParaRPr lang="en-US" sz="1200" dirty="0">
              <a:solidFill>
                <a:srgbClr val="254061"/>
              </a:solidFill>
            </a:endParaRPr>
          </a:p>
          <a:p>
            <a:r>
              <a:rPr lang="en-US" sz="1200" dirty="0">
                <a:solidFill>
                  <a:srgbClr val="254061"/>
                </a:solidFill>
              </a:rPr>
              <a:t>S. Dawson, S. </a:t>
            </a:r>
            <a:r>
              <a:rPr lang="en-US" sz="1200" dirty="0" err="1">
                <a:solidFill>
                  <a:srgbClr val="254061"/>
                </a:solidFill>
              </a:rPr>
              <a:t>Dittmaier</a:t>
            </a:r>
            <a:r>
              <a:rPr lang="en-US" sz="1200" dirty="0">
                <a:solidFill>
                  <a:srgbClr val="254061"/>
                </a:solidFill>
              </a:rPr>
              <a:t>, M. </a:t>
            </a:r>
            <a:r>
              <a:rPr lang="en-US" sz="1200" dirty="0" err="1">
                <a:solidFill>
                  <a:srgbClr val="254061"/>
                </a:solidFill>
              </a:rPr>
              <a:t>Spira</a:t>
            </a:r>
            <a:r>
              <a:rPr lang="en-US" sz="1200" dirty="0">
                <a:solidFill>
                  <a:srgbClr val="254061"/>
                </a:solidFill>
              </a:rPr>
              <a:t>, </a:t>
            </a:r>
            <a:r>
              <a:rPr lang="en-US" sz="1200" dirty="0" err="1">
                <a:solidFill>
                  <a:srgbClr val="254061"/>
                </a:solidFill>
              </a:rPr>
              <a:t>Phys.Rev</a:t>
            </a:r>
            <a:r>
              <a:rPr lang="en-US" sz="1200" dirty="0">
                <a:solidFill>
                  <a:srgbClr val="254061"/>
                </a:solidFill>
              </a:rPr>
              <a:t>. D58 (1998) 115012</a:t>
            </a:r>
          </a:p>
          <a:p>
            <a:r>
              <a:rPr lang="en-US" sz="1200" dirty="0">
                <a:solidFill>
                  <a:schemeClr val="accent1">
                    <a:lumMod val="50000"/>
                  </a:schemeClr>
                </a:solidFill>
              </a:rPr>
              <a:t>T. </a:t>
            </a:r>
            <a:r>
              <a:rPr lang="en-US" sz="1200" dirty="0" err="1">
                <a:solidFill>
                  <a:schemeClr val="accent1">
                    <a:lumMod val="50000"/>
                  </a:schemeClr>
                </a:solidFill>
              </a:rPr>
              <a:t>Plehn</a:t>
            </a:r>
            <a:r>
              <a:rPr lang="en-US" sz="1200" dirty="0">
                <a:solidFill>
                  <a:schemeClr val="accent1">
                    <a:lumMod val="50000"/>
                  </a:schemeClr>
                </a:solidFill>
              </a:rPr>
              <a:t>, M. </a:t>
            </a:r>
            <a:r>
              <a:rPr lang="en-US" sz="1200" dirty="0" err="1">
                <a:solidFill>
                  <a:schemeClr val="accent1">
                    <a:lumMod val="50000"/>
                  </a:schemeClr>
                </a:solidFill>
              </a:rPr>
              <a:t>Spira</a:t>
            </a:r>
            <a:r>
              <a:rPr lang="en-US" sz="1200" dirty="0">
                <a:solidFill>
                  <a:schemeClr val="accent1">
                    <a:lumMod val="50000"/>
                  </a:schemeClr>
                </a:solidFill>
              </a:rPr>
              <a:t>, P.M. </a:t>
            </a:r>
            <a:r>
              <a:rPr lang="en-US" sz="1200" dirty="0" err="1">
                <a:solidFill>
                  <a:schemeClr val="accent1">
                    <a:lumMod val="50000"/>
                  </a:schemeClr>
                </a:solidFill>
              </a:rPr>
              <a:t>Zerwas</a:t>
            </a:r>
            <a:r>
              <a:rPr lang="en-US" sz="1200" dirty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sz="1200" dirty="0" err="1">
                <a:solidFill>
                  <a:schemeClr val="accent1">
                    <a:lumMod val="50000"/>
                  </a:schemeClr>
                </a:solidFill>
              </a:rPr>
              <a:t>Nucl.Phys</a:t>
            </a:r>
            <a:r>
              <a:rPr lang="en-US" sz="1200" dirty="0">
                <a:solidFill>
                  <a:schemeClr val="accent1">
                    <a:lumMod val="50000"/>
                  </a:schemeClr>
                </a:solidFill>
              </a:rPr>
              <a:t>. B479 (1996) 46-64</a:t>
            </a:r>
          </a:p>
          <a:p>
            <a:endParaRPr lang="en-US" sz="135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15662" y="3316837"/>
            <a:ext cx="2648802" cy="3231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500" dirty="0"/>
              <a:t>Higgs pair production in the SM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15665" y="4651961"/>
            <a:ext cx="1456489" cy="3231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500" dirty="0"/>
              <a:t>QCD corrections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15663" y="5454926"/>
            <a:ext cx="3094950" cy="3231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500" dirty="0"/>
              <a:t>Many recent works on NLO &amp; NNLO…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9585" y="2668228"/>
            <a:ext cx="4214191" cy="604185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AF50-FA0F-8C4A-AB30-8C4F95EA23C8}" type="slidenum">
              <a:rPr lang="en-US" smtClean="0"/>
              <a:t>15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457950" y="1459328"/>
            <a:ext cx="2314982" cy="830997"/>
          </a:xfrm>
          <a:prstGeom prst="rect">
            <a:avLst/>
          </a:prstGeom>
          <a:noFill/>
          <a:ln w="28575" cmpd="sng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marL="257175" indent="-257175">
              <a:buFont typeface="Wingdings" charset="2"/>
              <a:buChar char="²"/>
            </a:pPr>
            <a:r>
              <a:rPr lang="en-US" sz="1200" dirty="0"/>
              <a:t>Distractive interference which makes the rate very small</a:t>
            </a:r>
          </a:p>
          <a:p>
            <a:pPr marL="257175" indent="-257175">
              <a:buFont typeface="Wingdings" charset="2"/>
              <a:buChar char="²"/>
            </a:pPr>
            <a:r>
              <a:rPr lang="en-US" sz="1200" dirty="0"/>
              <a:t>Very high luminosity required</a:t>
            </a:r>
          </a:p>
          <a:p>
            <a:pPr marL="257175" indent="-257175">
              <a:buFont typeface="Wingdings" charset="2"/>
              <a:buChar char="²"/>
            </a:pPr>
            <a:r>
              <a:rPr lang="en-US" sz="1200" dirty="0"/>
              <a:t>Sensitive to new physics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3328" y="1341978"/>
            <a:ext cx="2498824" cy="885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74825" y="1181546"/>
            <a:ext cx="2671576" cy="1085328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2242042" y="1459326"/>
            <a:ext cx="209550" cy="2047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Rectangle 13"/>
          <p:cNvSpPr/>
          <p:nvPr/>
        </p:nvSpPr>
        <p:spPr>
          <a:xfrm>
            <a:off x="5337939" y="1070933"/>
            <a:ext cx="209550" cy="2047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Rectangle 14"/>
          <p:cNvSpPr/>
          <p:nvPr/>
        </p:nvSpPr>
        <p:spPr>
          <a:xfrm>
            <a:off x="5337939" y="1981904"/>
            <a:ext cx="209550" cy="2047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622290" y="1354878"/>
                <a:ext cx="201927" cy="369332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i="1">
                              <a:latin typeface="Cambria Math" panose="02040503050406030204" pitchFamily="18" charset="0"/>
                              <a:cs typeface="Times New Roman" panose="02020603050405020304" pitchFamily="18" charset="0"/>
                            </a:rPr>
                            <m:t>h</m:t>
                          </m:r>
                        </m:sub>
                      </m:sSub>
                    </m:oMath>
                  </m:oMathPara>
                </a14:m>
                <a:endParaRPr lang="en-US" i="1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2290" y="1354878"/>
                <a:ext cx="201927" cy="369332"/>
              </a:xfrm>
              <a:prstGeom prst="rect">
                <a:avLst/>
              </a:prstGeom>
              <a:blipFill>
                <a:blip r:embed="rId5"/>
                <a:stretch>
                  <a:fillRect r="-90909" b="-163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14865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188" y="1088572"/>
            <a:ext cx="5854326" cy="3981616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AF50-FA0F-8C4A-AB30-8C4F95EA23C8}" type="slidenum">
              <a:rPr lang="en-US" smtClean="0"/>
              <a:t>16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604962" y="5253818"/>
                <a:ext cx="3938588" cy="529376"/>
              </a:xfrm>
              <a:prstGeom prst="rect">
                <a:avLst/>
              </a:prstGeom>
              <a:ln w="19050">
                <a:noFill/>
              </a:ln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5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ℳ</m:t>
                      </m:r>
                      <m:d>
                        <m:dPr>
                          <m:ctrlPr>
                            <a:rPr lang="en-US" sz="1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𝑔𝑔</m:t>
                          </m:r>
                          <m:r>
                            <a:rPr lang="en-US" sz="1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→</m:t>
                          </m:r>
                          <m:r>
                            <a:rPr lang="en-US" sz="1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hh</m:t>
                          </m:r>
                        </m:e>
                      </m:d>
                      <m:r>
                        <a:rPr lang="en-US" sz="15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15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15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</m:e>
                            <m:sub>
                              <m:r>
                                <a:rPr lang="en-US" sz="15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𝑠</m:t>
                              </m:r>
                            </m:sub>
                          </m:sSub>
                        </m:num>
                        <m:den>
                          <m:r>
                            <a:rPr lang="en-US" sz="1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3</m:t>
                          </m:r>
                          <m:r>
                            <a:rPr lang="en-US" sz="1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sSup>
                            <m:sSupPr>
                              <m:ctrlPr>
                                <a:rPr lang="en-US" sz="15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5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𝑣</m:t>
                              </m:r>
                            </m:e>
                            <m:sup>
                              <m:r>
                                <a:rPr lang="en-US" sz="15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den>
                      </m:f>
                      <m:d>
                        <m:dPr>
                          <m:ctrlPr>
                            <a:rPr lang="en-US" sz="1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5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−1+</m:t>
                          </m:r>
                          <m:f>
                            <m:fPr>
                              <m:ctrlPr>
                                <a:rPr lang="en-US" sz="15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5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  <m:sSubSup>
                                <m:sSubSupPr>
                                  <m:ctrlPr>
                                    <a:rPr lang="en-US" sz="15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5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sz="15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h</m:t>
                                  </m:r>
                                </m:sub>
                                <m:sup>
                                  <m:r>
                                    <a:rPr lang="en-US" sz="15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  <m:r>
                                <a:rPr lang="en-US" sz="15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(1+</m:t>
                              </m:r>
                              <m:sSub>
                                <m:sSubPr>
                                  <m:ctrlPr>
                                    <a:rPr lang="en-US" sz="15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15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𝐶</m:t>
                                  </m:r>
                                </m:e>
                                <m:sub>
                                  <m:r>
                                    <a:rPr lang="en-US" sz="15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h</m:t>
                                  </m:r>
                                </m:sub>
                              </m:sSub>
                              <m:r>
                                <a:rPr lang="en-US" sz="15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acc>
                                <m:accPr>
                                  <m:chr m:val="̂"/>
                                  <m:ctrlPr>
                                    <a:rPr lang="en-US" sz="15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15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𝑠</m:t>
                                  </m:r>
                                </m:e>
                              </m:acc>
                              <m:r>
                                <a:rPr lang="en-US" sz="15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−</m:t>
                              </m:r>
                              <m:sSubSup>
                                <m:sSubSupPr>
                                  <m:ctrlPr>
                                    <a:rPr lang="en-US" sz="15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</m:ctrlPr>
                                </m:sSubSupPr>
                                <m:e>
                                  <m:r>
                                    <a:rPr lang="en-US" sz="15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𝑚</m:t>
                                  </m:r>
                                </m:e>
                                <m:sub>
                                  <m:r>
                                    <a:rPr lang="en-US" sz="15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h</m:t>
                                  </m:r>
                                </m:sub>
                                <m:sup>
                                  <m:r>
                                    <a:rPr lang="en-US" sz="1500" i="1"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bSup>
                            </m:den>
                          </m:f>
                        </m:e>
                      </m:d>
                    </m:oMath>
                  </m:oMathPara>
                </a14:m>
                <a:endParaRPr lang="en-US" sz="15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4962" y="5253818"/>
                <a:ext cx="3938588" cy="52937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ounded Rectangle 5"/>
          <p:cNvSpPr/>
          <p:nvPr/>
        </p:nvSpPr>
        <p:spPr>
          <a:xfrm>
            <a:off x="1706880" y="377154"/>
            <a:ext cx="5875078" cy="47479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C00000"/>
                </a:solidFill>
              </a:rPr>
              <a:t>Higgs pair production via gluon fusion at LHC @14TeV</a:t>
            </a:r>
          </a:p>
        </p:txBody>
      </p:sp>
      <p:sp>
        <p:nvSpPr>
          <p:cNvPr id="7" name="Oval Callout 6"/>
          <p:cNvSpPr/>
          <p:nvPr/>
        </p:nvSpPr>
        <p:spPr>
          <a:xfrm>
            <a:off x="266700" y="3567114"/>
            <a:ext cx="1866900" cy="959549"/>
          </a:xfrm>
          <a:prstGeom prst="wedgeEllipseCallout">
            <a:avLst>
              <a:gd name="adj1" fmla="val 63318"/>
              <a:gd name="adj2" fmla="val 109258"/>
            </a:avLst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500" dirty="0">
                <a:ln w="0"/>
                <a:solidFill>
                  <a:schemeClr val="accent1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 the SM vanishes at the threshold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604965" y="5175557"/>
            <a:ext cx="3838575" cy="685800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Rectangle 9"/>
          <p:cNvSpPr/>
          <p:nvPr/>
        </p:nvSpPr>
        <p:spPr>
          <a:xfrm>
            <a:off x="5662261" y="5253820"/>
            <a:ext cx="3149452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350" u="sng" dirty="0">
                <a:hlinkClick r:id="rId4"/>
              </a:rPr>
              <a:t>N. </a:t>
            </a:r>
            <a:r>
              <a:rPr lang="en-US" sz="1350" u="sng" dirty="0" err="1">
                <a:hlinkClick r:id="rId4"/>
              </a:rPr>
              <a:t>Haba</a:t>
            </a:r>
            <a:r>
              <a:rPr lang="en-US" sz="1350" u="sng" dirty="0"/>
              <a:t>, </a:t>
            </a:r>
            <a:r>
              <a:rPr lang="en-US" sz="1350" u="sng" dirty="0">
                <a:hlinkClick r:id="rId5"/>
              </a:rPr>
              <a:t>K. </a:t>
            </a:r>
            <a:r>
              <a:rPr lang="en-US" sz="1350" u="sng" dirty="0" err="1">
                <a:hlinkClick r:id="rId5"/>
              </a:rPr>
              <a:t>Kaneta</a:t>
            </a:r>
            <a:r>
              <a:rPr lang="en-US" sz="1350" u="sng" dirty="0"/>
              <a:t>, </a:t>
            </a:r>
            <a:r>
              <a:rPr lang="en-US" sz="1350" u="sng" dirty="0">
                <a:hlinkClick r:id="rId6"/>
              </a:rPr>
              <a:t>Y. </a:t>
            </a:r>
            <a:r>
              <a:rPr lang="en-US" sz="1350" u="sng" dirty="0">
                <a:solidFill>
                  <a:schemeClr val="accent1">
                    <a:lumMod val="75000"/>
                  </a:schemeClr>
                </a:solidFill>
                <a:hlinkClick r:id="rId6"/>
              </a:rPr>
              <a:t>Mimura</a:t>
            </a:r>
            <a:r>
              <a:rPr lang="en-US" sz="1350" u="sng" dirty="0">
                <a:solidFill>
                  <a:schemeClr val="accent1">
                    <a:lumMod val="75000"/>
                  </a:schemeClr>
                </a:solidFill>
              </a:rPr>
              <a:t>, </a:t>
            </a:r>
            <a:r>
              <a:rPr lang="en-US" sz="1350" u="sng" dirty="0" err="1">
                <a:solidFill>
                  <a:schemeClr val="accent1">
                    <a:lumMod val="75000"/>
                  </a:schemeClr>
                </a:solidFill>
              </a:rPr>
              <a:t>Enkhbat</a:t>
            </a:r>
            <a:r>
              <a:rPr lang="en-US" sz="1350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sz="1350" u="sng" dirty="0" err="1">
                <a:solidFill>
                  <a:schemeClr val="accent1">
                    <a:lumMod val="75000"/>
                  </a:schemeClr>
                </a:solidFill>
              </a:rPr>
              <a:t>Ts</a:t>
            </a:r>
            <a:r>
              <a:rPr lang="en-US" sz="1350" dirty="0"/>
              <a:t>.</a:t>
            </a:r>
            <a:endParaRPr lang="en-US" sz="1350" dirty="0">
              <a:solidFill>
                <a:srgbClr val="333333"/>
              </a:solidFill>
              <a:latin typeface="Open Sans"/>
            </a:endParaRPr>
          </a:p>
          <a:p>
            <a:r>
              <a:rPr lang="en-US" sz="1350" dirty="0">
                <a:solidFill>
                  <a:srgbClr val="333333"/>
                </a:solidFill>
                <a:latin typeface="Open Sans"/>
              </a:rPr>
              <a:t>Phys. Rev. D 89, 015018 (2014)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2255723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AF50-FA0F-8C4A-AB30-8C4F95EA23C8}" type="slidenum">
              <a:rPr lang="en-US" smtClean="0"/>
              <a:t>17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272" y="1099594"/>
            <a:ext cx="6059785" cy="4073244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776288" y="4915870"/>
            <a:ext cx="382905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50" b="1" dirty="0"/>
              <a:t>The ratios of cross sections R: </a:t>
            </a:r>
          </a:p>
          <a:p>
            <a:r>
              <a:rPr lang="en-US" sz="1350" b="1" dirty="0"/>
              <a:t>Vector boson fusion</a:t>
            </a:r>
            <a:r>
              <a:rPr lang="en-US" sz="1350" b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(blue)</a:t>
            </a:r>
            <a:r>
              <a:rPr lang="en-US" sz="1350" i="1" dirty="0">
                <a:cs typeface="Times New Roman" panose="02020603050405020304" pitchFamily="18" charset="0"/>
              </a:rPr>
              <a:t> </a:t>
            </a:r>
          </a:p>
          <a:p>
            <a:r>
              <a:rPr lang="en-US" sz="1350" b="1" dirty="0">
                <a:cs typeface="Times New Roman" panose="02020603050405020304" pitchFamily="18" charset="0"/>
              </a:rPr>
              <a:t>Gluon fusion/Vector boson fusion</a:t>
            </a:r>
            <a:r>
              <a:rPr lang="en-US" sz="1350" b="1" dirty="0">
                <a:solidFill>
                  <a:schemeClr val="accent1">
                    <a:lumMod val="75000"/>
                  </a:schemeClr>
                </a:solidFill>
                <a:cs typeface="Times New Roman" panose="02020603050405020304" pitchFamily="18" charset="0"/>
              </a:rPr>
              <a:t> </a:t>
            </a:r>
            <a:r>
              <a:rPr lang="en-US" sz="1350" b="1" dirty="0">
                <a:solidFill>
                  <a:srgbClr val="FF0000"/>
                </a:solidFill>
                <a:cs typeface="Times New Roman" panose="02020603050405020304" pitchFamily="18" charset="0"/>
              </a:rPr>
              <a:t>(red)</a:t>
            </a:r>
            <a:r>
              <a:rPr lang="en-US" sz="1350" b="1" dirty="0"/>
              <a:t>. </a:t>
            </a:r>
          </a:p>
          <a:p>
            <a:r>
              <a:rPr lang="el-GR" sz="13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σ(</a:t>
            </a:r>
            <a:r>
              <a:rPr lang="en-US" sz="13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pp → </a:t>
            </a:r>
            <a:r>
              <a:rPr lang="en-US" sz="135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hhjj</a:t>
            </a:r>
            <a:r>
              <a:rPr lang="en-US" sz="13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675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</a:t>
            </a:r>
            <a:r>
              <a:rPr lang="en-US" sz="135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=1.6 fb</a:t>
            </a:r>
            <a:r>
              <a:rPr lang="en-US" sz="1350" b="1" dirty="0"/>
              <a:t> @ 14 </a:t>
            </a:r>
            <a:r>
              <a:rPr lang="en-US" sz="1350" b="1" dirty="0" err="1"/>
              <a:t>TeV</a:t>
            </a:r>
            <a:r>
              <a:rPr lang="en-US" sz="1350" b="1" dirty="0"/>
              <a:t> LHC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2690815" y="3674738"/>
            <a:ext cx="1226279" cy="154669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3476625" y="3577283"/>
            <a:ext cx="2120256" cy="1788713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652463" y="4867278"/>
            <a:ext cx="3086100" cy="1001225"/>
          </a:xfrm>
          <a:prstGeom prst="roundRect">
            <a:avLst/>
          </a:prstGeom>
          <a:noFill/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Rounded Rectangle 12"/>
          <p:cNvSpPr/>
          <p:nvPr/>
        </p:nvSpPr>
        <p:spPr>
          <a:xfrm>
            <a:off x="1706880" y="377154"/>
            <a:ext cx="5875078" cy="47479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>
                <a:solidFill>
                  <a:srgbClr val="C00000"/>
                </a:solidFill>
              </a:rPr>
              <a:t>Higgs pair production via gluon fusion at LHC @14TeV</a:t>
            </a:r>
          </a:p>
        </p:txBody>
      </p:sp>
    </p:spTree>
    <p:extLst>
      <p:ext uri="{BB962C8B-B14F-4D97-AF65-F5344CB8AC3E}">
        <p14:creationId xmlns:p14="http://schemas.microsoft.com/office/powerpoint/2010/main" val="531680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163" y="917558"/>
            <a:ext cx="4117608" cy="426344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AF50-FA0F-8C4A-AB30-8C4F95EA23C8}" type="slidenum">
              <a:rPr lang="en-US" smtClean="0"/>
              <a:t>18</a:t>
            </a:fld>
            <a:endParaRPr lang="en-US"/>
          </a:p>
        </p:txBody>
      </p:sp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99" y="5149453"/>
            <a:ext cx="3899579" cy="269691"/>
          </a:xfrm>
          <a:prstGeom prst="rect">
            <a:avLst/>
          </a:prstGeom>
          <a:ln>
            <a:noFill/>
          </a:ln>
        </p:spPr>
      </p:pic>
      <p:sp>
        <p:nvSpPr>
          <p:cNvPr id="7" name="Rounded Rectangle 6"/>
          <p:cNvSpPr/>
          <p:nvPr/>
        </p:nvSpPr>
        <p:spPr>
          <a:xfrm>
            <a:off x="627203" y="4995466"/>
            <a:ext cx="4136573" cy="526143"/>
          </a:xfrm>
          <a:prstGeom prst="roundRect">
            <a:avLst/>
          </a:prstGeom>
          <a:noFill/>
          <a:ln w="28575" cmpd="sng">
            <a:solidFill>
              <a:srgbClr val="C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2314577" y="3657600"/>
            <a:ext cx="1605643" cy="132044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2314577" y="1846219"/>
            <a:ext cx="1605643" cy="3149247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414558" y="501005"/>
            <a:ext cx="6951455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Higgs pair production via vector boson fusion in pp-&gt;</a:t>
            </a:r>
            <a:r>
              <a:rPr lang="en-US" sz="2000" b="1" dirty="0" err="1">
                <a:solidFill>
                  <a:srgbClr val="C00000"/>
                </a:solidFill>
              </a:rPr>
              <a:t>hhjj</a:t>
            </a:r>
            <a:r>
              <a:rPr lang="en-US" sz="2000" b="1" dirty="0">
                <a:solidFill>
                  <a:srgbClr val="C00000"/>
                </a:solidFill>
              </a:rPr>
              <a:t> @LHC </a:t>
            </a:r>
          </a:p>
        </p:txBody>
      </p:sp>
      <p:sp>
        <p:nvSpPr>
          <p:cNvPr id="11" name="Oval 10"/>
          <p:cNvSpPr/>
          <p:nvPr/>
        </p:nvSpPr>
        <p:spPr>
          <a:xfrm rot="564495">
            <a:off x="4550789" y="2707334"/>
            <a:ext cx="1152525" cy="321024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Rounded Rectangle 1"/>
          <p:cNvSpPr/>
          <p:nvPr/>
        </p:nvSpPr>
        <p:spPr>
          <a:xfrm>
            <a:off x="5930539" y="1158209"/>
            <a:ext cx="45719" cy="45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16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1941604" y="360377"/>
            <a:ext cx="5129213" cy="6230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AF50-FA0F-8C4A-AB30-8C4F95EA23C8}" type="slidenum">
              <a:rPr lang="en-US" smtClean="0"/>
              <a:t>19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071" y="1169552"/>
            <a:ext cx="3868778" cy="400579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450" y="1160044"/>
            <a:ext cx="3780926" cy="391483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581670" y="489334"/>
            <a:ext cx="669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@ILC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503246" y="5192294"/>
            <a:ext cx="5653088" cy="6230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350" dirty="0">
                <a:solidFill>
                  <a:schemeClr val="tx1"/>
                </a:solidFill>
              </a:rPr>
              <a:t>The contour plots of the ratio of the cross section, σ(</a:t>
            </a:r>
            <a:r>
              <a:rPr lang="en-US" sz="1350" dirty="0" err="1">
                <a:solidFill>
                  <a:schemeClr val="tx1"/>
                </a:solidFill>
              </a:rPr>
              <a:t>Ch</a:t>
            </a:r>
            <a:r>
              <a:rPr lang="en-US" sz="1350" dirty="0">
                <a:solidFill>
                  <a:schemeClr val="tx1"/>
                </a:solidFill>
              </a:rPr>
              <a:t> , C2 )/σ(</a:t>
            </a:r>
            <a:r>
              <a:rPr lang="en-US" sz="1350" dirty="0" err="1">
                <a:solidFill>
                  <a:schemeClr val="tx1"/>
                </a:solidFill>
              </a:rPr>
              <a:t>Ch</a:t>
            </a:r>
            <a:r>
              <a:rPr lang="en-US" sz="1350" dirty="0">
                <a:solidFill>
                  <a:schemeClr val="tx1"/>
                </a:solidFill>
              </a:rPr>
              <a:t> = C2 = 0) of e+ e− → </a:t>
            </a:r>
            <a:r>
              <a:rPr lang="en-US" sz="1350" dirty="0" err="1">
                <a:solidFill>
                  <a:schemeClr val="tx1"/>
                </a:solidFill>
              </a:rPr>
              <a:t>hhν</a:t>
            </a:r>
            <a:r>
              <a:rPr lang="en-US" sz="1350" dirty="0">
                <a:solidFill>
                  <a:schemeClr val="tx1"/>
                </a:solidFill>
              </a:rPr>
              <a:t> ν̄. Left (√s = 500 GeV), and right (√s = 1 </a:t>
            </a:r>
            <a:r>
              <a:rPr lang="en-US" sz="1350" dirty="0" err="1">
                <a:solidFill>
                  <a:schemeClr val="tx1"/>
                </a:solidFill>
              </a:rPr>
              <a:t>TeV</a:t>
            </a:r>
            <a:r>
              <a:rPr lang="en-US" sz="1350" dirty="0">
                <a:solidFill>
                  <a:schemeClr val="tx1"/>
                </a:solidFill>
              </a:rPr>
              <a:t>).</a:t>
            </a:r>
          </a:p>
        </p:txBody>
      </p:sp>
      <p:pic>
        <p:nvPicPr>
          <p:cNvPr id="11" name="Picture 10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300" y="536980"/>
            <a:ext cx="2573255" cy="274749"/>
          </a:xfrm>
          <a:prstGeom prst="rect">
            <a:avLst/>
          </a:prstGeom>
        </p:spPr>
      </p:pic>
      <p:pic>
        <p:nvPicPr>
          <p:cNvPr id="12" name="Picture 11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792" y="546484"/>
            <a:ext cx="1400856" cy="206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02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859281" y="1706880"/>
            <a:ext cx="5980430" cy="32316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chemeClr val="tx2"/>
                </a:solidFill>
              </a:rPr>
              <a:t>OUTLINE</a:t>
            </a:r>
          </a:p>
          <a:p>
            <a:r>
              <a:rPr lang="en-US" sz="2400" b="1" dirty="0">
                <a:solidFill>
                  <a:schemeClr val="tx2"/>
                </a:solidFill>
              </a:rPr>
              <a:t>Introduction :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2"/>
                </a:solidFill>
              </a:rPr>
              <a:t>Experimental results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2"/>
                </a:solidFill>
              </a:rPr>
              <a:t>Higgs pair production in SM &amp; beyond</a:t>
            </a:r>
          </a:p>
          <a:p>
            <a:r>
              <a:rPr lang="en-US" sz="2400" b="1" dirty="0">
                <a:solidFill>
                  <a:schemeClr val="tx2"/>
                </a:solidFill>
              </a:rPr>
              <a:t>Single &amp; Pair Higgs productions 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2"/>
                </a:solidFill>
              </a:rPr>
              <a:t>At the LHC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chemeClr val="tx2"/>
                </a:solidFill>
              </a:rPr>
              <a:t>At linear colliders</a:t>
            </a:r>
          </a:p>
          <a:p>
            <a:r>
              <a:rPr lang="en-US" sz="2400" b="1" dirty="0">
                <a:solidFill>
                  <a:schemeClr val="tx2"/>
                </a:solidFill>
              </a:rPr>
              <a:t>Conclusions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5214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AF50-FA0F-8C4A-AB30-8C4F95EA23C8}" type="slidenum">
              <a:rPr lang="en-US" smtClean="0"/>
              <a:t>20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2353" y="1167193"/>
            <a:ext cx="3469831" cy="359272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2753" y="1088087"/>
            <a:ext cx="3613126" cy="374109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550128" y="4952764"/>
            <a:ext cx="6810103" cy="584775"/>
          </a:xfrm>
          <a:prstGeom prst="rect">
            <a:avLst/>
          </a:prstGeom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1600" dirty="0"/>
              <a:t>The </a:t>
            </a:r>
            <a:r>
              <a:rPr lang="en-US" sz="1600" dirty="0" err="1"/>
              <a:t>count√our</a:t>
            </a:r>
            <a:r>
              <a:rPr lang="en-US" sz="1600" dirty="0"/>
              <a:t> plots of the ratio of </a:t>
            </a:r>
            <a:r>
              <a:rPr lang="en-US" sz="1600" dirty="0" err="1"/>
              <a:t>the√cross</a:t>
            </a:r>
            <a:r>
              <a:rPr lang="en-US" sz="1600" dirty="0"/>
              <a:t> section, σ(</a:t>
            </a:r>
            <a:r>
              <a:rPr lang="en-US" sz="1600" dirty="0" err="1"/>
              <a:t>Ch</a:t>
            </a:r>
            <a:r>
              <a:rPr lang="en-US" sz="1600" dirty="0"/>
              <a:t> , C2 )/σ(</a:t>
            </a:r>
            <a:r>
              <a:rPr lang="en-US" sz="1600" dirty="0" err="1"/>
              <a:t>Ch</a:t>
            </a:r>
            <a:r>
              <a:rPr lang="en-US" sz="1600" dirty="0"/>
              <a:t> = C2 = 0) of e+ e− → </a:t>
            </a:r>
            <a:r>
              <a:rPr lang="en-US" sz="1600" dirty="0" err="1"/>
              <a:t>Zhh</a:t>
            </a:r>
            <a:r>
              <a:rPr lang="en-US" sz="1600" dirty="0"/>
              <a:t>. Left ( s = 500 GeV), and right ( s = 1 </a:t>
            </a:r>
            <a:r>
              <a:rPr lang="en-US" sz="1600" dirty="0" err="1"/>
              <a:t>TeV</a:t>
            </a:r>
            <a:r>
              <a:rPr lang="en-US" sz="1600" dirty="0"/>
              <a:t>).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1795462" y="337756"/>
            <a:ext cx="5653088" cy="6230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3" name="Picture 12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425" y="529747"/>
            <a:ext cx="1243694" cy="19508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3435530" y="452426"/>
            <a:ext cx="669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@ILC</a:t>
            </a:r>
          </a:p>
        </p:txBody>
      </p:sp>
      <p:pic>
        <p:nvPicPr>
          <p:cNvPr id="10" name="Picture 9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308" y="465019"/>
            <a:ext cx="2999015" cy="330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588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AF50-FA0F-8C4A-AB30-8C4F95EA23C8}" type="slidenum">
              <a:rPr lang="en-US" smtClean="0"/>
              <a:t>21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886" y="1915888"/>
            <a:ext cx="4138709" cy="2526337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086" y="1915888"/>
            <a:ext cx="4096763" cy="2526337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sp>
        <p:nvSpPr>
          <p:cNvPr id="23" name="Rounded Rectangle 22"/>
          <p:cNvSpPr/>
          <p:nvPr/>
        </p:nvSpPr>
        <p:spPr>
          <a:xfrm>
            <a:off x="1760628" y="538823"/>
            <a:ext cx="5653088" cy="6230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Differential cross section for Double Higgs </a:t>
            </a:r>
            <a:r>
              <a:rPr lang="en-US" dirty="0" err="1">
                <a:solidFill>
                  <a:schemeClr val="tx1"/>
                </a:solidFill>
              </a:rPr>
              <a:t>strahlung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059301" y="4780723"/>
            <a:ext cx="5462587" cy="830997"/>
          </a:xfrm>
          <a:prstGeom prst="rect">
            <a:avLst/>
          </a:prstGeom>
          <a:ln w="1905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en-US" sz="1600" dirty="0"/>
              <a:t>The differential cross section (in fb) of </a:t>
            </a:r>
            <a:r>
              <a:rPr lang="en-US" sz="1600" i="1" dirty="0"/>
              <a:t>e +e − → </a:t>
            </a:r>
            <a:r>
              <a:rPr lang="en-US" sz="1600" i="1" dirty="0" err="1"/>
              <a:t>Zhh</a:t>
            </a:r>
            <a:r>
              <a:rPr lang="en-US" sz="1600" i="1" dirty="0"/>
              <a:t>.</a:t>
            </a:r>
            <a:r>
              <a:rPr lang="en-US" sz="1600" dirty="0"/>
              <a:t> </a:t>
            </a:r>
          </a:p>
          <a:p>
            <a:r>
              <a:rPr lang="en-US" sz="1600" dirty="0"/>
              <a:t>x is a scaled energy of Z boson in the final state : </a:t>
            </a:r>
            <a:r>
              <a:rPr lang="en-US" sz="1600" dirty="0" err="1"/>
              <a:t>xZ</a:t>
            </a:r>
            <a:r>
              <a:rPr lang="en-US" sz="1600" dirty="0"/>
              <a:t> = 2EZ/ √ s. </a:t>
            </a:r>
          </a:p>
          <a:p>
            <a:r>
              <a:rPr lang="en-US" sz="1600" i="1" dirty="0"/>
              <a:t>(</a:t>
            </a:r>
            <a:r>
              <a:rPr lang="en-US" sz="1600" i="1" dirty="0" err="1"/>
              <a:t>Ch</a:t>
            </a:r>
            <a:r>
              <a:rPr lang="en-US" sz="1600" i="1" dirty="0"/>
              <a:t>, C2) = (0, 0),(−2, 2),(0, 2) </a:t>
            </a:r>
            <a:r>
              <a:rPr lang="en-US" sz="1600" dirty="0"/>
              <a:t>from below to top in each graph</a:t>
            </a:r>
          </a:p>
        </p:txBody>
      </p:sp>
    </p:spTree>
    <p:extLst>
      <p:ext uri="{BB962C8B-B14F-4D97-AF65-F5344CB8AC3E}">
        <p14:creationId xmlns:p14="http://schemas.microsoft.com/office/powerpoint/2010/main" val="7894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Higgs pair production probes the shape of the Higgs potential</a:t>
            </a:r>
          </a:p>
          <a:p>
            <a:r>
              <a:rPr lang="en-US" dirty="0" smtClean="0"/>
              <a:t>Modifications can enhance the rate significantly</a:t>
            </a:r>
          </a:p>
          <a:p>
            <a:r>
              <a:rPr lang="en-US" dirty="0" smtClean="0"/>
              <a:t>Hi-</a:t>
            </a:r>
            <a:r>
              <a:rPr lang="en-US" dirty="0" err="1" smtClean="0"/>
              <a:t>Lum</a:t>
            </a:r>
            <a:r>
              <a:rPr lang="en-US" dirty="0" smtClean="0"/>
              <a:t> LHC &amp; 500 GeV, 1 </a:t>
            </a:r>
            <a:r>
              <a:rPr lang="en-US" dirty="0" err="1" smtClean="0"/>
              <a:t>TeV</a:t>
            </a:r>
            <a:r>
              <a:rPr lang="en-US" dirty="0" smtClean="0"/>
              <a:t> e+ e- machine can probe such effects</a:t>
            </a:r>
          </a:p>
          <a:p>
            <a:r>
              <a:rPr lang="en-US" dirty="0" smtClean="0"/>
              <a:t>FCC &amp; CEPC remain challenging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6119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409888"/>
            <a:ext cx="9136551" cy="604344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379660" y="1211845"/>
            <a:ext cx="6675119" cy="6463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C00000"/>
                </a:solidFill>
              </a:rPr>
              <a:t>THANK YOU FOR THE ATTENTION!</a:t>
            </a:r>
          </a:p>
        </p:txBody>
      </p:sp>
    </p:spTree>
    <p:extLst>
      <p:ext uri="{BB962C8B-B14F-4D97-AF65-F5344CB8AC3E}">
        <p14:creationId xmlns:p14="http://schemas.microsoft.com/office/powerpoint/2010/main" val="212135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Backgounds</a:t>
            </a:r>
            <a:r>
              <a:rPr lang="en-US" dirty="0" smtClean="0"/>
              <a:t> (</a:t>
            </a:r>
            <a:r>
              <a:rPr lang="en-US" dirty="0" err="1" smtClean="0"/>
              <a:t>hh</a:t>
            </a:r>
            <a:r>
              <a:rPr lang="en-US" dirty="0" smtClean="0"/>
              <a:t> nu </a:t>
            </a:r>
            <a:r>
              <a:rPr lang="en-US" dirty="0" err="1" smtClean="0"/>
              <a:t>nubar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Irreducible background: e+ e- -&gt; </a:t>
            </a:r>
            <a:r>
              <a:rPr lang="en-US" dirty="0" err="1" smtClean="0"/>
              <a:t>hh</a:t>
            </a:r>
            <a:r>
              <a:rPr lang="en-US" dirty="0" smtClean="0"/>
              <a:t> Z (Z-&gt; nu </a:t>
            </a:r>
            <a:r>
              <a:rPr lang="en-US" dirty="0" err="1" smtClean="0"/>
              <a:t>nubar</a:t>
            </a:r>
            <a:r>
              <a:rPr lang="en-US" dirty="0" smtClean="0"/>
              <a:t>)</a:t>
            </a:r>
          </a:p>
          <a:p>
            <a:r>
              <a:rPr lang="en-US" dirty="0" smtClean="0"/>
              <a:t>For the final state h-&gt;b </a:t>
            </a:r>
            <a:r>
              <a:rPr lang="en-US" dirty="0" err="1" smtClean="0"/>
              <a:t>bbar</a:t>
            </a:r>
            <a:r>
              <a:rPr lang="en-US" dirty="0" smtClean="0"/>
              <a:t>, h-&gt;gamma </a:t>
            </a:r>
            <a:r>
              <a:rPr lang="en-US" dirty="0" err="1" smtClean="0"/>
              <a:t>gamma</a:t>
            </a:r>
            <a:r>
              <a:rPr lang="en-US" dirty="0" smtClean="0"/>
              <a:t>:</a:t>
            </a:r>
          </a:p>
          <a:p>
            <a:pPr lvl="1"/>
            <a:r>
              <a:rPr lang="en-US" dirty="0"/>
              <a:t>n</a:t>
            </a:r>
            <a:r>
              <a:rPr lang="en-US" dirty="0" smtClean="0"/>
              <a:t>u </a:t>
            </a:r>
            <a:r>
              <a:rPr lang="en-US" dirty="0" err="1" smtClean="0"/>
              <a:t>nubar</a:t>
            </a:r>
            <a:r>
              <a:rPr lang="en-US" dirty="0" smtClean="0"/>
              <a:t> h Z, (Z-&gt; gamma gamma)</a:t>
            </a:r>
          </a:p>
          <a:p>
            <a:r>
              <a:rPr lang="en-US" dirty="0" smtClean="0"/>
              <a:t>Reducible background: </a:t>
            </a:r>
          </a:p>
          <a:p>
            <a:pPr lvl="1"/>
            <a:r>
              <a:rPr lang="en-US" dirty="0" smtClean="0"/>
              <a:t>nu </a:t>
            </a:r>
            <a:r>
              <a:rPr lang="en-US" dirty="0" err="1" smtClean="0"/>
              <a:t>nubar</a:t>
            </a:r>
            <a:r>
              <a:rPr lang="en-US" dirty="0" smtClean="0"/>
              <a:t> b </a:t>
            </a:r>
            <a:r>
              <a:rPr lang="en-US" dirty="0" err="1" smtClean="0"/>
              <a:t>bbar</a:t>
            </a:r>
            <a:r>
              <a:rPr lang="en-US" dirty="0" smtClean="0"/>
              <a:t> gamma </a:t>
            </a:r>
            <a:r>
              <a:rPr lang="en-US" dirty="0" err="1" smtClean="0"/>
              <a:t>gamma</a:t>
            </a:r>
            <a:r>
              <a:rPr lang="en-US" dirty="0" smtClean="0"/>
              <a:t> without Higgs</a:t>
            </a:r>
          </a:p>
          <a:p>
            <a:pPr lvl="1"/>
            <a:r>
              <a:rPr lang="en-US" dirty="0"/>
              <a:t>n</a:t>
            </a:r>
            <a:r>
              <a:rPr lang="en-US" dirty="0" smtClean="0"/>
              <a:t>u </a:t>
            </a:r>
            <a:r>
              <a:rPr lang="en-US" dirty="0" err="1" smtClean="0"/>
              <a:t>nubar</a:t>
            </a:r>
            <a:r>
              <a:rPr lang="en-US" dirty="0" smtClean="0"/>
              <a:t> H (H-&gt; b </a:t>
            </a:r>
            <a:r>
              <a:rPr lang="en-US" dirty="0" err="1" smtClean="0"/>
              <a:t>bbar</a:t>
            </a:r>
            <a:r>
              <a:rPr lang="en-US" dirty="0" smtClean="0"/>
              <a:t>) with two gammas from ISR, bremsstrahlung, energetic neutral mesons</a:t>
            </a:r>
          </a:p>
          <a:p>
            <a:pPr lvl="1"/>
            <a:r>
              <a:rPr lang="en-US" dirty="0" smtClean="0"/>
              <a:t>t </a:t>
            </a:r>
            <a:r>
              <a:rPr lang="en-US" dirty="0" err="1" smtClean="0"/>
              <a:t>tbar</a:t>
            </a:r>
            <a:r>
              <a:rPr lang="en-US" dirty="0" smtClean="0"/>
              <a:t> -&gt; W+ b W- </a:t>
            </a:r>
            <a:r>
              <a:rPr lang="en-US" dirty="0" err="1" smtClean="0"/>
              <a:t>bbar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49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447607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Inherited"/>
              </a:rPr>
              <a:t>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8439" y="1553174"/>
            <a:ext cx="6130390" cy="4120984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760628" y="538823"/>
            <a:ext cx="6052412" cy="62306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Differential cross section for Double Higgs </a:t>
            </a:r>
            <a:r>
              <a:rPr lang="en-US" dirty="0" err="1" smtClean="0">
                <a:solidFill>
                  <a:schemeClr val="tx1"/>
                </a:solidFill>
              </a:rPr>
              <a:t>strahlung</a:t>
            </a:r>
            <a:r>
              <a:rPr lang="en-US" dirty="0" smtClean="0">
                <a:solidFill>
                  <a:schemeClr val="tx1"/>
                </a:solidFill>
              </a:rPr>
              <a:t> @350GeV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511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16614" y="1292225"/>
            <a:ext cx="17071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Example model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40328" y="1918153"/>
            <a:ext cx="89313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SUSY QCD</a:t>
            </a:r>
          </a:p>
        </p:txBody>
      </p:sp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908" y="2008225"/>
            <a:ext cx="2875638" cy="171008"/>
          </a:xfrm>
          <a:prstGeom prst="rect">
            <a:avLst/>
          </a:prstGeom>
        </p:spPr>
      </p:pic>
      <p:pic>
        <p:nvPicPr>
          <p:cNvPr id="7" name="Picture 6" descr="latex-image-1.pd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909" y="2346223"/>
            <a:ext cx="2464706" cy="19892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40331" y="2268145"/>
            <a:ext cx="146097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Chiral </a:t>
            </a:r>
            <a:r>
              <a:rPr lang="en-US" sz="1350" dirty="0" err="1"/>
              <a:t>multiplets</a:t>
            </a:r>
            <a:r>
              <a:rPr lang="en-US" sz="1350" dirty="0"/>
              <a:t>:  </a:t>
            </a:r>
          </a:p>
        </p:txBody>
      </p:sp>
      <p:sp>
        <p:nvSpPr>
          <p:cNvPr id="9" name="Rectangle 8"/>
          <p:cNvSpPr/>
          <p:nvPr/>
        </p:nvSpPr>
        <p:spPr>
          <a:xfrm>
            <a:off x="5132618" y="3431418"/>
            <a:ext cx="29572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accent1">
                    <a:lumMod val="50000"/>
                  </a:schemeClr>
                </a:solidFill>
              </a:rPr>
              <a:t>N. </a:t>
            </a:r>
            <a:r>
              <a:rPr lang="en-US" sz="1200" dirty="0" err="1">
                <a:solidFill>
                  <a:schemeClr val="accent1">
                    <a:lumMod val="50000"/>
                  </a:schemeClr>
                </a:solidFill>
              </a:rPr>
              <a:t>Haba</a:t>
            </a:r>
            <a:r>
              <a:rPr lang="en-US" sz="1200" dirty="0">
                <a:solidFill>
                  <a:schemeClr val="accent1">
                    <a:lumMod val="50000"/>
                  </a:schemeClr>
                </a:solidFill>
              </a:rPr>
              <a:t> and N. Okada, </a:t>
            </a:r>
            <a:r>
              <a:rPr lang="en-US" sz="1200" dirty="0" err="1">
                <a:solidFill>
                  <a:schemeClr val="accent1">
                    <a:lumMod val="50000"/>
                  </a:schemeClr>
                </a:solidFill>
              </a:rPr>
              <a:t>Acta</a:t>
            </a:r>
            <a:r>
              <a:rPr lang="en-US" sz="1200" dirty="0">
                <a:solidFill>
                  <a:schemeClr val="accent1">
                    <a:lumMod val="50000"/>
                  </a:schemeClr>
                </a:solidFill>
              </a:rPr>
              <a:t> Phys. Pol. B 39, 2921 (2008)</a:t>
            </a:r>
          </a:p>
          <a:p>
            <a:r>
              <a:rPr lang="en-US" sz="1200" dirty="0">
                <a:solidFill>
                  <a:schemeClr val="accent1">
                    <a:lumMod val="50000"/>
                  </a:schemeClr>
                </a:solidFill>
              </a:rPr>
              <a:t>N. </a:t>
            </a:r>
            <a:r>
              <a:rPr lang="en-US" sz="1200" dirty="0" err="1">
                <a:solidFill>
                  <a:schemeClr val="accent1">
                    <a:lumMod val="50000"/>
                  </a:schemeClr>
                </a:solidFill>
              </a:rPr>
              <a:t>Haba</a:t>
            </a:r>
            <a:r>
              <a:rPr lang="en-US" sz="1200" dirty="0">
                <a:solidFill>
                  <a:schemeClr val="accent1">
                    <a:lumMod val="50000"/>
                  </a:schemeClr>
                </a:solidFill>
              </a:rPr>
              <a:t> et al, Phys. </a:t>
            </a:r>
            <a:r>
              <a:rPr lang="hu-HU" sz="1200" dirty="0">
                <a:solidFill>
                  <a:schemeClr val="accent1">
                    <a:lumMod val="50000"/>
                  </a:schemeClr>
                </a:solidFill>
              </a:rPr>
              <a:t>Lett. B 718, 1441 (2013).</a:t>
            </a:r>
            <a:endParaRPr lang="en-US" sz="12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844474" y="2670177"/>
            <a:ext cx="299357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254061"/>
                </a:solidFill>
              </a:rPr>
              <a:t>I. Affleck, M. Dine, and N. </a:t>
            </a:r>
            <a:r>
              <a:rPr lang="en-US" sz="1200" dirty="0" err="1">
                <a:solidFill>
                  <a:srgbClr val="254061"/>
                </a:solidFill>
              </a:rPr>
              <a:t>Seiberg</a:t>
            </a:r>
            <a:r>
              <a:rPr lang="en-US" sz="1200" dirty="0">
                <a:solidFill>
                  <a:srgbClr val="254061"/>
                </a:solidFill>
              </a:rPr>
              <a:t>, 1983&amp;1984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4016" y="2657021"/>
            <a:ext cx="1601101" cy="74718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14768" y="3825165"/>
            <a:ext cx="2377847" cy="26605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694545" y="3431416"/>
            <a:ext cx="345222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Higgs doublet identified as mesons with </a:t>
            </a:r>
            <a:r>
              <a:rPr lang="en-US" sz="1350" dirty="0" err="1"/>
              <a:t>N_f</a:t>
            </a:r>
            <a:r>
              <a:rPr lang="en-US" sz="1350" dirty="0"/>
              <a:t>=2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4015" y="4228284"/>
            <a:ext cx="1292673" cy="470063"/>
          </a:xfrm>
          <a:prstGeom prst="rect">
            <a:avLst/>
          </a:prstGeom>
        </p:spPr>
      </p:pic>
      <p:sp>
        <p:nvSpPr>
          <p:cNvPr id="15" name="Curved Right Arrow 14"/>
          <p:cNvSpPr/>
          <p:nvPr/>
        </p:nvSpPr>
        <p:spPr>
          <a:xfrm>
            <a:off x="1395373" y="3913869"/>
            <a:ext cx="548640" cy="589643"/>
          </a:xfrm>
          <a:prstGeom prst="curvedRightArrow">
            <a:avLst>
              <a:gd name="adj1" fmla="val 13441"/>
              <a:gd name="adj2" fmla="val 53334"/>
              <a:gd name="adj3" fmla="val 25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>
              <a:solidFill>
                <a:schemeClr val="tx1"/>
              </a:solidFill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08508" y="4323737"/>
            <a:ext cx="1131203" cy="26104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97130" y="4299925"/>
            <a:ext cx="1827332" cy="261047"/>
          </a:xfrm>
          <a:prstGeom prst="rect">
            <a:avLst/>
          </a:prstGeom>
        </p:spPr>
      </p:pic>
      <p:sp>
        <p:nvSpPr>
          <p:cNvPr id="18" name="Right Arrow 17"/>
          <p:cNvSpPr/>
          <p:nvPr/>
        </p:nvSpPr>
        <p:spPr>
          <a:xfrm>
            <a:off x="4600394" y="4966407"/>
            <a:ext cx="592889" cy="23585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TextBox 18"/>
          <p:cNvSpPr txBox="1"/>
          <p:nvPr/>
        </p:nvSpPr>
        <p:spPr>
          <a:xfrm>
            <a:off x="5249424" y="4521038"/>
            <a:ext cx="135492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 err="1"/>
              <a:t>Kahler</a:t>
            </a:r>
            <a:r>
              <a:rPr lang="en-US" sz="1350" dirty="0"/>
              <a:t> potential:</a:t>
            </a: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49421" y="4873995"/>
            <a:ext cx="1310470" cy="301054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44013" y="4788968"/>
            <a:ext cx="2565602" cy="576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323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202769" y="1148578"/>
            <a:ext cx="1232784" cy="27699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tx1"/>
              </a:solidFill>
            </a:endParaRPr>
          </a:p>
        </p:txBody>
      </p:sp>
      <p:pic>
        <p:nvPicPr>
          <p:cNvPr id="5" name="Picture 4" descr="latex-image-1.pd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343" y="4252771"/>
            <a:ext cx="3837215" cy="4553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2769" y="1607005"/>
            <a:ext cx="3238508" cy="63500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4218" y="1607003"/>
            <a:ext cx="1116833" cy="43996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02771" y="1148576"/>
            <a:ext cx="1279453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Scalar potential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2769" y="2689547"/>
            <a:ext cx="3036440" cy="1054101"/>
          </a:xfrm>
          <a:prstGeom prst="rect">
            <a:avLst/>
          </a:prstGeom>
        </p:spPr>
      </p:pic>
      <p:pic>
        <p:nvPicPr>
          <p:cNvPr id="10" name="Picture 9" descr="latex-image-1.pdf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342" y="5072129"/>
            <a:ext cx="4888169" cy="42651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202771" y="2284933"/>
            <a:ext cx="167776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The mass eigenstates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70805" y="3863361"/>
            <a:ext cx="116641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 err="1"/>
              <a:t>VVhh</a:t>
            </a:r>
            <a:r>
              <a:rPr lang="en-US" sz="1350" dirty="0"/>
              <a:t>-vertices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5816113" y="1725185"/>
            <a:ext cx="592889" cy="23585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Right Arrow 13"/>
          <p:cNvSpPr/>
          <p:nvPr/>
        </p:nvSpPr>
        <p:spPr>
          <a:xfrm>
            <a:off x="6253163" y="4355900"/>
            <a:ext cx="858828" cy="23585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5" name="Picture 14" descr="latex-image-1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3509" y="4345820"/>
            <a:ext cx="667540" cy="245936"/>
          </a:xfrm>
          <a:prstGeom prst="rect">
            <a:avLst/>
          </a:prstGeom>
        </p:spPr>
      </p:pic>
      <p:pic>
        <p:nvPicPr>
          <p:cNvPr id="16" name="Picture 15" descr="latex-image-1.pdf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3509" y="5153929"/>
            <a:ext cx="898072" cy="234280"/>
          </a:xfrm>
          <a:prstGeom prst="rect">
            <a:avLst/>
          </a:prstGeom>
        </p:spPr>
      </p:pic>
      <p:sp>
        <p:nvSpPr>
          <p:cNvPr id="17" name="Right Arrow 16"/>
          <p:cNvSpPr/>
          <p:nvPr/>
        </p:nvSpPr>
        <p:spPr>
          <a:xfrm>
            <a:off x="6606950" y="5154181"/>
            <a:ext cx="505043" cy="235856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8" name="Picture 17" descr="latex-image-1.pdf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8314" y="4842962"/>
            <a:ext cx="1366565" cy="183199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2382986" y="4769195"/>
            <a:ext cx="414729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For</a:t>
            </a:r>
          </a:p>
        </p:txBody>
      </p:sp>
      <p:sp>
        <p:nvSpPr>
          <p:cNvPr id="2" name="AutoShape 2" descr="https://powerpoint.officeapps.live.com/pods/GetClipboardImage.ashx?Id=454469c2-2c1b-41b7-820a-f76c4e068209&amp;DC=PSG4&amp;pkey=56d7732d-8b62-4f86-9d74-3ca655b9490c&amp;wdwaccluster=PSG4"/>
          <p:cNvSpPr>
            <a:spLocks noChangeAspect="1" noChangeArrowheads="1"/>
          </p:cNvSpPr>
          <p:nvPr/>
        </p:nvSpPr>
        <p:spPr bwMode="auto">
          <a:xfrm>
            <a:off x="2190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https://powerpoint.officeapps.live.com/pods/GetClipboardImage.ashx?Id=454469c2-2c1b-41b7-820a-f76c4e068209&amp;DC=PSG4&amp;pkey=56d7732d-8b62-4f86-9d74-3ca655b9490c&amp;wdwaccluster=PSG4"/>
          <p:cNvSpPr>
            <a:spLocks noChangeAspect="1" noChangeArrowheads="1"/>
          </p:cNvSpPr>
          <p:nvPr/>
        </p:nvSpPr>
        <p:spPr bwMode="auto">
          <a:xfrm>
            <a:off x="3714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233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010969" y="945504"/>
            <a:ext cx="4056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G. V.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Jikia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en-US" dirty="0" err="1" smtClean="0">
                <a:solidFill>
                  <a:schemeClr val="accent1">
                    <a:lumMod val="50000"/>
                  </a:schemeClr>
                </a:solidFill>
              </a:rPr>
              <a:t>Nucl.Phys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. </a:t>
            </a:r>
            <a:r>
              <a:rPr lang="en-US" dirty="0" smtClean="0">
                <a:solidFill>
                  <a:schemeClr val="accent1">
                    <a:lumMod val="50000"/>
                  </a:schemeClr>
                </a:solidFill>
              </a:rPr>
              <a:t>B412 (1994) 57-75 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AF50-FA0F-8C4A-AB30-8C4F95EA23C8}" type="slidenum">
              <a:rPr lang="en-US" smtClean="0"/>
              <a:t>28</a:t>
            </a:fld>
            <a:endParaRPr lang="en-US"/>
          </a:p>
        </p:txBody>
      </p:sp>
      <p:pic>
        <p:nvPicPr>
          <p:cNvPr id="6" name="Picture 5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455" y="1448275"/>
            <a:ext cx="5694353" cy="524020"/>
          </a:xfrm>
          <a:prstGeom prst="rect">
            <a:avLst/>
          </a:prstGeom>
        </p:spPr>
      </p:pic>
      <p:pic>
        <p:nvPicPr>
          <p:cNvPr id="13" name="Picture 12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456" y="2200952"/>
            <a:ext cx="6053570" cy="1541477"/>
          </a:xfrm>
          <a:prstGeom prst="rect">
            <a:avLst/>
          </a:prstGeom>
        </p:spPr>
      </p:pic>
      <p:pic>
        <p:nvPicPr>
          <p:cNvPr id="14" name="Picture 13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969" y="3983791"/>
            <a:ext cx="6702837" cy="2491694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901681" y="274894"/>
            <a:ext cx="3903391" cy="4585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Colored vector boson contribution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6279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AF50-FA0F-8C4A-AB30-8C4F95EA23C8}" type="slidenum">
              <a:rPr lang="en-US" smtClean="0"/>
              <a:t>29</a:t>
            </a:fld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698092" y="1577806"/>
            <a:ext cx="5673733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charset="2"/>
              <a:buChar char="²"/>
            </a:pPr>
            <a:r>
              <a:rPr lang="en-US" dirty="0" smtClean="0"/>
              <a:t>Colored scalar &amp; vector</a:t>
            </a:r>
            <a:r>
              <a:rPr lang="en-US" dirty="0" smtClean="0"/>
              <a:t> bosons MG5 </a:t>
            </a:r>
            <a:endParaRPr lang="en-US" dirty="0" smtClean="0"/>
          </a:p>
          <a:p>
            <a:pPr marL="285750" indent="-285750">
              <a:buFont typeface="Wingdings" charset="2"/>
              <a:buChar char="²"/>
            </a:pPr>
            <a:r>
              <a:rPr lang="en-US" dirty="0" smtClean="0"/>
              <a:t>Higgs pair production rate scanned over</a:t>
            </a:r>
            <a:endParaRPr lang="en-US" dirty="0" smtClean="0"/>
          </a:p>
          <a:p>
            <a:pPr lvl="1"/>
            <a:r>
              <a:rPr lang="en-US" dirty="0" smtClean="0"/>
              <a:t> 		</a:t>
            </a:r>
            <a:r>
              <a:rPr lang="en-US" i="1" dirty="0" err="1" smtClean="0"/>
              <a:t>m</a:t>
            </a:r>
            <a:r>
              <a:rPr lang="en-US" i="1" baseline="-25000" dirty="0" err="1" smtClean="0"/>
              <a:t>S</a:t>
            </a:r>
            <a:r>
              <a:rPr lang="en-US" i="1" baseline="-25000" dirty="0" smtClean="0"/>
              <a:t> </a:t>
            </a:r>
            <a:r>
              <a:rPr lang="en-US" i="1" dirty="0" smtClean="0"/>
              <a:t>&amp; m</a:t>
            </a:r>
            <a:r>
              <a:rPr lang="en-US" i="1" baseline="-25000" dirty="0" smtClean="0"/>
              <a:t>V</a:t>
            </a:r>
            <a:endParaRPr lang="en-US" dirty="0" smtClean="0"/>
          </a:p>
          <a:p>
            <a:r>
              <a:rPr lang="en-US" dirty="0"/>
              <a:t> </a:t>
            </a:r>
            <a:r>
              <a:rPr lang="en-US" dirty="0" smtClean="0"/>
              <a:t>     </a:t>
            </a:r>
            <a:r>
              <a:rPr lang="en-US" dirty="0" smtClean="0"/>
              <a:t>&amp; their portal couplings to Higgs</a:t>
            </a:r>
            <a:r>
              <a:rPr lang="en-US" dirty="0" smtClean="0"/>
              <a:t>  </a:t>
            </a:r>
            <a:endParaRPr lang="en-US" dirty="0" smtClean="0"/>
          </a:p>
          <a:p>
            <a:pPr marL="0" lvl="1"/>
            <a:r>
              <a:rPr lang="en-US" dirty="0"/>
              <a:t>	</a:t>
            </a:r>
            <a:r>
              <a:rPr lang="en-US" dirty="0" smtClean="0"/>
              <a:t>		</a:t>
            </a:r>
            <a:r>
              <a:rPr lang="en-US" i="1" dirty="0" err="1" smtClean="0"/>
              <a:t>λ</a:t>
            </a:r>
            <a:r>
              <a:rPr lang="en-US" i="1" baseline="-25000" dirty="0" err="1" smtClean="0"/>
              <a:t>S</a:t>
            </a:r>
            <a:r>
              <a:rPr lang="en-US" i="1" baseline="-25000" dirty="0" smtClean="0"/>
              <a:t> </a:t>
            </a:r>
            <a:r>
              <a:rPr lang="en-US" i="1" dirty="0"/>
              <a:t>&amp; </a:t>
            </a:r>
            <a:r>
              <a:rPr lang="en-US" i="1" dirty="0" err="1" smtClean="0"/>
              <a:t>λ</a:t>
            </a:r>
            <a:r>
              <a:rPr lang="en-US" i="1" baseline="-25000" dirty="0" err="1" smtClean="0"/>
              <a:t>V</a:t>
            </a:r>
            <a:endParaRPr lang="en-US" dirty="0"/>
          </a:p>
          <a:p>
            <a:pPr marL="0" lvl="1"/>
            <a:endParaRPr lang="en-US" dirty="0" smtClean="0"/>
          </a:p>
          <a:p>
            <a:r>
              <a:rPr lang="en-US" dirty="0"/>
              <a:t> </a:t>
            </a:r>
            <a:r>
              <a:rPr lang="en-US" dirty="0"/>
              <a:t>	</a:t>
            </a:r>
            <a:r>
              <a:rPr lang="en-US" dirty="0" smtClean="0"/>
              <a:t> Three cases:</a:t>
            </a:r>
            <a:endParaRPr lang="en-US" dirty="0" smtClean="0"/>
          </a:p>
          <a:p>
            <a:pPr marL="742950" lvl="1" indent="-285750">
              <a:buFont typeface="Arial"/>
              <a:buChar char="•"/>
            </a:pPr>
            <a:r>
              <a:rPr lang="en-US" dirty="0" smtClean="0"/>
              <a:t>Real</a:t>
            </a:r>
            <a:r>
              <a:rPr lang="en-US" dirty="0" smtClean="0"/>
              <a:t> </a:t>
            </a:r>
            <a:r>
              <a:rPr lang="en-US" dirty="0" smtClean="0"/>
              <a:t>S &amp; V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 smtClean="0"/>
              <a:t>Complex</a:t>
            </a:r>
            <a:r>
              <a:rPr lang="en-US" dirty="0" smtClean="0"/>
              <a:t> </a:t>
            </a:r>
            <a:r>
              <a:rPr lang="en-US" dirty="0" smtClean="0"/>
              <a:t>S &amp; V</a:t>
            </a:r>
          </a:p>
          <a:p>
            <a:pPr marL="742950" lvl="1" indent="-285750">
              <a:buFont typeface="Arial"/>
              <a:buChar char="•"/>
            </a:pPr>
            <a:r>
              <a:rPr lang="en-US" dirty="0" smtClean="0"/>
              <a:t>Real</a:t>
            </a:r>
            <a:r>
              <a:rPr lang="en-US" dirty="0" smtClean="0"/>
              <a:t> </a:t>
            </a:r>
            <a:r>
              <a:rPr lang="en-US" dirty="0" smtClean="0"/>
              <a:t>V &amp; </a:t>
            </a:r>
            <a:r>
              <a:rPr lang="en-US" dirty="0" smtClean="0"/>
              <a:t>complex</a:t>
            </a:r>
            <a:r>
              <a:rPr lang="en-US" dirty="0" smtClean="0"/>
              <a:t> </a:t>
            </a:r>
            <a:r>
              <a:rPr lang="en-US" dirty="0" smtClean="0"/>
              <a:t>S</a:t>
            </a:r>
          </a:p>
          <a:p>
            <a:pPr marL="285750" indent="-285750">
              <a:buFont typeface="Wingdings" charset="2"/>
              <a:buChar char="²"/>
            </a:pPr>
            <a:r>
              <a:rPr lang="en-US" dirty="0" smtClean="0"/>
              <a:t> </a:t>
            </a:r>
            <a:r>
              <a:rPr lang="en-US" dirty="0" smtClean="0"/>
              <a:t>Constraint from single Higgs</a:t>
            </a:r>
            <a:r>
              <a:rPr lang="en-US" dirty="0" smtClean="0"/>
              <a:t> prod from LHC </a:t>
            </a:r>
            <a:r>
              <a:rPr lang="en-US" dirty="0" smtClean="0"/>
              <a:t>CMS, </a:t>
            </a:r>
            <a:r>
              <a:rPr lang="en-US" dirty="0" smtClean="0"/>
              <a:t>ATLAS</a:t>
            </a:r>
            <a:endParaRPr lang="en-US" dirty="0"/>
          </a:p>
        </p:txBody>
      </p:sp>
      <p:sp>
        <p:nvSpPr>
          <p:cNvPr id="5" name="Rounded Rectangle 4"/>
          <p:cNvSpPr/>
          <p:nvPr/>
        </p:nvSpPr>
        <p:spPr>
          <a:xfrm>
            <a:off x="974666" y="881951"/>
            <a:ext cx="5940263" cy="4585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Calculation</a:t>
            </a:r>
            <a:r>
              <a:rPr lang="en-US" dirty="0" smtClean="0">
                <a:solidFill>
                  <a:srgbClr val="FF0000"/>
                </a:solidFill>
              </a:rPr>
              <a:t>: Gluon fusion @LHC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05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0133" y="2699496"/>
            <a:ext cx="7437045" cy="2912843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>
          <a:xfrm>
            <a:off x="1050131" y="1528959"/>
            <a:ext cx="5808908" cy="1063229"/>
          </a:xfrm>
          <a:prstGeom prst="roundRect">
            <a:avLst/>
          </a:prstGeom>
          <a:solidFill>
            <a:srgbClr val="FFFFFF"/>
          </a:solidFill>
          <a:ln w="28575" cmpd="sng">
            <a:solidFill>
              <a:srgbClr val="008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6" name="TextBox 5"/>
          <p:cNvSpPr txBox="1"/>
          <p:nvPr/>
        </p:nvSpPr>
        <p:spPr>
          <a:xfrm>
            <a:off x="1203961" y="1617380"/>
            <a:ext cx="3319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2012 discovery of a Higgs particle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1050134" y="1077722"/>
            <a:ext cx="1687537" cy="34392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rgbClr val="800000"/>
                </a:solidFill>
              </a:rPr>
              <a:t>Introduction</a:t>
            </a:r>
          </a:p>
        </p:txBody>
      </p:sp>
      <p:sp>
        <p:nvSpPr>
          <p:cNvPr id="8" name="Rectangle 7"/>
          <p:cNvSpPr/>
          <p:nvPr/>
        </p:nvSpPr>
        <p:spPr>
          <a:xfrm>
            <a:off x="1203963" y="1963631"/>
            <a:ext cx="5143501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50" dirty="0">
                <a:solidFill>
                  <a:srgbClr val="17375E"/>
                </a:solidFill>
              </a:rPr>
              <a:t>G. </a:t>
            </a:r>
            <a:r>
              <a:rPr lang="en-US" sz="1350" dirty="0" err="1">
                <a:solidFill>
                  <a:srgbClr val="17375E"/>
                </a:solidFill>
              </a:rPr>
              <a:t>Aad</a:t>
            </a:r>
            <a:r>
              <a:rPr lang="en-US" sz="1350" dirty="0">
                <a:solidFill>
                  <a:srgbClr val="17375E"/>
                </a:solidFill>
              </a:rPr>
              <a:t> et al. [ATLAS Collaboration], Phys. </a:t>
            </a:r>
            <a:r>
              <a:rPr lang="en-US" sz="1350" dirty="0" err="1">
                <a:solidFill>
                  <a:srgbClr val="17375E"/>
                </a:solidFill>
              </a:rPr>
              <a:t>Lett</a:t>
            </a:r>
            <a:r>
              <a:rPr lang="en-US" sz="1350" dirty="0">
                <a:solidFill>
                  <a:srgbClr val="17375E"/>
                </a:solidFill>
              </a:rPr>
              <a:t>. B 716 (2012) 1</a:t>
            </a:r>
          </a:p>
          <a:p>
            <a:r>
              <a:rPr lang="en-US" sz="1350" dirty="0">
                <a:solidFill>
                  <a:srgbClr val="17375E"/>
                </a:solidFill>
              </a:rPr>
              <a:t>S. </a:t>
            </a:r>
            <a:r>
              <a:rPr lang="en-US" sz="1350" dirty="0" err="1">
                <a:solidFill>
                  <a:srgbClr val="17375E"/>
                </a:solidFill>
              </a:rPr>
              <a:t>Chatrchyan</a:t>
            </a:r>
            <a:r>
              <a:rPr lang="en-US" sz="1350" dirty="0">
                <a:solidFill>
                  <a:srgbClr val="17375E"/>
                </a:solidFill>
              </a:rPr>
              <a:t> et al. [CMS Collaboration], Phys. </a:t>
            </a:r>
            <a:r>
              <a:rPr lang="en-US" sz="1350" dirty="0" err="1">
                <a:solidFill>
                  <a:srgbClr val="17375E"/>
                </a:solidFill>
              </a:rPr>
              <a:t>Lett</a:t>
            </a:r>
            <a:r>
              <a:rPr lang="en-US" sz="1350" dirty="0">
                <a:solidFill>
                  <a:srgbClr val="17375E"/>
                </a:solidFill>
              </a:rPr>
              <a:t>. B 716 (2012) 30</a:t>
            </a:r>
          </a:p>
        </p:txBody>
      </p:sp>
      <p:sp>
        <p:nvSpPr>
          <p:cNvPr id="9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4914900" y="5624513"/>
            <a:ext cx="1600200" cy="273844"/>
          </a:xfrm>
        </p:spPr>
        <p:txBody>
          <a:bodyPr/>
          <a:lstStyle/>
          <a:p>
            <a:fld id="{6B06AF50-FA0F-8C4A-AB30-8C4F95EA23C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398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 descr="constr1505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129" y="694825"/>
            <a:ext cx="5816348" cy="5623185"/>
          </a:xfrm>
          <a:prstGeom prst="rect">
            <a:avLst/>
          </a:prstGeom>
        </p:spPr>
      </p:pic>
      <p:sp>
        <p:nvSpPr>
          <p:cNvPr id="39" name="Rounded Rectangle 38"/>
          <p:cNvSpPr/>
          <p:nvPr/>
        </p:nvSpPr>
        <p:spPr>
          <a:xfrm>
            <a:off x="5852246" y="4425554"/>
            <a:ext cx="3179495" cy="914400"/>
          </a:xfrm>
          <a:prstGeom prst="roundRect">
            <a:avLst/>
          </a:prstGeom>
          <a:solidFill>
            <a:schemeClr val="bg1"/>
          </a:solidFill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AF50-FA0F-8C4A-AB30-8C4F95EA23C8}" type="slidenum">
              <a:rPr lang="en-US" smtClean="0"/>
              <a:t>30</a:t>
            </a:fld>
            <a:endParaRPr lang="en-US"/>
          </a:p>
        </p:txBody>
      </p:sp>
      <p:sp>
        <p:nvSpPr>
          <p:cNvPr id="21" name="Rounded Rectangle 20"/>
          <p:cNvSpPr/>
          <p:nvPr/>
        </p:nvSpPr>
        <p:spPr>
          <a:xfrm>
            <a:off x="6553200" y="1909792"/>
            <a:ext cx="2406822" cy="538763"/>
          </a:xfrm>
          <a:prstGeom prst="roundRect">
            <a:avLst/>
          </a:prstGeom>
          <a:noFill/>
          <a:ln w="28575" cmpd="sng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SM </a:t>
            </a:r>
            <a:r>
              <a:rPr lang="en-US" dirty="0" err="1" smtClean="0">
                <a:solidFill>
                  <a:srgbClr val="FF0000"/>
                </a:solidFill>
              </a:rPr>
              <a:t>ggH</a:t>
            </a:r>
            <a:r>
              <a:rPr lang="en-US" dirty="0" smtClean="0">
                <a:solidFill>
                  <a:srgbClr val="FF0000"/>
                </a:solidFill>
              </a:rPr>
              <a:t> expectation: 1 </a:t>
            </a:r>
            <a:endParaRPr lang="en-US" dirty="0">
              <a:solidFill>
                <a:srgbClr val="FF0000"/>
              </a:solidFill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 flipH="1">
            <a:off x="6142646" y="2270501"/>
            <a:ext cx="404766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1090129" y="125118"/>
            <a:ext cx="5260316" cy="4585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Scan over vector &amp; scalar octet masses:  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38" name="Picture 37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3340" y="4559319"/>
            <a:ext cx="2925895" cy="579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460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 descr="constr1505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129" y="694825"/>
            <a:ext cx="5816348" cy="5623185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AF50-FA0F-8C4A-AB30-8C4F95EA23C8}" type="slidenum">
              <a:rPr lang="en-US" smtClean="0"/>
              <a:t>31</a:t>
            </a:fld>
            <a:endParaRPr lang="en-US"/>
          </a:p>
        </p:txBody>
      </p:sp>
      <p:sp>
        <p:nvSpPr>
          <p:cNvPr id="10" name="Rounded Rectangle 9"/>
          <p:cNvSpPr/>
          <p:nvPr/>
        </p:nvSpPr>
        <p:spPr>
          <a:xfrm>
            <a:off x="3735824" y="1371029"/>
            <a:ext cx="2406822" cy="538763"/>
          </a:xfrm>
          <a:prstGeom prst="roundRect">
            <a:avLst/>
          </a:prstGeom>
          <a:noFill/>
          <a:ln w="28575" cmpd="sng">
            <a:solidFill>
              <a:srgbClr val="0000FF"/>
            </a:solidFill>
            <a:prstDash val="sys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FF"/>
                </a:solidFill>
              </a:rPr>
              <a:t>ATLAS </a:t>
            </a:r>
            <a:r>
              <a:rPr lang="en-US" dirty="0" err="1" smtClean="0">
                <a:solidFill>
                  <a:srgbClr val="0000FF"/>
                </a:solidFill>
              </a:rPr>
              <a:t>ggH</a:t>
            </a:r>
            <a:r>
              <a:rPr lang="en-US" dirty="0" smtClean="0">
                <a:solidFill>
                  <a:srgbClr val="0000FF"/>
                </a:solidFill>
              </a:rPr>
              <a:t>: 1.32±0.38 </a:t>
            </a:r>
            <a:endParaRPr lang="en-US" dirty="0">
              <a:solidFill>
                <a:srgbClr val="0000FF"/>
              </a:solidFill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3207296" y="1646824"/>
            <a:ext cx="528528" cy="726300"/>
          </a:xfrm>
          <a:prstGeom prst="straightConnector1">
            <a:avLst/>
          </a:prstGeom>
          <a:ln>
            <a:solidFill>
              <a:srgbClr val="0000FF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4939235" y="1975463"/>
            <a:ext cx="320730" cy="1231458"/>
          </a:xfrm>
          <a:prstGeom prst="straightConnector1">
            <a:avLst/>
          </a:prstGeom>
          <a:ln>
            <a:solidFill>
              <a:srgbClr val="0000FF"/>
            </a:solidFill>
            <a:prstDash val="sysDash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1090129" y="125118"/>
            <a:ext cx="5260316" cy="4585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Scan over vector &amp; scalar octet masses:  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196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 descr="constr1505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129" y="694825"/>
            <a:ext cx="5816348" cy="5623185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AF50-FA0F-8C4A-AB30-8C4F95EA23C8}" type="slidenum">
              <a:rPr lang="en-US" smtClean="0"/>
              <a:t>32</a:t>
            </a:fld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6553201" y="3155609"/>
            <a:ext cx="2590800" cy="538763"/>
          </a:xfrm>
          <a:prstGeom prst="roundRect">
            <a:avLst/>
          </a:prstGeom>
          <a:noFill/>
          <a:ln w="28575" cmpd="sng">
            <a:solidFill>
              <a:srgbClr val="0000FF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FF"/>
                </a:solidFill>
              </a:rPr>
              <a:t>CMS </a:t>
            </a:r>
            <a:r>
              <a:rPr lang="en-US" dirty="0" err="1" smtClean="0">
                <a:solidFill>
                  <a:srgbClr val="0000FF"/>
                </a:solidFill>
              </a:rPr>
              <a:t>ggH</a:t>
            </a:r>
            <a:r>
              <a:rPr lang="en-US" dirty="0" smtClean="0">
                <a:solidFill>
                  <a:srgbClr val="0000FF"/>
                </a:solidFill>
              </a:rPr>
              <a:t>: 0.85+0.19-0.17 </a:t>
            </a:r>
            <a:endParaRPr lang="en-US" dirty="0">
              <a:solidFill>
                <a:srgbClr val="0000FF"/>
              </a:solidFill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5503719" y="2565537"/>
            <a:ext cx="1049482" cy="755302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5590991" y="3540440"/>
            <a:ext cx="946848" cy="641385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1090129" y="125118"/>
            <a:ext cx="5260316" cy="4585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Scan over vector &amp; scalar octet masses:  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44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AF50-FA0F-8C4A-AB30-8C4F95EA23C8}" type="slidenum">
              <a:rPr lang="en-US" smtClean="0"/>
              <a:t>33</a:t>
            </a:fld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6553201" y="1936979"/>
            <a:ext cx="1898719" cy="914400"/>
          </a:xfrm>
          <a:prstGeom prst="roundRect">
            <a:avLst/>
          </a:prstGeom>
          <a:noFill/>
          <a:ln w="28575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Portal Couplings:</a:t>
            </a:r>
          </a:p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λ</a:t>
            </a:r>
            <a:r>
              <a:rPr lang="en-US" baseline="-25000" dirty="0" err="1" smtClean="0">
                <a:solidFill>
                  <a:srgbClr val="000000"/>
                </a:solidFill>
              </a:rPr>
              <a:t>s</a:t>
            </a:r>
            <a:r>
              <a:rPr lang="en-US" dirty="0" smtClean="0">
                <a:solidFill>
                  <a:srgbClr val="000000"/>
                </a:solidFill>
              </a:rPr>
              <a:t>=1.5</a:t>
            </a:r>
          </a:p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λ</a:t>
            </a:r>
            <a:r>
              <a:rPr lang="en-US" baseline="-25000" dirty="0" err="1" smtClean="0">
                <a:solidFill>
                  <a:srgbClr val="000000"/>
                </a:solidFill>
              </a:rPr>
              <a:t>V</a:t>
            </a:r>
            <a:r>
              <a:rPr lang="en-US" dirty="0" smtClean="0">
                <a:solidFill>
                  <a:srgbClr val="000000"/>
                </a:solidFill>
              </a:rPr>
              <a:t>=0.5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6553201" y="3309542"/>
            <a:ext cx="2298935" cy="1143765"/>
          </a:xfrm>
          <a:prstGeom prst="roundRect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rgbClr val="FF0000"/>
                </a:solidFill>
              </a:rPr>
              <a:t>The SM NLO expect.:</a:t>
            </a:r>
          </a:p>
          <a:p>
            <a:r>
              <a:rPr lang="en-US" dirty="0" err="1" smtClean="0">
                <a:solidFill>
                  <a:srgbClr val="FF0000"/>
                </a:solidFill>
              </a:rPr>
              <a:t>σ</a:t>
            </a:r>
            <a:r>
              <a:rPr lang="en-US" baseline="-25000" dirty="0" err="1" smtClean="0">
                <a:solidFill>
                  <a:srgbClr val="FF0000"/>
                </a:solidFill>
              </a:rPr>
              <a:t>s</a:t>
            </a:r>
            <a:r>
              <a:rPr lang="en-US" dirty="0" smtClean="0">
                <a:solidFill>
                  <a:srgbClr val="FF0000"/>
                </a:solidFill>
              </a:rPr>
              <a:t>=30-40fb </a:t>
            </a:r>
            <a:r>
              <a:rPr lang="en-US" dirty="0">
                <a:solidFill>
                  <a:srgbClr val="FF0000"/>
                </a:solidFill>
              </a:rPr>
              <a:t>at </a:t>
            </a:r>
            <a:r>
              <a:rPr lang="en-US" dirty="0" smtClean="0">
                <a:solidFill>
                  <a:srgbClr val="FF0000"/>
                </a:solidFill>
              </a:rPr>
              <a:t>14 </a:t>
            </a:r>
            <a:r>
              <a:rPr lang="en-US" dirty="0" err="1" smtClean="0">
                <a:solidFill>
                  <a:srgbClr val="FF0000"/>
                </a:solidFill>
              </a:rPr>
              <a:t>TeV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Picture 4" descr="rmscan1505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495" y="673100"/>
            <a:ext cx="5727700" cy="54991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1090129" y="125118"/>
            <a:ext cx="6466260" cy="4585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Scan over vector &amp; scalar octet masses: Real S &amp; V  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320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AF50-FA0F-8C4A-AB30-8C4F95EA23C8}" type="slidenum">
              <a:rPr lang="en-US" smtClean="0"/>
              <a:t>34</a:t>
            </a:fld>
            <a:endParaRPr lang="en-US"/>
          </a:p>
        </p:txBody>
      </p:sp>
      <p:sp>
        <p:nvSpPr>
          <p:cNvPr id="3" name="Rounded Rectangle 2"/>
          <p:cNvSpPr/>
          <p:nvPr/>
        </p:nvSpPr>
        <p:spPr>
          <a:xfrm>
            <a:off x="6788081" y="1924152"/>
            <a:ext cx="1898719" cy="914400"/>
          </a:xfrm>
          <a:prstGeom prst="roundRect">
            <a:avLst/>
          </a:prstGeom>
          <a:noFill/>
          <a:ln w="28575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Portal Couplings:</a:t>
            </a:r>
          </a:p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λ</a:t>
            </a:r>
            <a:r>
              <a:rPr lang="en-US" baseline="-25000" dirty="0" err="1" smtClean="0">
                <a:solidFill>
                  <a:srgbClr val="000000"/>
                </a:solidFill>
              </a:rPr>
              <a:t>s</a:t>
            </a:r>
            <a:r>
              <a:rPr lang="en-US" dirty="0" smtClean="0">
                <a:solidFill>
                  <a:srgbClr val="000000"/>
                </a:solidFill>
              </a:rPr>
              <a:t>=1.5</a:t>
            </a:r>
          </a:p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λ</a:t>
            </a:r>
            <a:r>
              <a:rPr lang="en-US" baseline="-25000" dirty="0" err="1" smtClean="0">
                <a:solidFill>
                  <a:srgbClr val="000000"/>
                </a:solidFill>
              </a:rPr>
              <a:t>V</a:t>
            </a:r>
            <a:r>
              <a:rPr lang="en-US" dirty="0" smtClean="0">
                <a:solidFill>
                  <a:srgbClr val="000000"/>
                </a:solidFill>
              </a:rPr>
              <a:t>=1.5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1090129" y="125118"/>
            <a:ext cx="6466260" cy="4585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Scan over vector &amp; scalar octet masses: Real S &amp; V  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5" name="Picture 4" descr="rmscan1515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129" y="857250"/>
            <a:ext cx="5727700" cy="549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237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AF50-FA0F-8C4A-AB30-8C4F95EA23C8}" type="slidenum">
              <a:rPr lang="en-US" smtClean="0"/>
              <a:t>35</a:t>
            </a:fld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7017563" y="1924152"/>
            <a:ext cx="1898719" cy="914400"/>
          </a:xfrm>
          <a:prstGeom prst="roundRect">
            <a:avLst/>
          </a:prstGeom>
          <a:noFill/>
          <a:ln w="28575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Portal Couplings:</a:t>
            </a:r>
          </a:p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λ</a:t>
            </a:r>
            <a:r>
              <a:rPr lang="en-US" baseline="-25000" dirty="0" err="1" smtClean="0">
                <a:solidFill>
                  <a:srgbClr val="000000"/>
                </a:solidFill>
              </a:rPr>
              <a:t>s</a:t>
            </a:r>
            <a:r>
              <a:rPr lang="en-US" dirty="0" smtClean="0">
                <a:solidFill>
                  <a:srgbClr val="000000"/>
                </a:solidFill>
              </a:rPr>
              <a:t>=0.5</a:t>
            </a:r>
          </a:p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λ</a:t>
            </a:r>
            <a:r>
              <a:rPr lang="en-US" baseline="-25000" dirty="0" err="1" smtClean="0">
                <a:solidFill>
                  <a:srgbClr val="000000"/>
                </a:solidFill>
              </a:rPr>
              <a:t>V</a:t>
            </a:r>
            <a:r>
              <a:rPr lang="en-US" dirty="0" smtClean="0">
                <a:solidFill>
                  <a:srgbClr val="000000"/>
                </a:solidFill>
              </a:rPr>
              <a:t>=1.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3" name="Picture 2" descr="rmscan05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6930" y="673100"/>
            <a:ext cx="5727700" cy="54991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090129" y="125118"/>
            <a:ext cx="6466260" cy="4585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Scan over vector &amp; scalar octet masses: Real S &amp; V  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65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AF50-FA0F-8C4A-AB30-8C4F95EA23C8}" type="slidenum">
              <a:rPr lang="en-US" smtClean="0"/>
              <a:t>36</a:t>
            </a:fld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7017563" y="1924152"/>
            <a:ext cx="1898719" cy="914400"/>
          </a:xfrm>
          <a:prstGeom prst="roundRect">
            <a:avLst/>
          </a:prstGeom>
          <a:noFill/>
          <a:ln w="28575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Portal Couplings:</a:t>
            </a:r>
          </a:p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λ</a:t>
            </a:r>
            <a:r>
              <a:rPr lang="en-US" baseline="-25000" dirty="0" err="1" smtClean="0">
                <a:solidFill>
                  <a:srgbClr val="000000"/>
                </a:solidFill>
              </a:rPr>
              <a:t>s</a:t>
            </a:r>
            <a:r>
              <a:rPr lang="en-US" dirty="0" smtClean="0">
                <a:solidFill>
                  <a:srgbClr val="000000"/>
                </a:solidFill>
              </a:rPr>
              <a:t>=1.5</a:t>
            </a:r>
          </a:p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λ</a:t>
            </a:r>
            <a:r>
              <a:rPr lang="en-US" baseline="-25000" dirty="0" err="1" smtClean="0">
                <a:solidFill>
                  <a:srgbClr val="000000"/>
                </a:solidFill>
              </a:rPr>
              <a:t>V</a:t>
            </a:r>
            <a:r>
              <a:rPr lang="en-US" dirty="0" smtClean="0">
                <a:solidFill>
                  <a:srgbClr val="000000"/>
                </a:solidFill>
              </a:rPr>
              <a:t>=1.5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5" name="Picture 4" descr="cmscan1515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863" y="673100"/>
            <a:ext cx="5727700" cy="54991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090128" y="125118"/>
            <a:ext cx="7069231" cy="4585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Scan over vector &amp; scalar octet masses: Complex S &amp; V  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6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AF50-FA0F-8C4A-AB30-8C4F95EA23C8}" type="slidenum">
              <a:rPr lang="en-US" smtClean="0"/>
              <a:t>37</a:t>
            </a:fld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7017563" y="1924152"/>
            <a:ext cx="1898719" cy="914400"/>
          </a:xfrm>
          <a:prstGeom prst="roundRect">
            <a:avLst/>
          </a:prstGeom>
          <a:noFill/>
          <a:ln w="28575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Portal Couplings:</a:t>
            </a:r>
          </a:p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λ</a:t>
            </a:r>
            <a:r>
              <a:rPr lang="en-US" baseline="-25000" dirty="0" err="1" smtClean="0">
                <a:solidFill>
                  <a:srgbClr val="000000"/>
                </a:solidFill>
              </a:rPr>
              <a:t>s</a:t>
            </a:r>
            <a:r>
              <a:rPr lang="en-US" dirty="0" smtClean="0">
                <a:solidFill>
                  <a:srgbClr val="000000"/>
                </a:solidFill>
              </a:rPr>
              <a:t>=1.5</a:t>
            </a:r>
          </a:p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λ</a:t>
            </a:r>
            <a:r>
              <a:rPr lang="en-US" baseline="-25000" dirty="0" err="1" smtClean="0">
                <a:solidFill>
                  <a:srgbClr val="000000"/>
                </a:solidFill>
              </a:rPr>
              <a:t>V</a:t>
            </a:r>
            <a:r>
              <a:rPr lang="en-US" dirty="0" smtClean="0">
                <a:solidFill>
                  <a:srgbClr val="000000"/>
                </a:solidFill>
              </a:rPr>
              <a:t>=0.5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5" name="Picture 4" descr="cmscan1505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200" y="698500"/>
            <a:ext cx="5676900" cy="54483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090128" y="125118"/>
            <a:ext cx="7069231" cy="4585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Scan over vector &amp; scalar octet masses: Complex S &amp; V  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592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AF50-FA0F-8C4A-AB30-8C4F95EA23C8}" type="slidenum">
              <a:rPr lang="en-US" smtClean="0"/>
              <a:t>38</a:t>
            </a:fld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7017563" y="1924152"/>
            <a:ext cx="1898719" cy="914400"/>
          </a:xfrm>
          <a:prstGeom prst="roundRect">
            <a:avLst/>
          </a:prstGeom>
          <a:noFill/>
          <a:ln w="28575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Portal Couplings:</a:t>
            </a:r>
          </a:p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λ</a:t>
            </a:r>
            <a:r>
              <a:rPr lang="en-US" baseline="-25000" dirty="0" err="1" smtClean="0">
                <a:solidFill>
                  <a:srgbClr val="000000"/>
                </a:solidFill>
              </a:rPr>
              <a:t>s</a:t>
            </a:r>
            <a:r>
              <a:rPr lang="en-US" dirty="0" smtClean="0">
                <a:solidFill>
                  <a:srgbClr val="000000"/>
                </a:solidFill>
              </a:rPr>
              <a:t>=0.5</a:t>
            </a:r>
          </a:p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λ</a:t>
            </a:r>
            <a:r>
              <a:rPr lang="en-US" baseline="-25000" dirty="0" err="1" smtClean="0">
                <a:solidFill>
                  <a:srgbClr val="000000"/>
                </a:solidFill>
              </a:rPr>
              <a:t>V</a:t>
            </a:r>
            <a:r>
              <a:rPr lang="en-US" dirty="0" smtClean="0">
                <a:solidFill>
                  <a:srgbClr val="000000"/>
                </a:solidFill>
              </a:rPr>
              <a:t>=1.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5" name="Picture 4" descr="cmscan05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723900"/>
            <a:ext cx="5638800" cy="54102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090128" y="125118"/>
            <a:ext cx="7069231" cy="4585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Scan over vector &amp; scalar octet masses: Complex S &amp; V  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420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AF50-FA0F-8C4A-AB30-8C4F95EA23C8}" type="slidenum">
              <a:rPr lang="en-US" smtClean="0"/>
              <a:t>39</a:t>
            </a:fld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1090128" y="125118"/>
            <a:ext cx="7736349" cy="4585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Scan over vector &amp; scalar octet masses: Real V &amp; Complex S  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017563" y="1924152"/>
            <a:ext cx="1898719" cy="914400"/>
          </a:xfrm>
          <a:prstGeom prst="roundRect">
            <a:avLst/>
          </a:prstGeom>
          <a:noFill/>
          <a:ln w="28575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Portal Couplings:</a:t>
            </a:r>
          </a:p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λ</a:t>
            </a:r>
            <a:r>
              <a:rPr lang="en-US" baseline="-25000" dirty="0" err="1" smtClean="0">
                <a:solidFill>
                  <a:srgbClr val="000000"/>
                </a:solidFill>
              </a:rPr>
              <a:t>s</a:t>
            </a:r>
            <a:r>
              <a:rPr lang="en-US" dirty="0" smtClean="0">
                <a:solidFill>
                  <a:srgbClr val="000000"/>
                </a:solidFill>
              </a:rPr>
              <a:t>=1.5</a:t>
            </a:r>
          </a:p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λ</a:t>
            </a:r>
            <a:r>
              <a:rPr lang="en-US" baseline="-25000" dirty="0" err="1" smtClean="0">
                <a:solidFill>
                  <a:srgbClr val="000000"/>
                </a:solidFill>
              </a:rPr>
              <a:t>V</a:t>
            </a:r>
            <a:r>
              <a:rPr lang="en-US" dirty="0" smtClean="0">
                <a:solidFill>
                  <a:srgbClr val="000000"/>
                </a:solidFill>
              </a:rPr>
              <a:t>=1.5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3" name="Picture 2" descr="rcmscan1515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800100"/>
            <a:ext cx="54864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062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5576207" y="4979535"/>
            <a:ext cx="1600200" cy="273844"/>
          </a:xfrm>
        </p:spPr>
        <p:txBody>
          <a:bodyPr/>
          <a:lstStyle/>
          <a:p>
            <a:fld id="{6B06AF50-FA0F-8C4A-AB30-8C4F95EA23C8}" type="slidenum">
              <a:rPr lang="en-US" smtClean="0"/>
              <a:t>4</a:t>
            </a:fld>
            <a:endParaRPr lang="en-US" dirty="0"/>
          </a:p>
        </p:txBody>
      </p:sp>
      <p:sp>
        <p:nvSpPr>
          <p:cNvPr id="9" name="Rounded Rectangle 8"/>
          <p:cNvSpPr/>
          <p:nvPr/>
        </p:nvSpPr>
        <p:spPr>
          <a:xfrm>
            <a:off x="1792797" y="2818046"/>
            <a:ext cx="4843921" cy="2298410"/>
          </a:xfrm>
          <a:prstGeom prst="roundRect">
            <a:avLst/>
          </a:prstGeom>
          <a:solidFill>
            <a:schemeClr val="bg1"/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57175" indent="-257175">
              <a:buAutoNum type="arabicPeriod"/>
            </a:pPr>
            <a:endParaRPr lang="en-US" sz="1500" dirty="0">
              <a:solidFill>
                <a:srgbClr val="660066"/>
              </a:solidFill>
            </a:endParaRPr>
          </a:p>
          <a:p>
            <a:pPr marL="257175" indent="-257175">
              <a:buAutoNum type="arabicPeriod"/>
            </a:pPr>
            <a:r>
              <a:rPr lang="en-US" sz="1500" dirty="0">
                <a:solidFill>
                  <a:schemeClr val="tx2"/>
                </a:solidFill>
              </a:rPr>
              <a:t>Scalar particle </a:t>
            </a:r>
            <a:r>
              <a:rPr lang="en-US" sz="1500" b="1" dirty="0">
                <a:solidFill>
                  <a:schemeClr val="tx2"/>
                </a:solidFill>
              </a:rPr>
              <a:t>h</a:t>
            </a:r>
            <a:r>
              <a:rPr lang="en-US" sz="1500" dirty="0">
                <a:solidFill>
                  <a:schemeClr val="tx2"/>
                </a:solidFill>
              </a:rPr>
              <a:t> for </a:t>
            </a:r>
          </a:p>
          <a:p>
            <a:pPr marL="600075" lvl="1" indent="-257175">
              <a:buFontTx/>
              <a:buAutoNum type="arabicPeriod"/>
            </a:pPr>
            <a:r>
              <a:rPr lang="en-US" sz="1500" dirty="0">
                <a:solidFill>
                  <a:schemeClr val="tx2"/>
                </a:solidFill>
              </a:rPr>
              <a:t>EW symmetry breaking.</a:t>
            </a:r>
          </a:p>
          <a:p>
            <a:pPr marL="257175" indent="-257175">
              <a:buAutoNum type="arabicPeriod"/>
            </a:pPr>
            <a:r>
              <a:rPr lang="en-US" sz="1500" dirty="0">
                <a:solidFill>
                  <a:schemeClr val="tx2"/>
                </a:solidFill>
              </a:rPr>
              <a:t>Substantially couples to top quark</a:t>
            </a:r>
          </a:p>
          <a:p>
            <a:pPr marL="600075" lvl="1" indent="-257175">
              <a:buAutoNum type="arabicPeriod"/>
            </a:pPr>
            <a:r>
              <a:rPr lang="en-US" sz="1500" dirty="0">
                <a:solidFill>
                  <a:schemeClr val="tx2"/>
                </a:solidFill>
              </a:rPr>
              <a:t>Yukawa – New, 5</a:t>
            </a:r>
            <a:r>
              <a:rPr lang="en-US" sz="1500" baseline="30000" dirty="0">
                <a:solidFill>
                  <a:schemeClr val="tx2"/>
                </a:solidFill>
              </a:rPr>
              <a:t>th</a:t>
            </a:r>
            <a:r>
              <a:rPr lang="en-US" sz="1500" dirty="0">
                <a:solidFill>
                  <a:schemeClr val="tx2"/>
                </a:solidFill>
              </a:rPr>
              <a:t> force of nature (</a:t>
            </a:r>
            <a:r>
              <a:rPr lang="en-US" sz="1500" b="1" dirty="0" err="1">
                <a:solidFill>
                  <a:schemeClr val="tx2"/>
                </a:solidFill>
              </a:rPr>
              <a:t>gg</a:t>
            </a:r>
            <a:r>
              <a:rPr lang="en-US" sz="1500" b="1" dirty="0">
                <a:solidFill>
                  <a:schemeClr val="tx2"/>
                </a:solidFill>
              </a:rPr>
              <a:t>-&gt;h</a:t>
            </a:r>
            <a:r>
              <a:rPr lang="en-US" sz="1500" dirty="0">
                <a:solidFill>
                  <a:schemeClr val="tx2"/>
                </a:solidFill>
              </a:rPr>
              <a:t>)</a:t>
            </a:r>
          </a:p>
          <a:p>
            <a:pPr marL="600075" lvl="1" indent="-257175">
              <a:buFontTx/>
              <a:buAutoNum type="arabicPeriod"/>
            </a:pPr>
            <a:r>
              <a:rPr lang="en-US" sz="1500" dirty="0">
                <a:solidFill>
                  <a:schemeClr val="tx2"/>
                </a:solidFill>
              </a:rPr>
              <a:t>Particle mass generation</a:t>
            </a:r>
          </a:p>
          <a:p>
            <a:pPr marL="342900" indent="-342900">
              <a:buFont typeface="+mj-lt"/>
              <a:buAutoNum type="arabicPeriod"/>
            </a:pPr>
            <a:r>
              <a:rPr lang="en-US" sz="1500" dirty="0">
                <a:solidFill>
                  <a:schemeClr val="tx2"/>
                </a:solidFill>
              </a:rPr>
              <a:t>Q: Is it a probe to new physics at </a:t>
            </a:r>
            <a:r>
              <a:rPr lang="en-US" sz="1500" dirty="0" err="1">
                <a:solidFill>
                  <a:schemeClr val="tx2"/>
                </a:solidFill>
              </a:rPr>
              <a:t>TeV</a:t>
            </a:r>
            <a:r>
              <a:rPr lang="en-US" sz="1500" dirty="0">
                <a:solidFill>
                  <a:schemeClr val="tx2"/>
                </a:solidFill>
              </a:rPr>
              <a:t> scale</a:t>
            </a:r>
          </a:p>
          <a:p>
            <a:pPr marL="685800" lvl="1" indent="-342900">
              <a:buFont typeface="+mj-lt"/>
              <a:buAutoNum type="arabicPeriod"/>
            </a:pPr>
            <a:r>
              <a:rPr lang="en-US" sz="1500" dirty="0">
                <a:solidFill>
                  <a:schemeClr val="tx2"/>
                </a:solidFill>
              </a:rPr>
              <a:t>via portal interactions with a dark sector?</a:t>
            </a:r>
          </a:p>
          <a:p>
            <a:pPr marL="685800" lvl="1" indent="-342900">
              <a:buFont typeface="+mj-lt"/>
              <a:buAutoNum type="arabicPeriod"/>
            </a:pPr>
            <a:r>
              <a:rPr lang="en-US" sz="1500" dirty="0">
                <a:solidFill>
                  <a:schemeClr val="tx2"/>
                </a:solidFill>
              </a:rPr>
              <a:t>via scalar potential through non perturbative new physics?</a:t>
            </a:r>
          </a:p>
          <a:p>
            <a:pPr marL="342900" indent="-342900">
              <a:buFont typeface="+mj-lt"/>
              <a:buAutoNum type="arabicPeriod"/>
            </a:pPr>
            <a:endParaRPr lang="en-US" sz="1500" dirty="0">
              <a:solidFill>
                <a:srgbClr val="660066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711438" y="2035633"/>
            <a:ext cx="4001144" cy="619193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66006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What are the implications &amp; questions 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711438" y="883981"/>
            <a:ext cx="5808908" cy="1063229"/>
          </a:xfrm>
          <a:prstGeom prst="roundRect">
            <a:avLst/>
          </a:prstGeom>
          <a:solidFill>
            <a:srgbClr val="FFFFFF"/>
          </a:solidFill>
          <a:ln w="28575" cmpd="sng">
            <a:solidFill>
              <a:srgbClr val="008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TextBox 11"/>
          <p:cNvSpPr txBox="1"/>
          <p:nvPr/>
        </p:nvSpPr>
        <p:spPr>
          <a:xfrm>
            <a:off x="1865268" y="972402"/>
            <a:ext cx="3319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2012 discovery of a Higgs particle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711441" y="432744"/>
            <a:ext cx="1687537" cy="34392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rgbClr val="800000"/>
                </a:solidFill>
              </a:rPr>
              <a:t>Introduction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865270" y="1318653"/>
            <a:ext cx="5143501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50" dirty="0">
                <a:solidFill>
                  <a:srgbClr val="17375E"/>
                </a:solidFill>
              </a:rPr>
              <a:t>G. </a:t>
            </a:r>
            <a:r>
              <a:rPr lang="en-US" sz="1350" dirty="0" err="1">
                <a:solidFill>
                  <a:srgbClr val="17375E"/>
                </a:solidFill>
              </a:rPr>
              <a:t>Aad</a:t>
            </a:r>
            <a:r>
              <a:rPr lang="en-US" sz="1350" dirty="0">
                <a:solidFill>
                  <a:srgbClr val="17375E"/>
                </a:solidFill>
              </a:rPr>
              <a:t> et al. [ATLAS Collaboration], Phys. </a:t>
            </a:r>
            <a:r>
              <a:rPr lang="en-US" sz="1350" dirty="0" err="1">
                <a:solidFill>
                  <a:srgbClr val="17375E"/>
                </a:solidFill>
              </a:rPr>
              <a:t>Lett</a:t>
            </a:r>
            <a:r>
              <a:rPr lang="en-US" sz="1350" dirty="0">
                <a:solidFill>
                  <a:srgbClr val="17375E"/>
                </a:solidFill>
              </a:rPr>
              <a:t>. B 716 (2012) 1</a:t>
            </a:r>
          </a:p>
          <a:p>
            <a:r>
              <a:rPr lang="en-US" sz="1350" dirty="0">
                <a:solidFill>
                  <a:srgbClr val="17375E"/>
                </a:solidFill>
              </a:rPr>
              <a:t>S. </a:t>
            </a:r>
            <a:r>
              <a:rPr lang="en-US" sz="1350" dirty="0" err="1">
                <a:solidFill>
                  <a:srgbClr val="17375E"/>
                </a:solidFill>
              </a:rPr>
              <a:t>Chatrchyan</a:t>
            </a:r>
            <a:r>
              <a:rPr lang="en-US" sz="1350" dirty="0">
                <a:solidFill>
                  <a:srgbClr val="17375E"/>
                </a:solidFill>
              </a:rPr>
              <a:t> et al. [CMS Collaboration], Phys. </a:t>
            </a:r>
            <a:r>
              <a:rPr lang="en-US" sz="1350" dirty="0" err="1">
                <a:solidFill>
                  <a:srgbClr val="17375E"/>
                </a:solidFill>
              </a:rPr>
              <a:t>Lett</a:t>
            </a:r>
            <a:r>
              <a:rPr lang="en-US" sz="1350" dirty="0">
                <a:solidFill>
                  <a:srgbClr val="17375E"/>
                </a:solidFill>
              </a:rPr>
              <a:t>. B 716 (2012) 30</a:t>
            </a:r>
          </a:p>
        </p:txBody>
      </p:sp>
      <p:sp>
        <p:nvSpPr>
          <p:cNvPr id="15" name="Oval 14"/>
          <p:cNvSpPr/>
          <p:nvPr/>
        </p:nvSpPr>
        <p:spPr>
          <a:xfrm>
            <a:off x="2072070" y="4430656"/>
            <a:ext cx="4218512" cy="685800"/>
          </a:xfrm>
          <a:prstGeom prst="ellipse">
            <a:avLst/>
          </a:prstGeom>
          <a:noFill/>
          <a:ln w="28575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494079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AF50-FA0F-8C4A-AB30-8C4F95EA23C8}" type="slidenum">
              <a:rPr lang="en-US" smtClean="0"/>
              <a:t>40</a:t>
            </a:fld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7017563" y="1924152"/>
            <a:ext cx="1898719" cy="914400"/>
          </a:xfrm>
          <a:prstGeom prst="roundRect">
            <a:avLst/>
          </a:prstGeom>
          <a:noFill/>
          <a:ln w="28575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Portal Couplings:</a:t>
            </a:r>
          </a:p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λ</a:t>
            </a:r>
            <a:r>
              <a:rPr lang="en-US" baseline="-25000" dirty="0" err="1" smtClean="0">
                <a:solidFill>
                  <a:srgbClr val="000000"/>
                </a:solidFill>
              </a:rPr>
              <a:t>s</a:t>
            </a:r>
            <a:r>
              <a:rPr lang="en-US" dirty="0" smtClean="0">
                <a:solidFill>
                  <a:srgbClr val="000000"/>
                </a:solidFill>
              </a:rPr>
              <a:t>=1.5</a:t>
            </a:r>
          </a:p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λ</a:t>
            </a:r>
            <a:r>
              <a:rPr lang="en-US" baseline="-25000" dirty="0" err="1" smtClean="0">
                <a:solidFill>
                  <a:srgbClr val="000000"/>
                </a:solidFill>
              </a:rPr>
              <a:t>V</a:t>
            </a:r>
            <a:r>
              <a:rPr lang="en-US" dirty="0" smtClean="0">
                <a:solidFill>
                  <a:srgbClr val="000000"/>
                </a:solidFill>
              </a:rPr>
              <a:t>=</a:t>
            </a:r>
            <a:r>
              <a:rPr lang="en-US" dirty="0">
                <a:solidFill>
                  <a:srgbClr val="000000"/>
                </a:solidFill>
              </a:rPr>
              <a:t>0</a:t>
            </a:r>
            <a:r>
              <a:rPr lang="en-US" dirty="0" smtClean="0">
                <a:solidFill>
                  <a:srgbClr val="000000"/>
                </a:solidFill>
              </a:rPr>
              <a:t>.5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090128" y="125118"/>
            <a:ext cx="7736349" cy="4585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Scan over vector &amp; scalar octet masses: Real V &amp; Complex S  </a:t>
            </a:r>
            <a:endParaRPr lang="en-US" sz="2400" dirty="0">
              <a:solidFill>
                <a:srgbClr val="FF0000"/>
              </a:solidFill>
            </a:endParaRPr>
          </a:p>
        </p:txBody>
      </p:sp>
      <p:pic>
        <p:nvPicPr>
          <p:cNvPr id="7" name="Picture 6" descr="rmscan1505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795" y="814594"/>
            <a:ext cx="5511348" cy="5291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68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AF50-FA0F-8C4A-AB30-8C4F95EA23C8}" type="slidenum">
              <a:rPr lang="en-US" smtClean="0"/>
              <a:t>41</a:t>
            </a:fld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7017563" y="1924152"/>
            <a:ext cx="1898719" cy="914400"/>
          </a:xfrm>
          <a:prstGeom prst="roundRect">
            <a:avLst/>
          </a:prstGeom>
          <a:noFill/>
          <a:ln w="28575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Portal Couplings:</a:t>
            </a:r>
          </a:p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λ</a:t>
            </a:r>
            <a:r>
              <a:rPr lang="en-US" baseline="-25000" dirty="0" err="1" smtClean="0">
                <a:solidFill>
                  <a:srgbClr val="000000"/>
                </a:solidFill>
              </a:rPr>
              <a:t>s</a:t>
            </a:r>
            <a:r>
              <a:rPr lang="en-US" dirty="0" smtClean="0">
                <a:solidFill>
                  <a:srgbClr val="000000"/>
                </a:solidFill>
              </a:rPr>
              <a:t>=0.5</a:t>
            </a:r>
          </a:p>
          <a:p>
            <a:pPr algn="ctr"/>
            <a:r>
              <a:rPr lang="en-US" dirty="0" err="1" smtClean="0">
                <a:solidFill>
                  <a:srgbClr val="000000"/>
                </a:solidFill>
              </a:rPr>
              <a:t>λ</a:t>
            </a:r>
            <a:r>
              <a:rPr lang="en-US" baseline="-25000" dirty="0" err="1" smtClean="0">
                <a:solidFill>
                  <a:srgbClr val="000000"/>
                </a:solidFill>
              </a:rPr>
              <a:t>V</a:t>
            </a:r>
            <a:r>
              <a:rPr lang="en-US" dirty="0" smtClean="0">
                <a:solidFill>
                  <a:srgbClr val="000000"/>
                </a:solidFill>
              </a:rPr>
              <a:t>=1.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3" name="Picture 2" descr="rcmscan05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4200" y="825500"/>
            <a:ext cx="5435600" cy="52070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090128" y="125118"/>
            <a:ext cx="7736349" cy="4585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Scan over vector &amp; scalar octet masses: Real V &amp; Complex S  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49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AF50-FA0F-8C4A-AB30-8C4F95EA23C8}" type="slidenum">
              <a:rPr lang="en-US" smtClean="0"/>
              <a:t>42</a:t>
            </a:fld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6553200" y="2116567"/>
            <a:ext cx="1898719" cy="914400"/>
          </a:xfrm>
          <a:prstGeom prst="roundRect">
            <a:avLst/>
          </a:prstGeom>
          <a:noFill/>
          <a:ln w="28575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Masses:</a:t>
            </a:r>
          </a:p>
          <a:p>
            <a:pPr algn="ctr"/>
            <a:r>
              <a:rPr lang="en-US" dirty="0" err="1">
                <a:solidFill>
                  <a:srgbClr val="000000"/>
                </a:solidFill>
              </a:rPr>
              <a:t>m</a:t>
            </a:r>
            <a:r>
              <a:rPr lang="en-US" baseline="-25000" dirty="0" err="1" smtClean="0">
                <a:solidFill>
                  <a:srgbClr val="000000"/>
                </a:solidFill>
              </a:rPr>
              <a:t>s</a:t>
            </a:r>
            <a:r>
              <a:rPr lang="en-US" dirty="0" smtClean="0">
                <a:solidFill>
                  <a:srgbClr val="000000"/>
                </a:solidFill>
              </a:rPr>
              <a:t>=300 </a:t>
            </a:r>
            <a:r>
              <a:rPr lang="en-US" dirty="0" err="1" smtClean="0">
                <a:solidFill>
                  <a:srgbClr val="000000"/>
                </a:solidFill>
              </a:rPr>
              <a:t>GeV</a:t>
            </a:r>
            <a:endParaRPr lang="en-US" dirty="0" smtClean="0">
              <a:solidFill>
                <a:srgbClr val="000000"/>
              </a:solidFill>
            </a:endParaRPr>
          </a:p>
          <a:p>
            <a:pPr algn="ctr"/>
            <a:r>
              <a:rPr lang="en-US">
                <a:solidFill>
                  <a:srgbClr val="000000"/>
                </a:solidFill>
              </a:rPr>
              <a:t>m</a:t>
            </a:r>
            <a:r>
              <a:rPr lang="en-US" baseline="-25000" smtClean="0">
                <a:solidFill>
                  <a:srgbClr val="000000"/>
                </a:solidFill>
              </a:rPr>
              <a:t>V</a:t>
            </a:r>
            <a:r>
              <a:rPr lang="en-US" smtClean="0">
                <a:solidFill>
                  <a:srgbClr val="000000"/>
                </a:solidFill>
              </a:rPr>
              <a:t>=700 </a:t>
            </a:r>
            <a:r>
              <a:rPr lang="en-US" dirty="0" err="1" smtClean="0">
                <a:solidFill>
                  <a:srgbClr val="000000"/>
                </a:solidFill>
              </a:rPr>
              <a:t>GeV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6" name="Picture 5" descr="rcouplingt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353" y="1158644"/>
            <a:ext cx="5080000" cy="513080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1039164" y="354404"/>
            <a:ext cx="5349769" cy="4585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Scan over portal </a:t>
            </a:r>
            <a:r>
              <a:rPr lang="en-US" sz="2400" dirty="0" smtClean="0">
                <a:solidFill>
                  <a:srgbClr val="FF0000"/>
                </a:solidFill>
              </a:rPr>
              <a:t>couplings: Real V &amp;  S  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82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AF50-FA0F-8C4A-AB30-8C4F95EA23C8}" type="slidenum">
              <a:rPr lang="en-US" smtClean="0"/>
              <a:t>43</a:t>
            </a:fld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6553200" y="2116567"/>
            <a:ext cx="1898719" cy="914400"/>
          </a:xfrm>
          <a:prstGeom prst="roundRect">
            <a:avLst/>
          </a:prstGeom>
          <a:noFill/>
          <a:ln w="28575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Masses:</a:t>
            </a:r>
          </a:p>
          <a:p>
            <a:pPr algn="ctr"/>
            <a:r>
              <a:rPr lang="en-US" dirty="0" err="1">
                <a:solidFill>
                  <a:srgbClr val="000000"/>
                </a:solidFill>
              </a:rPr>
              <a:t>m</a:t>
            </a:r>
            <a:r>
              <a:rPr lang="en-US" baseline="-25000" dirty="0" err="1" smtClean="0">
                <a:solidFill>
                  <a:srgbClr val="000000"/>
                </a:solidFill>
              </a:rPr>
              <a:t>s</a:t>
            </a:r>
            <a:r>
              <a:rPr lang="en-US" dirty="0" smtClean="0">
                <a:solidFill>
                  <a:srgbClr val="000000"/>
                </a:solidFill>
              </a:rPr>
              <a:t>=300 </a:t>
            </a:r>
            <a:r>
              <a:rPr lang="en-US" dirty="0" err="1" smtClean="0">
                <a:solidFill>
                  <a:srgbClr val="000000"/>
                </a:solidFill>
              </a:rPr>
              <a:t>GeV</a:t>
            </a:r>
            <a:endParaRPr lang="en-US" dirty="0" smtClean="0">
              <a:solidFill>
                <a:srgbClr val="000000"/>
              </a:solidFill>
            </a:endParaRPr>
          </a:p>
          <a:p>
            <a:pPr algn="ctr"/>
            <a:r>
              <a:rPr lang="en-US">
                <a:solidFill>
                  <a:srgbClr val="000000"/>
                </a:solidFill>
              </a:rPr>
              <a:t>m</a:t>
            </a:r>
            <a:r>
              <a:rPr lang="en-US" baseline="-25000" smtClean="0">
                <a:solidFill>
                  <a:srgbClr val="000000"/>
                </a:solidFill>
              </a:rPr>
              <a:t>V</a:t>
            </a:r>
            <a:r>
              <a:rPr lang="en-US" smtClean="0">
                <a:solidFill>
                  <a:srgbClr val="000000"/>
                </a:solidFill>
              </a:rPr>
              <a:t>=700 </a:t>
            </a:r>
            <a:r>
              <a:rPr lang="en-US" dirty="0" err="1" smtClean="0">
                <a:solidFill>
                  <a:srgbClr val="000000"/>
                </a:solidFill>
              </a:rPr>
              <a:t>GeV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5" name="Picture 4" descr="ccouplingt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124" y="1120416"/>
            <a:ext cx="5130800" cy="51816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039164" y="354404"/>
            <a:ext cx="6324787" cy="4585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Scan over portal </a:t>
            </a:r>
            <a:r>
              <a:rPr lang="en-US" sz="2400" dirty="0" smtClean="0">
                <a:solidFill>
                  <a:srgbClr val="FF0000"/>
                </a:solidFill>
              </a:rPr>
              <a:t>couplings</a:t>
            </a:r>
            <a:r>
              <a:rPr lang="en-US" sz="2400" dirty="0">
                <a:solidFill>
                  <a:srgbClr val="FF0000"/>
                </a:solidFill>
              </a:rPr>
              <a:t>: Complex </a:t>
            </a:r>
            <a:r>
              <a:rPr lang="en-US" sz="2400" dirty="0" smtClean="0">
                <a:solidFill>
                  <a:srgbClr val="FF0000"/>
                </a:solidFill>
              </a:rPr>
              <a:t>V &amp; S  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127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06AF50-FA0F-8C4A-AB30-8C4F95EA23C8}" type="slidenum">
              <a:rPr lang="en-US" smtClean="0"/>
              <a:t>44</a:t>
            </a:fld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6553200" y="2116567"/>
            <a:ext cx="1898719" cy="914400"/>
          </a:xfrm>
          <a:prstGeom prst="roundRect">
            <a:avLst/>
          </a:prstGeom>
          <a:noFill/>
          <a:ln w="28575" cmpd="sng"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000000"/>
                </a:solidFill>
              </a:rPr>
              <a:t>Masses:</a:t>
            </a:r>
          </a:p>
          <a:p>
            <a:pPr algn="ctr"/>
            <a:r>
              <a:rPr lang="en-US" dirty="0" err="1">
                <a:solidFill>
                  <a:srgbClr val="000000"/>
                </a:solidFill>
              </a:rPr>
              <a:t>m</a:t>
            </a:r>
            <a:r>
              <a:rPr lang="en-US" baseline="-25000" dirty="0" err="1" smtClean="0">
                <a:solidFill>
                  <a:srgbClr val="000000"/>
                </a:solidFill>
              </a:rPr>
              <a:t>s</a:t>
            </a:r>
            <a:r>
              <a:rPr lang="en-US" dirty="0" smtClean="0">
                <a:solidFill>
                  <a:srgbClr val="000000"/>
                </a:solidFill>
              </a:rPr>
              <a:t>=300 </a:t>
            </a:r>
            <a:r>
              <a:rPr lang="en-US" dirty="0" err="1" smtClean="0">
                <a:solidFill>
                  <a:srgbClr val="000000"/>
                </a:solidFill>
              </a:rPr>
              <a:t>GeV</a:t>
            </a:r>
            <a:endParaRPr lang="en-US" dirty="0" smtClean="0">
              <a:solidFill>
                <a:srgbClr val="000000"/>
              </a:solidFill>
            </a:endParaRPr>
          </a:p>
          <a:p>
            <a:pPr algn="ctr"/>
            <a:r>
              <a:rPr lang="en-US">
                <a:solidFill>
                  <a:srgbClr val="000000"/>
                </a:solidFill>
              </a:rPr>
              <a:t>m</a:t>
            </a:r>
            <a:r>
              <a:rPr lang="en-US" baseline="-25000" smtClean="0">
                <a:solidFill>
                  <a:srgbClr val="000000"/>
                </a:solidFill>
              </a:rPr>
              <a:t>V</a:t>
            </a:r>
            <a:r>
              <a:rPr lang="en-US" smtClean="0">
                <a:solidFill>
                  <a:srgbClr val="000000"/>
                </a:solidFill>
              </a:rPr>
              <a:t>=700 </a:t>
            </a:r>
            <a:r>
              <a:rPr lang="en-US" dirty="0" err="1" smtClean="0">
                <a:solidFill>
                  <a:srgbClr val="000000"/>
                </a:solidFill>
              </a:rPr>
              <a:t>GeV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5" name="Picture 4" descr="rccouplingt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111" y="1119776"/>
            <a:ext cx="5003800" cy="50546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039164" y="354404"/>
            <a:ext cx="6324787" cy="45857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Scan over portal </a:t>
            </a:r>
            <a:r>
              <a:rPr lang="en-US" sz="2400" dirty="0" smtClean="0">
                <a:solidFill>
                  <a:srgbClr val="FF0000"/>
                </a:solidFill>
              </a:rPr>
              <a:t>couplings: Real V &amp; Complex S  </a:t>
            </a:r>
            <a:endParaRPr 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479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504" y="2018245"/>
            <a:ext cx="558821" cy="181785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746025" y="592129"/>
            <a:ext cx="2336223" cy="34392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chemeClr val="tx2">
                    <a:lumMod val="75000"/>
                  </a:schemeClr>
                </a:solidFill>
              </a:rPr>
              <a:t>Higgs potential</a:t>
            </a:r>
            <a:endParaRPr lang="en-US" sz="2100" dirty="0">
              <a:solidFill>
                <a:srgbClr val="800000"/>
              </a:solidFill>
            </a:endParaRPr>
          </a:p>
        </p:txBody>
      </p:sp>
      <p:pic>
        <p:nvPicPr>
          <p:cNvPr id="7" name="Picture 6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590" y="1913049"/>
            <a:ext cx="2031119" cy="481858"/>
          </a:xfrm>
          <a:prstGeom prst="rect">
            <a:avLst/>
          </a:prstGeom>
        </p:spPr>
      </p:pic>
      <p:pic>
        <p:nvPicPr>
          <p:cNvPr id="9" name="Picture 8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614" y="1958605"/>
            <a:ext cx="754970" cy="296066"/>
          </a:xfrm>
          <a:prstGeom prst="rect">
            <a:avLst/>
          </a:prstGeom>
        </p:spPr>
      </p:pic>
      <p:pic>
        <p:nvPicPr>
          <p:cNvPr id="10" name="Picture 9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43" y="5275578"/>
            <a:ext cx="1514693" cy="51083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512762" y="5089081"/>
            <a:ext cx="2419060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Vacuum expectation value (</a:t>
            </a:r>
            <a:r>
              <a:rPr lang="en-US" sz="1350" dirty="0" err="1"/>
              <a:t>vev</a:t>
            </a:r>
            <a:r>
              <a:rPr lang="en-US" sz="1350" dirty="0"/>
              <a:t>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03223" y="1277425"/>
            <a:ext cx="2142702" cy="323165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1500" dirty="0" err="1"/>
              <a:t>Renormalizable</a:t>
            </a:r>
            <a:r>
              <a:rPr lang="en-US" sz="1500" dirty="0"/>
              <a:t> potential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8213" y="2619467"/>
            <a:ext cx="3195786" cy="2157155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28" name="TextBox 27"/>
          <p:cNvSpPr txBox="1"/>
          <p:nvPr/>
        </p:nvSpPr>
        <p:spPr>
          <a:xfrm>
            <a:off x="5029242" y="1299784"/>
            <a:ext cx="2235420" cy="323165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500" dirty="0" err="1"/>
              <a:t>Nonperturbative</a:t>
            </a:r>
            <a:r>
              <a:rPr lang="en-US" sz="1500" dirty="0"/>
              <a:t> potential</a:t>
            </a:r>
          </a:p>
        </p:txBody>
      </p:sp>
      <p:sp>
        <p:nvSpPr>
          <p:cNvPr id="14" name="Rounded Rectangular Callout 13"/>
          <p:cNvSpPr/>
          <p:nvPr/>
        </p:nvSpPr>
        <p:spPr>
          <a:xfrm>
            <a:off x="593196" y="5141413"/>
            <a:ext cx="2016934" cy="645002"/>
          </a:xfrm>
          <a:prstGeom prst="wedgeRoundRectCallout">
            <a:avLst>
              <a:gd name="adj1" fmla="val 110794"/>
              <a:gd name="adj2" fmla="val -87416"/>
              <a:gd name="adj3" fmla="val 16667"/>
            </a:avLst>
          </a:prstGeom>
          <a:solidFill>
            <a:srgbClr val="FFFFFF"/>
          </a:solidFill>
          <a:ln w="3810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>
                <a:solidFill>
                  <a:schemeClr val="tx1"/>
                </a:solidFill>
              </a:rPr>
              <a:t>The shape of the potential is probed by Higgs pair production.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89797" y="1955302"/>
            <a:ext cx="2560893" cy="377837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994707" y="2030004"/>
            <a:ext cx="22794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,</a:t>
            </a: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05337" y="2619467"/>
            <a:ext cx="3341986" cy="2163297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32" name="TextBox 31"/>
          <p:cNvSpPr txBox="1"/>
          <p:nvPr/>
        </p:nvSpPr>
        <p:spPr>
          <a:xfrm>
            <a:off x="7150688" y="1994248"/>
            <a:ext cx="22794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2248707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 descr="latex-image-1.pd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8504" y="2018245"/>
            <a:ext cx="558821" cy="181785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746025" y="592129"/>
            <a:ext cx="2336223" cy="34392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100" dirty="0">
                <a:solidFill>
                  <a:schemeClr val="tx2">
                    <a:lumMod val="75000"/>
                  </a:schemeClr>
                </a:solidFill>
              </a:rPr>
              <a:t>Higgs potential</a:t>
            </a:r>
            <a:endParaRPr lang="en-US" sz="2100" dirty="0">
              <a:solidFill>
                <a:srgbClr val="800000"/>
              </a:solidFill>
            </a:endParaRPr>
          </a:p>
        </p:txBody>
      </p:sp>
      <p:pic>
        <p:nvPicPr>
          <p:cNvPr id="7" name="Picture 6" descr="latex-image-1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590" y="1913049"/>
            <a:ext cx="2031119" cy="481858"/>
          </a:xfrm>
          <a:prstGeom prst="rect">
            <a:avLst/>
          </a:prstGeom>
        </p:spPr>
      </p:pic>
      <p:pic>
        <p:nvPicPr>
          <p:cNvPr id="9" name="Picture 8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614" y="1958605"/>
            <a:ext cx="754970" cy="29606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203223" y="1277425"/>
            <a:ext cx="2142702" cy="323165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sz="1500" dirty="0" err="1"/>
              <a:t>Renormalisable</a:t>
            </a:r>
            <a:r>
              <a:rPr lang="en-US" sz="1500" dirty="0"/>
              <a:t> potential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8213" y="2619467"/>
            <a:ext cx="3195786" cy="2157155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28" name="TextBox 27"/>
          <p:cNvSpPr txBox="1"/>
          <p:nvPr/>
        </p:nvSpPr>
        <p:spPr>
          <a:xfrm>
            <a:off x="5029242" y="1299784"/>
            <a:ext cx="2235420" cy="323165"/>
          </a:xfrm>
          <a:prstGeom prst="rect">
            <a:avLst/>
          </a:prstGeom>
          <a:noFill/>
          <a:ln w="19050">
            <a:solidFill>
              <a:schemeClr val="accent6">
                <a:lumMod val="75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500" dirty="0" err="1"/>
              <a:t>Nonperturbative</a:t>
            </a:r>
            <a:r>
              <a:rPr lang="en-US" sz="1500" dirty="0"/>
              <a:t> potential</a:t>
            </a:r>
          </a:p>
        </p:txBody>
      </p:sp>
      <p:sp>
        <p:nvSpPr>
          <p:cNvPr id="14" name="Rounded Rectangular Callout 13"/>
          <p:cNvSpPr/>
          <p:nvPr/>
        </p:nvSpPr>
        <p:spPr>
          <a:xfrm>
            <a:off x="1141038" y="5740853"/>
            <a:ext cx="2818546" cy="645002"/>
          </a:xfrm>
          <a:prstGeom prst="wedgeRoundRectCallout">
            <a:avLst>
              <a:gd name="adj1" fmla="val 58373"/>
              <a:gd name="adj2" fmla="val -172477"/>
              <a:gd name="adj3" fmla="val 16667"/>
            </a:avLst>
          </a:prstGeom>
          <a:solidFill>
            <a:srgbClr val="FFFFFF"/>
          </a:solidFill>
          <a:ln w="3810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 err="1">
                <a:solidFill>
                  <a:schemeClr val="tx1"/>
                </a:solidFill>
              </a:rPr>
              <a:t>Desrt</a:t>
            </a:r>
            <a:r>
              <a:rPr lang="en-US" sz="1350" dirty="0">
                <a:solidFill>
                  <a:schemeClr val="tx1"/>
                </a:solidFill>
              </a:rPr>
              <a:t> paradigm: The </a:t>
            </a:r>
            <a:r>
              <a:rPr lang="en-US" sz="1350" dirty="0" err="1">
                <a:solidFill>
                  <a:schemeClr val="tx1"/>
                </a:solidFill>
              </a:rPr>
              <a:t>renormalizable</a:t>
            </a:r>
            <a:r>
              <a:rPr lang="en-US" sz="1350" dirty="0">
                <a:solidFill>
                  <a:schemeClr val="tx1"/>
                </a:solidFill>
              </a:rPr>
              <a:t> SM remains valid </a:t>
            </a:r>
            <a:r>
              <a:rPr lang="en-US" sz="1350" dirty="0" err="1">
                <a:solidFill>
                  <a:schemeClr val="tx1"/>
                </a:solidFill>
              </a:rPr>
              <a:t>upto</a:t>
            </a:r>
            <a:r>
              <a:rPr lang="en-US" sz="1350" dirty="0">
                <a:solidFill>
                  <a:schemeClr val="tx1"/>
                </a:solidFill>
              </a:rPr>
              <a:t> GUT scale</a:t>
            </a: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89797" y="1955302"/>
            <a:ext cx="2560893" cy="377837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2994707" y="2030004"/>
            <a:ext cx="22794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,</a:t>
            </a:r>
          </a:p>
        </p:txBody>
      </p:sp>
      <p:pic>
        <p:nvPicPr>
          <p:cNvPr id="31" name="Picture 3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05337" y="2619467"/>
            <a:ext cx="3341986" cy="2163297"/>
          </a:xfrm>
          <a:prstGeom prst="rect">
            <a:avLst/>
          </a:prstGeom>
          <a:ln>
            <a:solidFill>
              <a:schemeClr val="accent1">
                <a:lumMod val="75000"/>
              </a:schemeClr>
            </a:solidFill>
          </a:ln>
        </p:spPr>
      </p:pic>
      <p:sp>
        <p:nvSpPr>
          <p:cNvPr id="32" name="TextBox 31"/>
          <p:cNvSpPr txBox="1"/>
          <p:nvPr/>
        </p:nvSpPr>
        <p:spPr>
          <a:xfrm>
            <a:off x="7150688" y="1994248"/>
            <a:ext cx="22794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,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4910" y="2466308"/>
            <a:ext cx="3694758" cy="2617787"/>
          </a:xfrm>
          <a:prstGeom prst="rect">
            <a:avLst/>
          </a:prstGeom>
        </p:spPr>
      </p:pic>
      <p:sp>
        <p:nvSpPr>
          <p:cNvPr id="17" name="Rounded Rectangular Callout 16"/>
          <p:cNvSpPr/>
          <p:nvPr/>
        </p:nvSpPr>
        <p:spPr>
          <a:xfrm>
            <a:off x="5074477" y="5740853"/>
            <a:ext cx="2403706" cy="645002"/>
          </a:xfrm>
          <a:prstGeom prst="wedgeRoundRectCallout">
            <a:avLst>
              <a:gd name="adj1" fmla="val -22359"/>
              <a:gd name="adj2" fmla="val -164601"/>
              <a:gd name="adj3" fmla="val 16667"/>
            </a:avLst>
          </a:prstGeom>
          <a:solidFill>
            <a:srgbClr val="FFFFFF"/>
          </a:solidFill>
          <a:ln w="38100" cmpd="sng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350" dirty="0">
                <a:solidFill>
                  <a:schemeClr val="tx1"/>
                </a:solidFill>
              </a:rPr>
              <a:t>Will we uncover a new dynamics in </a:t>
            </a:r>
            <a:r>
              <a:rPr lang="en-US" sz="1350" dirty="0" err="1">
                <a:solidFill>
                  <a:schemeClr val="tx1"/>
                </a:solidFill>
              </a:rPr>
              <a:t>TeV</a:t>
            </a:r>
            <a:r>
              <a:rPr lang="en-US" sz="1350" dirty="0">
                <a:solidFill>
                  <a:schemeClr val="tx1"/>
                </a:solidFill>
              </a:rPr>
              <a:t> scale.</a:t>
            </a:r>
          </a:p>
        </p:txBody>
      </p:sp>
    </p:spTree>
    <p:extLst>
      <p:ext uri="{BB962C8B-B14F-4D97-AF65-F5344CB8AC3E}">
        <p14:creationId xmlns:p14="http://schemas.microsoft.com/office/powerpoint/2010/main" val="2453727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6777" y="1410125"/>
            <a:ext cx="1253512" cy="36465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4930" y="1244690"/>
            <a:ext cx="2047805" cy="6455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3528" y="2346745"/>
            <a:ext cx="5259251" cy="1314813"/>
          </a:xfrm>
          <a:prstGeom prst="rect">
            <a:avLst/>
          </a:prstGeom>
          <a:ln>
            <a:solidFill>
              <a:srgbClr val="FFFFF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7" name="Rectangle 6"/>
          <p:cNvSpPr/>
          <p:nvPr/>
        </p:nvSpPr>
        <p:spPr>
          <a:xfrm>
            <a:off x="5412463" y="3147141"/>
            <a:ext cx="342900" cy="251732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TextBox 7"/>
          <p:cNvSpPr txBox="1"/>
          <p:nvPr/>
        </p:nvSpPr>
        <p:spPr>
          <a:xfrm>
            <a:off x="3394112" y="317764"/>
            <a:ext cx="2718623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/>
              <a:t>General Higgs potential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75596" y="2038141"/>
            <a:ext cx="243566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Expansion around the minimum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626652" y="888818"/>
            <a:ext cx="3734292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Let Higgs potential is a generic function </a:t>
            </a:r>
            <a:r>
              <a:rPr lang="en-US" sz="1350" dirty="0" err="1"/>
              <a:t>of|H</a:t>
            </a:r>
            <a:r>
              <a:rPr lang="en-US" sz="1350" dirty="0"/>
              <a:t>|^2=x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57604" y="4093449"/>
            <a:ext cx="1252591" cy="28567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19064" y="4453729"/>
            <a:ext cx="1725974" cy="71915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727545" y="3643732"/>
            <a:ext cx="2169184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The minimum @ Higgs mass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626654" y="2053942"/>
            <a:ext cx="2524885" cy="277000"/>
          </a:xfrm>
          <a:prstGeom prst="roundRect">
            <a:avLst/>
          </a:prstGeom>
          <a:noFill/>
          <a:ln w="1905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Rounded Rectangle 14"/>
          <p:cNvSpPr/>
          <p:nvPr/>
        </p:nvSpPr>
        <p:spPr>
          <a:xfrm>
            <a:off x="1668729" y="3654275"/>
            <a:ext cx="2186226" cy="277000"/>
          </a:xfrm>
          <a:prstGeom prst="roundRect">
            <a:avLst/>
          </a:prstGeom>
          <a:noFill/>
          <a:ln w="1905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Rounded Rectangle 15"/>
          <p:cNvSpPr/>
          <p:nvPr/>
        </p:nvSpPr>
        <p:spPr>
          <a:xfrm>
            <a:off x="1626655" y="902857"/>
            <a:ext cx="3804045" cy="277000"/>
          </a:xfrm>
          <a:prstGeom prst="roundRect">
            <a:avLst/>
          </a:prstGeom>
          <a:noFill/>
          <a:ln w="1905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7" name="Picture 16" descr="latex-image-1.pd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141" y="4606667"/>
            <a:ext cx="993975" cy="271687"/>
          </a:xfrm>
          <a:prstGeom prst="rect">
            <a:avLst/>
          </a:prstGeom>
        </p:spPr>
      </p:pic>
      <p:pic>
        <p:nvPicPr>
          <p:cNvPr id="18" name="Picture 17" descr="latex-image-1.pd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643" y="4108563"/>
            <a:ext cx="930473" cy="270564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532008" y="3654274"/>
            <a:ext cx="2431264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Trilinear &amp; Quartic couplings 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532010" y="3654275"/>
            <a:ext cx="2157155" cy="277000"/>
          </a:xfrm>
          <a:prstGeom prst="roundRect">
            <a:avLst/>
          </a:prstGeom>
          <a:noFill/>
          <a:ln w="1905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TextBox 20"/>
          <p:cNvSpPr txBox="1"/>
          <p:nvPr/>
        </p:nvSpPr>
        <p:spPr>
          <a:xfrm>
            <a:off x="5773404" y="4047250"/>
            <a:ext cx="894797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-tree level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799812" y="4530508"/>
            <a:ext cx="1642886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/>
              <a:t>-quantum correction</a:t>
            </a:r>
          </a:p>
        </p:txBody>
      </p:sp>
      <p:sp>
        <p:nvSpPr>
          <p:cNvPr id="2" name="Rectangle 1"/>
          <p:cNvSpPr/>
          <p:nvPr/>
        </p:nvSpPr>
        <p:spPr>
          <a:xfrm>
            <a:off x="6331572" y="1081340"/>
            <a:ext cx="59068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985566" y="3119099"/>
            <a:ext cx="195541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Expand around </a:t>
            </a:r>
            <a:r>
              <a:rPr lang="en-US" dirty="0" err="1"/>
              <a:t>vev</a:t>
            </a:r>
            <a:endParaRPr lang="en-US" dirty="0"/>
          </a:p>
        </p:txBody>
      </p:sp>
      <p:sp>
        <p:nvSpPr>
          <p:cNvPr id="24" name="AutoShape 2" descr="Open phot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53526" y="5171302"/>
            <a:ext cx="1790700" cy="809625"/>
          </a:xfrm>
          <a:prstGeom prst="rect">
            <a:avLst/>
          </a:prstGeom>
          <a:ln w="12700">
            <a:solidFill>
              <a:srgbClr val="C00000"/>
            </a:solidFill>
          </a:ln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124503" y="5183780"/>
            <a:ext cx="1967179" cy="822515"/>
          </a:xfrm>
          <a:prstGeom prst="rect">
            <a:avLst/>
          </a:prstGeom>
        </p:spPr>
      </p:pic>
      <p:sp>
        <p:nvSpPr>
          <p:cNvPr id="27" name="Right Arrow 26"/>
          <p:cNvSpPr/>
          <p:nvPr/>
        </p:nvSpPr>
        <p:spPr>
          <a:xfrm>
            <a:off x="4293248" y="5372316"/>
            <a:ext cx="477520" cy="3166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00540" y="5979529"/>
            <a:ext cx="2384728" cy="759907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1804504" y="6250330"/>
            <a:ext cx="2378985" cy="300082"/>
          </a:xfrm>
          <a:prstGeom prst="rect">
            <a:avLst/>
          </a:prstGeom>
          <a:noFill/>
          <a:ln w="19050">
            <a:solidFill>
              <a:schemeClr val="accent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1350" dirty="0"/>
              <a:t>The Standard Model correction</a:t>
            </a:r>
          </a:p>
        </p:txBody>
      </p:sp>
      <p:sp>
        <p:nvSpPr>
          <p:cNvPr id="32" name="Right Arrow 31"/>
          <p:cNvSpPr/>
          <p:nvPr/>
        </p:nvSpPr>
        <p:spPr>
          <a:xfrm>
            <a:off x="4409881" y="6233721"/>
            <a:ext cx="477520" cy="3166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613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37767" y="1562939"/>
            <a:ext cx="153168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Simple example: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5266" y="2061979"/>
            <a:ext cx="2443282" cy="36048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5210" y="2070241"/>
            <a:ext cx="2119850" cy="36773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5266" y="2886288"/>
            <a:ext cx="3806584" cy="29606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72741" y="3275050"/>
            <a:ext cx="2062906" cy="586698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1829924" y="1599449"/>
            <a:ext cx="1311257" cy="277000"/>
          </a:xfrm>
          <a:prstGeom prst="roundRect">
            <a:avLst/>
          </a:prstGeom>
          <a:noFill/>
          <a:ln w="1905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0" name="TextBox 9"/>
          <p:cNvSpPr txBox="1"/>
          <p:nvPr/>
        </p:nvSpPr>
        <p:spPr>
          <a:xfrm>
            <a:off x="5018580" y="1562939"/>
            <a:ext cx="1047613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Minimum:</a:t>
            </a:r>
          </a:p>
        </p:txBody>
      </p:sp>
      <p:sp>
        <p:nvSpPr>
          <p:cNvPr id="11" name="Right Arrow 10"/>
          <p:cNvSpPr/>
          <p:nvPr/>
        </p:nvSpPr>
        <p:spPr>
          <a:xfrm>
            <a:off x="4749809" y="2191786"/>
            <a:ext cx="733806" cy="163901"/>
          </a:xfrm>
          <a:prstGeom prst="rightArrow">
            <a:avLst/>
          </a:prstGeom>
          <a:noFill/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2" name="Rounded Rectangle 11"/>
          <p:cNvSpPr/>
          <p:nvPr/>
        </p:nvSpPr>
        <p:spPr>
          <a:xfrm>
            <a:off x="5021951" y="1566184"/>
            <a:ext cx="925082" cy="277000"/>
          </a:xfrm>
          <a:prstGeom prst="roundRect">
            <a:avLst/>
          </a:prstGeom>
          <a:noFill/>
          <a:ln w="1905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3" name="Rounded Rectangle 12"/>
          <p:cNvSpPr/>
          <p:nvPr/>
        </p:nvSpPr>
        <p:spPr>
          <a:xfrm>
            <a:off x="1960391" y="2478095"/>
            <a:ext cx="992397" cy="277000"/>
          </a:xfrm>
          <a:prstGeom prst="roundRect">
            <a:avLst/>
          </a:prstGeom>
          <a:noFill/>
          <a:ln w="19050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4" name="TextBox 13"/>
          <p:cNvSpPr txBox="1"/>
          <p:nvPr/>
        </p:nvSpPr>
        <p:spPr>
          <a:xfrm>
            <a:off x="1908981" y="2441744"/>
            <a:ext cx="109521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0" dirty="0"/>
              <a:t>Higgs mass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1708" y="4068138"/>
            <a:ext cx="8096205" cy="182979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398549" y="4248691"/>
            <a:ext cx="1039775" cy="46166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1200" i="1" dirty="0"/>
              <a:t>Mass term </a:t>
            </a:r>
            <a:r>
              <a:rPr lang="en-US" sz="1200" i="1" dirty="0" err="1"/>
              <a:t>etc</a:t>
            </a:r>
            <a:endParaRPr lang="en-US" sz="1200" i="1" dirty="0"/>
          </a:p>
        </p:txBody>
      </p:sp>
      <p:pic>
        <p:nvPicPr>
          <p:cNvPr id="17" name="Picture 16" descr="latex-image-1.pdf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2402" y="3666717"/>
            <a:ext cx="439239" cy="158762"/>
          </a:xfrm>
          <a:prstGeom prst="rect">
            <a:avLst/>
          </a:prstGeom>
        </p:spPr>
      </p:pic>
      <p:pic>
        <p:nvPicPr>
          <p:cNvPr id="18" name="Picture 17" descr="latex-image-1.pdf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4977" y="3376419"/>
            <a:ext cx="448311" cy="14583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320335" y="3306491"/>
            <a:ext cx="302820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 err="1"/>
              <a:t>Nonperturbative</a:t>
            </a:r>
            <a:r>
              <a:rPr lang="en-US" sz="1350" dirty="0"/>
              <a:t> runaway potential (NP)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5320333" y="3596057"/>
            <a:ext cx="2192588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350" dirty="0" err="1"/>
              <a:t>Renormalizable</a:t>
            </a:r>
            <a:r>
              <a:rPr lang="en-US" sz="1350" dirty="0"/>
              <a:t> &amp; effective  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492237" y="847670"/>
            <a:ext cx="3621376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 err="1"/>
              <a:t>Nonperturpative</a:t>
            </a:r>
            <a:r>
              <a:rPr lang="en-US" sz="2000" b="1" dirty="0"/>
              <a:t> Higgs potential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7492411" y="1188586"/>
            <a:ext cx="45719" cy="45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945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1926718"/>
            <a:ext cx="2271982" cy="27001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05113" y="1513594"/>
            <a:ext cx="12141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57175" indent="-257175">
              <a:buFont typeface="Wingdings" charset="2"/>
              <a:buChar char="²"/>
            </a:pPr>
            <a:r>
              <a:rPr lang="en-US" sz="1600" dirty="0" err="1"/>
              <a:t>gg</a:t>
            </a:r>
            <a:r>
              <a:rPr lang="en-US" sz="1600" dirty="0"/>
              <a:t>-fusion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26299" y="1855568"/>
            <a:ext cx="31810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14313" indent="-214313">
              <a:buFont typeface="Wingdings" charset="2"/>
              <a:buChar char="²"/>
            </a:pPr>
            <a:r>
              <a:rPr lang="en-US" sz="1600" dirty="0"/>
              <a:t>Effective operators &amp; amplitudes: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5615" y="2220233"/>
            <a:ext cx="3267600" cy="1130302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1060705" y="1344170"/>
            <a:ext cx="2821188" cy="3591143"/>
          </a:xfrm>
          <a:prstGeom prst="roundRect">
            <a:avLst/>
          </a:prstGeom>
          <a:noFill/>
          <a:ln w="28575" cmpd="sng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TextBox 8"/>
          <p:cNvSpPr txBox="1"/>
          <p:nvPr/>
        </p:nvSpPr>
        <p:spPr>
          <a:xfrm>
            <a:off x="4571322" y="4508956"/>
            <a:ext cx="261065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14313" indent="-214313">
              <a:buFont typeface="Wingdings" charset="2"/>
              <a:buChar char="²"/>
            </a:pPr>
            <a:r>
              <a:rPr lang="en-US" sz="1600" dirty="0"/>
              <a:t>Distractive if</a:t>
            </a:r>
          </a:p>
          <a:p>
            <a:pPr marL="214313" indent="-214313">
              <a:buFont typeface="Wingdings" charset="2"/>
              <a:buChar char="²"/>
            </a:pPr>
            <a:r>
              <a:rPr lang="en-US" sz="1600" dirty="0"/>
              <a:t>Enhanced           is negative</a:t>
            </a:r>
          </a:p>
        </p:txBody>
      </p:sp>
      <p:pic>
        <p:nvPicPr>
          <p:cNvPr id="10" name="Picture 9" descr="latex-image-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320" y="3617235"/>
            <a:ext cx="3458458" cy="625023"/>
          </a:xfrm>
          <a:prstGeom prst="rect">
            <a:avLst/>
          </a:prstGeom>
        </p:spPr>
      </p:pic>
      <p:cxnSp>
        <p:nvCxnSpPr>
          <p:cNvPr id="11" name="Curved Connector 10"/>
          <p:cNvCxnSpPr/>
          <p:nvPr/>
        </p:nvCxnSpPr>
        <p:spPr>
          <a:xfrm>
            <a:off x="3147729" y="2489155"/>
            <a:ext cx="3733449" cy="1219013"/>
          </a:xfrm>
          <a:prstGeom prst="curved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latex-image-1.pd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3445" y="4508092"/>
            <a:ext cx="1897955" cy="295880"/>
          </a:xfrm>
          <a:prstGeom prst="rect">
            <a:avLst/>
          </a:prstGeom>
        </p:spPr>
      </p:pic>
      <p:pic>
        <p:nvPicPr>
          <p:cNvPr id="13" name="Picture 12" descr="latex-image-1.pd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8875" y="4760463"/>
            <a:ext cx="246193" cy="196954"/>
          </a:xfrm>
          <a:prstGeom prst="rect">
            <a:avLst/>
          </a:prstGeom>
        </p:spPr>
      </p:pic>
      <p:sp>
        <p:nvSpPr>
          <p:cNvPr id="14" name="Oval 13"/>
          <p:cNvSpPr/>
          <p:nvPr/>
        </p:nvSpPr>
        <p:spPr>
          <a:xfrm flipH="1">
            <a:off x="3044951" y="2468083"/>
            <a:ext cx="65869" cy="65532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5" name="TextBox 14"/>
          <p:cNvSpPr txBox="1"/>
          <p:nvPr/>
        </p:nvSpPr>
        <p:spPr>
          <a:xfrm>
            <a:off x="3110821" y="618746"/>
            <a:ext cx="3160417" cy="4001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>
                <a:lumMod val="50000"/>
              </a:schemeClr>
            </a:solidFill>
          </a:ln>
        </p:spPr>
        <p:txBody>
          <a:bodyPr wrap="none" rtlCol="0">
            <a:spAutoFit/>
          </a:bodyPr>
          <a:lstStyle/>
          <a:p>
            <a:r>
              <a:rPr lang="en-US" sz="2000" b="1" dirty="0"/>
              <a:t>Higgs pair production @LHC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1505179" y="1793516"/>
            <a:ext cx="45719" cy="45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22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10275</TotalTime>
  <Words>1671</Words>
  <Application>Microsoft Office PowerPoint</Application>
  <PresentationFormat>On-screen Show (4:3)</PresentationFormat>
  <Paragraphs>283</Paragraphs>
  <Slides>44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53" baseType="lpstr">
      <vt:lpstr>Arial</vt:lpstr>
      <vt:lpstr>Calibri</vt:lpstr>
      <vt:lpstr>Calibri Light</vt:lpstr>
      <vt:lpstr>Cambria Math</vt:lpstr>
      <vt:lpstr>Inherited</vt:lpstr>
      <vt:lpstr>Open Sans</vt:lpstr>
      <vt:lpstr>Times New Roman</vt:lpstr>
      <vt:lpstr>Wingdings</vt:lpstr>
      <vt:lpstr>Office Theme</vt:lpstr>
      <vt:lpstr>Higgs pair production @ future colliders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Conclusions</vt:lpstr>
      <vt:lpstr>PowerPoint Presentation</vt:lpstr>
      <vt:lpstr>Backgounds (hh nu nubar)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Higgs pair production @ future</dc:title>
  <dc:creator>User</dc:creator>
  <cp:lastModifiedBy>User</cp:lastModifiedBy>
  <cp:revision>61</cp:revision>
  <dcterms:created xsi:type="dcterms:W3CDTF">2026-06-01T04:34:54Z</dcterms:created>
  <dcterms:modified xsi:type="dcterms:W3CDTF">2026-07-16T23:33:11Z</dcterms:modified>
</cp:coreProperties>
</file>