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68" r:id="rId4"/>
  </p:sldIdLst>
  <p:sldSz cx="12192000" cy="6858000"/>
  <p:notesSz cx="6858000" cy="9144000"/>
  <p:custDataLst>
    <p:tags r:id="rId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6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E776C-2559-4C96-85AD-361CC9C9C63D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1BC3E-0D66-4175-B708-C3E532F4B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475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203B-93BB-4B2C-8650-DD4DDBF1F54A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C57F-CA06-4F7E-A430-02AE1982E1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1234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203B-93BB-4B2C-8650-DD4DDBF1F54A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C57F-CA06-4F7E-A430-02AE1982E1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0726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203B-93BB-4B2C-8650-DD4DDBF1F54A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C57F-CA06-4F7E-A430-02AE1982E1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9988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0C5F1F-5278-06CF-15DB-CE350A4DC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SG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6E00037-9706-D5EC-AD28-F2A64FAB2A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SG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C72724-3157-4523-2BF1-12E2298D4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9019-46C5-426C-B46D-2FEB1CD034C7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C9095D4-350D-8FE0-1C8E-1B1C88835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EAFE280-A8C9-01EE-3AF7-EB122AD8B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003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7AE751-AE0B-EAAA-451C-8A374F98E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9283"/>
            <a:ext cx="10515600" cy="577541"/>
          </a:xfrm>
        </p:spPr>
        <p:txBody>
          <a:bodyPr/>
          <a:lstStyle>
            <a:lvl1pPr>
              <a:defRPr b="0"/>
            </a:lvl1pPr>
          </a:lstStyle>
          <a:p>
            <a:r>
              <a:rPr lang="zh-CN" altLang="en-US" dirty="0"/>
              <a:t>单击此处编辑母版标题样式</a:t>
            </a:r>
            <a:endParaRPr lang="zh-SG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A957BA0-B67C-A97A-5E26-206BF2999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98019"/>
          </a:xfr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zh-SG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2DD2254-B08C-9395-643B-8E8B47F4D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/>
            </a:lvl1pPr>
          </a:lstStyle>
          <a:p>
            <a:fld id="{6FC3770D-9388-4B45-BDC0-0595BBC06627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649298-C2C5-C0FB-E048-58FC3DE57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960AC0-9627-365D-3336-FE883BD84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862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CE19AA-C26D-B8A1-9E4A-2E3CB8885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SG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C4E6585-150A-0C9A-CA8C-C89BAE098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47BFBE-2A85-1BF8-F39F-6F96C4C4A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66FA6-D0EA-47B0-BD46-0CE572870CC7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9888F3-06D6-3B4D-52F9-BFBF60F8B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AA2211A-D3EC-1A85-572E-1D702B2AB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915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9163C1-0100-FEC9-8210-ECD9960C4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SG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F3F4E9A-6753-EFA5-E7F4-FF69E93272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SG" alt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40C87E6-D5E4-3B5F-ABEF-FFCC3C7B2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SG" alt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5E7C569-ACE9-64B8-7E7A-B548F58F6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DD63B-D4F4-4B16-BE3F-E22720142D10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65271EC-7DF5-7A55-E842-5BE5C989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0F71A06-6BFB-DBDA-995A-E23869BA5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240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F2001D-A671-FF47-246D-7A01FA412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SG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44F6919-9E90-9019-1AAB-52FF223BE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A7AC7E3-004A-371A-8D56-328D72E89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SG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20B59D7-D753-ACE6-9059-3ECE0F9B78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7EBD3F6-CA28-5C5A-1900-812EAF7D06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SG" alt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CBD2BAA-D891-9EEB-9B4E-7A99FE0BA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3430-A7E8-4023-BEB3-9C30E17D3B58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968835B-180F-4FC7-9B35-8D094BD07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CA207F7-9426-CA0B-5C41-440CB725A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025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378B5B-5F20-5974-F438-1FA7054EA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SG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88F25FA-A4E9-2E1B-76EE-69853948A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61A28-9299-482B-8C09-2ED6205AEB7E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B711A95-7690-2DF8-EAA9-3B40BF170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525D650-29C0-FA4E-D234-ADFB566FE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522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6EF6DBF-66B0-3AB4-EF83-99E9FC183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2CEE-316A-4B55-9C29-8428CB02F7DA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2FABE87-95A6-FAC7-7C4E-4D00FDB46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CC3E09B-6C82-13A2-E60C-2DE1BFFAB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6345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FA4FAF-9C62-CD57-96A6-05DF2A61F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SG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F8A979-494D-239B-6739-E35603EFC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SG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7A14787-547A-23F2-2943-624281EC0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A23369F-BF7F-D58E-5A33-EF691716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05DF-CC1D-4490-94E5-B2CEF923DBBC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AE60B2F-FDEC-B12E-A8B4-8544272D6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1D4A082-6233-111C-D1F7-DD5F47554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0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203B-93BB-4B2C-8650-DD4DDBF1F54A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C57F-CA06-4F7E-A430-02AE1982E1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66510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AE3319-CF2A-F142-73F8-6F28D71BD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SG" alt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D71A254-5DBC-FEE8-0D6E-A6029A1B8D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SG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6C635E2-1C0C-0231-1503-DEFBD95BCC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B7C0C7-CE98-19C1-0683-D5F440027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45BE-3CD8-4787-B8AE-434F0B9D2591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B336BDF-62BD-BC4C-7C80-57F07F7A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DD5C34C-A351-B5FC-6D8E-845543050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9863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8BEC38-5D7F-63C1-74C0-55357C6D9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SG" alt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03071C6-C75B-41B3-EB7D-FE7B911C9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SG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12FB0C6-9F13-D99B-D1E5-247B4A84F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7702-B0B5-498E-9798-9DEF5F4BBC86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EFE1CB6-209B-C4D8-0968-ECB879137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01B9E45-A324-7D4A-BF6E-C4903D838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080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84C4D73-4FBA-C4E4-804A-227674A934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SG" alt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5F4F88C-A5F2-2A39-7C89-04B973A03F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SG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D9B128E-079E-B2AB-29FF-AFD2F2F1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6DA1-B621-446E-81A3-56F8AE4DCDB0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C66548-0E7D-8D6F-931B-3AC5471BF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D9DAE7B-DD9F-AA4A-5D0F-F0C97EAFC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246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4427DB-CD7F-F975-8A35-BA6422A5B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210EB5F-18A0-B764-64AC-F6D0D11DB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57AA-731A-46F4-8167-7D27112487F3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8ACFAEA-6E7F-4244-A882-99681BE5E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1E0E958-D6B7-9FBF-3734-4E86DD4FB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3309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5BA2CB-8D7B-6C96-2630-20480F5A4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36B734F-25E9-1446-E011-C9A48692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57AA-731A-46F4-8167-7D27112487F3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28B2A65-03C3-17CE-81B7-6EDFECDB9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DEE17AF-DBBB-3362-7142-C9395C78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11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203B-93BB-4B2C-8650-DD4DDBF1F54A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C57F-CA06-4F7E-A430-02AE1982E1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6537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203B-93BB-4B2C-8650-DD4DDBF1F54A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C57F-CA06-4F7E-A430-02AE1982E1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443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203B-93BB-4B2C-8650-DD4DDBF1F54A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C57F-CA06-4F7E-A430-02AE1982E1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584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203B-93BB-4B2C-8650-DD4DDBF1F54A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C57F-CA06-4F7E-A430-02AE1982E1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6308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203B-93BB-4B2C-8650-DD4DDBF1F54A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C57F-CA06-4F7E-A430-02AE1982E1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774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203B-93BB-4B2C-8650-DD4DDBF1F54A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C57F-CA06-4F7E-A430-02AE1982E1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7004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203B-93BB-4B2C-8650-DD4DDBF1F54A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C57F-CA06-4F7E-A430-02AE1982E1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235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C203B-93BB-4B2C-8650-DD4DDBF1F54A}" type="datetimeFigureOut">
              <a:rPr lang="zh-CN" altLang="en-US" smtClean="0"/>
              <a:t>2026/7/16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4C57F-CA06-4F7E-A430-02AE1982E1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4002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D66C414-3DC9-296E-E1D9-676A2CA10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169" y="225319"/>
            <a:ext cx="10939631" cy="6638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SG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7F80E1-F30C-2D82-4C83-4E08DD548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05841"/>
            <a:ext cx="10515600" cy="5187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zh-SG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9BAD0A-25DF-20CE-43B0-51EDFB3F17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F1257AA-731A-46F4-8167-7D27112487F3}" type="datetime1">
              <a:rPr lang="zh-SG" altLang="en-US" smtClean="0">
                <a:solidFill>
                  <a:prstClr val="black"/>
                </a:solidFill>
              </a:rPr>
              <a:pPr/>
              <a:t>16/7/2026</a:t>
            </a:fld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6191338-7183-6186-CFC5-6CB2C33B11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zh-SG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068059-7BFF-A282-2A28-9097871A0F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‹#›</a:t>
            </a:fld>
            <a:endParaRPr lang="zh-SG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308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accent2">
              <a:lumMod val="50000"/>
            </a:schemeClr>
          </a:solidFill>
          <a:latin typeface="Arial" panose="020B0604020202020204" pitchFamily="34" charset="0"/>
          <a:ea typeface="黑体" panose="02010609060101010101" pitchFamily="49" charset="-122"/>
          <a:cs typeface="Arial" panose="020B0604020202020204" pitchFamily="34" charset="0"/>
        </a:defRPr>
      </a:lvl1pPr>
    </p:titleStyle>
    <p:bodyStyle>
      <a:lvl1pPr marL="228600" indent="-360000" algn="l" defTabSz="914400" rtl="0" eaLnBrk="1" latinLnBrk="0" hangingPunct="1">
        <a:lnSpc>
          <a:spcPct val="110000"/>
        </a:lnSpc>
        <a:spcBef>
          <a:spcPts val="1000"/>
        </a:spcBef>
        <a:buFont typeface="Wingdings" panose="05000000000000000000" pitchFamily="2" charset="2"/>
        <a:buChar char="p"/>
        <a:defRPr sz="3200" b="0" kern="1200">
          <a:solidFill>
            <a:schemeClr val="tx2"/>
          </a:solidFill>
          <a:latin typeface="Arial" panose="020B0604020202020204" pitchFamily="34" charset="0"/>
          <a:ea typeface="黑体" panose="02010609060101010101" pitchFamily="49" charset="-122"/>
          <a:cs typeface="Arial" panose="020B0604020202020204" pitchFamily="34" charset="0"/>
        </a:defRPr>
      </a:lvl1pPr>
      <a:lvl2pPr marL="685800" indent="-360000" algn="l" defTabSz="914400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p"/>
        <a:defRPr sz="2800" b="0" kern="1200">
          <a:solidFill>
            <a:schemeClr val="tx2"/>
          </a:solidFill>
          <a:latin typeface="Arial" panose="020B0604020202020204" pitchFamily="34" charset="0"/>
          <a:ea typeface="黑体" panose="02010609060101010101" pitchFamily="49" charset="-122"/>
          <a:cs typeface="Arial" panose="020B0604020202020204" pitchFamily="34" charset="0"/>
        </a:defRPr>
      </a:lvl2pPr>
      <a:lvl3pPr marL="1143000" indent="-360000" algn="l" defTabSz="914400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p"/>
        <a:defRPr sz="2800" b="0" kern="1200">
          <a:solidFill>
            <a:schemeClr val="tx2"/>
          </a:solidFill>
          <a:latin typeface="Arial" panose="020B0604020202020204" pitchFamily="34" charset="0"/>
          <a:ea typeface="黑体" panose="02010609060101010101" pitchFamily="49" charset="-122"/>
          <a:cs typeface="Arial" panose="020B0604020202020204" pitchFamily="34" charset="0"/>
        </a:defRPr>
      </a:lvl3pPr>
      <a:lvl4pPr marL="1600200" indent="-360000" algn="l" defTabSz="914400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p"/>
        <a:defRPr sz="2800" b="0" kern="1200">
          <a:solidFill>
            <a:schemeClr val="tx2"/>
          </a:solidFill>
          <a:latin typeface="Arial" panose="020B0604020202020204" pitchFamily="34" charset="0"/>
          <a:ea typeface="黑体" panose="02010609060101010101" pitchFamily="49" charset="-122"/>
          <a:cs typeface="Arial" panose="020B0604020202020204" pitchFamily="34" charset="0"/>
        </a:defRPr>
      </a:lvl4pPr>
      <a:lvl5pPr marL="2057400" indent="-360000" algn="l" defTabSz="914400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p"/>
        <a:defRPr sz="2800" b="0" kern="1200">
          <a:solidFill>
            <a:schemeClr val="tx2"/>
          </a:solidFill>
          <a:latin typeface="Arial" panose="020B0604020202020204" pitchFamily="34" charset="0"/>
          <a:ea typeface="黑体" panose="02010609060101010101" pitchFamily="49" charset="-122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S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B3D706-5C4D-6B58-90BC-BD6A531FF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425"/>
            <a:ext cx="10515600" cy="577541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新版设计指标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5C5914D-8C68-6CA8-4441-D0995A8C3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1</a:t>
            </a:fld>
            <a:endParaRPr lang="zh-SG" altLang="en-US" dirty="0">
              <a:solidFill>
                <a:prstClr val="black"/>
              </a:solidFill>
            </a:endParaRP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7DD8525-971E-9FB6-2BB0-37BF13BC1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52499"/>
            <a:ext cx="7234452" cy="404268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zh-CN" altLang="en-US" sz="2400" kern="100" dirty="0">
                <a:effectLst/>
                <a:latin typeface="Arial" panose="020B0604020202020204" pitchFamily="34" charset="0"/>
              </a:rPr>
              <a:t>像素阵列：</a:t>
            </a:r>
            <a:r>
              <a:rPr lang="en-US" altLang="zh-CN" sz="2400" kern="100" dirty="0">
                <a:effectLst/>
                <a:latin typeface="Arial" panose="020B0604020202020204" pitchFamily="34" charset="0"/>
              </a:rPr>
              <a:t>512×1024</a:t>
            </a:r>
            <a:endParaRPr lang="zh-CN" altLang="zh-CN" sz="2400" kern="100" dirty="0">
              <a:effectLst/>
              <a:latin typeface="Arial" panose="020B0604020202020204" pitchFamily="34" charset="0"/>
            </a:endParaRPr>
          </a:p>
          <a:p>
            <a:pPr algn="just"/>
            <a:r>
              <a:rPr lang="zh-CN" altLang="en-US" sz="2400" kern="100" dirty="0">
                <a:effectLst/>
                <a:latin typeface="Arial" panose="020B0604020202020204" pitchFamily="34" charset="0"/>
              </a:rPr>
              <a:t>像素尺寸：</a:t>
            </a:r>
            <a:r>
              <a:rPr lang="en-US" altLang="zh-CN" sz="2400" kern="100" dirty="0"/>
              <a:t>16 ×30 </a:t>
            </a:r>
            <a:r>
              <a:rPr lang="en-US" altLang="zh-CN" sz="2400" kern="100" dirty="0">
                <a:effectLst/>
                <a:latin typeface="Arial" panose="020B0604020202020204" pitchFamily="34" charset="0"/>
              </a:rPr>
              <a:t>μm</a:t>
            </a:r>
            <a:r>
              <a:rPr lang="en-US" altLang="zh-CN" sz="2400" kern="100" baseline="30000" dirty="0">
                <a:effectLst/>
                <a:latin typeface="Arial" panose="020B0604020202020204" pitchFamily="34" charset="0"/>
              </a:rPr>
              <a:t>2</a:t>
            </a:r>
            <a:r>
              <a:rPr lang="en-US" altLang="zh-CN" sz="2400" kern="100" dirty="0">
                <a:effectLst/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zh-CN" altLang="en-US" sz="2400" kern="100" dirty="0">
                <a:latin typeface="Arial" panose="020B0604020202020204" pitchFamily="34" charset="0"/>
              </a:rPr>
              <a:t>数据率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* </a:t>
            </a:r>
            <a:r>
              <a:rPr lang="zh-CN" altLang="en-US" sz="2400" kern="100" dirty="0">
                <a:latin typeface="Arial" panose="020B0604020202020204" pitchFamily="34" charset="0"/>
              </a:rPr>
              <a:t>：</a:t>
            </a:r>
            <a:r>
              <a:rPr lang="en-US" altLang="zh-CN" sz="2400" kern="100" dirty="0">
                <a:solidFill>
                  <a:srgbClr val="FF0000"/>
                </a:solidFill>
                <a:latin typeface="Arial" panose="020B0604020202020204" pitchFamily="34" charset="0"/>
              </a:rPr>
              <a:t>170M pixels/</a:t>
            </a:r>
            <a:r>
              <a:rPr lang="en-US" altLang="zh-CN" sz="2400" kern="100" dirty="0" err="1">
                <a:solidFill>
                  <a:srgbClr val="FF0000"/>
                </a:solidFill>
                <a:latin typeface="Arial" panose="020B0604020202020204" pitchFamily="34" charset="0"/>
              </a:rPr>
              <a:t>s·chip</a:t>
            </a:r>
            <a:r>
              <a:rPr lang="en-US" altLang="zh-CN" sz="2400" kern="1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zh-CN" altLang="en-US" sz="2400" kern="100" dirty="0">
                <a:solidFill>
                  <a:srgbClr val="FF0000"/>
                </a:solidFill>
                <a:latin typeface="Arial" panose="020B0604020202020204" pitchFamily="34" charset="0"/>
              </a:rPr>
              <a:t>（</a:t>
            </a:r>
            <a:r>
              <a:rPr lang="en-US" altLang="zh-CN" sz="2400" kern="100" dirty="0">
                <a:solidFill>
                  <a:srgbClr val="FF0000"/>
                </a:solidFill>
                <a:latin typeface="Arial" panose="020B0604020202020204" pitchFamily="34" charset="0"/>
              </a:rPr>
              <a:t>low-</a:t>
            </a:r>
            <a:r>
              <a:rPr lang="en-US" altLang="zh-CN" sz="2400" kern="100" dirty="0" err="1">
                <a:solidFill>
                  <a:srgbClr val="FF0000"/>
                </a:solidFill>
                <a:latin typeface="Arial" panose="020B0604020202020204" pitchFamily="34" charset="0"/>
              </a:rPr>
              <a:t>lumi</a:t>
            </a:r>
            <a:r>
              <a:rPr lang="en-US" altLang="zh-CN" sz="2400" kern="100" dirty="0">
                <a:solidFill>
                  <a:srgbClr val="FF0000"/>
                </a:solidFill>
                <a:latin typeface="Arial" panose="020B0604020202020204" pitchFamily="34" charset="0"/>
              </a:rPr>
              <a:t> Z Ave.</a:t>
            </a:r>
            <a:r>
              <a:rPr lang="zh-CN" altLang="en-US" sz="2400" kern="100" dirty="0">
                <a:solidFill>
                  <a:srgbClr val="FF0000"/>
                </a:solidFill>
                <a:latin typeface="Arial" panose="020B0604020202020204" pitchFamily="34" charset="0"/>
              </a:rPr>
              <a:t>）</a:t>
            </a:r>
            <a:endParaRPr lang="en-US" altLang="zh-CN" sz="2400" kern="1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altLang="zh-CN" sz="2400" kern="100" dirty="0">
                <a:solidFill>
                  <a:srgbClr val="FF0000"/>
                </a:solidFill>
              </a:rPr>
              <a:t>                       440M pixels/</a:t>
            </a:r>
            <a:r>
              <a:rPr lang="en-US" altLang="zh-CN" sz="2400" kern="100" dirty="0" err="1">
                <a:solidFill>
                  <a:srgbClr val="FF0000"/>
                </a:solidFill>
              </a:rPr>
              <a:t>s·chip</a:t>
            </a:r>
            <a:r>
              <a:rPr lang="en-US" altLang="zh-CN" sz="2400" kern="100" dirty="0">
                <a:solidFill>
                  <a:srgbClr val="FF0000"/>
                </a:solidFill>
              </a:rPr>
              <a:t> </a:t>
            </a:r>
            <a:r>
              <a:rPr lang="zh-CN" altLang="en-US" sz="2400" kern="100" dirty="0">
                <a:solidFill>
                  <a:srgbClr val="FF0000"/>
                </a:solidFill>
              </a:rPr>
              <a:t>（</a:t>
            </a:r>
            <a:r>
              <a:rPr lang="en-US" altLang="zh-CN" sz="2400" kern="100" dirty="0">
                <a:solidFill>
                  <a:srgbClr val="FF0000"/>
                </a:solidFill>
              </a:rPr>
              <a:t>low-</a:t>
            </a:r>
            <a:r>
              <a:rPr lang="en-US" altLang="zh-CN" sz="2400" kern="100" dirty="0" err="1">
                <a:solidFill>
                  <a:srgbClr val="FF0000"/>
                </a:solidFill>
              </a:rPr>
              <a:t>lumi</a:t>
            </a:r>
            <a:r>
              <a:rPr lang="en-US" altLang="zh-CN" sz="2400" kern="100" dirty="0">
                <a:solidFill>
                  <a:srgbClr val="FF0000"/>
                </a:solidFill>
              </a:rPr>
              <a:t> Z Max.</a:t>
            </a:r>
            <a:r>
              <a:rPr lang="zh-CN" altLang="en-US" sz="2400" kern="100" dirty="0">
                <a:solidFill>
                  <a:srgbClr val="FF0000"/>
                </a:solidFill>
              </a:rPr>
              <a:t>）</a:t>
            </a:r>
            <a:endParaRPr lang="en-US" altLang="zh-CN" sz="2400" kern="1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altLang="zh-CN" sz="2400" kern="100" dirty="0">
                <a:solidFill>
                  <a:srgbClr val="FF0000"/>
                </a:solidFill>
              </a:rPr>
              <a:t>                         2.2G pixels/</a:t>
            </a:r>
            <a:r>
              <a:rPr lang="en-US" altLang="zh-CN" sz="2400" kern="100" dirty="0" err="1">
                <a:solidFill>
                  <a:srgbClr val="FF0000"/>
                </a:solidFill>
              </a:rPr>
              <a:t>s·chip</a:t>
            </a:r>
            <a:r>
              <a:rPr lang="en-US" altLang="zh-CN" sz="2400" kern="100" dirty="0">
                <a:solidFill>
                  <a:srgbClr val="FF0000"/>
                </a:solidFill>
              </a:rPr>
              <a:t> </a:t>
            </a:r>
            <a:r>
              <a:rPr lang="zh-CN" altLang="en-US" sz="2400" kern="100" dirty="0">
                <a:solidFill>
                  <a:srgbClr val="FF0000"/>
                </a:solidFill>
              </a:rPr>
              <a:t>（</a:t>
            </a:r>
            <a:r>
              <a:rPr lang="en-US" altLang="zh-CN" sz="2400" kern="100" dirty="0">
                <a:solidFill>
                  <a:srgbClr val="FF0000"/>
                </a:solidFill>
              </a:rPr>
              <a:t>high-</a:t>
            </a:r>
            <a:r>
              <a:rPr lang="en-US" altLang="zh-CN" sz="2400" kern="100" dirty="0" err="1">
                <a:solidFill>
                  <a:srgbClr val="FF0000"/>
                </a:solidFill>
              </a:rPr>
              <a:t>lumi</a:t>
            </a:r>
            <a:r>
              <a:rPr lang="en-US" altLang="zh-CN" sz="2400" kern="100" dirty="0">
                <a:solidFill>
                  <a:srgbClr val="FF0000"/>
                </a:solidFill>
              </a:rPr>
              <a:t> Z</a:t>
            </a:r>
            <a:r>
              <a:rPr lang="zh-CN" altLang="en-US" sz="2400" kern="100" dirty="0">
                <a:solidFill>
                  <a:srgbClr val="FF0000"/>
                </a:solidFill>
              </a:rPr>
              <a:t>）</a:t>
            </a:r>
            <a:endParaRPr lang="zh-CN" altLang="zh-CN" sz="2400" kern="100" dirty="0">
              <a:solidFill>
                <a:srgbClr val="FF0000"/>
              </a:solidFill>
              <a:effectLst/>
            </a:endParaRPr>
          </a:p>
          <a:p>
            <a:pPr algn="just"/>
            <a:r>
              <a:rPr lang="zh-CN" altLang="en-US" sz="2400" kern="100" dirty="0">
                <a:effectLst/>
                <a:latin typeface="Arial" panose="020B0604020202020204" pitchFamily="34" charset="0"/>
              </a:rPr>
              <a:t>支持</a:t>
            </a:r>
            <a:r>
              <a:rPr lang="en-US" altLang="zh-CN" sz="2400" kern="100" dirty="0">
                <a:effectLst/>
                <a:latin typeface="Arial" panose="020B0604020202020204" pitchFamily="34" charset="0"/>
              </a:rPr>
              <a:t>trigger</a:t>
            </a:r>
            <a:r>
              <a:rPr lang="zh-CN" altLang="en-US" sz="2400" kern="100" dirty="0">
                <a:effectLst/>
                <a:latin typeface="Arial" panose="020B0604020202020204" pitchFamily="34" charset="0"/>
              </a:rPr>
              <a:t>和</a:t>
            </a:r>
            <a:r>
              <a:rPr lang="en-US" altLang="zh-CN" sz="2400" kern="100" dirty="0">
                <a:effectLst/>
                <a:latin typeface="Arial" panose="020B0604020202020204" pitchFamily="34" charset="0"/>
              </a:rPr>
              <a:t>triggerless</a:t>
            </a:r>
            <a:r>
              <a:rPr lang="zh-CN" altLang="en-US" sz="2400" kern="100" dirty="0">
                <a:effectLst/>
                <a:latin typeface="Arial" panose="020B0604020202020204" pitchFamily="34" charset="0"/>
              </a:rPr>
              <a:t>两种模式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*</a:t>
            </a:r>
            <a:endParaRPr lang="en-US" altLang="zh-CN" sz="2400" kern="100" dirty="0">
              <a:effectLst/>
              <a:latin typeface="Arial" panose="020B0604020202020204" pitchFamily="34" charset="0"/>
            </a:endParaRPr>
          </a:p>
          <a:p>
            <a:pPr marL="800100" lvl="1" indent="-342900" algn="just"/>
            <a:r>
              <a:rPr lang="en-US" altLang="zh-CN" sz="2100" kern="100" dirty="0"/>
              <a:t>Trigger</a:t>
            </a:r>
            <a:r>
              <a:rPr lang="zh-CN" altLang="en-US" sz="2100" kern="100" dirty="0"/>
              <a:t>读出速度 </a:t>
            </a:r>
            <a:r>
              <a:rPr lang="en-US" altLang="zh-CN" sz="2100" kern="100" dirty="0"/>
              <a:t>160Mbps </a:t>
            </a:r>
            <a:r>
              <a:rPr lang="zh-CN" altLang="en-US" sz="2100" kern="100" dirty="0"/>
              <a:t>（</a:t>
            </a:r>
            <a:r>
              <a:rPr lang="en-US" altLang="zh-CN" sz="2100" kern="100" dirty="0"/>
              <a:t>173.3333Mbps</a:t>
            </a:r>
            <a:r>
              <a:rPr lang="zh-CN" altLang="en-US" sz="2100" kern="100" dirty="0"/>
              <a:t>）</a:t>
            </a:r>
            <a:endParaRPr lang="zh-CN" altLang="zh-CN" sz="2100" kern="100" dirty="0"/>
          </a:p>
          <a:p>
            <a:pPr marL="800100" lvl="1" indent="-342900" algn="just"/>
            <a:r>
              <a:rPr lang="en-US" altLang="zh-CN" sz="2100" kern="100" dirty="0" err="1">
                <a:latin typeface="Arial" panose="020B0604020202020204" pitchFamily="34" charset="0"/>
              </a:rPr>
              <a:t>Triggerless</a:t>
            </a:r>
            <a:r>
              <a:rPr lang="zh-CN" altLang="en-US" sz="2100" kern="100" dirty="0">
                <a:latin typeface="Arial" panose="020B0604020202020204" pitchFamily="34" charset="0"/>
              </a:rPr>
              <a:t>读出速度依然为</a:t>
            </a:r>
            <a:r>
              <a:rPr lang="en-US" altLang="zh-CN" sz="2100" kern="100" dirty="0">
                <a:solidFill>
                  <a:srgbClr val="FF0000"/>
                </a:solidFill>
                <a:latin typeface="Arial" panose="020B0604020202020204" pitchFamily="34" charset="0"/>
              </a:rPr>
              <a:t>160Mbps</a:t>
            </a:r>
            <a:r>
              <a:rPr lang="zh-CN" altLang="en-US" sz="2100" kern="100" dirty="0">
                <a:solidFill>
                  <a:srgbClr val="FF0000"/>
                </a:solidFill>
                <a:latin typeface="Arial" panose="020B0604020202020204" pitchFamily="34" charset="0"/>
              </a:rPr>
              <a:t>（对应</a:t>
            </a:r>
            <a:r>
              <a:rPr lang="en-US" altLang="zh-CN" sz="2100" kern="100" dirty="0">
                <a:solidFill>
                  <a:srgbClr val="FF0000"/>
                </a:solidFill>
                <a:latin typeface="Arial" panose="020B0604020202020204" pitchFamily="34" charset="0"/>
              </a:rPr>
              <a:t>hit rate &lt; 1MHz</a:t>
            </a:r>
            <a:r>
              <a:rPr lang="en-US" altLang="zh-CN" sz="2100" kern="100" dirty="0">
                <a:solidFill>
                  <a:srgbClr val="FF0000"/>
                </a:solidFill>
              </a:rPr>
              <a:t>/cm2</a:t>
            </a:r>
            <a:r>
              <a:rPr lang="zh-CN" altLang="en-US" sz="2100" kern="100" dirty="0">
                <a:solidFill>
                  <a:srgbClr val="FF0000"/>
                </a:solidFill>
                <a:latin typeface="Arial" panose="020B0604020202020204" pitchFamily="34" charset="0"/>
              </a:rPr>
              <a:t>）</a:t>
            </a:r>
            <a:endParaRPr lang="en-US" altLang="zh-CN" sz="2100" kern="1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/>
            <a:r>
              <a:rPr lang="zh-CN" altLang="en-US" sz="2400" kern="100" dirty="0">
                <a:effectLst/>
                <a:latin typeface="Arial" panose="020B0604020202020204" pitchFamily="34" charset="0"/>
              </a:rPr>
              <a:t>像素读出：</a:t>
            </a:r>
            <a:endParaRPr lang="en-US" altLang="zh-CN" sz="2400" kern="100" dirty="0">
              <a:effectLst/>
              <a:latin typeface="Arial" panose="020B0604020202020204" pitchFamily="34" charset="0"/>
            </a:endParaRPr>
          </a:p>
          <a:p>
            <a:pPr marL="800100" lvl="1" indent="-342900" algn="just"/>
            <a:r>
              <a:rPr lang="zh-CN" altLang="en-US" sz="2000" kern="100" dirty="0"/>
              <a:t>响应时间匹配 </a:t>
            </a:r>
            <a:r>
              <a:rPr lang="en-US" altLang="zh-CN" sz="2000" kern="100" dirty="0">
                <a:solidFill>
                  <a:srgbClr val="FF0000"/>
                </a:solidFill>
              </a:rPr>
              <a:t>23ns</a:t>
            </a:r>
            <a:r>
              <a:rPr lang="en-US" altLang="zh-CN" sz="2000" kern="100" dirty="0"/>
              <a:t>/BX</a:t>
            </a:r>
            <a:endParaRPr lang="en-US" altLang="zh-CN" sz="2000" kern="100" dirty="0">
              <a:effectLst/>
              <a:latin typeface="Arial" panose="020B0604020202020204" pitchFamily="34" charset="0"/>
            </a:endParaRPr>
          </a:p>
          <a:p>
            <a:pPr marL="800100" lvl="1" indent="-342900" algn="just"/>
            <a:r>
              <a:rPr lang="zh-CN" altLang="en-US" sz="2000" kern="100" dirty="0">
                <a:effectLst/>
                <a:latin typeface="Arial" panose="020B0604020202020204" pitchFamily="34" charset="0"/>
              </a:rPr>
              <a:t>读数周期：</a:t>
            </a:r>
            <a:r>
              <a:rPr lang="en-US" altLang="zh-CN" sz="2000" kern="1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46ns</a:t>
            </a:r>
            <a:r>
              <a:rPr lang="en-US" altLang="zh-CN" sz="2000" kern="100" dirty="0">
                <a:effectLst/>
                <a:latin typeface="Arial" panose="020B0604020202020204" pitchFamily="34" charset="0"/>
              </a:rPr>
              <a:t> </a:t>
            </a:r>
            <a:r>
              <a:rPr lang="zh-CN" altLang="en-US" sz="2000" kern="100" dirty="0">
                <a:latin typeface="Arial" panose="020B0604020202020204" pitchFamily="34" charset="0"/>
              </a:rPr>
              <a:t>（列级读出死时间  </a:t>
            </a:r>
            <a:r>
              <a:rPr lang="zh-CN" altLang="en-US" sz="2000" kern="100" dirty="0">
                <a:solidFill>
                  <a:srgbClr val="FF0000"/>
                </a:solidFill>
                <a:latin typeface="Arial" panose="020B0604020202020204" pitchFamily="34" charset="0"/>
              </a:rPr>
              <a:t>？？</a:t>
            </a:r>
            <a:r>
              <a:rPr lang="en-US" altLang="zh-CN" sz="2000" kern="100" dirty="0">
                <a:latin typeface="Arial" panose="020B0604020202020204" pitchFamily="34" charset="0"/>
              </a:rPr>
              <a:t>ns</a:t>
            </a:r>
            <a:r>
              <a:rPr lang="zh-CN" altLang="en-US" sz="2000" kern="100" dirty="0">
                <a:effectLst/>
                <a:latin typeface="Arial" panose="020B0604020202020204" pitchFamily="34" charset="0"/>
              </a:rPr>
              <a:t>）</a:t>
            </a:r>
            <a:endParaRPr lang="en-US" altLang="zh-CN" sz="2000" kern="100" dirty="0">
              <a:effectLst/>
              <a:latin typeface="Arial" panose="020B0604020202020204" pitchFamily="34" charset="0"/>
            </a:endParaRPr>
          </a:p>
          <a:p>
            <a:pPr marL="342900" indent="-342900" algn="just"/>
            <a:r>
              <a:rPr lang="zh-CN" altLang="en-US" sz="2400" kern="100" dirty="0">
                <a:latin typeface="Arial" panose="020B0604020202020204" pitchFamily="34" charset="0"/>
              </a:rPr>
              <a:t>功耗：</a:t>
            </a:r>
            <a:r>
              <a:rPr lang="en-US" altLang="zh-CN" sz="2400" kern="100" dirty="0">
                <a:latin typeface="Arial" panose="020B0604020202020204" pitchFamily="34" charset="0"/>
              </a:rPr>
              <a:t>40mW</a:t>
            </a:r>
            <a:r>
              <a:rPr lang="en-US" altLang="zh-CN" sz="2400" kern="100" dirty="0"/>
              <a:t>/cm</a:t>
            </a:r>
            <a:r>
              <a:rPr lang="en-US" altLang="zh-CN" sz="2400" kern="100" baseline="30000" dirty="0"/>
              <a:t>2 </a:t>
            </a:r>
            <a:r>
              <a:rPr lang="en-US" altLang="zh-CN" sz="2400" kern="100" dirty="0"/>
              <a:t>?</a:t>
            </a:r>
            <a:endParaRPr lang="en-US" altLang="zh-CN" sz="2400" kern="100" baseline="30000" dirty="0"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1A7275EC-4BDE-475A-B13B-0D48D09A08CE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838199" y="5141713"/>
            <a:ext cx="845820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1600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* Estimation condition:</a:t>
            </a:r>
          </a:p>
          <a:p>
            <a:pPr marL="342900" indent="-342900" eaLnBrk="0" hangingPunct="0">
              <a:buAutoNum type="arabicParenR"/>
            </a:pPr>
            <a:r>
              <a:rPr lang="en-US" altLang="zh-CN" sz="1600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chip sensing active area is</a:t>
            </a:r>
            <a:r>
              <a:rPr lang="en-US" altLang="zh-CN" sz="1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2.52 </a:t>
            </a:r>
            <a:r>
              <a:rPr lang="en-US" altLang="zh-CN" sz="1600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cm</a:t>
            </a:r>
            <a:r>
              <a:rPr lang="en-US" altLang="zh-CN" sz="1600" baseline="30000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1600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 marL="342900" indent="-342900" eaLnBrk="0" hangingPunct="0">
              <a:buAutoNum type="arabicParenR"/>
            </a:pPr>
            <a:r>
              <a:rPr lang="en-US" altLang="zh-CN" sz="1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cluster size is 4.5pixels</a:t>
            </a:r>
            <a:r>
              <a:rPr lang="zh-CN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？？</a:t>
            </a:r>
            <a:endParaRPr lang="en-US" altLang="zh-CN" sz="16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eaLnBrk="0" hangingPunct="0"/>
            <a:r>
              <a:rPr lang="en-US" altLang="zh-CN" sz="1600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Each hit pixel is recoded with 40 bits (Timestamp: 8 bits, pixel address: 19 bits + 8b10b).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1600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3) The trigger latency is supposed 3~6 </a:t>
            </a:r>
            <a:r>
              <a:rPr lang="el-GR" altLang="zh-CN" sz="1600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μ</a:t>
            </a:r>
            <a:r>
              <a:rPr lang="en-US" altLang="zh-CN" sz="1600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s, and the average trigger rate is 50 kHz.</a:t>
            </a:r>
            <a:r>
              <a:rPr lang="en-US" altLang="zh-CN" sz="1600" dirty="0">
                <a:solidFill>
                  <a:prstClr val="black"/>
                </a:solidFill>
              </a:rPr>
              <a:t> </a:t>
            </a: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8" name="图片 2">
            <a:extLst>
              <a:ext uri="{FF2B5EF4-FFF2-40B4-BE49-F238E27FC236}">
                <a16:creationId xmlns:a16="http://schemas.microsoft.com/office/drawing/2014/main" id="{69232556-F18E-7CDA-38D8-2D41ED4FDF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36" t="29496"/>
          <a:stretch/>
        </p:blipFill>
        <p:spPr bwMode="auto">
          <a:xfrm>
            <a:off x="8220976" y="3478747"/>
            <a:ext cx="3748341" cy="2377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内容占位符 2">
            <a:extLst>
              <a:ext uri="{FF2B5EF4-FFF2-40B4-BE49-F238E27FC236}">
                <a16:creationId xmlns:a16="http://schemas.microsoft.com/office/drawing/2014/main" id="{CA9A6459-3E56-A0D7-0196-EAE28BB82BA3}"/>
              </a:ext>
            </a:extLst>
          </p:cNvPr>
          <p:cNvSpPr txBox="1">
            <a:spLocks/>
          </p:cNvSpPr>
          <p:nvPr/>
        </p:nvSpPr>
        <p:spPr bwMode="auto">
          <a:xfrm>
            <a:off x="8220976" y="5716074"/>
            <a:ext cx="4208249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1pPr>
            <a:lvl2pPr marL="742950" indent="-285750" algn="l" rtl="0" eaLnBrk="0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2pPr>
            <a:lvl3pPr marL="1143000" indent="-228600" algn="l" rtl="0" eaLnBrk="0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1800" b="1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3pPr>
            <a:lvl4pPr marL="1600200" indent="-228600" algn="l" rtl="0" eaLnBrk="0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4pPr>
            <a:lvl5pPr marL="2057400" indent="-228600" algn="l" rtl="0" eaLnBrk="0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altLang="zh-CN" sz="1400" b="0" kern="0" dirty="0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Simulation: Detection Efficiency vs. </a:t>
            </a:r>
            <a:r>
              <a:rPr lang="en-US" altLang="zh-CN" sz="1400" b="0" kern="0" dirty="0" err="1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Deadtime</a:t>
            </a:r>
            <a:endParaRPr lang="en-US" altLang="zh-CN" sz="1400" b="0" kern="0" dirty="0">
              <a:solidFill>
                <a:prstClr val="black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>
              <a:buFontTx/>
              <a:buNone/>
              <a:defRPr/>
            </a:pPr>
            <a:endParaRPr lang="en-US" altLang="zh-CN" sz="1400" b="0" kern="0" dirty="0">
              <a:solidFill>
                <a:prstClr val="black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11" name="内容占位符 2">
            <a:extLst>
              <a:ext uri="{FF2B5EF4-FFF2-40B4-BE49-F238E27FC236}">
                <a16:creationId xmlns:a16="http://schemas.microsoft.com/office/drawing/2014/main" id="{B266F222-3D11-E911-B782-D1E1197EBBEA}"/>
              </a:ext>
            </a:extLst>
          </p:cNvPr>
          <p:cNvSpPr txBox="1">
            <a:spLocks/>
          </p:cNvSpPr>
          <p:nvPr/>
        </p:nvSpPr>
        <p:spPr bwMode="auto">
          <a:xfrm>
            <a:off x="8220976" y="2997501"/>
            <a:ext cx="24928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1pPr>
            <a:lvl2pPr marL="742950" indent="-285750" algn="l" rtl="0" eaLnBrk="0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2pPr>
            <a:lvl3pPr marL="1143000" indent="-228600" algn="l" rtl="0" eaLnBrk="0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1800" b="1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3pPr>
            <a:lvl4pPr marL="1600200" indent="-228600" algn="l" rtl="0" eaLnBrk="0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4pPr>
            <a:lvl5pPr marL="2057400" indent="-228600" algn="l" rtl="0" eaLnBrk="0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r">
              <a:buFontTx/>
              <a:buNone/>
              <a:defRPr/>
            </a:pPr>
            <a:r>
              <a:rPr lang="zh-CN" altLang="en-US" sz="1400" b="0" kern="0" dirty="0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新版</a:t>
            </a:r>
            <a:r>
              <a:rPr lang="en-US" altLang="zh-CN" sz="1400" b="0" kern="0" dirty="0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TDR</a:t>
            </a:r>
            <a:r>
              <a:rPr lang="zh-CN" altLang="en-US" sz="1400" b="0" kern="0" dirty="0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中 </a:t>
            </a:r>
            <a:r>
              <a:rPr lang="en-US" altLang="zh-CN" sz="1400" b="0" kern="0" dirty="0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Hit density</a:t>
            </a: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87B7D278-7C55-4D7C-E84A-6711BE92CF7D}"/>
              </a:ext>
            </a:extLst>
          </p:cNvPr>
          <p:cNvSpPr/>
          <p:nvPr/>
        </p:nvSpPr>
        <p:spPr>
          <a:xfrm>
            <a:off x="8953988" y="3997041"/>
            <a:ext cx="204716" cy="1086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3111" y="250546"/>
            <a:ext cx="4862592" cy="2792747"/>
          </a:xfrm>
          <a:prstGeom prst="rect">
            <a:avLst/>
          </a:prstGeom>
        </p:spPr>
      </p:pic>
      <p:sp>
        <p:nvSpPr>
          <p:cNvPr id="15" name="Rectangle 1">
            <a:extLst>
              <a:ext uri="{FF2B5EF4-FFF2-40B4-BE49-F238E27FC236}">
                <a16:creationId xmlns:a16="http://schemas.microsoft.com/office/drawing/2014/main" id="{1A7275EC-4BDE-475A-B13B-0D48D09A08CE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6901826" y="1011021"/>
            <a:ext cx="5405161" cy="830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1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Max.</a:t>
            </a:r>
            <a:r>
              <a:rPr lang="zh-CN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是突发束团，需要读出，接口需要</a:t>
            </a:r>
            <a:r>
              <a:rPr lang="en-US" altLang="zh-CN" sz="1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8.1Gbps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1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Cluster size</a:t>
            </a:r>
            <a:r>
              <a:rPr lang="zh-CN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US" altLang="zh-CN" sz="1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4.5 </a:t>
            </a:r>
            <a:r>
              <a:rPr lang="zh-CN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zh-CN" sz="16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16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Data format: 40bit?</a:t>
            </a:r>
          </a:p>
        </p:txBody>
      </p:sp>
      <p:sp>
        <p:nvSpPr>
          <p:cNvPr id="5" name="矩形 4"/>
          <p:cNvSpPr/>
          <p:nvPr/>
        </p:nvSpPr>
        <p:spPr>
          <a:xfrm>
            <a:off x="9197370" y="4625848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kern="0" dirty="0">
                <a:solidFill>
                  <a:srgbClr val="FF0000"/>
                </a:solidFill>
                <a:latin typeface="等线" panose="02010600030101010101" pitchFamily="2" charset="-122"/>
              </a:rPr>
              <a:t>需要重新评估</a:t>
            </a:r>
            <a:endParaRPr lang="zh-CN" altLang="en-US" dirty="0"/>
          </a:p>
        </p:txBody>
      </p:sp>
      <p:cxnSp>
        <p:nvCxnSpPr>
          <p:cNvPr id="13" name="直接箭头连接符 12"/>
          <p:cNvCxnSpPr/>
          <p:nvPr/>
        </p:nvCxnSpPr>
        <p:spPr>
          <a:xfrm flipH="1" flipV="1">
            <a:off x="6142622" y="2580290"/>
            <a:ext cx="2192486" cy="1253156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961671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B3D706-5C4D-6B58-90BC-BD6A531FF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425"/>
            <a:ext cx="10515600" cy="577541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新版外围数字读出设计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5C5914D-8C68-6CA8-4441-D0995A8C3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07828-DFDE-4EE5-84BB-15E2984D0403}" type="slidenum">
              <a:rPr lang="zh-SG" altLang="en-US" smtClean="0">
                <a:solidFill>
                  <a:prstClr val="black"/>
                </a:solidFill>
              </a:rPr>
              <a:pPr/>
              <a:t>2</a:t>
            </a:fld>
            <a:endParaRPr lang="zh-SG" altLang="en-US" dirty="0">
              <a:solidFill>
                <a:prstClr val="black"/>
              </a:solidFill>
            </a:endParaRP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7DD8525-971E-9FB6-2BB0-37BF13BC1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952499"/>
            <a:ext cx="10515601" cy="5465886"/>
          </a:xfrm>
        </p:spPr>
        <p:txBody>
          <a:bodyPr>
            <a:normAutofit lnSpcReduction="10000"/>
          </a:bodyPr>
          <a:lstStyle/>
          <a:p>
            <a:pPr algn="just"/>
            <a:r>
              <a:rPr lang="zh-CN" altLang="en-US" sz="2600" kern="100" dirty="0"/>
              <a:t>时钟系统</a:t>
            </a:r>
            <a:endParaRPr lang="en-US" altLang="zh-CN" sz="2600" kern="100" dirty="0"/>
          </a:p>
          <a:p>
            <a:pPr lvl="1" algn="just"/>
            <a:r>
              <a:rPr lang="zh-CN" altLang="en-US" sz="2600" kern="100" dirty="0"/>
              <a:t>只提供一个</a:t>
            </a:r>
            <a:r>
              <a:rPr lang="en-US" altLang="zh-CN" sz="2600" kern="100" dirty="0"/>
              <a:t>160M</a:t>
            </a:r>
            <a:r>
              <a:rPr lang="zh-CN" altLang="en-US" sz="2600" kern="100" dirty="0"/>
              <a:t>时钟，内部时钟分频产生</a:t>
            </a:r>
            <a:endParaRPr lang="en-US" altLang="zh-CN" sz="2600" kern="100" dirty="0"/>
          </a:p>
          <a:p>
            <a:pPr algn="just"/>
            <a:r>
              <a:rPr lang="zh-CN" altLang="en-US" sz="2600" kern="100" dirty="0">
                <a:solidFill>
                  <a:srgbClr val="C00000"/>
                </a:solidFill>
                <a:effectLst/>
              </a:rPr>
              <a:t>像素阵列读出时序</a:t>
            </a:r>
            <a:endParaRPr lang="en-US" altLang="zh-CN" sz="2600" kern="100" dirty="0">
              <a:solidFill>
                <a:srgbClr val="C00000"/>
              </a:solidFill>
              <a:effectLst/>
            </a:endParaRPr>
          </a:p>
          <a:p>
            <a:pPr lvl="1" algn="just"/>
            <a:r>
              <a:rPr lang="zh-CN" altLang="en-US" sz="2600" kern="100" dirty="0"/>
              <a:t>增加</a:t>
            </a:r>
            <a:r>
              <a:rPr lang="en-US" altLang="zh-CN" sz="2600" kern="100" dirty="0"/>
              <a:t>freeze</a:t>
            </a:r>
            <a:r>
              <a:rPr lang="zh-CN" altLang="en-US" sz="2600" kern="100" dirty="0"/>
              <a:t>信号</a:t>
            </a:r>
            <a:endParaRPr lang="en-US" altLang="zh-CN" sz="2600" kern="100" dirty="0"/>
          </a:p>
          <a:p>
            <a:pPr lvl="1" algn="just"/>
            <a:r>
              <a:rPr lang="zh-CN" altLang="en-US" sz="2600" kern="100" dirty="0">
                <a:effectLst/>
              </a:rPr>
              <a:t>根据列级读出仿真结果调整</a:t>
            </a:r>
            <a:r>
              <a:rPr lang="en-US" altLang="zh-CN" sz="2600" kern="100" dirty="0" err="1">
                <a:effectLst/>
              </a:rPr>
              <a:t>fastor</a:t>
            </a:r>
            <a:r>
              <a:rPr lang="zh-CN" altLang="en-US" sz="2600" kern="100" dirty="0">
                <a:effectLst/>
              </a:rPr>
              <a:t>的同步策略</a:t>
            </a:r>
            <a:endParaRPr lang="en-US" altLang="zh-CN" sz="2600" kern="100" dirty="0">
              <a:effectLst/>
            </a:endParaRPr>
          </a:p>
          <a:p>
            <a:pPr algn="just"/>
            <a:r>
              <a:rPr lang="zh-CN" altLang="en-US" sz="2600" kern="100" dirty="0"/>
              <a:t>复位</a:t>
            </a:r>
            <a:endParaRPr lang="en-US" altLang="zh-CN" sz="2600" kern="100" dirty="0"/>
          </a:p>
          <a:p>
            <a:pPr marL="325800" lvl="1" indent="0" algn="just">
              <a:buNone/>
            </a:pPr>
            <a:r>
              <a:rPr lang="zh-CN" altLang="en-US" sz="2600" kern="100" dirty="0"/>
              <a:t>优化复位机制，如像素复位、状态机复位</a:t>
            </a:r>
            <a:endParaRPr lang="en-US" altLang="zh-CN" sz="2600" kern="100" dirty="0"/>
          </a:p>
          <a:p>
            <a:pPr algn="just"/>
            <a:r>
              <a:rPr lang="zh-CN" altLang="en-US" sz="2600" kern="100" dirty="0"/>
              <a:t>整体读出架构</a:t>
            </a:r>
            <a:endParaRPr lang="en-US" altLang="zh-CN" sz="2600" kern="100" dirty="0"/>
          </a:p>
          <a:p>
            <a:pPr lvl="1" algn="just"/>
            <a:r>
              <a:rPr lang="zh-CN" altLang="en-US" sz="2600" kern="100" dirty="0"/>
              <a:t>支持现有模式和按预期数据率主动丢数模式</a:t>
            </a:r>
            <a:endParaRPr lang="en-US" altLang="zh-CN" sz="2600" kern="100" dirty="0"/>
          </a:p>
          <a:p>
            <a:pPr lvl="1" algn="just"/>
            <a:r>
              <a:rPr lang="zh-CN" altLang="en-US" sz="2600" kern="100" dirty="0"/>
              <a:t>为适应更高读出速度，取消列级、块级优先级，机会均等读出</a:t>
            </a:r>
            <a:endParaRPr lang="en-US" altLang="zh-CN" sz="2600" kern="100" dirty="0"/>
          </a:p>
          <a:p>
            <a:pPr algn="just"/>
            <a:r>
              <a:rPr lang="zh-CN" altLang="en-US" sz="2600" kern="100" dirty="0"/>
              <a:t>根据进度考虑抗辐射加固设计</a:t>
            </a:r>
            <a:endParaRPr lang="en-US" altLang="zh-CN" sz="2600" kern="100" dirty="0"/>
          </a:p>
          <a:p>
            <a:pPr algn="just"/>
            <a:endParaRPr lang="en-US" altLang="zh-CN" sz="2400" kern="100" dirty="0">
              <a:effectLst/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12956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CALPRESID" val="1781409221354863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CALSLIDEID" val="1781225586303759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CALSLIDEID" val="1781225586303759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8011</TotalTime>
  <Words>294</Words>
  <Application>Microsoft Office PowerPoint</Application>
  <PresentationFormat>宽屏</PresentationFormat>
  <Paragraphs>38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等线</vt:lpstr>
      <vt:lpstr>Arial</vt:lpstr>
      <vt:lpstr>Calibri</vt:lpstr>
      <vt:lpstr>Calibri Light</vt:lpstr>
      <vt:lpstr>Times New Roman</vt:lpstr>
      <vt:lpstr>Wingdings</vt:lpstr>
      <vt:lpstr>Office 主题</vt:lpstr>
      <vt:lpstr>Office 主题​​</vt:lpstr>
      <vt:lpstr>新版设计指标</vt:lpstr>
      <vt:lpstr>新版外围数字读出设计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新版设计指标</dc:title>
  <dc:creator>China</dc:creator>
  <cp:lastModifiedBy>Xiaomin WEI</cp:lastModifiedBy>
  <cp:revision>36</cp:revision>
  <dcterms:created xsi:type="dcterms:W3CDTF">2026-06-14T03:53:36Z</dcterms:created>
  <dcterms:modified xsi:type="dcterms:W3CDTF">2026-07-16T06:48:10Z</dcterms:modified>
</cp:coreProperties>
</file>