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20" r:id="rId2"/>
    <p:sldId id="333" r:id="rId3"/>
    <p:sldId id="339" r:id="rId4"/>
    <p:sldId id="338" r:id="rId5"/>
    <p:sldId id="327" r:id="rId6"/>
    <p:sldId id="331" r:id="rId7"/>
    <p:sldId id="309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7500"/>
    <a:srgbClr val="C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77" autoAdjust="0"/>
    <p:restoredTop sz="92816" autoAdjust="0"/>
  </p:normalViewPr>
  <p:slideViewPr>
    <p:cSldViewPr>
      <p:cViewPr varScale="1">
        <p:scale>
          <a:sx n="68" d="100"/>
          <a:sy n="68" d="100"/>
        </p:scale>
        <p:origin x="76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15F46-313E-4AFD-AB0E-4566A4D11DA1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E81FE-8257-4F33-8ACA-752218F9E4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281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110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666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357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043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148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778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80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2026-7-20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2625213" y="3912540"/>
            <a:ext cx="5043131" cy="56964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3" name="矩形 12"/>
          <p:cNvSpPr/>
          <p:nvPr/>
        </p:nvSpPr>
        <p:spPr>
          <a:xfrm>
            <a:off x="5407309" y="3201932"/>
            <a:ext cx="2160240" cy="3820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6" name="矩形 15"/>
          <p:cNvSpPr/>
          <p:nvPr/>
        </p:nvSpPr>
        <p:spPr>
          <a:xfrm>
            <a:off x="3247660" y="3223568"/>
            <a:ext cx="1080120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5" name="矩形 14"/>
          <p:cNvSpPr/>
          <p:nvPr/>
        </p:nvSpPr>
        <p:spPr>
          <a:xfrm>
            <a:off x="3203848" y="2311937"/>
            <a:ext cx="4279969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0" name="矩形 9"/>
          <p:cNvSpPr/>
          <p:nvPr/>
        </p:nvSpPr>
        <p:spPr>
          <a:xfrm>
            <a:off x="4211960" y="607629"/>
            <a:ext cx="2160240" cy="3820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8" name="矩形 7"/>
          <p:cNvSpPr/>
          <p:nvPr/>
        </p:nvSpPr>
        <p:spPr>
          <a:xfrm>
            <a:off x="3203848" y="2060848"/>
            <a:ext cx="4320480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60120" y="117261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</a:rPr>
              <a:t>                              一  电子学研制计划</a:t>
            </a:r>
            <a:endParaRPr lang="zh-CN" altLang="en-US" sz="2800" dirty="0" smtClean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428175" y="620389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1. </a:t>
            </a:r>
            <a:r>
              <a:rPr lang="zh-CN" altLang="en-US" b="1" dirty="0" smtClean="0">
                <a:solidFill>
                  <a:srgbClr val="0070C0"/>
                </a:solidFill>
              </a:rPr>
              <a:t>束流试验工作计划完成节点及安排</a:t>
            </a:r>
            <a:r>
              <a:rPr lang="zh-CN" altLang="en-US" b="1" dirty="0" smtClean="0"/>
              <a:t>（已完成用绿色底）</a:t>
            </a:r>
            <a:endParaRPr lang="en-US" altLang="zh-CN" b="1" dirty="0"/>
          </a:p>
        </p:txBody>
      </p:sp>
      <p:sp>
        <p:nvSpPr>
          <p:cNvPr id="11" name="矩形 10"/>
          <p:cNvSpPr/>
          <p:nvPr/>
        </p:nvSpPr>
        <p:spPr>
          <a:xfrm>
            <a:off x="3247660" y="2993633"/>
            <a:ext cx="4319298" cy="32459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5172263"/>
              </p:ext>
            </p:extLst>
          </p:nvPr>
        </p:nvGraphicFramePr>
        <p:xfrm>
          <a:off x="263484" y="1401011"/>
          <a:ext cx="8682442" cy="40144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10767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5191042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1180633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</a:tblGrid>
              <a:tr h="78950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64612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电装：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Ladder J70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转接板、转接电缆、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运放板、   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块、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FPGA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与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板连接器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altLang="zh-CN" sz="16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miniTRB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新增）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7895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调试：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Ladder J70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转接板、转接电缆、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运放板、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FPGA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与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板连接器、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</a:t>
                      </a:r>
                      <a:r>
                        <a:rPr lang="en-US" altLang="zh-CN" sz="16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miniTRB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新增）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班渭博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78950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FFE  4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ladder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正常工作模式的调试、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FFE  2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电装及程序修改，主要与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GTX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数传（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GTX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地检程序）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班渭博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7895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大系统联测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霍嘉、</a:t>
                      </a:r>
                      <a:r>
                        <a:rPr lang="zh-CN" altLang="en-US" sz="1600" dirty="0" smtClean="0"/>
                        <a:t>班渭博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020118"/>
                  </a:ext>
                </a:extLst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0" y="5371980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/>
              <a:t>             </a:t>
            </a:r>
            <a:r>
              <a:rPr lang="zh-CN" altLang="en-US" sz="1600" b="1" dirty="0" smtClean="0"/>
              <a:t>注：</a:t>
            </a:r>
            <a:r>
              <a:rPr lang="en-US" altLang="zh-CN" sz="1600" b="1" dirty="0" smtClean="0"/>
              <a:t>1. </a:t>
            </a:r>
            <a:r>
              <a:rPr lang="zh-CN" altLang="en-US" sz="1600" b="1" dirty="0" smtClean="0"/>
              <a:t>完成了剩余</a:t>
            </a:r>
            <a:r>
              <a:rPr lang="en-US" altLang="zh-CN" sz="1600" b="1" dirty="0" smtClean="0"/>
              <a:t>7</a:t>
            </a:r>
            <a:r>
              <a:rPr lang="zh-CN" altLang="en-US" sz="1600" b="1" dirty="0" smtClean="0"/>
              <a:t>块</a:t>
            </a:r>
            <a:r>
              <a:rPr lang="en-US" altLang="zh-CN" sz="1600" b="1" dirty="0" smtClean="0"/>
              <a:t>PID</a:t>
            </a:r>
            <a:r>
              <a:rPr lang="zh-CN" altLang="en-US" sz="1600" b="1" dirty="0" smtClean="0"/>
              <a:t> </a:t>
            </a:r>
            <a:r>
              <a:rPr lang="en-US" altLang="zh-CN" sz="1600" b="1" dirty="0"/>
              <a:t>ASIC</a:t>
            </a:r>
            <a:r>
              <a:rPr lang="zh-CN" altLang="en-US" sz="1600" b="1" dirty="0" smtClean="0"/>
              <a:t>板的贴</a:t>
            </a:r>
            <a:r>
              <a:rPr lang="zh-CN" altLang="en-US" sz="1600" b="1" dirty="0"/>
              <a:t>片、 </a:t>
            </a:r>
            <a:r>
              <a:rPr lang="zh-CN" altLang="en-US" sz="1600" b="1" dirty="0" smtClean="0"/>
              <a:t>打线、准备加装保护盖、焊接连接器、联调。 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en-US" altLang="zh-CN" sz="1600" b="1" dirty="0"/>
              <a:t> </a:t>
            </a:r>
            <a:r>
              <a:rPr lang="en-US" altLang="zh-CN" sz="1600" b="1" dirty="0" smtClean="0"/>
              <a:t>                     </a:t>
            </a:r>
            <a:r>
              <a:rPr lang="en-US" altLang="zh-CN" sz="1600" b="1" dirty="0"/>
              <a:t>2. </a:t>
            </a:r>
            <a:r>
              <a:rPr lang="zh-CN" altLang="en-US" sz="1600" b="1" dirty="0" smtClean="0"/>
              <a:t>目前电装</a:t>
            </a:r>
            <a:r>
              <a:rPr lang="en-US" altLang="zh-CN" sz="1600" b="1" dirty="0" err="1" smtClean="0"/>
              <a:t>miniTRB</a:t>
            </a:r>
            <a:r>
              <a:rPr lang="en-US" altLang="zh-CN" sz="1600" b="1" dirty="0" smtClean="0"/>
              <a:t> FPGA</a:t>
            </a:r>
            <a:r>
              <a:rPr lang="zh-CN" altLang="en-US" sz="1600" b="1" dirty="0" smtClean="0"/>
              <a:t>板。</a:t>
            </a:r>
            <a:endParaRPr lang="en-US" altLang="zh-CN" sz="1600" b="1" dirty="0" smtClean="0"/>
          </a:p>
          <a:p>
            <a:pPr lvl="0">
              <a:lnSpc>
                <a:spcPct val="150000"/>
              </a:lnSpc>
            </a:pPr>
            <a:r>
              <a:rPr lang="en-US" altLang="zh-CN" sz="1600" b="1" dirty="0" smtClean="0"/>
              <a:t>                      3. </a:t>
            </a:r>
            <a:r>
              <a:rPr lang="zh-CN" altLang="en-US" sz="1600" b="1" dirty="0" smtClean="0"/>
              <a:t>投板</a:t>
            </a:r>
            <a:r>
              <a:rPr lang="en-US" altLang="zh-CN" sz="1600" b="1" dirty="0" err="1" smtClean="0"/>
              <a:t>miniTRB</a:t>
            </a:r>
            <a:r>
              <a:rPr lang="en-US" altLang="zh-CN" sz="1600" b="1" dirty="0" smtClean="0"/>
              <a:t> </a:t>
            </a:r>
            <a:r>
              <a:rPr lang="zh-CN" altLang="en-US" sz="1600" b="1" dirty="0"/>
              <a:t>的</a:t>
            </a:r>
            <a:r>
              <a:rPr lang="en-US" altLang="zh-CN" sz="1600" b="1" dirty="0"/>
              <a:t>HV</a:t>
            </a:r>
            <a:r>
              <a:rPr lang="zh-CN" altLang="en-US" sz="1600" b="1" dirty="0"/>
              <a:t>和</a:t>
            </a:r>
            <a:r>
              <a:rPr lang="en-US" altLang="zh-CN" sz="1600" b="1" dirty="0" smtClean="0"/>
              <a:t>DI2C</a:t>
            </a:r>
            <a:r>
              <a:rPr lang="zh-CN" altLang="en-US" sz="1600" b="1" dirty="0" smtClean="0"/>
              <a:t>、旧</a:t>
            </a:r>
            <a:r>
              <a:rPr lang="en-US" altLang="zh-CN" sz="1600" b="1" dirty="0"/>
              <a:t>PID</a:t>
            </a:r>
            <a:r>
              <a:rPr lang="zh-CN" altLang="en-US" sz="1600" b="1" dirty="0"/>
              <a:t> </a:t>
            </a:r>
            <a:r>
              <a:rPr lang="en-US" altLang="zh-CN" sz="1600" b="1" dirty="0"/>
              <a:t>FPGA </a:t>
            </a:r>
            <a:r>
              <a:rPr lang="zh-CN" altLang="en-US" sz="1600" b="1" dirty="0" smtClean="0"/>
              <a:t>转接板。</a:t>
            </a:r>
            <a:endParaRPr lang="en-US" altLang="zh-CN" sz="1600" b="1" dirty="0"/>
          </a:p>
        </p:txBody>
      </p:sp>
    </p:spTree>
    <p:extLst>
      <p:ext uri="{BB962C8B-B14F-4D97-AF65-F5344CB8AC3E}">
        <p14:creationId xmlns:p14="http://schemas.microsoft.com/office/powerpoint/2010/main" val="8816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281" y="778020"/>
            <a:ext cx="6860613" cy="476001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0" y="241823"/>
            <a:ext cx="925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二  束流试验</a:t>
            </a:r>
            <a:r>
              <a:rPr lang="zh-CN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</a:rPr>
              <a:t>miniTRB</a:t>
            </a:r>
            <a:r>
              <a:rPr lang="en-US" altLang="zh-CN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HV DI2C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设计（车永娥）</a:t>
            </a:r>
            <a:endParaRPr lang="en-US" altLang="zh-CN" sz="2800" b="1" dirty="0">
              <a:solidFill>
                <a:srgbClr val="0070C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56944" y="6045930"/>
            <a:ext cx="78154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zh-CN" altLang="en-US" sz="1400" b="1" dirty="0"/>
              <a:t>更换</a:t>
            </a:r>
            <a:r>
              <a:rPr lang="en-US" altLang="zh-CN" sz="1400" b="1" dirty="0"/>
              <a:t>EMCO</a:t>
            </a:r>
            <a:r>
              <a:rPr lang="zh-CN" altLang="en-US" sz="1400" b="1" dirty="0"/>
              <a:t>高压</a:t>
            </a:r>
            <a:r>
              <a:rPr lang="zh-CN" altLang="en-US" sz="1400" b="1" dirty="0" smtClean="0"/>
              <a:t>模块，采用上下叠成的方式，上层</a:t>
            </a:r>
            <a:r>
              <a:rPr lang="en-US" altLang="zh-CN" sz="1400" b="1" dirty="0" smtClean="0"/>
              <a:t>HV</a:t>
            </a:r>
            <a:r>
              <a:rPr lang="zh-CN" altLang="en-US" sz="1400" b="1" dirty="0" smtClean="0"/>
              <a:t>和</a:t>
            </a:r>
            <a:r>
              <a:rPr lang="en-US" altLang="zh-CN" sz="1400" b="1" dirty="0" smtClean="0"/>
              <a:t>DI2C</a:t>
            </a:r>
            <a:r>
              <a:rPr lang="zh-CN" altLang="en-US" sz="1400" b="1" dirty="0" smtClean="0"/>
              <a:t>，下层</a:t>
            </a:r>
            <a:r>
              <a:rPr lang="en-US" altLang="zh-CN" sz="1400" b="1" dirty="0" smtClean="0"/>
              <a:t>FPGA</a:t>
            </a:r>
            <a:r>
              <a:rPr lang="zh-CN" altLang="en-US" sz="1400" b="1" dirty="0" smtClean="0"/>
              <a:t>和探测器接口。</a:t>
            </a:r>
            <a:endParaRPr lang="en-US" altLang="zh-CN" sz="1400" b="1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1400" b="1" dirty="0" smtClean="0"/>
              <a:t>尺寸与下层</a:t>
            </a:r>
            <a:r>
              <a:rPr lang="en-US" altLang="zh-CN" sz="1400" b="1" dirty="0" smtClean="0"/>
              <a:t>FPGA</a:t>
            </a:r>
            <a:r>
              <a:rPr lang="zh-CN" altLang="en-US" sz="1400" b="1" dirty="0" smtClean="0"/>
              <a:t>板一致。</a:t>
            </a:r>
            <a:endParaRPr lang="en-US" altLang="zh-CN" sz="1400" b="1" dirty="0" smtClean="0"/>
          </a:p>
        </p:txBody>
      </p:sp>
      <p:sp>
        <p:nvSpPr>
          <p:cNvPr id="15" name="矩形 14"/>
          <p:cNvSpPr/>
          <p:nvPr/>
        </p:nvSpPr>
        <p:spPr>
          <a:xfrm>
            <a:off x="243791" y="5683497"/>
            <a:ext cx="1167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0070C0"/>
                </a:solidFill>
              </a:rPr>
              <a:t>完成情况 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899290" y="2672571"/>
            <a:ext cx="864398" cy="25237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39063" y="2448051"/>
            <a:ext cx="864373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</a:t>
            </a:r>
            <a:r>
              <a:rPr lang="zh-CN" altLang="en-US" sz="1400" b="1" dirty="0"/>
              <a:t>网口</a:t>
            </a:r>
            <a:endParaRPr lang="zh-CN" altLang="zh-CN" sz="1400" b="1" dirty="0"/>
          </a:p>
        </p:txBody>
      </p:sp>
      <p:sp>
        <p:nvSpPr>
          <p:cNvPr id="16" name="矩形 15"/>
          <p:cNvSpPr/>
          <p:nvPr/>
        </p:nvSpPr>
        <p:spPr>
          <a:xfrm flipV="1">
            <a:off x="3347864" y="2427354"/>
            <a:ext cx="432048" cy="121113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 flipV="1">
            <a:off x="2667104" y="4998505"/>
            <a:ext cx="1148439" cy="38747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箭头连接符 17"/>
          <p:cNvCxnSpPr>
            <a:endCxn id="20" idx="1"/>
          </p:cNvCxnSpPr>
          <p:nvPr/>
        </p:nvCxnSpPr>
        <p:spPr>
          <a:xfrm>
            <a:off x="3421014" y="5429362"/>
            <a:ext cx="862954" cy="35116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4283968" y="5626634"/>
            <a:ext cx="2265173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高压供电及输出接口</a:t>
            </a:r>
            <a:endParaRPr lang="zh-CN" altLang="zh-CN" sz="1400" b="1" dirty="0"/>
          </a:p>
        </p:txBody>
      </p:sp>
      <p:cxnSp>
        <p:nvCxnSpPr>
          <p:cNvPr id="21" name="直接箭头连接符 20"/>
          <p:cNvCxnSpPr/>
          <p:nvPr/>
        </p:nvCxnSpPr>
        <p:spPr>
          <a:xfrm flipH="1" flipV="1">
            <a:off x="1165281" y="1671519"/>
            <a:ext cx="2182583" cy="77653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170570" y="1367527"/>
            <a:ext cx="994711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</a:t>
            </a:r>
            <a:r>
              <a:rPr lang="en-US" altLang="zh-CN" sz="1400" b="1" dirty="0" smtClean="0"/>
              <a:t>DI2C  FPGA </a:t>
            </a:r>
            <a:r>
              <a:rPr lang="zh-CN" altLang="en-US" sz="1400" b="1" dirty="0" smtClean="0"/>
              <a:t>接口</a:t>
            </a:r>
            <a:endParaRPr lang="zh-CN" altLang="zh-CN" sz="1400" b="1" dirty="0"/>
          </a:p>
        </p:txBody>
      </p:sp>
      <p:sp>
        <p:nvSpPr>
          <p:cNvPr id="19" name="矩形 18"/>
          <p:cNvSpPr/>
          <p:nvPr/>
        </p:nvSpPr>
        <p:spPr>
          <a:xfrm flipV="1">
            <a:off x="4946554" y="1890745"/>
            <a:ext cx="2505766" cy="153825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箭头连接符 22"/>
          <p:cNvCxnSpPr/>
          <p:nvPr/>
        </p:nvCxnSpPr>
        <p:spPr>
          <a:xfrm>
            <a:off x="7452320" y="2587510"/>
            <a:ext cx="720080" cy="84861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7855552" y="3436121"/>
            <a:ext cx="1014278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</a:t>
            </a:r>
            <a:r>
              <a:rPr lang="en-US" altLang="zh-CN" sz="1400" b="1" dirty="0" smtClean="0"/>
              <a:t>EMCO</a:t>
            </a:r>
          </a:p>
          <a:p>
            <a:r>
              <a:rPr lang="zh-CN" altLang="en-US" sz="1400" b="1" dirty="0" smtClean="0"/>
              <a:t>高压模块</a:t>
            </a:r>
            <a:endParaRPr lang="zh-CN" altLang="zh-CN" sz="1400" b="1" dirty="0"/>
          </a:p>
        </p:txBody>
      </p:sp>
    </p:spTree>
    <p:extLst>
      <p:ext uri="{BB962C8B-B14F-4D97-AF65-F5344CB8AC3E}">
        <p14:creationId xmlns:p14="http://schemas.microsoft.com/office/powerpoint/2010/main" val="427179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-661" y="92699"/>
            <a:ext cx="90040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            二  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PID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转接板设计（车永娥）</a:t>
            </a:r>
            <a:endParaRPr lang="en-US" altLang="zh-CN" sz="2800" b="1" dirty="0">
              <a:solidFill>
                <a:srgbClr val="0070C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740" y="4008983"/>
            <a:ext cx="2808589" cy="27250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91" y="789148"/>
            <a:ext cx="4398782" cy="2287010"/>
          </a:xfrm>
          <a:prstGeom prst="rect">
            <a:avLst/>
          </a:prstGeom>
        </p:spPr>
      </p:pic>
      <p:cxnSp>
        <p:nvCxnSpPr>
          <p:cNvPr id="25" name="直接箭头连接符 24"/>
          <p:cNvCxnSpPr/>
          <p:nvPr/>
        </p:nvCxnSpPr>
        <p:spPr>
          <a:xfrm flipV="1">
            <a:off x="946883" y="2564903"/>
            <a:ext cx="336476" cy="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 flipH="1">
            <a:off x="3085762" y="1306773"/>
            <a:ext cx="17660" cy="39109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>
            <a:off x="1564902" y="2921476"/>
            <a:ext cx="1450701" cy="324382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flipH="1">
            <a:off x="3085762" y="2460406"/>
            <a:ext cx="251764" cy="193714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1783471" y="4089773"/>
            <a:ext cx="994711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/>
              <a:t>转接电缆</a:t>
            </a:r>
            <a:r>
              <a:rPr lang="en-US" altLang="zh-CN" sz="1400" b="1" dirty="0" smtClean="0"/>
              <a:t>1</a:t>
            </a:r>
            <a:endParaRPr lang="zh-CN" altLang="zh-CN" sz="1400" b="1" dirty="0"/>
          </a:p>
        </p:txBody>
      </p:sp>
      <p:sp>
        <p:nvSpPr>
          <p:cNvPr id="39" name="文本框 38"/>
          <p:cNvSpPr txBox="1"/>
          <p:nvPr/>
        </p:nvSpPr>
        <p:spPr>
          <a:xfrm>
            <a:off x="2960834" y="3290214"/>
            <a:ext cx="994711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/>
              <a:t>转接电缆</a:t>
            </a:r>
            <a:r>
              <a:rPr lang="en-US" altLang="zh-CN" sz="1400" b="1" dirty="0" smtClean="0"/>
              <a:t>2</a:t>
            </a:r>
            <a:endParaRPr lang="zh-CN" altLang="zh-CN" sz="1400" b="1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9645" y="264365"/>
            <a:ext cx="2744719" cy="36610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671236" y="998996"/>
            <a:ext cx="864373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PID</a:t>
            </a:r>
            <a:r>
              <a:rPr lang="zh-CN" altLang="en-US" sz="1400" b="1" dirty="0"/>
              <a:t>机箱</a:t>
            </a:r>
            <a:endParaRPr lang="zh-CN" altLang="zh-CN" sz="1400" b="1" dirty="0"/>
          </a:p>
        </p:txBody>
      </p:sp>
      <p:cxnSp>
        <p:nvCxnSpPr>
          <p:cNvPr id="45" name="直接箭头连接符 44"/>
          <p:cNvCxnSpPr/>
          <p:nvPr/>
        </p:nvCxnSpPr>
        <p:spPr>
          <a:xfrm flipH="1">
            <a:off x="5139929" y="1700594"/>
            <a:ext cx="299107" cy="331258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本框 46"/>
          <p:cNvSpPr txBox="1"/>
          <p:nvPr/>
        </p:nvSpPr>
        <p:spPr>
          <a:xfrm>
            <a:off x="4994973" y="4287778"/>
            <a:ext cx="994711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/>
              <a:t>转接电缆</a:t>
            </a:r>
            <a:r>
              <a:rPr lang="en-US" altLang="zh-CN" sz="1400" b="1" dirty="0" smtClean="0"/>
              <a:t>3</a:t>
            </a:r>
            <a:endParaRPr lang="zh-CN" altLang="zh-CN" sz="1400" b="1" dirty="0"/>
          </a:p>
        </p:txBody>
      </p:sp>
      <p:sp>
        <p:nvSpPr>
          <p:cNvPr id="48" name="文本框 47"/>
          <p:cNvSpPr txBox="1"/>
          <p:nvPr/>
        </p:nvSpPr>
        <p:spPr>
          <a:xfrm>
            <a:off x="6879286" y="3597991"/>
            <a:ext cx="1368151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/>
              <a:t>旧</a:t>
            </a:r>
            <a:r>
              <a:rPr lang="en-US" altLang="zh-CN" sz="1400" b="1" dirty="0" smtClean="0"/>
              <a:t>PID FPGA</a:t>
            </a:r>
            <a:endParaRPr lang="zh-CN" altLang="zh-CN" sz="1400" b="1" dirty="0"/>
          </a:p>
        </p:txBody>
      </p:sp>
      <p:sp>
        <p:nvSpPr>
          <p:cNvPr id="22" name="文本框 21"/>
          <p:cNvSpPr txBox="1"/>
          <p:nvPr/>
        </p:nvSpPr>
        <p:spPr>
          <a:xfrm>
            <a:off x="66353" y="2411015"/>
            <a:ext cx="994711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</a:t>
            </a:r>
            <a:r>
              <a:rPr lang="en-US" altLang="zh-CN" sz="1400" b="1" dirty="0" smtClean="0"/>
              <a:t>PID</a:t>
            </a:r>
            <a:r>
              <a:rPr lang="zh-CN" altLang="en-US" sz="1400" b="1" dirty="0" smtClean="0"/>
              <a:t>机箱</a:t>
            </a:r>
            <a:endParaRPr lang="zh-CN" altLang="zh-CN" sz="1400" b="1" dirty="0"/>
          </a:p>
        </p:txBody>
      </p:sp>
      <p:sp>
        <p:nvSpPr>
          <p:cNvPr id="52" name="文本框 51"/>
          <p:cNvSpPr txBox="1"/>
          <p:nvPr/>
        </p:nvSpPr>
        <p:spPr>
          <a:xfrm>
            <a:off x="5884575" y="5857527"/>
            <a:ext cx="994711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/>
              <a:t>转接板</a:t>
            </a:r>
            <a:endParaRPr lang="zh-CN" altLang="zh-CN" sz="1400" b="1" dirty="0"/>
          </a:p>
        </p:txBody>
      </p:sp>
      <p:cxnSp>
        <p:nvCxnSpPr>
          <p:cNvPr id="54" name="直接箭头连接符 53"/>
          <p:cNvCxnSpPr>
            <a:stCxn id="52" idx="1"/>
          </p:cNvCxnSpPr>
          <p:nvPr/>
        </p:nvCxnSpPr>
        <p:spPr>
          <a:xfrm flipH="1" flipV="1">
            <a:off x="5439036" y="6011415"/>
            <a:ext cx="445539" cy="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82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-95013" y="25599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三 </a:t>
            </a:r>
            <a:r>
              <a:rPr lang="zh-CN" altLang="zh-CN" sz="2800" b="1" dirty="0" smtClean="0">
                <a:solidFill>
                  <a:srgbClr val="0070C0"/>
                </a:solidFill>
              </a:rPr>
              <a:t>激光</a:t>
            </a:r>
            <a:r>
              <a:rPr lang="en-US" altLang="zh-CN" sz="2800" b="1" dirty="0">
                <a:solidFill>
                  <a:srgbClr val="0070C0"/>
                </a:solidFill>
              </a:rPr>
              <a:t>/DAQ</a:t>
            </a:r>
            <a:r>
              <a:rPr lang="zh-CN" altLang="zh-CN" sz="2800" b="1" dirty="0">
                <a:solidFill>
                  <a:srgbClr val="0070C0"/>
                </a:solidFill>
              </a:rPr>
              <a:t>触发</a:t>
            </a:r>
            <a:r>
              <a:rPr lang="zh-CN" altLang="zh-CN" sz="2800" b="1" dirty="0" smtClean="0">
                <a:solidFill>
                  <a:srgbClr val="0070C0"/>
                </a:solidFill>
              </a:rPr>
              <a:t>频率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、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CKB</a:t>
            </a:r>
            <a:r>
              <a:rPr lang="zh-CN" altLang="zh-CN" sz="2800" b="1" dirty="0" smtClean="0">
                <a:solidFill>
                  <a:srgbClr val="0070C0"/>
                </a:solidFill>
              </a:rPr>
              <a:t>与</a:t>
            </a:r>
            <a:r>
              <a:rPr lang="en-US" altLang="zh-CN" sz="2800" b="1" dirty="0" err="1" smtClean="0">
                <a:solidFill>
                  <a:srgbClr val="0070C0"/>
                </a:solidFill>
              </a:rPr>
              <a:t>ADCmean</a:t>
            </a:r>
            <a:r>
              <a:rPr lang="zh-CN" altLang="en-US" sz="2000" b="1" dirty="0" smtClean="0">
                <a:solidFill>
                  <a:srgbClr val="0070C0"/>
                </a:solidFill>
              </a:rPr>
              <a:t>（</a:t>
            </a:r>
            <a:r>
              <a:rPr lang="zh-CN" altLang="en-US" sz="2000" b="1" dirty="0">
                <a:solidFill>
                  <a:srgbClr val="0070C0"/>
                </a:solidFill>
              </a:rPr>
              <a:t>邓春茹、</a:t>
            </a:r>
            <a:r>
              <a:rPr lang="zh-CN" altLang="en-US" sz="2000" b="1" dirty="0" smtClean="0">
                <a:solidFill>
                  <a:srgbClr val="0070C0"/>
                </a:solidFill>
              </a:rPr>
              <a:t>班渭博）</a:t>
            </a:r>
            <a:endParaRPr lang="en-US" altLang="zh-CN" sz="2000" b="1" dirty="0">
              <a:solidFill>
                <a:srgbClr val="0070C0"/>
              </a:solidFill>
            </a:endParaRPr>
          </a:p>
          <a:p>
            <a:endParaRPr lang="en-US" altLang="zh-CN" sz="1600" b="1" dirty="0">
              <a:solidFill>
                <a:srgbClr val="0070C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104773" y="4480232"/>
            <a:ext cx="95013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完成情况：</a:t>
            </a:r>
            <a:r>
              <a:rPr lang="zh-CN" altLang="en-US" sz="1600" b="1" dirty="0"/>
              <a:t>春茹完成</a:t>
            </a:r>
            <a:r>
              <a:rPr lang="zh-CN" altLang="en-US" sz="1600" b="1" dirty="0" smtClean="0"/>
              <a:t>了</a:t>
            </a:r>
            <a:r>
              <a:rPr lang="en-US" altLang="zh-CN" sz="1600" b="1" dirty="0" err="1" smtClean="0"/>
              <a:t>miniTRB</a:t>
            </a:r>
            <a:r>
              <a:rPr lang="en-US" altLang="zh-CN" sz="1600" b="1" dirty="0" smtClean="0"/>
              <a:t> AISC</a:t>
            </a:r>
            <a:r>
              <a:rPr lang="zh-CN" altLang="en-US" sz="1600" b="1" dirty="0" smtClean="0"/>
              <a:t>时序与</a:t>
            </a:r>
            <a:r>
              <a:rPr lang="en-US" altLang="zh-CN" sz="1600" b="1" dirty="0" smtClean="0"/>
              <a:t>FFE</a:t>
            </a:r>
            <a:r>
              <a:rPr lang="zh-CN" altLang="en-US" sz="1600" b="1" dirty="0" smtClean="0"/>
              <a:t>程序的合并， 实现了</a:t>
            </a:r>
            <a:r>
              <a:rPr lang="en-US" altLang="zh-CN" sz="1600" b="1" dirty="0" smtClean="0"/>
              <a:t>1M</a:t>
            </a:r>
            <a:r>
              <a:rPr lang="zh-CN" altLang="en-US" sz="1600" b="1" dirty="0" smtClean="0"/>
              <a:t>的</a:t>
            </a:r>
            <a:r>
              <a:rPr lang="en-US" altLang="zh-CN" sz="1600" b="1" dirty="0" smtClean="0"/>
              <a:t>CKB</a:t>
            </a:r>
            <a:r>
              <a:rPr lang="zh-CN" altLang="en-US" sz="1600" b="1" dirty="0" smtClean="0"/>
              <a:t>切换的数传。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实验结果： 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1M</a:t>
            </a:r>
            <a:r>
              <a:rPr lang="zh-CN" altLang="en-US" sz="16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CKB </a:t>
            </a:r>
            <a:r>
              <a:rPr lang="zh-CN" altLang="en-US" sz="1600" b="1" dirty="0" smtClean="0"/>
              <a:t>能道相差约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40</a:t>
            </a:r>
            <a:r>
              <a:rPr lang="zh-CN" altLang="en-US" sz="1600" b="1" dirty="0" smtClean="0"/>
              <a:t>道，对比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0.5M</a:t>
            </a:r>
            <a:r>
              <a:rPr lang="zh-CN" altLang="en-US" sz="1600" b="1" dirty="0">
                <a:solidFill>
                  <a:srgbClr val="FF0000"/>
                </a:solidFill>
              </a:rPr>
              <a:t> 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CKB </a:t>
            </a:r>
            <a:r>
              <a:rPr lang="zh-CN" altLang="en-US" sz="1600" b="1" dirty="0"/>
              <a:t>能道相差</a:t>
            </a:r>
            <a:r>
              <a:rPr lang="zh-CN" altLang="en-US" sz="1600" b="1" dirty="0" smtClean="0"/>
              <a:t>约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200</a:t>
            </a:r>
            <a:r>
              <a:rPr lang="zh-CN" altLang="en-US" sz="1600" b="1" dirty="0" smtClean="0"/>
              <a:t>道，说明</a:t>
            </a:r>
            <a:r>
              <a:rPr lang="en-US" altLang="zh-CN" sz="1600" b="1" dirty="0" smtClean="0"/>
              <a:t>CKB</a:t>
            </a:r>
            <a:r>
              <a:rPr lang="zh-CN" altLang="en-US" sz="1600" b="1" dirty="0" smtClean="0"/>
              <a:t>与</a:t>
            </a:r>
            <a:r>
              <a:rPr lang="en-US" altLang="zh-CN" sz="1600" b="1" dirty="0" err="1" smtClean="0"/>
              <a:t>ADCmean</a:t>
            </a:r>
            <a:r>
              <a:rPr lang="zh-CN" altLang="en-US" sz="1600" b="1" dirty="0" smtClean="0"/>
              <a:t>有相关性。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后续</a:t>
            </a:r>
            <a:r>
              <a:rPr lang="zh-CN" alt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实验及问题：</a:t>
            </a:r>
            <a:r>
              <a:rPr lang="en-US" altLang="zh-CN" sz="1600" b="1" dirty="0" smtClean="0"/>
              <a:t>1. </a:t>
            </a:r>
            <a:r>
              <a:rPr lang="zh-CN" altLang="en-US" sz="1600" b="1" dirty="0" smtClean="0"/>
              <a:t>可以试验触发频率</a:t>
            </a:r>
            <a:r>
              <a:rPr lang="en-US" altLang="zh-CN" sz="1600" b="1" dirty="0" smtClean="0"/>
              <a:t>500HZ</a:t>
            </a:r>
            <a:r>
              <a:rPr lang="zh-CN" altLang="en-US" sz="1600" b="1" dirty="0"/>
              <a:t>，</a:t>
            </a:r>
            <a:r>
              <a:rPr lang="en-US" altLang="zh-CN" sz="1600" b="1" dirty="0"/>
              <a:t> </a:t>
            </a:r>
            <a:r>
              <a:rPr lang="en-US" altLang="zh-CN" sz="1600" b="1" dirty="0" smtClean="0"/>
              <a:t>CKB</a:t>
            </a:r>
            <a:r>
              <a:rPr lang="zh-CN" altLang="en-US" sz="1600" b="1" dirty="0" smtClean="0"/>
              <a:t>改为</a:t>
            </a:r>
            <a:r>
              <a:rPr lang="en-US" altLang="zh-CN" sz="1600" b="1" dirty="0" smtClean="0"/>
              <a:t>0.25M</a:t>
            </a:r>
            <a:r>
              <a:rPr lang="zh-CN" altLang="en-US" sz="1600" b="1" dirty="0" smtClean="0"/>
              <a:t>看</a:t>
            </a:r>
            <a:r>
              <a:rPr lang="en-US" altLang="zh-CN" sz="1600" b="1" dirty="0" err="1"/>
              <a:t>ADCmean</a:t>
            </a:r>
            <a:r>
              <a:rPr lang="zh-CN" altLang="en-US" sz="1600" b="1" dirty="0"/>
              <a:t>是否规律下降</a:t>
            </a:r>
            <a:r>
              <a:rPr lang="zh-CN" altLang="en-US" sz="1600" b="1" dirty="0" smtClean="0"/>
              <a:t>。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                                    2.  </a:t>
            </a:r>
            <a:r>
              <a:rPr lang="zh-CN" altLang="en-US" sz="1600" b="1" dirty="0" smtClean="0"/>
              <a:t>龚老师建议多负载下测试</a:t>
            </a:r>
            <a:r>
              <a:rPr lang="en-US" altLang="zh-CN" sz="1600" b="1" dirty="0"/>
              <a:t>CKB </a:t>
            </a:r>
            <a:r>
              <a:rPr lang="zh-CN" altLang="en-US" sz="1600" b="1" dirty="0"/>
              <a:t>频率与</a:t>
            </a:r>
            <a:r>
              <a:rPr lang="en-US" altLang="zh-CN" sz="1600" b="1" dirty="0" err="1"/>
              <a:t>ADCmean</a:t>
            </a:r>
            <a:r>
              <a:rPr lang="zh-CN" altLang="en-US" sz="1600" b="1" dirty="0" smtClean="0"/>
              <a:t>的关系，供电关系。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en-US" altLang="zh-CN" sz="1600" b="1" dirty="0"/>
              <a:t> </a:t>
            </a:r>
            <a:r>
              <a:rPr lang="en-US" altLang="zh-CN" sz="1600" b="1" dirty="0" smtClean="0"/>
              <a:t>                                   3.  AD7476</a:t>
            </a:r>
            <a:r>
              <a:rPr lang="zh-CN" altLang="en-US" sz="1600" b="1" dirty="0"/>
              <a:t>是</a:t>
            </a:r>
            <a:r>
              <a:rPr lang="en-US" altLang="zh-CN" sz="1600" b="1" dirty="0"/>
              <a:t>1 </a:t>
            </a:r>
            <a:r>
              <a:rPr lang="en-US" altLang="zh-CN" sz="1600" b="1" dirty="0" smtClean="0"/>
              <a:t>MSPS</a:t>
            </a:r>
            <a:r>
              <a:rPr lang="zh-CN" altLang="en-US" sz="1600" b="1" dirty="0" smtClean="0"/>
              <a:t>，采集</a:t>
            </a:r>
            <a:r>
              <a:rPr lang="en-US" altLang="zh-CN" sz="1600" b="1" dirty="0" smtClean="0"/>
              <a:t>1M</a:t>
            </a:r>
            <a:r>
              <a:rPr lang="zh-CN" altLang="en-US" sz="1600" b="1" dirty="0" smtClean="0"/>
              <a:t>的信号达芯片极限，是否换型</a:t>
            </a:r>
            <a:r>
              <a:rPr lang="en-US" altLang="zh-CN" sz="1600" b="1" dirty="0" smtClean="0"/>
              <a:t>AD7276</a:t>
            </a:r>
            <a:r>
              <a:rPr lang="zh-CN" altLang="en-US" sz="1600" b="1" dirty="0" smtClean="0"/>
              <a:t>（封装一致）</a:t>
            </a:r>
            <a:r>
              <a:rPr lang="en-US" altLang="zh-CN" sz="1600" b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/>
              <a:t> </a:t>
            </a:r>
            <a:r>
              <a:rPr lang="en-US" altLang="zh-CN" sz="1600" b="1" dirty="0" smtClean="0"/>
              <a:t>                                        3MSPS </a:t>
            </a:r>
            <a:r>
              <a:rPr lang="zh-CN" altLang="en-US" sz="1600" b="1" dirty="0" smtClean="0"/>
              <a:t>或调研其他低功耗满足性能的</a:t>
            </a:r>
            <a:r>
              <a:rPr lang="en-US" altLang="zh-CN" sz="1600" b="1" dirty="0" smtClean="0"/>
              <a:t>ADC</a:t>
            </a:r>
            <a:r>
              <a:rPr lang="zh-CN" altLang="en-US" sz="1600" b="1" dirty="0" smtClean="0"/>
              <a:t>。</a:t>
            </a:r>
            <a:endParaRPr lang="en-US" altLang="zh-CN" sz="1600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7" y="843901"/>
            <a:ext cx="4410849" cy="330813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5" y="809475"/>
            <a:ext cx="4531942" cy="339895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21727" y="4152039"/>
            <a:ext cx="350460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                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1400" dirty="0" smtClean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400" dirty="0" smtClean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CKB1M 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，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触发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频率</a:t>
            </a:r>
            <a:r>
              <a:rPr lang="en-US" altLang="zh-CN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1M</a:t>
            </a:r>
            <a:endParaRPr lang="en-US" altLang="zh-CN" sz="1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148064" y="4152038"/>
            <a:ext cx="350460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             </a:t>
            </a:r>
            <a:r>
              <a:rPr lang="en-US" altLang="zh-CN" sz="1400" dirty="0" smtClean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CKB1M 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，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触发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频率</a:t>
            </a:r>
            <a:r>
              <a:rPr lang="en-US" altLang="zh-CN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500HZ</a:t>
            </a:r>
            <a:endParaRPr lang="en-US" altLang="zh-CN" sz="1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87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4454053" y="2483929"/>
            <a:ext cx="1080120" cy="3820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1" name="矩形 10"/>
          <p:cNvSpPr/>
          <p:nvPr/>
        </p:nvSpPr>
        <p:spPr>
          <a:xfrm>
            <a:off x="6364161" y="1916832"/>
            <a:ext cx="584103" cy="28803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0" name="矩形 9"/>
          <p:cNvSpPr/>
          <p:nvPr/>
        </p:nvSpPr>
        <p:spPr>
          <a:xfrm>
            <a:off x="4562304" y="1916832"/>
            <a:ext cx="945800" cy="28803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8" name="矩形 7"/>
          <p:cNvSpPr/>
          <p:nvPr/>
        </p:nvSpPr>
        <p:spPr>
          <a:xfrm>
            <a:off x="3563888" y="2268634"/>
            <a:ext cx="3024336" cy="3820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6" name="矩形 5"/>
          <p:cNvSpPr/>
          <p:nvPr/>
        </p:nvSpPr>
        <p:spPr>
          <a:xfrm>
            <a:off x="3995936" y="702097"/>
            <a:ext cx="1944215" cy="22641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60120" y="117261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</a:rPr>
              <a:t>                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四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电子学研制计划</a:t>
            </a:r>
            <a:endParaRPr lang="zh-CN" altLang="en-US" sz="2800" dirty="0" smtClean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395536" y="640481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1. </a:t>
            </a:r>
            <a:r>
              <a:rPr lang="zh-CN" altLang="en-US" b="1" dirty="0" smtClean="0">
                <a:solidFill>
                  <a:srgbClr val="0070C0"/>
                </a:solidFill>
              </a:rPr>
              <a:t>电性件工作计划完成节点及</a:t>
            </a:r>
            <a:r>
              <a:rPr lang="zh-CN" altLang="en-US" b="1" dirty="0">
                <a:solidFill>
                  <a:srgbClr val="0070C0"/>
                </a:solidFill>
              </a:rPr>
              <a:t>安排</a:t>
            </a:r>
            <a:r>
              <a:rPr lang="zh-CN" altLang="en-US" b="1" dirty="0"/>
              <a:t>（已完成</a:t>
            </a:r>
            <a:r>
              <a:rPr lang="zh-CN" altLang="en-US" b="1" dirty="0" smtClean="0"/>
              <a:t>用绿色</a:t>
            </a:r>
            <a:r>
              <a:rPr lang="zh-CN" altLang="en-US" b="1" dirty="0"/>
              <a:t>底）</a:t>
            </a:r>
            <a:endParaRPr lang="en-US" altLang="zh-CN" b="1" dirty="0"/>
          </a:p>
          <a:p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63888" y="1916832"/>
            <a:ext cx="936104" cy="28803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249317"/>
              </p:ext>
            </p:extLst>
          </p:nvPr>
        </p:nvGraphicFramePr>
        <p:xfrm>
          <a:off x="253520" y="990131"/>
          <a:ext cx="8715825" cy="5252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19651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5211001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1185173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</a:tblGrid>
              <a:tr h="771583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255645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布局：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板。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L1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板和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板与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PSD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同层布局确认。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布线：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板和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SKT</a:t>
                      </a:r>
                      <a:r>
                        <a:rPr lang="zh-CN" altLang="en-US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封装、布局、布线核对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到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ASIC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板转接板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：设计、电装。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投板前确认：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检查原理图、封装、</a:t>
                      </a:r>
                      <a:r>
                        <a:rPr lang="en-US" altLang="zh-CN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规则、板厚、         </a:t>
                      </a:r>
                      <a:endParaRPr lang="en-US" altLang="zh-CN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加工工艺等，参考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PSD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和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STK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7651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电装前准备：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元器件采购和整理、电装工艺文件。</a:t>
                      </a:r>
                      <a:endParaRPr lang="en-US" altLang="zh-CN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电装：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3582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调试：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板。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7237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/>
                        <a:t>完成电性件第二阶段</a:t>
                      </a:r>
                      <a:r>
                        <a:rPr lang="en-US" altLang="zh-CN" sz="1600" dirty="0" smtClean="0"/>
                        <a:t>(1</a:t>
                      </a:r>
                      <a:r>
                        <a:rPr lang="zh-CN" altLang="en-US" sz="1600" dirty="0" smtClean="0"/>
                        <a:t>个顶面</a:t>
                      </a:r>
                      <a:r>
                        <a:rPr lang="en-US" altLang="zh-CN" sz="1600" dirty="0" smtClean="0"/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/>
                        <a:t>交付载荷 </a:t>
                      </a:r>
                      <a:endParaRPr lang="en-US" altLang="zh-CN" sz="16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  <a:endParaRPr lang="zh-CN" altLang="en-US" sz="1600" dirty="0" smtClean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020118"/>
                  </a:ext>
                </a:extLst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253520" y="6361171"/>
            <a:ext cx="8638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/>
              <a:t> </a:t>
            </a:r>
            <a:r>
              <a:rPr lang="zh-CN" altLang="en-US" sz="1600" b="1" dirty="0" smtClean="0"/>
              <a:t>当前</a:t>
            </a:r>
            <a:r>
              <a:rPr lang="zh-CN" altLang="en-US" sz="1600" b="1" dirty="0" smtClean="0"/>
              <a:t>状态：</a:t>
            </a:r>
            <a:r>
              <a:rPr lang="en-US" altLang="zh-CN" sz="1600" b="1" dirty="0" smtClean="0"/>
              <a:t>L1 </a:t>
            </a:r>
            <a:r>
              <a:rPr lang="en-US" altLang="zh-CN" sz="1600" b="1" dirty="0"/>
              <a:t>ADC</a:t>
            </a:r>
            <a:r>
              <a:rPr lang="zh-CN" altLang="en-US" sz="1600" b="1" dirty="0"/>
              <a:t>板的</a:t>
            </a:r>
            <a:r>
              <a:rPr lang="zh-CN" altLang="en-US" sz="1600" b="1" dirty="0" smtClean="0"/>
              <a:t>布线、</a:t>
            </a:r>
            <a:r>
              <a:rPr lang="en-US" altLang="zh-CN" sz="1600" b="1" dirty="0" smtClean="0"/>
              <a:t> </a:t>
            </a:r>
            <a:r>
              <a:rPr lang="en-US" altLang="zh-CN" sz="1600" b="1" dirty="0"/>
              <a:t>L3</a:t>
            </a:r>
            <a:r>
              <a:rPr lang="zh-CN" altLang="en-US" sz="1600" b="1" dirty="0"/>
              <a:t>电源板的</a:t>
            </a:r>
            <a:r>
              <a:rPr lang="zh-CN" altLang="en-US" sz="1600" b="1" dirty="0" smtClean="0"/>
              <a:t>布局，编写电子学功耗变化说明文档。</a:t>
            </a:r>
            <a:r>
              <a:rPr lang="zh-CN" altLang="en-US" sz="1600" b="1" dirty="0">
                <a:solidFill>
                  <a:srgbClr val="0070C0"/>
                </a:solidFill>
              </a:rPr>
              <a:t>（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车永娥）</a:t>
            </a:r>
            <a:endParaRPr lang="en-US" altLang="zh-CN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24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7" y="1252823"/>
            <a:ext cx="8893189" cy="334294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0" y="241823"/>
            <a:ext cx="925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五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电性件板间连接器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PCB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位置（陈思雨）</a:t>
            </a:r>
            <a:endParaRPr lang="en-US" altLang="zh-CN" sz="2800" b="1" dirty="0">
              <a:solidFill>
                <a:srgbClr val="0070C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11560" y="5303135"/>
            <a:ext cx="74888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/>
              <a:t>陈老师绘制完成带</a:t>
            </a:r>
            <a:r>
              <a:rPr lang="en-US" altLang="zh-CN" sz="1400" b="1" dirty="0" smtClean="0"/>
              <a:t>SCD 4</a:t>
            </a:r>
            <a:r>
              <a:rPr lang="zh-CN" altLang="en-US" sz="1400" b="1" dirty="0" smtClean="0"/>
              <a:t>个板</a:t>
            </a:r>
            <a:r>
              <a:rPr lang="zh-CN" altLang="en-US" sz="1400" b="1" dirty="0"/>
              <a:t>间</a:t>
            </a:r>
            <a:r>
              <a:rPr lang="zh-CN" altLang="en-US" sz="1400" b="1" dirty="0" smtClean="0"/>
              <a:t>连接器位置所有板的</a:t>
            </a:r>
            <a:r>
              <a:rPr lang="en-US" altLang="zh-CN" sz="1400" b="1" dirty="0" smtClean="0"/>
              <a:t>DXF</a:t>
            </a:r>
            <a:r>
              <a:rPr lang="zh-CN" altLang="en-US" sz="1400" b="1" dirty="0" smtClean="0"/>
              <a:t>文件。</a:t>
            </a:r>
            <a:endParaRPr lang="en-US" altLang="zh-CN" sz="1400" b="1" dirty="0" smtClean="0"/>
          </a:p>
          <a:p>
            <a:pPr>
              <a:lnSpc>
                <a:spcPct val="150000"/>
              </a:lnSpc>
            </a:pPr>
            <a:r>
              <a:rPr lang="zh-CN" altLang="en-US" sz="1400" b="1" dirty="0" smtClean="0"/>
              <a:t>由于</a:t>
            </a:r>
            <a:r>
              <a:rPr lang="en-US" altLang="zh-CN" sz="1400" b="1" dirty="0" smtClean="0"/>
              <a:t>L2</a:t>
            </a:r>
            <a:r>
              <a:rPr lang="zh-CN" altLang="en-US" sz="1400" b="1" dirty="0" smtClean="0"/>
              <a:t>板侧面有</a:t>
            </a:r>
            <a:r>
              <a:rPr lang="en-US" altLang="zh-CN" sz="1400" b="1" dirty="0" smtClean="0"/>
              <a:t>3</a:t>
            </a:r>
            <a:r>
              <a:rPr lang="zh-CN" altLang="en-US" sz="1400" b="1" dirty="0" smtClean="0"/>
              <a:t>个</a:t>
            </a:r>
            <a:r>
              <a:rPr lang="en-US" altLang="zh-CN" sz="1400" b="1" dirty="0" smtClean="0"/>
              <a:t>SCD</a:t>
            </a:r>
            <a:r>
              <a:rPr lang="zh-CN" altLang="en-US" sz="1400" b="1" dirty="0" smtClean="0"/>
              <a:t>连接器，</a:t>
            </a:r>
            <a:r>
              <a:rPr lang="en-US" altLang="zh-CN" sz="1400" b="1" dirty="0" smtClean="0"/>
              <a:t>PCB</a:t>
            </a:r>
            <a:r>
              <a:rPr lang="zh-CN" altLang="en-US" sz="1400" b="1" dirty="0" smtClean="0"/>
              <a:t>不能分割。</a:t>
            </a:r>
            <a:endParaRPr lang="en-US" altLang="zh-CN" sz="1400" b="1" dirty="0"/>
          </a:p>
        </p:txBody>
      </p:sp>
      <p:sp>
        <p:nvSpPr>
          <p:cNvPr id="10" name="矩形 9"/>
          <p:cNvSpPr/>
          <p:nvPr/>
        </p:nvSpPr>
        <p:spPr>
          <a:xfrm>
            <a:off x="4860032" y="3222978"/>
            <a:ext cx="288032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853668" y="4514046"/>
            <a:ext cx="2798452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</a:t>
            </a:r>
            <a:r>
              <a:rPr lang="en-US" altLang="zh-CN" sz="1400" b="1" dirty="0" smtClean="0"/>
              <a:t>L2</a:t>
            </a:r>
            <a:r>
              <a:rPr lang="zh-CN" altLang="en-US" sz="1400" b="1" dirty="0" smtClean="0"/>
              <a:t>板 </a:t>
            </a:r>
            <a:r>
              <a:rPr lang="en-US" altLang="zh-CN" sz="1400" b="1" dirty="0" smtClean="0"/>
              <a:t>SCD FPGA</a:t>
            </a:r>
            <a:r>
              <a:rPr lang="zh-CN" altLang="en-US" sz="1400" b="1" dirty="0" smtClean="0"/>
              <a:t>板合并</a:t>
            </a:r>
            <a:r>
              <a:rPr lang="en-US" altLang="zh-CN" sz="1400" b="1" dirty="0" smtClean="0"/>
              <a:t>PSD 1</a:t>
            </a:r>
            <a:r>
              <a:rPr lang="zh-CN" altLang="en-US" sz="1400" b="1" dirty="0" smtClean="0"/>
              <a:t>格</a:t>
            </a:r>
            <a:endParaRPr lang="zh-CN" altLang="zh-CN" sz="1400" b="1" dirty="0"/>
          </a:p>
        </p:txBody>
      </p:sp>
      <p:sp>
        <p:nvSpPr>
          <p:cNvPr id="13" name="矩形 12"/>
          <p:cNvSpPr/>
          <p:nvPr/>
        </p:nvSpPr>
        <p:spPr>
          <a:xfrm flipV="1">
            <a:off x="2051720" y="1772812"/>
            <a:ext cx="648072" cy="50405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 flipV="1">
            <a:off x="2051720" y="2438299"/>
            <a:ext cx="648072" cy="50405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3563888" y="3645024"/>
            <a:ext cx="1368152" cy="86902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0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79512" y="188640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  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六 </a:t>
            </a:r>
            <a:r>
              <a:rPr lang="zh-CN" altLang="en-US" sz="2800" b="1" dirty="0">
                <a:solidFill>
                  <a:srgbClr val="0070C0"/>
                </a:solidFill>
              </a:rPr>
              <a:t>工作计划（近期安排）</a:t>
            </a:r>
            <a:endParaRPr lang="zh-CN" altLang="en-US" sz="2800" dirty="0"/>
          </a:p>
        </p:txBody>
      </p:sp>
      <p:sp>
        <p:nvSpPr>
          <p:cNvPr id="14" name="矩形 13"/>
          <p:cNvSpPr/>
          <p:nvPr/>
        </p:nvSpPr>
        <p:spPr>
          <a:xfrm>
            <a:off x="330374" y="1566201"/>
            <a:ext cx="811172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/>
              <a:t>布局布线</a:t>
            </a:r>
            <a:r>
              <a:rPr lang="en-US" altLang="zh-CN" b="1" dirty="0" smtClean="0"/>
              <a:t>ADC L1</a:t>
            </a:r>
            <a:r>
              <a:rPr lang="zh-CN" altLang="en-US" b="1" dirty="0" smtClean="0"/>
              <a:t>板</a:t>
            </a:r>
            <a:r>
              <a:rPr lang="zh-CN" altLang="en-US" b="1" dirty="0"/>
              <a:t>、布局电源</a:t>
            </a:r>
            <a:r>
              <a:rPr lang="zh-CN" altLang="en-US" b="1" dirty="0" smtClean="0"/>
              <a:t>板</a:t>
            </a:r>
            <a:r>
              <a:rPr lang="en-US" altLang="zh-CN" b="1" dirty="0" smtClean="0"/>
              <a:t> L3</a:t>
            </a:r>
            <a:r>
              <a:rPr lang="zh-CN" altLang="en-US" b="1" dirty="0" smtClean="0"/>
              <a:t>板</a:t>
            </a:r>
            <a:r>
              <a:rPr lang="zh-CN" altLang="en-US" b="1" dirty="0"/>
              <a:t>。</a:t>
            </a:r>
            <a:r>
              <a:rPr lang="zh-CN" altLang="en-US" b="1" dirty="0">
                <a:solidFill>
                  <a:srgbClr val="0070C0"/>
                </a:solidFill>
              </a:rPr>
              <a:t>（</a:t>
            </a:r>
            <a:r>
              <a:rPr lang="zh-CN" altLang="en-US" b="1" dirty="0" smtClean="0">
                <a:solidFill>
                  <a:srgbClr val="0070C0"/>
                </a:solidFill>
              </a:rPr>
              <a:t>车永娥）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323528" y="1107098"/>
            <a:ext cx="2359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1. </a:t>
            </a:r>
            <a:r>
              <a:rPr lang="zh-CN" altLang="en-US" b="1" dirty="0" smtClean="0">
                <a:solidFill>
                  <a:srgbClr val="0070C0"/>
                </a:solidFill>
              </a:rPr>
              <a:t>电性件</a:t>
            </a:r>
            <a:r>
              <a:rPr lang="en-US" altLang="zh-CN" b="1" dirty="0" smtClean="0">
                <a:solidFill>
                  <a:srgbClr val="0070C0"/>
                </a:solidFill>
              </a:rPr>
              <a:t>PCB</a:t>
            </a:r>
            <a:r>
              <a:rPr lang="zh-CN" altLang="en-US" b="1" dirty="0" smtClean="0">
                <a:solidFill>
                  <a:srgbClr val="0070C0"/>
                </a:solidFill>
              </a:rPr>
              <a:t>设计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333485" y="2197974"/>
            <a:ext cx="3573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2.  FPGA</a:t>
            </a:r>
            <a:r>
              <a:rPr lang="zh-CN" altLang="en-US" b="1" dirty="0" smtClean="0">
                <a:solidFill>
                  <a:srgbClr val="0070C0"/>
                </a:solidFill>
              </a:rPr>
              <a:t>程序修改和实验</a:t>
            </a:r>
            <a:r>
              <a:rPr lang="zh-CN" altLang="en-US" b="1" dirty="0">
                <a:solidFill>
                  <a:srgbClr val="0070C0"/>
                </a:solidFill>
              </a:rPr>
              <a:t>开展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88782" y="2604631"/>
            <a:ext cx="814365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/>
              <a:t>排故新</a:t>
            </a:r>
            <a:r>
              <a:rPr lang="en-US" altLang="zh-CN" b="1" dirty="0" smtClean="0"/>
              <a:t>PID FPGA</a:t>
            </a:r>
            <a:r>
              <a:rPr lang="zh-CN" altLang="en-US" b="1" dirty="0" smtClean="0"/>
              <a:t>板、测试电装完的</a:t>
            </a:r>
            <a:r>
              <a:rPr lang="en-US" altLang="zh-CN" b="1" dirty="0" smtClean="0"/>
              <a:t>7</a:t>
            </a:r>
            <a:r>
              <a:rPr lang="zh-CN" altLang="en-US" b="1" dirty="0" smtClean="0"/>
              <a:t>块 </a:t>
            </a:r>
            <a:r>
              <a:rPr lang="en-US" altLang="zh-CN" b="1" dirty="0" smtClean="0"/>
              <a:t>PID AISC</a:t>
            </a:r>
            <a:r>
              <a:rPr lang="zh-CN" altLang="en-US" b="1" dirty="0" smtClean="0"/>
              <a:t>板。</a:t>
            </a:r>
            <a:r>
              <a:rPr lang="zh-CN" altLang="en-US" b="1" dirty="0" smtClean="0">
                <a:solidFill>
                  <a:srgbClr val="0070C0"/>
                </a:solidFill>
              </a:rPr>
              <a:t>（张子良、班渭博）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323528" y="3326923"/>
            <a:ext cx="22155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3.  </a:t>
            </a:r>
            <a:r>
              <a:rPr lang="zh-CN" altLang="en-US" b="1" dirty="0">
                <a:solidFill>
                  <a:srgbClr val="0070C0"/>
                </a:solidFill>
              </a:rPr>
              <a:t>束流试验准备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180528" y="3792610"/>
            <a:ext cx="91644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             </a:t>
            </a:r>
            <a:r>
              <a:rPr lang="en-US" altLang="zh-CN" b="1" dirty="0"/>
              <a:t>1</a:t>
            </a:r>
            <a:r>
              <a:rPr lang="en-US" altLang="zh-CN" b="1" dirty="0" smtClean="0"/>
              <a:t>.  </a:t>
            </a:r>
            <a:r>
              <a:rPr lang="zh-CN" altLang="en-US" b="1" dirty="0" smtClean="0"/>
              <a:t>熟悉地检代码，参与</a:t>
            </a:r>
            <a:r>
              <a:rPr lang="en-US" altLang="zh-CN" b="1" dirty="0" smtClean="0"/>
              <a:t>PID</a:t>
            </a:r>
            <a:r>
              <a:rPr lang="zh-CN" altLang="en-US" b="1" dirty="0" smtClean="0"/>
              <a:t>测试。</a:t>
            </a:r>
            <a:r>
              <a:rPr lang="zh-CN" altLang="en-US" b="1" dirty="0">
                <a:solidFill>
                  <a:srgbClr val="0070C0"/>
                </a:solidFill>
              </a:rPr>
              <a:t>（张子良</a:t>
            </a:r>
            <a:r>
              <a:rPr lang="zh-CN" altLang="en-US" b="1" dirty="0" smtClean="0">
                <a:solidFill>
                  <a:srgbClr val="0070C0"/>
                </a:solidFill>
              </a:rPr>
              <a:t>）</a:t>
            </a:r>
            <a:endParaRPr lang="en-US" altLang="zh-CN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/>
              <a:t>             2.  </a:t>
            </a:r>
            <a:r>
              <a:rPr lang="zh-CN" altLang="en-US" b="1" dirty="0" smtClean="0"/>
              <a:t>电装</a:t>
            </a:r>
            <a:r>
              <a:rPr lang="en-US" altLang="zh-CN" b="1" dirty="0" err="1" smtClean="0"/>
              <a:t>miniTRB</a:t>
            </a:r>
            <a:r>
              <a:rPr lang="zh-CN" altLang="en-US" b="1" dirty="0" smtClean="0"/>
              <a:t>。</a:t>
            </a:r>
            <a:r>
              <a:rPr lang="zh-CN" altLang="en-US" b="1" dirty="0">
                <a:solidFill>
                  <a:srgbClr val="0070C0"/>
                </a:solidFill>
              </a:rPr>
              <a:t>（</a:t>
            </a:r>
            <a:r>
              <a:rPr lang="zh-CN" altLang="en-US" b="1" dirty="0" smtClean="0">
                <a:solidFill>
                  <a:srgbClr val="0070C0"/>
                </a:solidFill>
              </a:rPr>
              <a:t>车永娥）</a:t>
            </a:r>
            <a:endParaRPr lang="en-US" altLang="zh-CN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/>
              <a:t>             3.  </a:t>
            </a:r>
            <a:r>
              <a:rPr lang="zh-CN" altLang="en-US" b="1" dirty="0" smtClean="0"/>
              <a:t>联调</a:t>
            </a:r>
            <a:r>
              <a:rPr lang="en-US" altLang="zh-CN" b="1" dirty="0" smtClean="0"/>
              <a:t>KPS</a:t>
            </a:r>
            <a:r>
              <a:rPr lang="zh-CN" altLang="en-US" b="1" dirty="0" smtClean="0"/>
              <a:t>，触发信息由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个字节，改为多字节，放入</a:t>
            </a:r>
            <a:r>
              <a:rPr lang="en-US" altLang="zh-CN" b="1" dirty="0" smtClean="0"/>
              <a:t>RAM</a:t>
            </a:r>
            <a:r>
              <a:rPr lang="zh-CN" altLang="en-US" b="1" dirty="0" smtClean="0"/>
              <a:t>中。</a:t>
            </a:r>
            <a:r>
              <a:rPr lang="zh-CN" altLang="en-US" b="1" dirty="0">
                <a:solidFill>
                  <a:srgbClr val="0070C0"/>
                </a:solidFill>
              </a:rPr>
              <a:t>（班渭博</a:t>
            </a:r>
            <a:r>
              <a:rPr lang="zh-CN" altLang="en-US" b="1" dirty="0" smtClean="0">
                <a:solidFill>
                  <a:srgbClr val="0070C0"/>
                </a:solidFill>
              </a:rPr>
              <a:t>）</a:t>
            </a:r>
            <a:endParaRPr lang="en-US" altLang="zh-CN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="1" dirty="0"/>
              <a:t> </a:t>
            </a:r>
            <a:r>
              <a:rPr lang="en-US" altLang="zh-CN" b="1" dirty="0" smtClean="0"/>
              <a:t>            4.  </a:t>
            </a:r>
            <a:r>
              <a:rPr lang="zh-CN" altLang="en-US" b="1" dirty="0" smtClean="0"/>
              <a:t>与</a:t>
            </a:r>
            <a:r>
              <a:rPr lang="en-US" altLang="zh-CN" b="1" dirty="0" smtClean="0"/>
              <a:t>KPS</a:t>
            </a:r>
            <a:r>
              <a:rPr lang="zh-CN" altLang="en-US" b="1" dirty="0" smtClean="0"/>
              <a:t>的各接口调试（</a:t>
            </a:r>
            <a:r>
              <a:rPr lang="zh-CN" altLang="en-US" b="1" dirty="0" smtClean="0">
                <a:solidFill>
                  <a:srgbClr val="FF0000"/>
                </a:solidFill>
              </a:rPr>
              <a:t>触发、</a:t>
            </a:r>
            <a:r>
              <a:rPr lang="zh-CN" altLang="en-US" b="1" dirty="0">
                <a:solidFill>
                  <a:srgbClr val="FF0000"/>
                </a:solidFill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</a:rPr>
              <a:t>GTX</a:t>
            </a:r>
            <a:r>
              <a:rPr lang="zh-CN" altLang="en-US" b="1" dirty="0">
                <a:solidFill>
                  <a:srgbClr val="FF0000"/>
                </a:solidFill>
              </a:rPr>
              <a:t> 、</a:t>
            </a:r>
            <a:r>
              <a:rPr lang="zh-CN" altLang="en-US" b="1" dirty="0" smtClean="0"/>
              <a:t>指令）。</a:t>
            </a:r>
            <a:r>
              <a:rPr lang="zh-CN" altLang="en-US" b="1" dirty="0">
                <a:solidFill>
                  <a:srgbClr val="0070C0"/>
                </a:solidFill>
              </a:rPr>
              <a:t>（</a:t>
            </a:r>
            <a:r>
              <a:rPr lang="zh-CN" altLang="en-US" b="1" dirty="0" smtClean="0">
                <a:solidFill>
                  <a:srgbClr val="0070C0"/>
                </a:solidFill>
              </a:rPr>
              <a:t>班渭博、邓春茹、霍嘉）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3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5036</TotalTime>
  <Words>926</Words>
  <Application>Microsoft Office PowerPoint</Application>
  <PresentationFormat>全屏显示(4:3)</PresentationFormat>
  <Paragraphs>97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等线</vt:lpstr>
      <vt:lpstr>黑体</vt:lpstr>
      <vt:lpstr>宋体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huojia</dc:creator>
  <cp:lastModifiedBy>unknown</cp:lastModifiedBy>
  <cp:revision>1130</cp:revision>
  <dcterms:created xsi:type="dcterms:W3CDTF">2025-07-21T00:30:30Z</dcterms:created>
  <dcterms:modified xsi:type="dcterms:W3CDTF">2026-07-20T00:27:07Z</dcterms:modified>
</cp:coreProperties>
</file>