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0" r:id="rId1"/>
    <p:sldMasterId id="2147483665" r:id="rId2"/>
  </p:sldMasterIdLst>
  <p:notesMasterIdLst>
    <p:notesMasterId r:id="rId14"/>
  </p:notesMasterIdLst>
  <p:sldIdLst>
    <p:sldId id="269" r:id="rId3"/>
    <p:sldId id="266" r:id="rId4"/>
    <p:sldId id="291" r:id="rId5"/>
    <p:sldId id="292" r:id="rId6"/>
    <p:sldId id="290" r:id="rId7"/>
    <p:sldId id="287" r:id="rId8"/>
    <p:sldId id="279" r:id="rId9"/>
    <p:sldId id="280" r:id="rId10"/>
    <p:sldId id="283" r:id="rId11"/>
    <p:sldId id="274" r:id="rId12"/>
    <p:sldId id="293" r:id="rId13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15E3FF"/>
    <a:srgbClr val="FF0D0D"/>
    <a:srgbClr val="15FF31"/>
    <a:srgbClr val="FFA3A3"/>
    <a:srgbClr val="79EFFF"/>
    <a:srgbClr val="F9FF15"/>
    <a:srgbClr val="FFFF9F"/>
    <a:srgbClr val="FFFFFF"/>
    <a:srgbClr val="CD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383" autoAdjust="0"/>
  </p:normalViewPr>
  <p:slideViewPr>
    <p:cSldViewPr snapToGrid="0" showGuides="1">
      <p:cViewPr varScale="1">
        <p:scale>
          <a:sx n="96" d="100"/>
          <a:sy n="96" d="100"/>
        </p:scale>
        <p:origin x="10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A7EFB-F52B-4BA6-9C23-467E6E1AD7F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50EF2-E6A1-4CB4-B2FC-A8F9704D21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05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docs.cn/l/cqfsKTZKotr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DAMPE</a:t>
            </a:r>
            <a:r>
              <a:rPr lang="zh-CN" altLang="en-US" dirty="0"/>
              <a:t>束流为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7</a:t>
            </a:r>
            <a:r>
              <a:rPr lang="zh-CN" altLang="en-US" dirty="0"/>
              <a:t>日。</a:t>
            </a:r>
            <a:r>
              <a:rPr lang="en-US" altLang="zh-CN" dirty="0"/>
              <a:t>HERD</a:t>
            </a:r>
            <a:r>
              <a:rPr lang="zh-CN" altLang="en-US" dirty="0"/>
              <a:t>原本是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19</a:t>
            </a:r>
            <a:r>
              <a:rPr lang="zh-CN" altLang="en-US" dirty="0"/>
              <a:t>日，推迟到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24</a:t>
            </a:r>
            <a:r>
              <a:rPr lang="zh-CN" altLang="en-US" dirty="0"/>
              <a:t>日。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518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</a:t>
            </a:r>
            <a:r>
              <a:rPr lang="zh-CN" altLang="en-US" dirty="0"/>
              <a:t>工作策划</a:t>
            </a:r>
            <a:r>
              <a:rPr lang="en-US" altLang="zh-CN" dirty="0"/>
              <a:t>\SCD_2026</a:t>
            </a:r>
            <a:r>
              <a:rPr lang="zh-CN" altLang="en-US" dirty="0"/>
              <a:t>重核束流实验</a:t>
            </a:r>
            <a:r>
              <a:rPr lang="en-US" altLang="zh-CN" dirty="0"/>
              <a:t>_</a:t>
            </a:r>
            <a:r>
              <a:rPr lang="en-US" altLang="zh-CN" dirty="0" err="1"/>
              <a:t>Ladder.mpp</a:t>
            </a:r>
            <a:endParaRPr lang="en-US" altLang="zh-CN" dirty="0"/>
          </a:p>
          <a:p>
            <a:r>
              <a:rPr lang="en-US" altLang="zh-CN" dirty="0"/>
              <a:t>G:\keyan\</a:t>
            </a:r>
            <a:r>
              <a:rPr lang="zh-CN" altLang="en-US" dirty="0"/>
              <a:t>科研任务</a:t>
            </a:r>
            <a:r>
              <a:rPr lang="en-US" altLang="zh-CN" dirty="0"/>
              <a:t>\260707_</a:t>
            </a:r>
            <a:r>
              <a:rPr lang="zh-CN" altLang="en-US" dirty="0"/>
              <a:t>组装</a:t>
            </a:r>
            <a:r>
              <a:rPr lang="en-US" altLang="zh-CN" dirty="0"/>
              <a:t>26</a:t>
            </a:r>
            <a:r>
              <a:rPr lang="zh-CN" altLang="en-US" dirty="0"/>
              <a:t>年重核束流实验的</a:t>
            </a:r>
            <a:r>
              <a:rPr lang="en-US" altLang="zh-CN" dirty="0"/>
              <a:t>Ladder\</a:t>
            </a:r>
            <a:r>
              <a:rPr lang="zh-CN" altLang="en-US" dirty="0"/>
              <a:t>图片</a:t>
            </a:r>
            <a:r>
              <a:rPr lang="en-US" altLang="zh-CN" dirty="0"/>
              <a:t>\</a:t>
            </a:r>
          </a:p>
          <a:p>
            <a:r>
              <a:rPr lang="en-US" altLang="zh-CN" dirty="0">
                <a:hlinkClick r:id="rId3"/>
              </a:rPr>
              <a:t>https://www.kdocs.cn/l/cqfsKTZKotrn</a:t>
            </a:r>
            <a:endParaRPr lang="en-US" altLang="zh-CN" dirty="0"/>
          </a:p>
          <a:p>
            <a:r>
              <a:rPr lang="en-US" altLang="zh-CN" dirty="0"/>
              <a:t>G:\keyan\</a:t>
            </a:r>
            <a:r>
              <a:rPr lang="zh-CN" altLang="en-US" dirty="0"/>
              <a:t>科研任务</a:t>
            </a:r>
            <a:r>
              <a:rPr lang="en-US" altLang="zh-CN" dirty="0"/>
              <a:t>\260707_</a:t>
            </a:r>
            <a:r>
              <a:rPr lang="zh-CN" altLang="en-US" dirty="0"/>
              <a:t>组装</a:t>
            </a:r>
            <a:r>
              <a:rPr lang="en-US" altLang="zh-CN" dirty="0"/>
              <a:t>26</a:t>
            </a:r>
            <a:r>
              <a:rPr lang="zh-CN" altLang="en-US" dirty="0"/>
              <a:t>年重核束流实验的</a:t>
            </a:r>
            <a:r>
              <a:rPr lang="en-US" altLang="zh-CN" dirty="0"/>
              <a:t>Ladder\</a:t>
            </a:r>
            <a:r>
              <a:rPr lang="zh-CN" altLang="en-US" dirty="0"/>
              <a:t>测试数据</a:t>
            </a:r>
            <a:r>
              <a:rPr lang="en-US" altLang="zh-CN" dirty="0"/>
              <a:t>\I-V</a:t>
            </a:r>
            <a:r>
              <a:rPr lang="zh-CN" altLang="en-US" dirty="0"/>
              <a:t>测试数据</a:t>
            </a:r>
            <a:r>
              <a:rPr lang="en-US" altLang="zh-CN" dirty="0"/>
              <a:t>.xlsx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90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G:\keyan\</a:t>
            </a:r>
            <a:r>
              <a:rPr lang="zh-CN" altLang="en-US" dirty="0"/>
              <a:t>科研任务</a:t>
            </a:r>
            <a:r>
              <a:rPr lang="en-US" altLang="zh-CN" dirty="0"/>
              <a:t>\260707_</a:t>
            </a:r>
            <a:r>
              <a:rPr lang="zh-CN" altLang="en-US" dirty="0"/>
              <a:t>组装</a:t>
            </a:r>
            <a:r>
              <a:rPr lang="en-US" altLang="zh-CN" dirty="0"/>
              <a:t>26</a:t>
            </a:r>
            <a:r>
              <a:rPr lang="zh-CN" altLang="en-US" dirty="0"/>
              <a:t>年重核束流实验的</a:t>
            </a:r>
            <a:r>
              <a:rPr lang="en-US" altLang="zh-CN" dirty="0"/>
              <a:t>Ladder\</a:t>
            </a:r>
            <a:r>
              <a:rPr lang="zh-CN" altLang="en-US" dirty="0"/>
              <a:t>图片</a:t>
            </a:r>
            <a:r>
              <a:rPr lang="en-US" altLang="zh-CN" dirty="0"/>
              <a:t>\20260717_</a:t>
            </a:r>
            <a:r>
              <a:rPr lang="zh-CN" altLang="en-US" dirty="0"/>
              <a:t>宇宙线测试</a:t>
            </a:r>
            <a:r>
              <a:rPr lang="en-US" altLang="zh-CN" dirty="0"/>
              <a:t>(LZ</a:t>
            </a:r>
            <a:r>
              <a:rPr lang="zh-CN" altLang="en-US" dirty="0"/>
              <a:t>和</a:t>
            </a:r>
            <a:r>
              <a:rPr lang="en-US" altLang="zh-CN" dirty="0"/>
              <a:t>TP)\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745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</a:t>
            </a:r>
            <a:r>
              <a:rPr lang="zh-CN" altLang="en-US" dirty="0"/>
              <a:t>工作策划</a:t>
            </a:r>
            <a:r>
              <a:rPr lang="en-US" altLang="zh-CN" dirty="0"/>
              <a:t>\SCD_2026</a:t>
            </a:r>
            <a:r>
              <a:rPr lang="zh-CN" altLang="en-US" dirty="0"/>
              <a:t>重核束流实验</a:t>
            </a:r>
            <a:r>
              <a:rPr lang="en-US" altLang="zh-CN" dirty="0"/>
              <a:t>_</a:t>
            </a:r>
            <a:r>
              <a:rPr lang="en-US" altLang="zh-CN" dirty="0" err="1"/>
              <a:t>Ladder.mpp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369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\2026</a:t>
            </a:r>
            <a:r>
              <a:rPr lang="zh-CN" altLang="en-US" dirty="0"/>
              <a:t>年束流实验</a:t>
            </a:r>
            <a:r>
              <a:rPr lang="en-US" altLang="zh-CN" dirty="0"/>
              <a:t>\</a:t>
            </a:r>
            <a:r>
              <a:rPr lang="zh-CN" altLang="en-US" dirty="0"/>
              <a:t>照片</a:t>
            </a:r>
            <a:r>
              <a:rPr lang="en-US" altLang="zh-CN" dirty="0"/>
              <a:t>\</a:t>
            </a:r>
            <a:r>
              <a:rPr lang="zh-CN" altLang="en-US" dirty="0"/>
              <a:t>实验前准备</a:t>
            </a:r>
            <a:r>
              <a:rPr lang="en-US" altLang="zh-CN" dirty="0"/>
              <a:t>\PID\</a:t>
            </a:r>
          </a:p>
          <a:p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</a:t>
            </a:r>
            <a:r>
              <a:rPr lang="zh-CN" altLang="en-US" dirty="0"/>
              <a:t>工作策划</a:t>
            </a:r>
            <a:r>
              <a:rPr lang="en-US" altLang="zh-CN" dirty="0"/>
              <a:t>\SCD_2026</a:t>
            </a:r>
            <a:r>
              <a:rPr lang="zh-CN" altLang="en-US" dirty="0"/>
              <a:t>重核束流实验</a:t>
            </a:r>
            <a:r>
              <a:rPr lang="en-US" altLang="zh-CN" dirty="0"/>
              <a:t>_</a:t>
            </a:r>
            <a:r>
              <a:rPr lang="en-US" altLang="zh-CN" dirty="0" err="1"/>
              <a:t>PID.mpp</a:t>
            </a:r>
            <a:endParaRPr lang="en-US" altLang="zh-CN" dirty="0"/>
          </a:p>
          <a:p>
            <a:r>
              <a:rPr lang="en-US" altLang="zh-CN" dirty="0"/>
              <a:t>G:\keyan\</a:t>
            </a:r>
            <a:r>
              <a:rPr lang="zh-CN" altLang="en-US" dirty="0"/>
              <a:t>科研任务</a:t>
            </a:r>
            <a:r>
              <a:rPr lang="en-US" altLang="zh-CN" dirty="0"/>
              <a:t>\260707_</a:t>
            </a:r>
            <a:r>
              <a:rPr lang="zh-CN" altLang="en-US" dirty="0"/>
              <a:t>组装</a:t>
            </a:r>
            <a:r>
              <a:rPr lang="en-US" altLang="zh-CN" dirty="0"/>
              <a:t>26</a:t>
            </a:r>
            <a:r>
              <a:rPr lang="zh-CN" altLang="en-US" dirty="0"/>
              <a:t>年重核束流实验的</a:t>
            </a:r>
            <a:r>
              <a:rPr lang="en-US" altLang="zh-CN" dirty="0"/>
              <a:t>Ladder\</a:t>
            </a:r>
            <a:r>
              <a:rPr lang="zh-CN" altLang="en-US" dirty="0"/>
              <a:t>图片</a:t>
            </a:r>
            <a:r>
              <a:rPr lang="en-US" altLang="zh-CN" dirty="0"/>
              <a:t>\20260716_</a:t>
            </a:r>
            <a:r>
              <a:rPr lang="zh-CN" altLang="en-US" dirty="0"/>
              <a:t>金梁程龙键合</a:t>
            </a:r>
            <a:r>
              <a:rPr lang="en-US" altLang="zh-CN" dirty="0"/>
              <a:t>PID\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873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</a:t>
            </a:r>
            <a:r>
              <a:rPr lang="zh-CN" altLang="en-US" dirty="0"/>
              <a:t>工作策划</a:t>
            </a:r>
            <a:r>
              <a:rPr lang="en-US" altLang="zh-CN" dirty="0"/>
              <a:t>\SCD_2026</a:t>
            </a:r>
            <a:r>
              <a:rPr lang="zh-CN" altLang="en-US" dirty="0"/>
              <a:t>重核束流实验</a:t>
            </a:r>
            <a:r>
              <a:rPr lang="en-US" altLang="zh-CN" dirty="0"/>
              <a:t>_</a:t>
            </a:r>
            <a:r>
              <a:rPr lang="en-US" altLang="zh-CN" dirty="0" err="1"/>
              <a:t>PID.mpp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994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</a:t>
            </a:r>
            <a:r>
              <a:rPr lang="zh-CN" altLang="en-US" dirty="0"/>
              <a:t>工作策划</a:t>
            </a:r>
            <a:r>
              <a:rPr lang="en-US" altLang="zh-CN" dirty="0"/>
              <a:t>\SCD_2026</a:t>
            </a:r>
            <a:r>
              <a:rPr lang="zh-CN" altLang="en-US" dirty="0"/>
              <a:t>重核束流实验</a:t>
            </a:r>
            <a:r>
              <a:rPr lang="en-US" altLang="zh-CN" dirty="0"/>
              <a:t>_</a:t>
            </a:r>
            <a:r>
              <a:rPr lang="en-US" altLang="zh-CN" dirty="0" err="1"/>
              <a:t>FFE.mpp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G:\keyan\</a:t>
            </a:r>
            <a:r>
              <a:rPr lang="zh-CN" altLang="en-US" dirty="0"/>
              <a:t>学生工作</a:t>
            </a:r>
            <a:r>
              <a:rPr lang="en-US" altLang="zh-CN" dirty="0"/>
              <a:t>\2025_</a:t>
            </a:r>
            <a:r>
              <a:rPr lang="zh-CN" altLang="en-US" dirty="0"/>
              <a:t>邓春茹</a:t>
            </a:r>
            <a:r>
              <a:rPr lang="en-US" altLang="zh-CN" dirty="0"/>
              <a:t>\</a:t>
            </a:r>
            <a:r>
              <a:rPr lang="zh-CN" altLang="en-US" dirty="0"/>
              <a:t>进展报告</a:t>
            </a:r>
            <a:r>
              <a:rPr lang="en-US" altLang="zh-CN" dirty="0"/>
              <a:t>\20260714_</a:t>
            </a:r>
            <a:r>
              <a:rPr lang="zh-CN" altLang="en-US" dirty="0"/>
              <a:t>使用</a:t>
            </a:r>
            <a:r>
              <a:rPr lang="en-US" altLang="zh-CN" dirty="0" err="1"/>
              <a:t>miniTRB</a:t>
            </a:r>
            <a:r>
              <a:rPr lang="zh-CN" altLang="en-US" dirty="0"/>
              <a:t>的</a:t>
            </a:r>
            <a:r>
              <a:rPr lang="en-US" altLang="zh-CN" dirty="0"/>
              <a:t>DAQ-CTRL</a:t>
            </a:r>
            <a:r>
              <a:rPr lang="zh-CN" altLang="en-US" dirty="0"/>
              <a:t>代码替换</a:t>
            </a:r>
            <a:r>
              <a:rPr lang="en-US" altLang="zh-CN" dirty="0"/>
              <a:t>FFE_</a:t>
            </a:r>
            <a:r>
              <a:rPr lang="zh-CN" altLang="en-US" dirty="0"/>
              <a:t>大致消除增益的频率依赖</a:t>
            </a:r>
            <a:r>
              <a:rPr lang="en-US" altLang="zh-CN" dirty="0"/>
              <a:t>.pptx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867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C:\Users\Yuodaa\Downloads\20260605_SCD</a:t>
            </a:r>
            <a:r>
              <a:rPr lang="zh-CN" altLang="en-US" dirty="0"/>
              <a:t>计划节点</a:t>
            </a:r>
            <a:r>
              <a:rPr lang="en-US" altLang="zh-CN" dirty="0"/>
              <a:t>.xlsx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427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高能所图标-单色.tif"/>
          <p:cNvPicPr>
            <a:picLocks noChangeAspect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349501"/>
            <a:ext cx="7440084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1"/>
            <a:ext cx="12192000" cy="2159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239251" y="1"/>
            <a:ext cx="2952749" cy="2159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439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60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649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640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21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537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08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2"/>
            <a:ext cx="10972800" cy="4840303"/>
          </a:xfrm>
        </p:spPr>
        <p:txBody>
          <a:bodyPr/>
          <a:lstStyle>
            <a:lvl1pPr>
              <a:buClr>
                <a:srgbClr val="E38700"/>
              </a:buClr>
              <a:buSzPct val="80000"/>
              <a:buFont typeface="Wingdings" panose="05000000000000000000" pitchFamily="2" charset="2"/>
              <a:buChar char="n"/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19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31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96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449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34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2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89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43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4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2026/07/20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61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92060080-149D-4487-B142-62339327CD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SCD </a:t>
            </a:r>
            <a:r>
              <a:rPr lang="zh-CN" altLang="en-US" dirty="0"/>
              <a:t>周例会</a:t>
            </a:r>
          </a:p>
        </p:txBody>
      </p:sp>
      <p:sp>
        <p:nvSpPr>
          <p:cNvPr id="8" name="副标题 7">
            <a:extLst>
              <a:ext uri="{FF2B5EF4-FFF2-40B4-BE49-F238E27FC236}">
                <a16:creationId xmlns:a16="http://schemas.microsoft.com/office/drawing/2014/main" id="{069EDC0F-F8B2-44F9-AAFD-EC7FA29E12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乔锐</a:t>
            </a:r>
            <a:endParaRPr lang="en-US" altLang="zh-CN" dirty="0"/>
          </a:p>
          <a:p>
            <a:r>
              <a:rPr lang="en-US" altLang="zh-CN" dirty="0"/>
              <a:t>2026-07-20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7124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3829062"/>
              </p:ext>
            </p:extLst>
          </p:nvPr>
        </p:nvGraphicFramePr>
        <p:xfrm>
          <a:off x="666712" y="1249824"/>
          <a:ext cx="11060999" cy="5724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9241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4514327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2034925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  <a:gridCol w="2632506">
                  <a:extLst>
                    <a:ext uri="{9D8B030D-6E8A-4147-A177-3AD203B41FA5}">
                      <a16:colId xmlns:a16="http://schemas.microsoft.com/office/drawing/2014/main" val="4096673917"/>
                    </a:ext>
                  </a:extLst>
                </a:gridCol>
              </a:tblGrid>
              <a:tr h="404058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进展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备注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highlight>
                            <a:srgbClr val="FF0000"/>
                          </a:highlight>
                        </a:rPr>
                        <a:t>2026</a:t>
                      </a:r>
                      <a:r>
                        <a:rPr lang="zh-CN" altLang="en-US" dirty="0">
                          <a:highlight>
                            <a:srgbClr val="FF0000"/>
                          </a:highlight>
                        </a:rPr>
                        <a:t>年</a:t>
                      </a:r>
                      <a:r>
                        <a:rPr lang="en-US" altLang="zh-CN" dirty="0">
                          <a:highlight>
                            <a:srgbClr val="FF0000"/>
                          </a:highlight>
                        </a:rPr>
                        <a:t>6</a:t>
                      </a:r>
                      <a:r>
                        <a:rPr lang="zh-CN" altLang="en-US" dirty="0">
                          <a:highlight>
                            <a:srgbClr val="FF0000"/>
                          </a:highlight>
                        </a:rPr>
                        <a:t>月</a:t>
                      </a:r>
                      <a:r>
                        <a:rPr lang="en-US" altLang="zh-CN" dirty="0">
                          <a:highlight>
                            <a:srgbClr val="FF0000"/>
                          </a:highlight>
                        </a:rPr>
                        <a:t>24</a:t>
                      </a:r>
                      <a:r>
                        <a:rPr lang="zh-CN" altLang="en-US" dirty="0">
                          <a:highlight>
                            <a:srgbClr val="FF0000"/>
                          </a:highlight>
                        </a:rPr>
                        <a:t>日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0000"/>
                          </a:highlight>
                          <a:latin typeface="+mn-lt"/>
                          <a:ea typeface="+mn-ea"/>
                          <a:cs typeface="+mn-cs"/>
                        </a:rPr>
                        <a:t>Ladder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0000"/>
                          </a:highlight>
                          <a:latin typeface="+mn-lt"/>
                          <a:ea typeface="+mn-ea"/>
                          <a:cs typeface="+mn-cs"/>
                        </a:rPr>
                        <a:t>装配闭环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highlight>
                          <a:srgbClr val="FF00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0000"/>
                          </a:highlight>
                          <a:latin typeface="+mn-lt"/>
                          <a:ea typeface="+mn-ea"/>
                          <a:cs typeface="+mn-cs"/>
                        </a:rPr>
                        <a:t>袁煦昊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highlight>
                            <a:srgbClr val="FF0000"/>
                          </a:highlight>
                        </a:rPr>
                        <a:t>上周各章节已完成；本周三号厅负责人审核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396490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2026</a:t>
                      </a:r>
                      <a:r>
                        <a:rPr lang="zh-CN" altLang="en-US" dirty="0"/>
                        <a:t>年</a:t>
                      </a:r>
                      <a:r>
                        <a:rPr lang="en-US" altLang="zh-CN" dirty="0"/>
                        <a:t>6</a:t>
                      </a:r>
                      <a:r>
                        <a:rPr lang="zh-CN" altLang="en-US" dirty="0"/>
                        <a:t>月</a:t>
                      </a:r>
                      <a:r>
                        <a:rPr lang="en-US" altLang="zh-CN" dirty="0"/>
                        <a:t>19</a:t>
                      </a:r>
                      <a:r>
                        <a:rPr lang="zh-CN" altLang="en-US" dirty="0"/>
                        <a:t>日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硅微条技术参数评审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乔锐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滨松已反馈，本周闭环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200709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2026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硅电容鉴定试验评审</a:t>
                      </a:r>
                      <a:endParaRPr lang="en-US" altLang="zh-CN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高旻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晨晶电子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计划本周评审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428353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2026</a:t>
                      </a:r>
                      <a:r>
                        <a:rPr lang="zh-CN" altLang="en-US" dirty="0"/>
                        <a:t>年</a:t>
                      </a:r>
                      <a:r>
                        <a:rPr lang="en-US" altLang="zh-CN" dirty="0"/>
                        <a:t>7</a:t>
                      </a:r>
                      <a:r>
                        <a:rPr lang="zh-CN" altLang="en-US" dirty="0"/>
                        <a:t>月</a:t>
                      </a:r>
                      <a:r>
                        <a:rPr lang="en-US" altLang="zh-CN" dirty="0"/>
                        <a:t>24</a:t>
                      </a:r>
                      <a:r>
                        <a:rPr lang="zh-CN" altLang="en-US" dirty="0"/>
                        <a:t>日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专项审查：六性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乔锐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上周已评审、本周闭环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年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7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月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24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日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专项审查：标定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李洪沂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上周已评审、本周闭环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347455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年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7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月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24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日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专项审查：原材料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鲁兵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上周已评审、本周闭环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079405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年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7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月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24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日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专项审查：</a:t>
                      </a:r>
                      <a:r>
                        <a:rPr lang="zh-CN" altLang="en-US" dirty="0"/>
                        <a:t>低等级目录外元器件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车永娥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上周已评审、本周闭环</a:t>
                      </a:r>
                    </a:p>
                  </a:txBody>
                  <a:tcPr anchor="ctr">
                    <a:solidFill>
                      <a:srgbClr val="1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813189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年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7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月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17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日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SCD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功耗增加说明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车永娥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上周完成；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本周霍嘉审核后发领导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0196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专项审查：力第三方复核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  <a:r>
                        <a:rPr lang="en-US" altLang="zh-CN" dirty="0"/>
                        <a:t>/529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643597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专项审查：热第三方复核</a:t>
                      </a:r>
                      <a:endParaRPr lang="en-US" altLang="zh-CN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  <a:r>
                        <a:rPr lang="en-US" altLang="zh-CN" dirty="0"/>
                        <a:t>/508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203254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子系统初样设计评审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乔锐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428957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2026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子系统软件文档</a:t>
                      </a:r>
                      <a:endParaRPr lang="zh-CN" alt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班渭博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50645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DEDFF137-40A5-4DE8-99D6-88C27EAF0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文档和评审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28EF03-4E95-4C9B-813D-0F96DA8CD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9404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53F3D5D1-4CA6-4D34-B437-C4E9B1CDA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转阶段工作</a:t>
            </a:r>
            <a:r>
              <a:rPr lang="en-US" altLang="zh-CN" dirty="0"/>
              <a:t>&amp;</a:t>
            </a:r>
            <a:r>
              <a:rPr lang="zh-CN" altLang="en-US" dirty="0"/>
              <a:t>初样设计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7CB74B-3F42-4E20-B85D-D325E3E2E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graphicFrame>
        <p:nvGraphicFramePr>
          <p:cNvPr id="5" name="内容占位符 3">
            <a:extLst>
              <a:ext uri="{FF2B5EF4-FFF2-40B4-BE49-F238E27FC236}">
                <a16:creationId xmlns:a16="http://schemas.microsoft.com/office/drawing/2014/main" id="{8C5902F0-BB4F-4656-8379-0F8E2BDCB9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4534561"/>
              </p:ext>
            </p:extLst>
          </p:nvPr>
        </p:nvGraphicFramePr>
        <p:xfrm>
          <a:off x="666712" y="1249824"/>
          <a:ext cx="11060999" cy="74770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0238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3381375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2533650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  <a:gridCol w="3545736">
                  <a:extLst>
                    <a:ext uri="{9D8B030D-6E8A-4147-A177-3AD203B41FA5}">
                      <a16:colId xmlns:a16="http://schemas.microsoft.com/office/drawing/2014/main" val="4096673917"/>
                    </a:ext>
                  </a:extLst>
                </a:gridCol>
              </a:tblGrid>
              <a:tr h="404058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负责人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进展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备注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型高密走线板设计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唐远平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本周安排：</a:t>
                      </a:r>
                      <a:endParaRPr lang="en-US" altLang="zh-CN" dirty="0">
                        <a:solidFill>
                          <a:schemeClr val="tx1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唐远平完成焊盘布局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4200709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高低温专项试验</a:t>
                      </a:r>
                      <a:endParaRPr lang="en-US" altLang="zh-CN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徐元迪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上周进展：</a:t>
                      </a:r>
                      <a:endParaRPr lang="en-US" altLang="zh-CN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徐元迪完成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《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试验规划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》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徐元迪已协调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AIREX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的热膨胀系数测量</a:t>
                      </a:r>
                      <a:endParaRPr lang="en-US" altLang="zh-CN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唐远平完成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OGP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拍照</a:t>
                      </a:r>
                      <a:endParaRPr lang="en-US" altLang="zh-CN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本周安排：</a:t>
                      </a:r>
                      <a:endParaRPr lang="en-US" altLang="zh-CN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徐元迪联系汪锦州开始试验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428353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胶水对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Ladder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影响专项试验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李洪沂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本周安排：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李洪沂调研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DC3145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胶水试验经历；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ATLAS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胶水选型原因。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乔锐提供背景资料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347455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079405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0813189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10196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643597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203254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428957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50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3011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0962103"/>
              </p:ext>
            </p:extLst>
          </p:nvPr>
        </p:nvGraphicFramePr>
        <p:xfrm>
          <a:off x="949569" y="1127330"/>
          <a:ext cx="11002107" cy="408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7369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3667369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3667369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完成电性件第二阶段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个顶面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交付载荷（仅载荷联试、不再参加仓联试）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霍嘉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日寄出</a:t>
                      </a: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Ladder</a:t>
                      </a:r>
                      <a:endParaRPr lang="zh-CN" altLang="en-US" sz="1800" b="1" kern="1200" dirty="0">
                        <a:solidFill>
                          <a:srgbClr val="FF0000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参加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CERN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重核束流实验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乔锐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徐子骏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袁煦昊负责探测器装配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751668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完成</a:t>
                      </a:r>
                      <a:r>
                        <a:rPr lang="en-US" altLang="zh-CN" dirty="0"/>
                        <a:t>Super-Ladder</a:t>
                      </a:r>
                      <a:r>
                        <a:rPr lang="zh-CN" altLang="en-US" dirty="0"/>
                        <a:t>力学摸底试验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固化探测器装配工艺、碳纤维结构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67855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完成结构热控件（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套结构、可不含热控）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764899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DEDFF137-40A5-4DE8-99D6-88C27EAF0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总体研制节点及安排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28EF03-4E95-4C9B-813D-0F96DA8CD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2165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2A1A38A6-C82B-4C85-887D-765BE1B2A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Ladder</a:t>
            </a:r>
            <a:r>
              <a:rPr lang="zh-CN" altLang="en-US" dirty="0"/>
              <a:t>装配：上周完成情况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868FB2-B1BA-4289-A7FA-EA3AABEC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5305813-9492-4055-BDE3-990371DD4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3046"/>
            <a:ext cx="3710763" cy="316825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C33D403-A63C-4B0A-A1D1-5049F4220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848" y="1116064"/>
            <a:ext cx="3412508" cy="278085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1753DDB-CBC9-4EAC-B07B-B10F2DC84E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5684" y="1187809"/>
            <a:ext cx="4196316" cy="274293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B222795-A5F1-40E1-986C-5132461B9538}"/>
              </a:ext>
            </a:extLst>
          </p:cNvPr>
          <p:cNvSpPr txBox="1"/>
          <p:nvPr/>
        </p:nvSpPr>
        <p:spPr>
          <a:xfrm>
            <a:off x="3938849" y="4051005"/>
            <a:ext cx="3557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LP</a:t>
            </a:r>
            <a:r>
              <a:rPr lang="zh-CN" altLang="en-US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的</a:t>
            </a:r>
            <a:r>
              <a:rPr lang="en-US" altLang="zh-CN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2#</a:t>
            </a:r>
            <a:r>
              <a:rPr lang="zh-CN" altLang="en-US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硅经过一个周末后，漏电流大幅降低、但</a:t>
            </a:r>
            <a:r>
              <a:rPr lang="zh-CN" altLang="en-US" sz="1600" dirty="0">
                <a:solidFill>
                  <a:srgbClr val="002060"/>
                </a:solidFill>
                <a:highlight>
                  <a:srgbClr val="FFFF00"/>
                </a:highlight>
                <a:ea typeface="黑体" panose="02010609060101010101" pitchFamily="2" charset="-122"/>
                <a:cs typeface="Arial" panose="020B0604020202020204" pitchFamily="34" charset="0"/>
              </a:rPr>
              <a:t>未恢复到理想值</a:t>
            </a:r>
            <a:r>
              <a:rPr lang="en-US" altLang="zh-CN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(50 </a:t>
            </a:r>
            <a:r>
              <a:rPr lang="en-US" altLang="zh-CN" sz="1600" dirty="0" err="1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nA</a:t>
            </a:r>
            <a:r>
              <a:rPr lang="en-US" altLang="zh-CN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)</a:t>
            </a:r>
            <a:endParaRPr lang="zh-CN" altLang="en-US" sz="16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DDD8627-4811-48A7-AEAA-1CB922A70A2F}"/>
              </a:ext>
            </a:extLst>
          </p:cNvPr>
          <p:cNvSpPr txBox="1"/>
          <p:nvPr/>
        </p:nvSpPr>
        <p:spPr>
          <a:xfrm>
            <a:off x="7872932" y="4051005"/>
            <a:ext cx="4319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已完成的两个</a:t>
            </a:r>
            <a:r>
              <a:rPr lang="en-US" altLang="zh-CN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P</a:t>
            </a:r>
            <a:r>
              <a:rPr lang="zh-CN" altLang="en-US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型</a:t>
            </a:r>
            <a:r>
              <a:rPr lang="en-US" altLang="zh-CN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Ladder</a:t>
            </a:r>
            <a:r>
              <a:rPr lang="zh-CN" altLang="en-US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的总</a:t>
            </a:r>
            <a:r>
              <a:rPr lang="en-US" altLang="zh-CN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I-V</a:t>
            </a:r>
            <a:r>
              <a:rPr lang="zh-CN" altLang="en-US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曲线，其中</a:t>
            </a:r>
            <a:r>
              <a:rPr lang="en-US" altLang="zh-CN" sz="1600" dirty="0">
                <a:solidFill>
                  <a:srgbClr val="002060"/>
                </a:solidFill>
                <a:highlight>
                  <a:srgbClr val="00FF00"/>
                </a:highlight>
                <a:ea typeface="黑体" panose="02010609060101010101" pitchFamily="2" charset="-122"/>
                <a:cs typeface="Arial" panose="020B0604020202020204" pitchFamily="34" charset="0"/>
              </a:rPr>
              <a:t>TP</a:t>
            </a:r>
            <a:r>
              <a:rPr lang="zh-CN" altLang="en-US" sz="1600" dirty="0">
                <a:solidFill>
                  <a:srgbClr val="002060"/>
                </a:solidFill>
                <a:highlight>
                  <a:srgbClr val="00FF00"/>
                </a:highlight>
                <a:ea typeface="黑体" panose="02010609060101010101" pitchFamily="2" charset="-122"/>
                <a:cs typeface="Arial" panose="020B0604020202020204" pitchFamily="34" charset="0"/>
              </a:rPr>
              <a:t>漏电流符合预期</a:t>
            </a:r>
            <a:r>
              <a:rPr lang="en-US" altLang="zh-CN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(50nA×6)</a:t>
            </a:r>
            <a:r>
              <a:rPr lang="zh-CN" altLang="en-US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，但</a:t>
            </a:r>
            <a:r>
              <a:rPr lang="en-US" altLang="zh-CN" sz="1600" dirty="0">
                <a:solidFill>
                  <a:srgbClr val="002060"/>
                </a:solidFill>
                <a:highlight>
                  <a:srgbClr val="FF0000"/>
                </a:highlight>
                <a:ea typeface="黑体" panose="02010609060101010101" pitchFamily="2" charset="-122"/>
                <a:cs typeface="Arial" panose="020B0604020202020204" pitchFamily="34" charset="0"/>
              </a:rPr>
              <a:t>LP</a:t>
            </a:r>
            <a:r>
              <a:rPr lang="zh-CN" altLang="en-US" sz="1600" dirty="0">
                <a:solidFill>
                  <a:srgbClr val="002060"/>
                </a:solidFill>
                <a:highlight>
                  <a:srgbClr val="FF0000"/>
                </a:highlight>
                <a:ea typeface="黑体" panose="02010609060101010101" pitchFamily="2" charset="-122"/>
                <a:cs typeface="Arial" panose="020B0604020202020204" pitchFamily="34" charset="0"/>
              </a:rPr>
              <a:t>漏电流较大</a:t>
            </a:r>
            <a:r>
              <a:rPr lang="zh-CN" altLang="en-US" sz="16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2651037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7778A4BA-EC66-4D29-9B54-86E1D3E56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0EA485FC-D7D4-43A6-B3EA-D4560987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唐远平宇宙线测试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65E388-60AC-4680-BD91-53A48BD60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1FFFE7A-48DF-4839-ABBD-55AD77FA1D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270" y="1034757"/>
            <a:ext cx="7764324" cy="582324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ACF60C2-A201-49A3-9D78-0AE8BD0038AD}"/>
              </a:ext>
            </a:extLst>
          </p:cNvPr>
          <p:cNvSpPr txBox="1"/>
          <p:nvPr/>
        </p:nvSpPr>
        <p:spPr>
          <a:xfrm>
            <a:off x="191386" y="4316819"/>
            <a:ext cx="321113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已完成的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TP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（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6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片硅）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B48F3A2-97D3-4347-9808-CA40FB752A7B}"/>
              </a:ext>
            </a:extLst>
          </p:cNvPr>
          <p:cNvSpPr txBox="1"/>
          <p:nvPr/>
        </p:nvSpPr>
        <p:spPr>
          <a:xfrm>
            <a:off x="191386" y="5779593"/>
            <a:ext cx="317747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已完成的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LZ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（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7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片硅）</a:t>
            </a: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FE96C201-68BD-47BE-B7CE-3F1CE02FD3F2}"/>
              </a:ext>
            </a:extLst>
          </p:cNvPr>
          <p:cNvCxnSpPr>
            <a:stCxn id="6" idx="3"/>
          </p:cNvCxnSpPr>
          <p:nvPr/>
        </p:nvCxnSpPr>
        <p:spPr>
          <a:xfrm>
            <a:off x="3402521" y="4547652"/>
            <a:ext cx="1849469" cy="575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E759C3D7-DF0A-4F5F-A478-CC16A9BCDBF9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368859" y="5774197"/>
            <a:ext cx="1938670" cy="23622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763B644A-5526-4935-A02C-3687C279BF60}"/>
              </a:ext>
            </a:extLst>
          </p:cNvPr>
          <p:cNvSpPr txBox="1"/>
          <p:nvPr/>
        </p:nvSpPr>
        <p:spPr>
          <a:xfrm>
            <a:off x="8591107" y="4801746"/>
            <a:ext cx="141577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触发塑闪</a:t>
            </a: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8CC50609-3B4B-4F2F-B051-A00DDFF69CCE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6695079" y="5032579"/>
            <a:ext cx="1896028" cy="60947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F225785A-F349-48C0-B83C-29C6231A310F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6862047" y="5032579"/>
            <a:ext cx="1729060" cy="116446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02D92AA9-51A8-4F59-B0A8-45FFA808212D}"/>
              </a:ext>
            </a:extLst>
          </p:cNvPr>
          <p:cNvSpPr txBox="1"/>
          <p:nvPr/>
        </p:nvSpPr>
        <p:spPr>
          <a:xfrm>
            <a:off x="4338194" y="1195435"/>
            <a:ext cx="259718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2400" dirty="0" err="1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miniTRB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地检系统</a:t>
            </a: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B8238CE1-B827-439D-BCA1-D402C15B988F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5636787" y="1657100"/>
            <a:ext cx="0" cy="207663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084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A349951A-777C-4AC1-A92A-FE6556C6E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Ladder</a:t>
            </a:r>
            <a:r>
              <a:rPr lang="zh-CN" altLang="en-US" dirty="0"/>
              <a:t>装配：本周安排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7C271A-2CEA-4291-BDEF-66CD13492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DF8E3BA-8F13-4AE4-932F-2684F6D24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058" y="1096593"/>
            <a:ext cx="4574163" cy="56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232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1D84BEC9-BDB9-41FD-B883-56B08A894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束流实验的</a:t>
            </a:r>
            <a:r>
              <a:rPr lang="en-US" altLang="zh-CN" dirty="0"/>
              <a:t>PID</a:t>
            </a:r>
            <a:r>
              <a:rPr lang="zh-CN" altLang="en-US" dirty="0"/>
              <a:t>：上周完成情况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5986438-7B76-49ED-820F-8ED470FA0182}"/>
              </a:ext>
            </a:extLst>
          </p:cNvPr>
          <p:cNvSpPr txBox="1"/>
          <p:nvPr/>
        </p:nvSpPr>
        <p:spPr>
          <a:xfrm>
            <a:off x="340242" y="3864055"/>
            <a:ext cx="73364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上周完成情况：</a:t>
            </a:r>
            <a:endParaRPr lang="en-US" altLang="zh-CN" sz="2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王昊洋完成剩余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7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块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ASIC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板贴片；程龙完成键合。</a:t>
            </a:r>
            <a:endParaRPr lang="en-US" altLang="zh-CN" sz="2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由于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PID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的新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FPGA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板还是</a:t>
            </a:r>
            <a:r>
              <a:rPr lang="zh-CN" altLang="en-US" sz="2400" dirty="0">
                <a:solidFill>
                  <a:srgbClr val="002060"/>
                </a:solidFill>
                <a:highlight>
                  <a:srgbClr val="FF0D0D"/>
                </a:highlight>
                <a:ea typeface="黑体" panose="02010609060101010101" pitchFamily="2" charset="-122"/>
                <a:cs typeface="Arial" panose="020B0604020202020204" pitchFamily="34" charset="0"/>
              </a:rPr>
              <a:t>调不通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。作为</a:t>
            </a:r>
            <a:r>
              <a:rPr lang="zh-CN" altLang="en-US" sz="2400" dirty="0">
                <a:solidFill>
                  <a:srgbClr val="002060"/>
                </a:solidFill>
                <a:highlight>
                  <a:srgbClr val="FF0D0D"/>
                </a:highlight>
                <a:ea typeface="黑体" panose="02010609060101010101" pitchFamily="2" charset="-122"/>
                <a:cs typeface="Arial" panose="020B0604020202020204" pitchFamily="34" charset="0"/>
              </a:rPr>
              <a:t>备份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方案，使用旧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FPGA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板连接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2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个新运放板。车永娥完成一分二线的设计。</a:t>
            </a: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E44F3D1-3E7A-493D-ACB6-F85A5B30A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53CFA8D-8E6E-4186-8D54-C6EA678AF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062" y="1155627"/>
            <a:ext cx="4263026" cy="260829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21D39E0-2586-4CD9-8F2B-0F6FD88E84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4" t="23876" r="23402" b="15039"/>
          <a:stretch/>
        </p:blipFill>
        <p:spPr>
          <a:xfrm>
            <a:off x="7910623" y="1166260"/>
            <a:ext cx="3296315" cy="481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69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45F79FA5-4252-45C2-958E-C1BD89EF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束流实验的</a:t>
            </a:r>
            <a:r>
              <a:rPr lang="en-US" altLang="zh-CN" dirty="0"/>
              <a:t>PID</a:t>
            </a:r>
            <a:r>
              <a:rPr lang="zh-CN" altLang="en-US" dirty="0"/>
              <a:t>：本周安排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DB59A4-4743-4A87-B08C-2FCB5885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graphicFrame>
        <p:nvGraphicFramePr>
          <p:cNvPr id="7" name="表格 7">
            <a:extLst>
              <a:ext uri="{FF2B5EF4-FFF2-40B4-BE49-F238E27FC236}">
                <a16:creationId xmlns:a16="http://schemas.microsoft.com/office/drawing/2014/main" id="{C032B1A0-6428-4B39-8523-FB41FD39AC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929464"/>
              </p:ext>
            </p:extLst>
          </p:nvPr>
        </p:nvGraphicFramePr>
        <p:xfrm>
          <a:off x="2108790" y="3652241"/>
          <a:ext cx="8832112" cy="1850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77260">
                  <a:extLst>
                    <a:ext uri="{9D8B030D-6E8A-4147-A177-3AD203B41FA5}">
                      <a16:colId xmlns:a16="http://schemas.microsoft.com/office/drawing/2014/main" val="614602195"/>
                    </a:ext>
                  </a:extLst>
                </a:gridCol>
                <a:gridCol w="6154852">
                  <a:extLst>
                    <a:ext uri="{9D8B030D-6E8A-4147-A177-3AD203B41FA5}">
                      <a16:colId xmlns:a16="http://schemas.microsoft.com/office/drawing/2014/main" val="485855271"/>
                    </a:ext>
                  </a:extLst>
                </a:gridCol>
              </a:tblGrid>
              <a:tr h="479175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姓名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任务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465875"/>
                  </a:ext>
                </a:extLst>
              </a:tr>
              <a:tr h="413675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鲁兵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2400" dirty="0"/>
                        <a:t>3D</a:t>
                      </a:r>
                      <a:r>
                        <a:rPr lang="zh-CN" altLang="en-US" sz="2400" dirty="0"/>
                        <a:t>打印保护盖</a:t>
                      </a:r>
                      <a:endParaRPr lang="en-US" altLang="zh-C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279549"/>
                  </a:ext>
                </a:extLst>
              </a:tr>
              <a:tr h="413675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霍嘉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/>
                        <a:t>电装连接器；定制一分二线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95592"/>
                  </a:ext>
                </a:extLst>
              </a:tr>
              <a:tr h="413675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班渭博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/>
                        <a:t>电测</a:t>
                      </a:r>
                      <a:r>
                        <a:rPr lang="en-US" altLang="zh-CN" sz="2400" dirty="0"/>
                        <a:t>ASIC</a:t>
                      </a:r>
                      <a:r>
                        <a:rPr lang="zh-CN" altLang="en-US" sz="2400" dirty="0"/>
                        <a:t>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2656922"/>
                  </a:ext>
                </a:extLst>
              </a:tr>
            </a:tbl>
          </a:graphicData>
        </a:graphic>
      </p:graphicFrame>
      <p:pic>
        <p:nvPicPr>
          <p:cNvPr id="13" name="图片 12">
            <a:extLst>
              <a:ext uri="{FF2B5EF4-FFF2-40B4-BE49-F238E27FC236}">
                <a16:creationId xmlns:a16="http://schemas.microsoft.com/office/drawing/2014/main" id="{AC1D2977-2048-491D-A686-209FA0C0E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539" y="1083524"/>
            <a:ext cx="5418096" cy="253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95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D0CB6DFC-0AF2-4E43-AC07-1B4B6549F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318437"/>
            <a:ext cx="5062428" cy="5259344"/>
          </a:xfrm>
        </p:spPr>
        <p:txBody>
          <a:bodyPr/>
          <a:lstStyle/>
          <a:p>
            <a:r>
              <a:rPr lang="zh-CN" altLang="en-US" dirty="0"/>
              <a:t>邓春茹</a:t>
            </a:r>
            <a:r>
              <a:rPr lang="en-US" altLang="zh-CN" dirty="0"/>
              <a:t>/</a:t>
            </a:r>
            <a:r>
              <a:rPr lang="zh-CN" altLang="en-US" dirty="0"/>
              <a:t>班渭博使用旧</a:t>
            </a:r>
            <a:r>
              <a:rPr lang="en-US" altLang="zh-CN" dirty="0" err="1"/>
              <a:t>MiniTRB</a:t>
            </a:r>
            <a:r>
              <a:rPr lang="zh-CN" altLang="en-US" dirty="0"/>
              <a:t>的</a:t>
            </a:r>
            <a:r>
              <a:rPr lang="en-US" altLang="zh-CN" dirty="0"/>
              <a:t>FPGA</a:t>
            </a:r>
            <a:r>
              <a:rPr lang="zh-CN" altLang="en-US" dirty="0"/>
              <a:t>代码模块替换</a:t>
            </a:r>
            <a:r>
              <a:rPr lang="en-US" altLang="zh-CN" dirty="0"/>
              <a:t>FFE</a:t>
            </a:r>
            <a:r>
              <a:rPr lang="zh-CN" altLang="en-US" dirty="0"/>
              <a:t>的，</a:t>
            </a:r>
            <a:r>
              <a:rPr lang="zh-CN" altLang="en-US" dirty="0">
                <a:highlight>
                  <a:srgbClr val="00FF00"/>
                </a:highlight>
              </a:rPr>
              <a:t>大幅缓解</a:t>
            </a:r>
            <a:r>
              <a:rPr lang="zh-CN" altLang="en-US" dirty="0"/>
              <a:t>了</a:t>
            </a:r>
            <a:r>
              <a:rPr lang="en-US" altLang="zh-CN" dirty="0"/>
              <a:t>FFE</a:t>
            </a:r>
            <a:r>
              <a:rPr lang="zh-CN" altLang="en-US" dirty="0"/>
              <a:t>的增益在高触发率下衰减。</a:t>
            </a:r>
            <a:endParaRPr lang="en-US" altLang="zh-CN" dirty="0"/>
          </a:p>
          <a:p>
            <a:r>
              <a:rPr lang="zh-CN" altLang="en-US" dirty="0"/>
              <a:t>班渭博本周进行</a:t>
            </a:r>
            <a:r>
              <a:rPr lang="zh-CN" altLang="en-US" dirty="0">
                <a:highlight>
                  <a:srgbClr val="15E3FF"/>
                </a:highlight>
              </a:rPr>
              <a:t>更充分的测试</a:t>
            </a:r>
            <a:r>
              <a:rPr lang="zh-CN" altLang="en-US" dirty="0"/>
              <a:t>：</a:t>
            </a:r>
            <a:endParaRPr lang="en-US" altLang="zh-CN" dirty="0"/>
          </a:p>
          <a:p>
            <a:pPr lvl="1"/>
            <a:r>
              <a:rPr lang="zh-CN" altLang="en-US" dirty="0"/>
              <a:t>激光注入</a:t>
            </a:r>
            <a:r>
              <a:rPr lang="en-US" altLang="zh-CN" dirty="0"/>
              <a:t>LA</a:t>
            </a:r>
          </a:p>
          <a:p>
            <a:pPr lvl="1"/>
            <a:r>
              <a:rPr lang="zh-CN" altLang="en-US" dirty="0"/>
              <a:t>接更多的负载</a:t>
            </a:r>
            <a:endParaRPr lang="en-US" altLang="zh-CN" dirty="0"/>
          </a:p>
          <a:p>
            <a:pPr lvl="1"/>
            <a:r>
              <a:rPr lang="zh-CN" altLang="en-US" dirty="0"/>
              <a:t>李洪沂优化</a:t>
            </a:r>
            <a:r>
              <a:rPr lang="en-US" altLang="zh-CN" dirty="0"/>
              <a:t>PYTHON</a:t>
            </a:r>
            <a:r>
              <a:rPr lang="zh-CN" altLang="en-US" dirty="0"/>
              <a:t>程序</a:t>
            </a:r>
            <a:endParaRPr lang="en-US" altLang="zh-CN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357F9F4B-D857-4A5E-831D-33B2D2D61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束流实验的</a:t>
            </a:r>
            <a:r>
              <a:rPr lang="en-US" altLang="zh-CN" dirty="0"/>
              <a:t>FFE</a:t>
            </a:r>
            <a:r>
              <a:rPr lang="zh-CN" altLang="en-US" dirty="0"/>
              <a:t>：上周完成情况及本周计划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1175BD-AB70-456A-AC15-3CFC7CC1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ACBFD3D-1DD4-4E12-AFB2-0B2981C46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408" y="988828"/>
            <a:ext cx="7117591" cy="505046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0EB5644-23ED-47A6-ACB9-A2794DC4BBF7}"/>
              </a:ext>
            </a:extLst>
          </p:cNvPr>
          <p:cNvSpPr txBox="1"/>
          <p:nvPr/>
        </p:nvSpPr>
        <p:spPr>
          <a:xfrm>
            <a:off x="5348177" y="5994232"/>
            <a:ext cx="6700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邓春茹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/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班渭博测试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”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激光注入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LA+FFE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读出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”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，发现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1 kHz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的峰位仅比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500 Hz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衰减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40 ADC</a:t>
            </a:r>
            <a:endParaRPr lang="zh-CN" altLang="en-US" sz="2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783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8DC6715A-38A7-4F0C-BD04-313B315A1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招标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1140D8-43D5-4DBF-87AE-342FCC7D6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2026/07/20</a:t>
            </a:r>
            <a:endParaRPr lang="zh-CN" altLang="en-US"/>
          </a:p>
        </p:txBody>
      </p:sp>
      <p:graphicFrame>
        <p:nvGraphicFramePr>
          <p:cNvPr id="7" name="内容占位符 3">
            <a:extLst>
              <a:ext uri="{FF2B5EF4-FFF2-40B4-BE49-F238E27FC236}">
                <a16:creationId xmlns:a16="http://schemas.microsoft.com/office/drawing/2014/main" id="{61DA18CA-BCBD-49EE-BAD7-556C19BBF0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4989148"/>
              </p:ext>
            </p:extLst>
          </p:nvPr>
        </p:nvGraphicFramePr>
        <p:xfrm>
          <a:off x="427926" y="1035066"/>
          <a:ext cx="11352947" cy="493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5478">
                  <a:extLst>
                    <a:ext uri="{9D8B030D-6E8A-4147-A177-3AD203B41FA5}">
                      <a16:colId xmlns:a16="http://schemas.microsoft.com/office/drawing/2014/main" val="3909365895"/>
                    </a:ext>
                  </a:extLst>
                </a:gridCol>
                <a:gridCol w="1770358">
                  <a:extLst>
                    <a:ext uri="{9D8B030D-6E8A-4147-A177-3AD203B41FA5}">
                      <a16:colId xmlns:a16="http://schemas.microsoft.com/office/drawing/2014/main" val="3882797040"/>
                    </a:ext>
                  </a:extLst>
                </a:gridCol>
                <a:gridCol w="2178180">
                  <a:extLst>
                    <a:ext uri="{9D8B030D-6E8A-4147-A177-3AD203B41FA5}">
                      <a16:colId xmlns:a16="http://schemas.microsoft.com/office/drawing/2014/main" val="1475665076"/>
                    </a:ext>
                  </a:extLst>
                </a:gridCol>
                <a:gridCol w="5888931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序号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招标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进展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键合机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乔锐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王锡誉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顺利完成，本周二公告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855567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碳纤维复材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王锡誉</a:t>
                      </a:r>
                      <a:endParaRPr lang="en-US" altLang="zh-CN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上周已修改完毕，本周联系采购办是否能和紫台联合招标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0329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韦家驹</a:t>
                      </a:r>
                      <a:endParaRPr lang="en-US" altLang="zh-CN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已完成初稿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0857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ASIC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领导沟通价格中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11854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硅微条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上周完成预备会</a:t>
                      </a:r>
                      <a:endParaRPr lang="zh-CN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11318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韦家驹</a:t>
                      </a:r>
                      <a:endParaRPr lang="en-US" altLang="zh-CN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等待经费到账、之后开赤字评审，最后才能招标</a:t>
                      </a:r>
                      <a:endParaRPr lang="zh-CN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8611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硅电容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争取本周组织试验评审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9380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COB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韦家驹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乔锐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拟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724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所；或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513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所电装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+COB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2322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热控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徐元迪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上周完成修改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598826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9</a:t>
                      </a:r>
                      <a:endParaRPr lang="zh-CN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导热索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鲁兵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新增招标需求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27189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韦家驹</a:t>
                      </a:r>
                      <a:endParaRPr lang="en-US" altLang="zh-C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虽然紫台金额不足招标线。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看是否能和复材一样、联合招标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2720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74163"/>
      </p:ext>
    </p:extLst>
  </p:cSld>
  <p:clrMapOvr>
    <a:masterClrMapping/>
  </p:clrMapOvr>
</p:sld>
</file>

<file path=ppt/theme/theme1.xml><?xml version="1.0" encoding="utf-8"?>
<a:theme xmlns:a="http://schemas.openxmlformats.org/drawingml/2006/main" name="IHE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400" dirty="0" smtClean="0">
            <a:solidFill>
              <a:srgbClr val="002060"/>
            </a:solidFill>
            <a:ea typeface="黑体" panose="02010609060101010101" pitchFamily="2" charset="-122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HEP" id="{1B0B717B-B345-4556-8931-A4D9E266528D}" vid="{B471213F-AC63-4C40-9683-2EC057EFCA7F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10088</TotalTime>
  <Words>1205</Words>
  <Application>Microsoft Office PowerPoint</Application>
  <PresentationFormat>宽屏</PresentationFormat>
  <Paragraphs>197</Paragraphs>
  <Slides>11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等线</vt:lpstr>
      <vt:lpstr>微软雅黑</vt:lpstr>
      <vt:lpstr>Arial</vt:lpstr>
      <vt:lpstr>Calibri</vt:lpstr>
      <vt:lpstr>Calibri Light</vt:lpstr>
      <vt:lpstr>Wingdings</vt:lpstr>
      <vt:lpstr>IHEP</vt:lpstr>
      <vt:lpstr>自定义设计方案</vt:lpstr>
      <vt:lpstr>SCD 周例会</vt:lpstr>
      <vt:lpstr>总体研制节点及安排</vt:lpstr>
      <vt:lpstr>Ladder装配：上周完成情况</vt:lpstr>
      <vt:lpstr>唐远平宇宙线测试</vt:lpstr>
      <vt:lpstr>Ladder装配：本周安排</vt:lpstr>
      <vt:lpstr>束流实验的PID：上周完成情况</vt:lpstr>
      <vt:lpstr>束流实验的PID：本周安排</vt:lpstr>
      <vt:lpstr>束流实验的FFE：上周完成情况及本周计划</vt:lpstr>
      <vt:lpstr>招标</vt:lpstr>
      <vt:lpstr>文档和评审</vt:lpstr>
      <vt:lpstr>转阶段工作&amp;初样设计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上一个年度的重要进展回顾</dc:title>
  <dc:creator>Yuodaa</dc:creator>
  <cp:lastModifiedBy>乔锐0716</cp:lastModifiedBy>
  <cp:revision>1033</cp:revision>
  <dcterms:created xsi:type="dcterms:W3CDTF">2023-08-09T12:44:00Z</dcterms:created>
  <dcterms:modified xsi:type="dcterms:W3CDTF">2026-07-20T02:07:33Z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</Properties>
</file>