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9"/>
  </p:notesMasterIdLst>
  <p:sldIdLst>
    <p:sldId id="256" r:id="rId2"/>
    <p:sldId id="266" r:id="rId3"/>
    <p:sldId id="267" r:id="rId4"/>
    <p:sldId id="268" r:id="rId5"/>
    <p:sldId id="269" r:id="rId6"/>
    <p:sldId id="270" r:id="rId7"/>
    <p:sldId id="273" r:id="rId8"/>
    <p:sldId id="275" r:id="rId9"/>
    <p:sldId id="279" r:id="rId10"/>
    <p:sldId id="278" r:id="rId11"/>
    <p:sldId id="280" r:id="rId12"/>
    <p:sldId id="283" r:id="rId13"/>
    <p:sldId id="288" r:id="rId14"/>
    <p:sldId id="285" r:id="rId15"/>
    <p:sldId id="286" r:id="rId16"/>
    <p:sldId id="289" r:id="rId17"/>
    <p:sldId id="3913" r:id="rId18"/>
    <p:sldId id="290" r:id="rId19"/>
    <p:sldId id="3914" r:id="rId20"/>
    <p:sldId id="3915" r:id="rId21"/>
    <p:sldId id="3917" r:id="rId22"/>
    <p:sldId id="3916" r:id="rId23"/>
    <p:sldId id="3952" r:id="rId24"/>
    <p:sldId id="3953" r:id="rId25"/>
    <p:sldId id="3954" r:id="rId26"/>
    <p:sldId id="3955" r:id="rId27"/>
    <p:sldId id="3957" r:id="rId28"/>
    <p:sldId id="3958" r:id="rId29"/>
    <p:sldId id="3960" r:id="rId30"/>
    <p:sldId id="3959" r:id="rId31"/>
    <p:sldId id="3961" r:id="rId32"/>
    <p:sldId id="3962" r:id="rId33"/>
    <p:sldId id="3963" r:id="rId34"/>
    <p:sldId id="3964" r:id="rId35"/>
    <p:sldId id="3965" r:id="rId36"/>
    <p:sldId id="3967" r:id="rId37"/>
    <p:sldId id="3971" r:id="rId38"/>
    <p:sldId id="3972" r:id="rId39"/>
    <p:sldId id="3973" r:id="rId40"/>
    <p:sldId id="3989" r:id="rId41"/>
    <p:sldId id="3990" r:id="rId42"/>
    <p:sldId id="3991" r:id="rId43"/>
    <p:sldId id="3992" r:id="rId44"/>
    <p:sldId id="3993" r:id="rId45"/>
    <p:sldId id="281" r:id="rId46"/>
    <p:sldId id="287" r:id="rId47"/>
    <p:sldId id="3918" r:id="rId48"/>
    <p:sldId id="3966" r:id="rId49"/>
    <p:sldId id="3977" r:id="rId50"/>
    <p:sldId id="3976" r:id="rId51"/>
    <p:sldId id="3974" r:id="rId52"/>
    <p:sldId id="3985" r:id="rId53"/>
    <p:sldId id="3982" r:id="rId54"/>
    <p:sldId id="3987" r:id="rId55"/>
    <p:sldId id="3981" r:id="rId56"/>
    <p:sldId id="3986" r:id="rId57"/>
    <p:sldId id="3975" r:id="rId58"/>
    <p:sldId id="3980" r:id="rId59"/>
    <p:sldId id="3978" r:id="rId60"/>
    <p:sldId id="3979" r:id="rId61"/>
    <p:sldId id="307" r:id="rId62"/>
    <p:sldId id="3988" r:id="rId63"/>
    <p:sldId id="257" r:id="rId64"/>
    <p:sldId id="258" r:id="rId65"/>
    <p:sldId id="259" r:id="rId66"/>
    <p:sldId id="260" r:id="rId67"/>
    <p:sldId id="3956" r:id="rId6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浅色样式 3 - 强调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6" autoAdjust="0"/>
    <p:restoredTop sz="94660"/>
  </p:normalViewPr>
  <p:slideViewPr>
    <p:cSldViewPr snapToGrid="0">
      <p:cViewPr varScale="1">
        <p:scale>
          <a:sx n="83" d="100"/>
          <a:sy n="83" d="100"/>
        </p:scale>
        <p:origin x="390" y="5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31ABF4-0FB0-40AE-9E13-E92AB426F101}" type="datetimeFigureOut">
              <a:rPr lang="zh-CN" altLang="en-US" smtClean="0"/>
              <a:t>2026/7/21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D21022-D7EA-4D14-8475-696B6A66AD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7463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50C40-E5B8-44E2-8BED-FC9876102E40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27523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DE8120-6C05-FA23-7615-ABCC3876A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C2E1F155-3D1C-CD0E-D72D-904CF52FEF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6E1F8AF-11A2-3B0B-6AC7-F70023F2D8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DD77639-45F0-8C50-56CD-A9B550E908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50C40-E5B8-44E2-8BED-FC9876102E40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69811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3A934-8EDA-D0FF-D94A-ACDC187D36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9C2BFA59-BCD6-F132-CBD0-E8F073020D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4397C975-FEA6-94C1-8927-2B7A47361F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220B9E8-6267-5916-9E8F-670BED03C8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50C40-E5B8-44E2-8BED-FC9876102E40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10382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BFDEC1-48BE-E222-4E41-4B0964779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1F5DA6B-2FF8-8FEA-A06A-645033FDAD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0A9C3A6-C98C-7247-5A41-7C408CCD99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47AE607-EA66-2581-5E9C-6D5C3340BA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50C40-E5B8-44E2-8BED-FC9876102E40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12054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F2B8DC-8ECA-4D09-98D0-4BA0E55F08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2B824BF6-E50C-A1C4-D69E-87617C8AE9D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CD4EF54-54B1-EBFC-EEF0-D8EF670A3F83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0220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67CCC3-B4C6-B2D2-E8E4-D456100C0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DF8BB25F-8BDF-FE24-982C-ADDAA5924CE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9E227A7-17D4-6636-28CA-ABDD94C8B2D9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03200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86B8C0-BD75-82BC-6098-ED5BA286B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82576240-96D5-5E12-C8A2-C8185CD2157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992C074-CD2B-FD1F-C359-CEDBFA5392AC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1935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121869-F68F-E938-D0C7-0860571507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BEAFD641-2DD1-1E7E-EC04-5582A544562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5A38A96-FE33-841F-41E4-5722176924A5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18935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0FC78-04ED-5832-484D-03AA9C5F46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56BF9F46-803C-58C6-9554-563B7EBDBD8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0B1AC50-0396-5E59-FAC2-3BB9473125DD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08739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019C2E-2A17-6DDB-940E-BA3230D4F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B7D3656-CF1B-F548-6784-C71D881D38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45A55476-F7F0-D96F-178A-3C56655C19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CFFD2FB-8364-E54C-C82A-0FA18F0428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50C40-E5B8-44E2-8BED-FC9876102E40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47850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2AC3AC-2F23-39B1-D3EF-7A1483DF5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911E27C0-D6F4-4E8D-DCB9-D6FB4DCD5D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D27B61F5-5BB1-C19B-9674-18654176F6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67EB957-24D3-F013-85E6-050C311DD3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50C40-E5B8-44E2-8BED-FC9876102E40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6373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12EBB5-CEF2-0021-5569-6D71732129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177B5AC2-40C8-A188-49E3-D0FDD5579F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75D568FA-5E43-A671-3480-14DCEDAE03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34ABCFD-65CF-19FE-C5FB-C441673C86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50C40-E5B8-44E2-8BED-FC9876102E40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62873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820FF7-0DE5-A281-DB15-1FA502017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F0D5201-709F-2877-B2FD-884656CB52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09D61CDC-A791-B55B-DF08-A625FD77F8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B748886-E2FF-2895-D535-61DF3F8943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50C40-E5B8-44E2-8BED-FC9876102E40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07447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D21022-D7EA-4D14-8475-696B6A66AD9D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088064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D21022-D7EA-4D14-8475-696B6A66AD9D}" type="slidenum">
              <a:rPr lang="zh-CN" altLang="en-US" smtClean="0"/>
              <a:t>39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413892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此页不必详细介绍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2DF6FB-C553-8445-9599-38DECED6918A}" type="slidenum">
              <a:rPr kumimoji="1" lang="zh-CN" altLang="en-US" smtClean="0"/>
              <a:t>56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3131303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B1AF84-C2BA-6A5C-09BD-18291AB6EB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800F6058-5015-A690-F3E3-9A6524B5D4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859F54F9-D55D-2479-FC3D-9BE256629F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F34D94E-CF97-59E5-2B2E-EF6F5092D0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50C40-E5B8-44E2-8BED-FC9876102E40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66492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D9B304-A860-09EB-E157-C4A4A610B6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5E00389-8A52-85CE-655B-99CD528643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9AA1BE2-9B31-DC4F-5994-B180866DA1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28A2FE7-6C81-AAB6-4579-7901870E9E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50C40-E5B8-44E2-8BED-FC9876102E40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0639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3DFDD8-8DE5-F9CB-86C3-48502B580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FFD1321-CA7D-0C07-CF92-D35E905760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83ACA147-BC9A-4EF8-CD6B-EAE1B51811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DDE164A-0126-12C3-A503-0261932E29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50C40-E5B8-44E2-8BED-FC9876102E40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197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4729D9-8317-D6E2-E838-CCF6B0F05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5AD5E64-0516-AD8C-89A2-6354D706FB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1138CF0E-27E7-1575-85CC-45182558B0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DB74452-1B64-15AF-5559-F0C28114DE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50C40-E5B8-44E2-8BED-FC9876102E40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41804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C1C3A9-A83E-4FB0-D006-57D26662C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110ABB1A-05B0-A2A3-AADF-DD45200EEB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1FF96FA-D158-009B-242D-52938C04A5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57FE069-8465-6AAE-7705-C1510978BA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50C40-E5B8-44E2-8BED-FC9876102E40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34768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D09E75-48FE-3A8B-44A4-C40E5727D1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BB74BD4A-034A-A1E9-EA03-3ED9CF8FFB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0E1BBD40-BB60-BC96-706F-A96AF3C59B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1B5FDC9-0D3C-23F6-8C00-2C1BE28463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50C40-E5B8-44E2-8BED-FC9876102E40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58762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DE8120-6C05-FA23-7615-ABCC3876A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C2E1F155-3D1C-CD0E-D72D-904CF52FEF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6E1F8AF-11A2-3B0B-6AC7-F70023F2D8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DD77639-45F0-8C50-56CD-A9B550E908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50C40-E5B8-44E2-8BED-FC9876102E40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6981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44A3A7B-D88D-4085-A60A-B3438D442E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F3C9ACDF-E6E7-5B1F-F01F-CADBAEF91A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3CFB8B2-FBCA-0BEE-35EA-360FBDB74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EE3E-70C1-48FA-AD55-C38F0E719E98}" type="datetimeFigureOut">
              <a:rPr lang="zh-CN" altLang="en-US" smtClean="0"/>
              <a:t>2026/7/21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ED740C0-CD3F-8B81-C69B-370AB38C8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6CCC8A1-5AE9-0B4F-11B8-B2A9CA02B2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8256E-B09A-4260-B01D-147062C62D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1223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FFD4CDE-F41A-275C-5E06-255DE8200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F271BE0-A757-B2F0-7AB2-0AF1F9C48A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1FC0254-E739-0C2D-3E00-2E0A4660C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EE3E-70C1-48FA-AD55-C38F0E719E98}" type="datetimeFigureOut">
              <a:rPr lang="zh-CN" altLang="en-US" smtClean="0"/>
              <a:t>2026/7/21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23A7E86-5E99-9123-5153-C21C30AAB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86D1505-E975-7D14-6D45-FBAF0B916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8256E-B09A-4260-B01D-147062C62D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0859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A109C534-B8E5-F145-BB05-7CA0EFFE77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02B6C65-39A1-06E0-CF4E-B71E3AC84A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59EFA9C-E010-2524-C73A-451D45A04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EE3E-70C1-48FA-AD55-C38F0E719E98}" type="datetimeFigureOut">
              <a:rPr lang="zh-CN" altLang="en-US" smtClean="0"/>
              <a:t>2026/7/21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FB0D9C0-63A8-0858-581E-1C0FF39B2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9712619-E553-52B7-8A17-DFC457B32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8256E-B09A-4260-B01D-147062C62D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8909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C2CEC22-BF55-4068-8577-6C5E409C4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2CFC2A6-D172-D467-6E2D-A68BDEC353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0D12BC0-01E0-4054-5D93-6337D1E4D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EE3E-70C1-48FA-AD55-C38F0E719E98}" type="datetimeFigureOut">
              <a:rPr lang="zh-CN" altLang="en-US" smtClean="0"/>
              <a:t>2026/7/21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B7D74DA-EA65-E3A4-0B5C-B4C5A04A6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931BCB7-3291-3D5E-D9D0-A485EB202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8256E-B09A-4260-B01D-147062C62D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9616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D90926-7A02-6E36-4C1B-6716CB0B1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835845E-F033-F5AA-BE78-F561E9BDA7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0140A07-3B28-269F-34E7-B32A97451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EE3E-70C1-48FA-AD55-C38F0E719E98}" type="datetimeFigureOut">
              <a:rPr lang="zh-CN" altLang="en-US" smtClean="0"/>
              <a:t>2026/7/21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C4BEF07-0E52-0181-4804-53127CB9B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F73B167-6172-2939-C210-DBA66A9D6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8256E-B09A-4260-B01D-147062C62D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0692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C6C0425-8291-EA2C-39FD-7C77E2199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88387A0-7928-0B6A-0B0C-2744583837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FD7775CA-6C95-11DF-0693-B28D11BABD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AC6AD5E-9C93-A85B-B189-6579260FA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EE3E-70C1-48FA-AD55-C38F0E719E98}" type="datetimeFigureOut">
              <a:rPr lang="zh-CN" altLang="en-US" smtClean="0"/>
              <a:t>2026/7/21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0C9A253-CC3E-33F9-F0E0-478AA5611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1515010-0F3E-A4B9-6175-57900D3C3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8256E-B09A-4260-B01D-147062C62D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9066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3AFF07E-3A4C-7EBD-C7CE-4EEBB34AC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8BBA670-CC96-ADB1-47F6-68040F168E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5082342-9FEB-A490-F456-90EEC49EA7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2C33E46-DEBF-B242-87EC-5F9661FE63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4DA325CE-C180-7B69-BD58-C735FA48C9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86F5FA11-6CF3-4F7A-D031-09379F33FD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EE3E-70C1-48FA-AD55-C38F0E719E98}" type="datetimeFigureOut">
              <a:rPr lang="zh-CN" altLang="en-US" smtClean="0"/>
              <a:t>2026/7/21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2C6F4FC-90FE-DE7D-3EF6-33203E806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0B12E685-E96A-5904-F4CA-CFE655700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8256E-B09A-4260-B01D-147062C62D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0090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CF5AC53-3FFD-B2FA-72D6-AB754C692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28E7EAF-5E18-9F58-894B-19C28EC84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EE3E-70C1-48FA-AD55-C38F0E719E98}" type="datetimeFigureOut">
              <a:rPr lang="zh-CN" altLang="en-US" smtClean="0"/>
              <a:t>2026/7/21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FBEE838F-8BC2-8D91-1E88-61E71005C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7C438F78-C1A6-324A-277D-B41A95148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8256E-B09A-4260-B01D-147062C62D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155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5E9A2BD2-BA69-9B8E-D9C6-2BF7FC133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EE3E-70C1-48FA-AD55-C38F0E719E98}" type="datetimeFigureOut">
              <a:rPr lang="zh-CN" altLang="en-US" smtClean="0"/>
              <a:t>2026/7/21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C4B6F64B-3A82-24BE-B3F5-D04FD745B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17B338C-CFEC-0C2D-ED28-74C2FF578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8256E-B09A-4260-B01D-147062C62D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48525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584A2D6-CD1A-F8E2-FD99-83F28DF6F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1296469-FB15-30BC-DF22-F9BFA72617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B5A38A1-B0F8-3E26-D92B-4BDED1C0E3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708D89C-800C-E7F2-2E3F-9D2060F3D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EE3E-70C1-48FA-AD55-C38F0E719E98}" type="datetimeFigureOut">
              <a:rPr lang="zh-CN" altLang="en-US" smtClean="0"/>
              <a:t>2026/7/21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9A1BB9E-B01E-C037-05C6-F7449E9A2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3C836C0-3679-640B-66D7-316E7E539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8256E-B09A-4260-B01D-147062C62D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7339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C64FD7-69C4-1D0F-E959-513B0C7B3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6EBF9ACA-79F8-944F-632C-C91E8F5A58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B23C34D-CB81-EF47-77F3-3C15DDB0B1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C599771-E19F-7CD1-74E8-7CE9CD997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EE3E-70C1-48FA-AD55-C38F0E719E98}" type="datetimeFigureOut">
              <a:rPr lang="zh-CN" altLang="en-US" smtClean="0"/>
              <a:t>2026/7/21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8F686BD-5409-484C-C112-403B023C6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243ACD0-E906-3031-DC2B-5040549F6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8256E-B09A-4260-B01D-147062C62D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7200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6C14EDA1-7544-7511-57F3-2BC69A977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7C67564-C6EC-3251-5CA1-5E3A5092DC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E544F4A-A6BB-DE21-9B13-2E1CB641A1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12EE3E-70C1-48FA-AD55-C38F0E719E98}" type="datetimeFigureOut">
              <a:rPr lang="zh-CN" altLang="en-US" smtClean="0"/>
              <a:t>2026/7/21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9E6BAFA-2B5F-7228-42A2-B0F58A52A9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50E6993-00BE-D3FB-B379-56FB4A6EEA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8256E-B09A-4260-B01D-147062C62D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7496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7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40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4.png"/><Relationship Id="rId4" Type="http://schemas.openxmlformats.org/officeDocument/2006/relationships/image" Target="../media/image41.png"/><Relationship Id="rId9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18" Type="http://schemas.openxmlformats.org/officeDocument/2006/relationships/image" Target="../media/image94.png"/><Relationship Id="rId3" Type="http://schemas.openxmlformats.org/officeDocument/2006/relationships/image" Target="../media/image86.png"/><Relationship Id="rId21" Type="http://schemas.openxmlformats.org/officeDocument/2006/relationships/image" Target="../media/image97.png"/><Relationship Id="rId7" Type="http://schemas.openxmlformats.org/officeDocument/2006/relationships/image" Target="../media/image90.png"/><Relationship Id="rId17" Type="http://schemas.openxmlformats.org/officeDocument/2006/relationships/image" Target="../media/image100.png"/><Relationship Id="rId2" Type="http://schemas.openxmlformats.org/officeDocument/2006/relationships/image" Target="../media/image85.png"/><Relationship Id="rId16" Type="http://schemas.openxmlformats.org/officeDocument/2006/relationships/image" Target="../media/image99.png"/><Relationship Id="rId20" Type="http://schemas.openxmlformats.org/officeDocument/2006/relationships/image" Target="../media/image9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15" Type="http://schemas.openxmlformats.org/officeDocument/2006/relationships/image" Target="../media/image98.png"/><Relationship Id="rId10" Type="http://schemas.openxmlformats.org/officeDocument/2006/relationships/image" Target="../media/image93.png"/><Relationship Id="rId19" Type="http://schemas.openxmlformats.org/officeDocument/2006/relationships/image" Target="../media/image95.png"/><Relationship Id="rId4" Type="http://schemas.openxmlformats.org/officeDocument/2006/relationships/image" Target="../media/image87.png"/><Relationship Id="rId9" Type="http://schemas.openxmlformats.org/officeDocument/2006/relationships/image" Target="../media/image92.png"/><Relationship Id="rId22" Type="http://schemas.openxmlformats.org/officeDocument/2006/relationships/image" Target="../media/image10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13" Type="http://schemas.openxmlformats.org/officeDocument/2006/relationships/image" Target="../media/image113.png"/><Relationship Id="rId18" Type="http://schemas.openxmlformats.org/officeDocument/2006/relationships/image" Target="../media/image1010.png"/><Relationship Id="rId3" Type="http://schemas.openxmlformats.org/officeDocument/2006/relationships/image" Target="../media/image103.png"/><Relationship Id="rId7" Type="http://schemas.openxmlformats.org/officeDocument/2006/relationships/image" Target="../media/image107.png"/><Relationship Id="rId12" Type="http://schemas.openxmlformats.org/officeDocument/2006/relationships/image" Target="../media/image112.png"/><Relationship Id="rId17" Type="http://schemas.openxmlformats.org/officeDocument/2006/relationships/image" Target="../media/image117.png"/><Relationship Id="rId2" Type="http://schemas.openxmlformats.org/officeDocument/2006/relationships/image" Target="../media/image102.png"/><Relationship Id="rId16" Type="http://schemas.openxmlformats.org/officeDocument/2006/relationships/image" Target="../media/image1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6.png"/><Relationship Id="rId11" Type="http://schemas.openxmlformats.org/officeDocument/2006/relationships/image" Target="../media/image111.png"/><Relationship Id="rId5" Type="http://schemas.openxmlformats.org/officeDocument/2006/relationships/image" Target="../media/image105.png"/><Relationship Id="rId15" Type="http://schemas.openxmlformats.org/officeDocument/2006/relationships/image" Target="../media/image115.png"/><Relationship Id="rId10" Type="http://schemas.openxmlformats.org/officeDocument/2006/relationships/image" Target="../media/image110.png"/><Relationship Id="rId4" Type="http://schemas.openxmlformats.org/officeDocument/2006/relationships/image" Target="../media/image104.png"/><Relationship Id="rId9" Type="http://schemas.openxmlformats.org/officeDocument/2006/relationships/image" Target="../media/image109.png"/><Relationship Id="rId14" Type="http://schemas.openxmlformats.org/officeDocument/2006/relationships/image" Target="../media/image11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13" Type="http://schemas.openxmlformats.org/officeDocument/2006/relationships/image" Target="../media/image129.png"/><Relationship Id="rId18" Type="http://schemas.openxmlformats.org/officeDocument/2006/relationships/image" Target="../media/image130.png"/><Relationship Id="rId3" Type="http://schemas.openxmlformats.org/officeDocument/2006/relationships/image" Target="../media/image119.png"/><Relationship Id="rId7" Type="http://schemas.openxmlformats.org/officeDocument/2006/relationships/image" Target="../media/image123.png"/><Relationship Id="rId12" Type="http://schemas.openxmlformats.org/officeDocument/2006/relationships/image" Target="../media/image128.png"/><Relationship Id="rId17" Type="http://schemas.openxmlformats.org/officeDocument/2006/relationships/image" Target="../media/image100.png"/><Relationship Id="rId2" Type="http://schemas.openxmlformats.org/officeDocument/2006/relationships/image" Target="../media/image118.png"/><Relationship Id="rId16" Type="http://schemas.openxmlformats.org/officeDocument/2006/relationships/image" Target="../media/image9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2.png"/><Relationship Id="rId11" Type="http://schemas.openxmlformats.org/officeDocument/2006/relationships/image" Target="../media/image127.png"/><Relationship Id="rId5" Type="http://schemas.openxmlformats.org/officeDocument/2006/relationships/image" Target="../media/image121.png"/><Relationship Id="rId15" Type="http://schemas.openxmlformats.org/officeDocument/2006/relationships/image" Target="../media/image98.png"/><Relationship Id="rId10" Type="http://schemas.openxmlformats.org/officeDocument/2006/relationships/image" Target="../media/image126.png"/><Relationship Id="rId4" Type="http://schemas.openxmlformats.org/officeDocument/2006/relationships/image" Target="../media/image120.png"/><Relationship Id="rId9" Type="http://schemas.openxmlformats.org/officeDocument/2006/relationships/image" Target="../media/image125.png"/><Relationship Id="rId14" Type="http://schemas.openxmlformats.org/officeDocument/2006/relationships/image" Target="../media/image97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13" Type="http://schemas.openxmlformats.org/officeDocument/2006/relationships/image" Target="../media/image141.png"/><Relationship Id="rId18" Type="http://schemas.openxmlformats.org/officeDocument/2006/relationships/image" Target="../media/image114.png"/><Relationship Id="rId3" Type="http://schemas.openxmlformats.org/officeDocument/2006/relationships/image" Target="../media/image131.png"/><Relationship Id="rId7" Type="http://schemas.openxmlformats.org/officeDocument/2006/relationships/image" Target="../media/image135.png"/><Relationship Id="rId12" Type="http://schemas.openxmlformats.org/officeDocument/2006/relationships/image" Target="../media/image140.png"/><Relationship Id="rId17" Type="http://schemas.openxmlformats.org/officeDocument/2006/relationships/image" Target="../media/image117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1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4.png"/><Relationship Id="rId11" Type="http://schemas.openxmlformats.org/officeDocument/2006/relationships/image" Target="../media/image139.png"/><Relationship Id="rId5" Type="http://schemas.openxmlformats.org/officeDocument/2006/relationships/image" Target="../media/image133.png"/><Relationship Id="rId15" Type="http://schemas.openxmlformats.org/officeDocument/2006/relationships/image" Target="../media/image115.png"/><Relationship Id="rId10" Type="http://schemas.openxmlformats.org/officeDocument/2006/relationships/image" Target="../media/image138.png"/><Relationship Id="rId19" Type="http://schemas.openxmlformats.org/officeDocument/2006/relationships/image" Target="../media/image130.png"/><Relationship Id="rId4" Type="http://schemas.openxmlformats.org/officeDocument/2006/relationships/image" Target="../media/image132.png"/><Relationship Id="rId9" Type="http://schemas.openxmlformats.org/officeDocument/2006/relationships/image" Target="../media/image137.png"/><Relationship Id="rId14" Type="http://schemas.openxmlformats.org/officeDocument/2006/relationships/image" Target="../media/image14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png"/><Relationship Id="rId13" Type="http://schemas.openxmlformats.org/officeDocument/2006/relationships/image" Target="../media/image154.png"/><Relationship Id="rId18" Type="http://schemas.openxmlformats.org/officeDocument/2006/relationships/image" Target="../media/image159.png"/><Relationship Id="rId3" Type="http://schemas.openxmlformats.org/officeDocument/2006/relationships/image" Target="../media/image144.png"/><Relationship Id="rId7" Type="http://schemas.openxmlformats.org/officeDocument/2006/relationships/image" Target="../media/image148.png"/><Relationship Id="rId12" Type="http://schemas.openxmlformats.org/officeDocument/2006/relationships/image" Target="../media/image153.png"/><Relationship Id="rId17" Type="http://schemas.openxmlformats.org/officeDocument/2006/relationships/image" Target="../media/image158.png"/><Relationship Id="rId2" Type="http://schemas.openxmlformats.org/officeDocument/2006/relationships/image" Target="../media/image143.png"/><Relationship Id="rId16" Type="http://schemas.openxmlformats.org/officeDocument/2006/relationships/image" Target="../media/image1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7.png"/><Relationship Id="rId11" Type="http://schemas.openxmlformats.org/officeDocument/2006/relationships/image" Target="../media/image152.png"/><Relationship Id="rId5" Type="http://schemas.openxmlformats.org/officeDocument/2006/relationships/image" Target="../media/image146.png"/><Relationship Id="rId15" Type="http://schemas.openxmlformats.org/officeDocument/2006/relationships/image" Target="../media/image156.png"/><Relationship Id="rId10" Type="http://schemas.openxmlformats.org/officeDocument/2006/relationships/image" Target="../media/image151.png"/><Relationship Id="rId19" Type="http://schemas.openxmlformats.org/officeDocument/2006/relationships/image" Target="../media/image160.png"/><Relationship Id="rId4" Type="http://schemas.openxmlformats.org/officeDocument/2006/relationships/image" Target="../media/image145.png"/><Relationship Id="rId9" Type="http://schemas.openxmlformats.org/officeDocument/2006/relationships/image" Target="../media/image150.png"/><Relationship Id="rId14" Type="http://schemas.openxmlformats.org/officeDocument/2006/relationships/image" Target="../media/image155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7.png"/><Relationship Id="rId13" Type="http://schemas.openxmlformats.org/officeDocument/2006/relationships/image" Target="../media/image172.png"/><Relationship Id="rId18" Type="http://schemas.openxmlformats.org/officeDocument/2006/relationships/image" Target="../media/image159.png"/><Relationship Id="rId3" Type="http://schemas.openxmlformats.org/officeDocument/2006/relationships/image" Target="../media/image162.png"/><Relationship Id="rId7" Type="http://schemas.openxmlformats.org/officeDocument/2006/relationships/image" Target="../media/image166.png"/><Relationship Id="rId12" Type="http://schemas.openxmlformats.org/officeDocument/2006/relationships/image" Target="../media/image171.png"/><Relationship Id="rId17" Type="http://schemas.openxmlformats.org/officeDocument/2006/relationships/image" Target="../media/image176.png"/><Relationship Id="rId2" Type="http://schemas.openxmlformats.org/officeDocument/2006/relationships/image" Target="../media/image161.png"/><Relationship Id="rId16" Type="http://schemas.openxmlformats.org/officeDocument/2006/relationships/image" Target="../media/image1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5.png"/><Relationship Id="rId11" Type="http://schemas.openxmlformats.org/officeDocument/2006/relationships/image" Target="../media/image170.png"/><Relationship Id="rId5" Type="http://schemas.openxmlformats.org/officeDocument/2006/relationships/image" Target="../media/image164.png"/><Relationship Id="rId15" Type="http://schemas.openxmlformats.org/officeDocument/2006/relationships/image" Target="../media/image174.png"/><Relationship Id="rId10" Type="http://schemas.openxmlformats.org/officeDocument/2006/relationships/image" Target="../media/image169.png"/><Relationship Id="rId19" Type="http://schemas.openxmlformats.org/officeDocument/2006/relationships/image" Target="../media/image160.png"/><Relationship Id="rId4" Type="http://schemas.openxmlformats.org/officeDocument/2006/relationships/image" Target="../media/image163.png"/><Relationship Id="rId9" Type="http://schemas.openxmlformats.org/officeDocument/2006/relationships/image" Target="../media/image168.png"/><Relationship Id="rId14" Type="http://schemas.openxmlformats.org/officeDocument/2006/relationships/image" Target="../media/image17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png"/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0.png"/><Relationship Id="rId4" Type="http://schemas.openxmlformats.org/officeDocument/2006/relationships/image" Target="../media/image17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png"/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4.png"/><Relationship Id="rId4" Type="http://schemas.openxmlformats.org/officeDocument/2006/relationships/image" Target="../media/image18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png"/><Relationship Id="rId2" Type="http://schemas.openxmlformats.org/officeDocument/2006/relationships/image" Target="../media/image18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8.png"/><Relationship Id="rId4" Type="http://schemas.openxmlformats.org/officeDocument/2006/relationships/image" Target="../media/image187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0.png"/><Relationship Id="rId13" Type="http://schemas.openxmlformats.org/officeDocument/2006/relationships/image" Target="../media/image189.png"/><Relationship Id="rId7" Type="http://schemas.openxmlformats.org/officeDocument/2006/relationships/image" Target="../media/image240.png"/><Relationship Id="rId12" Type="http://schemas.openxmlformats.org/officeDocument/2006/relationships/image" Target="../media/image179.png"/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2.png"/><Relationship Id="rId11" Type="http://schemas.openxmlformats.org/officeDocument/2006/relationships/image" Target="../media/image280.png"/><Relationship Id="rId10" Type="http://schemas.openxmlformats.org/officeDocument/2006/relationships/image" Target="../media/image178.png"/><Relationship Id="rId9" Type="http://schemas.openxmlformats.org/officeDocument/2006/relationships/image" Target="../media/image260.png"/><Relationship Id="rId14" Type="http://schemas.openxmlformats.org/officeDocument/2006/relationships/image" Target="../media/image190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7.png"/><Relationship Id="rId13" Type="http://schemas.openxmlformats.org/officeDocument/2006/relationships/image" Target="../media/image215.png"/><Relationship Id="rId3" Type="http://schemas.openxmlformats.org/officeDocument/2006/relationships/image" Target="../media/image192.png"/><Relationship Id="rId7" Type="http://schemas.openxmlformats.org/officeDocument/2006/relationships/image" Target="../media/image196.png"/><Relationship Id="rId12" Type="http://schemas.openxmlformats.org/officeDocument/2006/relationships/image" Target="../media/image214.png"/><Relationship Id="rId2" Type="http://schemas.openxmlformats.org/officeDocument/2006/relationships/image" Target="../media/image1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5.png"/><Relationship Id="rId11" Type="http://schemas.openxmlformats.org/officeDocument/2006/relationships/image" Target="../media/image200.png"/><Relationship Id="rId5" Type="http://schemas.openxmlformats.org/officeDocument/2006/relationships/image" Target="../media/image194.png"/><Relationship Id="rId15" Type="http://schemas.openxmlformats.org/officeDocument/2006/relationships/image" Target="../media/image201.png"/><Relationship Id="rId10" Type="http://schemas.openxmlformats.org/officeDocument/2006/relationships/image" Target="../media/image199.png"/><Relationship Id="rId4" Type="http://schemas.openxmlformats.org/officeDocument/2006/relationships/image" Target="../media/image193.png"/><Relationship Id="rId9" Type="http://schemas.openxmlformats.org/officeDocument/2006/relationships/image" Target="../media/image198.png"/><Relationship Id="rId14" Type="http://schemas.openxmlformats.org/officeDocument/2006/relationships/image" Target="../media/image216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3.png"/><Relationship Id="rId3" Type="http://schemas.openxmlformats.org/officeDocument/2006/relationships/image" Target="../media/image203.png"/><Relationship Id="rId7" Type="http://schemas.openxmlformats.org/officeDocument/2006/relationships/image" Target="../media/image207.png"/><Relationship Id="rId2" Type="http://schemas.openxmlformats.org/officeDocument/2006/relationships/image" Target="../media/image20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6.png"/><Relationship Id="rId11" Type="http://schemas.openxmlformats.org/officeDocument/2006/relationships/image" Target="../media/image209.png"/><Relationship Id="rId5" Type="http://schemas.openxmlformats.org/officeDocument/2006/relationships/image" Target="../media/image205.png"/><Relationship Id="rId10" Type="http://schemas.openxmlformats.org/officeDocument/2006/relationships/image" Target="../media/image208.png"/><Relationship Id="rId4" Type="http://schemas.openxmlformats.org/officeDocument/2006/relationships/image" Target="../media/image204.png"/><Relationship Id="rId9" Type="http://schemas.openxmlformats.org/officeDocument/2006/relationships/image" Target="../media/image224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9.png"/><Relationship Id="rId3" Type="http://schemas.openxmlformats.org/officeDocument/2006/relationships/image" Target="../media/image211.png"/><Relationship Id="rId7" Type="http://schemas.openxmlformats.org/officeDocument/2006/relationships/image" Target="../media/image21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7.png"/><Relationship Id="rId5" Type="http://schemas.openxmlformats.org/officeDocument/2006/relationships/image" Target="../media/image213.png"/><Relationship Id="rId4" Type="http://schemas.openxmlformats.org/officeDocument/2006/relationships/image" Target="../media/image2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2.png"/><Relationship Id="rId4" Type="http://schemas.openxmlformats.org/officeDocument/2006/relationships/image" Target="../media/image22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6.png"/><Relationship Id="rId2" Type="http://schemas.openxmlformats.org/officeDocument/2006/relationships/image" Target="../media/image2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8.png"/><Relationship Id="rId4" Type="http://schemas.openxmlformats.org/officeDocument/2006/relationships/image" Target="../media/image22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png"/><Relationship Id="rId2" Type="http://schemas.openxmlformats.org/officeDocument/2006/relationships/image" Target="../media/image22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3.png"/><Relationship Id="rId2" Type="http://schemas.openxmlformats.org/officeDocument/2006/relationships/image" Target="../media/image23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5.png"/><Relationship Id="rId2" Type="http://schemas.openxmlformats.org/officeDocument/2006/relationships/image" Target="../media/image2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8.png"/><Relationship Id="rId2" Type="http://schemas.openxmlformats.org/officeDocument/2006/relationships/image" Target="../media/image23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6.png"/><Relationship Id="rId3" Type="http://schemas.openxmlformats.org/officeDocument/2006/relationships/image" Target="../media/image241.png"/><Relationship Id="rId7" Type="http://schemas.openxmlformats.org/officeDocument/2006/relationships/image" Target="../media/image245.png"/><Relationship Id="rId2" Type="http://schemas.openxmlformats.org/officeDocument/2006/relationships/image" Target="../media/image2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4.png"/><Relationship Id="rId5" Type="http://schemas.openxmlformats.org/officeDocument/2006/relationships/image" Target="../media/image243.png"/><Relationship Id="rId4" Type="http://schemas.openxmlformats.org/officeDocument/2006/relationships/image" Target="../media/image242.png"/><Relationship Id="rId9" Type="http://schemas.openxmlformats.org/officeDocument/2006/relationships/image" Target="../media/image247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9.png"/><Relationship Id="rId2" Type="http://schemas.openxmlformats.org/officeDocument/2006/relationships/image" Target="../media/image24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3.png"/><Relationship Id="rId2" Type="http://schemas.openxmlformats.org/officeDocument/2006/relationships/image" Target="../media/image25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4.png"/><Relationship Id="rId2" Type="http://schemas.openxmlformats.org/officeDocument/2006/relationships/hyperlink" Target="https://iris-hep.org/projects/accel-gnn-tracking.html" TargetMode="Externa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5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7.png"/><Relationship Id="rId2" Type="http://schemas.openxmlformats.org/officeDocument/2006/relationships/image" Target="../media/image256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9.png"/><Relationship Id="rId2" Type="http://schemas.openxmlformats.org/officeDocument/2006/relationships/image" Target="../media/image25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2.png"/><Relationship Id="rId4" Type="http://schemas.openxmlformats.org/officeDocument/2006/relationships/image" Target="../media/image26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0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3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4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6.png"/><Relationship Id="rId2" Type="http://schemas.openxmlformats.org/officeDocument/2006/relationships/image" Target="../media/image26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8.png"/><Relationship Id="rId4" Type="http://schemas.openxmlformats.org/officeDocument/2006/relationships/image" Target="../media/image26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0.png"/><Relationship Id="rId2" Type="http://schemas.openxmlformats.org/officeDocument/2006/relationships/image" Target="../media/image26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1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2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4.png"/><Relationship Id="rId2" Type="http://schemas.openxmlformats.org/officeDocument/2006/relationships/image" Target="../media/image27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6.png"/><Relationship Id="rId4" Type="http://schemas.openxmlformats.org/officeDocument/2006/relationships/image" Target="../media/image275.pn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7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8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9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1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A200AAEF-D33A-C653-6C13-C06B772D4A3E}"/>
                  </a:ext>
                </a:extLst>
              </p:cNvPr>
              <p:cNvSpPr>
                <a:spLocks noGrp="1"/>
              </p:cNvSpPr>
              <p:nvPr>
                <p:ph type="ctrTitle"/>
              </p:nvPr>
            </p:nvSpPr>
            <p:spPr>
              <a:xfrm>
                <a:off x="570719" y="1357494"/>
                <a:ext cx="11050561" cy="1655762"/>
              </a:xfrm>
            </p:spPr>
            <p:txBody>
              <a:bodyPr anchor="ctr" anchorCtr="0">
                <a:normAutofit/>
              </a:bodyPr>
              <a:lstStyle/>
              <a:p>
                <a:r>
                  <a:rPr lang="en-US" altLang="zh-CN" dirty="0">
                    <a:solidFill>
                      <a:schemeClr val="accent5">
                        <a:lumMod val="75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Study of </a:t>
                </a:r>
                <a14:m>
                  <m:oMath xmlns:m="http://schemas.openxmlformats.org/officeDocument/2006/math">
                    <m:r>
                      <a:rPr lang="zh-CN" altLang="en-US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𝜓</m:t>
                    </m:r>
                    <m:d>
                      <m:dPr>
                        <m:ctrlPr>
                          <a:rPr lang="en-US" altLang="zh-CN" b="0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3686</m:t>
                        </m:r>
                      </m:e>
                    </m:d>
                    <m:r>
                      <a:rPr lang="en-US" altLang="zh-CN" b="0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zh-CN" altLang="en-US" b="0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𝜙𝜂</m:t>
                    </m:r>
                    <m:r>
                      <a:rPr lang="zh-CN" altLang="en-US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endParaRPr lang="zh-CN" altLang="en-US" dirty="0">
                  <a:solidFill>
                    <a:schemeClr val="accent5">
                      <a:lumMod val="75000"/>
                    </a:schemeClr>
                  </a:solidFill>
                  <a:latin typeface="Cambria Math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A200AAEF-D33A-C653-6C13-C06B772D4A3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ctrTitle"/>
              </p:nvPr>
            </p:nvSpPr>
            <p:spPr>
              <a:xfrm>
                <a:off x="570719" y="1357494"/>
                <a:ext cx="11050561" cy="1655762"/>
              </a:xfrm>
              <a:blipFill>
                <a:blip r:embed="rId2"/>
                <a:stretch>
                  <a:fillRect b="-29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副标题 2">
            <a:extLst>
              <a:ext uri="{FF2B5EF4-FFF2-40B4-BE49-F238E27FC236}">
                <a16:creationId xmlns:a16="http://schemas.microsoft.com/office/drawing/2014/main" id="{D5D5C3D1-B1F1-30E8-1FF4-FAE3112630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47359" y="3049199"/>
            <a:ext cx="10097280" cy="2580736"/>
          </a:xfrm>
        </p:spPr>
        <p:txBody>
          <a:bodyPr anchor="ctr" anchorCtr="0">
            <a:normAutofit/>
          </a:bodyPr>
          <a:lstStyle/>
          <a:p>
            <a:pPr>
              <a:lnSpc>
                <a:spcPct val="100000"/>
              </a:lnSpc>
            </a:pPr>
            <a:r>
              <a:rPr lang="en-US" altLang="zh-CN" sz="3200" b="1" dirty="0"/>
              <a:t>Zhuang Xinyu</a:t>
            </a:r>
          </a:p>
          <a:p>
            <a:pPr>
              <a:lnSpc>
                <a:spcPct val="100000"/>
              </a:lnSpc>
            </a:pPr>
            <a:r>
              <a:rPr lang="en-US" altLang="zh-CN" sz="3200" b="1" dirty="0"/>
              <a:t>Nankai University</a:t>
            </a:r>
          </a:p>
          <a:p>
            <a:pPr>
              <a:lnSpc>
                <a:spcPct val="100000"/>
              </a:lnSpc>
            </a:pPr>
            <a:r>
              <a:rPr lang="en-US" altLang="zh-CN" sz="3200" b="1" dirty="0"/>
              <a:t>2025.11.25</a:t>
            </a:r>
          </a:p>
        </p:txBody>
      </p:sp>
    </p:spTree>
    <p:extLst>
      <p:ext uri="{BB962C8B-B14F-4D97-AF65-F5344CB8AC3E}">
        <p14:creationId xmlns:p14="http://schemas.microsoft.com/office/powerpoint/2010/main" val="8457321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8FD137-A35E-E452-94C1-04B67C73D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6392262-C2AC-549A-B860-DBCEFB3AE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Topology Analysis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E49D833F-CB5C-0126-6803-C9C8CDB7D7F7}"/>
              </a:ext>
            </a:extLst>
          </p:cNvPr>
          <p:cNvGrpSpPr/>
          <p:nvPr/>
        </p:nvGrpSpPr>
        <p:grpSpPr>
          <a:xfrm>
            <a:off x="329932" y="1198688"/>
            <a:ext cx="5507351" cy="4834052"/>
            <a:chOff x="2475034" y="1204439"/>
            <a:chExt cx="6710059" cy="5400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1587E1C5-6293-B123-C46D-C7C846BD8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75034" y="1204439"/>
              <a:ext cx="6710059" cy="5400000"/>
            </a:xfrm>
            <a:prstGeom prst="rect">
              <a:avLst/>
            </a:prstGeom>
          </p:spPr>
        </p:pic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2B894D0F-3C6D-507E-305E-2BB39EFCCE2D}"/>
                </a:ext>
              </a:extLst>
            </p:cNvPr>
            <p:cNvSpPr/>
            <p:nvPr/>
          </p:nvSpPr>
          <p:spPr>
            <a:xfrm>
              <a:off x="2599426" y="1727189"/>
              <a:ext cx="6435306" cy="16487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B96F5436-2B7B-1CE8-6B5F-7EBE93BEEEEE}"/>
                </a:ext>
              </a:extLst>
            </p:cNvPr>
            <p:cNvSpPr/>
            <p:nvPr/>
          </p:nvSpPr>
          <p:spPr>
            <a:xfrm>
              <a:off x="2599426" y="2211250"/>
              <a:ext cx="6435306" cy="16487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6000F1B8-17F5-DAF3-7089-E96D6DB5D810}"/>
                </a:ext>
              </a:extLst>
            </p:cNvPr>
            <p:cNvSpPr/>
            <p:nvPr/>
          </p:nvSpPr>
          <p:spPr>
            <a:xfrm>
              <a:off x="2599426" y="2695311"/>
              <a:ext cx="6435306" cy="16487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pic>
        <p:nvPicPr>
          <p:cNvPr id="9" name="图片 8">
            <a:extLst>
              <a:ext uri="{FF2B5EF4-FFF2-40B4-BE49-F238E27FC236}">
                <a16:creationId xmlns:a16="http://schemas.microsoft.com/office/drawing/2014/main" id="{1964ACA4-798A-4E72-9444-7402E06C84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404421"/>
            <a:ext cx="5632955" cy="3599928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45D20307-266E-C7B2-11A4-A7ED50448DA7}"/>
              </a:ext>
            </a:extLst>
          </p:cNvPr>
          <p:cNvSpPr/>
          <p:nvPr/>
        </p:nvSpPr>
        <p:spPr>
          <a:xfrm>
            <a:off x="6271554" y="1700383"/>
            <a:ext cx="5281845" cy="14759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68F14361-B956-B9D8-DA56-B873C1D2CDC7}"/>
              </a:ext>
            </a:extLst>
          </p:cNvPr>
          <p:cNvSpPr/>
          <p:nvPr/>
        </p:nvSpPr>
        <p:spPr>
          <a:xfrm>
            <a:off x="6271553" y="1996345"/>
            <a:ext cx="5281845" cy="14759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F6D9D524-D0DC-FB03-D47C-7224F3F28AA0}"/>
              </a:ext>
            </a:extLst>
          </p:cNvPr>
          <p:cNvSpPr/>
          <p:nvPr/>
        </p:nvSpPr>
        <p:spPr>
          <a:xfrm>
            <a:off x="6271552" y="2292307"/>
            <a:ext cx="5281845" cy="14759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231214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F9FEAE39-F958-0FA0-016E-4CDB1464C079}"/>
              </a:ext>
            </a:extLst>
          </p:cNvPr>
          <p:cNvGrpSpPr/>
          <p:nvPr/>
        </p:nvGrpSpPr>
        <p:grpSpPr>
          <a:xfrm>
            <a:off x="830345" y="1240051"/>
            <a:ext cx="4667558" cy="2868036"/>
            <a:chOff x="818843" y="699463"/>
            <a:chExt cx="4667558" cy="2868036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7CFDD837-2803-49CD-8E8F-1AC4DE9E8E9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18843" y="699463"/>
              <a:ext cx="4667558" cy="2413235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文本框 9">
                  <a:extLst>
                    <a:ext uri="{FF2B5EF4-FFF2-40B4-BE49-F238E27FC236}">
                      <a16:creationId xmlns:a16="http://schemas.microsoft.com/office/drawing/2014/main" id="{27176230-B22C-F4D8-E70C-39FA19F8D231}"/>
                    </a:ext>
                  </a:extLst>
                </p:cNvPr>
                <p:cNvSpPr txBox="1"/>
                <p:nvPr/>
              </p:nvSpPr>
              <p:spPr>
                <a:xfrm>
                  <a:off x="2730840" y="3290500"/>
                  <a:ext cx="84356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zh-CN" altLang="en-US" b="0" i="1" smtClean="0">
                            <a:latin typeface="Cambria Math" panose="02040503050406030204" pitchFamily="18" charset="0"/>
                          </a:rPr>
                          <m:t>𝜙</m:t>
                        </m:r>
                        <m:sSub>
                          <m:sSubPr>
                            <m:ctrlP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10" name="文本框 9">
                  <a:extLst>
                    <a:ext uri="{FF2B5EF4-FFF2-40B4-BE49-F238E27FC236}">
                      <a16:creationId xmlns:a16="http://schemas.microsoft.com/office/drawing/2014/main" id="{27176230-B22C-F4D8-E70C-39FA19F8D23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30840" y="3290500"/>
                  <a:ext cx="843564" cy="276999"/>
                </a:xfrm>
                <a:prstGeom prst="rect">
                  <a:avLst/>
                </a:prstGeom>
                <a:blipFill>
                  <a:blip r:embed="rId3"/>
                  <a:stretch>
                    <a:fillRect l="-5797" t="-2174" r="-10145" b="-32609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" name="组合 2">
            <a:extLst>
              <a:ext uri="{FF2B5EF4-FFF2-40B4-BE49-F238E27FC236}">
                <a16:creationId xmlns:a16="http://schemas.microsoft.com/office/drawing/2014/main" id="{CE877ADC-B50A-6801-50A0-B31924A729EC}"/>
              </a:ext>
            </a:extLst>
          </p:cNvPr>
          <p:cNvGrpSpPr/>
          <p:nvPr/>
        </p:nvGrpSpPr>
        <p:grpSpPr>
          <a:xfrm>
            <a:off x="6320286" y="1222808"/>
            <a:ext cx="4938464" cy="2914032"/>
            <a:chOff x="6360543" y="653466"/>
            <a:chExt cx="4938464" cy="2914032"/>
          </a:xfrm>
        </p:grpSpPr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D13FFA0B-834F-2DE9-9CA7-51A433D624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60543" y="653466"/>
              <a:ext cx="4938464" cy="2413236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文本框 10">
                  <a:extLst>
                    <a:ext uri="{FF2B5EF4-FFF2-40B4-BE49-F238E27FC236}">
                      <a16:creationId xmlns:a16="http://schemas.microsoft.com/office/drawing/2014/main" id="{599CABEB-FBCB-7724-3BBD-47D811DCEF9A}"/>
                    </a:ext>
                  </a:extLst>
                </p:cNvPr>
                <p:cNvSpPr txBox="1"/>
                <p:nvPr/>
              </p:nvSpPr>
              <p:spPr>
                <a:xfrm>
                  <a:off x="8405332" y="3290499"/>
                  <a:ext cx="848886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zh-CN" altLang="en-US" b="0" i="1" smtClean="0">
                            <a:latin typeface="Cambria Math" panose="02040503050406030204" pitchFamily="18" charset="0"/>
                          </a:rPr>
                          <m:t>𝜙</m:t>
                        </m:r>
                        <m:sSub>
                          <m:sSubPr>
                            <m:ctrlP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11" name="文本框 10">
                  <a:extLst>
                    <a:ext uri="{FF2B5EF4-FFF2-40B4-BE49-F238E27FC236}">
                      <a16:creationId xmlns:a16="http://schemas.microsoft.com/office/drawing/2014/main" id="{599CABEB-FBCB-7724-3BBD-47D811DCEF9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05332" y="3290499"/>
                  <a:ext cx="848886" cy="276999"/>
                </a:xfrm>
                <a:prstGeom prst="rect">
                  <a:avLst/>
                </a:prstGeom>
                <a:blipFill>
                  <a:blip r:embed="rId5"/>
                  <a:stretch>
                    <a:fillRect l="-5036" t="-2174" r="-9353" b="-32609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" name="组合 3">
            <a:extLst>
              <a:ext uri="{FF2B5EF4-FFF2-40B4-BE49-F238E27FC236}">
                <a16:creationId xmlns:a16="http://schemas.microsoft.com/office/drawing/2014/main" id="{E35FA6C4-2FD2-A5E0-3BD7-9C8C7EAC70C5}"/>
              </a:ext>
            </a:extLst>
          </p:cNvPr>
          <p:cNvGrpSpPr/>
          <p:nvPr/>
        </p:nvGrpSpPr>
        <p:grpSpPr>
          <a:xfrm>
            <a:off x="3461238" y="4108087"/>
            <a:ext cx="5028506" cy="2692407"/>
            <a:chOff x="3376826" y="3743129"/>
            <a:chExt cx="5028506" cy="2692407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272D4B00-6BAF-5DAA-6503-E7939BF60EC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376826" y="3743129"/>
              <a:ext cx="5028506" cy="2415408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文本框 11">
                  <a:extLst>
                    <a:ext uri="{FF2B5EF4-FFF2-40B4-BE49-F238E27FC236}">
                      <a16:creationId xmlns:a16="http://schemas.microsoft.com/office/drawing/2014/main" id="{89B54ABF-18DB-C864-52C6-B50EA3D8C6C2}"/>
                    </a:ext>
                  </a:extLst>
                </p:cNvPr>
                <p:cNvSpPr txBox="1"/>
                <p:nvPr/>
              </p:nvSpPr>
              <p:spPr>
                <a:xfrm>
                  <a:off x="5435730" y="6158537"/>
                  <a:ext cx="910698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zh-CN" alt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12" name="文本框 11">
                  <a:extLst>
                    <a:ext uri="{FF2B5EF4-FFF2-40B4-BE49-F238E27FC236}">
                      <a16:creationId xmlns:a16="http://schemas.microsoft.com/office/drawing/2014/main" id="{89B54ABF-18DB-C864-52C6-B50EA3D8C6C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35730" y="6158537"/>
                  <a:ext cx="910698" cy="276999"/>
                </a:xfrm>
                <a:prstGeom prst="rect">
                  <a:avLst/>
                </a:prstGeom>
                <a:blipFill>
                  <a:blip r:embed="rId7"/>
                  <a:stretch>
                    <a:fillRect l="-5369" t="-2174" r="-9396" b="-32609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" name="标题 1">
            <a:extLst>
              <a:ext uri="{FF2B5EF4-FFF2-40B4-BE49-F238E27FC236}">
                <a16:creationId xmlns:a16="http://schemas.microsoft.com/office/drawing/2014/main" id="{BCC5E815-9462-9A31-B562-CB8722CD7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Data Distribution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1373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8FD137-A35E-E452-94C1-04B67C73D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6392262-C2AC-549A-B860-DBCEFB3AE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Topology Analysis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2797E653-8A8A-0B70-23C0-A9E2389EEF54}"/>
              </a:ext>
            </a:extLst>
          </p:cNvPr>
          <p:cNvGrpSpPr/>
          <p:nvPr/>
        </p:nvGrpSpPr>
        <p:grpSpPr>
          <a:xfrm>
            <a:off x="2100233" y="1027514"/>
            <a:ext cx="8143935" cy="5067337"/>
            <a:chOff x="1893404" y="1147257"/>
            <a:chExt cx="8143935" cy="5067337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83C49776-7F9F-EDC7-0EB4-E16AAEBBBC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93404" y="1147257"/>
              <a:ext cx="8143935" cy="5067337"/>
            </a:xfrm>
            <a:prstGeom prst="rect">
              <a:avLst/>
            </a:prstGeom>
          </p:spPr>
        </p:pic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FA5AAB16-ED62-C6CA-52F8-E6195F5A9F5A}"/>
                </a:ext>
              </a:extLst>
            </p:cNvPr>
            <p:cNvSpPr/>
            <p:nvPr/>
          </p:nvSpPr>
          <p:spPr>
            <a:xfrm>
              <a:off x="2080727" y="1530220"/>
              <a:ext cx="7772400" cy="681135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E483A07F-3F8F-2CAC-E9A7-4FD3FE11A7A6}"/>
                  </a:ext>
                </a:extLst>
              </p:cNvPr>
              <p:cNvSpPr txBox="1"/>
              <p:nvPr/>
            </p:nvSpPr>
            <p:spPr>
              <a:xfrm>
                <a:off x="3332967" y="6179765"/>
                <a:ext cx="5526065" cy="5229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altLang="zh-CN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Background level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40</m:t>
                        </m:r>
                      </m:num>
                      <m:den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1127</m:t>
                        </m:r>
                      </m:den>
                    </m:f>
                    <m:r>
                      <a:rPr lang="en-US" altLang="zh-CN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0.9687≈3.4%</m:t>
                    </m:r>
                  </m:oMath>
                </a14:m>
                <a:endParaRPr lang="en-US" altLang="zh-CN" sz="2400" b="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E483A07F-3F8F-2CAC-E9A7-4FD3FE11A7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2967" y="6179765"/>
                <a:ext cx="5526065" cy="522900"/>
              </a:xfrm>
              <a:prstGeom prst="rect">
                <a:avLst/>
              </a:prstGeom>
              <a:blipFill>
                <a:blip r:embed="rId4"/>
                <a:stretch>
                  <a:fillRect l="-3422" t="-5814" b="-174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384770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BCC3A2-6B3B-8BAE-702E-31194F207C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>
            <a:extLst>
              <a:ext uri="{FF2B5EF4-FFF2-40B4-BE49-F238E27FC236}">
                <a16:creationId xmlns:a16="http://schemas.microsoft.com/office/drawing/2014/main" id="{D76AAA53-7A28-E529-7523-7E92FDEE7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Data Distribution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8AD068AA-A921-A342-F54F-B4CF2FCE57DE}"/>
              </a:ext>
            </a:extLst>
          </p:cNvPr>
          <p:cNvGrpSpPr/>
          <p:nvPr/>
        </p:nvGrpSpPr>
        <p:grpSpPr>
          <a:xfrm>
            <a:off x="3628099" y="4320722"/>
            <a:ext cx="4320000" cy="2479772"/>
            <a:chOff x="3628099" y="4320722"/>
            <a:chExt cx="4320000" cy="247977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文本框 11">
                  <a:extLst>
                    <a:ext uri="{FF2B5EF4-FFF2-40B4-BE49-F238E27FC236}">
                      <a16:creationId xmlns:a16="http://schemas.microsoft.com/office/drawing/2014/main" id="{6E8411B3-8144-E9AC-D609-A9B1B77045FB}"/>
                    </a:ext>
                  </a:extLst>
                </p:cNvPr>
                <p:cNvSpPr txBox="1"/>
                <p:nvPr/>
              </p:nvSpPr>
              <p:spPr>
                <a:xfrm>
                  <a:off x="5520142" y="6523495"/>
                  <a:ext cx="910698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zh-CN" alt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12" name="文本框 11">
                  <a:extLst>
                    <a:ext uri="{FF2B5EF4-FFF2-40B4-BE49-F238E27FC236}">
                      <a16:creationId xmlns:a16="http://schemas.microsoft.com/office/drawing/2014/main" id="{6E8411B3-8144-E9AC-D609-A9B1B77045F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20142" y="6523495"/>
                  <a:ext cx="910698" cy="276999"/>
                </a:xfrm>
                <a:prstGeom prst="rect">
                  <a:avLst/>
                </a:prstGeom>
                <a:blipFill>
                  <a:blip r:embed="rId2"/>
                  <a:stretch>
                    <a:fillRect l="-5369" t="-2174" r="-9396" b="-32609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3" name="图片 12" descr="图表&#10;&#10;AI 生成的内容可能不正确。">
              <a:extLst>
                <a:ext uri="{FF2B5EF4-FFF2-40B4-BE49-F238E27FC236}">
                  <a16:creationId xmlns:a16="http://schemas.microsoft.com/office/drawing/2014/main" id="{E80C76EE-8940-F95E-50BD-E3E601B40BC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28099" y="4320722"/>
              <a:ext cx="4320000" cy="2202773"/>
            </a:xfrm>
            <a:prstGeom prst="rect">
              <a:avLst/>
            </a:prstGeom>
          </p:spPr>
        </p:pic>
      </p:grp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F15A7069-ECA0-C056-D161-D8F0377976B1}"/>
              </a:ext>
            </a:extLst>
          </p:cNvPr>
          <p:cNvGrpSpPr/>
          <p:nvPr/>
        </p:nvGrpSpPr>
        <p:grpSpPr>
          <a:xfrm>
            <a:off x="6545858" y="1392656"/>
            <a:ext cx="4320000" cy="2576931"/>
            <a:chOff x="6430840" y="1559909"/>
            <a:chExt cx="4320000" cy="257693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文本框 10">
                  <a:extLst>
                    <a:ext uri="{FF2B5EF4-FFF2-40B4-BE49-F238E27FC236}">
                      <a16:creationId xmlns:a16="http://schemas.microsoft.com/office/drawing/2014/main" id="{298D8713-8E43-6731-F515-1FA17465B707}"/>
                    </a:ext>
                  </a:extLst>
                </p:cNvPr>
                <p:cNvSpPr txBox="1"/>
                <p:nvPr/>
              </p:nvSpPr>
              <p:spPr>
                <a:xfrm>
                  <a:off x="8365075" y="3859841"/>
                  <a:ext cx="848886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zh-CN" altLang="en-US" b="0" i="1" smtClean="0">
                            <a:latin typeface="Cambria Math" panose="02040503050406030204" pitchFamily="18" charset="0"/>
                          </a:rPr>
                          <m:t>𝜙</m:t>
                        </m:r>
                        <m:sSub>
                          <m:sSubPr>
                            <m:ctrlP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11" name="文本框 10">
                  <a:extLst>
                    <a:ext uri="{FF2B5EF4-FFF2-40B4-BE49-F238E27FC236}">
                      <a16:creationId xmlns:a16="http://schemas.microsoft.com/office/drawing/2014/main" id="{298D8713-8E43-6731-F515-1FA17465B70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65075" y="3859841"/>
                  <a:ext cx="848886" cy="276999"/>
                </a:xfrm>
                <a:prstGeom prst="rect">
                  <a:avLst/>
                </a:prstGeom>
                <a:blipFill>
                  <a:blip r:embed="rId4"/>
                  <a:stretch>
                    <a:fillRect l="-5036" t="-4444" r="-9353" b="-35556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6" name="图片 15" descr="图表, 箱线图&#10;&#10;AI 生成的内容可能不正确。">
              <a:extLst>
                <a:ext uri="{FF2B5EF4-FFF2-40B4-BE49-F238E27FC236}">
                  <a16:creationId xmlns:a16="http://schemas.microsoft.com/office/drawing/2014/main" id="{2BDFE28B-B278-26AA-931B-5D3C36B57F7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430840" y="1559909"/>
              <a:ext cx="4320000" cy="2215109"/>
            </a:xfrm>
            <a:prstGeom prst="rect">
              <a:avLst/>
            </a:prstGeom>
          </p:spPr>
        </p:pic>
      </p:grp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3A818873-CE9F-926F-F77C-5356C27B0529}"/>
              </a:ext>
            </a:extLst>
          </p:cNvPr>
          <p:cNvGrpSpPr/>
          <p:nvPr/>
        </p:nvGrpSpPr>
        <p:grpSpPr>
          <a:xfrm>
            <a:off x="1015626" y="1392656"/>
            <a:ext cx="4320000" cy="2532388"/>
            <a:chOff x="1004124" y="1575699"/>
            <a:chExt cx="4320000" cy="253238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文本框 9">
                  <a:extLst>
                    <a:ext uri="{FF2B5EF4-FFF2-40B4-BE49-F238E27FC236}">
                      <a16:creationId xmlns:a16="http://schemas.microsoft.com/office/drawing/2014/main" id="{022DB097-CE3D-7E00-73C3-1347D7E7AA89}"/>
                    </a:ext>
                  </a:extLst>
                </p:cNvPr>
                <p:cNvSpPr txBox="1"/>
                <p:nvPr/>
              </p:nvSpPr>
              <p:spPr>
                <a:xfrm>
                  <a:off x="2742342" y="3831088"/>
                  <a:ext cx="84356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zh-CN" altLang="en-US" b="0" i="1" smtClean="0">
                            <a:latin typeface="Cambria Math" panose="02040503050406030204" pitchFamily="18" charset="0"/>
                          </a:rPr>
                          <m:t>𝜙</m:t>
                        </m:r>
                        <m:sSub>
                          <m:sSubPr>
                            <m:ctrlP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10" name="文本框 9">
                  <a:extLst>
                    <a:ext uri="{FF2B5EF4-FFF2-40B4-BE49-F238E27FC236}">
                      <a16:creationId xmlns:a16="http://schemas.microsoft.com/office/drawing/2014/main" id="{022DB097-CE3D-7E00-73C3-1347D7E7AA8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42342" y="3831088"/>
                  <a:ext cx="843564" cy="276999"/>
                </a:xfrm>
                <a:prstGeom prst="rect">
                  <a:avLst/>
                </a:prstGeom>
                <a:blipFill>
                  <a:blip r:embed="rId6"/>
                  <a:stretch>
                    <a:fillRect l="-5797" t="-2174" r="-10145" b="-32609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9" name="图片 18" descr="图表, 直方图&#10;&#10;AI 生成的内容可能不正确。">
              <a:extLst>
                <a:ext uri="{FF2B5EF4-FFF2-40B4-BE49-F238E27FC236}">
                  <a16:creationId xmlns:a16="http://schemas.microsoft.com/office/drawing/2014/main" id="{742C9464-A5B7-7708-20C2-8669A92C440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04124" y="1575699"/>
              <a:ext cx="4320000" cy="21998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55059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2E7B63-DABF-0EE1-573F-2A71209081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标题 1">
            <a:extLst>
              <a:ext uri="{FF2B5EF4-FFF2-40B4-BE49-F238E27FC236}">
                <a16:creationId xmlns:a16="http://schemas.microsoft.com/office/drawing/2014/main" id="{ADE3B014-83DA-E7CB-F3CB-749435FAD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Continuum Background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02B4DC05-AE2E-15CD-AF58-5CE88E577A20}"/>
              </a:ext>
            </a:extLst>
          </p:cNvPr>
          <p:cNvGrpSpPr/>
          <p:nvPr/>
        </p:nvGrpSpPr>
        <p:grpSpPr>
          <a:xfrm>
            <a:off x="990965" y="1135779"/>
            <a:ext cx="4320000" cy="2546058"/>
            <a:chOff x="884422" y="1227794"/>
            <a:chExt cx="4320000" cy="2546058"/>
          </a:xfrm>
        </p:grpSpPr>
        <p:pic>
          <p:nvPicPr>
            <p:cNvPr id="9" name="图片 8" descr="图表, 直方图&#10;&#10;AI 生成的内容可能不正确。">
              <a:extLst>
                <a:ext uri="{FF2B5EF4-FFF2-40B4-BE49-F238E27FC236}">
                  <a16:creationId xmlns:a16="http://schemas.microsoft.com/office/drawing/2014/main" id="{C95E4774-B981-8052-C490-02A50BE14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84422" y="1227794"/>
              <a:ext cx="4320000" cy="2201206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文本框 11">
                  <a:extLst>
                    <a:ext uri="{FF2B5EF4-FFF2-40B4-BE49-F238E27FC236}">
                      <a16:creationId xmlns:a16="http://schemas.microsoft.com/office/drawing/2014/main" id="{C11A999F-9EA6-06E8-FF3F-AEE48F5BD6BC}"/>
                    </a:ext>
                  </a:extLst>
                </p:cNvPr>
                <p:cNvSpPr txBox="1"/>
                <p:nvPr/>
              </p:nvSpPr>
              <p:spPr>
                <a:xfrm>
                  <a:off x="2665781" y="3496853"/>
                  <a:ext cx="84356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zh-CN" altLang="en-US" b="0" i="1" smtClean="0">
                            <a:latin typeface="Cambria Math" panose="02040503050406030204" pitchFamily="18" charset="0"/>
                          </a:rPr>
                          <m:t>𝜙</m:t>
                        </m:r>
                        <m:sSub>
                          <m:sSubPr>
                            <m:ctrlP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12" name="文本框 11">
                  <a:extLst>
                    <a:ext uri="{FF2B5EF4-FFF2-40B4-BE49-F238E27FC236}">
                      <a16:creationId xmlns:a16="http://schemas.microsoft.com/office/drawing/2014/main" id="{C11A999F-9EA6-06E8-FF3F-AEE48F5BD6B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65781" y="3496853"/>
                  <a:ext cx="843564" cy="276999"/>
                </a:xfrm>
                <a:prstGeom prst="rect">
                  <a:avLst/>
                </a:prstGeom>
                <a:blipFill>
                  <a:blip r:embed="rId4"/>
                  <a:stretch>
                    <a:fillRect l="-5797" t="-4444" r="-10145" b="-35556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5ECBF145-AFE8-7E7E-A63C-AF35ADDE6751}"/>
              </a:ext>
            </a:extLst>
          </p:cNvPr>
          <p:cNvGrpSpPr/>
          <p:nvPr/>
        </p:nvGrpSpPr>
        <p:grpSpPr>
          <a:xfrm>
            <a:off x="6126577" y="1181786"/>
            <a:ext cx="4320000" cy="2546058"/>
            <a:chOff x="6278456" y="1227794"/>
            <a:chExt cx="4320000" cy="2546058"/>
          </a:xfrm>
        </p:grpSpPr>
        <p:pic>
          <p:nvPicPr>
            <p:cNvPr id="6" name="图片 5" descr="图表, 直方图&#10;&#10;AI 生成的内容可能不正确。">
              <a:extLst>
                <a:ext uri="{FF2B5EF4-FFF2-40B4-BE49-F238E27FC236}">
                  <a16:creationId xmlns:a16="http://schemas.microsoft.com/office/drawing/2014/main" id="{099B75B3-F2AC-3B36-A28A-F0084E6D20F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78456" y="1227794"/>
              <a:ext cx="4320000" cy="2152146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文本框 13">
                  <a:extLst>
                    <a:ext uri="{FF2B5EF4-FFF2-40B4-BE49-F238E27FC236}">
                      <a16:creationId xmlns:a16="http://schemas.microsoft.com/office/drawing/2014/main" id="{89EE6679-565B-5EB4-F338-371672670122}"/>
                    </a:ext>
                  </a:extLst>
                </p:cNvPr>
                <p:cNvSpPr txBox="1"/>
                <p:nvPr/>
              </p:nvSpPr>
              <p:spPr>
                <a:xfrm>
                  <a:off x="8309599" y="3496853"/>
                  <a:ext cx="848886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zh-CN" altLang="en-US" b="0" i="1" smtClean="0">
                            <a:latin typeface="Cambria Math" panose="02040503050406030204" pitchFamily="18" charset="0"/>
                          </a:rPr>
                          <m:t>𝜙</m:t>
                        </m:r>
                        <m:sSub>
                          <m:sSubPr>
                            <m:ctrlP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14" name="文本框 13">
                  <a:extLst>
                    <a:ext uri="{FF2B5EF4-FFF2-40B4-BE49-F238E27FC236}">
                      <a16:creationId xmlns:a16="http://schemas.microsoft.com/office/drawing/2014/main" id="{89EE6679-565B-5EB4-F338-37167267012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09599" y="3496853"/>
                  <a:ext cx="848886" cy="276999"/>
                </a:xfrm>
                <a:prstGeom prst="rect">
                  <a:avLst/>
                </a:prstGeom>
                <a:blipFill>
                  <a:blip r:embed="rId6"/>
                  <a:stretch>
                    <a:fillRect l="-5036" t="-2174" r="-9353" b="-32609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6C631A40-2AA5-5D2F-4622-239B56B205FC}"/>
              </a:ext>
            </a:extLst>
          </p:cNvPr>
          <p:cNvGrpSpPr/>
          <p:nvPr/>
        </p:nvGrpSpPr>
        <p:grpSpPr>
          <a:xfrm>
            <a:off x="990965" y="3861742"/>
            <a:ext cx="4320000" cy="2519447"/>
            <a:chOff x="927563" y="4118705"/>
            <a:chExt cx="4320000" cy="2519447"/>
          </a:xfrm>
        </p:grpSpPr>
        <p:pic>
          <p:nvPicPr>
            <p:cNvPr id="13" name="图片 12" descr="图表&#10;&#10;AI 生成的内容可能不正确。">
              <a:extLst>
                <a:ext uri="{FF2B5EF4-FFF2-40B4-BE49-F238E27FC236}">
                  <a16:creationId xmlns:a16="http://schemas.microsoft.com/office/drawing/2014/main" id="{9862BCE9-3FBF-7970-1365-B8B63D1540F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27563" y="4118705"/>
              <a:ext cx="4320000" cy="2189552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文本框 14">
                  <a:extLst>
                    <a:ext uri="{FF2B5EF4-FFF2-40B4-BE49-F238E27FC236}">
                      <a16:creationId xmlns:a16="http://schemas.microsoft.com/office/drawing/2014/main" id="{03096CC3-D862-4D5B-86CA-74E4DCF2A636}"/>
                    </a:ext>
                  </a:extLst>
                </p:cNvPr>
                <p:cNvSpPr txBox="1"/>
                <p:nvPr/>
              </p:nvSpPr>
              <p:spPr>
                <a:xfrm>
                  <a:off x="2521939" y="6361153"/>
                  <a:ext cx="910698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zh-CN" alt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15" name="文本框 14">
                  <a:extLst>
                    <a:ext uri="{FF2B5EF4-FFF2-40B4-BE49-F238E27FC236}">
                      <a16:creationId xmlns:a16="http://schemas.microsoft.com/office/drawing/2014/main" id="{03096CC3-D862-4D5B-86CA-74E4DCF2A63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21939" y="6361153"/>
                  <a:ext cx="910698" cy="276999"/>
                </a:xfrm>
                <a:prstGeom prst="rect">
                  <a:avLst/>
                </a:prstGeom>
                <a:blipFill>
                  <a:blip r:embed="rId8"/>
                  <a:stretch>
                    <a:fillRect l="-4698" t="-2174" r="-9396" b="-32609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CADE91AB-C024-3C68-63B1-D9AD31DB9C34}"/>
                  </a:ext>
                </a:extLst>
              </p:cNvPr>
              <p:cNvSpPr txBox="1"/>
              <p:nvPr/>
            </p:nvSpPr>
            <p:spPr>
              <a:xfrm>
                <a:off x="5808968" y="4956518"/>
                <a:ext cx="5546390" cy="7411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3650</m:t>
                          </m:r>
                        </m:sub>
                      </m:sSub>
                      <m:r>
                        <a:rPr lang="en-US" altLang="zh-CN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3878.55</m:t>
                          </m:r>
                        </m:num>
                        <m:den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410</m:t>
                          </m:r>
                        </m:den>
                      </m:f>
                      <m:r>
                        <a:rPr lang="en-US" altLang="zh-CN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CN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3.650</m:t>
                              </m:r>
                            </m:e>
                            <m:sup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altLang="zh-CN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3.686</m:t>
                              </m:r>
                            </m:e>
                            <m:sup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altLang="zh-CN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×15≈139.14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CADE91AB-C024-3C68-63B1-D9AD31DB9C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8968" y="4956518"/>
                <a:ext cx="5546390" cy="74110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文本框 1">
            <a:extLst>
              <a:ext uri="{FF2B5EF4-FFF2-40B4-BE49-F238E27FC236}">
                <a16:creationId xmlns:a16="http://schemas.microsoft.com/office/drawing/2014/main" id="{AF620537-E04A-BF8F-3D8C-C5328DD3E097}"/>
              </a:ext>
            </a:extLst>
          </p:cNvPr>
          <p:cNvSpPr txBox="1"/>
          <p:nvPr/>
        </p:nvSpPr>
        <p:spPr>
          <a:xfrm>
            <a:off x="5808968" y="4035949"/>
            <a:ext cx="48647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Cambria Math" panose="02040503050406030204" pitchFamily="18" charset="0"/>
                <a:ea typeface="Cambria Math" panose="02040503050406030204" pitchFamily="18" charset="0"/>
              </a:rPr>
              <a:t>Estimation from 3.650 GeV.</a:t>
            </a:r>
          </a:p>
          <a:p>
            <a:r>
              <a:rPr lang="en-US" altLang="zh-CN" sz="2400" dirty="0">
                <a:latin typeface="Cambria Math" panose="02040503050406030204" pitchFamily="18" charset="0"/>
                <a:ea typeface="Cambria Math" panose="02040503050406030204" pitchFamily="18" charset="0"/>
              </a:rPr>
              <a:t>No obvious structure is observed.</a:t>
            </a:r>
            <a:endParaRPr lang="zh-CN" altLang="en-US" sz="2400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62445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025127-EC5B-523E-7B38-7925676A16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标题 1">
            <a:extLst>
              <a:ext uri="{FF2B5EF4-FFF2-40B4-BE49-F238E27FC236}">
                <a16:creationId xmlns:a16="http://schemas.microsoft.com/office/drawing/2014/main" id="{09C4734B-1C8D-BBD2-6E5C-1384EC9E4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Continuum Background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70CF92C3-0AD9-C070-12D6-E1D8A45E9EFB}"/>
                  </a:ext>
                </a:extLst>
              </p:cNvPr>
              <p:cNvSpPr txBox="1"/>
              <p:nvPr/>
            </p:nvSpPr>
            <p:spPr>
              <a:xfrm>
                <a:off x="5808968" y="4956518"/>
                <a:ext cx="5716308" cy="7411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3773</m:t>
                          </m:r>
                        </m:sub>
                      </m:sSub>
                      <m:r>
                        <a:rPr lang="en-US" altLang="zh-CN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3878.55</m:t>
                          </m:r>
                        </m:num>
                        <m:den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20274.8</m:t>
                          </m:r>
                        </m:den>
                      </m:f>
                      <m:r>
                        <a:rPr lang="en-US" altLang="zh-CN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CN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3.773</m:t>
                              </m:r>
                            </m:e>
                            <m:sup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altLang="zh-CN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3.686</m:t>
                              </m:r>
                            </m:e>
                            <m:sup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altLang="zh-CN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×673≈134.89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70CF92C3-0AD9-C070-12D6-E1D8A45E9E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8968" y="4956518"/>
                <a:ext cx="5716308" cy="7411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文本框 1">
            <a:extLst>
              <a:ext uri="{FF2B5EF4-FFF2-40B4-BE49-F238E27FC236}">
                <a16:creationId xmlns:a16="http://schemas.microsoft.com/office/drawing/2014/main" id="{DC6E9476-7DCC-C12F-874F-9BDF835532A0}"/>
              </a:ext>
            </a:extLst>
          </p:cNvPr>
          <p:cNvSpPr txBox="1"/>
          <p:nvPr/>
        </p:nvSpPr>
        <p:spPr>
          <a:xfrm>
            <a:off x="5808968" y="3926682"/>
            <a:ext cx="46376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Cambria Math" panose="02040503050406030204" pitchFamily="18" charset="0"/>
                <a:ea typeface="Cambria Math" panose="02040503050406030204" pitchFamily="18" charset="0"/>
              </a:rPr>
              <a:t>Estimation from 3.773 GeV. Obvious structure is observed.</a:t>
            </a:r>
            <a:endParaRPr lang="zh-CN" altLang="en-US" sz="2400" dirty="0">
              <a:latin typeface="Cambria Math" panose="02040503050406030204" pitchFamily="18" charset="0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33BB20D6-9343-4EAB-4D41-E52515837CB1}"/>
              </a:ext>
            </a:extLst>
          </p:cNvPr>
          <p:cNvGrpSpPr/>
          <p:nvPr/>
        </p:nvGrpSpPr>
        <p:grpSpPr>
          <a:xfrm>
            <a:off x="990965" y="1154035"/>
            <a:ext cx="4320000" cy="2527802"/>
            <a:chOff x="990965" y="1154035"/>
            <a:chExt cx="4320000" cy="2527802"/>
          </a:xfrm>
        </p:grpSpPr>
        <p:pic>
          <p:nvPicPr>
            <p:cNvPr id="4" name="图片 3" descr="图表&#10;&#10;AI 生成的内容可能不正确。">
              <a:extLst>
                <a:ext uri="{FF2B5EF4-FFF2-40B4-BE49-F238E27FC236}">
                  <a16:creationId xmlns:a16="http://schemas.microsoft.com/office/drawing/2014/main" id="{C87E8CCC-E97A-1B55-3328-DAFB1B3B1C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90965" y="1154035"/>
              <a:ext cx="4320000" cy="2207647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文本框 4">
                  <a:extLst>
                    <a:ext uri="{FF2B5EF4-FFF2-40B4-BE49-F238E27FC236}">
                      <a16:creationId xmlns:a16="http://schemas.microsoft.com/office/drawing/2014/main" id="{EEFDA706-8C99-1912-7757-DF7DEAB76DB6}"/>
                    </a:ext>
                  </a:extLst>
                </p:cNvPr>
                <p:cNvSpPr txBox="1"/>
                <p:nvPr/>
              </p:nvSpPr>
              <p:spPr>
                <a:xfrm>
                  <a:off x="2772324" y="3404838"/>
                  <a:ext cx="84356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zh-CN" altLang="en-US" b="0" i="1" smtClean="0">
                            <a:latin typeface="Cambria Math" panose="02040503050406030204" pitchFamily="18" charset="0"/>
                          </a:rPr>
                          <m:t>𝜙</m:t>
                        </m:r>
                        <m:sSub>
                          <m:sSubPr>
                            <m:ctrlP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5" name="文本框 4">
                  <a:extLst>
                    <a:ext uri="{FF2B5EF4-FFF2-40B4-BE49-F238E27FC236}">
                      <a16:creationId xmlns:a16="http://schemas.microsoft.com/office/drawing/2014/main" id="{EEFDA706-8C99-1912-7757-DF7DEAB76DB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72324" y="3404838"/>
                  <a:ext cx="843564" cy="276999"/>
                </a:xfrm>
                <a:prstGeom prst="rect">
                  <a:avLst/>
                </a:prstGeom>
                <a:blipFill>
                  <a:blip r:embed="rId5"/>
                  <a:stretch>
                    <a:fillRect l="-5797" t="-4444" r="-10145" b="-35556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C890E507-4692-545D-773E-6C0A3D3CF496}"/>
              </a:ext>
            </a:extLst>
          </p:cNvPr>
          <p:cNvGrpSpPr/>
          <p:nvPr/>
        </p:nvGrpSpPr>
        <p:grpSpPr>
          <a:xfrm>
            <a:off x="6373904" y="1148121"/>
            <a:ext cx="4320000" cy="2579723"/>
            <a:chOff x="6373904" y="1148121"/>
            <a:chExt cx="4320000" cy="257972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文本框 13">
                  <a:extLst>
                    <a:ext uri="{FF2B5EF4-FFF2-40B4-BE49-F238E27FC236}">
                      <a16:creationId xmlns:a16="http://schemas.microsoft.com/office/drawing/2014/main" id="{C3FA8660-3C8F-2411-3934-37FA95D8FF6B}"/>
                    </a:ext>
                  </a:extLst>
                </p:cNvPr>
                <p:cNvSpPr txBox="1"/>
                <p:nvPr/>
              </p:nvSpPr>
              <p:spPr>
                <a:xfrm>
                  <a:off x="8157720" y="3450845"/>
                  <a:ext cx="848886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zh-CN" altLang="en-US" b="0" i="1" smtClean="0">
                            <a:latin typeface="Cambria Math" panose="02040503050406030204" pitchFamily="18" charset="0"/>
                          </a:rPr>
                          <m:t>𝜙</m:t>
                        </m:r>
                        <m:sSub>
                          <m:sSubPr>
                            <m:ctrlP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14" name="文本框 13">
                  <a:extLst>
                    <a:ext uri="{FF2B5EF4-FFF2-40B4-BE49-F238E27FC236}">
                      <a16:creationId xmlns:a16="http://schemas.microsoft.com/office/drawing/2014/main" id="{C3FA8660-3C8F-2411-3934-37FA95D8FF6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57720" y="3450845"/>
                  <a:ext cx="848886" cy="276999"/>
                </a:xfrm>
                <a:prstGeom prst="rect">
                  <a:avLst/>
                </a:prstGeom>
                <a:blipFill>
                  <a:blip r:embed="rId6"/>
                  <a:stretch>
                    <a:fillRect l="-5036" t="-2174" r="-9353" b="-32609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0" name="图片 9" descr="图表, 箱线图&#10;&#10;AI 生成的内容可能不正确。">
              <a:extLst>
                <a:ext uri="{FF2B5EF4-FFF2-40B4-BE49-F238E27FC236}">
                  <a16:creationId xmlns:a16="http://schemas.microsoft.com/office/drawing/2014/main" id="{2BD2E4F3-3590-E64B-A03D-A2AC2933F86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373904" y="1148121"/>
              <a:ext cx="4320000" cy="2219474"/>
            </a:xfrm>
            <a:prstGeom prst="rect">
              <a:avLst/>
            </a:prstGeom>
          </p:spPr>
        </p:pic>
      </p:grp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017442F1-0DBD-E69C-9B0A-624D23629E8D}"/>
              </a:ext>
            </a:extLst>
          </p:cNvPr>
          <p:cNvGrpSpPr/>
          <p:nvPr/>
        </p:nvGrpSpPr>
        <p:grpSpPr>
          <a:xfrm>
            <a:off x="990965" y="3848860"/>
            <a:ext cx="4320000" cy="2532329"/>
            <a:chOff x="990965" y="3848860"/>
            <a:chExt cx="4320000" cy="253232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文本框 14">
                  <a:extLst>
                    <a:ext uri="{FF2B5EF4-FFF2-40B4-BE49-F238E27FC236}">
                      <a16:creationId xmlns:a16="http://schemas.microsoft.com/office/drawing/2014/main" id="{F578F87E-BAAB-DA3A-8AE4-B73D2A4371BB}"/>
                    </a:ext>
                  </a:extLst>
                </p:cNvPr>
                <p:cNvSpPr txBox="1"/>
                <p:nvPr/>
              </p:nvSpPr>
              <p:spPr>
                <a:xfrm>
                  <a:off x="2585341" y="6104190"/>
                  <a:ext cx="910698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zh-CN" alt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15" name="文本框 14">
                  <a:extLst>
                    <a:ext uri="{FF2B5EF4-FFF2-40B4-BE49-F238E27FC236}">
                      <a16:creationId xmlns:a16="http://schemas.microsoft.com/office/drawing/2014/main" id="{F578F87E-BAAB-DA3A-8AE4-B73D2A4371B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85341" y="6104190"/>
                  <a:ext cx="910698" cy="276999"/>
                </a:xfrm>
                <a:prstGeom prst="rect">
                  <a:avLst/>
                </a:prstGeom>
                <a:blipFill>
                  <a:blip r:embed="rId8"/>
                  <a:stretch>
                    <a:fillRect l="-4698" t="-2174" r="-9396" b="-32609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2" name="图片 21" descr="图表, 箱线图&#10;&#10;AI 生成的内容可能不正确。">
              <a:extLst>
                <a:ext uri="{FF2B5EF4-FFF2-40B4-BE49-F238E27FC236}">
                  <a16:creationId xmlns:a16="http://schemas.microsoft.com/office/drawing/2014/main" id="{5972F904-F780-4619-6E5F-2570FC0C69F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90965" y="3848860"/>
              <a:ext cx="4320000" cy="22153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213497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图表, 直方图&#10;&#10;AI 生成的内容可能不正确。">
            <a:extLst>
              <a:ext uri="{FF2B5EF4-FFF2-40B4-BE49-F238E27FC236}">
                <a16:creationId xmlns:a16="http://schemas.microsoft.com/office/drawing/2014/main" id="{FD6300CE-8122-13FF-1A07-773B4536F7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7690" y="885811"/>
            <a:ext cx="4078818" cy="2880000"/>
          </a:xfrm>
          <a:prstGeom prst="rect">
            <a:avLst/>
          </a:prstGeom>
        </p:spPr>
      </p:pic>
      <p:pic>
        <p:nvPicPr>
          <p:cNvPr id="7" name="图片 6" descr="图表, 直方图&#10;&#10;AI 生成的内容可能不正确。">
            <a:extLst>
              <a:ext uri="{FF2B5EF4-FFF2-40B4-BE49-F238E27FC236}">
                <a16:creationId xmlns:a16="http://schemas.microsoft.com/office/drawing/2014/main" id="{3FF7CB33-EF94-86D6-B69E-F58CA64CA1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7436" y="885811"/>
            <a:ext cx="4048236" cy="2880000"/>
          </a:xfrm>
          <a:prstGeom prst="rect">
            <a:avLst/>
          </a:prstGeom>
        </p:spPr>
      </p:pic>
      <p:pic>
        <p:nvPicPr>
          <p:cNvPr id="9" name="图片 8" descr="图表, 直方图&#10;&#10;AI 生成的内容可能不正确。">
            <a:extLst>
              <a:ext uri="{FF2B5EF4-FFF2-40B4-BE49-F238E27FC236}">
                <a16:creationId xmlns:a16="http://schemas.microsoft.com/office/drawing/2014/main" id="{E9C362C0-EFC8-F651-B444-662D16862A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6156" y="3765811"/>
            <a:ext cx="4071111" cy="2880000"/>
          </a:xfrm>
          <a:prstGeom prst="rect">
            <a:avLst/>
          </a:prstGeom>
        </p:spPr>
      </p:pic>
      <p:sp>
        <p:nvSpPr>
          <p:cNvPr id="10" name="标题 1">
            <a:extLst>
              <a:ext uri="{FF2B5EF4-FFF2-40B4-BE49-F238E27FC236}">
                <a16:creationId xmlns:a16="http://schemas.microsoft.com/office/drawing/2014/main" id="{07B0E51E-41FD-09DC-6A3E-4243265BE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Data Distribution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9958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362E9A-30B2-F566-7EEB-EC46DBF6BF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图表, 直方图&#10;&#10;AI 生成的内容可能不正确。">
            <a:extLst>
              <a:ext uri="{FF2B5EF4-FFF2-40B4-BE49-F238E27FC236}">
                <a16:creationId xmlns:a16="http://schemas.microsoft.com/office/drawing/2014/main" id="{67351CF4-82CE-AF77-B18B-F07199A483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403" y="1874847"/>
            <a:ext cx="3513666" cy="2520000"/>
          </a:xfrm>
          <a:prstGeom prst="rect">
            <a:avLst/>
          </a:prstGeom>
        </p:spPr>
      </p:pic>
      <p:pic>
        <p:nvPicPr>
          <p:cNvPr id="15" name="图片 14" descr="图表, 直方图&#10;&#10;AI 生成的内容可能不正确。">
            <a:extLst>
              <a:ext uri="{FF2B5EF4-FFF2-40B4-BE49-F238E27FC236}">
                <a16:creationId xmlns:a16="http://schemas.microsoft.com/office/drawing/2014/main" id="{A0010CA0-BFE7-DF58-CCF7-7972DE1059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3641" y="1874847"/>
            <a:ext cx="3513666" cy="2520000"/>
          </a:xfrm>
          <a:prstGeom prst="rect">
            <a:avLst/>
          </a:prstGeom>
        </p:spPr>
      </p:pic>
      <p:pic>
        <p:nvPicPr>
          <p:cNvPr id="19" name="图片 18" descr="图表, 直方图&#10;&#10;AI 生成的内容可能不正确。">
            <a:extLst>
              <a:ext uri="{FF2B5EF4-FFF2-40B4-BE49-F238E27FC236}">
                <a16:creationId xmlns:a16="http://schemas.microsoft.com/office/drawing/2014/main" id="{BAA4D131-D7B2-61E7-C731-BA62455BB5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8918" y="1874847"/>
            <a:ext cx="3513666" cy="2520000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9964DC70-B384-F21E-A718-0BEDC76A0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Data Distribution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970BC1CC-204B-41F8-C274-EFFCD236C40A}"/>
                  </a:ext>
                </a:extLst>
              </p:cNvPr>
              <p:cNvSpPr txBox="1"/>
              <p:nvPr/>
            </p:nvSpPr>
            <p:spPr>
              <a:xfrm>
                <a:off x="2381709" y="4944131"/>
                <a:ext cx="742858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Iterate 10w times on mixing 4-momentum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zh-CN" alt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𝜂</m:t>
                        </m:r>
                      </m:e>
                      <m:sub>
                        <m:r>
                          <a:rPr lang="en-US" altLang="zh-CN" sz="2400" b="0" i="1" dirty="0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sz="24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zh-CN" alt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𝜂</m:t>
                        </m:r>
                      </m:e>
                      <m:sub>
                        <m:r>
                          <a:rPr lang="en-US" altLang="zh-CN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2400" dirty="0"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.</a:t>
                </a:r>
                <a:endParaRPr lang="zh-CN" altLang="en-US" sz="2400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970BC1CC-204B-41F8-C274-EFFCD236C4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1709" y="4944131"/>
                <a:ext cx="7428582" cy="461665"/>
              </a:xfrm>
              <a:prstGeom prst="rect">
                <a:avLst/>
              </a:prstGeom>
              <a:blipFill>
                <a:blip r:embed="rId6"/>
                <a:stretch>
                  <a:fillRect l="-1314" t="-10526" r="-164" b="-289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38561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690756-8F94-842F-6678-96F7385996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标题 1">
            <a:extLst>
              <a:ext uri="{FF2B5EF4-FFF2-40B4-BE49-F238E27FC236}">
                <a16:creationId xmlns:a16="http://schemas.microsoft.com/office/drawing/2014/main" id="{755E5640-C633-633F-0E05-D70FF4BAB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</a:rPr>
              <a:t>Candidate States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p:pic>
        <p:nvPicPr>
          <p:cNvPr id="3" name="图片 2" descr="图片包含 日历&#10;&#10;AI 生成的内容可能不正确。">
            <a:extLst>
              <a:ext uri="{FF2B5EF4-FFF2-40B4-BE49-F238E27FC236}">
                <a16:creationId xmlns:a16="http://schemas.microsoft.com/office/drawing/2014/main" id="{794F8733-4A68-7286-4651-7A86D8363B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9565"/>
            <a:ext cx="12192000" cy="5089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2037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5F1234-BDFF-C39F-AC77-EFE5C92AF1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E7EB9F4-5787-4DC9-0D1B-35874BCF8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Partial Wave Analysis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p:pic>
        <p:nvPicPr>
          <p:cNvPr id="3" name="图片 2" descr="图表, 直方图&#10;&#10;AI 生成的内容可能不正确。">
            <a:extLst>
              <a:ext uri="{FF2B5EF4-FFF2-40B4-BE49-F238E27FC236}">
                <a16:creationId xmlns:a16="http://schemas.microsoft.com/office/drawing/2014/main" id="{378FE568-A024-1BF3-0CF7-294425594F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5981" y="1330606"/>
            <a:ext cx="3513600" cy="2632438"/>
          </a:xfrm>
          <a:prstGeom prst="rect">
            <a:avLst/>
          </a:prstGeom>
        </p:spPr>
      </p:pic>
      <p:pic>
        <p:nvPicPr>
          <p:cNvPr id="4" name="图片 3" descr="图表&#10;&#10;AI 生成的内容可能不正确。">
            <a:extLst>
              <a:ext uri="{FF2B5EF4-FFF2-40B4-BE49-F238E27FC236}">
                <a16:creationId xmlns:a16="http://schemas.microsoft.com/office/drawing/2014/main" id="{41F87C3E-97BD-B684-0C8F-53B9D7F4A3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400" y="1325563"/>
            <a:ext cx="3513600" cy="2637481"/>
          </a:xfrm>
          <a:prstGeom prst="rect">
            <a:avLst/>
          </a:prstGeom>
        </p:spPr>
      </p:pic>
      <p:pic>
        <p:nvPicPr>
          <p:cNvPr id="5" name="图片 4" descr="图形用户界面, 图表&#10;&#10;AI 生成的内容可能不正确。">
            <a:extLst>
              <a:ext uri="{FF2B5EF4-FFF2-40B4-BE49-F238E27FC236}">
                <a16:creationId xmlns:a16="http://schemas.microsoft.com/office/drawing/2014/main" id="{124B7E30-5DD1-E8FE-013D-E8DE842E0B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39200" y="1325563"/>
            <a:ext cx="3513600" cy="2641591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59F11346-2CB0-74F3-F2F2-2B187A6BBF0B}"/>
              </a:ext>
            </a:extLst>
          </p:cNvPr>
          <p:cNvSpPr txBox="1"/>
          <p:nvPr/>
        </p:nvSpPr>
        <p:spPr>
          <a:xfrm>
            <a:off x="4627043" y="4484056"/>
            <a:ext cx="29379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dirty="0">
                <a:latin typeface="Cambria Math" panose="02040503050406030204" pitchFamily="18" charset="0"/>
              </a:rPr>
              <a:t>Temporary solution.</a:t>
            </a:r>
            <a:endParaRPr lang="zh-CN" altLang="en-US" sz="2400" dirty="0">
              <a:latin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5AA9E540-7C22-185D-A862-A0DC18F021E5}"/>
                  </a:ext>
                </a:extLst>
              </p:cNvPr>
              <p:cNvSpPr txBox="1"/>
              <p:nvPr/>
            </p:nvSpPr>
            <p:spPr>
              <a:xfrm>
                <a:off x="2401200" y="5158062"/>
                <a:ext cx="8239460" cy="73866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zh-CN" altLang="en-US" sz="2400" dirty="0"/>
                  <a:t> </a:t>
                </a:r>
                <a14:m>
                  <m:oMath xmlns:m="http://schemas.openxmlformats.org/officeDocument/2006/math">
                    <m:r>
                      <a:rPr lang="zh-CN" altLang="en-US" sz="2400" i="1" smtClean="0">
                        <a:latin typeface="Cambria Math" panose="02040503050406030204" pitchFamily="18" charset="0"/>
                      </a:rPr>
                      <m:t>𝜂𝜂</m:t>
                    </m:r>
                  </m:oMath>
                </a14:m>
                <a:r>
                  <a:rPr lang="en-US" altLang="zh-CN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1270</m:t>
                        </m:r>
                      </m:e>
                    </m:d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sSubSup>
                      <m:sSubSup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d>
                      <m:d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1525</m:t>
                        </m:r>
                      </m:e>
                    </m:d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d>
                      <m:d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1710</m:t>
                        </m:r>
                      </m:e>
                    </m:d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2010</m:t>
                        </m:r>
                      </m:e>
                    </m:d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?, </m:t>
                    </m:r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2300</m:t>
                        </m:r>
                      </m:e>
                    </m:d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?</m:t>
                    </m:r>
                  </m:oMath>
                </a14:m>
                <a:endParaRPr lang="en-US" altLang="zh-CN" sz="2400" dirty="0">
                  <a:latin typeface="Cambria Math" panose="02040503050406030204" pitchFamily="18" charset="0"/>
                </a:endParaRPr>
              </a:p>
              <a:p>
                <a:r>
                  <a:rPr lang="zh-CN" altLang="en-US" sz="2400" dirty="0"/>
                  <a:t> </a:t>
                </a:r>
                <a14:m>
                  <m:oMath xmlns:m="http://schemas.openxmlformats.org/officeDocument/2006/math">
                    <m:r>
                      <a:rPr lang="zh-CN" altLang="en-US" sz="2400" i="1" smtClean="0">
                        <a:latin typeface="Cambria Math" panose="02040503050406030204" pitchFamily="18" charset="0"/>
                      </a:rPr>
                      <m:t>𝜙𝜂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: </m:t>
                    </m:r>
                    <m:r>
                      <a:rPr lang="zh-CN" altLang="en-US" sz="2400" b="0" i="1" smtClean="0">
                        <a:latin typeface="Cambria Math" panose="02040503050406030204" pitchFamily="18" charset="0"/>
                      </a:rPr>
                      <m:t>𝜙</m:t>
                    </m:r>
                    <m:d>
                      <m:d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1680</m:t>
                        </m:r>
                      </m:e>
                    </m:d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?</m:t>
                    </m:r>
                  </m:oMath>
                </a14:m>
                <a:endParaRPr lang="zh-CN" altLang="en-US" sz="2400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5AA9E540-7C22-185D-A862-A0DC18F021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1200" y="5158062"/>
                <a:ext cx="8239460" cy="738664"/>
              </a:xfrm>
              <a:prstGeom prst="rect">
                <a:avLst/>
              </a:prstGeom>
              <a:blipFill>
                <a:blip r:embed="rId6"/>
                <a:stretch>
                  <a:fillRect l="-666" t="-14050" b="-165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1178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FCA48C3-365C-FF9F-959A-8EDA35B512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Outline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76DB3F1-89B9-407F-56B7-B7BFFB5A21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7301"/>
            <a:ext cx="10515600" cy="4521246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Motivation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Decay chain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sets and MC simulation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Initial event selection criteria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Other event selection criteria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Topology analysis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2-body combinations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Next to do</a:t>
            </a: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39148DB2-07CA-0CF0-BEC6-E9B34667D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C52F7-0E53-4BD6-919F-7AB2A70340A1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5407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9631EA-9E25-5052-B2F1-D925CD76D3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DE86484-8635-ED7D-E041-53B4E6E9C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Partial Wave Analysis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p:pic>
        <p:nvPicPr>
          <p:cNvPr id="20" name="图片 19" descr="图表&#10;&#10;AI 生成的内容可能不正确。">
            <a:extLst>
              <a:ext uri="{FF2B5EF4-FFF2-40B4-BE49-F238E27FC236}">
                <a16:creationId xmlns:a16="http://schemas.microsoft.com/office/drawing/2014/main" id="{6CF537AB-CD87-BD32-D4FD-67D810DF04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562" y="1001245"/>
            <a:ext cx="3840000" cy="2880000"/>
          </a:xfrm>
          <a:prstGeom prst="rect">
            <a:avLst/>
          </a:prstGeom>
        </p:spPr>
      </p:pic>
      <p:pic>
        <p:nvPicPr>
          <p:cNvPr id="21" name="图片 20" descr="图表&#10;&#10;AI 生成的内容可能不正确。">
            <a:extLst>
              <a:ext uri="{FF2B5EF4-FFF2-40B4-BE49-F238E27FC236}">
                <a16:creationId xmlns:a16="http://schemas.microsoft.com/office/drawing/2014/main" id="{E03C308C-9810-5072-BA73-401092FE63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9562" y="1001245"/>
            <a:ext cx="3841297" cy="2880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52BF1AC5-34D6-D4DC-478A-10160D2FD9D4}"/>
                  </a:ext>
                </a:extLst>
              </p:cNvPr>
              <p:cNvSpPr txBox="1"/>
              <p:nvPr/>
            </p:nvSpPr>
            <p:spPr>
              <a:xfrm>
                <a:off x="708804" y="4048817"/>
                <a:ext cx="1064499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Former: Interference between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(1710)</m:t>
                    </m:r>
                  </m:oMath>
                </a14:m>
                <a:r>
                  <a:rPr lang="zh-CN" altLang="en-US" sz="2400" dirty="0">
                    <a:latin typeface="Cambria Math" panose="02040503050406030204" pitchFamily="18" charset="0"/>
                  </a:rPr>
                  <a:t> </a:t>
                </a:r>
                <a:r>
                  <a:rPr lang="en-US" altLang="zh-CN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CN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2020</m:t>
                    </m:r>
                    <m:r>
                      <a:rPr lang="en-US" altLang="zh-CN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CN" altLang="en-US" sz="2400" dirty="0">
                    <a:latin typeface="Cambria Math" panose="02040503050406030204" pitchFamily="18" charset="0"/>
                  </a:rPr>
                  <a:t> </a:t>
                </a:r>
                <a:r>
                  <a:rPr lang="en-US" altLang="zh-CN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is very large.</a:t>
                </a:r>
                <a:r>
                  <a:rPr lang="zh-CN" altLang="en-US" sz="2400" dirty="0">
                    <a:latin typeface="Cambria Math" panose="020405030504060302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52BF1AC5-34D6-D4DC-478A-10160D2FD9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804" y="4048817"/>
                <a:ext cx="10644996" cy="461665"/>
              </a:xfrm>
              <a:prstGeom prst="rect">
                <a:avLst/>
              </a:prstGeom>
              <a:blipFill>
                <a:blip r:embed="rId5"/>
                <a:stretch>
                  <a:fillRect l="-859" t="-10526" b="-289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7" name="组合 26">
            <a:extLst>
              <a:ext uri="{FF2B5EF4-FFF2-40B4-BE49-F238E27FC236}">
                <a16:creationId xmlns:a16="http://schemas.microsoft.com/office/drawing/2014/main" id="{8366D3C6-933E-06FC-DB23-CE9F20927BC7}"/>
              </a:ext>
            </a:extLst>
          </p:cNvPr>
          <p:cNvGrpSpPr/>
          <p:nvPr/>
        </p:nvGrpSpPr>
        <p:grpSpPr>
          <a:xfrm>
            <a:off x="8059562" y="1001245"/>
            <a:ext cx="3841297" cy="2880000"/>
            <a:chOff x="8059562" y="1001245"/>
            <a:chExt cx="3841297" cy="2880000"/>
          </a:xfrm>
        </p:grpSpPr>
        <p:pic>
          <p:nvPicPr>
            <p:cNvPr id="17" name="图片 16" descr="图表, 直方图&#10;&#10;AI 生成的内容可能不正确。">
              <a:extLst>
                <a:ext uri="{FF2B5EF4-FFF2-40B4-BE49-F238E27FC236}">
                  <a16:creationId xmlns:a16="http://schemas.microsoft.com/office/drawing/2014/main" id="{5BE99887-2773-5335-A198-40D7CC4FED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059562" y="1001245"/>
              <a:ext cx="3841297" cy="2880000"/>
            </a:xfrm>
            <a:prstGeom prst="rect">
              <a:avLst/>
            </a:prstGeom>
          </p:spPr>
        </p:pic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3F649448-59A5-384B-5B3A-E8AA462F54A3}"/>
                </a:ext>
              </a:extLst>
            </p:cNvPr>
            <p:cNvSpPr/>
            <p:nvPr/>
          </p:nvSpPr>
          <p:spPr>
            <a:xfrm>
              <a:off x="9374038" y="1380226"/>
              <a:ext cx="845388" cy="1685027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9" name="组合 28">
            <a:extLst>
              <a:ext uri="{FF2B5EF4-FFF2-40B4-BE49-F238E27FC236}">
                <a16:creationId xmlns:a16="http://schemas.microsoft.com/office/drawing/2014/main" id="{9F008866-61B1-B6F7-74A0-B561C0F3DA11}"/>
              </a:ext>
            </a:extLst>
          </p:cNvPr>
          <p:cNvGrpSpPr/>
          <p:nvPr/>
        </p:nvGrpSpPr>
        <p:grpSpPr>
          <a:xfrm>
            <a:off x="740210" y="4943739"/>
            <a:ext cx="10800000" cy="1564422"/>
            <a:chOff x="740210" y="4943739"/>
            <a:chExt cx="10800000" cy="1564422"/>
          </a:xfrm>
        </p:grpSpPr>
        <p:pic>
          <p:nvPicPr>
            <p:cNvPr id="23" name="图片 22" descr="文本&#10;&#10;AI 生成的内容可能不正确。">
              <a:extLst>
                <a:ext uri="{FF2B5EF4-FFF2-40B4-BE49-F238E27FC236}">
                  <a16:creationId xmlns:a16="http://schemas.microsoft.com/office/drawing/2014/main" id="{13455821-72D0-C91F-B922-F732F0A1293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40210" y="4943739"/>
              <a:ext cx="10800000" cy="1564422"/>
            </a:xfrm>
            <a:prstGeom prst="rect">
              <a:avLst/>
            </a:prstGeom>
          </p:spPr>
        </p:pic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544363AF-E70F-0CF1-841F-B6B3D83A5305}"/>
                </a:ext>
              </a:extLst>
            </p:cNvPr>
            <p:cNvSpPr/>
            <p:nvPr/>
          </p:nvSpPr>
          <p:spPr>
            <a:xfrm>
              <a:off x="1876868" y="5172973"/>
              <a:ext cx="3448506" cy="445699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508158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B4DD4A-B578-F18B-4BA8-9378BA5EC7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23B3796-E965-AFDD-C70A-6ADB196F7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Partial Wave Analysis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p:pic>
        <p:nvPicPr>
          <p:cNvPr id="6" name="图片 5" descr="图形用户界面, 图表&#10;&#10;AI 生成的内容可能不正确。">
            <a:extLst>
              <a:ext uri="{FF2B5EF4-FFF2-40B4-BE49-F238E27FC236}">
                <a16:creationId xmlns:a16="http://schemas.microsoft.com/office/drawing/2014/main" id="{FF7BF3ED-56D1-78A2-C4E3-816629E763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5351" y="1173192"/>
            <a:ext cx="3841297" cy="2880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293F00DF-6776-EE1F-494F-7B555508CD11}"/>
                  </a:ext>
                </a:extLst>
              </p:cNvPr>
              <p:cNvSpPr txBox="1"/>
              <p:nvPr/>
            </p:nvSpPr>
            <p:spPr>
              <a:xfrm>
                <a:off x="708804" y="4048817"/>
                <a:ext cx="1064499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Later-1: Interference between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(1710)</m:t>
                    </m:r>
                  </m:oMath>
                </a14:m>
                <a:r>
                  <a:rPr lang="zh-CN" altLang="en-US" sz="2400" dirty="0">
                    <a:latin typeface="Cambria Math" panose="02040503050406030204" pitchFamily="18" charset="0"/>
                  </a:rPr>
                  <a:t> </a:t>
                </a:r>
                <a:r>
                  <a:rPr lang="en-US" altLang="zh-CN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CN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2020</m:t>
                    </m:r>
                    <m:r>
                      <a:rPr lang="en-US" altLang="zh-CN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sz="2400" dirty="0">
                    <a:latin typeface="Cambria Math" panose="020405030504060302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l-GR" altLang="zh-CN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  <m:r>
                      <a:rPr lang="en-US" altLang="zh-CN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(1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65</m:t>
                    </m:r>
                    <m:r>
                      <a:rPr lang="en-US" altLang="zh-CN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0)</m:t>
                    </m:r>
                  </m:oMath>
                </a14:m>
                <a:r>
                  <a:rPr lang="zh-CN" altLang="en-US" sz="2400" i="1" dirty="0">
                    <a:latin typeface="Cambria Math" panose="02040503050406030204" pitchFamily="18" charset="0"/>
                  </a:rPr>
                  <a:t> </a:t>
                </a:r>
                <a:r>
                  <a:rPr lang="en-US" altLang="zh-CN" sz="2400" dirty="0">
                    <a:latin typeface="Cambria Math" panose="02040503050406030204" pitchFamily="18" charset="0"/>
                  </a:rPr>
                  <a:t>and </a:t>
                </a:r>
                <a14:m>
                  <m:oMath xmlns:m="http://schemas.openxmlformats.org/officeDocument/2006/math">
                    <m:r>
                      <a:rPr lang="el-GR" altLang="zh-CN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𝜙</m:t>
                    </m:r>
                    <m:r>
                      <a:rPr lang="en-US" altLang="zh-CN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(16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8</m:t>
                    </m:r>
                    <m:r>
                      <a:rPr lang="en-US" altLang="zh-CN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0)</m:t>
                    </m:r>
                  </m:oMath>
                </a14:m>
                <a:r>
                  <a:rPr lang="zh-CN" altLang="en-US" sz="2400" i="1" dirty="0">
                    <a:latin typeface="Cambria Math" panose="02040503050406030204" pitchFamily="18" charset="0"/>
                  </a:rPr>
                  <a:t> </a:t>
                </a:r>
                <a:r>
                  <a:rPr lang="en-US" altLang="zh-CN" sz="2400" dirty="0">
                    <a:latin typeface="Cambria Math" panose="02040503050406030204" pitchFamily="18" charset="0"/>
                  </a:rPr>
                  <a:t>are very large.</a:t>
                </a:r>
                <a:endParaRPr lang="zh-CN" altLang="en-US" sz="2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293F00DF-6776-EE1F-494F-7B555508CD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804" y="4048817"/>
                <a:ext cx="10644996" cy="830997"/>
              </a:xfrm>
              <a:prstGeom prst="rect">
                <a:avLst/>
              </a:prstGeom>
              <a:blipFill>
                <a:blip r:embed="rId4"/>
                <a:stretch>
                  <a:fillRect l="-859" t="-5882" b="-1617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组合 15">
            <a:extLst>
              <a:ext uri="{FF2B5EF4-FFF2-40B4-BE49-F238E27FC236}">
                <a16:creationId xmlns:a16="http://schemas.microsoft.com/office/drawing/2014/main" id="{2B50352D-8DEE-3928-0134-72C252210EC7}"/>
              </a:ext>
            </a:extLst>
          </p:cNvPr>
          <p:cNvGrpSpPr/>
          <p:nvPr/>
        </p:nvGrpSpPr>
        <p:grpSpPr>
          <a:xfrm>
            <a:off x="695999" y="4896345"/>
            <a:ext cx="10800000" cy="1576926"/>
            <a:chOff x="695999" y="4896345"/>
            <a:chExt cx="10800000" cy="1576926"/>
          </a:xfrm>
        </p:grpSpPr>
        <p:pic>
          <p:nvPicPr>
            <p:cNvPr id="10" name="图片 9" descr="文本&#10;&#10;AI 生成的内容可能不正确。">
              <a:extLst>
                <a:ext uri="{FF2B5EF4-FFF2-40B4-BE49-F238E27FC236}">
                  <a16:creationId xmlns:a16="http://schemas.microsoft.com/office/drawing/2014/main" id="{C6811169-0D29-A58B-5823-09888841C93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95999" y="4896345"/>
              <a:ext cx="10800000" cy="1576926"/>
            </a:xfrm>
            <a:prstGeom prst="rect">
              <a:avLst/>
            </a:prstGeom>
          </p:spPr>
        </p:pic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0AE1ABE2-69FF-0623-5A08-2593670DD5D1}"/>
                </a:ext>
              </a:extLst>
            </p:cNvPr>
            <p:cNvSpPr/>
            <p:nvPr/>
          </p:nvSpPr>
          <p:spPr>
            <a:xfrm>
              <a:off x="1646830" y="5103962"/>
              <a:ext cx="3091947" cy="376687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021E7D5F-181C-0DF7-496A-59E6E15D7CAA}"/>
                </a:ext>
              </a:extLst>
            </p:cNvPr>
            <p:cNvSpPr/>
            <p:nvPr/>
          </p:nvSpPr>
          <p:spPr>
            <a:xfrm>
              <a:off x="8384875" y="5880339"/>
              <a:ext cx="3030748" cy="376687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185738DF-6DC5-C44A-57D9-30CFDA8E7CDC}"/>
              </a:ext>
            </a:extLst>
          </p:cNvPr>
          <p:cNvGrpSpPr/>
          <p:nvPr/>
        </p:nvGrpSpPr>
        <p:grpSpPr>
          <a:xfrm>
            <a:off x="334054" y="1173192"/>
            <a:ext cx="3841297" cy="2880000"/>
            <a:chOff x="334054" y="1173192"/>
            <a:chExt cx="3841297" cy="2880000"/>
          </a:xfrm>
        </p:grpSpPr>
        <p:pic>
          <p:nvPicPr>
            <p:cNvPr id="4" name="图片 3" descr="图表&#10;&#10;AI 生成的内容可能不正确。">
              <a:extLst>
                <a:ext uri="{FF2B5EF4-FFF2-40B4-BE49-F238E27FC236}">
                  <a16:creationId xmlns:a16="http://schemas.microsoft.com/office/drawing/2014/main" id="{59B5CAB2-ADBF-5152-A73B-A8904D8944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34054" y="1173192"/>
              <a:ext cx="3841297" cy="2880000"/>
            </a:xfrm>
            <a:prstGeom prst="rect">
              <a:avLst/>
            </a:prstGeom>
          </p:spPr>
        </p:pic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D6A6CEE9-8A50-420F-20B3-32298E6382A1}"/>
                </a:ext>
              </a:extLst>
            </p:cNvPr>
            <p:cNvSpPr/>
            <p:nvPr/>
          </p:nvSpPr>
          <p:spPr>
            <a:xfrm>
              <a:off x="879877" y="1533180"/>
              <a:ext cx="423880" cy="1622975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D45F9A40-CCC5-F4EE-90F6-EC3340FFFD36}"/>
              </a:ext>
            </a:extLst>
          </p:cNvPr>
          <p:cNvGrpSpPr/>
          <p:nvPr/>
        </p:nvGrpSpPr>
        <p:grpSpPr>
          <a:xfrm>
            <a:off x="8016648" y="1173192"/>
            <a:ext cx="3841297" cy="2880000"/>
            <a:chOff x="8016648" y="1173192"/>
            <a:chExt cx="3841297" cy="2880000"/>
          </a:xfrm>
        </p:grpSpPr>
        <p:pic>
          <p:nvPicPr>
            <p:cNvPr id="8" name="图片 7" descr="图表, 直方图&#10;&#10;AI 生成的内容可能不正确。">
              <a:extLst>
                <a:ext uri="{FF2B5EF4-FFF2-40B4-BE49-F238E27FC236}">
                  <a16:creationId xmlns:a16="http://schemas.microsoft.com/office/drawing/2014/main" id="{15A7C9E7-A79A-5934-F0F4-370DA48AF35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016648" y="1173192"/>
              <a:ext cx="3841297" cy="2880000"/>
            </a:xfrm>
            <a:prstGeom prst="rect">
              <a:avLst/>
            </a:prstGeom>
          </p:spPr>
        </p:pic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383AE2A4-8786-EF2A-DC04-CCACAE98B366}"/>
                </a:ext>
              </a:extLst>
            </p:cNvPr>
            <p:cNvSpPr/>
            <p:nvPr/>
          </p:nvSpPr>
          <p:spPr>
            <a:xfrm>
              <a:off x="9386746" y="1533180"/>
              <a:ext cx="789641" cy="1672484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405176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160A9B-A11D-1622-13F6-5B7F01E86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7EB64F4-D95C-95A8-1ADF-199D5026F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Partial Wave Analysis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p:pic>
        <p:nvPicPr>
          <p:cNvPr id="4" name="图片 3" descr="图表&#10;&#10;AI 生成的内容可能不正确。">
            <a:extLst>
              <a:ext uri="{FF2B5EF4-FFF2-40B4-BE49-F238E27FC236}">
                <a16:creationId xmlns:a16="http://schemas.microsoft.com/office/drawing/2014/main" id="{D1D9BB2A-31EB-F4D2-FA41-D519C2F5CF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022" y="1040921"/>
            <a:ext cx="3841277" cy="2880000"/>
          </a:xfrm>
          <a:prstGeom prst="rect">
            <a:avLst/>
          </a:prstGeom>
        </p:spPr>
      </p:pic>
      <p:pic>
        <p:nvPicPr>
          <p:cNvPr id="6" name="图片 5" descr="图表&#10;&#10;AI 生成的内容可能不正确。">
            <a:extLst>
              <a:ext uri="{FF2B5EF4-FFF2-40B4-BE49-F238E27FC236}">
                <a16:creationId xmlns:a16="http://schemas.microsoft.com/office/drawing/2014/main" id="{5B332EC8-12A5-7B92-373D-6BCF26B577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4299" y="1040921"/>
            <a:ext cx="3841277" cy="2880000"/>
          </a:xfrm>
          <a:prstGeom prst="rect">
            <a:avLst/>
          </a:prstGeom>
        </p:spPr>
      </p:pic>
      <p:pic>
        <p:nvPicPr>
          <p:cNvPr id="8" name="图片 7" descr="图表, 直方图&#10;&#10;AI 生成的内容可能不正确。">
            <a:extLst>
              <a:ext uri="{FF2B5EF4-FFF2-40B4-BE49-F238E27FC236}">
                <a16:creationId xmlns:a16="http://schemas.microsoft.com/office/drawing/2014/main" id="{B077BAF5-A6A3-FD87-4826-E730F22130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45576" y="1040921"/>
            <a:ext cx="3840000" cy="2880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44A8A1E7-0E62-91F3-5FB3-4EA2D0175A42}"/>
                  </a:ext>
                </a:extLst>
              </p:cNvPr>
              <p:cNvSpPr txBox="1"/>
              <p:nvPr/>
            </p:nvSpPr>
            <p:spPr>
              <a:xfrm>
                <a:off x="631302" y="3984869"/>
                <a:ext cx="10644996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Later-2: Interference between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(1710)</m:t>
                    </m:r>
                  </m:oMath>
                </a14:m>
                <a:r>
                  <a:rPr lang="zh-CN" altLang="en-US" sz="2400" dirty="0">
                    <a:latin typeface="Cambria Math" panose="02040503050406030204" pitchFamily="18" charset="0"/>
                  </a:rPr>
                  <a:t> </a:t>
                </a:r>
                <a:r>
                  <a:rPr lang="en-US" altLang="zh-CN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CN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2020</m:t>
                    </m:r>
                    <m:r>
                      <a:rPr lang="en-US" altLang="zh-CN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CN" altLang="en-US" sz="2400" i="1" dirty="0">
                    <a:latin typeface="Cambria Math" panose="02040503050406030204" pitchFamily="18" charset="0"/>
                  </a:rPr>
                  <a:t> </a:t>
                </a:r>
                <a:r>
                  <a:rPr lang="en-US" altLang="zh-CN" sz="2400" dirty="0">
                    <a:latin typeface="Cambria Math" panose="02040503050406030204" pitchFamily="18" charset="0"/>
                  </a:rPr>
                  <a:t>is still relatively large, but less than former.</a:t>
                </a:r>
              </a:p>
              <a:p>
                <a:r>
                  <a:rPr lang="en-US" altLang="zh-CN" sz="2400" dirty="0">
                    <a:latin typeface="Cambria Math" panose="02040503050406030204" pitchFamily="18" charset="0"/>
                  </a:rPr>
                  <a:t>However, the significance of this state is relatively small than that in “Later-1”.</a:t>
                </a:r>
                <a:endParaRPr lang="zh-CN" altLang="en-US" sz="2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44A8A1E7-0E62-91F3-5FB3-4EA2D0175A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302" y="3984869"/>
                <a:ext cx="10644996" cy="1200329"/>
              </a:xfrm>
              <a:prstGeom prst="rect">
                <a:avLst/>
              </a:prstGeom>
              <a:blipFill>
                <a:blip r:embed="rId6"/>
                <a:stretch>
                  <a:fillRect l="-916" t="-4061" r="-1145" b="-1066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组合 12">
            <a:extLst>
              <a:ext uri="{FF2B5EF4-FFF2-40B4-BE49-F238E27FC236}">
                <a16:creationId xmlns:a16="http://schemas.microsoft.com/office/drawing/2014/main" id="{7FFD3472-804E-60E4-207B-074BD2B8099D}"/>
              </a:ext>
            </a:extLst>
          </p:cNvPr>
          <p:cNvGrpSpPr/>
          <p:nvPr/>
        </p:nvGrpSpPr>
        <p:grpSpPr>
          <a:xfrm>
            <a:off x="624937" y="5249146"/>
            <a:ext cx="10800000" cy="1506977"/>
            <a:chOff x="624937" y="5249146"/>
            <a:chExt cx="10800000" cy="1506977"/>
          </a:xfrm>
        </p:grpSpPr>
        <p:pic>
          <p:nvPicPr>
            <p:cNvPr id="10" name="图片 9" descr="文本&#10;&#10;AI 生成的内容可能不正确。">
              <a:extLst>
                <a:ext uri="{FF2B5EF4-FFF2-40B4-BE49-F238E27FC236}">
                  <a16:creationId xmlns:a16="http://schemas.microsoft.com/office/drawing/2014/main" id="{92BA3E2A-9DD2-8C60-32BA-D90AA4023CA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24937" y="5249146"/>
              <a:ext cx="10800000" cy="1506977"/>
            </a:xfrm>
            <a:prstGeom prst="rect">
              <a:avLst/>
            </a:prstGeom>
          </p:spPr>
        </p:pic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5E97FB9D-6454-DB7E-F513-45982498A184}"/>
                </a:ext>
              </a:extLst>
            </p:cNvPr>
            <p:cNvSpPr/>
            <p:nvPr/>
          </p:nvSpPr>
          <p:spPr>
            <a:xfrm>
              <a:off x="1546504" y="5451004"/>
              <a:ext cx="3119886" cy="366076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077867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57174C-BC6F-1DCB-9A14-61192E315C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标题 1">
            <a:extLst>
              <a:ext uri="{FF2B5EF4-FFF2-40B4-BE49-F238E27FC236}">
                <a16:creationId xmlns:a16="http://schemas.microsoft.com/office/drawing/2014/main" id="{67446AC3-6FC1-690F-8CD3-3259A03D4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Partial Wave Analysis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p:pic>
        <p:nvPicPr>
          <p:cNvPr id="11" name="图片 10" descr="图表, 直方图&#10;&#10;AI 生成的内容可能不正确。">
            <a:extLst>
              <a:ext uri="{FF2B5EF4-FFF2-40B4-BE49-F238E27FC236}">
                <a16:creationId xmlns:a16="http://schemas.microsoft.com/office/drawing/2014/main" id="{89089B3E-C2F3-9174-1FF2-F029B969BE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699" y="1272243"/>
            <a:ext cx="3838663" cy="2880000"/>
          </a:xfrm>
          <a:prstGeom prst="rect">
            <a:avLst/>
          </a:prstGeom>
        </p:spPr>
      </p:pic>
      <p:pic>
        <p:nvPicPr>
          <p:cNvPr id="12" name="图片 11" descr="图形用户界面, 图表&#10;&#10;AI 生成的内容可能不正确。">
            <a:extLst>
              <a:ext uri="{FF2B5EF4-FFF2-40B4-BE49-F238E27FC236}">
                <a16:creationId xmlns:a16="http://schemas.microsoft.com/office/drawing/2014/main" id="{D55B50D7-2E80-72AA-4385-0D1953489C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9362" y="1272243"/>
            <a:ext cx="3838663" cy="2880000"/>
          </a:xfrm>
          <a:prstGeom prst="rect">
            <a:avLst/>
          </a:prstGeom>
        </p:spPr>
      </p:pic>
      <p:pic>
        <p:nvPicPr>
          <p:cNvPr id="16" name="图片 15" descr="图表&#10;&#10;AI 生成的内容可能不正确。">
            <a:extLst>
              <a:ext uri="{FF2B5EF4-FFF2-40B4-BE49-F238E27FC236}">
                <a16:creationId xmlns:a16="http://schemas.microsoft.com/office/drawing/2014/main" id="{5E3D0B04-E4D9-16B7-AC0C-7DC44514FC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8025" y="1272243"/>
            <a:ext cx="3836657" cy="2880000"/>
          </a:xfrm>
          <a:prstGeom prst="rect">
            <a:avLst/>
          </a:prstGeom>
        </p:spPr>
      </p:pic>
      <p:pic>
        <p:nvPicPr>
          <p:cNvPr id="18" name="图片 17" descr="图形用户界面, 文本&#10;&#10;AI 生成的内容可能不正确。">
            <a:extLst>
              <a:ext uri="{FF2B5EF4-FFF2-40B4-BE49-F238E27FC236}">
                <a16:creationId xmlns:a16="http://schemas.microsoft.com/office/drawing/2014/main" id="{F56A6B30-A5D0-6407-5D27-B049A47734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7647" y="4630164"/>
            <a:ext cx="9754760" cy="1242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317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62FA65-EB6F-DB1B-CD51-DE4178F78C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标题 1">
            <a:extLst>
              <a:ext uri="{FF2B5EF4-FFF2-40B4-BE49-F238E27FC236}">
                <a16:creationId xmlns:a16="http://schemas.microsoft.com/office/drawing/2014/main" id="{03FEA23C-48F8-1688-737F-963587D98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Partial Wave Analysis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p:pic>
        <p:nvPicPr>
          <p:cNvPr id="6" name="图片 5" descr="图片包含 键盘, 钟表, 大, 灯光&#10;&#10;AI 生成的内容可能不正确。">
            <a:extLst>
              <a:ext uri="{FF2B5EF4-FFF2-40B4-BE49-F238E27FC236}">
                <a16:creationId xmlns:a16="http://schemas.microsoft.com/office/drawing/2014/main" id="{33152091-BEB4-CBAF-0205-E01BD647E3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433" y="2319673"/>
            <a:ext cx="5636791" cy="2218654"/>
          </a:xfrm>
          <a:prstGeom prst="rect">
            <a:avLst/>
          </a:prstGeom>
        </p:spPr>
      </p:pic>
      <p:pic>
        <p:nvPicPr>
          <p:cNvPr id="9" name="图片 8" descr="图表&#10;&#10;AI 生成的内容可能不正确。">
            <a:extLst>
              <a:ext uri="{FF2B5EF4-FFF2-40B4-BE49-F238E27FC236}">
                <a16:creationId xmlns:a16="http://schemas.microsoft.com/office/drawing/2014/main" id="{CF4AD317-0F1C-7385-5B4E-070FC381A2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6655" y="971185"/>
            <a:ext cx="3838663" cy="2880000"/>
          </a:xfrm>
          <a:prstGeom prst="rect">
            <a:avLst/>
          </a:prstGeom>
        </p:spPr>
      </p:pic>
      <p:pic>
        <p:nvPicPr>
          <p:cNvPr id="11" name="图片 10" descr="图表, 直方图&#10;&#10;AI 生成的内容可能不正确。">
            <a:extLst>
              <a:ext uri="{FF2B5EF4-FFF2-40B4-BE49-F238E27FC236}">
                <a16:creationId xmlns:a16="http://schemas.microsoft.com/office/drawing/2014/main" id="{0B37FA68-88DD-DA33-E0FF-ACCF46EA5C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86655" y="3851185"/>
            <a:ext cx="3836657" cy="2880000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169FA2A0-CC56-1515-8A29-C8A27F289C2B}"/>
              </a:ext>
            </a:extLst>
          </p:cNvPr>
          <p:cNvSpPr/>
          <p:nvPr/>
        </p:nvSpPr>
        <p:spPr>
          <a:xfrm>
            <a:off x="925286" y="2737757"/>
            <a:ext cx="5385938" cy="2449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3274A86A-1339-876E-ED48-215C2CAB6276}"/>
              </a:ext>
            </a:extLst>
          </p:cNvPr>
          <p:cNvSpPr/>
          <p:nvPr/>
        </p:nvSpPr>
        <p:spPr>
          <a:xfrm>
            <a:off x="925286" y="3638042"/>
            <a:ext cx="5385938" cy="2449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5" name="直接箭头连接符 14">
            <a:extLst>
              <a:ext uri="{FF2B5EF4-FFF2-40B4-BE49-F238E27FC236}">
                <a16:creationId xmlns:a16="http://schemas.microsoft.com/office/drawing/2014/main" id="{05E2EC88-31E8-EE93-CF39-7A71F609F119}"/>
              </a:ext>
            </a:extLst>
          </p:cNvPr>
          <p:cNvCxnSpPr>
            <a:stCxn id="12" idx="3"/>
            <a:endCxn id="9" idx="1"/>
          </p:cNvCxnSpPr>
          <p:nvPr/>
        </p:nvCxnSpPr>
        <p:spPr>
          <a:xfrm flipV="1">
            <a:off x="6311224" y="2411185"/>
            <a:ext cx="1475431" cy="449037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箭头连接符 16">
            <a:extLst>
              <a:ext uri="{FF2B5EF4-FFF2-40B4-BE49-F238E27FC236}">
                <a16:creationId xmlns:a16="http://schemas.microsoft.com/office/drawing/2014/main" id="{C7845612-09B3-F675-0783-7B87F7F688B7}"/>
              </a:ext>
            </a:extLst>
          </p:cNvPr>
          <p:cNvCxnSpPr>
            <a:stCxn id="13" idx="3"/>
            <a:endCxn id="11" idx="1"/>
          </p:cNvCxnSpPr>
          <p:nvPr/>
        </p:nvCxnSpPr>
        <p:spPr>
          <a:xfrm>
            <a:off x="6311224" y="3760507"/>
            <a:ext cx="1475431" cy="1530678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7982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A90946-EE28-6EE5-14DE-48736DAE3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标题 1">
            <a:extLst>
              <a:ext uri="{FF2B5EF4-FFF2-40B4-BE49-F238E27FC236}">
                <a16:creationId xmlns:a16="http://schemas.microsoft.com/office/drawing/2014/main" id="{C0640826-5538-712E-8E37-512BBB290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Partial Wave Analysis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p:pic>
        <p:nvPicPr>
          <p:cNvPr id="9" name="图片 8" descr="图表&#10;&#10;AI 生成的内容可能不正确。">
            <a:extLst>
              <a:ext uri="{FF2B5EF4-FFF2-40B4-BE49-F238E27FC236}">
                <a16:creationId xmlns:a16="http://schemas.microsoft.com/office/drawing/2014/main" id="{9FB56216-E5E1-F79B-506C-4688A2AD42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1729" y="1368512"/>
            <a:ext cx="3358830" cy="2520000"/>
          </a:xfrm>
          <a:prstGeom prst="rect">
            <a:avLst/>
          </a:prstGeom>
        </p:spPr>
      </p:pic>
      <p:pic>
        <p:nvPicPr>
          <p:cNvPr id="11" name="图片 10" descr="图表, 直方图&#10;&#10;AI 生成的内容可能不正确。">
            <a:extLst>
              <a:ext uri="{FF2B5EF4-FFF2-40B4-BE49-F238E27FC236}">
                <a16:creationId xmlns:a16="http://schemas.microsoft.com/office/drawing/2014/main" id="{B3182F2A-83C1-084F-9B1E-D5D1525E42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1729" y="4047127"/>
            <a:ext cx="3357075" cy="2520000"/>
          </a:xfrm>
          <a:prstGeom prst="rect">
            <a:avLst/>
          </a:prstGeom>
        </p:spPr>
      </p:pic>
      <p:pic>
        <p:nvPicPr>
          <p:cNvPr id="20" name="图片 19" descr="文本&#10;&#10;AI 生成的内容可能不正确。">
            <a:extLst>
              <a:ext uri="{FF2B5EF4-FFF2-40B4-BE49-F238E27FC236}">
                <a16:creationId xmlns:a16="http://schemas.microsoft.com/office/drawing/2014/main" id="{711DBA48-7C5E-36A7-29EE-F6F2CE2DB5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729" y="2072788"/>
            <a:ext cx="8640000" cy="1111447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61FFEEC6-E44D-3B2F-89E7-53B1F5E96B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196" y="4774021"/>
            <a:ext cx="8640000" cy="1066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8880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:a16="http://schemas.microsoft.com/office/drawing/2014/main" id="{3AFEA064-3B84-BF46-C3BC-65E6B9950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Partial Wave Analysis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4C478855-1F8F-D11D-4F74-678D47071359}"/>
              </a:ext>
            </a:extLst>
          </p:cNvPr>
          <p:cNvGrpSpPr/>
          <p:nvPr/>
        </p:nvGrpSpPr>
        <p:grpSpPr>
          <a:xfrm>
            <a:off x="334054" y="1043767"/>
            <a:ext cx="11523891" cy="2880000"/>
            <a:chOff x="334054" y="1043767"/>
            <a:chExt cx="11523891" cy="2880000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EBD01D91-E671-509E-716F-F7A0D0066E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4054" y="1043767"/>
              <a:ext cx="3841297" cy="2880000"/>
            </a:xfrm>
            <a:prstGeom prst="rect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D7FE779B-3DA5-193A-554C-AC9B6FDE368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175351" y="1043767"/>
              <a:ext cx="3841297" cy="2880000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30F4F537-5A3F-0B80-7AFE-074BCB1FE90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016648" y="1043767"/>
              <a:ext cx="3841297" cy="2880000"/>
            </a:xfrm>
            <a:prstGeom prst="rect">
              <a:avLst/>
            </a:prstGeom>
          </p:spPr>
        </p:pic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99F9586E-62A1-8DAC-4AD2-40BBAF4C83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6493" y="4882723"/>
            <a:ext cx="9719012" cy="197527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DAC46894-2D2A-AFF0-E2F4-888173D7FAF2}"/>
                  </a:ext>
                </a:extLst>
              </p:cNvPr>
              <p:cNvSpPr txBox="1"/>
              <p:nvPr/>
            </p:nvSpPr>
            <p:spPr>
              <a:xfrm>
                <a:off x="1277789" y="3982066"/>
                <a:ext cx="9719012" cy="73866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(1370)</m:t>
                    </m:r>
                  </m:oMath>
                </a14:m>
                <a:r>
                  <a:rPr lang="zh-CN" altLang="en-US" sz="2400" dirty="0">
                    <a:latin typeface="Cambria Math" panose="02040503050406030204" pitchFamily="18" charset="0"/>
                  </a:rPr>
                  <a:t> </a:t>
                </a:r>
                <a:r>
                  <a:rPr lang="en-US" altLang="zh-CN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: mass : 1370 MeV       width : 350 MeV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1270</m:t>
                        </m:r>
                      </m:e>
                    </m:d>
                  </m:oMath>
                </a14:m>
                <a:r>
                  <a:rPr lang="zh-CN" altLang="en-US" sz="2400" dirty="0">
                    <a:latin typeface="Cambria Math" panose="02040503050406030204" pitchFamily="18" charset="0"/>
                  </a:rPr>
                  <a:t> </a:t>
                </a:r>
                <a:r>
                  <a:rPr lang="en-US" altLang="zh-CN" sz="2400" dirty="0">
                    <a:latin typeface="Cambria Math" panose="02040503050406030204" pitchFamily="18" charset="0"/>
                  </a:rPr>
                  <a:t>: mass : 1275.4 MeV    width : 185.8 MeV</a:t>
                </a:r>
                <a:endParaRPr lang="zh-CN" altLang="en-US" sz="2400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DAC46894-2D2A-AFF0-E2F4-888173D7FA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7789" y="3982066"/>
                <a:ext cx="9719012" cy="738664"/>
              </a:xfrm>
              <a:prstGeom prst="rect">
                <a:avLst/>
              </a:prstGeom>
              <a:blipFill>
                <a:blip r:embed="rId6"/>
                <a:stretch>
                  <a:fillRect l="-1506" t="-12397" b="-2479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629033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组合 24">
            <a:extLst>
              <a:ext uri="{FF2B5EF4-FFF2-40B4-BE49-F238E27FC236}">
                <a16:creationId xmlns:a16="http://schemas.microsoft.com/office/drawing/2014/main" id="{AF62CCE5-3847-A08E-540B-16738EA879F5}"/>
              </a:ext>
            </a:extLst>
          </p:cNvPr>
          <p:cNvGrpSpPr/>
          <p:nvPr/>
        </p:nvGrpSpPr>
        <p:grpSpPr>
          <a:xfrm>
            <a:off x="3039424" y="0"/>
            <a:ext cx="3039426" cy="6836400"/>
            <a:chOff x="3039424" y="0"/>
            <a:chExt cx="3039426" cy="6836400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FE9EB6E9-23D3-153B-7B36-3B706A6BE1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39424" y="0"/>
              <a:ext cx="3039426" cy="2278800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7A267D8C-C573-1FAE-24F2-DE536B5FBB4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9424" y="2278800"/>
              <a:ext cx="3039426" cy="2278800"/>
            </a:xfrm>
            <a:prstGeom prst="rect">
              <a:avLst/>
            </a:pr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D63A1A68-19DD-1BD2-5E09-46B54559A41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39424" y="4557600"/>
              <a:ext cx="3039426" cy="2278800"/>
            </a:xfrm>
            <a:prstGeom prst="rect">
              <a:avLst/>
            </a:prstGeom>
          </p:spPr>
        </p:pic>
      </p:grp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717823F0-8F44-38D9-B032-BDA130F608ED}"/>
              </a:ext>
            </a:extLst>
          </p:cNvPr>
          <p:cNvGrpSpPr/>
          <p:nvPr/>
        </p:nvGrpSpPr>
        <p:grpSpPr>
          <a:xfrm>
            <a:off x="6077283" y="0"/>
            <a:ext cx="3040992" cy="6836400"/>
            <a:chOff x="6077283" y="0"/>
            <a:chExt cx="3040992" cy="6836400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EAC8E37E-3FE3-060C-1853-0D7F5A87BEE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78849" y="0"/>
              <a:ext cx="3039426" cy="2278800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D2AD3525-60DE-FDAD-3BD6-11944D85648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078849" y="2278800"/>
              <a:ext cx="3039426" cy="2278800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1CCEF6F5-32A0-8736-83DC-FF0C4E8933C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077283" y="4557600"/>
              <a:ext cx="3040992" cy="2278800"/>
            </a:xfrm>
            <a:prstGeom prst="rect">
              <a:avLst/>
            </a:prstGeom>
          </p:spPr>
        </p:pic>
      </p:grp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2BADDD1B-1D42-AA2A-4BF6-F0845F34B33F}"/>
              </a:ext>
            </a:extLst>
          </p:cNvPr>
          <p:cNvGrpSpPr/>
          <p:nvPr/>
        </p:nvGrpSpPr>
        <p:grpSpPr>
          <a:xfrm>
            <a:off x="9115141" y="0"/>
            <a:ext cx="3044126" cy="6836400"/>
            <a:chOff x="9115141" y="0"/>
            <a:chExt cx="3044126" cy="6836400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C4639BAE-6DDF-D510-1C61-5329E6C2C3D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118275" y="0"/>
              <a:ext cx="3040992" cy="2278800"/>
            </a:xfrm>
            <a:prstGeom prst="rect">
              <a:avLst/>
            </a:prstGeom>
          </p:spPr>
        </p:pic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8BB707F8-0053-586F-C2A3-19F4B5FAF17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115141" y="2278800"/>
              <a:ext cx="3040992" cy="2278800"/>
            </a:xfrm>
            <a:prstGeom prst="rect">
              <a:avLst/>
            </a:prstGeom>
          </p:spPr>
        </p:pic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70ED6D46-CA80-019B-1ACC-058B16DDE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9115141" y="4557600"/>
              <a:ext cx="3040992" cy="2278800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063F68C2-DFDE-E94E-DCA8-469F4409672E}"/>
                  </a:ext>
                </a:extLst>
              </p:cNvPr>
              <p:cNvSpPr txBox="1"/>
              <p:nvPr/>
            </p:nvSpPr>
            <p:spPr>
              <a:xfrm>
                <a:off x="4460292" y="379560"/>
                <a:ext cx="8001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𝜙𝜂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063F68C2-DFDE-E94E-DCA8-469F440967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0292" y="379560"/>
                <a:ext cx="800155" cy="276999"/>
              </a:xfrm>
              <a:prstGeom prst="rect">
                <a:avLst/>
              </a:prstGeom>
              <a:blipFill>
                <a:blip r:embed="rId15"/>
                <a:stretch>
                  <a:fillRect l="-9160" t="-2174" r="-10687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A03CD603-87CE-7B8F-C5E2-94CCD3014933}"/>
                  </a:ext>
                </a:extLst>
              </p:cNvPr>
              <p:cNvSpPr txBox="1"/>
              <p:nvPr/>
            </p:nvSpPr>
            <p:spPr>
              <a:xfrm>
                <a:off x="7499771" y="379560"/>
                <a:ext cx="8001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𝜙𝜂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A03CD603-87CE-7B8F-C5E2-94CCD30149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9771" y="379560"/>
                <a:ext cx="800155" cy="276999"/>
              </a:xfrm>
              <a:prstGeom prst="rect">
                <a:avLst/>
              </a:prstGeom>
              <a:blipFill>
                <a:blip r:embed="rId16"/>
                <a:stretch>
                  <a:fillRect l="-8333" t="-2174" r="-9848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AFADBB39-5B93-3030-8055-9925AE039F74}"/>
                  </a:ext>
                </a:extLst>
              </p:cNvPr>
              <p:cNvSpPr txBox="1"/>
              <p:nvPr/>
            </p:nvSpPr>
            <p:spPr>
              <a:xfrm>
                <a:off x="10539197" y="379560"/>
                <a:ext cx="8001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𝜙𝜂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AFADBB39-5B93-3030-8055-9925AE039F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39197" y="379560"/>
                <a:ext cx="800155" cy="276999"/>
              </a:xfrm>
              <a:prstGeom prst="rect">
                <a:avLst/>
              </a:prstGeom>
              <a:blipFill>
                <a:blip r:embed="rId17"/>
                <a:stretch>
                  <a:fillRect l="-9160" t="-2174" r="-10687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组合 11">
            <a:extLst>
              <a:ext uri="{FF2B5EF4-FFF2-40B4-BE49-F238E27FC236}">
                <a16:creationId xmlns:a16="http://schemas.microsoft.com/office/drawing/2014/main" id="{D94A3E0D-08C5-A262-FB27-EF7BB330D6D0}"/>
              </a:ext>
            </a:extLst>
          </p:cNvPr>
          <p:cNvGrpSpPr/>
          <p:nvPr/>
        </p:nvGrpSpPr>
        <p:grpSpPr>
          <a:xfrm>
            <a:off x="-4702" y="0"/>
            <a:ext cx="3045694" cy="6836400"/>
            <a:chOff x="-4702" y="0"/>
            <a:chExt cx="3045694" cy="6836400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6124C10F-CAA9-C5C1-0195-F6F241412286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0" y="0"/>
              <a:ext cx="3040992" cy="2278800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133B44AD-1ABB-9386-862F-4BD42BF4EB5A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-4702" y="2278800"/>
              <a:ext cx="3040992" cy="2278800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0966945B-18F3-CA71-0F97-BD49E21EE0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-4702" y="4557600"/>
              <a:ext cx="3040992" cy="2278800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E153B430-47DA-4F83-02D9-40D97D3773C8}"/>
                  </a:ext>
                </a:extLst>
              </p:cNvPr>
              <p:cNvSpPr txBox="1"/>
              <p:nvPr/>
            </p:nvSpPr>
            <p:spPr>
              <a:xfrm>
                <a:off x="1395510" y="656559"/>
                <a:ext cx="96577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(1370)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E153B430-47DA-4F83-02D9-40D97D3773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5510" y="656559"/>
                <a:ext cx="965777" cy="276999"/>
              </a:xfrm>
              <a:prstGeom prst="rect">
                <a:avLst/>
              </a:prstGeom>
              <a:blipFill>
                <a:blip r:embed="rId21"/>
                <a:stretch>
                  <a:fillRect l="-7595" t="-4444" r="-8861" b="-355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6F169991-34F5-3C6B-C96E-2864923FD532}"/>
                  </a:ext>
                </a:extLst>
              </p:cNvPr>
              <p:cNvSpPr txBox="1"/>
              <p:nvPr/>
            </p:nvSpPr>
            <p:spPr>
              <a:xfrm>
                <a:off x="1478321" y="379560"/>
                <a:ext cx="80015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𝜙𝜂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6F169991-34F5-3C6B-C96E-2864923FD5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8321" y="379560"/>
                <a:ext cx="800154" cy="276999"/>
              </a:xfrm>
              <a:prstGeom prst="rect">
                <a:avLst/>
              </a:prstGeom>
              <a:blipFill>
                <a:blip r:embed="rId22"/>
                <a:stretch>
                  <a:fillRect l="-9160" t="-2174" r="-10687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乘号 1">
            <a:extLst>
              <a:ext uri="{FF2B5EF4-FFF2-40B4-BE49-F238E27FC236}">
                <a16:creationId xmlns:a16="http://schemas.microsoft.com/office/drawing/2014/main" id="{D71FF3A3-F6E8-5474-06A0-DD0DA9898E5B}"/>
              </a:ext>
            </a:extLst>
          </p:cNvPr>
          <p:cNvSpPr/>
          <p:nvPr/>
        </p:nvSpPr>
        <p:spPr>
          <a:xfrm>
            <a:off x="399780" y="334982"/>
            <a:ext cx="317592" cy="276999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乘号 3">
            <a:extLst>
              <a:ext uri="{FF2B5EF4-FFF2-40B4-BE49-F238E27FC236}">
                <a16:creationId xmlns:a16="http://schemas.microsoft.com/office/drawing/2014/main" id="{575599B4-5904-76B2-143C-CE147D1F0CBB}"/>
              </a:ext>
            </a:extLst>
          </p:cNvPr>
          <p:cNvSpPr/>
          <p:nvPr/>
        </p:nvSpPr>
        <p:spPr>
          <a:xfrm>
            <a:off x="3432239" y="334981"/>
            <a:ext cx="317592" cy="276999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乘号 4">
            <a:extLst>
              <a:ext uri="{FF2B5EF4-FFF2-40B4-BE49-F238E27FC236}">
                <a16:creationId xmlns:a16="http://schemas.microsoft.com/office/drawing/2014/main" id="{E54FAE35-4E13-CA8E-5A21-CF4E8EC08C88}"/>
              </a:ext>
            </a:extLst>
          </p:cNvPr>
          <p:cNvSpPr/>
          <p:nvPr/>
        </p:nvSpPr>
        <p:spPr>
          <a:xfrm>
            <a:off x="6439395" y="334981"/>
            <a:ext cx="317592" cy="276999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星形: 五角 6">
            <a:extLst>
              <a:ext uri="{FF2B5EF4-FFF2-40B4-BE49-F238E27FC236}">
                <a16:creationId xmlns:a16="http://schemas.microsoft.com/office/drawing/2014/main" id="{D72B18A9-6B71-DBFA-C6BA-E8C2DA9D36D8}"/>
              </a:ext>
            </a:extLst>
          </p:cNvPr>
          <p:cNvSpPr/>
          <p:nvPr/>
        </p:nvSpPr>
        <p:spPr>
          <a:xfrm>
            <a:off x="10542458" y="720056"/>
            <a:ext cx="793631" cy="747623"/>
          </a:xfrm>
          <a:prstGeom prst="star5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15112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3C1ABFB0-A10F-E1EF-34F6-93AF6EDDDED8}"/>
              </a:ext>
            </a:extLst>
          </p:cNvPr>
          <p:cNvGrpSpPr/>
          <p:nvPr/>
        </p:nvGrpSpPr>
        <p:grpSpPr>
          <a:xfrm>
            <a:off x="0" y="0"/>
            <a:ext cx="3040992" cy="6836400"/>
            <a:chOff x="0" y="0"/>
            <a:chExt cx="3040992" cy="6836400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59B6AE8C-ECF4-A3CE-D964-A4FE6E5DD4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3040992" cy="2278800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BC1E34E9-3436-ED4A-4C0D-DCF1314862B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2278800"/>
              <a:ext cx="3040992" cy="2278800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3DB7B348-DEF0-9176-2709-2ABC7D5CCAC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4557600"/>
              <a:ext cx="3040992" cy="2278800"/>
            </a:xfrm>
            <a:prstGeom prst="rect">
              <a:avLst/>
            </a:prstGeom>
          </p:spPr>
        </p:pic>
      </p:grp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A87279D8-441E-3A9A-31DF-3BD572364EB8}"/>
              </a:ext>
            </a:extLst>
          </p:cNvPr>
          <p:cNvGrpSpPr/>
          <p:nvPr/>
        </p:nvGrpSpPr>
        <p:grpSpPr>
          <a:xfrm>
            <a:off x="3040992" y="0"/>
            <a:ext cx="3040992" cy="6836400"/>
            <a:chOff x="3040992" y="0"/>
            <a:chExt cx="3040992" cy="6836400"/>
          </a:xfrm>
        </p:grpSpPr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FC0409BD-1B2C-E0BC-9D72-F3F48C3915C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40992" y="0"/>
              <a:ext cx="3040992" cy="2278800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3520E566-51B6-76A2-6256-1413F1805D4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040992" y="2278800"/>
              <a:ext cx="3040992" cy="2278800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1352DEC3-561D-49E0-CCB8-3AE8FD324F9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040992" y="4557600"/>
              <a:ext cx="3040992" cy="2278800"/>
            </a:xfrm>
            <a:prstGeom prst="rect">
              <a:avLst/>
            </a:prstGeom>
          </p:spPr>
        </p:pic>
      </p:grp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56EE9A78-B95F-16A2-B7DB-D2E3D10E02A0}"/>
              </a:ext>
            </a:extLst>
          </p:cNvPr>
          <p:cNvGrpSpPr/>
          <p:nvPr/>
        </p:nvGrpSpPr>
        <p:grpSpPr>
          <a:xfrm>
            <a:off x="6081984" y="0"/>
            <a:ext cx="3040992" cy="6836400"/>
            <a:chOff x="6081984" y="0"/>
            <a:chExt cx="3040992" cy="6836400"/>
          </a:xfrm>
        </p:grpSpPr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8C70B3CB-3552-B559-C044-23A0ADB37F6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081984" y="0"/>
              <a:ext cx="3040992" cy="2278800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A037EA50-48EA-F113-B4B9-B025D442335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081984" y="2278800"/>
              <a:ext cx="3040992" cy="2278800"/>
            </a:xfrm>
            <a:prstGeom prst="rect">
              <a:avLst/>
            </a:prstGeom>
          </p:spPr>
        </p:pic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AC4CD29A-E787-7DB6-6C86-5F51D4DA3FA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081984" y="4557600"/>
              <a:ext cx="3040992" cy="2278800"/>
            </a:xfrm>
            <a:prstGeom prst="rect">
              <a:avLst/>
            </a:prstGeom>
          </p:spPr>
        </p:pic>
      </p:grp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070B6AAA-CF31-5421-E4FD-5AAF3F19490E}"/>
              </a:ext>
            </a:extLst>
          </p:cNvPr>
          <p:cNvGrpSpPr/>
          <p:nvPr/>
        </p:nvGrpSpPr>
        <p:grpSpPr>
          <a:xfrm>
            <a:off x="9122976" y="0"/>
            <a:ext cx="3040992" cy="6836400"/>
            <a:chOff x="9122976" y="0"/>
            <a:chExt cx="3040992" cy="6836400"/>
          </a:xfrm>
        </p:grpSpPr>
        <p:pic>
          <p:nvPicPr>
            <p:cNvPr id="26" name="图片 25">
              <a:extLst>
                <a:ext uri="{FF2B5EF4-FFF2-40B4-BE49-F238E27FC236}">
                  <a16:creationId xmlns:a16="http://schemas.microsoft.com/office/drawing/2014/main" id="{F56D54FB-AA80-0490-B0D0-691E7AA6D65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9122976" y="0"/>
              <a:ext cx="3040992" cy="2278800"/>
            </a:xfrm>
            <a:prstGeom prst="rect">
              <a:avLst/>
            </a:prstGeom>
          </p:spPr>
        </p:pic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0746A648-1425-83E8-762B-1849A5122F9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9122976" y="2278800"/>
              <a:ext cx="3040992" cy="2278800"/>
            </a:xfrm>
            <a:prstGeom prst="rect">
              <a:avLst/>
            </a:prstGeom>
          </p:spPr>
        </p:pic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7B2F770A-BB93-0D96-0E5E-0DE683F826A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9122976" y="4557600"/>
              <a:ext cx="3040992" cy="2278800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6C7F06BA-ABF0-3644-E90A-96D40C01A7CA}"/>
                  </a:ext>
                </a:extLst>
              </p:cNvPr>
              <p:cNvSpPr txBox="1"/>
              <p:nvPr/>
            </p:nvSpPr>
            <p:spPr>
              <a:xfrm>
                <a:off x="1379507" y="379560"/>
                <a:ext cx="8001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𝜙𝜂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6C7F06BA-ABF0-3644-E90A-96D40C01A7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9507" y="379560"/>
                <a:ext cx="800155" cy="276999"/>
              </a:xfrm>
              <a:prstGeom prst="rect">
                <a:avLst/>
              </a:prstGeom>
              <a:blipFill>
                <a:blip r:embed="rId14"/>
                <a:stretch>
                  <a:fillRect l="-8333" t="-2174" r="-9848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CDEEF269-813C-9E17-7A96-509824E03D71}"/>
                  </a:ext>
                </a:extLst>
              </p:cNvPr>
              <p:cNvSpPr txBox="1"/>
              <p:nvPr/>
            </p:nvSpPr>
            <p:spPr>
              <a:xfrm>
                <a:off x="4420499" y="379559"/>
                <a:ext cx="76488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𝜂𝜂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CDEEF269-813C-9E17-7A96-509824E03D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0499" y="379559"/>
                <a:ext cx="764889" cy="276999"/>
              </a:xfrm>
              <a:prstGeom prst="rect">
                <a:avLst/>
              </a:prstGeom>
              <a:blipFill>
                <a:blip r:embed="rId15"/>
                <a:stretch>
                  <a:fillRect l="-6349" t="-2174" r="-10317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文本框 37">
                <a:extLst>
                  <a:ext uri="{FF2B5EF4-FFF2-40B4-BE49-F238E27FC236}">
                    <a16:creationId xmlns:a16="http://schemas.microsoft.com/office/drawing/2014/main" id="{9687B125-332D-EB5E-4A52-A0D3A52568F1}"/>
                  </a:ext>
                </a:extLst>
              </p:cNvPr>
              <p:cNvSpPr txBox="1"/>
              <p:nvPr/>
            </p:nvSpPr>
            <p:spPr>
              <a:xfrm>
                <a:off x="7461491" y="379558"/>
                <a:ext cx="76488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𝜂𝜂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8" name="文本框 37">
                <a:extLst>
                  <a:ext uri="{FF2B5EF4-FFF2-40B4-BE49-F238E27FC236}">
                    <a16:creationId xmlns:a16="http://schemas.microsoft.com/office/drawing/2014/main" id="{9687B125-332D-EB5E-4A52-A0D3A52568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1491" y="379558"/>
                <a:ext cx="764889" cy="276999"/>
              </a:xfrm>
              <a:prstGeom prst="rect">
                <a:avLst/>
              </a:prstGeom>
              <a:blipFill>
                <a:blip r:embed="rId16"/>
                <a:stretch>
                  <a:fillRect l="-6400" t="-2174" r="-11200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文本框 38">
                <a:extLst>
                  <a:ext uri="{FF2B5EF4-FFF2-40B4-BE49-F238E27FC236}">
                    <a16:creationId xmlns:a16="http://schemas.microsoft.com/office/drawing/2014/main" id="{7EEF5820-1567-A0B6-25C8-A87683DE5833}"/>
                  </a:ext>
                </a:extLst>
              </p:cNvPr>
              <p:cNvSpPr txBox="1"/>
              <p:nvPr/>
            </p:nvSpPr>
            <p:spPr>
              <a:xfrm>
                <a:off x="10535026" y="379557"/>
                <a:ext cx="76488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𝜂𝜂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9" name="文本框 38">
                <a:extLst>
                  <a:ext uri="{FF2B5EF4-FFF2-40B4-BE49-F238E27FC236}">
                    <a16:creationId xmlns:a16="http://schemas.microsoft.com/office/drawing/2014/main" id="{7EEF5820-1567-A0B6-25C8-A87683DE58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35026" y="379557"/>
                <a:ext cx="764889" cy="276999"/>
              </a:xfrm>
              <a:prstGeom prst="rect">
                <a:avLst/>
              </a:prstGeom>
              <a:blipFill>
                <a:blip r:embed="rId17"/>
                <a:stretch>
                  <a:fillRect l="-6349" t="-2174" r="-10317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文本框 39">
                <a:extLst>
                  <a:ext uri="{FF2B5EF4-FFF2-40B4-BE49-F238E27FC236}">
                    <a16:creationId xmlns:a16="http://schemas.microsoft.com/office/drawing/2014/main" id="{889FBB83-C562-3DCA-CD7A-5D35997101C8}"/>
                  </a:ext>
                </a:extLst>
              </p:cNvPr>
              <p:cNvSpPr txBox="1"/>
              <p:nvPr/>
            </p:nvSpPr>
            <p:spPr>
              <a:xfrm>
                <a:off x="1296695" y="669012"/>
                <a:ext cx="96577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(1370)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0" name="文本框 39">
                <a:extLst>
                  <a:ext uri="{FF2B5EF4-FFF2-40B4-BE49-F238E27FC236}">
                    <a16:creationId xmlns:a16="http://schemas.microsoft.com/office/drawing/2014/main" id="{889FBB83-C562-3DCA-CD7A-5D35997101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6695" y="669012"/>
                <a:ext cx="965777" cy="276999"/>
              </a:xfrm>
              <a:prstGeom prst="rect">
                <a:avLst/>
              </a:prstGeom>
              <a:blipFill>
                <a:blip r:embed="rId18"/>
                <a:stretch>
                  <a:fillRect l="-7595" t="-4444" r="-8861" b="-355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乘号 1">
            <a:extLst>
              <a:ext uri="{FF2B5EF4-FFF2-40B4-BE49-F238E27FC236}">
                <a16:creationId xmlns:a16="http://schemas.microsoft.com/office/drawing/2014/main" id="{3A19D4F1-4474-A703-A43F-2A59AF1D02DC}"/>
              </a:ext>
            </a:extLst>
          </p:cNvPr>
          <p:cNvSpPr/>
          <p:nvPr/>
        </p:nvSpPr>
        <p:spPr>
          <a:xfrm>
            <a:off x="3413153" y="294726"/>
            <a:ext cx="317592" cy="276999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星形: 五角 2">
            <a:extLst>
              <a:ext uri="{FF2B5EF4-FFF2-40B4-BE49-F238E27FC236}">
                <a16:creationId xmlns:a16="http://schemas.microsoft.com/office/drawing/2014/main" id="{82ADE1DE-0EC6-8F41-86CE-6597E45A039D}"/>
              </a:ext>
            </a:extLst>
          </p:cNvPr>
          <p:cNvSpPr/>
          <p:nvPr/>
        </p:nvSpPr>
        <p:spPr>
          <a:xfrm>
            <a:off x="1468557" y="946011"/>
            <a:ext cx="793631" cy="747623"/>
          </a:xfrm>
          <a:prstGeom prst="star5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12212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AF4699AE-D517-7D7D-A69C-6070B758DF7E}"/>
              </a:ext>
            </a:extLst>
          </p:cNvPr>
          <p:cNvGrpSpPr/>
          <p:nvPr/>
        </p:nvGrpSpPr>
        <p:grpSpPr>
          <a:xfrm>
            <a:off x="0" y="0"/>
            <a:ext cx="3040992" cy="6836400"/>
            <a:chOff x="0" y="0"/>
            <a:chExt cx="3040992" cy="6836400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631FAF3D-35B3-6D61-346E-BC23A2D3911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3040992" cy="2278800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BE235FD6-C51C-1AE0-6205-CC5E0F1FF3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2278800"/>
              <a:ext cx="3038400" cy="2278800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B9BB0062-733B-FD56-1748-5E74422C651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4557600"/>
              <a:ext cx="3040992" cy="2278800"/>
            </a:xfrm>
            <a:prstGeom prst="rect">
              <a:avLst/>
            </a:prstGeom>
          </p:spPr>
        </p:pic>
      </p:grp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4ABFDBA5-E9D7-CEB5-837B-11F59E7A836D}"/>
              </a:ext>
            </a:extLst>
          </p:cNvPr>
          <p:cNvGrpSpPr/>
          <p:nvPr/>
        </p:nvGrpSpPr>
        <p:grpSpPr>
          <a:xfrm>
            <a:off x="3035808" y="0"/>
            <a:ext cx="3043584" cy="6836400"/>
            <a:chOff x="3035808" y="0"/>
            <a:chExt cx="3043584" cy="6836400"/>
          </a:xfrm>
        </p:grpSpPr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07F6A369-6C12-C359-5A56-C567524F983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38400" y="0"/>
              <a:ext cx="3040992" cy="2278800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BEBBAA95-4EAF-15EB-F2F3-DC6441B33C0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038400" y="2278800"/>
              <a:ext cx="3040992" cy="2278800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A9788105-4846-F797-47C6-40AEC27DFAE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035808" y="4557600"/>
              <a:ext cx="3040992" cy="2278800"/>
            </a:xfrm>
            <a:prstGeom prst="rect">
              <a:avLst/>
            </a:prstGeom>
          </p:spPr>
        </p:pic>
      </p:grp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E3D2FEFF-F009-F7EF-8FCF-B63870E4223A}"/>
              </a:ext>
            </a:extLst>
          </p:cNvPr>
          <p:cNvGrpSpPr/>
          <p:nvPr/>
        </p:nvGrpSpPr>
        <p:grpSpPr>
          <a:xfrm>
            <a:off x="6071616" y="0"/>
            <a:ext cx="3046176" cy="6836400"/>
            <a:chOff x="6071616" y="0"/>
            <a:chExt cx="3046176" cy="6836400"/>
          </a:xfrm>
        </p:grpSpPr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ABCA790D-B628-9FD1-6A07-99E2C7129F7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076800" y="0"/>
              <a:ext cx="3040992" cy="2278800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AC71956A-39C4-D42C-AF87-CCBC3AE8A4F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071616" y="2278800"/>
              <a:ext cx="3040992" cy="2278800"/>
            </a:xfrm>
            <a:prstGeom prst="rect">
              <a:avLst/>
            </a:prstGeom>
          </p:spPr>
        </p:pic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0592A6D7-C4AE-5A30-A992-46AD0CF0CFC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074208" y="4557600"/>
              <a:ext cx="3040992" cy="2278800"/>
            </a:xfrm>
            <a:prstGeom prst="rect">
              <a:avLst/>
            </a:prstGeom>
          </p:spPr>
        </p:pic>
      </p:grpSp>
      <p:grpSp>
        <p:nvGrpSpPr>
          <p:cNvPr id="33" name="组合 32">
            <a:extLst>
              <a:ext uri="{FF2B5EF4-FFF2-40B4-BE49-F238E27FC236}">
                <a16:creationId xmlns:a16="http://schemas.microsoft.com/office/drawing/2014/main" id="{851E6A2A-D287-DD74-08E7-1DE09647B00D}"/>
              </a:ext>
            </a:extLst>
          </p:cNvPr>
          <p:cNvGrpSpPr/>
          <p:nvPr/>
        </p:nvGrpSpPr>
        <p:grpSpPr>
          <a:xfrm>
            <a:off x="9117792" y="0"/>
            <a:ext cx="3046176" cy="6836400"/>
            <a:chOff x="9117792" y="0"/>
            <a:chExt cx="3046176" cy="6836400"/>
          </a:xfrm>
        </p:grpSpPr>
        <p:pic>
          <p:nvPicPr>
            <p:cNvPr id="26" name="图片 25">
              <a:extLst>
                <a:ext uri="{FF2B5EF4-FFF2-40B4-BE49-F238E27FC236}">
                  <a16:creationId xmlns:a16="http://schemas.microsoft.com/office/drawing/2014/main" id="{667EEF89-07FD-7012-1FA3-CCBE1FCB061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9117792" y="0"/>
              <a:ext cx="3040992" cy="2278800"/>
            </a:xfrm>
            <a:prstGeom prst="rect">
              <a:avLst/>
            </a:prstGeom>
          </p:spPr>
        </p:pic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766AC209-20AE-5C2A-2453-4ABC4B9A22F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9122976" y="2278800"/>
              <a:ext cx="3040992" cy="2278800"/>
            </a:xfrm>
            <a:prstGeom prst="rect">
              <a:avLst/>
            </a:prstGeom>
          </p:spPr>
        </p:pic>
        <p:pic>
          <p:nvPicPr>
            <p:cNvPr id="32" name="图片 31">
              <a:extLst>
                <a:ext uri="{FF2B5EF4-FFF2-40B4-BE49-F238E27FC236}">
                  <a16:creationId xmlns:a16="http://schemas.microsoft.com/office/drawing/2014/main" id="{00EB7518-3B9F-DF9D-1704-C58D63614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9122976" y="4557600"/>
              <a:ext cx="3040992" cy="2278800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0C9AF20C-D6D9-F841-4C0A-19401DBB6DE3}"/>
                  </a:ext>
                </a:extLst>
              </p:cNvPr>
              <p:cNvSpPr txBox="1"/>
              <p:nvPr/>
            </p:nvSpPr>
            <p:spPr>
              <a:xfrm>
                <a:off x="1379507" y="379560"/>
                <a:ext cx="80015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𝜙𝜂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0C9AF20C-D6D9-F841-4C0A-19401DBB6D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9507" y="379560"/>
                <a:ext cx="800154" cy="276999"/>
              </a:xfrm>
              <a:prstGeom prst="rect">
                <a:avLst/>
              </a:prstGeom>
              <a:blipFill>
                <a:blip r:embed="rId14"/>
                <a:stretch>
                  <a:fillRect l="-8333" t="-2174" r="-9848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82B4CB99-241B-18EF-794C-C6789C4EE04E}"/>
                  </a:ext>
                </a:extLst>
              </p:cNvPr>
              <p:cNvSpPr txBox="1"/>
              <p:nvPr/>
            </p:nvSpPr>
            <p:spPr>
              <a:xfrm>
                <a:off x="4460292" y="379560"/>
                <a:ext cx="8001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𝜙𝜂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82B4CB99-241B-18EF-794C-C6789C4EE0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0292" y="379560"/>
                <a:ext cx="800155" cy="276999"/>
              </a:xfrm>
              <a:prstGeom prst="rect">
                <a:avLst/>
              </a:prstGeom>
              <a:blipFill>
                <a:blip r:embed="rId15"/>
                <a:stretch>
                  <a:fillRect l="-9160" t="-2174" r="-10687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768582A5-4D81-E7D7-F291-20599568005C}"/>
                  </a:ext>
                </a:extLst>
              </p:cNvPr>
              <p:cNvSpPr txBox="1"/>
              <p:nvPr/>
            </p:nvSpPr>
            <p:spPr>
              <a:xfrm>
                <a:off x="7499771" y="379560"/>
                <a:ext cx="8001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𝜙𝜂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768582A5-4D81-E7D7-F291-2059956800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9771" y="379560"/>
                <a:ext cx="800155" cy="276999"/>
              </a:xfrm>
              <a:prstGeom prst="rect">
                <a:avLst/>
              </a:prstGeom>
              <a:blipFill>
                <a:blip r:embed="rId16"/>
                <a:stretch>
                  <a:fillRect l="-8333" t="-2174" r="-9848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931D446B-4E89-CC56-51AF-E57A24CE1D8C}"/>
                  </a:ext>
                </a:extLst>
              </p:cNvPr>
              <p:cNvSpPr txBox="1"/>
              <p:nvPr/>
            </p:nvSpPr>
            <p:spPr>
              <a:xfrm>
                <a:off x="10539197" y="379560"/>
                <a:ext cx="8001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𝜙𝜂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931D446B-4E89-CC56-51AF-E57A24CE1D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39197" y="379560"/>
                <a:ext cx="800155" cy="276999"/>
              </a:xfrm>
              <a:prstGeom prst="rect">
                <a:avLst/>
              </a:prstGeom>
              <a:blipFill>
                <a:blip r:embed="rId17"/>
                <a:stretch>
                  <a:fillRect l="-9160" t="-2174" r="-10687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文本框 37">
                <a:extLst>
                  <a:ext uri="{FF2B5EF4-FFF2-40B4-BE49-F238E27FC236}">
                    <a16:creationId xmlns:a16="http://schemas.microsoft.com/office/drawing/2014/main" id="{DF69C1C3-C2F2-4F12-344E-9CAEDF6D8026}"/>
                  </a:ext>
                </a:extLst>
              </p:cNvPr>
              <p:cNvSpPr txBox="1"/>
              <p:nvPr/>
            </p:nvSpPr>
            <p:spPr>
              <a:xfrm>
                <a:off x="1296695" y="669012"/>
                <a:ext cx="96577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(1270)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8" name="文本框 37">
                <a:extLst>
                  <a:ext uri="{FF2B5EF4-FFF2-40B4-BE49-F238E27FC236}">
                    <a16:creationId xmlns:a16="http://schemas.microsoft.com/office/drawing/2014/main" id="{DF69C1C3-C2F2-4F12-344E-9CAEDF6D80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6695" y="669012"/>
                <a:ext cx="965777" cy="276999"/>
              </a:xfrm>
              <a:prstGeom prst="rect">
                <a:avLst/>
              </a:prstGeom>
              <a:blipFill>
                <a:blip r:embed="rId18"/>
                <a:stretch>
                  <a:fillRect l="-7595" t="-4444" r="-8861" b="-355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星形: 五角 1">
            <a:extLst>
              <a:ext uri="{FF2B5EF4-FFF2-40B4-BE49-F238E27FC236}">
                <a16:creationId xmlns:a16="http://schemas.microsoft.com/office/drawing/2014/main" id="{572E8AE0-9FAE-C7DE-DE69-B86290DFFB99}"/>
              </a:ext>
            </a:extLst>
          </p:cNvPr>
          <p:cNvSpPr/>
          <p:nvPr/>
        </p:nvSpPr>
        <p:spPr>
          <a:xfrm>
            <a:off x="1439021" y="963976"/>
            <a:ext cx="793631" cy="747623"/>
          </a:xfrm>
          <a:prstGeom prst="star5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星形: 五角 2">
            <a:extLst>
              <a:ext uri="{FF2B5EF4-FFF2-40B4-BE49-F238E27FC236}">
                <a16:creationId xmlns:a16="http://schemas.microsoft.com/office/drawing/2014/main" id="{93010FC7-E239-3E29-F2BA-EFC2EDB64DAC}"/>
              </a:ext>
            </a:extLst>
          </p:cNvPr>
          <p:cNvSpPr/>
          <p:nvPr/>
        </p:nvSpPr>
        <p:spPr>
          <a:xfrm>
            <a:off x="10542458" y="720056"/>
            <a:ext cx="793631" cy="747623"/>
          </a:xfrm>
          <a:prstGeom prst="star5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5759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C96DD-DCE6-F1E2-82AB-00CB5F323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16E6793-E231-A22B-2F49-29CBF8D8D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Motivation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F98878A-F2F3-FB5D-5443-C08EFEAFF1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1575" y="1526422"/>
            <a:ext cx="10128849" cy="398873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endParaRPr lang="en-US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8E3E49FB-4F3E-7706-5C42-DE8C9EA74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C52F7-0E53-4BD6-919F-7AB2A70340A1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4210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09D08613-8751-A9C1-9817-851B18B996C6}"/>
              </a:ext>
            </a:extLst>
          </p:cNvPr>
          <p:cNvGrpSpPr/>
          <p:nvPr/>
        </p:nvGrpSpPr>
        <p:grpSpPr>
          <a:xfrm>
            <a:off x="3040992" y="0"/>
            <a:ext cx="3040992" cy="6836400"/>
            <a:chOff x="0" y="0"/>
            <a:chExt cx="3040992" cy="6836400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1960E97-19B4-6113-8D52-E8ABEABA00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3040992" cy="2278800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E32C3A80-B31D-51F5-C9D5-9BB389DDB2D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2278800"/>
              <a:ext cx="3040992" cy="2278800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C818D977-9AC8-5254-D1E8-6C7C1948D45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592" y="4557600"/>
              <a:ext cx="3038400" cy="2278800"/>
            </a:xfrm>
            <a:prstGeom prst="rect">
              <a:avLst/>
            </a:prstGeom>
          </p:spPr>
        </p:pic>
      </p:grp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CE237466-90D2-47EE-C1FE-CA39C0EA2535}"/>
              </a:ext>
            </a:extLst>
          </p:cNvPr>
          <p:cNvGrpSpPr/>
          <p:nvPr/>
        </p:nvGrpSpPr>
        <p:grpSpPr>
          <a:xfrm>
            <a:off x="0" y="0"/>
            <a:ext cx="3040992" cy="6836400"/>
            <a:chOff x="0" y="0"/>
            <a:chExt cx="3040992" cy="6836400"/>
          </a:xfrm>
        </p:grpSpPr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246C938B-EDD3-D1BE-CC09-FB357A94A28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0"/>
              <a:ext cx="3040992" cy="2278800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E3BD4BDB-37D1-2E99-3E82-A94FD13990E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0" y="2278800"/>
              <a:ext cx="3040992" cy="2278800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B25256CC-66EA-6CDA-68DF-96E5A45B6F9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0" y="4557600"/>
              <a:ext cx="3040992" cy="2278800"/>
            </a:xfrm>
            <a:prstGeom prst="rect">
              <a:avLst/>
            </a:prstGeom>
          </p:spPr>
        </p:pic>
      </p:grp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FC0085A0-5FEE-6B96-5B9F-7437A6224D02}"/>
              </a:ext>
            </a:extLst>
          </p:cNvPr>
          <p:cNvGrpSpPr/>
          <p:nvPr/>
        </p:nvGrpSpPr>
        <p:grpSpPr>
          <a:xfrm>
            <a:off x="6079392" y="0"/>
            <a:ext cx="3043584" cy="6836400"/>
            <a:chOff x="6079392" y="0"/>
            <a:chExt cx="3043584" cy="6836400"/>
          </a:xfrm>
        </p:grpSpPr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B7AB1D07-0D6D-EBFD-C86B-CEE45EA7631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081984" y="0"/>
              <a:ext cx="3040992" cy="2278800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D583BAEF-003A-96CD-2B52-40BCA488EAD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081984" y="2278800"/>
              <a:ext cx="3040992" cy="2278800"/>
            </a:xfrm>
            <a:prstGeom prst="rect">
              <a:avLst/>
            </a:prstGeom>
          </p:spPr>
        </p:pic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2B84DCA7-703B-7352-CD2A-D2175CE856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079392" y="4557600"/>
              <a:ext cx="3040992" cy="2278800"/>
            </a:xfrm>
            <a:prstGeom prst="rect">
              <a:avLst/>
            </a:prstGeom>
          </p:spPr>
        </p:pic>
      </p:grp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8D47BFCD-7538-BB71-8EF4-C77830BB6CDE}"/>
              </a:ext>
            </a:extLst>
          </p:cNvPr>
          <p:cNvGrpSpPr/>
          <p:nvPr/>
        </p:nvGrpSpPr>
        <p:grpSpPr>
          <a:xfrm>
            <a:off x="9115200" y="0"/>
            <a:ext cx="3046176" cy="6836400"/>
            <a:chOff x="9115200" y="0"/>
            <a:chExt cx="3046176" cy="6836400"/>
          </a:xfrm>
        </p:grpSpPr>
        <p:pic>
          <p:nvPicPr>
            <p:cNvPr id="26" name="图片 25">
              <a:extLst>
                <a:ext uri="{FF2B5EF4-FFF2-40B4-BE49-F238E27FC236}">
                  <a16:creationId xmlns:a16="http://schemas.microsoft.com/office/drawing/2014/main" id="{514042F7-3C35-4A4C-C019-14750092B3C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9120384" y="0"/>
              <a:ext cx="3040992" cy="2278800"/>
            </a:xfrm>
            <a:prstGeom prst="rect">
              <a:avLst/>
            </a:prstGeom>
          </p:spPr>
        </p:pic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59BA66A1-DFC4-8771-3DF6-29A82450B45F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9115200" y="2278800"/>
              <a:ext cx="3040992" cy="2278800"/>
            </a:xfrm>
            <a:prstGeom prst="rect">
              <a:avLst/>
            </a:prstGeom>
          </p:spPr>
        </p:pic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8CD25F61-D363-3DFF-B1C3-7DF9C0AC7853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9115200" y="4557600"/>
              <a:ext cx="3040992" cy="2278800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9496A75B-C212-41D2-42C3-5E5ED10BDD34}"/>
                  </a:ext>
                </a:extLst>
              </p:cNvPr>
              <p:cNvSpPr txBox="1"/>
              <p:nvPr/>
            </p:nvSpPr>
            <p:spPr>
              <a:xfrm>
                <a:off x="4420499" y="379559"/>
                <a:ext cx="76488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𝜂𝜂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9496A75B-C212-41D2-42C3-5E5ED10BDD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0499" y="379559"/>
                <a:ext cx="764889" cy="276999"/>
              </a:xfrm>
              <a:prstGeom prst="rect">
                <a:avLst/>
              </a:prstGeom>
              <a:blipFill>
                <a:blip r:embed="rId15"/>
                <a:stretch>
                  <a:fillRect l="-6349" t="-2174" r="-10317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60FC99FE-1537-FD3D-3E2A-1E7D94ACEE4D}"/>
                  </a:ext>
                </a:extLst>
              </p:cNvPr>
              <p:cNvSpPr txBox="1"/>
              <p:nvPr/>
            </p:nvSpPr>
            <p:spPr>
              <a:xfrm>
                <a:off x="7461491" y="379558"/>
                <a:ext cx="76488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𝜂𝜂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60FC99FE-1537-FD3D-3E2A-1E7D94ACEE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1491" y="379558"/>
                <a:ext cx="764889" cy="276999"/>
              </a:xfrm>
              <a:prstGeom prst="rect">
                <a:avLst/>
              </a:prstGeom>
              <a:blipFill>
                <a:blip r:embed="rId16"/>
                <a:stretch>
                  <a:fillRect l="-6400" t="-2174" r="-11200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662CEE16-3C30-7A5E-2C55-4644B0869577}"/>
                  </a:ext>
                </a:extLst>
              </p:cNvPr>
              <p:cNvSpPr txBox="1"/>
              <p:nvPr/>
            </p:nvSpPr>
            <p:spPr>
              <a:xfrm>
                <a:off x="10535026" y="379557"/>
                <a:ext cx="76488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𝜂𝜂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662CEE16-3C30-7A5E-2C55-4644B08695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35026" y="379557"/>
                <a:ext cx="764889" cy="276999"/>
              </a:xfrm>
              <a:prstGeom prst="rect">
                <a:avLst/>
              </a:prstGeom>
              <a:blipFill>
                <a:blip r:embed="rId17"/>
                <a:stretch>
                  <a:fillRect l="-6349" t="-2174" r="-10317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2042E654-74F1-94EF-2D88-EAD2E7FA3AC7}"/>
                  </a:ext>
                </a:extLst>
              </p:cNvPr>
              <p:cNvSpPr txBox="1"/>
              <p:nvPr/>
            </p:nvSpPr>
            <p:spPr>
              <a:xfrm>
                <a:off x="1379507" y="379560"/>
                <a:ext cx="8001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𝜙𝜂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2042E654-74F1-94EF-2D88-EAD2E7FA3A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9507" y="379560"/>
                <a:ext cx="800155" cy="276999"/>
              </a:xfrm>
              <a:prstGeom prst="rect">
                <a:avLst/>
              </a:prstGeom>
              <a:blipFill>
                <a:blip r:embed="rId18"/>
                <a:stretch>
                  <a:fillRect l="-8333" t="-2174" r="-9848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EC8DE293-2847-08B8-3DBE-25119AB449EC}"/>
                  </a:ext>
                </a:extLst>
              </p:cNvPr>
              <p:cNvSpPr txBox="1"/>
              <p:nvPr/>
            </p:nvSpPr>
            <p:spPr>
              <a:xfrm>
                <a:off x="1296695" y="669012"/>
                <a:ext cx="96577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(1270)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EC8DE293-2847-08B8-3DBE-25119AB449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6695" y="669012"/>
                <a:ext cx="965777" cy="276999"/>
              </a:xfrm>
              <a:prstGeom prst="rect">
                <a:avLst/>
              </a:prstGeom>
              <a:blipFill>
                <a:blip r:embed="rId19"/>
                <a:stretch>
                  <a:fillRect l="-7595" t="-4444" r="-8861" b="-355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乘号 1">
            <a:extLst>
              <a:ext uri="{FF2B5EF4-FFF2-40B4-BE49-F238E27FC236}">
                <a16:creationId xmlns:a16="http://schemas.microsoft.com/office/drawing/2014/main" id="{C6780ED3-502F-268D-0C94-7260056130C5}"/>
              </a:ext>
            </a:extLst>
          </p:cNvPr>
          <p:cNvSpPr/>
          <p:nvPr/>
        </p:nvSpPr>
        <p:spPr>
          <a:xfrm>
            <a:off x="6437874" y="281308"/>
            <a:ext cx="317592" cy="276999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64031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36B7157F-DFDB-6D5E-0E61-06C84B9F1AB8}"/>
              </a:ext>
            </a:extLst>
          </p:cNvPr>
          <p:cNvGrpSpPr/>
          <p:nvPr/>
        </p:nvGrpSpPr>
        <p:grpSpPr>
          <a:xfrm>
            <a:off x="0" y="0"/>
            <a:ext cx="3039426" cy="6836400"/>
            <a:chOff x="0" y="0"/>
            <a:chExt cx="3039426" cy="6836400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BA3A4746-2D29-92BD-164E-B1F8C75D81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3039426" cy="2278800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12DA135D-5EFF-2906-1CF9-8CC653332B2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2278800"/>
              <a:ext cx="3039426" cy="2278800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2E4C4AD8-1C26-F911-568A-7EF679D488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4557600"/>
              <a:ext cx="3039426" cy="2278800"/>
            </a:xfrm>
            <a:prstGeom prst="rect">
              <a:avLst/>
            </a:prstGeom>
          </p:spPr>
        </p:pic>
      </p:grp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5B95B438-3F78-B499-FDB0-F79DBB695BCF}"/>
              </a:ext>
            </a:extLst>
          </p:cNvPr>
          <p:cNvGrpSpPr/>
          <p:nvPr/>
        </p:nvGrpSpPr>
        <p:grpSpPr>
          <a:xfrm>
            <a:off x="3039426" y="0"/>
            <a:ext cx="3039426" cy="6836400"/>
            <a:chOff x="3039426" y="0"/>
            <a:chExt cx="3039426" cy="6836400"/>
          </a:xfrm>
        </p:grpSpPr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EB1673D8-BAF0-22DB-9C2D-09D1608B24A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39426" y="0"/>
              <a:ext cx="3039426" cy="2278800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CAED43E0-20FC-729B-8174-A5E07146CCE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039426" y="2278800"/>
              <a:ext cx="3039426" cy="2278800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D3417D69-631C-D4E4-8BB6-B0073B39F7C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039426" y="4557600"/>
              <a:ext cx="3039426" cy="2278800"/>
            </a:xfrm>
            <a:prstGeom prst="rect">
              <a:avLst/>
            </a:prstGeom>
          </p:spPr>
        </p:pic>
      </p:grp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677D598F-D58B-1CAD-6CDE-A0355E27E3E4}"/>
              </a:ext>
            </a:extLst>
          </p:cNvPr>
          <p:cNvGrpSpPr/>
          <p:nvPr/>
        </p:nvGrpSpPr>
        <p:grpSpPr>
          <a:xfrm>
            <a:off x="6096000" y="0"/>
            <a:ext cx="3056576" cy="6836400"/>
            <a:chOff x="6096000" y="0"/>
            <a:chExt cx="3056576" cy="6836400"/>
          </a:xfrm>
        </p:grpSpPr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A94986BA-4C8A-D411-8C2E-8B12F7B24F5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096000" y="0"/>
              <a:ext cx="3039426" cy="2278800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F45472DC-F55D-4485-AABE-2CCC6ED3E3C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096000" y="2278800"/>
              <a:ext cx="3039426" cy="2278800"/>
            </a:xfrm>
            <a:prstGeom prst="rect">
              <a:avLst/>
            </a:prstGeom>
          </p:spPr>
        </p:pic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7404FB7B-14CC-2BC5-B8E9-A3AF7D4061D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113150" y="4557600"/>
              <a:ext cx="3039426" cy="2278800"/>
            </a:xfrm>
            <a:prstGeom prst="rect">
              <a:avLst/>
            </a:prstGeom>
          </p:spPr>
        </p:pic>
      </p:grp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79551352-D8A6-73FC-DCD7-4EE93BC51D5F}"/>
              </a:ext>
            </a:extLst>
          </p:cNvPr>
          <p:cNvGrpSpPr/>
          <p:nvPr/>
        </p:nvGrpSpPr>
        <p:grpSpPr>
          <a:xfrm>
            <a:off x="9135426" y="0"/>
            <a:ext cx="3039426" cy="6836400"/>
            <a:chOff x="9135426" y="0"/>
            <a:chExt cx="3039426" cy="6836400"/>
          </a:xfrm>
        </p:grpSpPr>
        <p:pic>
          <p:nvPicPr>
            <p:cNvPr id="26" name="图片 25">
              <a:extLst>
                <a:ext uri="{FF2B5EF4-FFF2-40B4-BE49-F238E27FC236}">
                  <a16:creationId xmlns:a16="http://schemas.microsoft.com/office/drawing/2014/main" id="{26742719-ABE2-5845-74F3-63788971CC0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9135426" y="0"/>
              <a:ext cx="3039426" cy="2278800"/>
            </a:xfrm>
            <a:prstGeom prst="rect">
              <a:avLst/>
            </a:prstGeom>
          </p:spPr>
        </p:pic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B69C4A3A-C5CF-B1CC-DAF1-E283063B14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9135426" y="2278800"/>
              <a:ext cx="3039426" cy="2278800"/>
            </a:xfrm>
            <a:prstGeom prst="rect">
              <a:avLst/>
            </a:prstGeom>
          </p:spPr>
        </p:pic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704595F0-017A-849E-EF5F-B2C247819CE0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9136965" y="4557600"/>
              <a:ext cx="3037887" cy="2278800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8D8EE2D7-7642-1E9F-BC2E-90BB8E9EE81A}"/>
                  </a:ext>
                </a:extLst>
              </p:cNvPr>
              <p:cNvSpPr txBox="1"/>
              <p:nvPr/>
            </p:nvSpPr>
            <p:spPr>
              <a:xfrm>
                <a:off x="1379507" y="379560"/>
                <a:ext cx="80015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𝜙𝜂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8D8EE2D7-7642-1E9F-BC2E-90BB8E9EE8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9507" y="379560"/>
                <a:ext cx="800154" cy="276999"/>
              </a:xfrm>
              <a:prstGeom prst="rect">
                <a:avLst/>
              </a:prstGeom>
              <a:blipFill>
                <a:blip r:embed="rId14"/>
                <a:stretch>
                  <a:fillRect l="-8333" t="-2174" r="-9848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D798974A-5BA5-9661-B638-19C0B4C659E6}"/>
                  </a:ext>
                </a:extLst>
              </p:cNvPr>
              <p:cNvSpPr txBox="1"/>
              <p:nvPr/>
            </p:nvSpPr>
            <p:spPr>
              <a:xfrm>
                <a:off x="4460292" y="379560"/>
                <a:ext cx="8001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𝜙𝜂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D798974A-5BA5-9661-B638-19C0B4C659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0292" y="379560"/>
                <a:ext cx="800155" cy="276999"/>
              </a:xfrm>
              <a:prstGeom prst="rect">
                <a:avLst/>
              </a:prstGeom>
              <a:blipFill>
                <a:blip r:embed="rId15"/>
                <a:stretch>
                  <a:fillRect l="-9160" t="-2174" r="-10687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E0FBA537-85CA-23D4-9738-ED37F5E87F41}"/>
                  </a:ext>
                </a:extLst>
              </p:cNvPr>
              <p:cNvSpPr txBox="1"/>
              <p:nvPr/>
            </p:nvSpPr>
            <p:spPr>
              <a:xfrm>
                <a:off x="7499771" y="379560"/>
                <a:ext cx="8001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𝜙𝜂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E0FBA537-85CA-23D4-9738-ED37F5E87F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9771" y="379560"/>
                <a:ext cx="800155" cy="276999"/>
              </a:xfrm>
              <a:prstGeom prst="rect">
                <a:avLst/>
              </a:prstGeom>
              <a:blipFill>
                <a:blip r:embed="rId16"/>
                <a:stretch>
                  <a:fillRect l="-8333" t="-2174" r="-9848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B650BFB7-49BE-4E4F-3B8F-309E36E42D79}"/>
                  </a:ext>
                </a:extLst>
              </p:cNvPr>
              <p:cNvSpPr txBox="1"/>
              <p:nvPr/>
            </p:nvSpPr>
            <p:spPr>
              <a:xfrm>
                <a:off x="10539197" y="379560"/>
                <a:ext cx="8001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𝜙𝜂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B650BFB7-49BE-4E4F-3B8F-309E36E42D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39197" y="379560"/>
                <a:ext cx="800155" cy="276999"/>
              </a:xfrm>
              <a:prstGeom prst="rect">
                <a:avLst/>
              </a:prstGeom>
              <a:blipFill>
                <a:blip r:embed="rId17"/>
                <a:stretch>
                  <a:fillRect l="-9160" t="-2174" r="-10687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69DED887-1899-B999-5616-708997478FC9}"/>
                  </a:ext>
                </a:extLst>
              </p:cNvPr>
              <p:cNvSpPr txBox="1"/>
              <p:nvPr/>
            </p:nvSpPr>
            <p:spPr>
              <a:xfrm>
                <a:off x="1296695" y="669012"/>
                <a:ext cx="96577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(1270)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69DED887-1899-B999-5616-708997478F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6695" y="669012"/>
                <a:ext cx="965777" cy="276999"/>
              </a:xfrm>
              <a:prstGeom prst="rect">
                <a:avLst/>
              </a:prstGeom>
              <a:blipFill>
                <a:blip r:embed="rId18"/>
                <a:stretch>
                  <a:fillRect l="-7595" t="-4444" r="-8861" b="-355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B28A5002-06E7-E8EC-C64B-DBF1C5D6D2BC}"/>
                  </a:ext>
                </a:extLst>
              </p:cNvPr>
              <p:cNvSpPr txBox="1"/>
              <p:nvPr/>
            </p:nvSpPr>
            <p:spPr>
              <a:xfrm>
                <a:off x="1296694" y="907455"/>
                <a:ext cx="96577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(1370)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B28A5002-06E7-E8EC-C64B-DBF1C5D6D2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6694" y="907455"/>
                <a:ext cx="965777" cy="276999"/>
              </a:xfrm>
              <a:prstGeom prst="rect">
                <a:avLst/>
              </a:prstGeom>
              <a:blipFill>
                <a:blip r:embed="rId19"/>
                <a:stretch>
                  <a:fillRect l="-7595" t="-2222" r="-8861" b="-355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747709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E20E43DF-D6E9-B458-0BAF-55F0E7C7CD09}"/>
              </a:ext>
            </a:extLst>
          </p:cNvPr>
          <p:cNvGrpSpPr/>
          <p:nvPr/>
        </p:nvGrpSpPr>
        <p:grpSpPr>
          <a:xfrm>
            <a:off x="0" y="0"/>
            <a:ext cx="3039426" cy="6836400"/>
            <a:chOff x="0" y="0"/>
            <a:chExt cx="3039426" cy="6836400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93E70C69-B048-9741-D485-D4809AD64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3039426" cy="2278800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E350581F-81DA-1A4C-90EF-6FBE2F6656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2278800"/>
              <a:ext cx="3039426" cy="2278800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1B9B0CB9-8441-044B-20E4-32199A1F70F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4557600"/>
              <a:ext cx="3039426" cy="2278800"/>
            </a:xfrm>
            <a:prstGeom prst="rect">
              <a:avLst/>
            </a:prstGeom>
          </p:spPr>
        </p:pic>
      </p:grp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9ACF35AD-A789-4993-458B-02DBC99E668C}"/>
              </a:ext>
            </a:extLst>
          </p:cNvPr>
          <p:cNvGrpSpPr/>
          <p:nvPr/>
        </p:nvGrpSpPr>
        <p:grpSpPr>
          <a:xfrm>
            <a:off x="3037887" y="0"/>
            <a:ext cx="3039426" cy="6836400"/>
            <a:chOff x="3037887" y="0"/>
            <a:chExt cx="3039426" cy="6836400"/>
          </a:xfrm>
        </p:grpSpPr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C374C756-BE9F-EE57-A858-14E339845C1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39426" y="0"/>
              <a:ext cx="3037887" cy="2278800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7655ABE3-C675-7CFA-18A4-B0AB0E64CCE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037887" y="2278800"/>
              <a:ext cx="3039426" cy="2278800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5167D7A9-34AA-47F0-93F0-C58746E717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037887" y="4557600"/>
              <a:ext cx="3039426" cy="2278800"/>
            </a:xfrm>
            <a:prstGeom prst="rect">
              <a:avLst/>
            </a:prstGeom>
          </p:spPr>
        </p:pic>
      </p:grp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C9FF25D5-2569-4FE2-3D58-16D3E9D59C76}"/>
              </a:ext>
            </a:extLst>
          </p:cNvPr>
          <p:cNvGrpSpPr/>
          <p:nvPr/>
        </p:nvGrpSpPr>
        <p:grpSpPr>
          <a:xfrm>
            <a:off x="6077313" y="0"/>
            <a:ext cx="3056529" cy="6836400"/>
            <a:chOff x="6077313" y="0"/>
            <a:chExt cx="3056529" cy="6836400"/>
          </a:xfrm>
        </p:grpSpPr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045289D9-993A-B1B2-7888-155FEEE71EB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094416" y="0"/>
              <a:ext cx="3039426" cy="2278800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BAF1943C-08C0-E120-C875-0C9D7A8DC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094416" y="2278800"/>
              <a:ext cx="3039426" cy="2278800"/>
            </a:xfrm>
            <a:prstGeom prst="rect">
              <a:avLst/>
            </a:prstGeom>
          </p:spPr>
        </p:pic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67EBCCE7-CF3D-6B51-59C6-D2DC815A27B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077313" y="4557600"/>
              <a:ext cx="3039426" cy="2278800"/>
            </a:xfrm>
            <a:prstGeom prst="rect">
              <a:avLst/>
            </a:prstGeom>
          </p:spPr>
        </p:pic>
      </p:grp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15DAE228-42D8-76BA-4198-8294F085DD11}"/>
              </a:ext>
            </a:extLst>
          </p:cNvPr>
          <p:cNvGrpSpPr/>
          <p:nvPr/>
        </p:nvGrpSpPr>
        <p:grpSpPr>
          <a:xfrm>
            <a:off x="9115200" y="0"/>
            <a:ext cx="3058068" cy="6836400"/>
            <a:chOff x="9115200" y="0"/>
            <a:chExt cx="3058068" cy="6836400"/>
          </a:xfrm>
        </p:grpSpPr>
        <p:pic>
          <p:nvPicPr>
            <p:cNvPr id="26" name="图片 25">
              <a:extLst>
                <a:ext uri="{FF2B5EF4-FFF2-40B4-BE49-F238E27FC236}">
                  <a16:creationId xmlns:a16="http://schemas.microsoft.com/office/drawing/2014/main" id="{9C393F0A-9E6E-E4E7-8229-DF7B10F35D4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9115200" y="0"/>
              <a:ext cx="3039426" cy="2278800"/>
            </a:xfrm>
            <a:prstGeom prst="rect">
              <a:avLst/>
            </a:prstGeom>
          </p:spPr>
        </p:pic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1FCC6AB3-D4FD-34CA-552F-C16B93616DA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9124521" y="2278800"/>
              <a:ext cx="3039426" cy="2278800"/>
            </a:xfrm>
            <a:prstGeom prst="rect">
              <a:avLst/>
            </a:prstGeom>
          </p:spPr>
        </p:pic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339D7A6C-23EF-6550-5F63-07F03B06F32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9133842" y="4557600"/>
              <a:ext cx="3039426" cy="2278800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A049D4D4-C070-8C93-AC96-6A4802514E90}"/>
                  </a:ext>
                </a:extLst>
              </p:cNvPr>
              <p:cNvSpPr txBox="1"/>
              <p:nvPr/>
            </p:nvSpPr>
            <p:spPr>
              <a:xfrm>
                <a:off x="4420499" y="379559"/>
                <a:ext cx="76488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𝜂𝜂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A049D4D4-C070-8C93-AC96-6A4802514E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0499" y="379559"/>
                <a:ext cx="764889" cy="276999"/>
              </a:xfrm>
              <a:prstGeom prst="rect">
                <a:avLst/>
              </a:prstGeom>
              <a:blipFill>
                <a:blip r:embed="rId14"/>
                <a:stretch>
                  <a:fillRect l="-6349" t="-2174" r="-10317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533B8AFA-EC62-22B9-4733-69DA4B0ED521}"/>
                  </a:ext>
                </a:extLst>
              </p:cNvPr>
              <p:cNvSpPr txBox="1"/>
              <p:nvPr/>
            </p:nvSpPr>
            <p:spPr>
              <a:xfrm>
                <a:off x="7461491" y="379558"/>
                <a:ext cx="76488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𝜂𝜂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533B8AFA-EC62-22B9-4733-69DA4B0ED5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1491" y="379558"/>
                <a:ext cx="764889" cy="276999"/>
              </a:xfrm>
              <a:prstGeom prst="rect">
                <a:avLst/>
              </a:prstGeom>
              <a:blipFill>
                <a:blip r:embed="rId15"/>
                <a:stretch>
                  <a:fillRect l="-6400" t="-2174" r="-11200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AA50CB99-EB87-E2CE-BFAE-465C43268A0E}"/>
                  </a:ext>
                </a:extLst>
              </p:cNvPr>
              <p:cNvSpPr txBox="1"/>
              <p:nvPr/>
            </p:nvSpPr>
            <p:spPr>
              <a:xfrm>
                <a:off x="10535026" y="379557"/>
                <a:ext cx="76488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𝜂𝜂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AA50CB99-EB87-E2CE-BFAE-465C43268A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35026" y="379557"/>
                <a:ext cx="764889" cy="276999"/>
              </a:xfrm>
              <a:prstGeom prst="rect">
                <a:avLst/>
              </a:prstGeom>
              <a:blipFill>
                <a:blip r:embed="rId16"/>
                <a:stretch>
                  <a:fillRect l="-6349" t="-2174" r="-10317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CFCAF936-E34D-D97D-7119-99C42F5F9837}"/>
                  </a:ext>
                </a:extLst>
              </p:cNvPr>
              <p:cNvSpPr txBox="1"/>
              <p:nvPr/>
            </p:nvSpPr>
            <p:spPr>
              <a:xfrm>
                <a:off x="1379507" y="379560"/>
                <a:ext cx="8001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𝜙𝜂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CFCAF936-E34D-D97D-7119-99C42F5F98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9507" y="379560"/>
                <a:ext cx="800155" cy="276999"/>
              </a:xfrm>
              <a:prstGeom prst="rect">
                <a:avLst/>
              </a:prstGeom>
              <a:blipFill>
                <a:blip r:embed="rId17"/>
                <a:stretch>
                  <a:fillRect l="-8333" t="-2174" r="-9848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961159E8-E71C-D511-96EF-C5EA300D4B6B}"/>
                  </a:ext>
                </a:extLst>
              </p:cNvPr>
              <p:cNvSpPr txBox="1"/>
              <p:nvPr/>
            </p:nvSpPr>
            <p:spPr>
              <a:xfrm>
                <a:off x="1296695" y="669012"/>
                <a:ext cx="96577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(1270)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961159E8-E71C-D511-96EF-C5EA300D4B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6695" y="669012"/>
                <a:ext cx="965777" cy="276999"/>
              </a:xfrm>
              <a:prstGeom prst="rect">
                <a:avLst/>
              </a:prstGeom>
              <a:blipFill>
                <a:blip r:embed="rId18"/>
                <a:stretch>
                  <a:fillRect l="-7595" t="-4444" r="-8861" b="-355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D6D5DC1E-5B46-EE16-D09F-441400D56487}"/>
                  </a:ext>
                </a:extLst>
              </p:cNvPr>
              <p:cNvSpPr txBox="1"/>
              <p:nvPr/>
            </p:nvSpPr>
            <p:spPr>
              <a:xfrm>
                <a:off x="1296694" y="907455"/>
                <a:ext cx="96577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(1370)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D6D5DC1E-5B46-EE16-D09F-441400D564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6694" y="907455"/>
                <a:ext cx="965777" cy="276999"/>
              </a:xfrm>
              <a:prstGeom prst="rect">
                <a:avLst/>
              </a:prstGeom>
              <a:blipFill>
                <a:blip r:embed="rId19"/>
                <a:stretch>
                  <a:fillRect l="-7595" t="-2222" r="-8861" b="-355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44384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06F3A320-49CA-00E2-CC6D-AF3DFE50E8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054" y="241540"/>
            <a:ext cx="3841297" cy="2880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B025687-B8AA-B47C-DE90-D90735FA98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5351" y="241540"/>
            <a:ext cx="3841297" cy="2880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8057BF1-2592-4E23-560C-DC0534E3AF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6648" y="241540"/>
            <a:ext cx="3841297" cy="28800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B3D62CD5-C6A9-0D3D-BD67-7320470EEC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5999" y="3736461"/>
            <a:ext cx="10800000" cy="2105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4852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2B0BB9FF-54F0-0688-1226-EF25AA9639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054" y="189781"/>
            <a:ext cx="3841297" cy="2880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50C9B250-79CC-CC69-1A0A-40FD1830D7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5351" y="189781"/>
            <a:ext cx="3841297" cy="2880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FAA29685-13F5-BFF8-8F4F-4975334B7E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6648" y="189781"/>
            <a:ext cx="3841297" cy="28800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B6AEAC2B-E0FC-C96A-4C6B-BD650A83E0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5999" y="3788220"/>
            <a:ext cx="10800000" cy="2063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3433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AEFDEE-B949-AB5E-5261-6E3D945A0D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F2F8A56F-7B4C-2171-4674-F2DFA96B43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054" y="126522"/>
            <a:ext cx="3841297" cy="2880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CE7949C0-E48A-18D0-A916-71586760BC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5351" y="126522"/>
            <a:ext cx="3841297" cy="2880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A8CD996F-6C65-6144-AD1E-9018672610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6648" y="126522"/>
            <a:ext cx="3841297" cy="2880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D3ECAAAC-B10A-0BF9-2C9A-98DE8948B5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5999" y="3851479"/>
            <a:ext cx="10800000" cy="2117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4421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96081DDD-0846-F9A9-93C1-503E7015EB3C}"/>
              </a:ext>
            </a:extLst>
          </p:cNvPr>
          <p:cNvGrpSpPr>
            <a:grpSpLocks noChangeAspect="1"/>
          </p:cNvGrpSpPr>
          <p:nvPr/>
        </p:nvGrpSpPr>
        <p:grpSpPr>
          <a:xfrm>
            <a:off x="700436" y="973324"/>
            <a:ext cx="10791128" cy="2702113"/>
            <a:chOff x="347895" y="1051499"/>
            <a:chExt cx="10804441" cy="2705446"/>
          </a:xfrm>
        </p:grpSpPr>
        <p:grpSp>
          <p:nvGrpSpPr>
            <p:cNvPr id="5" name="组合 4">
              <a:extLst>
                <a:ext uri="{FF2B5EF4-FFF2-40B4-BE49-F238E27FC236}">
                  <a16:creationId xmlns:a16="http://schemas.microsoft.com/office/drawing/2014/main" id="{D70027BF-441B-0C1B-E17E-B299F583580E}"/>
                </a:ext>
              </a:extLst>
            </p:cNvPr>
            <p:cNvGrpSpPr/>
            <p:nvPr/>
          </p:nvGrpSpPr>
          <p:grpSpPr>
            <a:xfrm>
              <a:off x="347895" y="1054526"/>
              <a:ext cx="3604441" cy="2702419"/>
              <a:chOff x="347895" y="1054526"/>
              <a:chExt cx="3604441" cy="2702419"/>
            </a:xfrm>
          </p:grpSpPr>
          <p:pic>
            <p:nvPicPr>
              <p:cNvPr id="14" name="图片 13">
                <a:extLst>
                  <a:ext uri="{FF2B5EF4-FFF2-40B4-BE49-F238E27FC236}">
                    <a16:creationId xmlns:a16="http://schemas.microsoft.com/office/drawing/2014/main" id="{C1DBD529-A219-0AC8-84B4-A4F2B7AF4CB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47895" y="1054526"/>
                <a:ext cx="3604441" cy="2702419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" name="文本框 14">
                    <a:extLst>
                      <a:ext uri="{FF2B5EF4-FFF2-40B4-BE49-F238E27FC236}">
                        <a16:creationId xmlns:a16="http://schemas.microsoft.com/office/drawing/2014/main" id="{F8237C3A-7AB4-6387-D254-AB2E85137066}"/>
                      </a:ext>
                    </a:extLst>
                  </p:cNvPr>
                  <p:cNvSpPr txBox="1"/>
                  <p:nvPr/>
                </p:nvSpPr>
                <p:spPr>
                  <a:xfrm>
                    <a:off x="2297040" y="1857844"/>
                    <a:ext cx="799946" cy="307777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CN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(2340)</m:t>
                          </m:r>
                        </m:oMath>
                      </m:oMathPara>
                    </a14:m>
                    <a:endParaRPr lang="zh-CN" altLang="en-US" sz="14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2" name="文本框 11">
                    <a:extLst>
                      <a:ext uri="{FF2B5EF4-FFF2-40B4-BE49-F238E27FC236}">
                        <a16:creationId xmlns:a16="http://schemas.microsoft.com/office/drawing/2014/main" id="{C68A82E9-DD11-DF6E-5D21-63769C540398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297040" y="1857844"/>
                    <a:ext cx="799946" cy="307777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r="-9160" b="-8000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6" name="直接箭头连接符 15">
                <a:extLst>
                  <a:ext uri="{FF2B5EF4-FFF2-40B4-BE49-F238E27FC236}">
                    <a16:creationId xmlns:a16="http://schemas.microsoft.com/office/drawing/2014/main" id="{D0903D3A-4960-E738-FC7A-BCC991B9CD47}"/>
                  </a:ext>
                </a:extLst>
              </p:cNvPr>
              <p:cNvCxnSpPr>
                <a:cxnSpLocks/>
                <a:stCxn id="15" idx="2"/>
              </p:cNvCxnSpPr>
              <p:nvPr/>
            </p:nvCxnSpPr>
            <p:spPr>
              <a:xfrm flipH="1">
                <a:off x="2536371" y="2165621"/>
                <a:ext cx="160642" cy="245565"/>
              </a:xfrm>
              <a:prstGeom prst="straightConnector1">
                <a:avLst/>
              </a:prstGeom>
              <a:ln w="127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7" name="文本框 16">
                    <a:extLst>
                      <a:ext uri="{FF2B5EF4-FFF2-40B4-BE49-F238E27FC236}">
                        <a16:creationId xmlns:a16="http://schemas.microsoft.com/office/drawing/2014/main" id="{CBECFBED-9E91-5791-7AD9-79FA0F9760A0}"/>
                      </a:ext>
                    </a:extLst>
                  </p:cNvPr>
                  <p:cNvSpPr txBox="1"/>
                  <p:nvPr/>
                </p:nvSpPr>
                <p:spPr>
                  <a:xfrm>
                    <a:off x="2206414" y="1508684"/>
                    <a:ext cx="799946" cy="307777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altLang="zh-CN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(1710)</m:t>
                          </m:r>
                        </m:oMath>
                      </m:oMathPara>
                    </a14:m>
                    <a:endParaRPr lang="zh-CN" altLang="en-US" sz="14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1" name="文本框 30">
                    <a:extLst>
                      <a:ext uri="{FF2B5EF4-FFF2-40B4-BE49-F238E27FC236}">
                        <a16:creationId xmlns:a16="http://schemas.microsoft.com/office/drawing/2014/main" id="{EF0B4158-FB0B-1D34-2FB0-7055CA505910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206414" y="1508684"/>
                    <a:ext cx="799946" cy="307777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r="-8333" b="-8000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8" name="直接箭头连接符 17">
                <a:extLst>
                  <a:ext uri="{FF2B5EF4-FFF2-40B4-BE49-F238E27FC236}">
                    <a16:creationId xmlns:a16="http://schemas.microsoft.com/office/drawing/2014/main" id="{A1A8AF77-960E-BA16-F4CD-E3C59E0545C8}"/>
                  </a:ext>
                </a:extLst>
              </p:cNvPr>
              <p:cNvCxnSpPr>
                <a:cxnSpLocks/>
                <a:stCxn id="17" idx="2"/>
              </p:cNvCxnSpPr>
              <p:nvPr/>
            </p:nvCxnSpPr>
            <p:spPr>
              <a:xfrm flipH="1">
                <a:off x="1774371" y="1816461"/>
                <a:ext cx="832016" cy="503049"/>
              </a:xfrm>
              <a:prstGeom prst="straightConnector1">
                <a:avLst/>
              </a:prstGeom>
              <a:ln w="127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9" name="文本框 18">
                    <a:extLst>
                      <a:ext uri="{FF2B5EF4-FFF2-40B4-BE49-F238E27FC236}">
                        <a16:creationId xmlns:a16="http://schemas.microsoft.com/office/drawing/2014/main" id="{772C2638-6ACC-39A6-E398-41EFC2B04A21}"/>
                      </a:ext>
                    </a:extLst>
                  </p:cNvPr>
                  <p:cNvSpPr txBox="1"/>
                  <p:nvPr/>
                </p:nvSpPr>
                <p:spPr>
                  <a:xfrm>
                    <a:off x="1491599" y="1354975"/>
                    <a:ext cx="799946" cy="307777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Sup>
                            <m:sSubSupPr>
                              <m:ctrlP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  <m:r>
                            <a:rPr lang="en-US" altLang="zh-CN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(1525)</m:t>
                          </m:r>
                        </m:oMath>
                      </m:oMathPara>
                    </a14:m>
                    <a:endParaRPr lang="zh-CN" altLang="en-US" sz="14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5" name="文本框 34">
                    <a:extLst>
                      <a:ext uri="{FF2B5EF4-FFF2-40B4-BE49-F238E27FC236}">
                        <a16:creationId xmlns:a16="http://schemas.microsoft.com/office/drawing/2014/main" id="{E36F4E22-084B-9C59-A0CA-17CA436011F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491599" y="1354975"/>
                    <a:ext cx="799946" cy="307777"/>
                  </a:xfrm>
                  <a:prstGeom prst="rect">
                    <a:avLst/>
                  </a:prstGeom>
                  <a:blipFill>
                    <a:blip r:embed="rId8"/>
                    <a:stretch>
                      <a:fillRect r="-15267" b="-8000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20" name="直接箭头连接符 19">
                <a:extLst>
                  <a:ext uri="{FF2B5EF4-FFF2-40B4-BE49-F238E27FC236}">
                    <a16:creationId xmlns:a16="http://schemas.microsoft.com/office/drawing/2014/main" id="{270DDEE7-57E3-CCFC-357B-B0B3D7D2E84F}"/>
                  </a:ext>
                </a:extLst>
              </p:cNvPr>
              <p:cNvCxnSpPr>
                <a:cxnSpLocks/>
                <a:stCxn id="19" idx="2"/>
              </p:cNvCxnSpPr>
              <p:nvPr/>
            </p:nvCxnSpPr>
            <p:spPr>
              <a:xfrm flipH="1">
                <a:off x="1478275" y="1662752"/>
                <a:ext cx="413297" cy="348981"/>
              </a:xfrm>
              <a:prstGeom prst="straightConnector1">
                <a:avLst/>
              </a:prstGeom>
              <a:ln w="127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1" name="文本框 20">
                    <a:extLst>
                      <a:ext uri="{FF2B5EF4-FFF2-40B4-BE49-F238E27FC236}">
                        <a16:creationId xmlns:a16="http://schemas.microsoft.com/office/drawing/2014/main" id="{05773F6F-E23A-5585-EA31-8FF96B641302}"/>
                      </a:ext>
                    </a:extLst>
                  </p:cNvPr>
                  <p:cNvSpPr txBox="1"/>
                  <p:nvPr/>
                </p:nvSpPr>
                <p:spPr>
                  <a:xfrm>
                    <a:off x="713091" y="1406683"/>
                    <a:ext cx="799946" cy="307777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altLang="zh-CN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(1370)</m:t>
                          </m:r>
                        </m:oMath>
                      </m:oMathPara>
                    </a14:m>
                    <a:endParaRPr lang="zh-CN" altLang="en-US" sz="14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40" name="文本框 39">
                    <a:extLst>
                      <a:ext uri="{FF2B5EF4-FFF2-40B4-BE49-F238E27FC236}">
                        <a16:creationId xmlns:a16="http://schemas.microsoft.com/office/drawing/2014/main" id="{91F1870C-008F-364A-8EA7-DC51E984EB2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3091" y="1406683"/>
                    <a:ext cx="799946" cy="307777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r="-8397" b="-8000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22" name="直接箭头连接符 21">
                <a:extLst>
                  <a:ext uri="{FF2B5EF4-FFF2-40B4-BE49-F238E27FC236}">
                    <a16:creationId xmlns:a16="http://schemas.microsoft.com/office/drawing/2014/main" id="{B0642600-52A7-3B9B-2098-10862FB97D02}"/>
                  </a:ext>
                </a:extLst>
              </p:cNvPr>
              <p:cNvCxnSpPr>
                <a:cxnSpLocks/>
                <a:stCxn id="21" idx="2"/>
              </p:cNvCxnSpPr>
              <p:nvPr/>
            </p:nvCxnSpPr>
            <p:spPr>
              <a:xfrm>
                <a:off x="1113064" y="1714460"/>
                <a:ext cx="119911" cy="908523"/>
              </a:xfrm>
              <a:prstGeom prst="straightConnector1">
                <a:avLst/>
              </a:prstGeom>
              <a:ln w="127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1AC09B67-C755-A1E6-2149-79E10B2CA571}"/>
                </a:ext>
              </a:extLst>
            </p:cNvPr>
            <p:cNvGrpSpPr/>
            <p:nvPr/>
          </p:nvGrpSpPr>
          <p:grpSpPr>
            <a:xfrm>
              <a:off x="3947895" y="1051500"/>
              <a:ext cx="3604441" cy="2702419"/>
              <a:chOff x="3934571" y="1051501"/>
              <a:chExt cx="3604441" cy="2702419"/>
            </a:xfrm>
          </p:grpSpPr>
          <p:pic>
            <p:nvPicPr>
              <p:cNvPr id="11" name="图片 10">
                <a:extLst>
                  <a:ext uri="{FF2B5EF4-FFF2-40B4-BE49-F238E27FC236}">
                    <a16:creationId xmlns:a16="http://schemas.microsoft.com/office/drawing/2014/main" id="{4F6E6659-7B45-95D4-C706-5D9F929F20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934571" y="1051501"/>
                <a:ext cx="3604441" cy="2702419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" name="文本框 11">
                    <a:extLst>
                      <a:ext uri="{FF2B5EF4-FFF2-40B4-BE49-F238E27FC236}">
                        <a16:creationId xmlns:a16="http://schemas.microsoft.com/office/drawing/2014/main" id="{B6422339-6640-1699-97A6-B2BFE558F5EB}"/>
                      </a:ext>
                    </a:extLst>
                  </p:cNvPr>
                  <p:cNvSpPr txBox="1"/>
                  <p:nvPr/>
                </p:nvSpPr>
                <p:spPr>
                  <a:xfrm>
                    <a:off x="4457240" y="1406683"/>
                    <a:ext cx="799946" cy="307777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CN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𝑃𝐻𝑆𝑃</m:t>
                          </m:r>
                          <m:r>
                            <a:rPr lang="en-US" altLang="zh-CN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  <m:r>
                            <a:rPr lang="en-US" altLang="zh-CN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oMath>
                      </m:oMathPara>
                    </a14:m>
                    <a:endParaRPr lang="zh-CN" altLang="en-US" sz="14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44" name="文本框 43">
                    <a:extLst>
                      <a:ext uri="{FF2B5EF4-FFF2-40B4-BE49-F238E27FC236}">
                        <a16:creationId xmlns:a16="http://schemas.microsoft.com/office/drawing/2014/main" id="{7FA2729A-BD1E-9850-7C1B-F5ABB575CA5B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457240" y="1406683"/>
                    <a:ext cx="799946" cy="307777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 r="-20455" b="-8000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3" name="直接箭头连接符 12">
                <a:extLst>
                  <a:ext uri="{FF2B5EF4-FFF2-40B4-BE49-F238E27FC236}">
                    <a16:creationId xmlns:a16="http://schemas.microsoft.com/office/drawing/2014/main" id="{F9924EE8-D0E3-7B48-D01E-C9B1F1BD2544}"/>
                  </a:ext>
                </a:extLst>
              </p:cNvPr>
              <p:cNvCxnSpPr>
                <a:cxnSpLocks/>
                <a:stCxn id="12" idx="2"/>
              </p:cNvCxnSpPr>
              <p:nvPr/>
            </p:nvCxnSpPr>
            <p:spPr>
              <a:xfrm>
                <a:off x="4857213" y="1714460"/>
                <a:ext cx="941369" cy="1083169"/>
              </a:xfrm>
              <a:prstGeom prst="straightConnector1">
                <a:avLst/>
              </a:prstGeom>
              <a:ln w="127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" name="组合 6">
              <a:extLst>
                <a:ext uri="{FF2B5EF4-FFF2-40B4-BE49-F238E27FC236}">
                  <a16:creationId xmlns:a16="http://schemas.microsoft.com/office/drawing/2014/main" id="{AF3C74F1-50F5-922A-76FA-5CD378142C2C}"/>
                </a:ext>
              </a:extLst>
            </p:cNvPr>
            <p:cNvGrpSpPr/>
            <p:nvPr/>
          </p:nvGrpSpPr>
          <p:grpSpPr>
            <a:xfrm>
              <a:off x="7547895" y="1051499"/>
              <a:ext cx="3604441" cy="2702419"/>
              <a:chOff x="7534571" y="1051500"/>
              <a:chExt cx="3604441" cy="2702419"/>
            </a:xfrm>
          </p:grpSpPr>
          <p:pic>
            <p:nvPicPr>
              <p:cNvPr id="8" name="图片 7">
                <a:extLst>
                  <a:ext uri="{FF2B5EF4-FFF2-40B4-BE49-F238E27FC236}">
                    <a16:creationId xmlns:a16="http://schemas.microsoft.com/office/drawing/2014/main" id="{44C09E0D-6F52-AD05-D8E7-BF653FD81D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534571" y="1051500"/>
                <a:ext cx="3604441" cy="2702419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" name="文本框 8">
                    <a:extLst>
                      <a:ext uri="{FF2B5EF4-FFF2-40B4-BE49-F238E27FC236}">
                        <a16:creationId xmlns:a16="http://schemas.microsoft.com/office/drawing/2014/main" id="{5BD66E00-5D48-885E-F822-82B8D25D2020}"/>
                      </a:ext>
                    </a:extLst>
                  </p:cNvPr>
                  <p:cNvSpPr txBox="1"/>
                  <p:nvPr/>
                </p:nvSpPr>
                <p:spPr>
                  <a:xfrm>
                    <a:off x="8057240" y="1406683"/>
                    <a:ext cx="799946" cy="307777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CN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𝑃𝐻𝑆𝑃</m:t>
                          </m:r>
                          <m:r>
                            <a:rPr lang="en-US" altLang="zh-CN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  <m:r>
                            <a:rPr lang="en-US" altLang="zh-CN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oMath>
                      </m:oMathPara>
                    </a14:m>
                    <a:endParaRPr lang="zh-CN" altLang="en-US" sz="14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47" name="文本框 46">
                    <a:extLst>
                      <a:ext uri="{FF2B5EF4-FFF2-40B4-BE49-F238E27FC236}">
                        <a16:creationId xmlns:a16="http://schemas.microsoft.com/office/drawing/2014/main" id="{0A435FCC-4887-5F2A-6FA4-D3335825D9F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057240" y="1406683"/>
                    <a:ext cx="799946" cy="307777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 r="-21374" b="-8000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0" name="直接箭头连接符 9">
                <a:extLst>
                  <a:ext uri="{FF2B5EF4-FFF2-40B4-BE49-F238E27FC236}">
                    <a16:creationId xmlns:a16="http://schemas.microsoft.com/office/drawing/2014/main" id="{B337C5AA-911D-2A11-D4D9-EC24746AF699}"/>
                  </a:ext>
                </a:extLst>
              </p:cNvPr>
              <p:cNvCxnSpPr>
                <a:cxnSpLocks/>
                <a:stCxn id="9" idx="2"/>
              </p:cNvCxnSpPr>
              <p:nvPr/>
            </p:nvCxnSpPr>
            <p:spPr>
              <a:xfrm>
                <a:off x="8457213" y="1714460"/>
                <a:ext cx="941369" cy="1083169"/>
              </a:xfrm>
              <a:prstGeom prst="straightConnector1">
                <a:avLst/>
              </a:prstGeom>
              <a:ln w="127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3" name="表格 22">
                <a:extLst>
                  <a:ext uri="{FF2B5EF4-FFF2-40B4-BE49-F238E27FC236}">
                    <a16:creationId xmlns:a16="http://schemas.microsoft.com/office/drawing/2014/main" id="{7A9DA9AA-96C2-0693-4F77-22733D83F1C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52144129"/>
                  </p:ext>
                </p:extLst>
              </p:nvPr>
            </p:nvGraphicFramePr>
            <p:xfrm>
              <a:off x="1065182" y="3924176"/>
              <a:ext cx="7609803" cy="2700000"/>
            </p:xfrm>
            <a:graphic>
              <a:graphicData uri="http://schemas.openxmlformats.org/drawingml/2006/table">
                <a:tbl>
                  <a:tblPr firstRow="1" bandRow="1"/>
                  <a:tblGrid>
                    <a:gridCol w="1424803">
                      <a:extLst>
                        <a:ext uri="{9D8B030D-6E8A-4147-A177-3AD203B41FA5}">
                          <a16:colId xmlns:a16="http://schemas.microsoft.com/office/drawing/2014/main" val="204109490"/>
                        </a:ext>
                      </a:extLst>
                    </a:gridCol>
                    <a:gridCol w="1237000">
                      <a:extLst>
                        <a:ext uri="{9D8B030D-6E8A-4147-A177-3AD203B41FA5}">
                          <a16:colId xmlns:a16="http://schemas.microsoft.com/office/drawing/2014/main" val="2361665755"/>
                        </a:ext>
                      </a:extLst>
                    </a:gridCol>
                    <a:gridCol w="1237000">
                      <a:extLst>
                        <a:ext uri="{9D8B030D-6E8A-4147-A177-3AD203B41FA5}">
                          <a16:colId xmlns:a16="http://schemas.microsoft.com/office/drawing/2014/main" val="3222795597"/>
                        </a:ext>
                      </a:extLst>
                    </a:gridCol>
                    <a:gridCol w="1237000">
                      <a:extLst>
                        <a:ext uri="{9D8B030D-6E8A-4147-A177-3AD203B41FA5}">
                          <a16:colId xmlns:a16="http://schemas.microsoft.com/office/drawing/2014/main" val="3543800899"/>
                        </a:ext>
                      </a:extLst>
                    </a:gridCol>
                    <a:gridCol w="1237000">
                      <a:extLst>
                        <a:ext uri="{9D8B030D-6E8A-4147-A177-3AD203B41FA5}">
                          <a16:colId xmlns:a16="http://schemas.microsoft.com/office/drawing/2014/main" val="2767701749"/>
                        </a:ext>
                      </a:extLst>
                    </a:gridCol>
                    <a:gridCol w="1237000">
                      <a:extLst>
                        <a:ext uri="{9D8B030D-6E8A-4147-A177-3AD203B41FA5}">
                          <a16:colId xmlns:a16="http://schemas.microsoft.com/office/drawing/2014/main" val="3113933972"/>
                        </a:ext>
                      </a:extLst>
                    </a:gridCol>
                  </a:tblGrid>
                  <a:tr h="540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600" b="1" dirty="0"/>
                            <a:t>Fit fraction (%)</a:t>
                          </a:r>
                          <a:endParaRPr lang="zh-CN" altLang="en-US" sz="1600" b="1" dirty="0"/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254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(1370)</m:t>
                                </m:r>
                              </m:oMath>
                            </m:oMathPara>
                          </a14:m>
                          <a:endParaRPr lang="zh-CN" altLang="en-US" sz="16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254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  <m:sup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bSup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(1525)</m:t>
                                </m:r>
                              </m:oMath>
                            </m:oMathPara>
                          </a14:m>
                          <a:endParaRPr lang="zh-CN" altLang="en-US" sz="16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254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(1710)</m:t>
                                </m:r>
                              </m:oMath>
                            </m:oMathPara>
                          </a14:m>
                          <a:endParaRPr lang="zh-CN" altLang="en-US" sz="16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254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(2340)</m:t>
                                </m:r>
                              </m:oMath>
                            </m:oMathPara>
                          </a14:m>
                          <a:endParaRPr lang="zh-CN" altLang="en-US" sz="16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254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𝑁𝑅</m:t>
                                </m:r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zh-CN" altLang="en-US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𝜙𝜂</m:t>
                                </m:r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)(</m:t>
                                </m:r>
                                <m:sSup>
                                  <m:sSupPr>
                                    <m:ctrlP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</m:sup>
                                </m:sSup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16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254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72843288"/>
                      </a:ext>
                    </a:extLst>
                  </a:tr>
                  <a:tr h="432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(1370)</m:t>
                                </m:r>
                              </m:oMath>
                            </m:oMathPara>
                          </a14:m>
                          <a:endParaRPr lang="zh-CN" altLang="en-US" sz="16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254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21.1±9.0</a:t>
                          </a: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254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254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254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254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254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05040257"/>
                      </a:ext>
                    </a:extLst>
                  </a:tr>
                  <a:tr h="432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  <m:sup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bSup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(1525)</m:t>
                                </m:r>
                              </m:oMath>
                            </m:oMathPara>
                          </a14:m>
                          <a:endParaRPr lang="zh-CN" altLang="en-US" sz="16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-0.8±0.3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18.7±3.0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836224"/>
                      </a:ext>
                    </a:extLst>
                  </a:tr>
                  <a:tr h="432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(1710)</m:t>
                                </m:r>
                              </m:oMath>
                            </m:oMathPara>
                          </a14:m>
                          <a:endParaRPr lang="zh-CN" altLang="en-US" sz="16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-5.9±11.2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0.5±0.3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17.2±5.8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zh-CN" altLang="en-US" sz="1600" b="1" dirty="0">
                            <a:solidFill>
                              <a:schemeClr val="tx1"/>
                            </a:solidFill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63871591"/>
                      </a:ext>
                    </a:extLst>
                  </a:tr>
                  <a:tr h="432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(2340)</m:t>
                                </m:r>
                              </m:oMath>
                            </m:oMathPara>
                          </a14:m>
                          <a:endParaRPr lang="zh-CN" altLang="en-US" sz="16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-0.5±0.3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4.2±2.6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0.1±0.4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26.4±3.7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898266151"/>
                      </a:ext>
                    </a:extLst>
                  </a:tr>
                  <a:tr h="432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𝑁𝑅</m:t>
                                </m:r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zh-CN" altLang="en-US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𝜙𝜂</m:t>
                                </m:r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)(</m:t>
                                </m:r>
                                <m:sSup>
                                  <m:sSupPr>
                                    <m:ctrlP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</m:sup>
                                </m:sSup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16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14.3±1.5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-0.9±2.3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1.1±2.2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-22.6±6.2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27.2±6.4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4734576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3" name="表格 22">
                <a:extLst>
                  <a:ext uri="{FF2B5EF4-FFF2-40B4-BE49-F238E27FC236}">
                    <a16:creationId xmlns:a16="http://schemas.microsoft.com/office/drawing/2014/main" id="{7A9DA9AA-96C2-0693-4F77-22733D83F1C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52144129"/>
                  </p:ext>
                </p:extLst>
              </p:nvPr>
            </p:nvGraphicFramePr>
            <p:xfrm>
              <a:off x="1065182" y="3924176"/>
              <a:ext cx="7609803" cy="2700000"/>
            </p:xfrm>
            <a:graphic>
              <a:graphicData uri="http://schemas.openxmlformats.org/drawingml/2006/table">
                <a:tbl>
                  <a:tblPr firstRow="1" bandRow="1"/>
                  <a:tblGrid>
                    <a:gridCol w="1424803">
                      <a:extLst>
                        <a:ext uri="{9D8B030D-6E8A-4147-A177-3AD203B41FA5}">
                          <a16:colId xmlns:a16="http://schemas.microsoft.com/office/drawing/2014/main" val="204109490"/>
                        </a:ext>
                      </a:extLst>
                    </a:gridCol>
                    <a:gridCol w="1237000">
                      <a:extLst>
                        <a:ext uri="{9D8B030D-6E8A-4147-A177-3AD203B41FA5}">
                          <a16:colId xmlns:a16="http://schemas.microsoft.com/office/drawing/2014/main" val="2361665755"/>
                        </a:ext>
                      </a:extLst>
                    </a:gridCol>
                    <a:gridCol w="1237000">
                      <a:extLst>
                        <a:ext uri="{9D8B030D-6E8A-4147-A177-3AD203B41FA5}">
                          <a16:colId xmlns:a16="http://schemas.microsoft.com/office/drawing/2014/main" val="3222795597"/>
                        </a:ext>
                      </a:extLst>
                    </a:gridCol>
                    <a:gridCol w="1237000">
                      <a:extLst>
                        <a:ext uri="{9D8B030D-6E8A-4147-A177-3AD203B41FA5}">
                          <a16:colId xmlns:a16="http://schemas.microsoft.com/office/drawing/2014/main" val="3543800899"/>
                        </a:ext>
                      </a:extLst>
                    </a:gridCol>
                    <a:gridCol w="1237000">
                      <a:extLst>
                        <a:ext uri="{9D8B030D-6E8A-4147-A177-3AD203B41FA5}">
                          <a16:colId xmlns:a16="http://schemas.microsoft.com/office/drawing/2014/main" val="2767701749"/>
                        </a:ext>
                      </a:extLst>
                    </a:gridCol>
                    <a:gridCol w="1237000">
                      <a:extLst>
                        <a:ext uri="{9D8B030D-6E8A-4147-A177-3AD203B41FA5}">
                          <a16:colId xmlns:a16="http://schemas.microsoft.com/office/drawing/2014/main" val="3113933972"/>
                        </a:ext>
                      </a:extLst>
                    </a:gridCol>
                  </a:tblGrid>
                  <a:tr h="540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600" b="1" dirty="0"/>
                            <a:t>Fit fraction (%)</a:t>
                          </a:r>
                          <a:endParaRPr lang="zh-CN" altLang="en-US" sz="1600" b="1" dirty="0"/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254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254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3"/>
                          <a:stretch>
                            <a:fillRect l="-115764" t="-1124" r="-401970" b="-40449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254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3"/>
                          <a:stretch>
                            <a:fillRect l="-215764" t="-1124" r="-301970" b="-40449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254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3"/>
                          <a:stretch>
                            <a:fillRect l="-314216" t="-1124" r="-200490" b="-40449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254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3"/>
                          <a:stretch>
                            <a:fillRect l="-416256" t="-1124" r="-101478" b="-40449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254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3"/>
                          <a:stretch>
                            <a:fillRect l="-516256" t="-1124" r="-1478" b="-40449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72843288"/>
                      </a:ext>
                    </a:extLst>
                  </a:tr>
                  <a:tr h="43200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254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3"/>
                          <a:stretch>
                            <a:fillRect l="-427" t="-126761" r="-435470" b="-407042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21.1±9.0</a:t>
                          </a: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254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254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254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254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254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05040257"/>
                      </a:ext>
                    </a:extLst>
                  </a:tr>
                  <a:tr h="43200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3"/>
                          <a:stretch>
                            <a:fillRect l="-427" t="-226761" r="-435470" b="-307042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-0.8±0.3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18.7±3.0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836224"/>
                      </a:ext>
                    </a:extLst>
                  </a:tr>
                  <a:tr h="43200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3"/>
                          <a:stretch>
                            <a:fillRect l="-427" t="-326761" r="-435470" b="-207042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-5.9±11.2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0.5±0.3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17.2±5.8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zh-CN" altLang="en-US" sz="1600" b="1" dirty="0">
                            <a:solidFill>
                              <a:schemeClr val="tx1"/>
                            </a:solidFill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63871591"/>
                      </a:ext>
                    </a:extLst>
                  </a:tr>
                  <a:tr h="43200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3"/>
                          <a:stretch>
                            <a:fillRect l="-427" t="-426761" r="-435470" b="-107042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-0.5±0.3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4.2±2.6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0.1±0.4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26.4±3.7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898266151"/>
                      </a:ext>
                    </a:extLst>
                  </a:tr>
                  <a:tr h="43200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3"/>
                          <a:stretch>
                            <a:fillRect l="-427" t="-526761" r="-435470" b="-7042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14.3±1.5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-0.9±2.3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1.1±2.2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-22.6±6.2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27.2±6.4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47345768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AC0545C1-CEF4-05C7-FC76-775BA5CD1191}"/>
                  </a:ext>
                </a:extLst>
              </p:cNvPr>
              <p:cNvSpPr txBox="1"/>
              <p:nvPr/>
            </p:nvSpPr>
            <p:spPr>
              <a:xfrm>
                <a:off x="8999399" y="4334557"/>
                <a:ext cx="2373226" cy="4589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CN" dirty="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Total yields</a:t>
                </a:r>
                <a14:m>
                  <m:oMath xmlns:m="http://schemas.openxmlformats.org/officeDocument/2006/math">
                    <m:r>
                      <a:rPr lang="en-US" altLang="zh-CN" sz="1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altLang="zh-CN" sz="1800" dirty="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110.6</a:t>
                </a:r>
                <a14:m>
                  <m:oMath xmlns:m="http://schemas.openxmlformats.org/officeDocument/2006/math">
                    <m:r>
                      <a:rPr lang="en-US" altLang="zh-CN" sz="18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%</m:t>
                    </m:r>
                  </m:oMath>
                </a14:m>
                <a:endParaRPr lang="zh-CN" altLang="en-US" sz="180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mc:Choice>
        <mc:Fallback xmlns="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AC0545C1-CEF4-05C7-FC76-775BA5CD11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9399" y="4334557"/>
                <a:ext cx="2373226" cy="458908"/>
              </a:xfrm>
              <a:prstGeom prst="rect">
                <a:avLst/>
              </a:prstGeom>
              <a:blipFill>
                <a:blip r:embed="rId14"/>
                <a:stretch>
                  <a:fillRect l="-2051" b="-21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标题 1">
            <a:extLst>
              <a:ext uri="{FF2B5EF4-FFF2-40B4-BE49-F238E27FC236}">
                <a16:creationId xmlns:a16="http://schemas.microsoft.com/office/drawing/2014/main" id="{AEFD946C-FEF3-C1C3-338E-76D1A809BC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Baseline solution (rejected)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4216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组合 23">
            <a:extLst>
              <a:ext uri="{FF2B5EF4-FFF2-40B4-BE49-F238E27FC236}">
                <a16:creationId xmlns:a16="http://schemas.microsoft.com/office/drawing/2014/main" id="{B5DC2AB9-8AAB-356C-7384-BDA01E3B471F}"/>
              </a:ext>
            </a:extLst>
          </p:cNvPr>
          <p:cNvGrpSpPr/>
          <p:nvPr/>
        </p:nvGrpSpPr>
        <p:grpSpPr>
          <a:xfrm>
            <a:off x="2556776" y="31665"/>
            <a:ext cx="3026460" cy="6794670"/>
            <a:chOff x="0" y="0"/>
            <a:chExt cx="3026460" cy="6794670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C1702525-865A-F41A-7E47-4530B69200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3025346" cy="2268000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9914C0FB-8AE5-6263-5CC7-1BF5971C433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05" y="2263335"/>
              <a:ext cx="3022655" cy="2268000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37B76DDA-A210-D04C-EC33-927E52E57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91" y="4526670"/>
              <a:ext cx="3022655" cy="2268000"/>
            </a:xfrm>
            <a:prstGeom prst="rect">
              <a:avLst/>
            </a:prstGeom>
          </p:spPr>
        </p:pic>
      </p:grp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E39AE4C4-5F6D-A283-9A03-9A416A6951AC}"/>
              </a:ext>
            </a:extLst>
          </p:cNvPr>
          <p:cNvGrpSpPr/>
          <p:nvPr/>
        </p:nvGrpSpPr>
        <p:grpSpPr>
          <a:xfrm>
            <a:off x="5796373" y="0"/>
            <a:ext cx="3023769" cy="6794670"/>
            <a:chOff x="3526122" y="0"/>
            <a:chExt cx="3023769" cy="6794670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447C6675-7F6C-A564-566F-775EE20D911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527236" y="0"/>
              <a:ext cx="3022655" cy="2268000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714337F8-E593-50EE-759E-1904052BEBD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527236" y="2263335"/>
              <a:ext cx="3022655" cy="2268000"/>
            </a:xfrm>
            <a:prstGeom prst="rect">
              <a:avLst/>
            </a:pr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17CD2388-46A8-8D3A-247F-E811F151744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526122" y="4526670"/>
              <a:ext cx="3022655" cy="2268000"/>
            </a:xfrm>
            <a:prstGeom prst="rect">
              <a:avLst/>
            </a:prstGeom>
          </p:spPr>
        </p:pic>
      </p:grp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06822835-5E66-4059-0A85-DE9B2697BEFE}"/>
              </a:ext>
            </a:extLst>
          </p:cNvPr>
          <p:cNvGrpSpPr/>
          <p:nvPr/>
        </p:nvGrpSpPr>
        <p:grpSpPr>
          <a:xfrm>
            <a:off x="8821256" y="31665"/>
            <a:ext cx="3023769" cy="6794670"/>
            <a:chOff x="7556947" y="0"/>
            <a:chExt cx="3023769" cy="6794670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EDEC1AB4-EFE8-8C26-CD0A-8F6E3D374AA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558061" y="0"/>
              <a:ext cx="3022655" cy="2268000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E0C8324E-F589-C091-BB66-60427893E8C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556947" y="2258670"/>
              <a:ext cx="3022655" cy="2268000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C8F1671C-E844-4C75-4182-950ECF6AEDF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556947" y="4526670"/>
              <a:ext cx="3022655" cy="2268000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72A7AFDB-6C10-9CA4-7846-21F0873EE26F}"/>
                  </a:ext>
                </a:extLst>
              </p:cNvPr>
              <p:cNvSpPr txBox="1"/>
              <p:nvPr/>
            </p:nvSpPr>
            <p:spPr>
              <a:xfrm>
                <a:off x="272473" y="713707"/>
                <a:ext cx="2283189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d>
                        <m:d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1525</m:t>
                          </m:r>
                        </m:e>
                      </m:d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1370</m:t>
                          </m:r>
                        </m:e>
                      </m:d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, </m:t>
                      </m:r>
                    </m:oMath>
                  </m:oMathPara>
                </a14:m>
                <a:endParaRPr lang="en-US" altLang="zh-CN" sz="2000" b="0" i="1" dirty="0">
                  <a:latin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2340</m:t>
                          </m:r>
                        </m:e>
                      </m:d>
                    </m:oMath>
                  </m:oMathPara>
                </a14:m>
                <a:endParaRPr lang="en-US" altLang="zh-CN" sz="2000" b="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72A7AFDB-6C10-9CA4-7846-21F0873EE2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473" y="713707"/>
                <a:ext cx="2283189" cy="92333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F9045276-8491-A441-DD4B-49B854F8790D}"/>
                  </a:ext>
                </a:extLst>
              </p:cNvPr>
              <p:cNvSpPr txBox="1"/>
              <p:nvPr/>
            </p:nvSpPr>
            <p:spPr>
              <a:xfrm>
                <a:off x="3771901" y="332742"/>
                <a:ext cx="108312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1710</m:t>
                          </m:r>
                        </m:e>
                      </m:d>
                    </m:oMath>
                  </m:oMathPara>
                </a14:m>
                <a:endParaRPr lang="en-US" altLang="zh-CN" sz="1800" b="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50</m:t>
                          </m:r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F9045276-8491-A441-DD4B-49B854F879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1901" y="332742"/>
                <a:ext cx="1083128" cy="646331"/>
              </a:xfrm>
              <a:prstGeom prst="rect">
                <a:avLst/>
              </a:prstGeom>
              <a:blipFill>
                <a:blip r:embed="rId12"/>
                <a:stretch>
                  <a:fillRect l="-1130" b="-660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70A9542D-33E2-9899-8759-2E751734FD16}"/>
                  </a:ext>
                </a:extLst>
              </p:cNvPr>
              <p:cNvSpPr txBox="1"/>
              <p:nvPr/>
            </p:nvSpPr>
            <p:spPr>
              <a:xfrm>
                <a:off x="7004958" y="332741"/>
                <a:ext cx="108312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1810</m:t>
                          </m:r>
                        </m:e>
                      </m:d>
                    </m:oMath>
                  </m:oMathPara>
                </a14:m>
                <a:endParaRPr lang="en-US" altLang="zh-CN" sz="1800" b="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50</m:t>
                          </m:r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70A9542D-33E2-9899-8759-2E751734FD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4958" y="332741"/>
                <a:ext cx="1083128" cy="646331"/>
              </a:xfrm>
              <a:prstGeom prst="rect">
                <a:avLst/>
              </a:prstGeom>
              <a:blipFill>
                <a:blip r:embed="rId13"/>
                <a:stretch>
                  <a:fillRect l="-1124" b="-660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95C2B8CA-0648-F64F-AB12-2675EBBD7EF0}"/>
                  </a:ext>
                </a:extLst>
              </p:cNvPr>
              <p:cNvSpPr txBox="1"/>
              <p:nvPr/>
            </p:nvSpPr>
            <p:spPr>
              <a:xfrm>
                <a:off x="10091058" y="332740"/>
                <a:ext cx="108312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1810</m:t>
                          </m:r>
                        </m:e>
                      </m:d>
                    </m:oMath>
                  </m:oMathPara>
                </a14:m>
                <a:endParaRPr lang="en-US" altLang="zh-CN" sz="1800" b="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202</m:t>
                          </m:r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95C2B8CA-0648-F64F-AB12-2675EBBD7E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1058" y="332740"/>
                <a:ext cx="1083128" cy="646331"/>
              </a:xfrm>
              <a:prstGeom prst="rect">
                <a:avLst/>
              </a:prstGeom>
              <a:blipFill>
                <a:blip r:embed="rId14"/>
                <a:stretch>
                  <a:fillRect l="-1124" b="-660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13F80252-9593-4C49-04E4-F1C4AB85BE23}"/>
              </a:ext>
            </a:extLst>
          </p:cNvPr>
          <p:cNvCxnSpPr/>
          <p:nvPr/>
        </p:nvCxnSpPr>
        <p:spPr>
          <a:xfrm>
            <a:off x="5582122" y="0"/>
            <a:ext cx="0" cy="6794670"/>
          </a:xfrm>
          <a:prstGeom prst="line">
            <a:avLst/>
          </a:prstGeom>
          <a:ln w="952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2" name="直接连接符 31">
            <a:extLst>
              <a:ext uri="{FF2B5EF4-FFF2-40B4-BE49-F238E27FC236}">
                <a16:creationId xmlns:a16="http://schemas.microsoft.com/office/drawing/2014/main" id="{CB947CE1-A8C7-619D-35BC-6D4B4171CE42}"/>
              </a:ext>
            </a:extLst>
          </p:cNvPr>
          <p:cNvCxnSpPr/>
          <p:nvPr/>
        </p:nvCxnSpPr>
        <p:spPr>
          <a:xfrm>
            <a:off x="8738979" y="31665"/>
            <a:ext cx="0" cy="6794670"/>
          </a:xfrm>
          <a:prstGeom prst="line">
            <a:avLst/>
          </a:prstGeom>
          <a:ln w="952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00585284-10BC-9264-3A89-9B1CD80D8880}"/>
                  </a:ext>
                </a:extLst>
              </p:cNvPr>
              <p:cNvSpPr txBox="1"/>
              <p:nvPr/>
            </p:nvSpPr>
            <p:spPr>
              <a:xfrm>
                <a:off x="227454" y="1820260"/>
                <a:ext cx="2373226" cy="4589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CN" dirty="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Total yields</a:t>
                </a:r>
                <a14:m>
                  <m:oMath xmlns:m="http://schemas.openxmlformats.org/officeDocument/2006/math">
                    <m:r>
                      <a:rPr lang="en-US" altLang="zh-CN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</a:rPr>
                      <m:t> </m:t>
                    </m:r>
                    <m:r>
                      <a:rPr lang="en-US" altLang="zh-CN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</a:rPr>
                      <m:t>&gt; </m:t>
                    </m:r>
                  </m:oMath>
                </a14:m>
                <a:r>
                  <a:rPr lang="en-US" altLang="zh-CN" sz="1800" dirty="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150</a:t>
                </a:r>
                <a14:m>
                  <m:oMath xmlns:m="http://schemas.openxmlformats.org/officeDocument/2006/math">
                    <m:r>
                      <a:rPr lang="en-US" altLang="zh-CN" sz="18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%</m:t>
                    </m:r>
                  </m:oMath>
                </a14:m>
                <a:endParaRPr lang="zh-CN" altLang="en-US" sz="180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00585284-10BC-9264-3A89-9B1CD80D88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454" y="1820260"/>
                <a:ext cx="2373226" cy="458908"/>
              </a:xfrm>
              <a:prstGeom prst="rect">
                <a:avLst/>
              </a:prstGeom>
              <a:blipFill>
                <a:blip r:embed="rId15"/>
                <a:stretch>
                  <a:fillRect l="-2051" b="-21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375280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>
            <a:extLst>
              <a:ext uri="{FF2B5EF4-FFF2-40B4-BE49-F238E27FC236}">
                <a16:creationId xmlns:a16="http://schemas.microsoft.com/office/drawing/2014/main" id="{73F225EB-1F4C-EA04-F4FA-C6030DA64021}"/>
              </a:ext>
            </a:extLst>
          </p:cNvPr>
          <p:cNvGrpSpPr/>
          <p:nvPr/>
        </p:nvGrpSpPr>
        <p:grpSpPr>
          <a:xfrm>
            <a:off x="65315" y="549000"/>
            <a:ext cx="11514876" cy="2880000"/>
            <a:chOff x="0" y="0"/>
            <a:chExt cx="11514876" cy="2880000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8AE70A3D-F674-A56B-EFBC-D9D16EE31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3838292" cy="2880000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EE87E1AA-693A-3C87-BDC6-268A5750CAC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38292" y="0"/>
              <a:ext cx="3838292" cy="2880000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32601FD4-5169-EF33-8634-B293152A943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676584" y="0"/>
              <a:ext cx="3838292" cy="2880000"/>
            </a:xfrm>
            <a:prstGeom prst="rect">
              <a:avLst/>
            </a:prstGeom>
          </p:spPr>
        </p:pic>
      </p:grp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B836E774-EF7E-28F0-9268-F70F4A19EA49}"/>
              </a:ext>
            </a:extLst>
          </p:cNvPr>
          <p:cNvGrpSpPr/>
          <p:nvPr/>
        </p:nvGrpSpPr>
        <p:grpSpPr>
          <a:xfrm>
            <a:off x="65315" y="3876043"/>
            <a:ext cx="11514876" cy="2880000"/>
            <a:chOff x="0" y="2880000"/>
            <a:chExt cx="11514876" cy="2880000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B2E93519-CE53-7B78-9237-DDF9FF423F9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2880000"/>
              <a:ext cx="3838292" cy="2880000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A891B417-6975-4E74-7EB3-19C848B16F3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838292" y="2880000"/>
              <a:ext cx="3838292" cy="2880000"/>
            </a:xfrm>
            <a:prstGeom prst="rect">
              <a:avLst/>
            </a:pr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362DBE3B-838A-FE86-CCF5-7FA9221891E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676584" y="2880000"/>
              <a:ext cx="3838292" cy="2880000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FC927F11-4245-B2A2-8FB0-96D2447CE60B}"/>
                  </a:ext>
                </a:extLst>
              </p:cNvPr>
              <p:cNvSpPr txBox="1"/>
              <p:nvPr/>
            </p:nvSpPr>
            <p:spPr>
              <a:xfrm>
                <a:off x="473529" y="272001"/>
                <a:ext cx="473225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d>
                        <m:d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1525</m:t>
                          </m:r>
                        </m:e>
                      </m:d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1370</m:t>
                          </m:r>
                        </m:e>
                      </m:d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1710</m:t>
                          </m:r>
                        </m:e>
                      </m:d>
                      <m:r>
                        <a:rPr lang="en-US" altLang="zh-CN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altLang="zh-CN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𝑁𝑅</m:t>
                      </m:r>
                      <m:r>
                        <a:rPr lang="en-US" altLang="zh-CN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zh-CN" altLang="en-US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𝜂𝜂</m:t>
                      </m:r>
                      <m:r>
                        <a:rPr lang="en-US" altLang="zh-CN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)(</m:t>
                      </m:r>
                      <m:sSup>
                        <m:sSupPr>
                          <m:ctrlP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FC927F11-4245-B2A2-8FB0-96D2447CE6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529" y="272001"/>
                <a:ext cx="4732258" cy="307777"/>
              </a:xfrm>
              <a:prstGeom prst="rect">
                <a:avLst/>
              </a:prstGeom>
              <a:blipFill>
                <a:blip r:embed="rId8"/>
                <a:stretch>
                  <a:fillRect l="-1418" t="-4000" r="-1418" b="-36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753C7294-8FC1-1D51-6687-44AC718F8570}"/>
                  </a:ext>
                </a:extLst>
              </p:cNvPr>
              <p:cNvSpPr txBox="1"/>
              <p:nvPr/>
            </p:nvSpPr>
            <p:spPr>
              <a:xfrm>
                <a:off x="473529" y="3568266"/>
                <a:ext cx="473225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d>
                        <m:d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1525</m:t>
                          </m:r>
                        </m:e>
                      </m:d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1370</m:t>
                          </m:r>
                        </m:e>
                      </m:d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1810</m:t>
                          </m:r>
                        </m:e>
                      </m:d>
                      <m:r>
                        <a:rPr lang="en-US" altLang="zh-CN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altLang="zh-CN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𝑁𝑅</m:t>
                      </m:r>
                      <m:r>
                        <a:rPr lang="en-US" altLang="zh-CN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zh-CN" altLang="en-US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𝜂𝜂</m:t>
                      </m:r>
                      <m:r>
                        <a:rPr lang="en-US" altLang="zh-CN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)(</m:t>
                      </m:r>
                      <m:sSup>
                        <m:sSupPr>
                          <m:ctrlP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753C7294-8FC1-1D51-6687-44AC718F85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529" y="3568266"/>
                <a:ext cx="4732258" cy="307777"/>
              </a:xfrm>
              <a:prstGeom prst="rect">
                <a:avLst/>
              </a:prstGeom>
              <a:blipFill>
                <a:blip r:embed="rId9"/>
                <a:stretch>
                  <a:fillRect l="-1418" t="-1961" r="-1418" b="-3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53A9513D-59C3-8D76-38D5-2FC31649ADF8}"/>
              </a:ext>
            </a:extLst>
          </p:cNvPr>
          <p:cNvCxnSpPr/>
          <p:nvPr/>
        </p:nvCxnSpPr>
        <p:spPr>
          <a:xfrm>
            <a:off x="65315" y="3429000"/>
            <a:ext cx="11914414" cy="0"/>
          </a:xfrm>
          <a:prstGeom prst="line">
            <a:avLst/>
          </a:prstGeom>
          <a:ln w="952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783F315A-519A-1623-45BF-9C8AD26659C6}"/>
                  </a:ext>
                </a:extLst>
              </p:cNvPr>
              <p:cNvSpPr txBox="1"/>
              <p:nvPr/>
            </p:nvSpPr>
            <p:spPr>
              <a:xfrm>
                <a:off x="6555286" y="3568266"/>
                <a:ext cx="2373226" cy="4589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CN" dirty="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Total yields</a:t>
                </a:r>
                <a14:m>
                  <m:oMath xmlns:m="http://schemas.openxmlformats.org/officeDocument/2006/math">
                    <m:r>
                      <a:rPr lang="en-US" altLang="zh-CN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</a:rPr>
                      <m:t> </m:t>
                    </m:r>
                    <m:r>
                      <a:rPr lang="en-US" altLang="zh-CN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</a:rPr>
                      <m:t>&gt; </m:t>
                    </m:r>
                  </m:oMath>
                </a14:m>
                <a:r>
                  <a:rPr lang="en-US" altLang="zh-CN" sz="1800" dirty="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150</a:t>
                </a:r>
                <a14:m>
                  <m:oMath xmlns:m="http://schemas.openxmlformats.org/officeDocument/2006/math">
                    <m:r>
                      <a:rPr lang="en-US" altLang="zh-CN" sz="18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%</m:t>
                    </m:r>
                  </m:oMath>
                </a14:m>
                <a:endParaRPr lang="zh-CN" altLang="en-US" sz="180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mc:Choice>
        <mc:Fallback xmlns="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783F315A-519A-1623-45BF-9C8AD26659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5286" y="3568266"/>
                <a:ext cx="2373226" cy="458908"/>
              </a:xfrm>
              <a:prstGeom prst="rect">
                <a:avLst/>
              </a:prstGeom>
              <a:blipFill>
                <a:blip r:embed="rId10"/>
                <a:stretch>
                  <a:fillRect l="-2051" b="-1973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FC3FB7E7-6D1A-44EC-2C12-079B6ED04D86}"/>
                  </a:ext>
                </a:extLst>
              </p:cNvPr>
              <p:cNvSpPr txBox="1"/>
              <p:nvPr/>
            </p:nvSpPr>
            <p:spPr>
              <a:xfrm>
                <a:off x="6555286" y="272001"/>
                <a:ext cx="2373226" cy="4589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CN" dirty="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Total yields</a:t>
                </a:r>
                <a14:m>
                  <m:oMath xmlns:m="http://schemas.openxmlformats.org/officeDocument/2006/math">
                    <m:r>
                      <a:rPr lang="en-US" altLang="zh-CN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</a:rPr>
                      <m:t> </m:t>
                    </m:r>
                    <m:r>
                      <a:rPr lang="en-US" altLang="zh-CN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</a:rPr>
                      <m:t>&gt; </m:t>
                    </m:r>
                  </m:oMath>
                </a14:m>
                <a:r>
                  <a:rPr lang="en-US" altLang="zh-CN" sz="1800" dirty="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150</a:t>
                </a:r>
                <a14:m>
                  <m:oMath xmlns:m="http://schemas.openxmlformats.org/officeDocument/2006/math">
                    <m:r>
                      <a:rPr lang="en-US" altLang="zh-CN" sz="18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%</m:t>
                    </m:r>
                  </m:oMath>
                </a14:m>
                <a:endParaRPr lang="zh-CN" altLang="en-US" sz="180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FC3FB7E7-6D1A-44EC-2C12-079B6ED04D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5286" y="272001"/>
                <a:ext cx="2373226" cy="458908"/>
              </a:xfrm>
              <a:prstGeom prst="rect">
                <a:avLst/>
              </a:prstGeom>
              <a:blipFill>
                <a:blip r:embed="rId11"/>
                <a:stretch>
                  <a:fillRect l="-2051" b="-21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615807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5C3D4C13-3A21-A9DA-03CE-FCF68934CE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70859"/>
            <a:ext cx="3841806" cy="2880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E976D827-96C4-8AFA-B079-344B1EA806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1806" y="270859"/>
            <a:ext cx="3838195" cy="2880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6DB8943D-3234-6368-4F97-E3B360EDB2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83612" y="270859"/>
            <a:ext cx="3838195" cy="2880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967EB1E-DD85-613E-4612-B9987C1A42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22" y="3150859"/>
            <a:ext cx="3838195" cy="28800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4808399-61E8-AD39-BA52-D22FE7F6A6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38195" y="3150859"/>
            <a:ext cx="3838195" cy="28800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AA0EC0D-2465-FC17-59B4-A1BABE6BA7B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87223" y="3150859"/>
            <a:ext cx="3838195" cy="2880000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3BE2459E-8B8F-5F52-666E-B78D9D4265ED}"/>
              </a:ext>
            </a:extLst>
          </p:cNvPr>
          <p:cNvSpPr txBox="1"/>
          <p:nvPr/>
        </p:nvSpPr>
        <p:spPr>
          <a:xfrm>
            <a:off x="2105023" y="6187031"/>
            <a:ext cx="73045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Begin with f2’(1525) + NR(</a:t>
            </a:r>
            <a:r>
              <a:rPr lang="el-GR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ηη</a:t>
            </a:r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(0+)), total fit fractions &gt; 150%, can’t be used as baseline solution.</a:t>
            </a:r>
            <a:endParaRPr lang="zh-CN" altLang="en-US" sz="2000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37321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AB082-9B2D-3EFA-24F0-61870FDB6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E44ECD9-DB54-F7BA-407E-21CCD4285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Decay Chain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605E40E7-8223-AA8F-2062-7D9203269A1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823659" y="2003621"/>
                <a:ext cx="4544682" cy="3789689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zh-CN" altLang="en-US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𝜓</m:t>
                    </m:r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3686</m:t>
                        </m:r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zh-CN" alt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𝜙𝜂</m:t>
                    </m:r>
                    <m:r>
                      <a:rPr lang="zh-CN" altLang="el-G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𝜂</m:t>
                    </m:r>
                  </m:oMath>
                </a14:m>
                <a:endPara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𝜙</m:t>
                    </m:r>
                    <m:r>
                      <a:rPr lang="en-US" altLang="zh-CN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𝐾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𝐾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</m:sup>
                    </m:sSup>
                  </m:oMath>
                </a14:m>
                <a:endParaRPr lang="en-US" altLang="zh-CN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zh-CN" altLang="el-G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𝜂</m:t>
                    </m:r>
                    <m:r>
                      <a:rPr lang="el-GR" altLang="zh-CN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zh-CN" altLang="el-GR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𝛾</m:t>
                    </m:r>
                    <m:r>
                      <a:rPr lang="en-US" altLang="zh-CN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𝛾</m:t>
                    </m:r>
                  </m:oMath>
                </a14:m>
                <a:endPara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Final state: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𝐾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𝐾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</m:sup>
                    </m:sSup>
                    <m:r>
                      <a:rPr lang="zh-CN" alt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𝛾𝛾</m:t>
                    </m:r>
                    <m:r>
                      <a:rPr lang="zh-CN" altLang="en-US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𝛾𝛾</m:t>
                    </m:r>
                  </m:oMath>
                </a14:m>
                <a:endPara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605E40E7-8223-AA8F-2062-7D9203269A1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23659" y="2003621"/>
                <a:ext cx="4544682" cy="3789689"/>
              </a:xfrm>
              <a:blipFill>
                <a:blip r:embed="rId3"/>
                <a:stretch>
                  <a:fillRect l="-241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9E57D1E6-13DC-A5AF-1A8C-854F19BDB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C52F7-0E53-4BD6-919F-7AB2A70340A1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926539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9C2BD736-6F37-84F0-B439-F9D94553692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859467"/>
                <a:ext cx="10515600" cy="435133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altLang="zh-CN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Summary of current status of PWA:</a:t>
                </a:r>
              </a:p>
              <a:p>
                <a:pPr lvl="1"/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1525</m:t>
                        </m:r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zh-CN" altLang="en-US" i="0" dirty="0" smtClean="0">
                        <a:solidFill>
                          <a:srgbClr val="00B050"/>
                        </a:solidFill>
                      </a:rPr>
                      <m:t>√</m:t>
                    </m:r>
                  </m:oMath>
                </a14:m>
                <a:endParaRPr lang="en-US" altLang="zh-CN" dirty="0">
                  <a:solidFill>
                    <a:srgbClr val="00B050"/>
                  </a:solidFill>
                </a:endParaRPr>
              </a:p>
              <a:p>
                <a:pPr lvl="1"/>
                <a:r>
                  <a:rPr lang="en-US" altLang="zh-CN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States and PHSP on </a:t>
                </a:r>
                <a14:m>
                  <m:oMath xmlns:m="http://schemas.openxmlformats.org/officeDocument/2006/math">
                    <m:r>
                      <a:rPr lang="zh-CN" altLang="en-US" i="1" smtClean="0">
                        <a:latin typeface="Cambria Math" panose="02040503050406030204" pitchFamily="18" charset="0"/>
                      </a:rPr>
                      <m:t>𝜙𝜂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endParaRPr lang="en-US" altLang="zh-CN" dirty="0">
                  <a:solidFill>
                    <a:srgbClr val="FF0000"/>
                  </a:solidFill>
                </a:endParaRPr>
              </a:p>
              <a:p>
                <a:pPr lvl="1"/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d>
                      <m:d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1525</m:t>
                        </m:r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1270</m:t>
                        </m:r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endParaRPr lang="en-US" altLang="zh-CN" dirty="0">
                  <a:solidFill>
                    <a:srgbClr val="FF0000"/>
                  </a:solidFill>
                </a:endParaRPr>
              </a:p>
              <a:p>
                <a:pPr lvl="1"/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d>
                      <m:d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1525</m:t>
                        </m:r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𝑃𝐻𝑆𝑃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zh-CN" altLang="en-US" b="0" i="1" smtClean="0">
                        <a:latin typeface="Cambria Math" panose="02040503050406030204" pitchFamily="18" charset="0"/>
                      </a:rPr>
                      <m:t>𝜂𝜂</m:t>
                    </m:r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) </m:t>
                    </m:r>
                    <m:r>
                      <a:rPr lang="en-US" altLang="zh-CN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endParaRPr lang="en-US" altLang="zh-CN" dirty="0"/>
              </a:p>
              <a:p>
                <a:pPr lvl="1"/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d>
                      <m:d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1525</m:t>
                        </m:r>
                      </m:e>
                    </m:d>
                    <m:r>
                      <a:rPr lang="en-US" altLang="zh-CN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d>
                      <m:d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70</m:t>
                        </m:r>
                      </m:e>
                    </m:d>
                  </m:oMath>
                </a14:m>
                <a:endParaRPr lang="en-US" altLang="zh-CN" dirty="0"/>
              </a:p>
              <a:p>
                <a:pPr lvl="2"/>
                <a:r>
                  <a:rPr lang="en-US" altLang="zh-CN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Previous: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d>
                      <m:dPr>
                        <m:ctrlPr>
                          <a:rPr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1370</m:t>
                        </m:r>
                      </m:e>
                    </m:d>
                  </m:oMath>
                </a14:m>
                <a:r>
                  <a:rPr lang="en-US" altLang="zh-CN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: mass: 1370 MeV, width: </a:t>
                </a:r>
                <a:r>
                  <a:rPr lang="en-US" altLang="zh-CN" dirty="0">
                    <a:highlight>
                      <a:srgbClr val="FFFF00"/>
                    </a:highlight>
                    <a:latin typeface="Cambria Math" panose="02040503050406030204" pitchFamily="18" charset="0"/>
                    <a:ea typeface="Cambria Math" panose="02040503050406030204" pitchFamily="18" charset="0"/>
                  </a:rPr>
                  <a:t>350</a:t>
                </a:r>
                <a:r>
                  <a:rPr lang="en-US" altLang="zh-CN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MeV </a:t>
                </a:r>
                <a:r>
                  <a:rPr lang="en-US" altLang="zh-CN" dirty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×</a:t>
                </a:r>
              </a:p>
              <a:p>
                <a:pPr lvl="2"/>
                <a:r>
                  <a:rPr lang="en-US" altLang="zh-CN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Now: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d>
                      <m:dPr>
                        <m:ctrlPr>
                          <a:rPr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1370</m:t>
                        </m:r>
                      </m:e>
                    </m:d>
                  </m:oMath>
                </a14:m>
                <a:r>
                  <a:rPr lang="en-US" altLang="zh-CN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: mass: 1370 MeV, width: </a:t>
                </a:r>
                <a:r>
                  <a:rPr lang="en-US" altLang="zh-CN" dirty="0">
                    <a:highlight>
                      <a:srgbClr val="FFFF00"/>
                    </a:highlight>
                    <a:latin typeface="Cambria Math" panose="02040503050406030204" pitchFamily="18" charset="0"/>
                    <a:ea typeface="Cambria Math" panose="02040503050406030204" pitchFamily="18" charset="0"/>
                  </a:rPr>
                  <a:t>250</a:t>
                </a:r>
                <a:r>
                  <a:rPr lang="en-US" altLang="zh-CN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MeV </a:t>
                </a:r>
                <a:r>
                  <a:rPr lang="en-US" altLang="zh-CN" dirty="0">
                    <a:solidFill>
                      <a:schemeClr val="accent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?</a:t>
                </a:r>
                <a:endParaRPr lang="zh-CN" altLang="en-US" dirty="0">
                  <a:solidFill>
                    <a:schemeClr val="accent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9C2BD736-6F37-84F0-B439-F9D94553692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859467"/>
                <a:ext cx="10515600" cy="4351338"/>
              </a:xfrm>
              <a:blipFill>
                <a:blip r:embed="rId2"/>
                <a:stretch>
                  <a:fillRect l="-1217" t="-252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组合 14">
            <a:extLst>
              <a:ext uri="{FF2B5EF4-FFF2-40B4-BE49-F238E27FC236}">
                <a16:creationId xmlns:a16="http://schemas.microsoft.com/office/drawing/2014/main" id="{CBD18C99-5DC9-ADE5-81EE-D6E17811BF75}"/>
              </a:ext>
            </a:extLst>
          </p:cNvPr>
          <p:cNvGrpSpPr/>
          <p:nvPr/>
        </p:nvGrpSpPr>
        <p:grpSpPr>
          <a:xfrm>
            <a:off x="8310273" y="859467"/>
            <a:ext cx="3513666" cy="3098114"/>
            <a:chOff x="8678334" y="701655"/>
            <a:chExt cx="3513666" cy="3098114"/>
          </a:xfrm>
        </p:grpSpPr>
        <p:pic>
          <p:nvPicPr>
            <p:cNvPr id="4" name="图片 3" descr="图表, 直方图&#10;&#10;AI 生成的内容可能不正确。">
              <a:extLst>
                <a:ext uri="{FF2B5EF4-FFF2-40B4-BE49-F238E27FC236}">
                  <a16:creationId xmlns:a16="http://schemas.microsoft.com/office/drawing/2014/main" id="{64EEAB49-9C2B-77AB-B02B-548ED0367E3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678334" y="701655"/>
              <a:ext cx="3513666" cy="2520000"/>
            </a:xfrm>
            <a:prstGeom prst="rect">
              <a:avLst/>
            </a:prstGeom>
          </p:spPr>
        </p:pic>
        <p:sp>
          <p:nvSpPr>
            <p:cNvPr id="5" name="椭圆 4">
              <a:extLst>
                <a:ext uri="{FF2B5EF4-FFF2-40B4-BE49-F238E27FC236}">
                  <a16:creationId xmlns:a16="http://schemas.microsoft.com/office/drawing/2014/main" id="{DAEB24D5-EAA1-15F2-998F-F4D93F85ED7E}"/>
                </a:ext>
              </a:extLst>
            </p:cNvPr>
            <p:cNvSpPr/>
            <p:nvPr/>
          </p:nvSpPr>
          <p:spPr>
            <a:xfrm>
              <a:off x="9207260" y="1506747"/>
              <a:ext cx="609600" cy="1081178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7" name="直接箭头连接符 6">
              <a:extLst>
                <a:ext uri="{FF2B5EF4-FFF2-40B4-BE49-F238E27FC236}">
                  <a16:creationId xmlns:a16="http://schemas.microsoft.com/office/drawing/2014/main" id="{D57BD2D2-8513-463B-FAA0-526E9CDFC793}"/>
                </a:ext>
              </a:extLst>
            </p:cNvPr>
            <p:cNvCxnSpPr>
              <a:cxnSpLocks/>
              <a:endCxn id="8" idx="0"/>
            </p:cNvCxnSpPr>
            <p:nvPr/>
          </p:nvCxnSpPr>
          <p:spPr>
            <a:xfrm>
              <a:off x="9523562" y="2587925"/>
              <a:ext cx="803694" cy="842512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文本框 7">
                  <a:extLst>
                    <a:ext uri="{FF2B5EF4-FFF2-40B4-BE49-F238E27FC236}">
                      <a16:creationId xmlns:a16="http://schemas.microsoft.com/office/drawing/2014/main" id="{F18B78F7-B146-F622-D225-40A3D3A18C03}"/>
                    </a:ext>
                  </a:extLst>
                </p:cNvPr>
                <p:cNvSpPr txBox="1"/>
                <p:nvPr/>
              </p:nvSpPr>
              <p:spPr>
                <a:xfrm>
                  <a:off x="9169878" y="3430437"/>
                  <a:ext cx="231475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1270</m:t>
                          </m:r>
                        </m:e>
                      </m:d>
                    </m:oMath>
                  </a14:m>
                  <a:r>
                    <a:rPr lang="zh-CN" altLang="en-US" dirty="0"/>
                    <a:t> </a:t>
                  </a:r>
                  <a:r>
                    <a:rPr lang="en-US" altLang="zh-CN" dirty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or</a:t>
                  </a:r>
                  <a:r>
                    <a:rPr lang="en-US" altLang="zh-CN" dirty="0"/>
                    <a:t>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1370</m:t>
                          </m:r>
                        </m:e>
                      </m:d>
                    </m:oMath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8" name="文本框 7">
                  <a:extLst>
                    <a:ext uri="{FF2B5EF4-FFF2-40B4-BE49-F238E27FC236}">
                      <a16:creationId xmlns:a16="http://schemas.microsoft.com/office/drawing/2014/main" id="{F18B78F7-B146-F622-D225-40A3D3A18C0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169878" y="3430437"/>
                  <a:ext cx="2314756" cy="369332"/>
                </a:xfrm>
                <a:prstGeom prst="rect">
                  <a:avLst/>
                </a:prstGeom>
                <a:blipFill>
                  <a:blip r:embed="rId4"/>
                  <a:stretch>
                    <a:fillRect l="-789" t="-13333" b="-23333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14" name="图片 13">
            <a:extLst>
              <a:ext uri="{FF2B5EF4-FFF2-40B4-BE49-F238E27FC236}">
                <a16:creationId xmlns:a16="http://schemas.microsoft.com/office/drawing/2014/main" id="{0C936027-2B51-C1D2-F4AB-B8B207E014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6187" y="4640487"/>
            <a:ext cx="10094767" cy="62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45434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6DA97CDE-860B-DF3E-71F9-2F3B9E49C4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000" y="458130"/>
            <a:ext cx="3960000" cy="297087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C2B4DC6-4F4D-10C8-5DD3-64D04A290F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6000" y="458129"/>
            <a:ext cx="3960000" cy="297087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B755F0BF-94A9-7752-41FE-34F7E6F66D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6000" y="458129"/>
            <a:ext cx="3960000" cy="297087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AA1DE24F-703C-9E63-CCC5-E940823AEB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000" y="3564232"/>
            <a:ext cx="10800000" cy="2094448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6D48FBBC-CB9C-77CC-2900-9C0822FDBA73}"/>
              </a:ext>
            </a:extLst>
          </p:cNvPr>
          <p:cNvSpPr txBox="1"/>
          <p:nvPr/>
        </p:nvSpPr>
        <p:spPr>
          <a:xfrm>
            <a:off x="696000" y="5793912"/>
            <a:ext cx="28927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Total fit fraction: 149.7%</a:t>
            </a:r>
            <a:endParaRPr lang="zh-CN" altLang="en-US" sz="2000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237999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8C8A4B37-F65F-22BE-3C2C-E96C38A092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953856" cy="3240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B859641F-93C0-3953-B47C-35E4D8CF14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18001"/>
            <a:ext cx="7953857" cy="3240000"/>
          </a:xfrm>
          <a:prstGeom prst="rect">
            <a:avLst/>
          </a:prstGeom>
        </p:spPr>
      </p:pic>
      <p:graphicFrame>
        <p:nvGraphicFramePr>
          <p:cNvPr id="10" name="表格 9">
            <a:extLst>
              <a:ext uri="{FF2B5EF4-FFF2-40B4-BE49-F238E27FC236}">
                <a16:creationId xmlns:a16="http://schemas.microsoft.com/office/drawing/2014/main" id="{8F3C3A4C-9278-2CCA-CFF1-BCF7981A5D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3844007"/>
              </p:ext>
            </p:extLst>
          </p:nvPr>
        </p:nvGraphicFramePr>
        <p:xfrm>
          <a:off x="8252830" y="1196992"/>
          <a:ext cx="36000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000">
                  <a:extLst>
                    <a:ext uri="{9D8B030D-6E8A-4147-A177-3AD203B41FA5}">
                      <a16:colId xmlns:a16="http://schemas.microsoft.com/office/drawing/2014/main" val="3206116090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93412095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1472334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f0(1370)</a:t>
                      </a:r>
                      <a:endParaRPr lang="zh-CN" altLang="en-US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BW (MeV)</a:t>
                      </a:r>
                      <a:endParaRPr lang="zh-CN" altLang="en-US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Fit (MeV)</a:t>
                      </a:r>
                      <a:endParaRPr lang="zh-CN" altLang="en-US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78320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mass</a:t>
                      </a:r>
                      <a:endParaRPr lang="zh-CN" altLang="en-US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1200 – 1500</a:t>
                      </a:r>
                      <a:endParaRPr lang="zh-CN" altLang="en-US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1276.76</a:t>
                      </a:r>
                      <a:endParaRPr lang="zh-CN" altLang="en-US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123395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width</a:t>
                      </a:r>
                      <a:endParaRPr lang="zh-CN" altLang="en-US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200 – 500</a:t>
                      </a:r>
                      <a:endParaRPr lang="zh-CN" altLang="en-US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250 (fix)</a:t>
                      </a:r>
                      <a:endParaRPr lang="zh-CN" altLang="en-US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090017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101922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60B9DA21-3A63-EAF3-8992-D15432F989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051" y="1191052"/>
            <a:ext cx="5760000" cy="3456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BBA75C89-36B1-109C-38B1-8758B40417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8949" y="1191052"/>
            <a:ext cx="5760000" cy="34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30693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FDCB97-6624-5C19-8CB9-C54586B664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A2B71BFE-4320-AD76-743F-8CFBDDE557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9102" y="0"/>
            <a:ext cx="3960000" cy="3168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765869E6-DCB9-AC97-2808-4A100EF750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02" y="3231260"/>
            <a:ext cx="5760000" cy="3343479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84980E5E-7281-B073-FC3A-A281663ADF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898" y="3231260"/>
            <a:ext cx="5760000" cy="333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72799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637CFCCF-B461-2383-6197-FDD0E203A6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639" y="1657113"/>
            <a:ext cx="5272168" cy="3543774"/>
          </a:xfrm>
          <a:prstGeom prst="rect">
            <a:avLst/>
          </a:prstGeom>
        </p:spPr>
      </p:pic>
      <p:pic>
        <p:nvPicPr>
          <p:cNvPr id="5" name="内容占位符 45">
            <a:extLst>
              <a:ext uri="{FF2B5EF4-FFF2-40B4-BE49-F238E27FC236}">
                <a16:creationId xmlns:a16="http://schemas.microsoft.com/office/drawing/2014/main" id="{7460AA1E-9062-48CA-ACC2-0A748DC7C3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125575" y="1657113"/>
            <a:ext cx="3457139" cy="3543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48710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组合 21">
            <a:extLst>
              <a:ext uri="{FF2B5EF4-FFF2-40B4-BE49-F238E27FC236}">
                <a16:creationId xmlns:a16="http://schemas.microsoft.com/office/drawing/2014/main" id="{77D0B212-A517-4FC5-940E-A99E8CB7E81F}"/>
              </a:ext>
            </a:extLst>
          </p:cNvPr>
          <p:cNvGrpSpPr/>
          <p:nvPr/>
        </p:nvGrpSpPr>
        <p:grpSpPr>
          <a:xfrm>
            <a:off x="121713" y="782685"/>
            <a:ext cx="2880000" cy="5760000"/>
            <a:chOff x="341210" y="397372"/>
            <a:chExt cx="2880000" cy="5760000"/>
          </a:xfrm>
        </p:grpSpPr>
        <p:pic>
          <p:nvPicPr>
            <p:cNvPr id="9" name="图片 8" descr="图表, 旭日形&#10;&#10;AI 生成的内容可能不正确。">
              <a:extLst>
                <a:ext uri="{FF2B5EF4-FFF2-40B4-BE49-F238E27FC236}">
                  <a16:creationId xmlns:a16="http://schemas.microsoft.com/office/drawing/2014/main" id="{866A23D4-3840-0677-DE67-43B80AAEF83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1210" y="397372"/>
              <a:ext cx="2880000" cy="2880000"/>
            </a:xfrm>
            <a:prstGeom prst="rect">
              <a:avLst/>
            </a:prstGeom>
          </p:spPr>
        </p:pic>
        <p:pic>
          <p:nvPicPr>
            <p:cNvPr id="13" name="图片 12" descr="图表, 旭日形&#10;&#10;AI 生成的内容可能不正确。">
              <a:extLst>
                <a:ext uri="{FF2B5EF4-FFF2-40B4-BE49-F238E27FC236}">
                  <a16:creationId xmlns:a16="http://schemas.microsoft.com/office/drawing/2014/main" id="{854C898F-30AC-2CEC-0A18-2D461FB2DA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41210" y="3277372"/>
              <a:ext cx="2880000" cy="2880000"/>
            </a:xfrm>
            <a:prstGeom prst="rect">
              <a:avLst/>
            </a:prstGeom>
          </p:spPr>
        </p:pic>
      </p:grp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75FFC9D1-DCD8-3AF5-AB78-5B3CE48A5525}"/>
              </a:ext>
            </a:extLst>
          </p:cNvPr>
          <p:cNvGrpSpPr/>
          <p:nvPr/>
        </p:nvGrpSpPr>
        <p:grpSpPr>
          <a:xfrm>
            <a:off x="3153795" y="782685"/>
            <a:ext cx="2880000" cy="5760000"/>
            <a:chOff x="3408226" y="370215"/>
            <a:chExt cx="2880000" cy="5760000"/>
          </a:xfrm>
        </p:grpSpPr>
        <p:pic>
          <p:nvPicPr>
            <p:cNvPr id="7" name="图片 6" descr="图表, 旭日形&#10;&#10;AI 生成的内容可能不正确。">
              <a:extLst>
                <a:ext uri="{FF2B5EF4-FFF2-40B4-BE49-F238E27FC236}">
                  <a16:creationId xmlns:a16="http://schemas.microsoft.com/office/drawing/2014/main" id="{8621D1A8-264E-575D-B2ED-1DA4618B37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408226" y="370215"/>
              <a:ext cx="2880000" cy="2880000"/>
            </a:xfrm>
            <a:prstGeom prst="rect">
              <a:avLst/>
            </a:prstGeom>
          </p:spPr>
        </p:pic>
        <p:pic>
          <p:nvPicPr>
            <p:cNvPr id="15" name="图片 14" descr="图表, 旭日形&#10;&#10;AI 生成的内容可能不正确。">
              <a:extLst>
                <a:ext uri="{FF2B5EF4-FFF2-40B4-BE49-F238E27FC236}">
                  <a16:creationId xmlns:a16="http://schemas.microsoft.com/office/drawing/2014/main" id="{E391E64B-9A5E-0357-B13D-D9EF979495A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408226" y="3250215"/>
              <a:ext cx="2880000" cy="2880000"/>
            </a:xfrm>
            <a:prstGeom prst="rect">
              <a:avLst/>
            </a:prstGeom>
          </p:spPr>
        </p:pic>
      </p:grp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3F4D1E57-6DA4-D157-D870-862D0AE02596}"/>
              </a:ext>
            </a:extLst>
          </p:cNvPr>
          <p:cNvGrpSpPr/>
          <p:nvPr/>
        </p:nvGrpSpPr>
        <p:grpSpPr>
          <a:xfrm>
            <a:off x="6150411" y="782685"/>
            <a:ext cx="2880000" cy="5760000"/>
            <a:chOff x="6330612" y="345612"/>
            <a:chExt cx="2880000" cy="5760000"/>
          </a:xfrm>
        </p:grpSpPr>
        <p:pic>
          <p:nvPicPr>
            <p:cNvPr id="11" name="图片 10" descr="图表, 旭日形&#10;&#10;AI 生成的内容可能不正确。">
              <a:extLst>
                <a:ext uri="{FF2B5EF4-FFF2-40B4-BE49-F238E27FC236}">
                  <a16:creationId xmlns:a16="http://schemas.microsoft.com/office/drawing/2014/main" id="{70C0AFA4-8CD8-712A-E11B-B1A0621F742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330612" y="345612"/>
              <a:ext cx="2880000" cy="2880000"/>
            </a:xfrm>
            <a:prstGeom prst="rect">
              <a:avLst/>
            </a:prstGeom>
          </p:spPr>
        </p:pic>
        <p:pic>
          <p:nvPicPr>
            <p:cNvPr id="17" name="图片 16" descr="图示, 旭日形&#10;&#10;AI 生成的内容可能不正确。">
              <a:extLst>
                <a:ext uri="{FF2B5EF4-FFF2-40B4-BE49-F238E27FC236}">
                  <a16:creationId xmlns:a16="http://schemas.microsoft.com/office/drawing/2014/main" id="{14FFC1D6-F890-1FCC-5BE0-4E3D385398D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330612" y="3225612"/>
              <a:ext cx="2880000" cy="2880000"/>
            </a:xfrm>
            <a:prstGeom prst="rect">
              <a:avLst/>
            </a:prstGeom>
          </p:spPr>
        </p:pic>
      </p:grp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D192B563-A69C-06CC-CA38-8438044218BD}"/>
              </a:ext>
            </a:extLst>
          </p:cNvPr>
          <p:cNvGrpSpPr/>
          <p:nvPr/>
        </p:nvGrpSpPr>
        <p:grpSpPr>
          <a:xfrm>
            <a:off x="9182493" y="782685"/>
            <a:ext cx="2900239" cy="5760000"/>
            <a:chOff x="9312000" y="270851"/>
            <a:chExt cx="2900239" cy="5760000"/>
          </a:xfrm>
        </p:grpSpPr>
        <p:pic>
          <p:nvPicPr>
            <p:cNvPr id="19" name="图片 18" descr="图表, 旭日形&#10;&#10;AI 生成的内容可能不正确。">
              <a:extLst>
                <a:ext uri="{FF2B5EF4-FFF2-40B4-BE49-F238E27FC236}">
                  <a16:creationId xmlns:a16="http://schemas.microsoft.com/office/drawing/2014/main" id="{936BBCC1-56A6-08BC-66A0-299F8CBA893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312000" y="270851"/>
              <a:ext cx="2900239" cy="2880000"/>
            </a:xfrm>
            <a:prstGeom prst="rect">
              <a:avLst/>
            </a:prstGeom>
          </p:spPr>
        </p:pic>
        <p:pic>
          <p:nvPicPr>
            <p:cNvPr id="21" name="图片 20" descr="图表, 旭日形&#10;&#10;AI 生成的内容可能不正确。">
              <a:extLst>
                <a:ext uri="{FF2B5EF4-FFF2-40B4-BE49-F238E27FC236}">
                  <a16:creationId xmlns:a16="http://schemas.microsoft.com/office/drawing/2014/main" id="{183F655A-C8BB-B9E2-47FC-438D2FD1652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312000" y="3150851"/>
              <a:ext cx="2886059" cy="288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4470861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AFE8D69B-97D9-6457-98C0-BE774E9A7CB4}"/>
              </a:ext>
            </a:extLst>
          </p:cNvPr>
          <p:cNvSpPr txBox="1"/>
          <p:nvPr/>
        </p:nvSpPr>
        <p:spPr>
          <a:xfrm>
            <a:off x="603821" y="808398"/>
            <a:ext cx="10604768" cy="5116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boss_dcmltracking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algorithm package update status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 Green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: Already done ; </a:t>
            </a:r>
            <a:r>
              <a:rPr lang="en-US" altLang="zh-CN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Red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: Not now ; </a:t>
            </a:r>
            <a:r>
              <a:rPr lang="en-US" altLang="zh-CN" sz="2000" dirty="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Yellow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: Ongoing )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Generator : (1) </a:t>
            </a:r>
            <a:r>
              <a:rPr lang="en-US" altLang="zh-CN" sz="2000" dirty="0" err="1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BesEventGen</a:t>
            </a:r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, (2) </a:t>
            </a:r>
            <a:r>
              <a:rPr lang="en-US" altLang="zh-CN" sz="2000" dirty="0" err="1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MultiParticleGun</a:t>
            </a:r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(new) , (3) </a:t>
            </a:r>
            <a:r>
              <a:rPr lang="en-US" altLang="zh-CN" sz="2000" dirty="0" err="1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SingleParticleGun</a:t>
            </a:r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Reconstruction : (1) </a:t>
            </a:r>
            <a:r>
              <a:rPr lang="en-US" altLang="zh-CN" sz="2000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GenFitAlg</a:t>
            </a:r>
            <a:r>
              <a:rPr lang="en-US" altLang="zh-CN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(new)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(2) </a:t>
            </a:r>
            <a:r>
              <a:rPr lang="en-US" altLang="zh-CN" sz="2000" dirty="0" err="1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KalFitAlg</a:t>
            </a:r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, (3) </a:t>
            </a:r>
            <a:r>
              <a:rPr lang="en-US" altLang="zh-CN" sz="2000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MLTrackingAlg</a:t>
            </a:r>
            <a:r>
              <a:rPr lang="en-US" altLang="zh-CN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(new)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(4) T0Dummy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Simulation : (1) </a:t>
            </a:r>
            <a:r>
              <a:rPr lang="en-US" altLang="zh-CN" sz="2000" dirty="0" err="1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BesEventMixer</a:t>
            </a:r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(part new) , (2) BOOST/</a:t>
            </a:r>
            <a:r>
              <a:rPr lang="en-US" altLang="zh-CN" sz="2000" dirty="0" err="1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BesSim</a:t>
            </a:r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, (3) BOOST/</a:t>
            </a:r>
            <a:r>
              <a:rPr lang="en-US" altLang="zh-CN" sz="2000" dirty="0" err="1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MdcSim</a:t>
            </a:r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, (4) BOOST/</a:t>
            </a:r>
            <a:r>
              <a:rPr lang="en-US" altLang="zh-CN" sz="2000" dirty="0" err="1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PrintMcInfo</a:t>
            </a:r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(+</a:t>
            </a:r>
            <a:r>
              <a:rPr lang="en-US" altLang="zh-CN" sz="2000" dirty="0" err="1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cgem</a:t>
            </a:r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 , (5) BOOST/</a:t>
            </a:r>
            <a:r>
              <a:rPr lang="en-US" altLang="zh-CN" sz="2000" dirty="0" err="1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CgemSim</a:t>
            </a:r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(add) 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zh-CN" sz="20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Mdc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: (1) </a:t>
            </a:r>
            <a:r>
              <a:rPr lang="en-US" altLang="zh-CN" sz="2000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MdcTrackHelper</a:t>
            </a:r>
            <a:r>
              <a:rPr lang="en-US" altLang="zh-CN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(part new)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zh-CN" sz="20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Cgem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: (1)</a:t>
            </a:r>
            <a:r>
              <a:rPr lang="en-US" altLang="zh-CN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CgemTrackHelper</a:t>
            </a:r>
            <a:r>
              <a:rPr lang="en-US" altLang="zh-CN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(new)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FileFilterAlg(new)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Utilities : (1) </a:t>
            </a:r>
            <a:r>
              <a:rPr lang="en-US" altLang="zh-CN" sz="2000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DumpEventAlg</a:t>
            </a:r>
            <a:r>
              <a:rPr lang="en-US" altLang="zh-CN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(new)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, (2) </a:t>
            </a:r>
            <a:r>
              <a:rPr lang="en-US" altLang="zh-CN" sz="2000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MLTrackingUtils</a:t>
            </a:r>
            <a:r>
              <a:rPr lang="en-US" altLang="zh-CN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(new)</a:t>
            </a:r>
          </a:p>
        </p:txBody>
      </p:sp>
    </p:spTree>
    <p:extLst>
      <p:ext uri="{BB962C8B-B14F-4D97-AF65-F5344CB8AC3E}">
        <p14:creationId xmlns:p14="http://schemas.microsoft.com/office/powerpoint/2010/main" val="30545492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B7D612EE-8AF1-5EB1-91A2-A8AD15A7314F}"/>
              </a:ext>
            </a:extLst>
          </p:cNvPr>
          <p:cNvSpPr txBox="1"/>
          <p:nvPr/>
        </p:nvSpPr>
        <p:spPr>
          <a:xfrm>
            <a:off x="3203275" y="644106"/>
            <a:ext cx="158726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2DClusterId</a:t>
            </a:r>
            <a:endParaRPr lang="zh-CN" altLang="en-US" sz="2000" dirty="0">
              <a:latin typeface="Cambria Math" panose="02040503050406030204" pitchFamily="18" charset="0"/>
            </a:endParaRPr>
          </a:p>
        </p:txBody>
      </p:sp>
      <p:cxnSp>
        <p:nvCxnSpPr>
          <p:cNvPr id="9" name="直接箭头连接符 8">
            <a:extLst>
              <a:ext uri="{FF2B5EF4-FFF2-40B4-BE49-F238E27FC236}">
                <a16:creationId xmlns:a16="http://schemas.microsoft.com/office/drawing/2014/main" id="{BB13AC79-52DA-2C6A-5D80-33614ECD46CE}"/>
              </a:ext>
            </a:extLst>
          </p:cNvPr>
          <p:cNvCxnSpPr>
            <a:stCxn id="5" idx="3"/>
          </p:cNvCxnSpPr>
          <p:nvPr/>
        </p:nvCxnSpPr>
        <p:spPr>
          <a:xfrm flipV="1">
            <a:off x="4790535" y="839639"/>
            <a:ext cx="419819" cy="452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>
            <a:extLst>
              <a:ext uri="{FF2B5EF4-FFF2-40B4-BE49-F238E27FC236}">
                <a16:creationId xmlns:a16="http://schemas.microsoft.com/office/drawing/2014/main" id="{5B0B9FAD-BB34-4882-290B-B3E5A6F6806E}"/>
              </a:ext>
            </a:extLst>
          </p:cNvPr>
          <p:cNvSpPr txBox="1"/>
          <p:nvPr/>
        </p:nvSpPr>
        <p:spPr>
          <a:xfrm>
            <a:off x="3203275" y="1542322"/>
            <a:ext cx="158726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1DClusterId</a:t>
            </a:r>
            <a:endParaRPr lang="zh-CN" altLang="en-US" sz="2000" dirty="0">
              <a:latin typeface="Cambria Math" panose="02040503050406030204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8527305F-C3D4-09DF-CA2C-8BB526371CA6}"/>
              </a:ext>
            </a:extLst>
          </p:cNvPr>
          <p:cNvSpPr txBox="1"/>
          <p:nvPr/>
        </p:nvSpPr>
        <p:spPr>
          <a:xfrm>
            <a:off x="8905336" y="322762"/>
            <a:ext cx="2090468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2DClusterPosX</a:t>
            </a:r>
          </a:p>
          <a:p>
            <a:pPr algn="ctr"/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+2DClusterPosY+2DClusterPosZ</a:t>
            </a:r>
          </a:p>
        </p:txBody>
      </p: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EB79E146-6E76-4E97-BA14-516DC3DF791E}"/>
              </a:ext>
            </a:extLst>
          </p:cNvPr>
          <p:cNvCxnSpPr>
            <a:cxnSpLocks/>
            <a:stCxn id="13" idx="3"/>
            <a:endCxn id="11" idx="1"/>
          </p:cNvCxnSpPr>
          <p:nvPr/>
        </p:nvCxnSpPr>
        <p:spPr>
          <a:xfrm flipV="1">
            <a:off x="7192990" y="830594"/>
            <a:ext cx="1712346" cy="1130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框 12">
            <a:extLst>
              <a:ext uri="{FF2B5EF4-FFF2-40B4-BE49-F238E27FC236}">
                <a16:creationId xmlns:a16="http://schemas.microsoft.com/office/drawing/2014/main" id="{30FB805E-55CF-F94E-B30B-2DB4EBC438DF}"/>
              </a:ext>
            </a:extLst>
          </p:cNvPr>
          <p:cNvSpPr txBox="1"/>
          <p:nvPr/>
        </p:nvSpPr>
        <p:spPr>
          <a:xfrm>
            <a:off x="5210354" y="487957"/>
            <a:ext cx="1982636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2DClusterPhi+2DClusterZ</a:t>
            </a:r>
            <a:endParaRPr lang="zh-CN" altLang="en-US" sz="2000" dirty="0">
              <a:latin typeface="Cambria Math" panose="02040503050406030204" pitchFamily="18" charset="0"/>
            </a:endParaRPr>
          </a:p>
        </p:txBody>
      </p:sp>
      <p:cxnSp>
        <p:nvCxnSpPr>
          <p:cNvPr id="17" name="直接箭头连接符 16">
            <a:extLst>
              <a:ext uri="{FF2B5EF4-FFF2-40B4-BE49-F238E27FC236}">
                <a16:creationId xmlns:a16="http://schemas.microsoft.com/office/drawing/2014/main" id="{BF4E101D-99C7-4CB9-114E-F6AE35EBF8A6}"/>
              </a:ext>
            </a:extLst>
          </p:cNvPr>
          <p:cNvCxnSpPr>
            <a:stCxn id="5" idx="2"/>
            <a:endCxn id="10" idx="0"/>
          </p:cNvCxnSpPr>
          <p:nvPr/>
        </p:nvCxnSpPr>
        <p:spPr>
          <a:xfrm>
            <a:off x="3996905" y="1044216"/>
            <a:ext cx="0" cy="49810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箭头连接符 17">
            <a:extLst>
              <a:ext uri="{FF2B5EF4-FFF2-40B4-BE49-F238E27FC236}">
                <a16:creationId xmlns:a16="http://schemas.microsoft.com/office/drawing/2014/main" id="{75FFB474-9AE3-6470-DBFA-24183D950E75}"/>
              </a:ext>
            </a:extLst>
          </p:cNvPr>
          <p:cNvCxnSpPr/>
          <p:nvPr/>
        </p:nvCxnSpPr>
        <p:spPr>
          <a:xfrm flipV="1">
            <a:off x="4790535" y="1742377"/>
            <a:ext cx="419819" cy="452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18C04F9F-512C-1E85-7A7A-C37045F93AF2}"/>
              </a:ext>
            </a:extLst>
          </p:cNvPr>
          <p:cNvSpPr txBox="1"/>
          <p:nvPr/>
        </p:nvSpPr>
        <p:spPr>
          <a:xfrm>
            <a:off x="5210352" y="1392956"/>
            <a:ext cx="1984078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XStripIdRange</a:t>
            </a:r>
            <a:endParaRPr lang="en-US" altLang="zh-CN" sz="2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ctr"/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+</a:t>
            </a:r>
            <a:r>
              <a:rPr lang="en-US" altLang="zh-CN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VStripIdRange</a:t>
            </a:r>
            <a:endParaRPr lang="zh-CN" altLang="en-US" sz="2000" dirty="0">
              <a:latin typeface="Cambria Math" panose="02040503050406030204" pitchFamily="18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489663AE-E1D9-2908-0293-B319B4D981A6}"/>
              </a:ext>
            </a:extLst>
          </p:cNvPr>
          <p:cNvSpPr txBox="1"/>
          <p:nvPr/>
        </p:nvSpPr>
        <p:spPr>
          <a:xfrm>
            <a:off x="438503" y="644106"/>
            <a:ext cx="2343513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RecCgemClusterCol</a:t>
            </a:r>
            <a:endParaRPr lang="zh-CN" altLang="en-US" sz="2000" dirty="0">
              <a:latin typeface="Cambria Math" panose="02040503050406030204" pitchFamily="18" charset="0"/>
            </a:endParaRPr>
          </a:p>
        </p:txBody>
      </p:sp>
      <p:cxnSp>
        <p:nvCxnSpPr>
          <p:cNvPr id="22" name="直接箭头连接符 21">
            <a:extLst>
              <a:ext uri="{FF2B5EF4-FFF2-40B4-BE49-F238E27FC236}">
                <a16:creationId xmlns:a16="http://schemas.microsoft.com/office/drawing/2014/main" id="{E48FDA84-9D84-79F1-AEEE-2879E03F022C}"/>
              </a:ext>
            </a:extLst>
          </p:cNvPr>
          <p:cNvCxnSpPr/>
          <p:nvPr/>
        </p:nvCxnSpPr>
        <p:spPr>
          <a:xfrm flipV="1">
            <a:off x="2783452" y="830594"/>
            <a:ext cx="419819" cy="452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本框 22">
            <a:extLst>
              <a:ext uri="{FF2B5EF4-FFF2-40B4-BE49-F238E27FC236}">
                <a16:creationId xmlns:a16="http://schemas.microsoft.com/office/drawing/2014/main" id="{562C786B-267E-07BC-18FD-3593AD16F384}"/>
              </a:ext>
            </a:extLst>
          </p:cNvPr>
          <p:cNvSpPr txBox="1"/>
          <p:nvPr/>
        </p:nvSpPr>
        <p:spPr>
          <a:xfrm>
            <a:off x="438503" y="2654061"/>
            <a:ext cx="2343513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CgemDigiCol</a:t>
            </a:r>
            <a:endParaRPr lang="zh-CN" altLang="en-US" sz="2000" dirty="0">
              <a:latin typeface="Cambria Math" panose="02040503050406030204" pitchFamily="18" charset="0"/>
            </a:endParaRPr>
          </a:p>
        </p:txBody>
      </p:sp>
      <p:cxnSp>
        <p:nvCxnSpPr>
          <p:cNvPr id="24" name="直接箭头连接符 23">
            <a:extLst>
              <a:ext uri="{FF2B5EF4-FFF2-40B4-BE49-F238E27FC236}">
                <a16:creationId xmlns:a16="http://schemas.microsoft.com/office/drawing/2014/main" id="{460036C8-81A6-795D-2890-CE7D0A3905FC}"/>
              </a:ext>
            </a:extLst>
          </p:cNvPr>
          <p:cNvCxnSpPr>
            <a:cxnSpLocks/>
            <a:endCxn id="32" idx="1"/>
          </p:cNvCxnSpPr>
          <p:nvPr/>
        </p:nvCxnSpPr>
        <p:spPr>
          <a:xfrm>
            <a:off x="2782016" y="2854116"/>
            <a:ext cx="2426896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文本框 26">
            <a:extLst>
              <a:ext uri="{FF2B5EF4-FFF2-40B4-BE49-F238E27FC236}">
                <a16:creationId xmlns:a16="http://schemas.microsoft.com/office/drawing/2014/main" id="{241912D8-08AF-08E6-094F-99A8F65ADF6D}"/>
              </a:ext>
            </a:extLst>
          </p:cNvPr>
          <p:cNvSpPr txBox="1"/>
          <p:nvPr/>
        </p:nvSpPr>
        <p:spPr>
          <a:xfrm>
            <a:off x="7295789" y="430483"/>
            <a:ext cx="15067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R(</a:t>
            </a:r>
            <a:r>
              <a:rPr lang="en-US" altLang="zh-CN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MidDrift</a:t>
            </a:r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)</a:t>
            </a:r>
            <a:endParaRPr lang="zh-CN" altLang="en-US" sz="2000" dirty="0">
              <a:latin typeface="Cambria Math" panose="02040503050406030204" pitchFamily="18" charset="0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2C1E17FE-CFD3-8B77-D580-6BC77794A65D}"/>
              </a:ext>
            </a:extLst>
          </p:cNvPr>
          <p:cNvSpPr txBox="1"/>
          <p:nvPr/>
        </p:nvSpPr>
        <p:spPr>
          <a:xfrm>
            <a:off x="5208912" y="3630358"/>
            <a:ext cx="1979769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TrackIndex</a:t>
            </a:r>
            <a:endParaRPr lang="zh-CN" altLang="en-US" sz="2000" dirty="0">
              <a:latin typeface="Cambria Math" panose="02040503050406030204" pitchFamily="18" charset="0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D5A5FD82-899B-7D6F-19A1-34732E8D1EF2}"/>
              </a:ext>
            </a:extLst>
          </p:cNvPr>
          <p:cNvSpPr txBox="1"/>
          <p:nvPr/>
        </p:nvSpPr>
        <p:spPr>
          <a:xfrm>
            <a:off x="5208912" y="2654061"/>
            <a:ext cx="1984078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StripId</a:t>
            </a:r>
            <a:endParaRPr lang="zh-CN" altLang="en-US" sz="2000" dirty="0">
              <a:latin typeface="Cambria Math" panose="02040503050406030204" pitchFamily="18" charset="0"/>
            </a:endParaRPr>
          </a:p>
        </p:txBody>
      </p:sp>
      <p:cxnSp>
        <p:nvCxnSpPr>
          <p:cNvPr id="36" name="直接箭头连接符 35">
            <a:extLst>
              <a:ext uri="{FF2B5EF4-FFF2-40B4-BE49-F238E27FC236}">
                <a16:creationId xmlns:a16="http://schemas.microsoft.com/office/drawing/2014/main" id="{44DCEB81-16D7-5101-33E6-F448C6744093}"/>
              </a:ext>
            </a:extLst>
          </p:cNvPr>
          <p:cNvCxnSpPr>
            <a:cxnSpLocks/>
            <a:stCxn id="32" idx="0"/>
            <a:endCxn id="19" idx="2"/>
          </p:cNvCxnSpPr>
          <p:nvPr/>
        </p:nvCxnSpPr>
        <p:spPr>
          <a:xfrm flipV="1">
            <a:off x="6200951" y="2100842"/>
            <a:ext cx="1440" cy="55321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接箭头连接符 43">
            <a:extLst>
              <a:ext uri="{FF2B5EF4-FFF2-40B4-BE49-F238E27FC236}">
                <a16:creationId xmlns:a16="http://schemas.microsoft.com/office/drawing/2014/main" id="{AD0AD30C-48EE-F462-593A-541DC137D908}"/>
              </a:ext>
            </a:extLst>
          </p:cNvPr>
          <p:cNvCxnSpPr>
            <a:cxnSpLocks/>
            <a:stCxn id="5" idx="2"/>
            <a:endCxn id="30" idx="0"/>
          </p:cNvCxnSpPr>
          <p:nvPr/>
        </p:nvCxnSpPr>
        <p:spPr>
          <a:xfrm>
            <a:off x="3996905" y="1044216"/>
            <a:ext cx="2201892" cy="2586142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文本框 44">
            <a:extLst>
              <a:ext uri="{FF2B5EF4-FFF2-40B4-BE49-F238E27FC236}">
                <a16:creationId xmlns:a16="http://schemas.microsoft.com/office/drawing/2014/main" id="{145F7A5C-C84C-AF94-ECBF-FCC35FEED4FB}"/>
              </a:ext>
            </a:extLst>
          </p:cNvPr>
          <p:cNvSpPr txBox="1"/>
          <p:nvPr/>
        </p:nvSpPr>
        <p:spPr>
          <a:xfrm>
            <a:off x="438502" y="4268428"/>
            <a:ext cx="2343513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CgemMcHitCol</a:t>
            </a:r>
            <a:endParaRPr lang="zh-CN" altLang="en-US" sz="2000" dirty="0">
              <a:latin typeface="Cambria Math" panose="02040503050406030204" pitchFamily="18" charset="0"/>
            </a:endParaRPr>
          </a:p>
        </p:txBody>
      </p:sp>
      <p:cxnSp>
        <p:nvCxnSpPr>
          <p:cNvPr id="46" name="直接箭头连接符 45">
            <a:extLst>
              <a:ext uri="{FF2B5EF4-FFF2-40B4-BE49-F238E27FC236}">
                <a16:creationId xmlns:a16="http://schemas.microsoft.com/office/drawing/2014/main" id="{9C1AB151-73A6-2092-97E4-5521AA0C8C5B}"/>
              </a:ext>
            </a:extLst>
          </p:cNvPr>
          <p:cNvCxnSpPr/>
          <p:nvPr/>
        </p:nvCxnSpPr>
        <p:spPr>
          <a:xfrm flipV="1">
            <a:off x="2782015" y="4463961"/>
            <a:ext cx="419819" cy="452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接箭头连接符 67">
            <a:extLst>
              <a:ext uri="{FF2B5EF4-FFF2-40B4-BE49-F238E27FC236}">
                <a16:creationId xmlns:a16="http://schemas.microsoft.com/office/drawing/2014/main" id="{7E3E5FA4-2B65-4912-A4B2-8A8FA515465C}"/>
              </a:ext>
            </a:extLst>
          </p:cNvPr>
          <p:cNvCxnSpPr>
            <a:cxnSpLocks/>
            <a:stCxn id="32" idx="2"/>
            <a:endCxn id="30" idx="0"/>
          </p:cNvCxnSpPr>
          <p:nvPr/>
        </p:nvCxnSpPr>
        <p:spPr>
          <a:xfrm flipH="1">
            <a:off x="6198797" y="3054171"/>
            <a:ext cx="2154" cy="57618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文本框 70">
            <a:extLst>
              <a:ext uri="{FF2B5EF4-FFF2-40B4-BE49-F238E27FC236}">
                <a16:creationId xmlns:a16="http://schemas.microsoft.com/office/drawing/2014/main" id="{1DED3702-91AF-2A17-337C-D422983A2325}"/>
              </a:ext>
            </a:extLst>
          </p:cNvPr>
          <p:cNvSpPr txBox="1"/>
          <p:nvPr/>
        </p:nvSpPr>
        <p:spPr>
          <a:xfrm>
            <a:off x="3201834" y="4263906"/>
            <a:ext cx="158726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PdgId</a:t>
            </a:r>
            <a:endParaRPr lang="zh-CN" altLang="en-US" sz="2000" dirty="0">
              <a:latin typeface="Cambria Math" panose="02040503050406030204" pitchFamily="18" charset="0"/>
            </a:endParaRPr>
          </a:p>
        </p:txBody>
      </p:sp>
      <p:sp>
        <p:nvSpPr>
          <p:cNvPr id="72" name="文本框 71">
            <a:extLst>
              <a:ext uri="{FF2B5EF4-FFF2-40B4-BE49-F238E27FC236}">
                <a16:creationId xmlns:a16="http://schemas.microsoft.com/office/drawing/2014/main" id="{50495D85-553A-BE72-40EF-FFD13AE5D963}"/>
              </a:ext>
            </a:extLst>
          </p:cNvPr>
          <p:cNvSpPr txBox="1"/>
          <p:nvPr/>
        </p:nvSpPr>
        <p:spPr>
          <a:xfrm>
            <a:off x="3201834" y="5167455"/>
            <a:ext cx="158726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MotherId</a:t>
            </a:r>
            <a:endParaRPr lang="zh-CN" altLang="en-US" sz="2000" dirty="0">
              <a:latin typeface="Cambria Math" panose="02040503050406030204" pitchFamily="18" charset="0"/>
            </a:endParaRPr>
          </a:p>
        </p:txBody>
      </p:sp>
      <p:sp>
        <p:nvSpPr>
          <p:cNvPr id="73" name="文本框 72">
            <a:extLst>
              <a:ext uri="{FF2B5EF4-FFF2-40B4-BE49-F238E27FC236}">
                <a16:creationId xmlns:a16="http://schemas.microsoft.com/office/drawing/2014/main" id="{25905199-36C4-C5FB-F0DC-0F5DDED0F507}"/>
              </a:ext>
            </a:extLst>
          </p:cNvPr>
          <p:cNvSpPr txBox="1"/>
          <p:nvPr/>
        </p:nvSpPr>
        <p:spPr>
          <a:xfrm>
            <a:off x="8905335" y="3956129"/>
            <a:ext cx="2090465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PositionX</a:t>
            </a:r>
            <a:endParaRPr lang="en-US" altLang="zh-CN" sz="2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ctr"/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+</a:t>
            </a:r>
            <a:r>
              <a:rPr lang="en-US" altLang="zh-CN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PositionY</a:t>
            </a:r>
            <a:endParaRPr lang="en-US" altLang="zh-CN" sz="2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ctr"/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+</a:t>
            </a:r>
            <a:r>
              <a:rPr lang="en-US" altLang="zh-CN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PositionZ</a:t>
            </a:r>
            <a:endParaRPr lang="zh-CN" altLang="en-US" sz="2000" dirty="0">
              <a:latin typeface="Cambria Math" panose="02040503050406030204" pitchFamily="18" charset="0"/>
            </a:endParaRPr>
          </a:p>
        </p:txBody>
      </p:sp>
      <p:cxnSp>
        <p:nvCxnSpPr>
          <p:cNvPr id="74" name="直接箭头连接符 73">
            <a:extLst>
              <a:ext uri="{FF2B5EF4-FFF2-40B4-BE49-F238E27FC236}">
                <a16:creationId xmlns:a16="http://schemas.microsoft.com/office/drawing/2014/main" id="{85F0335F-7E24-1618-581E-4EA403AEA9CC}"/>
              </a:ext>
            </a:extLst>
          </p:cNvPr>
          <p:cNvCxnSpPr/>
          <p:nvPr/>
        </p:nvCxnSpPr>
        <p:spPr>
          <a:xfrm>
            <a:off x="3995464" y="4664016"/>
            <a:ext cx="0" cy="49810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接箭头连接符 75">
            <a:extLst>
              <a:ext uri="{FF2B5EF4-FFF2-40B4-BE49-F238E27FC236}">
                <a16:creationId xmlns:a16="http://schemas.microsoft.com/office/drawing/2014/main" id="{19CF8A64-DB7F-5740-AFE6-3FB645CAA753}"/>
              </a:ext>
            </a:extLst>
          </p:cNvPr>
          <p:cNvCxnSpPr>
            <a:cxnSpLocks/>
            <a:stCxn id="71" idx="3"/>
            <a:endCxn id="73" idx="1"/>
          </p:cNvCxnSpPr>
          <p:nvPr/>
        </p:nvCxnSpPr>
        <p:spPr>
          <a:xfrm>
            <a:off x="4789094" y="4463961"/>
            <a:ext cx="411624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直接箭头连接符 78">
            <a:extLst>
              <a:ext uri="{FF2B5EF4-FFF2-40B4-BE49-F238E27FC236}">
                <a16:creationId xmlns:a16="http://schemas.microsoft.com/office/drawing/2014/main" id="{377BCD44-B4F1-46ED-2581-31216331B19C}"/>
              </a:ext>
            </a:extLst>
          </p:cNvPr>
          <p:cNvCxnSpPr>
            <a:stCxn id="11" idx="2"/>
            <a:endCxn id="73" idx="0"/>
          </p:cNvCxnSpPr>
          <p:nvPr/>
        </p:nvCxnSpPr>
        <p:spPr>
          <a:xfrm flipH="1">
            <a:off x="9950568" y="1338425"/>
            <a:ext cx="2" cy="2617704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接箭头连接符 81">
            <a:extLst>
              <a:ext uri="{FF2B5EF4-FFF2-40B4-BE49-F238E27FC236}">
                <a16:creationId xmlns:a16="http://schemas.microsoft.com/office/drawing/2014/main" id="{B40E9F68-6DB9-B6CA-A7AA-6AD16E980876}"/>
              </a:ext>
            </a:extLst>
          </p:cNvPr>
          <p:cNvCxnSpPr>
            <a:cxnSpLocks/>
          </p:cNvCxnSpPr>
          <p:nvPr/>
        </p:nvCxnSpPr>
        <p:spPr>
          <a:xfrm>
            <a:off x="3646098" y="1044216"/>
            <a:ext cx="0" cy="3219690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文本框 84">
            <a:extLst>
              <a:ext uri="{FF2B5EF4-FFF2-40B4-BE49-F238E27FC236}">
                <a16:creationId xmlns:a16="http://schemas.microsoft.com/office/drawing/2014/main" id="{E5D9737A-134B-DDD5-2C81-E422EB2480D5}"/>
              </a:ext>
            </a:extLst>
          </p:cNvPr>
          <p:cNvSpPr txBox="1"/>
          <p:nvPr/>
        </p:nvSpPr>
        <p:spPr>
          <a:xfrm>
            <a:off x="8905335" y="5567565"/>
            <a:ext cx="2090465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MomentumX</a:t>
            </a:r>
            <a:endParaRPr lang="en-US" altLang="zh-CN" sz="2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ctr"/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+</a:t>
            </a:r>
            <a:r>
              <a:rPr lang="en-US" altLang="zh-CN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MomentumY</a:t>
            </a:r>
            <a:endParaRPr lang="en-US" altLang="zh-CN" sz="2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ctr"/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+</a:t>
            </a:r>
            <a:r>
              <a:rPr lang="en-US" altLang="zh-CN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MomentumZ</a:t>
            </a:r>
            <a:endParaRPr lang="zh-CN" altLang="en-US" sz="2000" dirty="0">
              <a:latin typeface="Cambria Math" panose="02040503050406030204" pitchFamily="18" charset="0"/>
            </a:endParaRPr>
          </a:p>
        </p:txBody>
      </p:sp>
      <p:cxnSp>
        <p:nvCxnSpPr>
          <p:cNvPr id="87" name="直接箭头连接符 86">
            <a:extLst>
              <a:ext uri="{FF2B5EF4-FFF2-40B4-BE49-F238E27FC236}">
                <a16:creationId xmlns:a16="http://schemas.microsoft.com/office/drawing/2014/main" id="{540D8F88-6B78-9044-1455-B87F18F685CF}"/>
              </a:ext>
            </a:extLst>
          </p:cNvPr>
          <p:cNvCxnSpPr>
            <a:stCxn id="73" idx="2"/>
            <a:endCxn id="85" idx="0"/>
          </p:cNvCxnSpPr>
          <p:nvPr/>
        </p:nvCxnSpPr>
        <p:spPr>
          <a:xfrm>
            <a:off x="9950568" y="4971792"/>
            <a:ext cx="0" cy="59577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文本框 87">
            <a:extLst>
              <a:ext uri="{FF2B5EF4-FFF2-40B4-BE49-F238E27FC236}">
                <a16:creationId xmlns:a16="http://schemas.microsoft.com/office/drawing/2014/main" id="{8EE4CF06-9A60-C9B1-E382-01FAD1C3175A}"/>
              </a:ext>
            </a:extLst>
          </p:cNvPr>
          <p:cNvSpPr txBox="1"/>
          <p:nvPr/>
        </p:nvSpPr>
        <p:spPr>
          <a:xfrm>
            <a:off x="9954162" y="2293334"/>
            <a:ext cx="14959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Combine</a:t>
            </a:r>
            <a:r>
              <a:rPr lang="zh-CN" altLang="en-US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by</a:t>
            </a:r>
            <a:r>
              <a:rPr lang="zh-CN" altLang="en-US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distance</a:t>
            </a:r>
          </a:p>
        </p:txBody>
      </p:sp>
      <p:sp>
        <p:nvSpPr>
          <p:cNvPr id="89" name="文本框 88">
            <a:extLst>
              <a:ext uri="{FF2B5EF4-FFF2-40B4-BE49-F238E27FC236}">
                <a16:creationId xmlns:a16="http://schemas.microsoft.com/office/drawing/2014/main" id="{50096CF9-F48C-951E-B878-E48D86334B12}"/>
              </a:ext>
            </a:extLst>
          </p:cNvPr>
          <p:cNvSpPr txBox="1"/>
          <p:nvPr/>
        </p:nvSpPr>
        <p:spPr>
          <a:xfrm>
            <a:off x="6198797" y="2165913"/>
            <a:ext cx="18582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Search in range</a:t>
            </a:r>
          </a:p>
        </p:txBody>
      </p:sp>
    </p:spTree>
    <p:extLst>
      <p:ext uri="{BB962C8B-B14F-4D97-AF65-F5344CB8AC3E}">
        <p14:creationId xmlns:p14="http://schemas.microsoft.com/office/powerpoint/2010/main" val="90628827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C25F645F-D876-5F7B-49A4-55F8B17D3B67}"/>
              </a:ext>
            </a:extLst>
          </p:cNvPr>
          <p:cNvGrpSpPr/>
          <p:nvPr/>
        </p:nvGrpSpPr>
        <p:grpSpPr>
          <a:xfrm>
            <a:off x="696000" y="2424720"/>
            <a:ext cx="10800000" cy="2700000"/>
            <a:chOff x="120771" y="772771"/>
            <a:chExt cx="10800000" cy="2700000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31B04BA1-E9CA-A6DC-A8C5-A93E6ECB65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0771" y="772771"/>
              <a:ext cx="5400000" cy="2700000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F49CE3DB-8706-C3E2-B4A1-13E529FBD4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20771" y="772771"/>
              <a:ext cx="5400000" cy="2700000"/>
            </a:xfrm>
            <a:prstGeom prst="rect">
              <a:avLst/>
            </a:prstGeom>
          </p:spPr>
        </p:pic>
      </p:grpSp>
      <p:sp>
        <p:nvSpPr>
          <p:cNvPr id="7" name="标题 1">
            <a:extLst>
              <a:ext uri="{FF2B5EF4-FFF2-40B4-BE49-F238E27FC236}">
                <a16:creationId xmlns:a16="http://schemas.microsoft.com/office/drawing/2014/main" id="{1A05EFEF-9F1A-8E6A-C929-1718A22DF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178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Training Loss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3586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12631F-C58C-81BD-58E7-E98EF134C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8759AF2-4063-1E70-8D5C-96E8602C27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Data Sample and MC Simulation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EB9C0EE3-B407-80E8-E9C1-CEE5E55C4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C52F7-0E53-4BD6-919F-7AB2A70340A1}" type="slidenum">
              <a:rPr lang="zh-CN" altLang="en-US" smtClean="0"/>
              <a:t>5</a:t>
            </a:fld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表格 6">
                <a:extLst>
                  <a:ext uri="{FF2B5EF4-FFF2-40B4-BE49-F238E27FC236}">
                    <a16:creationId xmlns:a16="http://schemas.microsoft.com/office/drawing/2014/main" id="{737AE0EB-5B81-2465-3C7D-E5F11391824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10991774"/>
                  </p:ext>
                </p:extLst>
              </p:nvPr>
            </p:nvGraphicFramePr>
            <p:xfrm>
              <a:off x="1280543" y="1954699"/>
              <a:ext cx="9630914" cy="2856588"/>
            </p:xfrm>
            <a:graphic>
              <a:graphicData uri="http://schemas.openxmlformats.org/drawingml/2006/table">
                <a:tbl>
                  <a:tblPr firstRow="1" bandRow="1">
                    <a:tableStyleId>{7DF18680-E054-41AD-8BC1-D1AEF772440D}</a:tableStyleId>
                  </a:tblPr>
                  <a:tblGrid>
                    <a:gridCol w="3974347">
                      <a:extLst>
                        <a:ext uri="{9D8B030D-6E8A-4147-A177-3AD203B41FA5}">
                          <a16:colId xmlns:a16="http://schemas.microsoft.com/office/drawing/2014/main" val="3024828587"/>
                        </a:ext>
                      </a:extLst>
                    </a:gridCol>
                    <a:gridCol w="3378393">
                      <a:extLst>
                        <a:ext uri="{9D8B030D-6E8A-4147-A177-3AD203B41FA5}">
                          <a16:colId xmlns:a16="http://schemas.microsoft.com/office/drawing/2014/main" val="1591302032"/>
                        </a:ext>
                      </a:extLst>
                    </a:gridCol>
                    <a:gridCol w="2278174">
                      <a:extLst>
                        <a:ext uri="{9D8B030D-6E8A-4147-A177-3AD203B41FA5}">
                          <a16:colId xmlns:a16="http://schemas.microsoft.com/office/drawing/2014/main" val="3752609103"/>
                        </a:ext>
                      </a:extLst>
                    </a:gridCol>
                  </a:tblGrid>
                  <a:tr h="71414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0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Data set</a:t>
                          </a:r>
                          <a:endParaRPr lang="zh-CN" altLang="en-US" sz="2000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0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Number of events</a:t>
                          </a:r>
                          <a:endParaRPr lang="zh-CN" altLang="en-US" sz="2000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0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BOSS version</a:t>
                          </a:r>
                          <a:endParaRPr lang="zh-CN" altLang="en-US" sz="2000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055128464"/>
                      </a:ext>
                    </a:extLst>
                  </a:tr>
                  <a:tr h="71414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zh-CN" altLang="en-US" sz="2000" i="1" smtClean="0">
                                  <a:latin typeface="Cambria Math" panose="02040503050406030204" pitchFamily="18" charset="0"/>
                                </a:rPr>
                                <m:t>𝜓</m:t>
                              </m:r>
                              <m:r>
                                <a:rPr lang="en-US" altLang="zh-CN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(3686)</m:t>
                              </m:r>
                            </m:oMath>
                          </a14:m>
                          <a:r>
                            <a:rPr lang="zh-CN" altLang="en-US" sz="2000" dirty="0">
                              <a:latin typeface="Cambria Math" panose="02040503050406030204" pitchFamily="18" charset="0"/>
                              <a:ea typeface="黑体" panose="02010609060101010101" pitchFamily="49" charset="-122"/>
                            </a:rPr>
                            <a:t> </a:t>
                          </a:r>
                          <a:r>
                            <a:rPr lang="en-US" altLang="zh-CN" sz="20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data</a:t>
                          </a:r>
                          <a:endParaRPr lang="zh-CN" altLang="en-US" sz="2000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200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(2712.4±14.1)×</m:t>
                                </m:r>
                                <m:sSup>
                                  <m:sSupPr>
                                    <m:ctrlPr>
                                      <a:rPr lang="en-US" altLang="zh-CN" sz="2000" b="0" i="1" dirty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2000" b="0" i="1" dirty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altLang="zh-CN" sz="2000" b="0" i="1" dirty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6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/>
                        </a:p>
                      </a:txBody>
                      <a:tcPr anchor="ctr"/>
                    </a:tc>
                    <a:tc rowSpan="3"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0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709</a:t>
                          </a:r>
                          <a:endParaRPr lang="zh-CN" altLang="en-US" sz="2000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388412830"/>
                      </a:ext>
                    </a:extLst>
                  </a:tr>
                  <a:tr h="714147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zh-CN" altLang="en-US" sz="2000" i="1" smtClean="0">
                                  <a:latin typeface="Cambria Math" panose="02040503050406030204" pitchFamily="18" charset="0"/>
                                </a:rPr>
                                <m:t>𝜓</m:t>
                              </m:r>
                              <m:r>
                                <a:rPr lang="en-US" altLang="zh-CN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(3686)</m:t>
                              </m:r>
                            </m:oMath>
                          </a14:m>
                          <a:r>
                            <a:rPr lang="zh-CN" altLang="en-US" sz="2000" dirty="0">
                              <a:latin typeface="Cambria Math" panose="02040503050406030204" pitchFamily="18" charset="0"/>
                              <a:ea typeface="黑体" panose="02010609060101010101" pitchFamily="49" charset="-122"/>
                            </a:rPr>
                            <a:t> </a:t>
                          </a:r>
                          <a:r>
                            <a:rPr lang="en-US" altLang="zh-CN" sz="20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inclusive MC</a:t>
                          </a:r>
                          <a:endParaRPr lang="zh-CN" altLang="en-US" sz="2000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2000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2800</m:t>
                                </m:r>
                                <m:r>
                                  <a:rPr lang="en-US" altLang="zh-CN" sz="200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sSup>
                                  <m:sSupPr>
                                    <m:ctrlPr>
                                      <a:rPr lang="en-US" altLang="zh-CN" sz="2000" b="0" i="1" dirty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2000" b="0" i="1" dirty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altLang="zh-CN" sz="2000" b="0" i="1" dirty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6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CN" altLang="en-US" sz="2000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zh-CN" altLang="en-US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23815147"/>
                      </a:ext>
                    </a:extLst>
                  </a:tr>
                  <a:tr h="714147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20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PHSP MC for </a:t>
                          </a:r>
                          <a14:m>
                            <m:oMath xmlns:m="http://schemas.openxmlformats.org/officeDocument/2006/math">
                              <m:r>
                                <a:rPr lang="zh-CN" altLang="en-US" sz="200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𝜓</m:t>
                              </m:r>
                              <m:d>
                                <m:dPr>
                                  <m:ctrlPr>
                                    <a:rPr lang="en-US" altLang="zh-CN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3686</m:t>
                                  </m:r>
                                </m:e>
                              </m:d>
                              <m:r>
                                <a:rPr lang="en-US" altLang="zh-CN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→</m:t>
                              </m:r>
                              <m:r>
                                <a:rPr lang="zh-CN" alt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𝜙𝜂</m:t>
                              </m:r>
                              <m:r>
                                <a:rPr lang="zh-CN" altLang="el-G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𝜂</m:t>
                              </m:r>
                            </m:oMath>
                          </a14:m>
                          <a:endParaRPr lang="en-US" altLang="zh-CN" sz="200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2000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2800</m:t>
                                </m:r>
                                <m:r>
                                  <a:rPr lang="en-US" altLang="zh-CN" sz="200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sSup>
                                  <m:sSupPr>
                                    <m:ctrlPr>
                                      <a:rPr lang="en-US" altLang="zh-CN" sz="2000" b="0" i="1" dirty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2000" b="0" i="1" dirty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altLang="zh-CN" sz="2000" b="0" i="1" dirty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CN" altLang="en-US" sz="2000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zh-CN" altLang="en-US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63435696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表格 6">
                <a:extLst>
                  <a:ext uri="{FF2B5EF4-FFF2-40B4-BE49-F238E27FC236}">
                    <a16:creationId xmlns:a16="http://schemas.microsoft.com/office/drawing/2014/main" id="{737AE0EB-5B81-2465-3C7D-E5F11391824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10991774"/>
                  </p:ext>
                </p:extLst>
              </p:nvPr>
            </p:nvGraphicFramePr>
            <p:xfrm>
              <a:off x="1280543" y="1954699"/>
              <a:ext cx="9630914" cy="2856588"/>
            </p:xfrm>
            <a:graphic>
              <a:graphicData uri="http://schemas.openxmlformats.org/drawingml/2006/table">
                <a:tbl>
                  <a:tblPr firstRow="1" bandRow="1">
                    <a:tableStyleId>{7DF18680-E054-41AD-8BC1-D1AEF772440D}</a:tableStyleId>
                  </a:tblPr>
                  <a:tblGrid>
                    <a:gridCol w="3974347">
                      <a:extLst>
                        <a:ext uri="{9D8B030D-6E8A-4147-A177-3AD203B41FA5}">
                          <a16:colId xmlns:a16="http://schemas.microsoft.com/office/drawing/2014/main" val="3024828587"/>
                        </a:ext>
                      </a:extLst>
                    </a:gridCol>
                    <a:gridCol w="3378393">
                      <a:extLst>
                        <a:ext uri="{9D8B030D-6E8A-4147-A177-3AD203B41FA5}">
                          <a16:colId xmlns:a16="http://schemas.microsoft.com/office/drawing/2014/main" val="1591302032"/>
                        </a:ext>
                      </a:extLst>
                    </a:gridCol>
                    <a:gridCol w="2278174">
                      <a:extLst>
                        <a:ext uri="{9D8B030D-6E8A-4147-A177-3AD203B41FA5}">
                          <a16:colId xmlns:a16="http://schemas.microsoft.com/office/drawing/2014/main" val="3752609103"/>
                        </a:ext>
                      </a:extLst>
                    </a:gridCol>
                  </a:tblGrid>
                  <a:tr h="71414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0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Data set</a:t>
                          </a:r>
                          <a:endParaRPr lang="zh-CN" altLang="en-US" sz="2000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0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Number of events</a:t>
                          </a:r>
                          <a:endParaRPr lang="zh-CN" altLang="en-US" sz="2000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0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BOSS version</a:t>
                          </a:r>
                          <a:endParaRPr lang="zh-CN" altLang="en-US" sz="2000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055128464"/>
                      </a:ext>
                    </a:extLst>
                  </a:tr>
                  <a:tr h="714147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53" t="-101709" r="-143098" b="-20256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17870" t="-101709" r="-68412" b="-202564"/>
                          </a:stretch>
                        </a:blipFill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0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709</a:t>
                          </a:r>
                          <a:endParaRPr lang="zh-CN" altLang="en-US" sz="2000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388412830"/>
                      </a:ext>
                    </a:extLst>
                  </a:tr>
                  <a:tr h="714147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53" t="-200000" r="-143098" b="-100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17870" t="-200000" r="-68412" b="-100847"/>
                          </a:stretch>
                        </a:blip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zh-CN" altLang="en-US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23815147"/>
                      </a:ext>
                    </a:extLst>
                  </a:tr>
                  <a:tr h="714147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53" t="-302564" r="-143098" b="-17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17870" t="-302564" r="-68412" b="-1709"/>
                          </a:stretch>
                        </a:blip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zh-CN" altLang="en-US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634356968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22427587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37EA4084-5891-B411-B7E4-0871BB7ECD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9802" y="1085851"/>
            <a:ext cx="6982328" cy="5221337"/>
          </a:xfrm>
          <a:prstGeom prst="rect">
            <a:avLst/>
          </a:prstGeom>
        </p:spPr>
      </p:pic>
      <p:sp>
        <p:nvSpPr>
          <p:cNvPr id="5" name="标题 1">
            <a:extLst>
              <a:ext uri="{FF2B5EF4-FFF2-40B4-BE49-F238E27FC236}">
                <a16:creationId xmlns:a16="http://schemas.microsoft.com/office/drawing/2014/main" id="{01897B58-42A6-454D-DDAA-A71F5B60E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Track efficiency and purity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27646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4A7C7E9A-1BA5-FDC6-DA3D-453040F5A6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390" y="1588899"/>
            <a:ext cx="5436610" cy="3600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EF67BE48-A9C1-F7F5-E292-63714AFBBA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588899"/>
            <a:ext cx="5436610" cy="3600000"/>
          </a:xfrm>
          <a:prstGeom prst="rect">
            <a:avLst/>
          </a:prstGeom>
        </p:spPr>
      </p:pic>
      <p:sp>
        <p:nvSpPr>
          <p:cNvPr id="6" name="标题 1">
            <a:extLst>
              <a:ext uri="{FF2B5EF4-FFF2-40B4-BE49-F238E27FC236}">
                <a16:creationId xmlns:a16="http://schemas.microsoft.com/office/drawing/2014/main" id="{D4BD4B2F-F80A-575E-1ADF-E134E7FA5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Hit efficiency of MDC &amp; CGEM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815006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3FE979-A8E9-CAB4-74CF-85B88CA50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8">
            <a:extLst>
              <a:ext uri="{FF2B5EF4-FFF2-40B4-BE49-F238E27FC236}">
                <a16:creationId xmlns:a16="http://schemas.microsoft.com/office/drawing/2014/main" id="{76E07E10-3E0F-1FE6-D12F-447E1538C5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98445"/>
            <a:ext cx="12192000" cy="646331"/>
          </a:xfrm>
        </p:spPr>
        <p:txBody>
          <a:bodyPr>
            <a:spAutoFit/>
          </a:bodyPr>
          <a:lstStyle/>
          <a:p>
            <a:pPr marL="0" lvl="1" algn="ctr"/>
            <a:r>
              <a:rPr lang="en" altLang="zh-CN" sz="36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Introduction of</a:t>
            </a:r>
            <a:r>
              <a:rPr lang="zh-CN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6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GNN</a:t>
            </a:r>
          </a:p>
        </p:txBody>
      </p:sp>
      <p:sp>
        <p:nvSpPr>
          <p:cNvPr id="10" name="内容占位符 9">
            <a:extLst>
              <a:ext uri="{FF2B5EF4-FFF2-40B4-BE49-F238E27FC236}">
                <a16:creationId xmlns:a16="http://schemas.microsoft.com/office/drawing/2014/main" id="{3CD5AE5F-2B0A-B728-20EC-98F6D90175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1080000"/>
            <a:ext cx="12192001" cy="2535566"/>
          </a:xfrm>
        </p:spPr>
        <p:txBody>
          <a:bodyPr wrap="square" lIns="360000" rIns="36000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" altLang="zh-CN" sz="2400" b="1" dirty="0">
                <a:solidFill>
                  <a:srgbClr val="0070C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G</a:t>
            </a:r>
            <a:r>
              <a:rPr lang="en" altLang="zh-CN" sz="24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raph </a:t>
            </a:r>
            <a:r>
              <a:rPr lang="en" altLang="zh-CN" sz="2400" b="1" dirty="0">
                <a:solidFill>
                  <a:srgbClr val="0070C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N</a:t>
            </a:r>
            <a:r>
              <a:rPr lang="en" altLang="zh-CN" sz="24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eural </a:t>
            </a:r>
            <a:r>
              <a:rPr lang="en" altLang="zh-CN" sz="2400" b="1" dirty="0">
                <a:solidFill>
                  <a:srgbClr val="0070C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N</a:t>
            </a:r>
            <a:r>
              <a:rPr lang="en" altLang="zh-CN" sz="24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etwork (GNN)</a:t>
            </a:r>
          </a:p>
          <a:p>
            <a:pPr lvl="1">
              <a:buFont typeface="Wingdings" pitchFamily="2" charset="2"/>
              <a:buChar char="Ø"/>
            </a:pPr>
            <a:r>
              <a:rPr lang="en" altLang="zh-CN" sz="20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An optimizable transformation over all attributes while preserving the symmetries of the graph</a:t>
            </a:r>
          </a:p>
          <a:p>
            <a:pPr>
              <a:buFont typeface="Wingdings" pitchFamily="2" charset="2"/>
              <a:buChar char="Ø"/>
            </a:pPr>
            <a:r>
              <a:rPr lang="en" altLang="zh-CN" sz="24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GNN for tracking</a:t>
            </a:r>
          </a:p>
          <a:p>
            <a:pPr lvl="1">
              <a:buFont typeface="Wingdings" pitchFamily="2" charset="2"/>
              <a:buChar char="Ø"/>
            </a:pPr>
            <a:r>
              <a:rPr lang="en" altLang="zh-CN" sz="20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Detector hits are naturally a set of points irregularly distributed in space</a:t>
            </a:r>
          </a:p>
          <a:p>
            <a:pPr lvl="2">
              <a:buFont typeface="Wingdings" pitchFamily="2" charset="2"/>
              <a:buChar char="ü"/>
            </a:pPr>
            <a:r>
              <a:rPr lang="en" altLang="zh-CN" sz="18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Nodes → hits</a:t>
            </a:r>
          </a:p>
          <a:p>
            <a:pPr lvl="2">
              <a:buFont typeface="Wingdings" pitchFamily="2" charset="2"/>
              <a:buChar char="ü"/>
            </a:pPr>
            <a:r>
              <a:rPr lang="en" altLang="zh-CN" sz="18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Edges → hit-hit associations</a:t>
            </a:r>
            <a:endParaRPr lang="en" altLang="zh-CN" sz="28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" altLang="zh-CN" sz="20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Graphs are permutation-invariant and can handle variable numbers of hits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E74BBB3-8B73-2A18-5882-617D6172A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072340-C71E-3642-A04B-DC677A6609E0}" type="slidenum">
              <a:rPr kumimoji="1" lang="zh-CN" altLang="en-US" smtClean="0"/>
              <a:t>52</a:t>
            </a:fld>
            <a:endParaRPr kumimoji="1" lang="zh-CN" altLang="en-US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3CF6CDA9-65C4-4447-B645-0856EAAE5159}"/>
              </a:ext>
            </a:extLst>
          </p:cNvPr>
          <p:cNvSpPr txBox="1"/>
          <p:nvPr/>
        </p:nvSpPr>
        <p:spPr>
          <a:xfrm>
            <a:off x="-1" y="5778000"/>
            <a:ext cx="12191998" cy="307777"/>
          </a:xfrm>
          <a:prstGeom prst="rect">
            <a:avLst/>
          </a:prstGeom>
          <a:noFill/>
        </p:spPr>
        <p:txBody>
          <a:bodyPr wrap="square" lIns="360000" rIns="360000">
            <a:spAutoFit/>
          </a:bodyPr>
          <a:lstStyle/>
          <a:p>
            <a:r>
              <a:rPr lang="en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Source: IRIS-HEP, “Accelerated GNN Tracking,” accessed June 13, 2025, </a:t>
            </a:r>
            <a:r>
              <a:rPr lang="en" altLang="zh-CN" sz="14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https://iris-hep.org/projects/accel-gnn-tracking.html</a:t>
            </a:r>
            <a:r>
              <a:rPr lang="en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zh-CN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EF47BE94-0849-4FD2-1316-0EA4ECA72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0858" y="3607882"/>
            <a:ext cx="7772400" cy="2103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96814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269257-0367-CD32-30EC-CA01A9ADFE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8">
            <a:extLst>
              <a:ext uri="{FF2B5EF4-FFF2-40B4-BE49-F238E27FC236}">
                <a16:creationId xmlns:a16="http://schemas.microsoft.com/office/drawing/2014/main" id="{C31C8E23-00E8-5B82-663F-D1F0A66CA86A}"/>
              </a:ext>
            </a:extLst>
          </p:cNvPr>
          <p:cNvSpPr txBox="1">
            <a:spLocks/>
          </p:cNvSpPr>
          <p:nvPr/>
        </p:nvSpPr>
        <p:spPr>
          <a:xfrm>
            <a:off x="0" y="118446"/>
            <a:ext cx="12192000" cy="769441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/>
            <a:r>
              <a:rPr lang="en-US" altLang="zh-CN" sz="4400" b="1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GNN Model</a:t>
            </a:r>
            <a:endParaRPr lang="en" altLang="zh-CN" sz="4400" b="1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86DD6402-1EB9-6928-7442-89C6D3C8E0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4833" y="1368583"/>
            <a:ext cx="6925463" cy="4474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94784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F33D9B-AF5F-330F-6725-F01DDC60D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8">
            <a:extLst>
              <a:ext uri="{FF2B5EF4-FFF2-40B4-BE49-F238E27FC236}">
                <a16:creationId xmlns:a16="http://schemas.microsoft.com/office/drawing/2014/main" id="{8CB8C9A7-D9E3-AFA1-5121-EFC104AA67D5}"/>
              </a:ext>
            </a:extLst>
          </p:cNvPr>
          <p:cNvSpPr txBox="1">
            <a:spLocks/>
          </p:cNvSpPr>
          <p:nvPr/>
        </p:nvSpPr>
        <p:spPr>
          <a:xfrm>
            <a:off x="0" y="118446"/>
            <a:ext cx="12192000" cy="769441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/>
            <a:r>
              <a:rPr lang="en-US" altLang="zh-CN" sz="4400" b="1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GNN Model</a:t>
            </a:r>
            <a:endParaRPr lang="en" altLang="zh-CN" sz="4400" b="1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D2A92202-9862-A260-482F-64E194B1EA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4820" y="967751"/>
            <a:ext cx="3118657" cy="400903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9F62C8DF-7950-0F56-6937-B09E37C3F7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4681" y="967751"/>
            <a:ext cx="2834109" cy="5771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23476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00F369-B225-507F-D8C2-ED8CA82C7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8">
            <a:extLst>
              <a:ext uri="{FF2B5EF4-FFF2-40B4-BE49-F238E27FC236}">
                <a16:creationId xmlns:a16="http://schemas.microsoft.com/office/drawing/2014/main" id="{9EC0FF92-7E71-848D-9D20-0EE935365BBD}"/>
              </a:ext>
            </a:extLst>
          </p:cNvPr>
          <p:cNvSpPr txBox="1">
            <a:spLocks/>
          </p:cNvSpPr>
          <p:nvPr/>
        </p:nvSpPr>
        <p:spPr>
          <a:xfrm>
            <a:off x="0" y="118446"/>
            <a:ext cx="12192000" cy="769441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/>
            <a:r>
              <a:rPr lang="en-US" altLang="zh-CN" sz="4400" b="1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Detector - CGEM + ODC</a:t>
            </a:r>
            <a:endParaRPr lang="en" altLang="zh-CN" sz="4400" b="1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5E681371-C503-C637-DD7F-A6DF99AB3BCC}"/>
              </a:ext>
            </a:extLst>
          </p:cNvPr>
          <p:cNvGrpSpPr>
            <a:grpSpLocks noChangeAspect="1"/>
          </p:cNvGrpSpPr>
          <p:nvPr/>
        </p:nvGrpSpPr>
        <p:grpSpPr>
          <a:xfrm>
            <a:off x="1408585" y="1460473"/>
            <a:ext cx="3667704" cy="2368453"/>
            <a:chOff x="741344" y="3716650"/>
            <a:chExt cx="3575970" cy="2309215"/>
          </a:xfrm>
        </p:grpSpPr>
        <p:grpSp>
          <p:nvGrpSpPr>
            <p:cNvPr id="3" name="组合 2">
              <a:extLst>
                <a:ext uri="{FF2B5EF4-FFF2-40B4-BE49-F238E27FC236}">
                  <a16:creationId xmlns:a16="http://schemas.microsoft.com/office/drawing/2014/main" id="{6052DA6D-6709-5194-6569-B26402C5805A}"/>
                </a:ext>
              </a:extLst>
            </p:cNvPr>
            <p:cNvGrpSpPr/>
            <p:nvPr/>
          </p:nvGrpSpPr>
          <p:grpSpPr>
            <a:xfrm>
              <a:off x="741344" y="3716650"/>
              <a:ext cx="1965600" cy="1965600"/>
              <a:chOff x="838200" y="3532111"/>
              <a:chExt cx="1965600" cy="1965600"/>
            </a:xfrm>
          </p:grpSpPr>
          <p:pic>
            <p:nvPicPr>
              <p:cNvPr id="20" name="图片 19">
                <a:extLst>
                  <a:ext uri="{FF2B5EF4-FFF2-40B4-BE49-F238E27FC236}">
                    <a16:creationId xmlns:a16="http://schemas.microsoft.com/office/drawing/2014/main" id="{2C57F10C-0B03-C765-5F0F-E4C36EF7DB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838200" y="3532111"/>
                <a:ext cx="1965600" cy="1965600"/>
              </a:xfrm>
              <a:prstGeom prst="rect">
                <a:avLst/>
              </a:prstGeom>
            </p:spPr>
          </p:pic>
          <p:sp>
            <p:nvSpPr>
              <p:cNvPr id="21" name="椭圆 20">
                <a:extLst>
                  <a:ext uri="{FF2B5EF4-FFF2-40B4-BE49-F238E27FC236}">
                    <a16:creationId xmlns:a16="http://schemas.microsoft.com/office/drawing/2014/main" id="{537032BC-5A54-03B8-86E1-D617F9817B3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597289" y="4293059"/>
                <a:ext cx="443178" cy="442800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4" name="组合 3">
              <a:extLst>
                <a:ext uri="{FF2B5EF4-FFF2-40B4-BE49-F238E27FC236}">
                  <a16:creationId xmlns:a16="http://schemas.microsoft.com/office/drawing/2014/main" id="{FA6C3AF7-25B1-FCCF-4DC4-1AB778D41D71}"/>
                </a:ext>
              </a:extLst>
            </p:cNvPr>
            <p:cNvGrpSpPr/>
            <p:nvPr/>
          </p:nvGrpSpPr>
          <p:grpSpPr>
            <a:xfrm>
              <a:off x="1755423" y="3750053"/>
              <a:ext cx="2561891" cy="797974"/>
              <a:chOff x="2202426" y="3351239"/>
              <a:chExt cx="2561891" cy="797974"/>
            </a:xfrm>
          </p:grpSpPr>
          <p:cxnSp>
            <p:nvCxnSpPr>
              <p:cNvPr id="17" name="直接连接符 16">
                <a:extLst>
                  <a:ext uri="{FF2B5EF4-FFF2-40B4-BE49-F238E27FC236}">
                    <a16:creationId xmlns:a16="http://schemas.microsoft.com/office/drawing/2014/main" id="{ECA1A346-1F52-108F-D653-498758BDC04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202426" y="3551347"/>
                <a:ext cx="729882" cy="597866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直接连接符 17">
                <a:extLst>
                  <a:ext uri="{FF2B5EF4-FFF2-40B4-BE49-F238E27FC236}">
                    <a16:creationId xmlns:a16="http://schemas.microsoft.com/office/drawing/2014/main" id="{59127652-6185-87F9-5284-3920E730522C}"/>
                  </a:ext>
                </a:extLst>
              </p:cNvPr>
              <p:cNvCxnSpPr>
                <a:cxnSpLocks/>
                <a:endCxn id="19" idx="1"/>
              </p:cNvCxnSpPr>
              <p:nvPr/>
            </p:nvCxnSpPr>
            <p:spPr>
              <a:xfrm flipV="1">
                <a:off x="2932308" y="3482044"/>
                <a:ext cx="466039" cy="6930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24E06829-93EE-B0DE-0FDA-6E7DB481253E}"/>
                  </a:ext>
                </a:extLst>
              </p:cNvPr>
              <p:cNvSpPr txBox="1"/>
              <p:nvPr/>
            </p:nvSpPr>
            <p:spPr>
              <a:xfrm>
                <a:off x="3398347" y="3351239"/>
                <a:ext cx="1365970" cy="261610"/>
              </a:xfrm>
              <a:prstGeom prst="rect">
                <a:avLst/>
              </a:prstGeom>
              <a:noFill/>
              <a:ln>
                <a:solidFill>
                  <a:srgbClr val="00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1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CGEM</a:t>
                </a:r>
                <a:endParaRPr lang="zh-CN" altLang="en-US" sz="11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5" name="组合 4">
              <a:extLst>
                <a:ext uri="{FF2B5EF4-FFF2-40B4-BE49-F238E27FC236}">
                  <a16:creationId xmlns:a16="http://schemas.microsoft.com/office/drawing/2014/main" id="{5210FF68-5D35-1292-E590-7235034326D1}"/>
                </a:ext>
              </a:extLst>
            </p:cNvPr>
            <p:cNvGrpSpPr/>
            <p:nvPr/>
          </p:nvGrpSpPr>
          <p:grpSpPr>
            <a:xfrm>
              <a:off x="2868654" y="5185547"/>
              <a:ext cx="1365970" cy="431229"/>
              <a:chOff x="2868654" y="5185547"/>
              <a:chExt cx="1365970" cy="431229"/>
            </a:xfrm>
          </p:grpSpPr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01D403F2-DCD8-C1D6-B4C6-2E6E26711B6B}"/>
                  </a:ext>
                </a:extLst>
              </p:cNvPr>
              <p:cNvSpPr txBox="1"/>
              <p:nvPr/>
            </p:nvSpPr>
            <p:spPr>
              <a:xfrm>
                <a:off x="2868654" y="5185547"/>
                <a:ext cx="1365970" cy="2616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100" dirty="0">
                    <a:solidFill>
                      <a:srgbClr val="00B05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axial wires</a:t>
                </a:r>
                <a:endParaRPr lang="zh-CN" altLang="en-US" sz="1100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7B2651F2-C2B5-AB49-41A7-18D335EB7F04}"/>
                  </a:ext>
                </a:extLst>
              </p:cNvPr>
              <p:cNvSpPr txBox="1"/>
              <p:nvPr/>
            </p:nvSpPr>
            <p:spPr>
              <a:xfrm>
                <a:off x="2868654" y="5355166"/>
                <a:ext cx="1365970" cy="2616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100" dirty="0">
                    <a:solidFill>
                      <a:srgbClr val="0070C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stereo wires</a:t>
                </a:r>
                <a:endParaRPr lang="zh-CN" altLang="en-US" sz="11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1E970D40-298F-E870-0906-B90A537F105D}"/>
                </a:ext>
              </a:extLst>
            </p:cNvPr>
            <p:cNvSpPr txBox="1"/>
            <p:nvPr/>
          </p:nvSpPr>
          <p:spPr>
            <a:xfrm>
              <a:off x="741344" y="5748866"/>
              <a:ext cx="19656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CGEM+ODC in X-Y view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8858886E-10BC-C94E-BE48-5176A04C2065}"/>
                </a:ext>
              </a:extLst>
            </p:cNvPr>
            <p:cNvGrpSpPr/>
            <p:nvPr/>
          </p:nvGrpSpPr>
          <p:grpSpPr>
            <a:xfrm>
              <a:off x="1964241" y="4419985"/>
              <a:ext cx="704570" cy="287588"/>
              <a:chOff x="880530" y="4226048"/>
              <a:chExt cx="704570" cy="287588"/>
            </a:xfrm>
          </p:grpSpPr>
          <p:sp>
            <p:nvSpPr>
              <p:cNvPr id="12" name="左大括号 11">
                <a:extLst>
                  <a:ext uri="{FF2B5EF4-FFF2-40B4-BE49-F238E27FC236}">
                    <a16:creationId xmlns:a16="http://schemas.microsoft.com/office/drawing/2014/main" id="{678786A9-0169-2193-1239-0746D242D4F6}"/>
                  </a:ext>
                </a:extLst>
              </p:cNvPr>
              <p:cNvSpPr/>
              <p:nvPr/>
            </p:nvSpPr>
            <p:spPr>
              <a:xfrm rot="5400000">
                <a:off x="1167611" y="4096147"/>
                <a:ext cx="130408" cy="704569"/>
              </a:xfrm>
              <a:prstGeom prst="leftBrac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179A68D9-12B6-CB13-7F1E-ED03B3E708E9}"/>
                  </a:ext>
                </a:extLst>
              </p:cNvPr>
              <p:cNvSpPr txBox="1"/>
              <p:nvPr/>
            </p:nvSpPr>
            <p:spPr>
              <a:xfrm>
                <a:off x="903187" y="4226048"/>
                <a:ext cx="681913" cy="108150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effectLst>
                <a:outerShdw dir="5400000" sx="1000" sy="1000" algn="ctr" rotWithShape="0">
                  <a:srgbClr val="000000"/>
                </a:outerShdw>
              </a:effectLst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zh-CN" sz="8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Outer DC (ODC)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EAF09460-7EA0-7CFC-10E3-BFA80EB46C30}"/>
                </a:ext>
              </a:extLst>
            </p:cNvPr>
            <p:cNvSpPr txBox="1"/>
            <p:nvPr/>
          </p:nvSpPr>
          <p:spPr>
            <a:xfrm>
              <a:off x="2932764" y="4216398"/>
              <a:ext cx="1365970" cy="430887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CN" sz="11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Outer Drift Chamber (ODC)</a:t>
              </a:r>
              <a:endParaRPr lang="zh-CN" altLang="en-US" sz="11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319CCEB3-CCAC-EC00-D28D-1AF051CFD7A4}"/>
              </a:ext>
            </a:extLst>
          </p:cNvPr>
          <p:cNvGrpSpPr>
            <a:grpSpLocks noChangeAspect="1"/>
          </p:cNvGrpSpPr>
          <p:nvPr/>
        </p:nvGrpSpPr>
        <p:grpSpPr>
          <a:xfrm>
            <a:off x="6802931" y="1494733"/>
            <a:ext cx="3201922" cy="2331241"/>
            <a:chOff x="6096000" y="2096430"/>
            <a:chExt cx="4504569" cy="2800731"/>
          </a:xfrm>
        </p:grpSpPr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34F0E8A9-E629-AC55-C203-9B8544108B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96000" y="2096430"/>
              <a:ext cx="4504569" cy="2252285"/>
            </a:xfrm>
            <a:prstGeom prst="rect">
              <a:avLst/>
            </a:prstGeom>
          </p:spPr>
        </p:pic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33752CF5-2E98-7939-FF9B-E81FBC62BCEB}"/>
                </a:ext>
              </a:extLst>
            </p:cNvPr>
            <p:cNvSpPr txBox="1"/>
            <p:nvPr/>
          </p:nvSpPr>
          <p:spPr>
            <a:xfrm>
              <a:off x="7365484" y="4620162"/>
              <a:ext cx="19656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CGEM in 3D view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B0709D7E-92E1-F654-46C4-24D8DBCF07E6}"/>
              </a:ext>
            </a:extLst>
          </p:cNvPr>
          <p:cNvGrpSpPr/>
          <p:nvPr/>
        </p:nvGrpSpPr>
        <p:grpSpPr>
          <a:xfrm>
            <a:off x="3017791" y="4119826"/>
            <a:ext cx="6156417" cy="2236812"/>
            <a:chOff x="6035583" y="4180397"/>
            <a:chExt cx="6156417" cy="2236812"/>
          </a:xfrm>
        </p:grpSpPr>
        <p:pic>
          <p:nvPicPr>
            <p:cNvPr id="26" name="图片 25">
              <a:extLst>
                <a:ext uri="{FF2B5EF4-FFF2-40B4-BE49-F238E27FC236}">
                  <a16:creationId xmlns:a16="http://schemas.microsoft.com/office/drawing/2014/main" id="{35AF7775-F1E7-8B96-C352-F42E9E885A0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35583" y="4462084"/>
              <a:ext cx="3170261" cy="1660763"/>
            </a:xfrm>
            <a:prstGeom prst="rect">
              <a:avLst/>
            </a:prstGeom>
          </p:spPr>
        </p:pic>
        <p:pic>
          <p:nvPicPr>
            <p:cNvPr id="27" name="图片 26">
              <a:extLst>
                <a:ext uri="{FF2B5EF4-FFF2-40B4-BE49-F238E27FC236}">
                  <a16:creationId xmlns:a16="http://schemas.microsoft.com/office/drawing/2014/main" id="{652361EF-78C7-F40A-E019-46BC6104B9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875968" y="4180397"/>
              <a:ext cx="2316032" cy="2236812"/>
            </a:xfrm>
            <a:prstGeom prst="rect">
              <a:avLst/>
            </a:prstGeom>
          </p:spPr>
        </p:pic>
        <p:sp>
          <p:nvSpPr>
            <p:cNvPr id="28" name="右箭头 21">
              <a:extLst>
                <a:ext uri="{FF2B5EF4-FFF2-40B4-BE49-F238E27FC236}">
                  <a16:creationId xmlns:a16="http://schemas.microsoft.com/office/drawing/2014/main" id="{E1A50490-71DB-D1BA-3DBB-A9882B91D314}"/>
                </a:ext>
              </a:extLst>
            </p:cNvPr>
            <p:cNvSpPr/>
            <p:nvPr/>
          </p:nvSpPr>
          <p:spPr>
            <a:xfrm>
              <a:off x="9342646" y="5033286"/>
              <a:ext cx="519926" cy="201058"/>
            </a:xfrm>
            <a:prstGeom prst="rightArrow">
              <a:avLst>
                <a:gd name="adj1" fmla="val 26269"/>
                <a:gd name="adj2" fmla="val 50000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99529295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C33B2-7071-B4C8-4756-DBB67DA0C8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8">
            <a:extLst>
              <a:ext uri="{FF2B5EF4-FFF2-40B4-BE49-F238E27FC236}">
                <a16:creationId xmlns:a16="http://schemas.microsoft.com/office/drawing/2014/main" id="{B56C9C4F-FBDA-D3D8-FD28-ED4EA890C0CE}"/>
              </a:ext>
            </a:extLst>
          </p:cNvPr>
          <p:cNvSpPr txBox="1">
            <a:spLocks/>
          </p:cNvSpPr>
          <p:nvPr/>
        </p:nvSpPr>
        <p:spPr>
          <a:xfrm>
            <a:off x="-1" y="180000"/>
            <a:ext cx="12192000" cy="646331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/>
            <a:r>
              <a:rPr lang="en" altLang="zh-CN" sz="36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Tracking </a:t>
            </a:r>
            <a:r>
              <a:rPr lang="en-US" altLang="zh-CN" sz="36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Quality M</a:t>
            </a:r>
            <a:r>
              <a:rPr lang="en" altLang="zh-CN" sz="36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etrics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34F5DDB4-74F5-C1DF-6D00-1EDE2EC1C7F2}"/>
                  </a:ext>
                </a:extLst>
              </p:cNvPr>
              <p:cNvSpPr txBox="1"/>
              <p:nvPr/>
            </p:nvSpPr>
            <p:spPr>
              <a:xfrm>
                <a:off x="-158161" y="1128722"/>
                <a:ext cx="6399382" cy="4801827"/>
              </a:xfrm>
              <a:prstGeom prst="rect">
                <a:avLst/>
              </a:prstGeom>
              <a:noFill/>
            </p:spPr>
            <p:txBody>
              <a:bodyPr wrap="square" lIns="360000" rIns="360000">
                <a:spAutoFit/>
              </a:bodyPr>
              <a:lstStyle/>
              <a:p>
                <a:pPr lvl="1"/>
                <a:r>
                  <a:rPr lang="en" altLang="zh-CN" sz="2400" b="1" dirty="0">
                    <a:solidFill>
                      <a:srgbClr val="1F77B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Hit efficiency</a:t>
                </a:r>
                <a:endParaRPr lang="en" altLang="zh-CN" sz="2400" strike="sngStrike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𝜖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h𝑖𝑡𝑠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h𝑖𝑡</m:t>
                              </m:r>
                            </m:sub>
                            <m:sup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𝑚𝑎𝑡𝑐h𝑒𝑑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h𝑖𝑡</m:t>
                              </m:r>
                            </m:sub>
                            <m:sup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𝑑𝑒𝑡𝑒𝑐𝑡𝑎𝑏𝑙𝑒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n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h𝑖𝑡</m:t>
                        </m:r>
                      </m:sub>
                      <m:sup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𝑚𝑎𝑡𝑐h𝑒𝑑</m:t>
                        </m:r>
                      </m:sup>
                    </m:sSubSup>
                  </m:oMath>
                </a14:m>
                <a:r>
                  <a:rPr lang="en" altLang="zh-CN" sz="1600" dirty="0">
                    <a:solidFill>
                      <a:srgbClr val="7F7F7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is the number of hits on the track that match the truth, 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h𝑖𝑡</m:t>
                        </m:r>
                      </m:sub>
                      <m:sup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𝑑𝑒𝑡𝑒𝑐𝑡𝑎𝑏𝑙𝑒</m:t>
                        </m:r>
                      </m:sup>
                    </m:sSubSup>
                  </m:oMath>
                </a14:m>
                <a:r>
                  <a:rPr lang="en" altLang="zh-CN" sz="1600" dirty="0">
                    <a:solidFill>
                      <a:srgbClr val="7F7F7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is the number of detectable hits on the truth track associated with this reconstructed track.</a:t>
                </a:r>
              </a:p>
              <a:p>
                <a:pPr lvl="1"/>
                <a:endParaRPr lang="en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:r>
                  <a:rPr lang="en" altLang="zh-CN" sz="2400" b="1" dirty="0">
                    <a:solidFill>
                      <a:srgbClr val="1F77B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Hit purity</a:t>
                </a:r>
                <a:endParaRPr lang="en" altLang="zh-CN" sz="2400" strike="sngStrike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h𝑖𝑡𝑠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h𝑖𝑡</m:t>
                              </m:r>
                            </m:sub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𝑚𝑎𝑡𝑐h𝑒𝑑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h𝑖𝑡</m:t>
                              </m:r>
                            </m:sub>
                            <m:sup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𝑎𝑠𝑠𝑖𝑔𝑛𝑒𝑑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n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h𝑖𝑡</m:t>
                        </m:r>
                      </m:sub>
                      <m:sup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𝑎𝑠𝑠𝑖𝑔𝑛𝑒𝑑</m:t>
                        </m:r>
                      </m:sup>
                    </m:sSubSup>
                  </m:oMath>
                </a14:m>
                <a:r>
                  <a:rPr lang="en" altLang="zh-CN" sz="1600" dirty="0">
                    <a:solidFill>
                      <a:srgbClr val="7F7F7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is the number of hits on the reconstructed track.</a:t>
                </a:r>
              </a:p>
              <a:p>
                <a:pPr lvl="1"/>
                <a:endParaRPr lang="en" altLang="zh-CN" sz="1600" dirty="0">
                  <a:solidFill>
                    <a:srgbClr val="7F7F7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>
                  <a:spcAft>
                    <a:spcPts val="1200"/>
                  </a:spcAft>
                </a:pPr>
                <a:r>
                  <a:rPr lang="en-US" altLang="zh-CN" sz="2400" b="1" dirty="0">
                    <a:solidFill>
                      <a:srgbClr val="1F77B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Track </a:t>
                </a:r>
                <a:r>
                  <a:rPr lang="en" altLang="zh-CN" sz="2400" b="1" dirty="0">
                    <a:solidFill>
                      <a:srgbClr val="1F77B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criteria</a:t>
                </a:r>
              </a:p>
              <a:p>
                <a:pPr lvl="1"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h𝑖𝑡𝑠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</a:rPr>
                        <m:t>&gt;50%,</m:t>
                      </m:r>
                      <m:sSubSup>
                        <m:sSubSup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h𝑖𝑡</m:t>
                          </m:r>
                        </m:sub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𝑚𝑎𝑡𝑐h𝑒𝑑</m:t>
                          </m:r>
                        </m:sup>
                      </m:sSubSup>
                      <m:r>
                        <a:rPr lang="en-US" altLang="zh-CN" i="1">
                          <a:latin typeface="Cambria Math" panose="02040503050406030204" pitchFamily="18" charset="0"/>
                        </a:rPr>
                        <m:t>&gt;6</m:t>
                      </m:r>
                    </m:oMath>
                  </m:oMathPara>
                </a14:m>
                <a:endParaRPr lang="en-US" altLang="zh-CN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34F5DDB4-74F5-C1DF-6D00-1EDE2EC1C7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58161" y="1128722"/>
                <a:ext cx="6399382" cy="4801827"/>
              </a:xfrm>
              <a:prstGeom prst="rect">
                <a:avLst/>
              </a:prstGeom>
              <a:blipFill>
                <a:blip r:embed="rId3"/>
                <a:stretch>
                  <a:fillRect t="-88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D75FAEA5-C28F-5AF1-E3C4-9F120D55C69E}"/>
                  </a:ext>
                </a:extLst>
              </p:cNvPr>
              <p:cNvSpPr txBox="1"/>
              <p:nvPr/>
            </p:nvSpPr>
            <p:spPr>
              <a:xfrm>
                <a:off x="5865982" y="1157792"/>
                <a:ext cx="6096000" cy="4060599"/>
              </a:xfrm>
              <a:prstGeom prst="rect">
                <a:avLst/>
              </a:prstGeom>
              <a:noFill/>
            </p:spPr>
            <p:txBody>
              <a:bodyPr wrap="square" lIns="360000" rIns="360000">
                <a:spAutoFit/>
              </a:bodyPr>
              <a:lstStyle/>
              <a:p>
                <a:pPr lvl="1">
                  <a:spcAft>
                    <a:spcPts val="600"/>
                  </a:spcAft>
                </a:pPr>
                <a:r>
                  <a:rPr lang="en" altLang="zh-CN" sz="2400" b="1" dirty="0">
                    <a:solidFill>
                      <a:srgbClr val="1F77B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MDC track efficiency</a:t>
                </a:r>
                <a:endParaRPr lang="en" altLang="zh-CN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𝜖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𝑡𝑟𝑎𝑐𝑘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𝑡𝑟𝑎𝑐𝑘</m:t>
                              </m:r>
                            </m:sub>
                            <m:sup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𝑚𝑎𝑡𝑐h𝑒𝑑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𝑡𝑟𝑎𝑐𝑘</m:t>
                              </m:r>
                            </m:sub>
                            <m:sup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𝑑𝑒𝑡𝑒𝑐𝑡𝑎𝑏𝑙𝑒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n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1600" i="1" smtClean="0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track</m:t>
                        </m:r>
                      </m:sub>
                      <m:sup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𝑚𝑎𝑡𝑐h𝑒𝑑</m:t>
                        </m:r>
                      </m:sup>
                    </m:sSubSup>
                  </m:oMath>
                </a14:m>
                <a:r>
                  <a:rPr lang="en" altLang="zh-CN" sz="1600" dirty="0">
                    <a:solidFill>
                      <a:srgbClr val="7F7F7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is the number of reconstructed tracks that match the truth, 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zh-CN" sz="1600" b="0" i="1" smtClean="0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𝑡𝑟𝑎𝑐𝑘</m:t>
                        </m:r>
                      </m:sub>
                      <m:sup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𝑑𝑒𝑡𝑒𝑐𝑡𝑎𝑏𝑙𝑒</m:t>
                        </m:r>
                      </m:sup>
                    </m:sSubSup>
                  </m:oMath>
                </a14:m>
                <a:r>
                  <a:rPr lang="en" altLang="zh-CN" sz="1600" dirty="0">
                    <a:solidFill>
                      <a:srgbClr val="7F7F7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is the number of detectable tracks in the sample.</a:t>
                </a:r>
              </a:p>
              <a:p>
                <a:pPr lvl="1"/>
                <a:endParaRPr lang="en" altLang="zh-CN" sz="1600" dirty="0">
                  <a:solidFill>
                    <a:srgbClr val="7F7F7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:r>
                  <a:rPr lang="en" altLang="zh-CN" sz="2400" b="1" dirty="0">
                    <a:solidFill>
                      <a:srgbClr val="1F77B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CGEM + ODC track efficiency</a:t>
                </a:r>
                <a:endParaRPr lang="en" altLang="zh-CN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𝜖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𝑡𝑟𝑎𝑐𝑘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𝑂𝐷𝐶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_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𝑡𝑟𝑎𝑐𝑘</m:t>
                              </m:r>
                            </m:sub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𝑚𝑎𝑡𝑐h𝑒𝑑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𝑂𝐷𝐶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_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𝑡𝑟𝑎𝑐𝑘</m:t>
                              </m:r>
                            </m:sub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𝑑𝑒𝑡𝑒𝑐𝑡𝑎𝑏𝑙𝑒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n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zh-CN" sz="1600" b="0" i="1" smtClean="0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𝑂𝐷𝐶</m:t>
                        </m:r>
                        <m:r>
                          <a:rPr lang="en-US" altLang="zh-CN" sz="1600" b="0" i="1" smtClean="0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_</m:t>
                        </m:r>
                        <m:r>
                          <m:rPr>
                            <m:sty m:val="p"/>
                          </m:rP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track</m:t>
                        </m:r>
                      </m:sub>
                      <m:sup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𝑚𝑎𝑡𝑐h𝑒𝑑</m:t>
                        </m:r>
                      </m:sup>
                    </m:sSubSup>
                  </m:oMath>
                </a14:m>
                <a:r>
                  <a:rPr lang="en" altLang="zh-CN" sz="1600" dirty="0">
                    <a:solidFill>
                      <a:srgbClr val="7F7F7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is the number of reconstructed ODC tracks that match the truth, 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zh-CN" sz="1600" b="0" i="1" smtClean="0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𝑂𝐷𝐶</m:t>
                        </m:r>
                        <m:r>
                          <a:rPr lang="en-US" altLang="zh-CN" sz="1600" b="0" i="1" smtClean="0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_</m:t>
                        </m:r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𝑡𝑟𝑎𝑐𝑘</m:t>
                        </m:r>
                      </m:sub>
                      <m:sup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𝑑𝑒𝑡𝑒𝑐𝑡𝑎𝑏𝑙𝑒</m:t>
                        </m:r>
                      </m:sup>
                    </m:sSubSup>
                  </m:oMath>
                </a14:m>
                <a:r>
                  <a:rPr lang="en" altLang="zh-CN" sz="1600" dirty="0">
                    <a:solidFill>
                      <a:srgbClr val="7F7F7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is the number of detectable tracks in the sample.</a:t>
                </a:r>
              </a:p>
            </p:txBody>
          </p:sp>
        </mc:Choice>
        <mc:Fallback xmlns="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D75FAEA5-C28F-5AF1-E3C4-9F120D55C6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5982" y="1157792"/>
                <a:ext cx="6096000" cy="4060599"/>
              </a:xfrm>
              <a:prstGeom prst="rect">
                <a:avLst/>
              </a:prstGeom>
              <a:blipFill>
                <a:blip r:embed="rId4"/>
                <a:stretch>
                  <a:fillRect t="-1051" b="-105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020901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D1842A4A-88EC-F6C9-9BCC-DA0337B34E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505" y="1441007"/>
            <a:ext cx="9746989" cy="4917085"/>
          </a:xfrm>
          <a:prstGeom prst="rect">
            <a:avLst/>
          </a:prstGeom>
        </p:spPr>
      </p:pic>
      <p:sp>
        <p:nvSpPr>
          <p:cNvPr id="5" name="标题 1">
            <a:extLst>
              <a:ext uri="{FF2B5EF4-FFF2-40B4-BE49-F238E27FC236}">
                <a16:creationId xmlns:a16="http://schemas.microsoft.com/office/drawing/2014/main" id="{2890B392-63BF-5CBD-4300-80C883BE7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Event display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511749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9D733C-EF89-842D-DB18-72A4910068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8">
            <a:extLst>
              <a:ext uri="{FF2B5EF4-FFF2-40B4-BE49-F238E27FC236}">
                <a16:creationId xmlns:a16="http://schemas.microsoft.com/office/drawing/2014/main" id="{F257B7FB-34AB-0549-07DB-8F6338947482}"/>
              </a:ext>
            </a:extLst>
          </p:cNvPr>
          <p:cNvSpPr txBox="1">
            <a:spLocks/>
          </p:cNvSpPr>
          <p:nvPr/>
        </p:nvSpPr>
        <p:spPr>
          <a:xfrm>
            <a:off x="0" y="154079"/>
            <a:ext cx="12192000" cy="8330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4400" b="1">
                <a:latin typeface="Cambria Math" panose="02040503050406030204" pitchFamily="18" charset="0"/>
                <a:ea typeface="Cambria Math" panose="02040503050406030204" pitchFamily="18" charset="0"/>
                <a:cs typeface="+mj-cs"/>
              </a:defRPr>
            </a:lvl1pPr>
          </a:lstStyle>
          <a:p>
            <a:pPr lvl="1" algn="ctr"/>
            <a:r>
              <a:rPr lang="en-US" altLang="zh-CN" sz="44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Op</a:t>
            </a:r>
            <a:r>
              <a:rPr lang="en" altLang="zh-CN" sz="44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timization </a:t>
            </a:r>
            <a:r>
              <a:rPr lang="en-US" altLang="zh-CN" sz="44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of post-processing thresholds </a:t>
            </a:r>
            <a:endParaRPr lang="en" altLang="zh-CN" sz="4400" b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7912BE99-8AA4-23F8-ED5E-41D846831860}"/>
              </a:ext>
            </a:extLst>
          </p:cNvPr>
          <p:cNvSpPr txBox="1"/>
          <p:nvPr/>
        </p:nvSpPr>
        <p:spPr>
          <a:xfrm>
            <a:off x="0" y="1080000"/>
            <a:ext cx="12192000" cy="1243417"/>
          </a:xfrm>
          <a:prstGeom prst="rect">
            <a:avLst/>
          </a:prstGeom>
          <a:noFill/>
        </p:spPr>
        <p:txBody>
          <a:bodyPr wrap="square" lIns="360000" rIns="360000">
            <a:spAutoFit/>
          </a:bodyPr>
          <a:lstStyle/>
          <a:p>
            <a:pPr marL="800100" lvl="1" indent="-3429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altLang="zh-CN" sz="2400" dirty="0" err="1">
                <a:latin typeface="Arial" panose="020B0604020202020204" pitchFamily="34" charset="0"/>
                <a:cs typeface="Arial" panose="020B0604020202020204" pitchFamily="34" charset="0"/>
              </a:rPr>
              <a:t>t_b</a:t>
            </a:r>
            <a:r>
              <a:rPr lang="en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: track candidate </a:t>
            </a:r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selection threshold</a:t>
            </a:r>
            <a:endParaRPr lang="en" altLang="zh-CN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altLang="zh-CN" sz="2400" dirty="0" err="1">
                <a:latin typeface="Arial" panose="020B0604020202020204" pitchFamily="34" charset="0"/>
                <a:cs typeface="Arial" panose="020B0604020202020204" pitchFamily="34" charset="0"/>
              </a:rPr>
              <a:t>t_d</a:t>
            </a:r>
            <a:r>
              <a:rPr lang="en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: inter-track separation threshold</a:t>
            </a:r>
          </a:p>
          <a:p>
            <a:pPr marL="800100" lvl="1" indent="-3429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altLang="zh-CN" sz="2400" dirty="0" err="1">
                <a:latin typeface="Arial" panose="020B0604020202020204" pitchFamily="34" charset="0"/>
                <a:cs typeface="Arial" panose="020B0604020202020204" pitchFamily="34" charset="0"/>
              </a:rPr>
              <a:t>t_h</a:t>
            </a:r>
            <a:r>
              <a:rPr lang="en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: hit-to-track </a:t>
            </a:r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assignment distance threshold</a:t>
            </a:r>
            <a:endParaRPr lang="en" altLang="zh-C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CD31335C-59DC-028A-7E22-C8A4A92D7F0A}"/>
              </a:ext>
            </a:extLst>
          </p:cNvPr>
          <p:cNvSpPr txBox="1"/>
          <p:nvPr/>
        </p:nvSpPr>
        <p:spPr>
          <a:xfrm>
            <a:off x="3751107" y="5979636"/>
            <a:ext cx="35107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Optimization for CGEM + ODC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352735A3-8DAD-8577-B0C2-75A2A3596E66}"/>
              </a:ext>
            </a:extLst>
          </p:cNvPr>
          <p:cNvGrpSpPr/>
          <p:nvPr/>
        </p:nvGrpSpPr>
        <p:grpSpPr>
          <a:xfrm>
            <a:off x="3210600" y="2323417"/>
            <a:ext cx="5400000" cy="3717392"/>
            <a:chOff x="6314708" y="2323417"/>
            <a:chExt cx="5400000" cy="3717392"/>
          </a:xfrm>
        </p:grpSpPr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5E2548E6-DA61-0E23-37B4-15CB35E2F5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314708" y="2323417"/>
              <a:ext cx="5400000" cy="3717392"/>
            </a:xfrm>
            <a:prstGeom prst="rect">
              <a:avLst/>
            </a:prstGeom>
          </p:spPr>
        </p:pic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7FB5A18F-7C57-0595-955F-A23F3BE9F625}"/>
                </a:ext>
              </a:extLst>
            </p:cNvPr>
            <p:cNvSpPr txBox="1"/>
            <p:nvPr/>
          </p:nvSpPr>
          <p:spPr>
            <a:xfrm>
              <a:off x="7555752" y="4492508"/>
              <a:ext cx="13420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kumimoji="1" lang="en-US" altLang="zh-CN" dirty="0">
                  <a:latin typeface="Cambria Math" panose="02040503050406030204" pitchFamily="18" charset="0"/>
                  <a:ea typeface="Cambria Math" panose="02040503050406030204" pitchFamily="18" charset="0"/>
                </a:rPr>
                <a:t>Choose this</a:t>
              </a:r>
              <a:endParaRPr kumimoji="1" lang="zh-CN" altLang="en-US" dirty="0">
                <a:latin typeface="Cambria Math" panose="02040503050406030204" pitchFamily="18" charset="0"/>
              </a:endParaRPr>
            </a:p>
          </p:txBody>
        </p:sp>
        <p:cxnSp>
          <p:nvCxnSpPr>
            <p:cNvPr id="18" name="直线箭头连接符 8">
              <a:extLst>
                <a:ext uri="{FF2B5EF4-FFF2-40B4-BE49-F238E27FC236}">
                  <a16:creationId xmlns:a16="http://schemas.microsoft.com/office/drawing/2014/main" id="{28940112-DCAF-38CC-6C67-9952DF0085B4}"/>
                </a:ext>
              </a:extLst>
            </p:cNvPr>
            <p:cNvCxnSpPr>
              <a:cxnSpLocks/>
              <a:stCxn id="17" idx="0"/>
            </p:cNvCxnSpPr>
            <p:nvPr/>
          </p:nvCxnSpPr>
          <p:spPr>
            <a:xfrm flipH="1" flipV="1">
              <a:off x="7165627" y="2638642"/>
              <a:ext cx="1061142" cy="1853866"/>
            </a:xfrm>
            <a:prstGeom prst="straightConnector1">
              <a:avLst/>
            </a:prstGeom>
            <a:ln w="28575">
              <a:solidFill>
                <a:srgbClr val="FF7F0E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2256876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C4E92CFA-F602-99E7-DB49-215AE6DE62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770" y="1603813"/>
            <a:ext cx="5760000" cy="2351102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FF89380-81C5-5384-F06A-11ED31BDD9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770" y="4303806"/>
            <a:ext cx="5760000" cy="235110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40BBDDA-44C4-563D-7373-1EB31B00EF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1230" y="4303806"/>
            <a:ext cx="5760000" cy="235110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B81D0D13-95B1-C5CC-6749-4E6FCDCE4B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1230" y="1603813"/>
            <a:ext cx="5760000" cy="2351102"/>
          </a:xfrm>
          <a:prstGeom prst="rect">
            <a:avLst/>
          </a:prstGeom>
        </p:spPr>
      </p:pic>
      <p:sp>
        <p:nvSpPr>
          <p:cNvPr id="12" name="标题 1">
            <a:extLst>
              <a:ext uri="{FF2B5EF4-FFF2-40B4-BE49-F238E27FC236}">
                <a16:creationId xmlns:a16="http://schemas.microsoft.com/office/drawing/2014/main" id="{DB4E220A-8190-9746-8ED2-194223DD5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Track /</a:t>
            </a:r>
            <a:r>
              <a:rPr lang="zh-CN" altLang="en-US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CGEM</a:t>
            </a:r>
            <a:r>
              <a:rPr lang="zh-CN" altLang="en-US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hit</a:t>
            </a:r>
            <a:r>
              <a:rPr lang="zh-CN" altLang="en-US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/</a:t>
            </a:r>
            <a:r>
              <a:rPr lang="zh-CN" altLang="en-US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MDC</a:t>
            </a:r>
            <a:r>
              <a:rPr lang="zh-CN" altLang="en-US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hit</a:t>
            </a:r>
            <a:r>
              <a:rPr lang="zh-CN" altLang="en-US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- Efficiency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7460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F26BCB-D860-CED8-C940-0525646912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2ED090D-03DF-AA1A-EFDA-FCA08382F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Initial Event Selection Criteria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1F61E2C2-E443-9CAC-AE4C-04778905323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85621" y="1116996"/>
                <a:ext cx="11220758" cy="5554099"/>
              </a:xfrm>
            </p:spPr>
            <p:txBody>
              <a:bodyPr>
                <a:normAutofit fontScale="55000" lnSpcReduction="20000"/>
              </a:bodyPr>
              <a:lstStyle/>
              <a:p>
                <a:pPr marL="514350" indent="-514350">
                  <a:lnSpc>
                    <a:spcPct val="100000"/>
                  </a:lnSpc>
                  <a:buFont typeface="+mj-lt"/>
                  <a:buAutoNum type="arabicPeriod"/>
                </a:pP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Charged tracks:</a:t>
                </a:r>
              </a:p>
              <a:p>
                <a:pPr lvl="1">
                  <a:lnSpc>
                    <a:spcPct val="100000"/>
                  </a:lnSpc>
                </a:pP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kumimoji="0" lang="en-US" altLang="zh-CN" sz="2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0" lang="en-US" altLang="zh-CN" sz="26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0" lang="en-US" altLang="zh-CN" sz="26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</a:rPr>
                              <m:t>𝑉</m:t>
                            </m:r>
                          </m:e>
                          <m:sub>
                            <m:r>
                              <a:rPr kumimoji="0" lang="en-US" altLang="zh-CN" sz="26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</a:rPr>
                              <m:t>𝑥𝑦</m:t>
                            </m:r>
                          </m:sub>
                        </m:sSub>
                      </m:e>
                    </m:d>
                    <m:r>
                      <a:rPr kumimoji="0" lang="en-US" altLang="zh-CN" sz="2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&lt;1 </m:t>
                    </m:r>
                    <m:r>
                      <a:rPr kumimoji="0" lang="en-US" altLang="zh-CN" sz="2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𝑐𝑚</m:t>
                    </m:r>
                    <m:r>
                      <a:rPr kumimoji="0" lang="en-US" altLang="zh-CN" sz="2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,  </m:t>
                    </m:r>
                    <m:d>
                      <m:dPr>
                        <m:begChr m:val="|"/>
                        <m:endChr m:val="|"/>
                        <m:ctrlPr>
                          <a:rPr lang="en-US" altLang="zh-CN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2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CN" sz="2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𝑧</m:t>
                            </m:r>
                          </m:sub>
                        </m:sSub>
                      </m:e>
                    </m:d>
                    <m:r>
                      <a:rPr lang="en-US" altLang="zh-CN" sz="2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&lt;10 </m:t>
                    </m:r>
                    <m:r>
                      <a:rPr lang="en-US" altLang="zh-CN" sz="2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𝑐𝑚</m:t>
                    </m:r>
                  </m:oMath>
                </a14:m>
                <a:r>
                  <a:rPr lang="en-US" altLang="zh-CN" sz="26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(not from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l-GR" altLang="zh-CN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l-GR" altLang="zh-CN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Λ</m:t>
                        </m:r>
                      </m:e>
                    </m:acc>
                    <m:r>
                      <a:rPr lang="en-US" altLang="zh-CN" sz="26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m:rPr>
                        <m:sty m:val="p"/>
                      </m:rPr>
                      <a:rPr lang="el-GR" altLang="zh-CN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Λ</m:t>
                    </m:r>
                  </m:oMath>
                </a14:m>
                <a:r>
                  <a:rPr lang="en-US" altLang="zh-CN" sz="26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decay)</a:t>
                </a:r>
              </a:p>
              <a:p>
                <a:pPr lvl="1">
                  <a:lnSpc>
                    <a:spcPct val="100000"/>
                  </a:lnSpc>
                </a:pP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zh-CN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𝑐𝑜𝑠</m:t>
                        </m:r>
                        <m:r>
                          <a:rPr lang="zh-CN" altLang="en-US" sz="26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d>
                    <m:r>
                      <a:rPr lang="en-US" altLang="zh-CN" sz="2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altLang="zh-CN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0.93</m:t>
                    </m:r>
                  </m:oMath>
                </a14:m>
                <a:endParaRPr lang="en-US" altLang="zh-CN" sz="2600" b="0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lvl="1">
                  <a:lnSpc>
                    <a:spcPct val="10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zh-CN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𝑔𝑜𝑜𝑑</m:t>
                        </m:r>
                      </m:sub>
                    </m:sSub>
                    <m:r>
                      <a:rPr lang="en-US" altLang="zh-CN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altLang="zh-CN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lang="en-US" altLang="zh-CN" sz="2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altLang="zh-CN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sSubSup>
                      <m:sSubSupPr>
                        <m:ctrlPr>
                          <a:rPr lang="en-US" altLang="zh-CN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zh-CN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𝑐h𝑎𝑟𝑔𝑒</m:t>
                        </m:r>
                      </m:sub>
                      <m:sup>
                        <m:r>
                          <a:rPr lang="en-US" altLang="zh-CN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𝑡𝑜𝑡</m:t>
                        </m:r>
                      </m:sup>
                    </m:sSubSup>
                    <m:r>
                      <a:rPr lang="en-US" altLang="zh-CN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</m:t>
                    </m:r>
                  </m:oMath>
                </a14:m>
                <a:endParaRPr lang="en-US" altLang="zh-CN" sz="2600" dirty="0">
                  <a:solidFill>
                    <a:prstClr val="black"/>
                  </a:solidFill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457200" indent="-457200">
                  <a:lnSpc>
                    <a:spcPct val="100000"/>
                  </a:lnSpc>
                  <a:buFont typeface="+mj-lt"/>
                  <a:buAutoNum type="arabicPeriod"/>
                </a:pPr>
                <a:r>
                  <a:rPr lang="en-US" altLang="zh-CN" sz="2600" b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PID:</a:t>
                </a:r>
              </a:p>
              <a:p>
                <a:pPr lvl="1">
                  <a:lnSpc>
                    <a:spcPct val="10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𝑁</m:t>
                        </m:r>
                      </m:e>
                      <m:sub>
                        <m:sSup>
                          <m:sSupPr>
                            <m:ctrlPr>
                              <a:rPr lang="en-US" altLang="zh-CN" sz="26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𝐾</m:t>
                            </m:r>
                          </m:e>
                          <m:sup>
                            <m:r>
                              <a:rPr lang="en-US" altLang="zh-CN" sz="26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</m:sup>
                        </m:sSup>
                      </m:sub>
                    </m:sSub>
                    <m:r>
                      <a:rPr lang="en-US" altLang="zh-CN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=1,  </m:t>
                    </m:r>
                    <m:sSub>
                      <m:sSubPr>
                        <m:ctrlPr>
                          <a:rPr lang="en-US" altLang="zh-CN" sz="2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𝑁</m:t>
                        </m:r>
                      </m:e>
                      <m:sub>
                        <m:sSup>
                          <m:sSupPr>
                            <m:ctrlPr>
                              <a:rPr lang="en-US" altLang="zh-CN" sz="2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𝐾</m:t>
                            </m:r>
                          </m:e>
                          <m:sup>
                            <m:r>
                              <a:rPr lang="en-US" altLang="zh-CN" sz="26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</m:sup>
                        </m:sSup>
                      </m:sub>
                    </m:sSub>
                    <m:r>
                      <a:rPr lang="en-US" altLang="zh-CN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=1</m:t>
                    </m:r>
                  </m:oMath>
                </a14:m>
                <a:endParaRPr lang="en-US" altLang="zh-CN" sz="2600" dirty="0">
                  <a:solidFill>
                    <a:prstClr val="black"/>
                  </a:solidFill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lvl="1">
                  <a:lnSpc>
                    <a:spcPct val="100000"/>
                  </a:lnSpc>
                </a:pPr>
                <a:r>
                  <a:rPr lang="en-US" altLang="zh-CN" sz="26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The tracks are assigned to the particle type with the highest confidence level</a:t>
                </a:r>
              </a:p>
              <a:p>
                <a:pPr marL="457200" indent="-457200">
                  <a:lnSpc>
                    <a:spcPct val="100000"/>
                  </a:lnSpc>
                  <a:buFont typeface="+mj-lt"/>
                  <a:buAutoNum type="arabicPeriod"/>
                </a:pPr>
                <a:r>
                  <a:rPr lang="en-US" altLang="zh-CN" sz="2600" b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Good photons:</a:t>
                </a:r>
              </a:p>
              <a:p>
                <a:pPr lvl="1"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US" altLang="zh-CN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0≤</m:t>
                    </m:r>
                    <m:r>
                      <a:rPr lang="en-US" altLang="zh-CN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𝑇𝐷𝐶</m:t>
                    </m:r>
                    <m:r>
                      <a:rPr lang="en-US" altLang="zh-CN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≤14</m:t>
                    </m:r>
                  </m:oMath>
                </a14:m>
                <a:endParaRPr lang="en-US" altLang="zh-CN" sz="2600" b="0" dirty="0">
                  <a:solidFill>
                    <a:prstClr val="black"/>
                  </a:solidFill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lvl="1">
                  <a:lnSpc>
                    <a:spcPct val="170000"/>
                  </a:lnSpc>
                </a:pPr>
                <a:r>
                  <a:rPr lang="en-US" altLang="zh-CN" sz="26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Barrel: </a:t>
                </a:r>
                <a14:m>
                  <m:oMath xmlns:m="http://schemas.openxmlformats.org/officeDocument/2006/math">
                    <m:r>
                      <a:rPr lang="en-US" altLang="zh-CN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altLang="zh-CN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&gt;25 </m:t>
                    </m:r>
                    <m:r>
                      <a:rPr lang="en-US" altLang="zh-CN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𝑀𝑒𝑉</m:t>
                    </m:r>
                    <m:r>
                      <a:rPr lang="en-US" altLang="zh-CN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,  </m:t>
                    </m:r>
                    <m:d>
                      <m:dPr>
                        <m:begChr m:val="|"/>
                        <m:endChr m:val="|"/>
                        <m:ctrlPr>
                          <a:rPr lang="en-US" altLang="zh-CN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𝑐𝑜𝑠</m:t>
                        </m:r>
                        <m:r>
                          <a:rPr lang="zh-CN" altLang="en-US" sz="26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d>
                    <m:r>
                      <a:rPr lang="en-US" altLang="zh-CN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&lt;0.8</m:t>
                    </m:r>
                  </m:oMath>
                </a14:m>
                <a:endParaRPr lang="en-US" altLang="zh-CN" sz="2600" b="0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lvl="1">
                  <a:lnSpc>
                    <a:spcPct val="170000"/>
                  </a:lnSpc>
                  <a:spcBef>
                    <a:spcPts val="0"/>
                  </a:spcBef>
                </a:pPr>
                <a:r>
                  <a:rPr lang="en-US" altLang="zh-CN" sz="26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End cap: </a:t>
                </a:r>
                <a14:m>
                  <m:oMath xmlns:m="http://schemas.openxmlformats.org/officeDocument/2006/math">
                    <m:r>
                      <a:rPr lang="en-US" altLang="zh-CN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altLang="zh-CN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&gt;50 </m:t>
                    </m:r>
                    <m:r>
                      <a:rPr lang="en-US" altLang="zh-CN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𝑀𝑒𝑉</m:t>
                    </m:r>
                    <m:r>
                      <a:rPr lang="en-US" altLang="zh-CN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,  0.86&lt;</m:t>
                    </m:r>
                    <m:d>
                      <m:dPr>
                        <m:begChr m:val="|"/>
                        <m:endChr m:val="|"/>
                        <m:ctrlPr>
                          <a:rPr lang="en-US" altLang="zh-CN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𝑐𝑜𝑠</m:t>
                        </m:r>
                        <m:r>
                          <a:rPr lang="zh-CN" altLang="en-US" sz="26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d>
                    <m:r>
                      <a:rPr lang="en-US" altLang="zh-CN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&lt;0.92</m:t>
                    </m:r>
                  </m:oMath>
                </a14:m>
                <a:endParaRPr lang="en-US" altLang="zh-CN" sz="2600" dirty="0">
                  <a:solidFill>
                    <a:prstClr val="black"/>
                  </a:solidFill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lvl="1">
                  <a:lnSpc>
                    <a:spcPct val="10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𝑁</m:t>
                        </m:r>
                      </m:e>
                      <m:sub>
                        <m:r>
                          <a:rPr lang="zh-CN" altLang="en-US" sz="2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𝛾</m:t>
                        </m:r>
                      </m:sub>
                    </m:sSub>
                    <m:r>
                      <a:rPr lang="en-US" altLang="zh-CN" sz="26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altLang="zh-CN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4</m:t>
                    </m:r>
                  </m:oMath>
                </a14:m>
                <a:endParaRPr lang="en-US" altLang="zh-CN" sz="2600" dirty="0">
                  <a:solidFill>
                    <a:prstClr val="black"/>
                  </a:solidFill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457200" indent="-457200">
                  <a:lnSpc>
                    <a:spcPct val="100000"/>
                  </a:lnSpc>
                  <a:buFont typeface="+mj-lt"/>
                  <a:buAutoNum type="arabicPeriod"/>
                </a:pPr>
                <a:r>
                  <a:rPr lang="en-US" altLang="zh-CN" sz="2600" b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Vertex fit:</a:t>
                </a:r>
              </a:p>
              <a:p>
                <a:pPr lvl="1">
                  <a:lnSpc>
                    <a:spcPct val="100000"/>
                  </a:lnSpc>
                </a:pPr>
                <a:r>
                  <a:rPr lang="en-US" altLang="zh-CN" sz="26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𝐾</m:t>
                        </m:r>
                      </m:e>
                      <m:sup>
                        <m:r>
                          <a:rPr lang="en-US" altLang="zh-CN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𝐾</m:t>
                        </m:r>
                      </m:e>
                      <m:sup>
                        <m:r>
                          <a:rPr lang="en-US" altLang="zh-CN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altLang="zh-CN" sz="26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pair is fitted to a common vertex</a:t>
                </a:r>
              </a:p>
              <a:p>
                <a:pPr marL="457200" indent="-457200">
                  <a:lnSpc>
                    <a:spcPct val="100000"/>
                  </a:lnSpc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zh-CN" altLang="en-US" sz="2600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𝜼</m:t>
                    </m:r>
                  </m:oMath>
                </a14:m>
                <a:r>
                  <a:rPr lang="en-US" altLang="zh-CN" sz="2600" b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reconstruction:</a:t>
                </a:r>
              </a:p>
              <a:p>
                <a:pPr lvl="1">
                  <a:lnSpc>
                    <a:spcPct val="100000"/>
                  </a:lnSpc>
                </a:pPr>
                <a:r>
                  <a:rPr lang="en-US" altLang="zh-CN" sz="26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Combining pairs of  photons by kinematic fit with </a:t>
                </a:r>
                <a14:m>
                  <m:oMath xmlns:m="http://schemas.openxmlformats.org/officeDocument/2006/math">
                    <m:r>
                      <a:rPr lang="zh-CN" altLang="en-US" sz="260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𝜂</m:t>
                    </m:r>
                  </m:oMath>
                </a14:m>
                <a:r>
                  <a:rPr lang="en-US" altLang="zh-CN" sz="2600" b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mass</a:t>
                </a:r>
                <a:r>
                  <a:rPr lang="en-US" altLang="zh-CN" sz="2600" b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constraint</a:t>
                </a:r>
              </a:p>
              <a:p>
                <a:pPr lvl="1">
                  <a:lnSpc>
                    <a:spcPct val="100000"/>
                  </a:lnSpc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zh-CN" altLang="en-US" sz="26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zh-CN" altLang="en-US" sz="26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𝜒</m:t>
                        </m:r>
                      </m:e>
                      <m:sub>
                        <m:r>
                          <a:rPr lang="zh-CN" altLang="en-US" sz="26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𝜂</m:t>
                        </m:r>
                      </m:sub>
                      <m:sup>
                        <m:r>
                          <a:rPr lang="en-US" altLang="zh-CN" sz="2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zh-CN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&lt;20,  </m:t>
                    </m:r>
                    <m:sSub>
                      <m:sSubPr>
                        <m:ctrlPr>
                          <a:rPr lang="en-US" altLang="zh-CN" sz="2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𝑁</m:t>
                        </m:r>
                      </m:e>
                      <m:sub>
                        <m:r>
                          <a:rPr lang="zh-CN" altLang="en-US" sz="2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𝜂</m:t>
                        </m:r>
                      </m:sub>
                    </m:sSub>
                    <m:r>
                      <a:rPr lang="en-US" altLang="zh-CN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≥2</m:t>
                    </m:r>
                  </m:oMath>
                </a14:m>
                <a:endParaRPr lang="en-US" altLang="zh-CN" sz="2600" dirty="0">
                  <a:solidFill>
                    <a:prstClr val="black"/>
                  </a:solidFill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457200" indent="-457200">
                  <a:lnSpc>
                    <a:spcPct val="100000"/>
                  </a:lnSpc>
                  <a:buFont typeface="+mj-lt"/>
                  <a:buAutoNum type="arabicPeriod"/>
                </a:pPr>
                <a:r>
                  <a:rPr lang="en-US" altLang="zh-CN" sz="2600" b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Kinematic fit:</a:t>
                </a:r>
              </a:p>
              <a:p>
                <a:pPr lvl="1">
                  <a:lnSpc>
                    <a:spcPct val="100000"/>
                  </a:lnSpc>
                </a:pPr>
                <a:r>
                  <a:rPr lang="en-US" altLang="zh-CN" sz="26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4-momentum conservation constraint (4C) + </a:t>
                </a:r>
                <a14:m>
                  <m:oMath xmlns:m="http://schemas.openxmlformats.org/officeDocument/2006/math">
                    <m:r>
                      <a:rPr lang="zh-CN" altLang="en-US" sz="26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𝜂</m:t>
                    </m:r>
                  </m:oMath>
                </a14:m>
                <a:r>
                  <a:rPr lang="en-US" altLang="zh-CN" sz="2600" b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mass</a:t>
                </a:r>
                <a:r>
                  <a:rPr lang="en-US" altLang="zh-CN" sz="2600" b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constraint (1C×2) kinematic fit under hypothesis of </a:t>
                </a:r>
                <a14:m>
                  <m:oMath xmlns:m="http://schemas.openxmlformats.org/officeDocument/2006/math">
                    <m:r>
                      <a:rPr lang="zh-CN" altLang="en-US" sz="28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𝜓</m:t>
                    </m:r>
                    <m:d>
                      <m:dPr>
                        <m:ctrlPr>
                          <a:rPr lang="en-US" altLang="zh-CN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3686</m:t>
                        </m:r>
                      </m:e>
                    </m:d>
                    <m:r>
                      <a:rPr lang="en-US" altLang="zh-CN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zh-CN" alt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𝜙𝜂</m:t>
                    </m:r>
                    <m:r>
                      <a:rPr lang="zh-CN" altLang="el-GR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𝜂</m:t>
                    </m:r>
                  </m:oMath>
                </a14:m>
                <a:endPara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1F61E2C2-E443-9CAC-AE4C-04778905323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85621" y="1116996"/>
                <a:ext cx="11220758" cy="5554099"/>
              </a:xfrm>
              <a:blipFill>
                <a:blip r:embed="rId3"/>
                <a:stretch>
                  <a:fillRect l="-163" t="-98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287008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9F09D8-81E4-0515-1E27-5019FEFBDD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C513A292-D1BE-2D37-E3D7-CBF6D057B5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4" y="1887232"/>
            <a:ext cx="5760000" cy="235210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FB1FD27-27C9-C3A0-1215-6434A39C00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8656" y="1888232"/>
            <a:ext cx="5760000" cy="235110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3CA5317-205C-AE58-909E-9E7AF2034F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6000" y="4506898"/>
            <a:ext cx="5760000" cy="2351102"/>
          </a:xfrm>
          <a:prstGeom prst="rect">
            <a:avLst/>
          </a:prstGeom>
        </p:spPr>
      </p:pic>
      <p:sp>
        <p:nvSpPr>
          <p:cNvPr id="12" name="标题 1">
            <a:extLst>
              <a:ext uri="{FF2B5EF4-FFF2-40B4-BE49-F238E27FC236}">
                <a16:creationId xmlns:a16="http://schemas.microsoft.com/office/drawing/2014/main" id="{5B1F6551-8EF2-FF86-62D6-90D5C6793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CGEM</a:t>
            </a:r>
            <a:r>
              <a:rPr lang="zh-CN" altLang="en-US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hit</a:t>
            </a:r>
            <a:r>
              <a:rPr lang="zh-CN" altLang="en-US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/</a:t>
            </a:r>
            <a:r>
              <a:rPr lang="zh-CN" altLang="en-US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MDC</a:t>
            </a:r>
            <a:r>
              <a:rPr lang="zh-CN" altLang="en-US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hit</a:t>
            </a:r>
            <a:r>
              <a:rPr lang="zh-CN" altLang="en-US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- Purity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120705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6F0C6D-0580-8D83-27C8-3BDB7743E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8">
            <a:extLst>
              <a:ext uri="{FF2B5EF4-FFF2-40B4-BE49-F238E27FC236}">
                <a16:creationId xmlns:a16="http://schemas.microsoft.com/office/drawing/2014/main" id="{05C8DEEA-ED21-8E10-1491-CAB81C733611}"/>
              </a:ext>
            </a:extLst>
          </p:cNvPr>
          <p:cNvSpPr txBox="1">
            <a:spLocks/>
          </p:cNvSpPr>
          <p:nvPr/>
        </p:nvSpPr>
        <p:spPr>
          <a:xfrm>
            <a:off x="0" y="118446"/>
            <a:ext cx="12192000" cy="769441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/>
            <a:r>
              <a:rPr lang="en-US" altLang="zh-CN" sz="4400" b="1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Event Display - CGEM + ODC</a:t>
            </a:r>
            <a:endParaRPr lang="en" altLang="zh-CN" sz="4400" b="1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A7FCA214-34A3-CC80-7B97-D2A888419345}"/>
              </a:ext>
            </a:extLst>
          </p:cNvPr>
          <p:cNvGrpSpPr/>
          <p:nvPr/>
        </p:nvGrpSpPr>
        <p:grpSpPr>
          <a:xfrm>
            <a:off x="838200" y="1082906"/>
            <a:ext cx="10043876" cy="4692187"/>
            <a:chOff x="1074062" y="1082906"/>
            <a:chExt cx="10043876" cy="4692187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0B033569-7915-C218-D395-215240D1EF2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74062" y="1082906"/>
              <a:ext cx="10043876" cy="4692187"/>
            </a:xfrm>
            <a:prstGeom prst="rect">
              <a:avLst/>
            </a:prstGeom>
            <a:effectLst>
              <a:softEdge rad="0"/>
            </a:effectLst>
          </p:spPr>
        </p:pic>
        <p:sp>
          <p:nvSpPr>
            <p:cNvPr id="10" name="任意多边形: 形状 9">
              <a:extLst>
                <a:ext uri="{FF2B5EF4-FFF2-40B4-BE49-F238E27FC236}">
                  <a16:creationId xmlns:a16="http://schemas.microsoft.com/office/drawing/2014/main" id="{F50796E6-F0DA-BD35-25E7-704AE4F7452D}"/>
                </a:ext>
              </a:extLst>
            </p:cNvPr>
            <p:cNvSpPr/>
            <p:nvPr/>
          </p:nvSpPr>
          <p:spPr>
            <a:xfrm>
              <a:off x="3841750" y="1350026"/>
              <a:ext cx="5441950" cy="4307824"/>
            </a:xfrm>
            <a:custGeom>
              <a:avLst/>
              <a:gdLst>
                <a:gd name="connsiteX0" fmla="*/ 0 w 5293130"/>
                <a:gd name="connsiteY0" fmla="*/ 0 h 3994411"/>
                <a:gd name="connsiteX1" fmla="*/ 4866385 w 5293130"/>
                <a:gd name="connsiteY1" fmla="*/ 1514920 h 3994411"/>
                <a:gd name="connsiteX2" fmla="*/ 4866385 w 5293130"/>
                <a:gd name="connsiteY2" fmla="*/ 1521909 h 3994411"/>
                <a:gd name="connsiteX3" fmla="*/ 4922506 w 5293130"/>
                <a:gd name="connsiteY3" fmla="*/ 1527743 h 3994411"/>
                <a:gd name="connsiteX4" fmla="*/ 5293130 w 5293130"/>
                <a:gd name="connsiteY4" fmla="*/ 1996689 h 3994411"/>
                <a:gd name="connsiteX5" fmla="*/ 4922506 w 5293130"/>
                <a:gd name="connsiteY5" fmla="*/ 2465635 h 3994411"/>
                <a:gd name="connsiteX6" fmla="*/ 4866385 w 5293130"/>
                <a:gd name="connsiteY6" fmla="*/ 2471469 h 3994411"/>
                <a:gd name="connsiteX7" fmla="*/ 4866385 w 5293130"/>
                <a:gd name="connsiteY7" fmla="*/ 2479491 h 3994411"/>
                <a:gd name="connsiteX8" fmla="*/ 0 w 5293130"/>
                <a:gd name="connsiteY8" fmla="*/ 3994411 h 3994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93130" h="3994411">
                  <a:moveTo>
                    <a:pt x="0" y="0"/>
                  </a:moveTo>
                  <a:lnTo>
                    <a:pt x="4866385" y="1514920"/>
                  </a:lnTo>
                  <a:lnTo>
                    <a:pt x="4866385" y="1521909"/>
                  </a:lnTo>
                  <a:lnTo>
                    <a:pt x="4922506" y="1527743"/>
                  </a:lnTo>
                  <a:cubicBezTo>
                    <a:pt x="5134021" y="1572377"/>
                    <a:pt x="5293130" y="1765372"/>
                    <a:pt x="5293130" y="1996689"/>
                  </a:cubicBezTo>
                  <a:cubicBezTo>
                    <a:pt x="5293130" y="2228007"/>
                    <a:pt x="5134021" y="2421001"/>
                    <a:pt x="4922506" y="2465635"/>
                  </a:cubicBezTo>
                  <a:lnTo>
                    <a:pt x="4866385" y="2471469"/>
                  </a:lnTo>
                  <a:lnTo>
                    <a:pt x="4866385" y="2479491"/>
                  </a:lnTo>
                  <a:lnTo>
                    <a:pt x="0" y="3994411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shade val="30000"/>
                    <a:satMod val="115000"/>
                    <a:lumMod val="0"/>
                    <a:lumOff val="100000"/>
                    <a:alpha val="30000"/>
                  </a:schemeClr>
                </a:gs>
                <a:gs pos="100000">
                  <a:schemeClr val="accent1">
                    <a:lumMod val="20000"/>
                    <a:lumOff val="80000"/>
                    <a:shade val="67500"/>
                    <a:satMod val="115000"/>
                    <a:alpha val="20000"/>
                  </a:schemeClr>
                </a:gs>
                <a:gs pos="100000">
                  <a:schemeClr val="accent1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 w="28575"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6868222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F19EE5E9-0627-1EE1-390E-0A752AA5F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4952" y="232356"/>
            <a:ext cx="2871944" cy="2880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81FBB64D-CB2B-4F0D-0535-4F23D06CBB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4376" y="232356"/>
            <a:ext cx="6522176" cy="2880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71F2E4E-C862-9733-8F7A-793A8E2244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4761" y="3745645"/>
            <a:ext cx="2892135" cy="28800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A9BD6504-C1E3-120D-3014-41B88CD319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6723" y="3745644"/>
            <a:ext cx="6519829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98754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5F2F4DF5-B57C-8C6E-E596-43B4C2AF9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4140" y="1119618"/>
            <a:ext cx="9282180" cy="5067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83063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DDB43C3-6BE9-B384-90AD-7DFB5B4C0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9D1E6C3-9B67-E223-2A55-0FBAB9DF9F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979B54DE-3430-E19F-AE95-3D375DF296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507" y="0"/>
            <a:ext cx="115909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90235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2C26E24-672E-68AD-A158-36EEFD58A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30CA29D-71A9-7F04-ECBB-E309D2E819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BC96FB63-C878-0FD7-902F-B1BC636D56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507" y="0"/>
            <a:ext cx="115909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57442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6AD1C16-44ED-CC84-5898-B8C165DAA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C6BE4AF-427C-D6E3-5286-8EF9AC8ADF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7D746CCC-DD58-1AE2-A7F3-CB5B12F656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507" y="0"/>
            <a:ext cx="115909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76125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17240AEF-196B-86C7-6FFB-9A9C5096CA7D}"/>
              </a:ext>
            </a:extLst>
          </p:cNvPr>
          <p:cNvSpPr txBox="1"/>
          <p:nvPr/>
        </p:nvSpPr>
        <p:spPr>
          <a:xfrm>
            <a:off x="609572" y="1613530"/>
            <a:ext cx="10604768" cy="2346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DCMLTracking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work:</a:t>
            </a:r>
          </a:p>
          <a:p>
            <a:pPr marL="457200" indent="-457200">
              <a:lnSpc>
                <a:spcPct val="150000"/>
              </a:lnSpc>
              <a:buAutoNum type="arabicParenBoth"/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Modify </a:t>
            </a:r>
            <a:r>
              <a:rPr lang="en-US" altLang="zh-CN" sz="20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dcmltracking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algorithm package and </a:t>
            </a:r>
            <a:r>
              <a:rPr lang="en-US" altLang="zh-CN" sz="20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mske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it able to use with CGEM    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√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lnSpc>
                <a:spcPct val="150000"/>
              </a:lnSpc>
              <a:buAutoNum type="arabicParenBoth"/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Fix bugs of the package and release it under BOSS800     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√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lnSpc>
                <a:spcPct val="150000"/>
              </a:lnSpc>
              <a:buAutoNum type="arabicParenBoth"/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Generate single particle datasets for further analysis     ongoing</a:t>
            </a:r>
          </a:p>
          <a:p>
            <a:pPr marL="457200" indent="-457200">
              <a:lnSpc>
                <a:spcPct val="150000"/>
              </a:lnSpc>
              <a:buAutoNum type="arabicParenBoth"/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……Further analysis</a:t>
            </a:r>
          </a:p>
        </p:txBody>
      </p:sp>
    </p:spTree>
    <p:extLst>
      <p:ext uri="{BB962C8B-B14F-4D97-AF65-F5344CB8AC3E}">
        <p14:creationId xmlns:p14="http://schemas.microsoft.com/office/powerpoint/2010/main" val="17388791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03E4F-8853-6993-EB21-3BA63978CC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E7B71BF-61EB-93E7-9DC7-99F424B0C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Other Event Selection Criteria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38C2F46C-293F-251F-C91C-CC4F99724B97}"/>
                  </a:ext>
                </a:extLst>
              </p:cNvPr>
              <p:cNvSpPr txBox="1"/>
              <p:nvPr/>
            </p:nvSpPr>
            <p:spPr>
              <a:xfrm>
                <a:off x="1649499" y="4726832"/>
                <a:ext cx="3950520" cy="4948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𝟎𝟎𝟐</m:t>
                      </m:r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&lt; </m:t>
                      </m:r>
                      <m:sSub>
                        <m:sSubPr>
                          <m:ctrlPr>
                            <a:rPr lang="en-US" altLang="zh-CN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1" i="1" smtClean="0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zh-CN" altLang="en-US" sz="2400" b="1" i="1" smtClean="0">
                              <a:latin typeface="Cambria Math" panose="02040503050406030204" pitchFamily="18" charset="0"/>
                            </a:rPr>
                            <m:t>𝝓</m:t>
                          </m:r>
                        </m:sub>
                      </m:sSub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𝟎𝟑𝟖</m:t>
                      </m:r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𝑮𝒆𝑽</m:t>
                      </m:r>
                    </m:oMath>
                  </m:oMathPara>
                </a14:m>
                <a:endParaRPr lang="en-US" altLang="zh-CN" sz="2400" b="1" dirty="0"/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38C2F46C-293F-251F-C91C-CC4F99724B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9499" y="4726832"/>
                <a:ext cx="3950520" cy="494815"/>
              </a:xfrm>
              <a:prstGeom prst="rect">
                <a:avLst/>
              </a:prstGeom>
              <a:blipFill>
                <a:blip r:embed="rId3"/>
                <a:stretch>
                  <a:fillRect b="-1097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B5CCB23F-2423-75F0-E664-728DF21B9045}"/>
                  </a:ext>
                </a:extLst>
              </p:cNvPr>
              <p:cNvSpPr txBox="1"/>
              <p:nvPr/>
            </p:nvSpPr>
            <p:spPr>
              <a:xfrm>
                <a:off x="6228628" y="4551918"/>
                <a:ext cx="3291910" cy="8976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sz="24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400" b="1" i="1" smtClean="0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zh-CN" altLang="en-US" sz="2400" b="1" i="1" smtClean="0">
                              <a:latin typeface="Cambria Math" panose="02040503050406030204" pitchFamily="18" charset="0"/>
                            </a:rPr>
                            <m:t>𝜼</m:t>
                          </m:r>
                        </m:sub>
                        <m:sup>
                          <m:r>
                            <a:rPr lang="en-US" altLang="zh-CN" sz="2400" b="1" i="1" smtClean="0">
                              <a:latin typeface="Cambria Math" panose="02040503050406030204" pitchFamily="18" charset="0"/>
                            </a:rPr>
                            <m:t>𝒓𝒆𝒄</m:t>
                          </m:r>
                        </m:sup>
                      </m:sSubSup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𝟎𝟖𝟓</m:t>
                      </m:r>
                      <m:r>
                        <a:rPr lang="en-US" altLang="zh-CN" sz="24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CN" sz="2400" b="1" i="0" smtClean="0">
                          <a:latin typeface="Cambria Math" panose="02040503050406030204" pitchFamily="18" charset="0"/>
                        </a:rPr>
                        <m:t>𝐨𝐫</m:t>
                      </m:r>
                    </m:oMath>
                  </m:oMathPara>
                </a14:m>
                <a:endParaRPr lang="en-US" altLang="zh-CN" sz="2400" b="1" i="0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1" i="0" smtClean="0">
                          <a:latin typeface="Cambria Math" panose="02040503050406030204" pitchFamily="18" charset="0"/>
                        </a:rPr>
                        <m:t> </m:t>
                      </m:r>
                      <m:sSubSup>
                        <m:sSubSupPr>
                          <m:ctrlPr>
                            <a:rPr lang="en-US" altLang="zh-CN" sz="24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4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zh-CN" altLang="en-US" sz="2400" b="1" i="1">
                              <a:latin typeface="Cambria Math" panose="02040503050406030204" pitchFamily="18" charset="0"/>
                            </a:rPr>
                            <m:t>𝜼</m:t>
                          </m:r>
                        </m:sub>
                        <m:sup>
                          <m:r>
                            <a:rPr lang="en-US" altLang="zh-CN" sz="2400" b="1" i="1">
                              <a:latin typeface="Cambria Math" panose="02040503050406030204" pitchFamily="18" charset="0"/>
                            </a:rPr>
                            <m:t>𝒓𝒆𝒄</m:t>
                          </m:r>
                        </m:sup>
                      </m:sSubSup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𝟏𝟎𝟖</m:t>
                      </m:r>
                    </m:oMath>
                  </m:oMathPara>
                </a14:m>
                <a:endParaRPr lang="en-US" altLang="zh-CN" sz="2400" b="1" dirty="0"/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B5CCB23F-2423-75F0-E664-728DF21B90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628" y="4551918"/>
                <a:ext cx="3291910" cy="897682"/>
              </a:xfrm>
              <a:prstGeom prst="rect">
                <a:avLst/>
              </a:prstGeom>
              <a:blipFill>
                <a:blip r:embed="rId4"/>
                <a:stretch>
                  <a:fillRect b="-340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图片 9">
            <a:extLst>
              <a:ext uri="{FF2B5EF4-FFF2-40B4-BE49-F238E27FC236}">
                <a16:creationId xmlns:a16="http://schemas.microsoft.com/office/drawing/2014/main" id="{1AB4A153-003E-5F81-353E-D9F4F9732D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77372" y="1426957"/>
            <a:ext cx="3763009" cy="2700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996025AE-DC81-09BC-28AF-506C98520B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49992" y="1426957"/>
            <a:ext cx="3856663" cy="2735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6793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120BE8-B9B4-639A-29D9-EE1E5E435F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263092A-871D-6881-7219-3061B12AB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Other Event Selection Criteria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45B73D8A-BACF-C04F-7591-129BBEF40C6B}"/>
                  </a:ext>
                </a:extLst>
              </p:cNvPr>
              <p:cNvSpPr txBox="1"/>
              <p:nvPr/>
            </p:nvSpPr>
            <p:spPr>
              <a:xfrm>
                <a:off x="1458894" y="1523202"/>
                <a:ext cx="3790824" cy="8552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sz="2400" i="1" smtClean="0">
                          <a:latin typeface="Cambria Math" panose="02040503050406030204" pitchFamily="18" charset="0"/>
                        </a:rPr>
                        <m:t>FOM</m:t>
                      </m:r>
                      <m:r>
                        <a:rPr lang="en-US" altLang="zh-CN" sz="2400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45B73D8A-BACF-C04F-7591-129BBEF40C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8894" y="1523202"/>
                <a:ext cx="3790824" cy="8552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E10F09B5-B185-4E06-0FF4-5938505C2620}"/>
                  </a:ext>
                </a:extLst>
              </p:cNvPr>
              <p:cNvSpPr txBox="1"/>
              <p:nvPr/>
            </p:nvSpPr>
            <p:spPr>
              <a:xfrm>
                <a:off x="1955320" y="5571328"/>
                <a:ext cx="3186023" cy="470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zh-CN" altLang="en-US" sz="2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sz="2400" b="1" i="1" smtClean="0">
                              <a:latin typeface="Cambria Math" panose="02040503050406030204" pitchFamily="18" charset="0"/>
                            </a:rPr>
                            <m:t>𝝌</m:t>
                          </m:r>
                        </m:e>
                        <m:sup>
                          <m:r>
                            <a:rPr lang="en-US" altLang="zh-CN" sz="2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𝟐𝟓</m:t>
                      </m:r>
                    </m:oMath>
                  </m:oMathPara>
                </a14:m>
                <a:endParaRPr lang="zh-CN" altLang="en-US" sz="2400" b="1" dirty="0"/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E10F09B5-B185-4E06-0FF4-5938505C26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5320" y="5571328"/>
                <a:ext cx="3186023" cy="470000"/>
              </a:xfrm>
              <a:prstGeom prst="rect">
                <a:avLst/>
              </a:prstGeom>
              <a:blipFill>
                <a:blip r:embed="rId4"/>
                <a:stretch>
                  <a:fillRect b="-649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图片 4">
            <a:extLst>
              <a:ext uri="{FF2B5EF4-FFF2-40B4-BE49-F238E27FC236}">
                <a16:creationId xmlns:a16="http://schemas.microsoft.com/office/drawing/2014/main" id="{2B34C7DF-6080-53D0-C087-FE0287DC7E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7398" y="2576140"/>
            <a:ext cx="3833816" cy="2700000"/>
          </a:xfrm>
          <a:prstGeom prst="rect">
            <a:avLst/>
          </a:prstGeom>
        </p:spPr>
      </p:pic>
      <p:pic>
        <p:nvPicPr>
          <p:cNvPr id="3" name="图片 2" descr="直方图&#10;&#10;AI 生成的内容可能不正确。">
            <a:extLst>
              <a:ext uri="{FF2B5EF4-FFF2-40B4-BE49-F238E27FC236}">
                <a16:creationId xmlns:a16="http://schemas.microsoft.com/office/drawing/2014/main" id="{9C9B9F29-8372-6BCB-EFF2-633378F1B7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21570" y="2576140"/>
            <a:ext cx="3764642" cy="27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3862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3656F0-74D5-7B5E-5395-3F72FFCE0B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6170BD62-7D43-AE24-C4F4-D8AAAA46B7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4879" y="920287"/>
            <a:ext cx="4202550" cy="3044786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10FEF72E-AAE9-1297-12BB-52BB227592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0908" y="3039363"/>
            <a:ext cx="4278594" cy="309296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EE7C696-9A3E-5B46-0F16-1DF24008BD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8709" y="1047729"/>
            <a:ext cx="3870101" cy="2789902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4E29CB4F-F9CB-ED01-8688-5EA103893E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4871" y="4158290"/>
            <a:ext cx="3448075" cy="30004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81604F5D-8C21-37B4-DB2B-A6CC82DC69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34734" y="2494134"/>
            <a:ext cx="3462363" cy="30004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D674C57E-BD95-6F2E-93EB-E9A42122C84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85426" y="4124953"/>
            <a:ext cx="3429025" cy="333377"/>
          </a:xfrm>
          <a:prstGeom prst="rect">
            <a:avLst/>
          </a:prstGeom>
        </p:spPr>
      </p:pic>
      <p:sp>
        <p:nvSpPr>
          <p:cNvPr id="18" name="标题 1">
            <a:extLst>
              <a:ext uri="{FF2B5EF4-FFF2-40B4-BE49-F238E27FC236}">
                <a16:creationId xmlns:a16="http://schemas.microsoft.com/office/drawing/2014/main" id="{02B3E612-8636-1541-DC60-02AA86F57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Other Event Selection Criteria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82228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3028</TotalTime>
  <Words>1579</Words>
  <Application>Microsoft Office PowerPoint</Application>
  <PresentationFormat>宽屏</PresentationFormat>
  <Paragraphs>313</Paragraphs>
  <Slides>67</Slides>
  <Notes>23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67</vt:i4>
      </vt:variant>
    </vt:vector>
  </HeadingPairs>
  <TitlesOfParts>
    <vt:vector size="75" baseType="lpstr">
      <vt:lpstr>等线</vt:lpstr>
      <vt:lpstr>等线 Light</vt:lpstr>
      <vt:lpstr>微软雅黑</vt:lpstr>
      <vt:lpstr>Arial</vt:lpstr>
      <vt:lpstr>Cambria Math</vt:lpstr>
      <vt:lpstr>Times New Roman</vt:lpstr>
      <vt:lpstr>Wingdings</vt:lpstr>
      <vt:lpstr>Office 主题​​</vt:lpstr>
      <vt:lpstr>Study of ψ(3686)→ϕηη</vt:lpstr>
      <vt:lpstr>Outline</vt:lpstr>
      <vt:lpstr>Motivation</vt:lpstr>
      <vt:lpstr>Decay Chain</vt:lpstr>
      <vt:lpstr>Data Sample and MC Simulation</vt:lpstr>
      <vt:lpstr>Initial Event Selection Criteria</vt:lpstr>
      <vt:lpstr>Other Event Selection Criteria</vt:lpstr>
      <vt:lpstr>Other Event Selection Criteria</vt:lpstr>
      <vt:lpstr>Other Event Selection Criteria</vt:lpstr>
      <vt:lpstr>Topology Analysis</vt:lpstr>
      <vt:lpstr>Data Distribution</vt:lpstr>
      <vt:lpstr>Topology Analysis</vt:lpstr>
      <vt:lpstr>Data Distribution</vt:lpstr>
      <vt:lpstr>Continuum Background</vt:lpstr>
      <vt:lpstr>Continuum Background</vt:lpstr>
      <vt:lpstr>Data Distribution</vt:lpstr>
      <vt:lpstr>Data Distribution</vt:lpstr>
      <vt:lpstr>Candidate States</vt:lpstr>
      <vt:lpstr>Partial Wave Analysis</vt:lpstr>
      <vt:lpstr>Partial Wave Analysis</vt:lpstr>
      <vt:lpstr>Partial Wave Analysis</vt:lpstr>
      <vt:lpstr>Partial Wave Analysis</vt:lpstr>
      <vt:lpstr>Partial Wave Analysis</vt:lpstr>
      <vt:lpstr>Partial Wave Analysis</vt:lpstr>
      <vt:lpstr>Partial Wave Analysis</vt:lpstr>
      <vt:lpstr>Partial Wave Analysis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Baseline solution (rejected)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Training Loss</vt:lpstr>
      <vt:lpstr>Track efficiency and purity</vt:lpstr>
      <vt:lpstr>Hit efficiency of MDC &amp; CGEM</vt:lpstr>
      <vt:lpstr>Introduction of GNN</vt:lpstr>
      <vt:lpstr>PowerPoint 演示文稿</vt:lpstr>
      <vt:lpstr>PowerPoint 演示文稿</vt:lpstr>
      <vt:lpstr>PowerPoint 演示文稿</vt:lpstr>
      <vt:lpstr>PowerPoint 演示文稿</vt:lpstr>
      <vt:lpstr>Event display</vt:lpstr>
      <vt:lpstr>PowerPoint 演示文稿</vt:lpstr>
      <vt:lpstr>Track / CGEM hit / MDC hit - Efficiency</vt:lpstr>
      <vt:lpstr>CGEM hit / MDC hit - Purity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者 观测</dc:creator>
  <cp:lastModifiedBy>者 观测</cp:lastModifiedBy>
  <cp:revision>130</cp:revision>
  <dcterms:created xsi:type="dcterms:W3CDTF">2024-11-06T22:18:16Z</dcterms:created>
  <dcterms:modified xsi:type="dcterms:W3CDTF">2026-07-21T11:57:51Z</dcterms:modified>
</cp:coreProperties>
</file>