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6"/>
  </p:notesMasterIdLst>
  <p:sldIdLst>
    <p:sldId id="8082" r:id="rId2"/>
    <p:sldId id="8402" r:id="rId3"/>
    <p:sldId id="8129" r:id="rId4"/>
    <p:sldId id="8364" r:id="rId5"/>
    <p:sldId id="8369" r:id="rId6"/>
    <p:sldId id="8366" r:id="rId7"/>
    <p:sldId id="8367" r:id="rId8"/>
    <p:sldId id="8368" r:id="rId9"/>
    <p:sldId id="8120" r:id="rId10"/>
    <p:sldId id="8403" r:id="rId11"/>
    <p:sldId id="8510" r:id="rId12"/>
    <p:sldId id="8370" r:id="rId13"/>
    <p:sldId id="8514" r:id="rId14"/>
    <p:sldId id="8121" r:id="rId15"/>
    <p:sldId id="8128" r:id="rId16"/>
    <p:sldId id="8415" r:id="rId17"/>
    <p:sldId id="8126" r:id="rId18"/>
    <p:sldId id="8416" r:id="rId19"/>
    <p:sldId id="8419" r:id="rId20"/>
    <p:sldId id="8516" r:id="rId21"/>
    <p:sldId id="8125" r:id="rId22"/>
    <p:sldId id="8355" r:id="rId23"/>
    <p:sldId id="8357" r:id="rId24"/>
    <p:sldId id="8358" r:id="rId25"/>
    <p:sldId id="8356" r:id="rId26"/>
    <p:sldId id="8359" r:id="rId27"/>
    <p:sldId id="8413" r:id="rId28"/>
    <p:sldId id="8361" r:id="rId29"/>
    <p:sldId id="8362" r:id="rId30"/>
    <p:sldId id="8363" r:id="rId31"/>
    <p:sldId id="8130" r:id="rId32"/>
    <p:sldId id="8380" r:id="rId33"/>
    <p:sldId id="8373" r:id="rId34"/>
    <p:sldId id="8371" r:id="rId35"/>
    <p:sldId id="8381" r:id="rId36"/>
    <p:sldId id="8382" r:id="rId37"/>
    <p:sldId id="8372" r:id="rId38"/>
    <p:sldId id="8383" r:id="rId39"/>
    <p:sldId id="8379" r:id="rId40"/>
    <p:sldId id="8384" r:id="rId41"/>
    <p:sldId id="8386" r:id="rId42"/>
    <p:sldId id="8512" r:id="rId43"/>
    <p:sldId id="8374" r:id="rId44"/>
    <p:sldId id="8391" r:id="rId45"/>
    <p:sldId id="8404" r:id="rId46"/>
    <p:sldId id="8405" r:id="rId47"/>
    <p:sldId id="8414" r:id="rId48"/>
    <p:sldId id="8401" r:id="rId49"/>
    <p:sldId id="8395" r:id="rId50"/>
    <p:sldId id="8398" r:id="rId51"/>
    <p:sldId id="8399" r:id="rId52"/>
    <p:sldId id="8377" r:id="rId53"/>
    <p:sldId id="8376" r:id="rId54"/>
    <p:sldId id="8407" r:id="rId55"/>
    <p:sldId id="8511" r:id="rId56"/>
    <p:sldId id="8392" r:id="rId57"/>
    <p:sldId id="8397" r:id="rId58"/>
    <p:sldId id="8394" r:id="rId59"/>
    <p:sldId id="8517" r:id="rId60"/>
    <p:sldId id="8519" r:id="rId61"/>
    <p:sldId id="8520" r:id="rId62"/>
    <p:sldId id="8134" r:id="rId63"/>
    <p:sldId id="8509" r:id="rId64"/>
    <p:sldId id="8354" r:id="rId65"/>
  </p:sldIdLst>
  <p:sldSz cx="12192000" cy="6858000"/>
  <p:notesSz cx="6858000" cy="9144000"/>
  <p:embeddedFontLst>
    <p:embeddedFont>
      <p:font typeface="Cambria Math" panose="02040503050406030204" pitchFamily="18" charset="0"/>
      <p:regular r:id="rId67"/>
    </p:embeddedFont>
    <p:embeddedFont>
      <p:font typeface="Harlow Solid Italic" panose="04030604020F02020D02" pitchFamily="82" charset="0"/>
      <p:italic r:id="rId68"/>
    </p:embeddedFont>
    <p:embeddedFont>
      <p:font typeface="Monotype Corsiva" panose="03010101010201010101" pitchFamily="66" charset="0"/>
      <p:italic r:id="rId69"/>
    </p:embeddedFont>
    <p:embeddedFont>
      <p:font typeface="等线" panose="02010600030101010101" pitchFamily="2" charset="-122"/>
      <p:regular r:id="rId70"/>
      <p:bold r:id="rId71"/>
    </p:embeddedFont>
    <p:embeddedFont>
      <p:font typeface="等线 Light" panose="02010600030101010101" pitchFamily="2" charset="-122"/>
      <p:regular r:id="rId72"/>
    </p:embeddedFont>
    <p:embeddedFont>
      <p:font typeface="思源黑体 CN Light" panose="020B0300000000000000" pitchFamily="34" charset="-122"/>
      <p:regular r:id="rId73"/>
    </p:embeddedFont>
  </p:embeddedFontLst>
  <p:custDataLst>
    <p:tags r:id="rId7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FF00"/>
    <a:srgbClr val="2B2928"/>
    <a:srgbClr val="2C2B29"/>
    <a:srgbClr val="211F1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457" autoAdjust="0"/>
    <p:restoredTop sz="87808" autoAdjust="0"/>
  </p:normalViewPr>
  <p:slideViewPr>
    <p:cSldViewPr snapToGrid="0">
      <p:cViewPr varScale="1">
        <p:scale>
          <a:sx n="111" d="100"/>
          <a:sy n="111" d="100"/>
        </p:scale>
        <p:origin x="612"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font" Target="fonts/font2.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74"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font" Target="fonts/font3.fntdata"/><Relationship Id="rId77"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6.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1.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4.fntdata"/><Relationship Id="rId75"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font" Target="fonts/font7.fntdata"/><Relationship Id="rId78"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font" Target="fonts/font5.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AFFBFAC-656F-4844-862D-04E91CD3423E}" type="datetimeFigureOut">
              <a:rPr lang="zh-CN" altLang="en-US" smtClean="0"/>
              <a:t>2026/10/16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B2D80A2-2D98-4390-B26C-028F34569DB9}" type="slidenum">
              <a:rPr lang="zh-CN" altLang="en-US" smtClean="0"/>
              <a:t>‹#›</a:t>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22908-D9F6-E246-6D8F-F5B727C6CEC2}"/>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A4025292-B26C-90CA-49B1-2820ECD2AA50}"/>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09110BE5-ED15-784F-A953-CBF3FB6CF68B}"/>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345100A1-A93F-270B-2328-5E80E27792E0}"/>
              </a:ext>
            </a:extLst>
          </p:cNvPr>
          <p:cNvSpPr>
            <a:spLocks noGrp="1"/>
          </p:cNvSpPr>
          <p:nvPr>
            <p:ph type="sldNum" sz="quarter" idx="10"/>
          </p:nvPr>
        </p:nvSpPr>
        <p:spPr/>
        <p:txBody>
          <a:bodyPr/>
          <a:lstStyle/>
          <a:p>
            <a:fld id="{3415BFA5-62F2-4E90-84D2-6BFD7EB113FD}" type="slidenum">
              <a:rPr lang="zh-CN" altLang="en-US" smtClean="0"/>
              <a:t>63</a:t>
            </a:fld>
            <a:endParaRPr lang="zh-CN" altLang="en-US"/>
          </a:p>
        </p:txBody>
      </p:sp>
    </p:spTree>
    <p:extLst>
      <p:ext uri="{BB962C8B-B14F-4D97-AF65-F5344CB8AC3E}">
        <p14:creationId xmlns:p14="http://schemas.microsoft.com/office/powerpoint/2010/main" val="15949662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0D735-E953-DA90-EBA1-41697A905446}"/>
            </a:ext>
          </a:extLst>
        </p:cNvPr>
        <p:cNvGrpSpPr/>
        <p:nvPr/>
      </p:nvGrpSpPr>
      <p:grpSpPr>
        <a:xfrm>
          <a:off x="0" y="0"/>
          <a:ext cx="0" cy="0"/>
          <a:chOff x="0" y="0"/>
          <a:chExt cx="0" cy="0"/>
        </a:xfrm>
      </p:grpSpPr>
      <p:sp>
        <p:nvSpPr>
          <p:cNvPr id="2" name="幻灯片图像占位符 1">
            <a:extLst>
              <a:ext uri="{FF2B5EF4-FFF2-40B4-BE49-F238E27FC236}">
                <a16:creationId xmlns:a16="http://schemas.microsoft.com/office/drawing/2014/main" id="{CEBC6624-87B2-6D92-86A9-789A637411E5}"/>
              </a:ext>
            </a:extLst>
          </p:cNvPr>
          <p:cNvSpPr>
            <a:spLocks noGrp="1" noRot="1" noChangeAspect="1"/>
          </p:cNvSpPr>
          <p:nvPr>
            <p:ph type="sldImg"/>
          </p:nvPr>
        </p:nvSpPr>
        <p:spPr/>
      </p:sp>
      <p:sp>
        <p:nvSpPr>
          <p:cNvPr id="3" name="备注占位符 2">
            <a:extLst>
              <a:ext uri="{FF2B5EF4-FFF2-40B4-BE49-F238E27FC236}">
                <a16:creationId xmlns:a16="http://schemas.microsoft.com/office/drawing/2014/main" id="{260A0BC8-9B06-8190-7F5A-D05609EAD0C1}"/>
              </a:ext>
            </a:extLst>
          </p:cNvPr>
          <p:cNvSpPr>
            <a:spLocks noGrp="1"/>
          </p:cNvSpPr>
          <p:nvPr>
            <p:ph type="body" idx="1"/>
          </p:nvPr>
        </p:nvSpPr>
        <p:spPr/>
        <p:txBody>
          <a:bodyPr/>
          <a:lstStyle/>
          <a:p>
            <a:endParaRPr lang="zh-CN" altLang="en-US" dirty="0"/>
          </a:p>
        </p:txBody>
      </p:sp>
      <p:sp>
        <p:nvSpPr>
          <p:cNvPr id="4" name="灯片编号占位符 3">
            <a:extLst>
              <a:ext uri="{FF2B5EF4-FFF2-40B4-BE49-F238E27FC236}">
                <a16:creationId xmlns:a16="http://schemas.microsoft.com/office/drawing/2014/main" id="{9FB6E945-03A7-2051-5CC5-4A622F74D74A}"/>
              </a:ext>
            </a:extLst>
          </p:cNvPr>
          <p:cNvSpPr>
            <a:spLocks noGrp="1"/>
          </p:cNvSpPr>
          <p:nvPr>
            <p:ph type="sldNum" sz="quarter" idx="10"/>
          </p:nvPr>
        </p:nvSpPr>
        <p:spPr/>
        <p:txBody>
          <a:bodyPr/>
          <a:lstStyle/>
          <a:p>
            <a:fld id="{3415BFA5-62F2-4E90-84D2-6BFD7EB113FD}" type="slidenum">
              <a:rPr lang="zh-CN" altLang="en-US" smtClean="0"/>
              <a:t>64</a:t>
            </a:fld>
            <a:endParaRPr lang="zh-CN" altLang="en-US"/>
          </a:p>
        </p:txBody>
      </p:sp>
    </p:spTree>
    <p:extLst>
      <p:ext uri="{BB962C8B-B14F-4D97-AF65-F5344CB8AC3E}">
        <p14:creationId xmlns:p14="http://schemas.microsoft.com/office/powerpoint/2010/main" val="2054233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7" name="日期占位符 6"/>
          <p:cNvSpPr>
            <a:spLocks noGrp="1"/>
          </p:cNvSpPr>
          <p:nvPr>
            <p:ph type="dt" sz="half" idx="10"/>
          </p:nvPr>
        </p:nvSpPr>
        <p:spPr/>
        <p:txBody>
          <a:bodyPr/>
          <a:lstStyle/>
          <a:p>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A840D53A-832B-4CFE-819B-CBBAE244F2EE}"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114565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40D53A-832B-4CFE-819B-CBBAE244F2EE}" type="slidenum">
              <a:rPr lang="zh-CN" altLang="en-US" smtClean="0"/>
              <a:t>‹#›</a:t>
            </a:fld>
            <a:endParaRPr lang="zh-CN" altLang="en-US"/>
          </a:p>
        </p:txBody>
      </p:sp>
      <p:pic>
        <p:nvPicPr>
          <p:cNvPr id="7" name="图片 6" descr="背景页"/>
          <p:cNvPicPr>
            <a:picLocks noChangeAspect="1"/>
          </p:cNvPicPr>
          <p:nvPr userDrawn="1"/>
        </p:nvPicPr>
        <p:blipFill>
          <a:blip r:embed="rId14"/>
          <a:stretch>
            <a:fillRect/>
          </a:stretch>
        </p:blipFill>
        <p:spPr>
          <a:xfrm>
            <a:off x="0" y="0"/>
            <a:ext cx="12192000" cy="685800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tags" Target="../tags/tag4.xml"/><Relationship Id="rId5" Type="http://schemas.openxmlformats.org/officeDocument/2006/relationships/image" Target="../media/image5.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Layout" Target="../slideLayouts/slideLayout7.xml"/><Relationship Id="rId1" Type="http://schemas.openxmlformats.org/officeDocument/2006/relationships/tags" Target="../tags/tag5.xml"/><Relationship Id="rId6" Type="http://schemas.openxmlformats.org/officeDocument/2006/relationships/image" Target="../media/image10.png"/><Relationship Id="rId5" Type="http://schemas.openxmlformats.org/officeDocument/2006/relationships/image" Target="../media/image8.tiff"/><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slideLayout" Target="../slideLayouts/slideLayout7.xml"/><Relationship Id="rId1" Type="http://schemas.openxmlformats.org/officeDocument/2006/relationships/tags" Target="../tags/tag6.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slideLayout" Target="../slideLayouts/slideLayout7.xml"/><Relationship Id="rId1" Type="http://schemas.openxmlformats.org/officeDocument/2006/relationships/tags" Target="../tags/tag7.xml"/><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tags" Target="../tags/tag8.xml"/><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Layout" Target="../slideLayouts/slideLayout7.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png"/><Relationship Id="rId2" Type="http://schemas.openxmlformats.org/officeDocument/2006/relationships/slideLayout" Target="../slideLayouts/slideLayout7.xml"/><Relationship Id="rId1" Type="http://schemas.openxmlformats.org/officeDocument/2006/relationships/tags" Target="../tags/tag10.xml"/><Relationship Id="rId6" Type="http://schemas.openxmlformats.org/officeDocument/2006/relationships/image" Target="../media/image16.png"/><Relationship Id="rId5" Type="http://schemas.openxmlformats.org/officeDocument/2006/relationships/image" Target="../media/image190.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7.xml"/><Relationship Id="rId1" Type="http://schemas.openxmlformats.org/officeDocument/2006/relationships/tags" Target="../tags/tag11.xml"/><Relationship Id="rId4" Type="http://schemas.openxmlformats.org/officeDocument/2006/relationships/image" Target="../media/image19.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7.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7.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5.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slideLayout" Target="../slideLayouts/slideLayout7.xml"/><Relationship Id="rId1" Type="http://schemas.openxmlformats.org/officeDocument/2006/relationships/tags" Target="../tags/tag18.xml"/><Relationship Id="rId4" Type="http://schemas.openxmlformats.org/officeDocument/2006/relationships/image" Target="../media/image20.emf"/></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7.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slideLayout" Target="../slideLayouts/slideLayout7.xml"/><Relationship Id="rId1" Type="http://schemas.openxmlformats.org/officeDocument/2006/relationships/tags" Target="../tags/tag20.xml"/><Relationship Id="rId4" Type="http://schemas.openxmlformats.org/officeDocument/2006/relationships/image" Target="../media/image28.png"/></Relationships>
</file>

<file path=ppt/slides/_rels/slide2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slideLayout" Target="../slideLayouts/slideLayout7.xml"/><Relationship Id="rId1" Type="http://schemas.openxmlformats.org/officeDocument/2006/relationships/tags" Target="../tags/tag21.xml"/><Relationship Id="rId4" Type="http://schemas.openxmlformats.org/officeDocument/2006/relationships/image" Target="../media/image30.png"/></Relationships>
</file>

<file path=ppt/slides/_rels/slide2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slideLayout" Target="../slideLayouts/slideLayout7.xml"/><Relationship Id="rId1" Type="http://schemas.openxmlformats.org/officeDocument/2006/relationships/tags" Target="../tags/tag22.xml"/><Relationship Id="rId4" Type="http://schemas.openxmlformats.org/officeDocument/2006/relationships/image" Target="../media/image25.png"/></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7.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image" Target="../media/image250.png"/><Relationship Id="rId2" Type="http://schemas.openxmlformats.org/officeDocument/2006/relationships/slideLayout" Target="../slideLayouts/slideLayout7.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tags" Target="../tags/tag25.xml"/><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3" Type="http://schemas.openxmlformats.org/officeDocument/2006/relationships/image" Target="../media/image320.png"/><Relationship Id="rId2" Type="http://schemas.openxmlformats.org/officeDocument/2006/relationships/slideLayout" Target="../slideLayouts/slideLayout7.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7.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slideLayout" Target="../slideLayouts/slideLayout7.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slideLayout" Target="../slideLayouts/slideLayout7.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image" Target="../media/image360.png"/><Relationship Id="rId2" Type="http://schemas.openxmlformats.org/officeDocument/2006/relationships/slideLayout" Target="../slideLayouts/slideLayout7.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slideLayout" Target="../slideLayouts/slideLayout7.xml"/><Relationship Id="rId1" Type="http://schemas.openxmlformats.org/officeDocument/2006/relationships/tags" Target="../tags/tag31.xml"/><Relationship Id="rId4" Type="http://schemas.openxmlformats.org/officeDocument/2006/relationships/image" Target="../media/image33.png"/></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7.xml"/><Relationship Id="rId1" Type="http://schemas.openxmlformats.org/officeDocument/2006/relationships/tags" Target="../tags/tag35.xml"/><Relationship Id="rId4" Type="http://schemas.openxmlformats.org/officeDocument/2006/relationships/image" Target="../media/image36.png"/></Relationships>
</file>

<file path=ppt/slides/_rels/slide3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slideLayout" Target="../slideLayouts/slideLayout7.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7.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7.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image" Target="../media/image430.png"/><Relationship Id="rId2" Type="http://schemas.openxmlformats.org/officeDocument/2006/relationships/slideLayout" Target="../slideLayouts/slideLayout7.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image" Target="../media/image440.png"/><Relationship Id="rId2" Type="http://schemas.openxmlformats.org/officeDocument/2006/relationships/slideLayout" Target="../slideLayouts/slideLayout7.xml"/><Relationship Id="rId1" Type="http://schemas.openxmlformats.org/officeDocument/2006/relationships/tags" Target="../tags/tag40.xml"/><Relationship Id="rId5" Type="http://schemas.openxmlformats.org/officeDocument/2006/relationships/image" Target="../media/image37.emf"/><Relationship Id="rId4" Type="http://schemas.openxmlformats.org/officeDocument/2006/relationships/image" Target="../media/image47.png"/></Relationships>
</file>

<file path=ppt/slides/_rels/slide4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slideLayout" Target="../slideLayouts/slideLayout7.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slideLayout" Target="../slideLayouts/slideLayout7.xml"/><Relationship Id="rId1" Type="http://schemas.openxmlformats.org/officeDocument/2006/relationships/tags" Target="../tags/tag42.xml"/><Relationship Id="rId5" Type="http://schemas.openxmlformats.org/officeDocument/2006/relationships/image" Target="../media/image50.png"/><Relationship Id="rId4" Type="http://schemas.openxmlformats.org/officeDocument/2006/relationships/image" Target="../media/image490.png"/></Relationships>
</file>

<file path=ppt/slides/_rels/slide42.xml.rels><?xml version="1.0" encoding="UTF-8" standalone="yes"?>
<Relationships xmlns="http://schemas.openxmlformats.org/package/2006/relationships"><Relationship Id="rId3" Type="http://schemas.openxmlformats.org/officeDocument/2006/relationships/image" Target="../media/image38.emf"/><Relationship Id="rId2" Type="http://schemas.openxmlformats.org/officeDocument/2006/relationships/slideLayout" Target="../slideLayouts/slideLayout7.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slideLayout" Target="../slideLayouts/slideLayout7.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slideLayout" Target="../slideLayouts/slideLayout7.xml"/><Relationship Id="rId1" Type="http://schemas.openxmlformats.org/officeDocument/2006/relationships/tags" Target="../tags/tag45.xml"/><Relationship Id="rId4" Type="http://schemas.openxmlformats.org/officeDocument/2006/relationships/image" Target="../media/image42.png"/></Relationships>
</file>

<file path=ppt/slides/_rels/slide45.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slideLayout" Target="../slideLayouts/slideLayout7.xml"/><Relationship Id="rId1" Type="http://schemas.openxmlformats.org/officeDocument/2006/relationships/tags" Target="../tags/tag47.xml"/><Relationship Id="rId4" Type="http://schemas.openxmlformats.org/officeDocument/2006/relationships/image" Target="../media/image43.png"/></Relationships>
</file>

<file path=ppt/slides/_rels/slide4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slideLayout" Target="../slideLayouts/slideLayout7.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slideLayout" Target="../slideLayouts/slideLayout7.xml"/><Relationship Id="rId1" Type="http://schemas.openxmlformats.org/officeDocument/2006/relationships/tags" Target="../tags/tag52.xml"/></Relationships>
</file>

<file path=ppt/slides/_rels/slide52.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tags" Target="../tags/tag55.xml"/><Relationship Id="rId4" Type="http://schemas.openxmlformats.org/officeDocument/2006/relationships/image" Target="../media/image52.png"/></Relationships>
</file>

<file path=ppt/slides/_rels/slide55.xml.rels><?xml version="1.0" encoding="UTF-8" standalone="yes"?>
<Relationships xmlns="http://schemas.openxmlformats.org/package/2006/relationships"><Relationship Id="rId3" Type="http://schemas.openxmlformats.org/officeDocument/2006/relationships/image" Target="../media/image53.emf"/><Relationship Id="rId2" Type="http://schemas.openxmlformats.org/officeDocument/2006/relationships/slideLayout" Target="../slideLayouts/slideLayout7.xml"/><Relationship Id="rId1" Type="http://schemas.openxmlformats.org/officeDocument/2006/relationships/tags" Target="../tags/tag56.xml"/><Relationship Id="rId6" Type="http://schemas.openxmlformats.org/officeDocument/2006/relationships/image" Target="../media/image56.emf"/><Relationship Id="rId5" Type="http://schemas.openxmlformats.org/officeDocument/2006/relationships/image" Target="../media/image55.emf"/><Relationship Id="rId4" Type="http://schemas.openxmlformats.org/officeDocument/2006/relationships/image" Target="../media/image54.emf"/></Relationships>
</file>

<file path=ppt/slides/_rels/slide56.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slideLayout" Target="../slideLayouts/slideLayout7.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slideLayout" Target="../slideLayouts/slideLayout7.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slideLayout" Target="../slideLayouts/slideLayout7.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slideLayout" Target="../slideLayouts/slideLayout7.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slideLayout" Target="../slideLayouts/slideLayout7.xml"/><Relationship Id="rId1" Type="http://schemas.openxmlformats.org/officeDocument/2006/relationships/tags" Target="../tags/tag62.xml"/></Relationships>
</file>

<file path=ppt/slides/_rels/slide62.xml.rels><?xml version="1.0" encoding="UTF-8" standalone="yes"?>
<Relationships xmlns="http://schemas.openxmlformats.org/package/2006/relationships"><Relationship Id="rId3" Type="http://schemas.openxmlformats.org/officeDocument/2006/relationships/image" Target="../media/image640.png"/><Relationship Id="rId2" Type="http://schemas.openxmlformats.org/officeDocument/2006/relationships/slideLayout" Target="../slideLayouts/slideLayout7.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67.jpeg"/><Relationship Id="rId4" Type="http://schemas.microsoft.com/office/2007/relationships/hdphoto" Target="../media/hdphoto1.wdp"/></Relationships>
</file>

<file path=ppt/slides/_rels/slide64.xml.rels><?xml version="1.0" encoding="UTF-8" standalone="yes"?>
<Relationships xmlns="http://schemas.openxmlformats.org/package/2006/relationships"><Relationship Id="rId8" Type="http://schemas.openxmlformats.org/officeDocument/2006/relationships/image" Target="../media/image71.png"/><Relationship Id="rId3" Type="http://schemas.openxmlformats.org/officeDocument/2006/relationships/image" Target="../media/image66.png"/><Relationship Id="rId7" Type="http://schemas.openxmlformats.org/officeDocument/2006/relationships/image" Target="../media/image70.png"/><Relationship Id="rId2" Type="http://schemas.openxmlformats.org/officeDocument/2006/relationships/notesSlide" Target="../notesSlides/notesSlide2.xml"/><Relationship Id="rId1" Type="http://schemas.openxmlformats.org/officeDocument/2006/relationships/slideLayout" Target="../slideLayouts/slideLayout12.xml"/><Relationship Id="rId6" Type="http://schemas.openxmlformats.org/officeDocument/2006/relationships/image" Target="../media/image69.jpeg"/><Relationship Id="rId5" Type="http://schemas.openxmlformats.org/officeDocument/2006/relationships/image" Target="../media/image68.jp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43DAB-5D2D-85D5-1F65-DAB364E4342F}"/>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B29D2C61-F53B-EF92-8387-3164BC754F0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49CAE358-2FA9-C4E8-16B2-6DDAC5E3F6EE}"/>
              </a:ext>
            </a:extLst>
          </p:cNvPr>
          <p:cNvSpPr>
            <a:spLocks noGrp="1"/>
          </p:cNvSpPr>
          <p:nvPr>
            <p:ph type="sldNum" sz="quarter" idx="12"/>
          </p:nvPr>
        </p:nvSpPr>
        <p:spPr/>
        <p:txBody>
          <a:bodyPr/>
          <a:lstStyle/>
          <a:p>
            <a:fld id="{A840D53A-832B-4CFE-819B-CBBAE244F2EE}" type="slidenum">
              <a:rPr lang="zh-CN" altLang="en-US" smtClean="0"/>
              <a:t>1</a:t>
            </a:fld>
            <a:endParaRPr lang="zh-CN" altLang="en-US"/>
          </a:p>
        </p:txBody>
      </p:sp>
      <p:sp>
        <p:nvSpPr>
          <p:cNvPr id="3" name="文本框 2">
            <a:extLst>
              <a:ext uri="{FF2B5EF4-FFF2-40B4-BE49-F238E27FC236}">
                <a16:creationId xmlns:a16="http://schemas.microsoft.com/office/drawing/2014/main" id="{9FB8B66D-43FD-07DB-9D65-6482672A63E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855287F4-ED0F-14F2-050C-C11A594222A0}"/>
              </a:ext>
            </a:extLst>
          </p:cNvPr>
          <p:cNvSpPr txBox="1"/>
          <p:nvPr/>
        </p:nvSpPr>
        <p:spPr bwMode="auto">
          <a:xfrm>
            <a:off x="1031846" y="693985"/>
            <a:ext cx="9538283" cy="1115879"/>
          </a:xfrm>
          <a:prstGeom prst="rect">
            <a:avLst/>
          </a:prstGeom>
          <a:noFill/>
          <a:ln>
            <a:noFill/>
          </a:ln>
          <a:effectLst/>
        </p:spPr>
        <p:txBody>
          <a:bodyPr wrap="square" rtlCol="0">
            <a:noAutofit/>
          </a:bodyPr>
          <a:lstStyle/>
          <a:p>
            <a:pPr algn="ctr"/>
            <a:r>
              <a:rPr lang="zh-CN" altLang="en-US" sz="3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薛定谔波力学的思想准备与构造 </a:t>
            </a:r>
            <a:endParaRPr lang="en-US" altLang="zh-CN" sz="3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ctr"/>
            <a:r>
              <a:rPr lang="en-US" altLang="zh-CN" sz="2400" b="1" dirty="0">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Die </a:t>
            </a:r>
            <a:r>
              <a:rPr lang="en-US" altLang="zh-CN" sz="2400" b="1" dirty="0" err="1">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Vorbereitung</a:t>
            </a:r>
            <a:r>
              <a:rPr lang="en-US" altLang="zh-CN" sz="2400" b="1" dirty="0">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 und </a:t>
            </a:r>
            <a:r>
              <a:rPr lang="en-US" altLang="zh-CN" sz="2400" b="1" dirty="0" err="1">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Konstruktion</a:t>
            </a:r>
            <a:r>
              <a:rPr lang="en-US" altLang="zh-CN" sz="2400" b="1" dirty="0">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 der </a:t>
            </a:r>
            <a:r>
              <a:rPr lang="en-US" altLang="zh-CN" sz="2400" b="1" dirty="0" err="1">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Schrödinger’schen</a:t>
            </a:r>
            <a:r>
              <a:rPr lang="en-US" altLang="zh-CN" sz="2400" b="1" dirty="0">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 </a:t>
            </a:r>
            <a:r>
              <a:rPr lang="en-US" altLang="zh-CN" sz="2400" b="1" dirty="0" err="1">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Wellenmechanik</a:t>
            </a:r>
            <a:r>
              <a:rPr lang="en-US" altLang="zh-CN" sz="2400" b="1" dirty="0">
                <a:solidFill>
                  <a:srgbClr val="FFC000"/>
                </a:solidFill>
                <a:latin typeface="Monotype Corsiva" panose="03010101010201010101" pitchFamily="66" charset="0"/>
                <a:ea typeface="思源黑体 CN Light" panose="020B0300000000000000" pitchFamily="34" charset="-122"/>
                <a:cs typeface="Times New Roman" panose="02020603050405020304" pitchFamily="18" charset="0"/>
              </a:rPr>
              <a:t> </a:t>
            </a:r>
          </a:p>
          <a:p>
            <a:pPr algn="ctr"/>
            <a:endParaRPr lang="en-US" altLang="zh-CN" dirty="0">
              <a:solidFill>
                <a:srgbClr val="FFC000"/>
              </a:solidFill>
              <a:latin typeface="Harlow Solid Italic" panose="04030604020F02020D02" pitchFamily="82" charset="0"/>
              <a:ea typeface="思源黑体 CN Light" panose="020B0300000000000000" pitchFamily="34" charset="-122"/>
              <a:cs typeface="Times New Roman" panose="02020603050405020304" pitchFamily="18" charset="0"/>
            </a:endParaRPr>
          </a:p>
          <a:p>
            <a:pPr algn="ctr"/>
            <a:r>
              <a:rPr lang="zh-CN" altLang="en-US" sz="3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p:sp>
        <p:nvSpPr>
          <p:cNvPr id="9" name="文本框 8">
            <a:extLst>
              <a:ext uri="{FF2B5EF4-FFF2-40B4-BE49-F238E27FC236}">
                <a16:creationId xmlns:a16="http://schemas.microsoft.com/office/drawing/2014/main" id="{9B884400-4A74-BEC1-2E4A-664A5C4C5BF6}"/>
              </a:ext>
            </a:extLst>
          </p:cNvPr>
          <p:cNvSpPr txBox="1"/>
          <p:nvPr/>
        </p:nvSpPr>
        <p:spPr bwMode="auto">
          <a:xfrm>
            <a:off x="3569515" y="4877892"/>
            <a:ext cx="4462944" cy="1661020"/>
          </a:xfrm>
          <a:prstGeom prst="rect">
            <a:avLst/>
          </a:prstGeom>
          <a:noFill/>
          <a:ln>
            <a:noFill/>
          </a:ln>
          <a:effectLst/>
        </p:spPr>
        <p:txBody>
          <a:bodyPr wrap="square" rtlCol="0">
            <a:noAutofit/>
          </a:bodyPr>
          <a:lstStyle/>
          <a:p>
            <a:pPr algn="ctr">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曹 则 贤</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ctr">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中国科学院物理研究所</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ctr">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2026.10.07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2AB341A-0064-1E99-CB4B-A89552E67B15}"/>
              </a:ext>
            </a:extLst>
          </p:cNvPr>
          <p:cNvSpPr txBox="1"/>
          <p:nvPr/>
        </p:nvSpPr>
        <p:spPr bwMode="auto">
          <a:xfrm>
            <a:off x="2251493" y="2799317"/>
            <a:ext cx="7470477" cy="1259365"/>
          </a:xfrm>
          <a:prstGeom prst="rect">
            <a:avLst/>
          </a:prstGeom>
          <a:noFill/>
          <a:ln>
            <a:solidFill>
              <a:srgbClr val="00B050"/>
            </a:solidFill>
          </a:ln>
          <a:effectLst/>
        </p:spPr>
        <p:txBody>
          <a:bodyPr wrap="square" rtlCol="0">
            <a:noAutofit/>
          </a:bodyPr>
          <a:lstStyle/>
          <a:p>
            <a:pPr algn="l">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großer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Vorsicht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aufzunehmen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—Schrödinger 1925</a:t>
            </a:r>
          </a:p>
          <a:p>
            <a:pPr algn="l">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谨慎对待！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薛定谔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1925</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3273429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40B95-BC58-11D9-DA9B-6F5A7C091D90}"/>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0A02C79-432C-B2D7-E8F8-C1811BAF8CB3}"/>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C166BB66-31B1-4632-F907-44352178BE60}"/>
              </a:ext>
            </a:extLst>
          </p:cNvPr>
          <p:cNvSpPr>
            <a:spLocks noGrp="1"/>
          </p:cNvSpPr>
          <p:nvPr>
            <p:ph type="sldNum" sz="quarter" idx="12"/>
          </p:nvPr>
        </p:nvSpPr>
        <p:spPr/>
        <p:txBody>
          <a:bodyPr/>
          <a:lstStyle/>
          <a:p>
            <a:fld id="{A840D53A-832B-4CFE-819B-CBBAE244F2EE}" type="slidenum">
              <a:rPr lang="zh-CN" altLang="en-US" smtClean="0"/>
              <a:t>2</a:t>
            </a:fld>
            <a:endParaRPr lang="zh-CN" altLang="en-US"/>
          </a:p>
        </p:txBody>
      </p:sp>
      <p:sp>
        <p:nvSpPr>
          <p:cNvPr id="3" name="文本框 2">
            <a:extLst>
              <a:ext uri="{FF2B5EF4-FFF2-40B4-BE49-F238E27FC236}">
                <a16:creationId xmlns:a16="http://schemas.microsoft.com/office/drawing/2014/main" id="{E27304E4-F32B-5BB2-28AB-F5B4946C54D5}"/>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A3C78CC-7C0B-2ECE-54A7-E70280C86618}"/>
              </a:ext>
            </a:extLst>
          </p:cNvPr>
          <p:cNvSpPr txBox="1"/>
          <p:nvPr/>
        </p:nvSpPr>
        <p:spPr bwMode="auto">
          <a:xfrm>
            <a:off x="492894" y="1059101"/>
            <a:ext cx="7279506" cy="5612705"/>
          </a:xfrm>
          <a:prstGeom prst="rect">
            <a:avLst/>
          </a:prstGeom>
          <a:noFill/>
          <a:ln>
            <a:noFill/>
          </a:ln>
          <a:effectLst/>
        </p:spPr>
        <p:txBody>
          <a:bodyPr wrap="square" rtlCol="0">
            <a:noAutofit/>
          </a:bodyPr>
          <a:lstStyle/>
          <a:p>
            <a:pPr marL="342900" indent="-342900" algn="l">
              <a:lnSpc>
                <a:spcPct val="150000"/>
              </a:lnSpc>
              <a:buFont typeface="Wingdings" panose="05000000000000000000" pitchFamily="2" charset="2"/>
              <a:buChar char="Ø"/>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波乃水之皮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&amp;</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sine function</a:t>
            </a:r>
          </a:p>
          <a:p>
            <a:pPr marL="342900" indent="-342900" algn="l">
              <a:lnSpc>
                <a:spcPct val="150000"/>
              </a:lnSpc>
              <a:buFont typeface="Wingdings" panose="05000000000000000000" pitchFamily="2" charset="2"/>
              <a:buChar char="Ø"/>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光的形象变迁：波</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颗粒</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电磁波</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光能量量子</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光子</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gn="l">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Hamilton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用特征函数系数表示光</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行星的路径</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gn="l">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的波粒二象</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项</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性</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的物质波</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gn="l">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本人的波力学准备</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构造波力学方程</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波力学的诠释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nSpc>
                <a:spcPct val="150000"/>
              </a:lnSpc>
              <a:buFont typeface="Wingdings" panose="05000000000000000000" pitchFamily="2" charset="2"/>
              <a:buChar char="Ø"/>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 Broglie-Bohm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的导波理论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342900" indent="-342900">
              <a:lnSpc>
                <a:spcPct val="150000"/>
              </a:lnSpc>
              <a:buFont typeface="Wingdings" panose="05000000000000000000" pitchFamily="2" charset="2"/>
              <a:buChar char="Ø"/>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结语</a:t>
            </a:r>
          </a:p>
        </p:txBody>
      </p:sp>
      <p:sp>
        <p:nvSpPr>
          <p:cNvPr id="7" name="文本框 6">
            <a:extLst>
              <a:ext uri="{FF2B5EF4-FFF2-40B4-BE49-F238E27FC236}">
                <a16:creationId xmlns:a16="http://schemas.microsoft.com/office/drawing/2014/main" id="{77EF0F81-7841-31C9-EF0B-9246471807A1}"/>
              </a:ext>
            </a:extLst>
          </p:cNvPr>
          <p:cNvSpPr txBox="1"/>
          <p:nvPr/>
        </p:nvSpPr>
        <p:spPr bwMode="auto">
          <a:xfrm>
            <a:off x="751935" y="404760"/>
            <a:ext cx="2156209" cy="654341"/>
          </a:xfrm>
          <a:prstGeom prst="rect">
            <a:avLst/>
          </a:prstGeom>
          <a:noFill/>
          <a:ln>
            <a:noFill/>
          </a:ln>
          <a:effectLst/>
        </p:spPr>
        <p:txBody>
          <a:bodyPr wrap="square" rtlCol="0">
            <a:noAutofit/>
          </a:bodyPr>
          <a:lstStyle/>
          <a:p>
            <a:pPr algn="l"/>
            <a:r>
              <a:rPr lang="zh-CN" altLang="en-US" sz="3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内容提要 </a:t>
            </a:r>
          </a:p>
        </p:txBody>
      </p:sp>
      <p:pic>
        <p:nvPicPr>
          <p:cNvPr id="6" name="图片 5">
            <a:extLst>
              <a:ext uri="{FF2B5EF4-FFF2-40B4-BE49-F238E27FC236}">
                <a16:creationId xmlns:a16="http://schemas.microsoft.com/office/drawing/2014/main" id="{1946892F-9D1E-7E52-DFBA-FA987EE5BD1D}"/>
              </a:ext>
            </a:extLst>
          </p:cNvPr>
          <p:cNvPicPr>
            <a:picLocks noChangeAspect="1"/>
          </p:cNvPicPr>
          <p:nvPr/>
        </p:nvPicPr>
        <p:blipFill>
          <a:blip r:embed="rId3"/>
          <a:stretch>
            <a:fillRect/>
          </a:stretch>
        </p:blipFill>
        <p:spPr>
          <a:xfrm>
            <a:off x="8019779" y="3288281"/>
            <a:ext cx="4172221" cy="2275757"/>
          </a:xfrm>
          <a:prstGeom prst="rect">
            <a:avLst/>
          </a:prstGeom>
        </p:spPr>
      </p:pic>
    </p:spTree>
    <p:extLst>
      <p:ext uri="{BB962C8B-B14F-4D97-AF65-F5344CB8AC3E}">
        <p14:creationId xmlns:p14="http://schemas.microsoft.com/office/powerpoint/2010/main" val="35349253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C07CD9-805E-62A1-34AE-6239D9EB97A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6F2D14F8-C62B-2EDE-C765-B2EBEFDF14EA}"/>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557953B0-FE00-19D7-A553-010B5C26EFC9}"/>
              </a:ext>
            </a:extLst>
          </p:cNvPr>
          <p:cNvSpPr>
            <a:spLocks noGrp="1"/>
          </p:cNvSpPr>
          <p:nvPr>
            <p:ph type="sldNum" sz="quarter" idx="12"/>
          </p:nvPr>
        </p:nvSpPr>
        <p:spPr/>
        <p:txBody>
          <a:bodyPr/>
          <a:lstStyle/>
          <a:p>
            <a:fld id="{A840D53A-832B-4CFE-819B-CBBAE244F2EE}" type="slidenum">
              <a:rPr lang="zh-CN" altLang="en-US" smtClean="0"/>
              <a:t>3</a:t>
            </a:fld>
            <a:endParaRPr lang="zh-CN" altLang="en-US"/>
          </a:p>
        </p:txBody>
      </p:sp>
      <p:sp>
        <p:nvSpPr>
          <p:cNvPr id="3" name="文本框 2">
            <a:extLst>
              <a:ext uri="{FF2B5EF4-FFF2-40B4-BE49-F238E27FC236}">
                <a16:creationId xmlns:a16="http://schemas.microsoft.com/office/drawing/2014/main" id="{98E1B2A5-245B-638D-A97B-2FBD7960C176}"/>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8CA70A13-19B3-1086-7C0B-3860BECD3525}"/>
              </a:ext>
            </a:extLst>
          </p:cNvPr>
          <p:cNvSpPr txBox="1"/>
          <p:nvPr/>
        </p:nvSpPr>
        <p:spPr bwMode="auto">
          <a:xfrm>
            <a:off x="533094" y="589089"/>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D57E2951-962B-2D43-BCA4-1061A74F8472}"/>
                  </a:ext>
                </a:extLst>
              </p:cNvPr>
              <p:cNvSpPr txBox="1"/>
              <p:nvPr/>
            </p:nvSpPr>
            <p:spPr bwMode="auto">
              <a:xfrm>
                <a:off x="533094" y="1915368"/>
                <a:ext cx="8608291" cy="2142042"/>
              </a:xfrm>
              <a:prstGeom prst="rect">
                <a:avLst/>
              </a:prstGeom>
              <a:noFill/>
              <a:ln>
                <a:noFill/>
              </a:ln>
              <a:effectLst/>
            </p:spPr>
            <p:txBody>
              <a:bodyPr wrap="square" rtlCol="0">
                <a:noAutofit/>
              </a:bodyPr>
              <a:lstStyle/>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波乃水之皮。</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苏东坡</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水皮有弹性，刚刚好的弹性，</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~72 </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𝑚𝑁</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对水面的扰动能传播很远 ， 于是有了波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(Welle, wave)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的概念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D57E2951-962B-2D43-BCA4-1061A74F8472}"/>
                  </a:ext>
                </a:extLst>
              </p:cNvPr>
              <p:cNvSpPr txBox="1">
                <a:spLocks noRot="1" noChangeAspect="1" noMove="1" noResize="1" noEditPoints="1" noAdjustHandles="1" noChangeArrowheads="1" noChangeShapeType="1" noTextEdit="1"/>
              </p:cNvSpPr>
              <p:nvPr/>
            </p:nvSpPr>
            <p:spPr bwMode="auto">
              <a:xfrm>
                <a:off x="533094" y="1915368"/>
                <a:ext cx="8608291" cy="2142042"/>
              </a:xfrm>
              <a:prstGeom prst="rect">
                <a:avLst/>
              </a:prstGeom>
              <a:blipFill>
                <a:blip r:embed="rId3"/>
                <a:stretch>
                  <a:fillRect l="-1062" t="-2557" r="-1699"/>
                </a:stretch>
              </a:blipFill>
              <a:ln>
                <a:noFill/>
              </a:ln>
              <a:effectLst/>
            </p:spPr>
            <p:txBody>
              <a:bodyPr/>
              <a:lstStyle/>
              <a:p>
                <a:r>
                  <a:rPr lang="zh-CN" altLang="en-US">
                    <a:noFill/>
                  </a:rPr>
                  <a:t> </a:t>
                </a:r>
              </a:p>
            </p:txBody>
          </p:sp>
        </mc:Fallback>
      </mc:AlternateContent>
      <p:sp>
        <p:nvSpPr>
          <p:cNvPr id="7" name="文本框 6">
            <a:extLst>
              <a:ext uri="{FF2B5EF4-FFF2-40B4-BE49-F238E27FC236}">
                <a16:creationId xmlns:a16="http://schemas.microsoft.com/office/drawing/2014/main" id="{2CFC1745-68B3-2839-082D-C1652F59A15B}"/>
              </a:ext>
            </a:extLst>
          </p:cNvPr>
          <p:cNvSpPr txBox="1"/>
          <p:nvPr/>
        </p:nvSpPr>
        <p:spPr bwMode="auto">
          <a:xfrm>
            <a:off x="6892507" y="345221"/>
            <a:ext cx="4977440" cy="1469615"/>
          </a:xfrm>
          <a:prstGeom prst="rect">
            <a:avLst/>
          </a:prstGeom>
          <a:noFill/>
          <a:ln>
            <a:solidFill>
              <a:srgbClr val="00B050"/>
            </a:solidFill>
          </a:ln>
          <a:effectLst/>
        </p:spPr>
        <p:txBody>
          <a:bodyPr wrap="square" rtlCol="0">
            <a:noAutofit/>
          </a:bodyPr>
          <a:lstStyle/>
          <a:p>
            <a:pPr algn="just">
              <a:lnSpc>
                <a:spcPct val="150000"/>
              </a:lnSpc>
            </a:pPr>
            <a:r>
              <a:rPr lang="el-GR"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πάντα ῥεῖ</a:t>
            </a:r>
            <a:r>
              <a:rPr lang="en-US"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万物皆流</a:t>
            </a:r>
            <a:endParaRPr lang="en-US"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l-GR"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Όλα είναι κύμα</a:t>
            </a:r>
            <a:r>
              <a:rPr lang="en-US"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一切都是波！</a:t>
            </a:r>
            <a:endParaRPr lang="en-US"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8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pic>
        <p:nvPicPr>
          <p:cNvPr id="9" name="图片 8">
            <a:extLst>
              <a:ext uri="{FF2B5EF4-FFF2-40B4-BE49-F238E27FC236}">
                <a16:creationId xmlns:a16="http://schemas.microsoft.com/office/drawing/2014/main" id="{CA106C1A-A837-25E6-F1F6-5B3144635854}"/>
              </a:ext>
            </a:extLst>
          </p:cNvPr>
          <p:cNvPicPr>
            <a:picLocks noChangeAspect="1"/>
          </p:cNvPicPr>
          <p:nvPr/>
        </p:nvPicPr>
        <p:blipFill>
          <a:blip r:embed="rId4"/>
          <a:stretch>
            <a:fillRect/>
          </a:stretch>
        </p:blipFill>
        <p:spPr>
          <a:xfrm>
            <a:off x="8112868" y="4258203"/>
            <a:ext cx="3163853" cy="2358509"/>
          </a:xfrm>
          <a:prstGeom prst="rect">
            <a:avLst/>
          </a:prstGeom>
        </p:spPr>
      </p:pic>
      <p:grpSp>
        <p:nvGrpSpPr>
          <p:cNvPr id="11" name="组合 10">
            <a:extLst>
              <a:ext uri="{FF2B5EF4-FFF2-40B4-BE49-F238E27FC236}">
                <a16:creationId xmlns:a16="http://schemas.microsoft.com/office/drawing/2014/main" id="{B5A893DF-427E-67B4-9F0C-9E2F0FBC53E4}"/>
              </a:ext>
            </a:extLst>
          </p:cNvPr>
          <p:cNvGrpSpPr/>
          <p:nvPr/>
        </p:nvGrpSpPr>
        <p:grpSpPr>
          <a:xfrm>
            <a:off x="742617" y="4208072"/>
            <a:ext cx="3163145" cy="2358509"/>
            <a:chOff x="6677891" y="1440873"/>
            <a:chExt cx="2539999" cy="1801553"/>
          </a:xfrm>
        </p:grpSpPr>
        <p:sp>
          <p:nvSpPr>
            <p:cNvPr id="10" name="文本框 9">
              <a:extLst>
                <a:ext uri="{FF2B5EF4-FFF2-40B4-BE49-F238E27FC236}">
                  <a16:creationId xmlns:a16="http://schemas.microsoft.com/office/drawing/2014/main" id="{45EE7B69-170E-D2B4-AAE8-B6521E0A7709}"/>
                </a:ext>
              </a:extLst>
            </p:cNvPr>
            <p:cNvSpPr txBox="1"/>
            <p:nvPr/>
          </p:nvSpPr>
          <p:spPr bwMode="auto">
            <a:xfrm>
              <a:off x="6677891" y="1440873"/>
              <a:ext cx="2539999" cy="1801553"/>
            </a:xfrm>
            <a:prstGeom prst="rect">
              <a:avLst/>
            </a:prstGeom>
            <a:solidFill>
              <a:schemeClr val="bg1"/>
            </a:solid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pic>
          <p:nvPicPr>
            <p:cNvPr id="8" name="图片 7">
              <a:extLst>
                <a:ext uri="{FF2B5EF4-FFF2-40B4-BE49-F238E27FC236}">
                  <a16:creationId xmlns:a16="http://schemas.microsoft.com/office/drawing/2014/main" id="{18790268-43A9-3912-10AD-F0567222630A}"/>
                </a:ext>
              </a:extLst>
            </p:cNvPr>
            <p:cNvPicPr>
              <a:picLocks noChangeAspect="1"/>
            </p:cNvPicPr>
            <p:nvPr/>
          </p:nvPicPr>
          <p:blipFill>
            <a:blip r:embed="rId5"/>
            <a:stretch>
              <a:fillRect/>
            </a:stretch>
          </p:blipFill>
          <p:spPr>
            <a:xfrm>
              <a:off x="7060845" y="1480529"/>
              <a:ext cx="1774090" cy="1761897"/>
            </a:xfrm>
            <a:prstGeom prst="rect">
              <a:avLst/>
            </a:prstGeom>
          </p:spPr>
        </p:pic>
      </p:grpSp>
      <p:sp>
        <p:nvSpPr>
          <p:cNvPr id="12" name="思想气泡: 云 11">
            <a:extLst>
              <a:ext uri="{FF2B5EF4-FFF2-40B4-BE49-F238E27FC236}">
                <a16:creationId xmlns:a16="http://schemas.microsoft.com/office/drawing/2014/main" id="{6CC719FF-2B5C-9288-AB58-18C34FDDCAF5}"/>
              </a:ext>
            </a:extLst>
          </p:cNvPr>
          <p:cNvSpPr/>
          <p:nvPr/>
        </p:nvSpPr>
        <p:spPr>
          <a:xfrm>
            <a:off x="8169178" y="2015629"/>
            <a:ext cx="2347823" cy="1056206"/>
          </a:xfrm>
          <a:prstGeom prst="cloudCallout">
            <a:avLst>
              <a:gd name="adj1" fmla="val 26989"/>
              <a:gd name="adj2" fmla="val -109370"/>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rPr>
              <a:t>我的物理学印象</a:t>
            </a:r>
          </a:p>
        </p:txBody>
      </p:sp>
    </p:spTree>
    <p:extLst>
      <p:ext uri="{BB962C8B-B14F-4D97-AF65-F5344CB8AC3E}">
        <p14:creationId xmlns:p14="http://schemas.microsoft.com/office/powerpoint/2010/main" val="24671935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1746F5-0A41-126D-CC77-06B8093FBBDA}"/>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96AE5059-FB11-4DED-557F-CFDC44637210}"/>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6A79AAF-FB5C-FAF2-ECD9-6C098AB0083E}"/>
              </a:ext>
            </a:extLst>
          </p:cNvPr>
          <p:cNvSpPr>
            <a:spLocks noGrp="1"/>
          </p:cNvSpPr>
          <p:nvPr>
            <p:ph type="sldNum" sz="quarter" idx="12"/>
          </p:nvPr>
        </p:nvSpPr>
        <p:spPr/>
        <p:txBody>
          <a:bodyPr/>
          <a:lstStyle/>
          <a:p>
            <a:fld id="{A840D53A-832B-4CFE-819B-CBBAE244F2EE}" type="slidenum">
              <a:rPr lang="zh-CN" altLang="en-US" smtClean="0"/>
              <a:t>4</a:t>
            </a:fld>
            <a:endParaRPr lang="zh-CN" altLang="en-US"/>
          </a:p>
        </p:txBody>
      </p:sp>
      <p:sp>
        <p:nvSpPr>
          <p:cNvPr id="3" name="文本框 2">
            <a:extLst>
              <a:ext uri="{FF2B5EF4-FFF2-40B4-BE49-F238E27FC236}">
                <a16:creationId xmlns:a16="http://schemas.microsoft.com/office/drawing/2014/main" id="{FB5FA1A4-86AC-44FC-61B8-DC8C6AAB9B8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CDDBB581-8632-02A6-2A41-24775E2DB0F1}"/>
              </a:ext>
            </a:extLst>
          </p:cNvPr>
          <p:cNvSpPr txBox="1"/>
          <p:nvPr/>
        </p:nvSpPr>
        <p:spPr>
          <a:xfrm>
            <a:off x="148001" y="2261062"/>
            <a:ext cx="5306728" cy="4177234"/>
          </a:xfrm>
          <a:prstGeom prst="rect">
            <a:avLst/>
          </a:prstGeom>
          <a:noFill/>
        </p:spPr>
        <p:txBody>
          <a:bodyPr wrap="square" rtlCol="0">
            <a:spAutoFit/>
          </a:bodyPr>
          <a:lstStyle/>
          <a:p>
            <a:pPr algn="just">
              <a:lnSpc>
                <a:spcPct val="150000"/>
              </a:lnSpc>
            </a:pPr>
            <a:r>
              <a:rPr lang="en-US" altLang="zh-CN" sz="36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36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观鱼潭</a:t>
            </a:r>
            <a:r>
              <a:rPr lang="en-US" altLang="zh-CN" sz="36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en-US" altLang="zh-CN"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en-US"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李白 </a:t>
            </a:r>
            <a:endPar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endPar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观鱼碧潭上，木落潭水清。</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日暮紫鳞跃，</a:t>
            </a:r>
            <a:r>
              <a:rPr lang="zh-CN" altLang="en-US" sz="2400" b="1" kern="100" dirty="0">
                <a:solidFill>
                  <a:srgbClr val="FFC000"/>
                </a:solidFill>
                <a:effectLst/>
                <a:latin typeface="Times New Roman" panose="02020603050405020304" pitchFamily="18" charset="0"/>
                <a:ea typeface="仿宋" panose="02010609060101010101" pitchFamily="49" charset="-122"/>
                <a:cs typeface="Times New Roman" panose="02020603050405020304" pitchFamily="18" charset="0"/>
              </a:rPr>
              <a:t>圆波</a:t>
            </a: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处处生。</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凉烟浮竹尽，秋月照沙明。</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何必沧浪去，兹焉可濯缨。</a:t>
            </a:r>
          </a:p>
        </p:txBody>
      </p:sp>
      <p:pic>
        <p:nvPicPr>
          <p:cNvPr id="6" name="图片 5" descr="Water Drop Water Surface Falling Drop Close-up By Balin, 47% OFF">
            <a:extLst>
              <a:ext uri="{FF2B5EF4-FFF2-40B4-BE49-F238E27FC236}">
                <a16:creationId xmlns:a16="http://schemas.microsoft.com/office/drawing/2014/main" id="{C7ADE897-CA0A-92BF-BE51-153884659AB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4239" y="1124773"/>
            <a:ext cx="2816055" cy="1876745"/>
          </a:xfrm>
          <a:prstGeom prst="rect">
            <a:avLst/>
          </a:prstGeom>
          <a:noFill/>
          <a:ln>
            <a:noFill/>
          </a:ln>
        </p:spPr>
      </p:pic>
      <p:pic>
        <p:nvPicPr>
          <p:cNvPr id="7" name="图片 6" descr="A drop falling into water and forming circles on the water surface">
            <a:extLst>
              <a:ext uri="{FF2B5EF4-FFF2-40B4-BE49-F238E27FC236}">
                <a16:creationId xmlns:a16="http://schemas.microsoft.com/office/drawing/2014/main" id="{C844C020-338C-196D-5BA5-FC1813C2E87C}"/>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375006" y="1124774"/>
            <a:ext cx="2816994" cy="1876745"/>
          </a:xfrm>
          <a:prstGeom prst="rect">
            <a:avLst/>
          </a:prstGeom>
          <a:noFill/>
          <a:ln>
            <a:noFill/>
          </a:ln>
        </p:spPr>
      </p:pic>
      <p:pic>
        <p:nvPicPr>
          <p:cNvPr id="8" name="图片 7">
            <a:extLst>
              <a:ext uri="{FF2B5EF4-FFF2-40B4-BE49-F238E27FC236}">
                <a16:creationId xmlns:a16="http://schemas.microsoft.com/office/drawing/2014/main" id="{ECFE21AA-89EA-7224-D4D4-1D929ACF1D13}"/>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9143999" y="4794853"/>
            <a:ext cx="3048001" cy="2063147"/>
          </a:xfrm>
          <a:prstGeom prst="rect">
            <a:avLst/>
          </a:prstGeom>
        </p:spPr>
      </p:pic>
      <p:sp>
        <p:nvSpPr>
          <p:cNvPr id="9" name="文本框 8">
            <a:extLst>
              <a:ext uri="{FF2B5EF4-FFF2-40B4-BE49-F238E27FC236}">
                <a16:creationId xmlns:a16="http://schemas.microsoft.com/office/drawing/2014/main" id="{CFD631AF-EF1F-7B5F-490D-1B415B41214A}"/>
              </a:ext>
            </a:extLst>
          </p:cNvPr>
          <p:cNvSpPr txBox="1"/>
          <p:nvPr/>
        </p:nvSpPr>
        <p:spPr bwMode="auto">
          <a:xfrm>
            <a:off x="181548" y="665642"/>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43D999FB-1B8D-A7E9-D74D-CE9BD05E7A05}"/>
                  </a:ext>
                </a:extLst>
              </p:cNvPr>
              <p:cNvSpPr txBox="1"/>
              <p:nvPr/>
            </p:nvSpPr>
            <p:spPr bwMode="auto">
              <a:xfrm>
                <a:off x="4601678" y="3429000"/>
                <a:ext cx="4773328" cy="2507646"/>
              </a:xfrm>
              <a:prstGeom prst="rect">
                <a:avLst/>
              </a:prstGeom>
              <a:noFill/>
              <a:ln>
                <a:noFill/>
              </a:ln>
              <a:effectLst/>
            </p:spPr>
            <p:txBody>
              <a:bodyPr wrap="square" rtlCol="0">
                <a:noAutofit/>
              </a:bodyPr>
              <a:lstStyle/>
              <a:p>
                <a:pPr algn="l"/>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Bessel function </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altLang="zh-CN" sz="20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𝐽</m:t>
                          </m:r>
                        </m:e>
                        <m:sub>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𝑘</m:t>
                          </m:r>
                        </m:sub>
                      </m:sSub>
                      <m:d>
                        <m:dPr>
                          <m:ctrlPr>
                            <a:rPr lang="en-US" altLang="zh-CN" sz="20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𝑥</m:t>
                          </m:r>
                        </m:e>
                      </m:d>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nary>
                        <m:naryPr>
                          <m:chr m:val="∑"/>
                          <m:ctrl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r>
                            <m:rPr>
                              <m:brk m:alnAt="23"/>
                            </m:r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𝑚</m:t>
                          </m:r>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=0</m:t>
                          </m:r>
                        </m:sub>
                        <m:sup>
                          <m:r>
                            <a:rPr lang="en-US" altLang="zh-CN" sz="20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sup>
                        <m:e>
                          <m:f>
                            <m:fPr>
                              <m:ctrl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0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ctrlPr>
                                        <a:rPr lang="en-US" altLang="zh-CN" sz="20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−1</m:t>
                                      </m:r>
                                    </m:e>
                                  </m:d>
                                </m:e>
                                <m:sup>
                                  <m:r>
                                    <a:rPr lang="en-US" altLang="zh-CN" sz="20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𝑚</m:t>
                                  </m:r>
                                </m:sup>
                              </m:sSup>
                            </m:num>
                            <m:den>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𝑚</m:t>
                              </m:r>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l-GR" altLang="zh-CN" sz="20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Γ</m:t>
                              </m:r>
                              <m:d>
                                <m:dPr>
                                  <m:ctrlPr>
                                    <a:rPr lang="el-GR" altLang="zh-CN" sz="20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ctrlPr>
                                </m:dPr>
                                <m:e>
                                  <m:r>
                                    <a:rPr lang="en-US" altLang="zh-CN" sz="20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𝑚</m:t>
                                  </m:r>
                                  <m:r>
                                    <a:rPr lang="en-US" altLang="zh-CN" sz="20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0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k</m:t>
                                  </m:r>
                                  <m:r>
                                    <a:rPr lang="en-US" altLang="zh-CN" sz="20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+1</m:t>
                                  </m:r>
                                </m:e>
                              </m:d>
                            </m:den>
                          </m:f>
                          <m:sSup>
                            <m:sSupPr>
                              <m:ctrl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ctrl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𝑥</m:t>
                                      </m:r>
                                    </m:num>
                                    <m:den>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den>
                                  </m:f>
                                </m:e>
                              </m:d>
                            </m:e>
                            <m:sup>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𝑚</m:t>
                              </m:r>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0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𝑘</m:t>
                              </m:r>
                            </m:sup>
                          </m:sSup>
                        </m:e>
                      </m:nary>
                    </m:oMath>
                  </m:oMathPara>
                </a14:m>
                <a:endPar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14:m>
                  <m:oMath xmlns:m="http://schemas.openxmlformats.org/officeDocument/2006/math">
                    <m:r>
                      <a:rPr lang="en-US" altLang="zh-CN" sz="20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0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0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𝑥</m:t>
                    </m:r>
                    <m:r>
                      <a:rPr lang="en-US" altLang="zh-CN" sz="20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0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𝑣𝑡</m:t>
                    </m:r>
                    <m:r>
                      <a:rPr lang="en-US" altLang="zh-CN" sz="20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10" name="文本框 9">
                <a:extLst>
                  <a:ext uri="{FF2B5EF4-FFF2-40B4-BE49-F238E27FC236}">
                    <a16:creationId xmlns:a16="http://schemas.microsoft.com/office/drawing/2014/main" id="{43D999FB-1B8D-A7E9-D74D-CE9BD05E7A05}"/>
                  </a:ext>
                </a:extLst>
              </p:cNvPr>
              <p:cNvSpPr txBox="1">
                <a:spLocks noRot="1" noChangeAspect="1" noMove="1" noResize="1" noEditPoints="1" noAdjustHandles="1" noChangeArrowheads="1" noChangeShapeType="1" noTextEdit="1"/>
              </p:cNvSpPr>
              <p:nvPr/>
            </p:nvSpPr>
            <p:spPr bwMode="auto">
              <a:xfrm>
                <a:off x="4601678" y="3429000"/>
                <a:ext cx="4773328" cy="2507646"/>
              </a:xfrm>
              <a:prstGeom prst="rect">
                <a:avLst/>
              </a:prstGeom>
              <a:blipFill>
                <a:blip r:embed="rId6"/>
                <a:stretch>
                  <a:fillRect l="-2043" t="-1946"/>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30126673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0EBACB-168B-FE64-DC5A-E322DBDAC28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017F59DB-E4B6-D9D4-C5C1-C5E6CC867F43}"/>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3C0C7AB-F7D0-9345-CF86-3190850653C5}"/>
              </a:ext>
            </a:extLst>
          </p:cNvPr>
          <p:cNvSpPr>
            <a:spLocks noGrp="1"/>
          </p:cNvSpPr>
          <p:nvPr>
            <p:ph type="sldNum" sz="quarter" idx="12"/>
          </p:nvPr>
        </p:nvSpPr>
        <p:spPr/>
        <p:txBody>
          <a:bodyPr/>
          <a:lstStyle/>
          <a:p>
            <a:fld id="{A840D53A-832B-4CFE-819B-CBBAE244F2EE}" type="slidenum">
              <a:rPr lang="zh-CN" altLang="en-US" smtClean="0"/>
              <a:t>5</a:t>
            </a:fld>
            <a:endParaRPr lang="zh-CN" altLang="en-US"/>
          </a:p>
        </p:txBody>
      </p:sp>
      <p:sp>
        <p:nvSpPr>
          <p:cNvPr id="3" name="文本框 2">
            <a:extLst>
              <a:ext uri="{FF2B5EF4-FFF2-40B4-BE49-F238E27FC236}">
                <a16:creationId xmlns:a16="http://schemas.microsoft.com/office/drawing/2014/main" id="{235B7460-A848-68D8-5B5A-3D51AF3B68C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52BCEB56-8CB8-048C-4FE8-20F9E6ECCAD0}"/>
              </a:ext>
            </a:extLst>
          </p:cNvPr>
          <p:cNvSpPr txBox="1"/>
          <p:nvPr/>
        </p:nvSpPr>
        <p:spPr bwMode="auto">
          <a:xfrm>
            <a:off x="71633" y="349682"/>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F42D53F5-8841-40EA-8EB7-A62D5109E0CD}"/>
              </a:ext>
            </a:extLst>
          </p:cNvPr>
          <p:cNvSpPr txBox="1"/>
          <p:nvPr/>
        </p:nvSpPr>
        <p:spPr>
          <a:xfrm>
            <a:off x="71633" y="1074141"/>
            <a:ext cx="4379496" cy="5706562"/>
          </a:xfrm>
          <a:prstGeom prst="rect">
            <a:avLst/>
          </a:prstGeom>
          <a:noFill/>
        </p:spPr>
        <p:txBody>
          <a:bodyPr wrap="square" rtlCol="0">
            <a:spAutoFit/>
          </a:bodyPr>
          <a:lstStyle/>
          <a:p>
            <a:pPr algn="just">
              <a:lnSpc>
                <a:spcPct val="150000"/>
              </a:lnSpc>
            </a:pPr>
            <a:r>
              <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登首阳山谒夷齐庙</a:t>
            </a:r>
            <a:r>
              <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zh-CN" altLang="en-US"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en-US" altLang="zh-CN"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李颀 </a:t>
            </a:r>
            <a:endPar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古人已不见，乔木竟谁过。</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寂寞首阳山，白云空复多。</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苍苔归地骨，皓首采薇歌。</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毕命无怨色，成仁其若何。</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我来入遗庙，时候微清和。</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落日吊山鬼，回风吹女萝。</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石崖向西豁，引领望黄河。</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千里一飞鸟，</a:t>
            </a:r>
            <a:r>
              <a:rPr lang="zh-CN" altLang="en-US" sz="2200" b="1" kern="100" dirty="0">
                <a:solidFill>
                  <a:srgbClr val="FFC000"/>
                </a:solidFill>
                <a:effectLst/>
                <a:latin typeface="Times New Roman" panose="02020603050405020304" pitchFamily="18" charset="0"/>
                <a:ea typeface="仿宋" panose="02010609060101010101" pitchFamily="49" charset="-122"/>
                <a:cs typeface="Times New Roman" panose="02020603050405020304" pitchFamily="18" charset="0"/>
              </a:rPr>
              <a:t>孤</a:t>
            </a:r>
            <a:r>
              <a:rPr lang="zh-CN" altLang="en-US" sz="22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光</a:t>
            </a: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东</a:t>
            </a:r>
            <a:r>
              <a:rPr lang="zh-CN" altLang="en-US" sz="22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逝</a:t>
            </a:r>
            <a:r>
              <a:rPr lang="zh-CN" altLang="en-US" sz="2200" b="1" kern="100" dirty="0">
                <a:solidFill>
                  <a:srgbClr val="FFC000"/>
                </a:solidFill>
                <a:effectLst/>
                <a:latin typeface="Times New Roman" panose="02020603050405020304" pitchFamily="18" charset="0"/>
                <a:ea typeface="仿宋" panose="02010609060101010101" pitchFamily="49" charset="-122"/>
                <a:cs typeface="Times New Roman" panose="02020603050405020304" pitchFamily="18" charset="0"/>
              </a:rPr>
              <a:t>波</a:t>
            </a: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zh-CN" altLang="en-US" sz="22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驱车层城路，惆怅此岩阿。</a:t>
            </a:r>
          </a:p>
        </p:txBody>
      </p:sp>
      <p:pic>
        <p:nvPicPr>
          <p:cNvPr id="6" name="图片 5">
            <a:extLst>
              <a:ext uri="{FF2B5EF4-FFF2-40B4-BE49-F238E27FC236}">
                <a16:creationId xmlns:a16="http://schemas.microsoft.com/office/drawing/2014/main" id="{C7C6054E-179C-1F52-7425-1E5CB29EBE1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70821" y="3597581"/>
            <a:ext cx="5021179" cy="3260419"/>
          </a:xfrm>
          <a:prstGeom prst="rect">
            <a:avLst/>
          </a:prstGeom>
        </p:spPr>
      </p:pic>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32925984-E850-C04E-249D-2331FA2CB6C8}"/>
                  </a:ext>
                </a:extLst>
              </p:cNvPr>
              <p:cNvSpPr txBox="1"/>
              <p:nvPr/>
            </p:nvSpPr>
            <p:spPr bwMode="auto">
              <a:xfrm>
                <a:off x="6466667" y="461697"/>
                <a:ext cx="5116903" cy="2315880"/>
              </a:xfrm>
              <a:prstGeom prst="rect">
                <a:avLst/>
              </a:prstGeom>
              <a:noFill/>
              <a:ln>
                <a:noFill/>
              </a:ln>
              <a:effectLst/>
            </p:spPr>
            <p:txBody>
              <a:bodyPr wrap="square" rtlCol="0">
                <a:noAutofit/>
              </a:bodyPr>
              <a:lstStyle/>
              <a:p>
                <a:pPr algn="ctr"/>
                <a:r>
                  <a:rPr lang="nl-NL"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Korteweg–de Vries (KdV) Equation</a:t>
                </a:r>
              </a:p>
              <a:p>
                <a:pPr algn="ct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Solitary wave  </a:t>
                </a:r>
                <a:endParaRPr lang="nl-NL"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nl-NL"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e>
                        <m:sub>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sub>
                      </m:s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bSup>
                        <m:sSub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e>
                        <m:sub>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sub>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3</m:t>
                          </m:r>
                        </m:sup>
                      </m:sSubSup>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−6</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e>
                        <m:sub>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sub>
                      </m:s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  </m:t>
                      </m:r>
                    </m:oMath>
                  </m:oMathPara>
                </a14:m>
                <a:endPar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endParaRPr>
              </a:p>
              <a:p>
                <a:endPar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endParaRPr>
              </a:p>
              <a:p>
                <a:pPr/>
                <a14:m>
                  <m:oMathPara xmlns:m="http://schemas.openxmlformats.org/officeDocument/2006/math">
                    <m:oMathParaPr>
                      <m:jc m:val="centerGroup"/>
                    </m:oMathParaPr>
                    <m:oMath xmlns:m="http://schemas.openxmlformats.org/officeDocument/2006/math">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𝜙</m:t>
                      </m:r>
                      <m:d>
                        <m:d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dPr>
                        <m:e>
                          <m:r>
                            <m:rPr>
                              <m:sty m:val="p"/>
                            </m:r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x</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𝑐</m:t>
                          </m:r>
                        </m:num>
                        <m:den>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den>
                      </m:f>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sSup>
                        <m:sSup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𝑠𝑒𝑐h</m:t>
                          </m:r>
                        </m:e>
                        <m:sup>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𝑐𝑡</m:t>
                          </m:r>
                        </m:e>
                      </m:d>
                    </m:oMath>
                  </m:oMathPara>
                </a14:m>
                <a:endPar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32925984-E850-C04E-249D-2331FA2CB6C8}"/>
                  </a:ext>
                </a:extLst>
              </p:cNvPr>
              <p:cNvSpPr txBox="1">
                <a:spLocks noRot="1" noChangeAspect="1" noMove="1" noResize="1" noEditPoints="1" noAdjustHandles="1" noChangeArrowheads="1" noChangeShapeType="1" noTextEdit="1"/>
              </p:cNvSpPr>
              <p:nvPr/>
            </p:nvSpPr>
            <p:spPr bwMode="auto">
              <a:xfrm>
                <a:off x="6466667" y="461697"/>
                <a:ext cx="5116903" cy="2315880"/>
              </a:xfrm>
              <a:prstGeom prst="rect">
                <a:avLst/>
              </a:prstGeom>
              <a:blipFill>
                <a:blip r:embed="rId4"/>
                <a:stretch>
                  <a:fillRect t="-2105" b="-7895"/>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26800484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A8D435-2905-8BDE-8B84-0830C857B97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99110BFF-C8FB-EF1F-2554-8E5B8FFC0685}"/>
              </a:ext>
            </a:extLst>
          </p:cNvPr>
          <p:cNvSpPr/>
          <p:nvPr>
            <p:custDataLst>
              <p:tags r:id="rId1"/>
            </p:custDataLst>
          </p:nvPr>
        </p:nvSpPr>
        <p:spPr>
          <a:xfrm>
            <a:off x="0" y="-30832"/>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8463395-D182-435E-96C5-81CE4FB0A8BB}"/>
              </a:ext>
            </a:extLst>
          </p:cNvPr>
          <p:cNvSpPr>
            <a:spLocks noGrp="1"/>
          </p:cNvSpPr>
          <p:nvPr>
            <p:ph type="sldNum" sz="quarter" idx="12"/>
          </p:nvPr>
        </p:nvSpPr>
        <p:spPr/>
        <p:txBody>
          <a:bodyPr/>
          <a:lstStyle/>
          <a:p>
            <a:fld id="{A840D53A-832B-4CFE-819B-CBBAE244F2EE}" type="slidenum">
              <a:rPr lang="zh-CN" altLang="en-US" smtClean="0"/>
              <a:t>6</a:t>
            </a:fld>
            <a:endParaRPr lang="zh-CN" altLang="en-US"/>
          </a:p>
        </p:txBody>
      </p:sp>
      <p:sp>
        <p:nvSpPr>
          <p:cNvPr id="3" name="文本框 2">
            <a:extLst>
              <a:ext uri="{FF2B5EF4-FFF2-40B4-BE49-F238E27FC236}">
                <a16:creationId xmlns:a16="http://schemas.microsoft.com/office/drawing/2014/main" id="{ED517A1C-B61F-B24D-4273-56379CC37822}"/>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B7A5B7D4-832B-E1B3-67AD-7C1DF25FFCA4}"/>
              </a:ext>
            </a:extLst>
          </p:cNvPr>
          <p:cNvSpPr txBox="1"/>
          <p:nvPr/>
        </p:nvSpPr>
        <p:spPr bwMode="auto">
          <a:xfrm>
            <a:off x="218282" y="384188"/>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4CF216A5-075A-D7E3-7932-8B034029A780}"/>
                  </a:ext>
                </a:extLst>
              </p:cNvPr>
              <p:cNvSpPr txBox="1"/>
              <p:nvPr/>
            </p:nvSpPr>
            <p:spPr bwMode="auto">
              <a:xfrm>
                <a:off x="345669" y="1375347"/>
                <a:ext cx="7789653" cy="4860059"/>
              </a:xfrm>
              <a:prstGeom prst="rect">
                <a:avLst/>
              </a:prstGeom>
              <a:noFill/>
              <a:ln>
                <a:noFill/>
              </a:ln>
              <a:effectLst/>
            </p:spPr>
            <p:txBody>
              <a:bodyPr wrap="square" rtlCol="0">
                <a:noAutofit/>
              </a:bodyPr>
              <a:lstStyle/>
              <a:p>
                <a:pPr algn="just">
                  <a:lnSpc>
                    <a:spcPct val="150000"/>
                  </a:lnSpc>
                </a:pP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Boussineq Equation</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对于在不可压缩流体、无旋流、</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(x, z)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平面内的水波</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自由表面高度的边界条件为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𝑧</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d>
                      <m:d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边界条件</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𝑢</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𝑤</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  </m:t>
                    </m:r>
                  </m:oMath>
                </a14:m>
                <a:r>
                  <a:rPr lang="en-US" altLang="zh-CN" sz="2400" b="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a:t> </a:t>
                </a:r>
              </a:p>
              <a:p>
                <a:pPr algn="just">
                  <a:lnSpc>
                    <a:spcPct val="150000"/>
                  </a:lnSpc>
                </a:pPr>
                <a14:m>
                  <m:oMath xmlns:m="http://schemas.openxmlformats.org/officeDocument/2006/math">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𝜑</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den>
                    </m:f>
                    <m:d>
                      <m:d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𝑢</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𝑤</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g</m:t>
                    </m:r>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oMath>
                </a14:m>
                <a:r>
                  <a:rPr lang="en-US" altLang="zh-CN" sz="2400" b="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其中 </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𝜑</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是速度势。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4CF216A5-075A-D7E3-7932-8B034029A780}"/>
                  </a:ext>
                </a:extLst>
              </p:cNvPr>
              <p:cNvSpPr txBox="1">
                <a:spLocks noRot="1" noChangeAspect="1" noMove="1" noResize="1" noEditPoints="1" noAdjustHandles="1" noChangeArrowheads="1" noChangeShapeType="1" noTextEdit="1"/>
              </p:cNvSpPr>
              <p:nvPr/>
            </p:nvSpPr>
            <p:spPr bwMode="auto">
              <a:xfrm>
                <a:off x="345669" y="1375347"/>
                <a:ext cx="7789653" cy="4860059"/>
              </a:xfrm>
              <a:prstGeom prst="rect">
                <a:avLst/>
              </a:prstGeom>
              <a:blipFill>
                <a:blip r:embed="rId3"/>
                <a:stretch>
                  <a:fillRect l="-1252" b="-4517"/>
                </a:stretch>
              </a:blipFill>
              <a:ln>
                <a:noFill/>
              </a:ln>
              <a:effectLst/>
            </p:spPr>
            <p:txBody>
              <a:bodyPr/>
              <a:lstStyle/>
              <a:p>
                <a:r>
                  <a:rPr lang="zh-CN" altLang="en-US">
                    <a:noFill/>
                  </a:rPr>
                  <a:t> </a:t>
                </a:r>
              </a:p>
            </p:txBody>
          </p:sp>
        </mc:Fallback>
      </mc:AlternateContent>
      <p:pic>
        <p:nvPicPr>
          <p:cNvPr id="7" name="图片 6">
            <a:extLst>
              <a:ext uri="{FF2B5EF4-FFF2-40B4-BE49-F238E27FC236}">
                <a16:creationId xmlns:a16="http://schemas.microsoft.com/office/drawing/2014/main" id="{AC9FE7AD-35CD-50AC-2F36-531BAFA55FF3}"/>
              </a:ext>
            </a:extLst>
          </p:cNvPr>
          <p:cNvPicPr>
            <a:picLocks noChangeAspect="1"/>
          </p:cNvPicPr>
          <p:nvPr/>
        </p:nvPicPr>
        <p:blipFill>
          <a:blip r:embed="rId4"/>
          <a:stretch>
            <a:fillRect/>
          </a:stretch>
        </p:blipFill>
        <p:spPr>
          <a:xfrm>
            <a:off x="8019691" y="3723378"/>
            <a:ext cx="4172309" cy="3129232"/>
          </a:xfrm>
          <a:prstGeom prst="rect">
            <a:avLst/>
          </a:prstGeom>
        </p:spPr>
      </p:pic>
    </p:spTree>
    <p:extLst>
      <p:ext uri="{BB962C8B-B14F-4D97-AF65-F5344CB8AC3E}">
        <p14:creationId xmlns:p14="http://schemas.microsoft.com/office/powerpoint/2010/main" val="27014593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EF4A3-B3A7-10E7-E880-206B17112818}"/>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3B195518-133B-590F-BC82-4269D5B0785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B19D723-1200-C627-6A44-AF60FCC4F655}"/>
              </a:ext>
            </a:extLst>
          </p:cNvPr>
          <p:cNvSpPr>
            <a:spLocks noGrp="1"/>
          </p:cNvSpPr>
          <p:nvPr>
            <p:ph type="sldNum" sz="quarter" idx="12"/>
          </p:nvPr>
        </p:nvSpPr>
        <p:spPr/>
        <p:txBody>
          <a:bodyPr/>
          <a:lstStyle/>
          <a:p>
            <a:fld id="{A840D53A-832B-4CFE-819B-CBBAE244F2EE}" type="slidenum">
              <a:rPr lang="zh-CN" altLang="en-US" smtClean="0"/>
              <a:t>7</a:t>
            </a:fld>
            <a:endParaRPr lang="zh-CN" altLang="en-US"/>
          </a:p>
        </p:txBody>
      </p:sp>
      <p:sp>
        <p:nvSpPr>
          <p:cNvPr id="3" name="文本框 2">
            <a:extLst>
              <a:ext uri="{FF2B5EF4-FFF2-40B4-BE49-F238E27FC236}">
                <a16:creationId xmlns:a16="http://schemas.microsoft.com/office/drawing/2014/main" id="{6753651E-2E57-6FE5-DFFF-DB3B52B5107C}"/>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4848453E-FE28-21E0-C489-4690A0E8DD04}"/>
              </a:ext>
            </a:extLst>
          </p:cNvPr>
          <p:cNvSpPr txBox="1"/>
          <p:nvPr/>
        </p:nvSpPr>
        <p:spPr bwMode="auto">
          <a:xfrm>
            <a:off x="194430" y="455671"/>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CAA0E563-471B-D2D0-78CB-2617839A7B46}"/>
              </a:ext>
            </a:extLst>
          </p:cNvPr>
          <p:cNvSpPr txBox="1"/>
          <p:nvPr/>
        </p:nvSpPr>
        <p:spPr>
          <a:xfrm>
            <a:off x="194430" y="1102833"/>
            <a:ext cx="5149517" cy="5562228"/>
          </a:xfrm>
          <a:prstGeom prst="rect">
            <a:avLst/>
          </a:prstGeom>
          <a:noFill/>
        </p:spPr>
        <p:txBody>
          <a:bodyPr wrap="square" rtlCol="0">
            <a:spAutoFit/>
          </a:bodyPr>
          <a:lstStyle/>
          <a:p>
            <a:pPr algn="just">
              <a:lnSpc>
                <a:spcPct val="150000"/>
              </a:lnSpc>
            </a:pPr>
            <a:r>
              <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答裴侍御先行至石头驿以书见招，期月满泛洞庭</a:t>
            </a:r>
            <a:r>
              <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 </a:t>
            </a:r>
            <a:r>
              <a:rPr lang="en-US" altLang="zh-CN" sz="20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20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李白</a:t>
            </a:r>
            <a:endParaRPr lang="en-US" altLang="zh-CN" sz="20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君至石头驿，寄书黄鹤楼。</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开缄识远意，速此南行舟。</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风水无定准，</a:t>
            </a:r>
            <a:r>
              <a:rPr lang="zh-CN" altLang="en-US" sz="2400" b="1" kern="100" dirty="0">
                <a:solidFill>
                  <a:srgbClr val="FFC000"/>
                </a:solidFill>
                <a:effectLst/>
                <a:latin typeface="Times New Roman" panose="02020603050405020304" pitchFamily="18" charset="0"/>
                <a:ea typeface="仿宋" panose="02010609060101010101" pitchFamily="49" charset="-122"/>
                <a:cs typeface="Times New Roman" panose="02020603050405020304" pitchFamily="18" charset="0"/>
              </a:rPr>
              <a:t>湍波或滞留</a:t>
            </a: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忆昨新月生，西檐若琼钩。</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今来何所似，破镜悬清秋。</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恨不三五明，平湖泛澄流。</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此欢竟莫遂，狂杀王子猷。</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巴陵定遥远，持赠解人忧。</a:t>
            </a:r>
          </a:p>
        </p:txBody>
      </p:sp>
      <p:pic>
        <p:nvPicPr>
          <p:cNvPr id="11" name="图片 10">
            <a:extLst>
              <a:ext uri="{FF2B5EF4-FFF2-40B4-BE49-F238E27FC236}">
                <a16:creationId xmlns:a16="http://schemas.microsoft.com/office/drawing/2014/main" id="{CCCF3C63-72D8-FB50-B991-C1937EC6EAA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153269" y="93465"/>
            <a:ext cx="4038732" cy="2692867"/>
          </a:xfrm>
          <a:prstGeom prst="rect">
            <a:avLst/>
          </a:prstGeom>
          <a:noFill/>
          <a:ln>
            <a:noFill/>
          </a:ln>
        </p:spPr>
      </p:pic>
      <p:pic>
        <p:nvPicPr>
          <p:cNvPr id="12" name="图片 11">
            <a:extLst>
              <a:ext uri="{FF2B5EF4-FFF2-40B4-BE49-F238E27FC236}">
                <a16:creationId xmlns:a16="http://schemas.microsoft.com/office/drawing/2014/main" id="{A65F609E-069B-8CFE-240A-2BF1B5284092}"/>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128001" y="3962097"/>
            <a:ext cx="4064000" cy="2895904"/>
          </a:xfrm>
          <a:prstGeom prst="rect">
            <a:avLst/>
          </a:prstGeom>
          <a:noFill/>
        </p:spPr>
      </p:pic>
      <p:sp>
        <p:nvSpPr>
          <p:cNvPr id="13" name="文本框 12">
            <a:extLst>
              <a:ext uri="{FF2B5EF4-FFF2-40B4-BE49-F238E27FC236}">
                <a16:creationId xmlns:a16="http://schemas.microsoft.com/office/drawing/2014/main" id="{C792488C-28A0-94D5-494A-25E4AF7693A9}"/>
              </a:ext>
            </a:extLst>
          </p:cNvPr>
          <p:cNvSpPr txBox="1"/>
          <p:nvPr/>
        </p:nvSpPr>
        <p:spPr>
          <a:xfrm>
            <a:off x="9147224" y="3051646"/>
            <a:ext cx="2025553" cy="579967"/>
          </a:xfrm>
          <a:prstGeom prst="rect">
            <a:avLst/>
          </a:prstGeom>
          <a:noFill/>
        </p:spPr>
        <p:txBody>
          <a:bodyPr wrap="square" rtlCol="0">
            <a:spAutoFit/>
          </a:bodyPr>
          <a:lstStyle/>
          <a:p>
            <a:pPr algn="just">
              <a:lnSpc>
                <a:spcPct val="150000"/>
              </a:lnSpc>
            </a:pPr>
            <a:r>
              <a:rPr lang="en-US" altLang="zh-CN"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T</a:t>
            </a:r>
            <a:r>
              <a:rPr lang="en-US" altLang="zh-CN" sz="24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urbulence </a:t>
            </a:r>
            <a:endParaRPr lang="zh-CN" altLang="en-US" sz="24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4194422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95BEB3-4004-C65B-AA6A-A52BCF83BE10}"/>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A8FADF01-4304-0BFC-8998-B59F1BEA5C0D}"/>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2B2E6D18-B162-3E9A-7F38-9109F2D3ED32}"/>
              </a:ext>
            </a:extLst>
          </p:cNvPr>
          <p:cNvSpPr>
            <a:spLocks noGrp="1"/>
          </p:cNvSpPr>
          <p:nvPr>
            <p:ph type="sldNum" sz="quarter" idx="12"/>
          </p:nvPr>
        </p:nvSpPr>
        <p:spPr/>
        <p:txBody>
          <a:bodyPr/>
          <a:lstStyle/>
          <a:p>
            <a:fld id="{A840D53A-832B-4CFE-819B-CBBAE244F2EE}" type="slidenum">
              <a:rPr lang="zh-CN" altLang="en-US" smtClean="0"/>
              <a:t>8</a:t>
            </a:fld>
            <a:endParaRPr lang="zh-CN" altLang="en-US"/>
          </a:p>
        </p:txBody>
      </p:sp>
      <p:sp>
        <p:nvSpPr>
          <p:cNvPr id="3" name="文本框 2">
            <a:extLst>
              <a:ext uri="{FF2B5EF4-FFF2-40B4-BE49-F238E27FC236}">
                <a16:creationId xmlns:a16="http://schemas.microsoft.com/office/drawing/2014/main" id="{24E14E32-C657-A8F6-9D90-2DADBFAB6BF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33594876-E8E2-8ABB-854B-2D3734220D63}"/>
              </a:ext>
            </a:extLst>
          </p:cNvPr>
          <p:cNvSpPr txBox="1"/>
          <p:nvPr/>
        </p:nvSpPr>
        <p:spPr bwMode="auto">
          <a:xfrm>
            <a:off x="215095" y="658871"/>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0574194-D734-E2C8-C84D-4DDC0F9D1A29}"/>
              </a:ext>
            </a:extLst>
          </p:cNvPr>
          <p:cNvSpPr txBox="1"/>
          <p:nvPr/>
        </p:nvSpPr>
        <p:spPr>
          <a:xfrm>
            <a:off x="515097" y="2491530"/>
            <a:ext cx="5691739" cy="2884572"/>
          </a:xfrm>
          <a:prstGeom prst="rect">
            <a:avLst/>
          </a:prstGeom>
          <a:noFill/>
        </p:spPr>
        <p:txBody>
          <a:bodyPr wrap="square" rtlCol="0">
            <a:spAutoFit/>
          </a:bodyPr>
          <a:lstStyle/>
          <a:p>
            <a:pPr algn="just">
              <a:lnSpc>
                <a:spcPct val="150000"/>
              </a:lnSpc>
            </a:pPr>
            <a:r>
              <a:rPr lang="en-US" altLang="zh-CN" sz="28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r>
              <a:rPr lang="zh-CN" altLang="en-US" sz="28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采莲曲</a:t>
            </a:r>
            <a:r>
              <a:rPr lang="en-US" altLang="zh-CN" sz="28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zh-CN" altLang="en-US"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en-US" altLang="zh-CN"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b="1"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贺知章 </a:t>
            </a:r>
            <a:endPar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endParaRPr lang="en-US" altLang="zh-CN"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稽山罢雾郁嵯峨，镜水</a:t>
            </a:r>
            <a:r>
              <a:rPr lang="zh-CN" altLang="en-US" sz="2400" b="1" u="sng" kern="100" dirty="0">
                <a:solidFill>
                  <a:srgbClr val="FFC000"/>
                </a:solidFill>
                <a:effectLst/>
                <a:latin typeface="Times New Roman" panose="02020603050405020304" pitchFamily="18" charset="0"/>
                <a:ea typeface="仿宋" panose="02010609060101010101" pitchFamily="49" charset="-122"/>
                <a:cs typeface="Times New Roman" panose="02020603050405020304" pitchFamily="18" charset="0"/>
              </a:rPr>
              <a:t>无风也自波</a:t>
            </a: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a:t>
            </a:r>
          </a:p>
          <a:p>
            <a:pPr algn="just">
              <a:lnSpc>
                <a:spcPct val="150000"/>
              </a:lnSpc>
            </a:pPr>
            <a:r>
              <a:rPr lang="zh-CN" altLang="en-US" sz="2400" b="1"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莫言春度芳菲尽，别有中流采芰荷。</a:t>
            </a:r>
          </a:p>
        </p:txBody>
      </p:sp>
      <p:pic>
        <p:nvPicPr>
          <p:cNvPr id="6" name="图片 5" descr="微波水面图片">
            <a:extLst>
              <a:ext uri="{FF2B5EF4-FFF2-40B4-BE49-F238E27FC236}">
                <a16:creationId xmlns:a16="http://schemas.microsoft.com/office/drawing/2014/main" id="{7FDC53B9-F727-9C88-3E2E-A193FF5DFCE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16867" y="1621289"/>
            <a:ext cx="4575133" cy="3113773"/>
          </a:xfrm>
          <a:prstGeom prst="rect">
            <a:avLst/>
          </a:prstGeom>
          <a:noFill/>
          <a:ln>
            <a:noFill/>
          </a:ln>
        </p:spPr>
      </p:pic>
      <p:sp>
        <p:nvSpPr>
          <p:cNvPr id="7" name="文本框 6">
            <a:extLst>
              <a:ext uri="{FF2B5EF4-FFF2-40B4-BE49-F238E27FC236}">
                <a16:creationId xmlns:a16="http://schemas.microsoft.com/office/drawing/2014/main" id="{972BB802-DC4E-2D76-08C5-A524EA555D0A}"/>
              </a:ext>
            </a:extLst>
          </p:cNvPr>
          <p:cNvSpPr txBox="1"/>
          <p:nvPr/>
        </p:nvSpPr>
        <p:spPr>
          <a:xfrm>
            <a:off x="7756916" y="5236711"/>
            <a:ext cx="3679964" cy="1133965"/>
          </a:xfrm>
          <a:prstGeom prst="rect">
            <a:avLst/>
          </a:prstGeom>
          <a:noFill/>
        </p:spPr>
        <p:txBody>
          <a:bodyPr wrap="square" rtlCol="0">
            <a:spAutoFit/>
          </a:bodyPr>
          <a:lstStyle/>
          <a:p>
            <a:pPr algn="just">
              <a:lnSpc>
                <a:spcPct val="150000"/>
              </a:lnSpc>
            </a:pPr>
            <a:r>
              <a:rPr lang="en-US" altLang="zh-CN"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S</a:t>
            </a:r>
            <a:r>
              <a:rPr lang="en-US" altLang="zh-CN" sz="2400" kern="100" dirty="0">
                <a:solidFill>
                  <a:schemeClr val="bg1"/>
                </a:solidFill>
                <a:effectLst/>
                <a:latin typeface="Times New Roman" panose="02020603050405020304" pitchFamily="18" charset="0"/>
                <a:ea typeface="仿宋" panose="02010609060101010101" pitchFamily="49" charset="-122"/>
                <a:cs typeface="Times New Roman" panose="02020603050405020304" pitchFamily="18" charset="0"/>
              </a:rPr>
              <a:t>elf-excitation,  Fluctuation</a:t>
            </a:r>
          </a:p>
          <a:p>
            <a:pPr algn="just">
              <a:lnSpc>
                <a:spcPct val="150000"/>
              </a:lnSpc>
            </a:pPr>
            <a:r>
              <a:rPr lang="zh-CN" altLang="en-US"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涨落 → 波粒二象</a:t>
            </a:r>
            <a:r>
              <a:rPr lang="en-US" altLang="zh-CN"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项</a:t>
            </a:r>
            <a:r>
              <a:rPr lang="en-US" altLang="zh-CN"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zh-CN" altLang="en-US"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性</a:t>
            </a:r>
            <a:endParaRPr lang="en-US" altLang="zh-CN" sz="2400" kern="1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endParaRPr>
          </a:p>
        </p:txBody>
      </p:sp>
    </p:spTree>
    <p:extLst>
      <p:ext uri="{BB962C8B-B14F-4D97-AF65-F5344CB8AC3E}">
        <p14:creationId xmlns:p14="http://schemas.microsoft.com/office/powerpoint/2010/main" val="35481322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180463-B38B-B5B6-2905-5613C887698C}"/>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94EF09A-807D-7834-9C3B-D3DF5B0EEFB0}"/>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906B3493-6277-09B8-E4EF-C1D3247E1D33}"/>
              </a:ext>
            </a:extLst>
          </p:cNvPr>
          <p:cNvSpPr>
            <a:spLocks noGrp="1"/>
          </p:cNvSpPr>
          <p:nvPr>
            <p:ph type="sldNum" sz="quarter" idx="12"/>
          </p:nvPr>
        </p:nvSpPr>
        <p:spPr/>
        <p:txBody>
          <a:bodyPr/>
          <a:lstStyle/>
          <a:p>
            <a:fld id="{A840D53A-832B-4CFE-819B-CBBAE244F2EE}" type="slidenum">
              <a:rPr lang="zh-CN" altLang="en-US" smtClean="0"/>
              <a:t>9</a:t>
            </a:fld>
            <a:endParaRPr lang="zh-CN" altLang="en-US"/>
          </a:p>
        </p:txBody>
      </p:sp>
      <p:sp>
        <p:nvSpPr>
          <p:cNvPr id="3" name="文本框 2">
            <a:extLst>
              <a:ext uri="{FF2B5EF4-FFF2-40B4-BE49-F238E27FC236}">
                <a16:creationId xmlns:a16="http://schemas.microsoft.com/office/drawing/2014/main" id="{EF04DE80-1B8B-8B71-DF18-1A3541CCA59D}"/>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8A57399-2971-A52B-E228-4171F7F90EF6}"/>
              </a:ext>
            </a:extLst>
          </p:cNvPr>
          <p:cNvSpPr txBox="1"/>
          <p:nvPr/>
        </p:nvSpPr>
        <p:spPr bwMode="auto">
          <a:xfrm>
            <a:off x="218282" y="384188"/>
            <a:ext cx="52396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水</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波就是物理学的万能概念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6B5369B3-6450-8C85-2B56-38E5B8F972FE}"/>
                  </a:ext>
                </a:extLst>
              </p:cNvPr>
              <p:cNvSpPr txBox="1"/>
              <p:nvPr/>
            </p:nvSpPr>
            <p:spPr bwMode="auto">
              <a:xfrm>
                <a:off x="303651" y="1031350"/>
                <a:ext cx="6430435" cy="2733198"/>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Thomas Young 1801</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年用水波演示双缝干涉</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缝宽为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缝间距为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波长为</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，则强度分布</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m:rPr>
                        <m:sty m:val="p"/>
                      </m:r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d>
                      <m:dPr>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𝜃</m:t>
                        </m:r>
                      </m:e>
                    </m:d>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1" dirty="0"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sSup>
                      <m:sSupPr>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𝑐𝑜𝑠</m:t>
                        </m:r>
                      </m:e>
                      <m:sup>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begChr m:val="["/>
                        <m:endChr m:val="]"/>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𝜋</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𝑑𝑠𝑖𝑛</m:t>
                            </m:r>
                            <m:r>
                              <a:rPr lang="zh-CN" altLang="en-US"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𝜃</m:t>
                            </m:r>
                          </m:num>
                          <m:den>
                            <m:r>
                              <a:rPr lang="zh-CN" altLang="en-US"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𝜆</m:t>
                            </m:r>
                          </m:den>
                        </m:f>
                      </m:e>
                    </m:d>
                  </m:oMath>
                </a14:m>
                <a:r>
                  <a:rPr lang="en-US" altLang="zh-CN" sz="2400" dirty="0">
                    <a:solidFill>
                      <a:schemeClr val="bg1"/>
                    </a:solidFill>
                    <a:ea typeface="思源黑体 CN Light" panose="020B0300000000000000" pitchFamily="34" charset="-122"/>
                    <a:cs typeface="Times New Roman" panose="02020603050405020304" pitchFamily="18" charset="0"/>
                  </a:rPr>
                  <a:t> </a:t>
                </a:r>
                <a14:m>
                  <m:oMath xmlns:m="http://schemas.openxmlformats.org/officeDocument/2006/math">
                    <m:sSup>
                      <m:sSup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𝑖𝑛𝑐</m:t>
                        </m:r>
                      </m:e>
                      <m:sup>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begChr m:val="["/>
                        <m:endChr m:val="]"/>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𝜋</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𝑏</m:t>
                            </m:r>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𝑠𝑖𝑛</m:t>
                            </m:r>
                            <m:r>
                              <a:rPr lang="zh-CN" altLang="en-US"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𝜃</m:t>
                            </m:r>
                          </m:num>
                          <m:den>
                            <m:r>
                              <a:rPr lang="zh-CN" altLang="en-US"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𝜆</m:t>
                            </m:r>
                          </m:den>
                        </m:f>
                      </m:e>
                    </m:d>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其中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𝜃</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是相对于缝中心的偏角</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𝑠𝑖𝑛𝑐𝑥</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𝑠𝑖𝑛𝑥</m:t>
                        </m:r>
                      </m:num>
                      <m:den>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p:txBody>
          </p:sp>
        </mc:Choice>
        <mc:Fallback xmlns="">
          <p:sp>
            <p:nvSpPr>
              <p:cNvPr id="6" name="文本框 5">
                <a:extLst>
                  <a:ext uri="{FF2B5EF4-FFF2-40B4-BE49-F238E27FC236}">
                    <a16:creationId xmlns:a16="http://schemas.microsoft.com/office/drawing/2014/main" id="{6B5369B3-6450-8C85-2B56-38E5B8F972FE}"/>
                  </a:ext>
                </a:extLst>
              </p:cNvPr>
              <p:cNvSpPr txBox="1">
                <a:spLocks noRot="1" noChangeAspect="1" noMove="1" noResize="1" noEditPoints="1" noAdjustHandles="1" noChangeArrowheads="1" noChangeShapeType="1" noTextEdit="1"/>
              </p:cNvSpPr>
              <p:nvPr/>
            </p:nvSpPr>
            <p:spPr bwMode="auto">
              <a:xfrm>
                <a:off x="303651" y="1031350"/>
                <a:ext cx="6430435" cy="2733198"/>
              </a:xfrm>
              <a:prstGeom prst="rect">
                <a:avLst/>
              </a:prstGeom>
              <a:blipFill>
                <a:blip r:embed="rId3"/>
                <a:stretch>
                  <a:fillRect l="-1517" b="-2450"/>
                </a:stretch>
              </a:blipFill>
              <a:ln>
                <a:noFill/>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D705D311-0571-E424-C771-D59206CA307C}"/>
                  </a:ext>
                </a:extLst>
              </p:cNvPr>
              <p:cNvSpPr txBox="1"/>
              <p:nvPr/>
            </p:nvSpPr>
            <p:spPr bwMode="auto">
              <a:xfrm>
                <a:off x="284401" y="3884599"/>
                <a:ext cx="10078909" cy="2853350"/>
              </a:xfrm>
              <a:prstGeom prst="rect">
                <a:avLst/>
              </a:prstGeom>
              <a:noFill/>
              <a:ln>
                <a:solidFill>
                  <a:srgbClr val="00B050"/>
                </a:solidFill>
              </a:ln>
              <a:effectLst/>
            </p:spPr>
            <p:txBody>
              <a:bodyPr wrap="square" rtlCol="0">
                <a:noAutofit/>
              </a:bodyPr>
              <a:lstStyle/>
              <a:p>
                <a:pPr algn="l">
                  <a:lnSpc>
                    <a:spcPct val="150000"/>
                  </a:lnSpc>
                </a:pP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波的表示：</a:t>
                </a:r>
                <a14:m>
                  <m:oMath xmlns:m="http://schemas.openxmlformats.org/officeDocument/2006/math">
                    <m:r>
                      <m:rPr>
                        <m:sty m:val="p"/>
                      </m:rPr>
                      <a:rPr lang="en-US" altLang="zh-CN" sz="22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A</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sSub>
                      <m:sSubPr>
                        <m:ctrlP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𝐴</m:t>
                        </m:r>
                      </m:e>
                      <m:sub>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sSup>
                      <m:sSupPr>
                        <m:ctrlP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2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e</m:t>
                        </m:r>
                      </m:e>
                      <m:sup>
                        <m:r>
                          <m:rPr>
                            <m:sty m:val="p"/>
                          </m:rPr>
                          <a:rPr lang="en-US" altLang="zh-CN" sz="22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r>
                          <a:rPr lang="zh-CN" altLang="en-US" sz="22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d>
                          <m:dPr>
                            <m:ctrlPr>
                              <a:rPr lang="en-US" altLang="zh-CN" sz="22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𝑦</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𝑧</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sup>
                    </m:sSup>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nSpc>
                    <a:spcPct val="150000"/>
                  </a:lnSpc>
                </a:pP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函数  </a:t>
                </a:r>
                <a14:m>
                  <m:oMath xmlns:m="http://schemas.openxmlformats.org/officeDocument/2006/math">
                    <m:sSup>
                      <m:sSup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𝑖𝑥</m:t>
                        </m:r>
                      </m:sup>
                    </m:s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𝑐𝑜𝑠𝑥</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𝑖𝑠𝑖𝑛𝑥</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成了波的代名词。</a:t>
                </a:r>
                <a:r>
                  <a:rPr lang="en-US" altLang="zh-CN" sz="2200" dirty="0">
                    <a:solidFill>
                      <a:schemeClr val="bg1"/>
                    </a:solidFill>
                    <a:ea typeface="思源黑体 CN Light" panose="020B0300000000000000" pitchFamily="34" charset="-122"/>
                    <a:cs typeface="Times New Roman" panose="02020603050405020304" pitchFamily="18" charset="0"/>
                  </a:rPr>
                  <a:t> </a:t>
                </a:r>
                <a14:m>
                  <m:oMath xmlns:m="http://schemas.openxmlformats.org/officeDocument/2006/math">
                    <m:sSup>
                      <m:sSupPr>
                        <m:ctrlPr>
                          <a:rPr lang="en-US" altLang="zh-CN" sz="22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𝑖𝑥</m:t>
                        </m:r>
                      </m:sup>
                    </m:s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是算符  </a:t>
                </a:r>
                <a14:m>
                  <m:oMath xmlns:m="http://schemas.openxmlformats.org/officeDocument/2006/math">
                    <m:f>
                      <m:f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e>
                          <m: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sSup>
                          <m:sSup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dx</m:t>
                            </m:r>
                          </m:e>
                          <m: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en>
                    </m:f>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的本征函数。</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nSpc>
                    <a:spcPct val="150000"/>
                  </a:lnSpc>
                </a:pP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采用函数 </a:t>
                </a:r>
                <a14:m>
                  <m:oMath xmlns:m="http://schemas.openxmlformats.org/officeDocument/2006/math">
                    <m:sSup>
                      <m:sSupPr>
                        <m:ctrl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zh-CN" altLang="en-US"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𝜋</m:t>
                        </m:r>
                        <m:r>
                          <m:rPr>
                            <m:sty m:val="p"/>
                          </m:r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sup>
                    </m:sSup>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算符 </a:t>
                </a:r>
                <a14:m>
                  <m:oMath xmlns:m="http://schemas.openxmlformats.org/officeDocument/2006/math">
                    <m:f>
                      <m:fPr>
                        <m:ctrl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e>
                          <m:sup>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sSup>
                          <m:sSupPr>
                            <m:ctrl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dx</m:t>
                            </m:r>
                          </m:e>
                          <m:sup>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en>
                    </m:f>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acc>
                      <m:accPr>
                        <m:chr m:val="̂"/>
                        <m:ctrlP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𝑝</m:t>
                        </m:r>
                      </m:e>
                    </m:acc>
                    <m:acc>
                      <m:accPr>
                        <m:chr m:val="̂"/>
                        <m:ctrlP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a:rPr lang="en-US"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𝑝</m:t>
                        </m:r>
                      </m:e>
                    </m:acc>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成了动能，这便成了量子力学。</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nSpc>
                    <a:spcPct val="150000"/>
                  </a:lnSpc>
                </a:pPr>
                <a14:m>
                  <m:oMath xmlns:m="http://schemas.openxmlformats.org/officeDocument/2006/math">
                    <m:d>
                      <m:d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𝑐𝑜𝑠</m:t>
                        </m:r>
                        <m:r>
                          <m:rPr>
                            <m:sty m:val="p"/>
                          </m:r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n</m:t>
                        </m:r>
                        <m:r>
                          <a:rPr lang="zh-CN" altLang="en-US"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zh-CN" altLang="en-US"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𝑠𝑖𝑛</m:t>
                        </m:r>
                        <m:r>
                          <m:rPr>
                            <m:sty m:val="p"/>
                          </m:r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n</m:t>
                        </m:r>
                        <m:r>
                          <a:rPr lang="zh-CN" altLang="en-US"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e>
                    </m:d>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构成完备正交集，于是总可以拿平面波糊弄事儿。 </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10" name="文本框 9">
                <a:extLst>
                  <a:ext uri="{FF2B5EF4-FFF2-40B4-BE49-F238E27FC236}">
                    <a16:creationId xmlns:a16="http://schemas.microsoft.com/office/drawing/2014/main" id="{D705D311-0571-E424-C771-D59206CA307C}"/>
                  </a:ext>
                </a:extLst>
              </p:cNvPr>
              <p:cNvSpPr txBox="1">
                <a:spLocks noRot="1" noChangeAspect="1" noMove="1" noResize="1" noEditPoints="1" noAdjustHandles="1" noChangeArrowheads="1" noChangeShapeType="1" noTextEdit="1"/>
              </p:cNvSpPr>
              <p:nvPr/>
            </p:nvSpPr>
            <p:spPr bwMode="auto">
              <a:xfrm>
                <a:off x="284401" y="3884599"/>
                <a:ext cx="10078909" cy="2853350"/>
              </a:xfrm>
              <a:prstGeom prst="rect">
                <a:avLst/>
              </a:prstGeom>
              <a:blipFill>
                <a:blip r:embed="rId5"/>
                <a:stretch>
                  <a:fillRect l="-725"/>
                </a:stretch>
              </a:blipFill>
              <a:ln>
                <a:solidFill>
                  <a:srgbClr val="00B050"/>
                </a:solidFill>
              </a:ln>
              <a:effectLst/>
            </p:spPr>
            <p:txBody>
              <a:bodyPr/>
              <a:lstStyle/>
              <a:p>
                <a:r>
                  <a:rPr lang="zh-CN" altLang="en-US">
                    <a:noFill/>
                  </a:rPr>
                  <a:t> </a:t>
                </a:r>
              </a:p>
            </p:txBody>
          </p:sp>
        </mc:Fallback>
      </mc:AlternateContent>
      <p:grpSp>
        <p:nvGrpSpPr>
          <p:cNvPr id="11" name="组合 10">
            <a:extLst>
              <a:ext uri="{FF2B5EF4-FFF2-40B4-BE49-F238E27FC236}">
                <a16:creationId xmlns:a16="http://schemas.microsoft.com/office/drawing/2014/main" id="{F3A737D8-710B-183B-5FD8-8D394D7519E4}"/>
              </a:ext>
            </a:extLst>
          </p:cNvPr>
          <p:cNvGrpSpPr/>
          <p:nvPr/>
        </p:nvGrpSpPr>
        <p:grpSpPr>
          <a:xfrm>
            <a:off x="7741039" y="265241"/>
            <a:ext cx="4450961" cy="3354117"/>
            <a:chOff x="7741039" y="530482"/>
            <a:chExt cx="4450961" cy="3354117"/>
          </a:xfrm>
        </p:grpSpPr>
        <p:grpSp>
          <p:nvGrpSpPr>
            <p:cNvPr id="12" name="组合 11">
              <a:extLst>
                <a:ext uri="{FF2B5EF4-FFF2-40B4-BE49-F238E27FC236}">
                  <a16:creationId xmlns:a16="http://schemas.microsoft.com/office/drawing/2014/main" id="{C8786B60-31A3-168F-9B9B-CB67CF07054A}"/>
                </a:ext>
              </a:extLst>
            </p:cNvPr>
            <p:cNvGrpSpPr/>
            <p:nvPr/>
          </p:nvGrpSpPr>
          <p:grpSpPr>
            <a:xfrm>
              <a:off x="7741039" y="530482"/>
              <a:ext cx="4450961" cy="3354117"/>
              <a:chOff x="7617124" y="86444"/>
              <a:chExt cx="4450961" cy="3354117"/>
            </a:xfrm>
          </p:grpSpPr>
          <p:pic>
            <p:nvPicPr>
              <p:cNvPr id="14" name="图片 13">
                <a:extLst>
                  <a:ext uri="{FF2B5EF4-FFF2-40B4-BE49-F238E27FC236}">
                    <a16:creationId xmlns:a16="http://schemas.microsoft.com/office/drawing/2014/main" id="{29A22AC2-E818-278A-BEB0-C9832433395E}"/>
                  </a:ext>
                </a:extLst>
              </p:cNvPr>
              <p:cNvPicPr>
                <a:picLocks noChangeAspect="1"/>
              </p:cNvPicPr>
              <p:nvPr/>
            </p:nvPicPr>
            <p:blipFill>
              <a:blip r:embed="rId6"/>
              <a:stretch>
                <a:fillRect/>
              </a:stretch>
            </p:blipFill>
            <p:spPr>
              <a:xfrm>
                <a:off x="7617124" y="86444"/>
                <a:ext cx="4450961" cy="3354117"/>
              </a:xfrm>
              <a:prstGeom prst="rect">
                <a:avLst/>
              </a:prstGeom>
            </p:spPr>
          </p:pic>
          <p:sp>
            <p:nvSpPr>
              <p:cNvPr id="15" name="文本框 14">
                <a:extLst>
                  <a:ext uri="{FF2B5EF4-FFF2-40B4-BE49-F238E27FC236}">
                    <a16:creationId xmlns:a16="http://schemas.microsoft.com/office/drawing/2014/main" id="{3943A8B7-E1B7-6494-2DC5-CD2B71D837B4}"/>
                  </a:ext>
                </a:extLst>
              </p:cNvPr>
              <p:cNvSpPr txBox="1"/>
              <p:nvPr/>
            </p:nvSpPr>
            <p:spPr bwMode="auto">
              <a:xfrm>
                <a:off x="9260593" y="1281245"/>
                <a:ext cx="2583476" cy="1164566"/>
              </a:xfrm>
              <a:prstGeom prst="rect">
                <a:avLst/>
              </a:prstGeom>
              <a:noFill/>
              <a:ln>
                <a:noFill/>
              </a:ln>
              <a:effectLst/>
            </p:spPr>
            <p:txBody>
              <a:bodyPr wrap="square" rtlCol="0">
                <a:noAutofit/>
              </a:bodyPr>
              <a:lstStyle/>
              <a:p>
                <a:pPr algn="l"/>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测量有什么可商榷处？</a:t>
                </a:r>
                <a:endPar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强度分布函数长啥样？</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p:grpSp>
        <mc:AlternateContent xmlns:mc="http://schemas.openxmlformats.org/markup-compatibility/2006" xmlns:a14="http://schemas.microsoft.com/office/drawing/2010/main">
          <mc:Choice Requires="a14">
            <p:sp>
              <p:nvSpPr>
                <p:cNvPr id="13" name="文本框 12">
                  <a:extLst>
                    <a:ext uri="{FF2B5EF4-FFF2-40B4-BE49-F238E27FC236}">
                      <a16:creationId xmlns:a16="http://schemas.microsoft.com/office/drawing/2014/main" id="{4FF1488D-00FD-7355-3714-8B086338572C}"/>
                    </a:ext>
                  </a:extLst>
                </p:cNvPr>
                <p:cNvSpPr txBox="1"/>
                <p:nvPr/>
              </p:nvSpPr>
              <p:spPr bwMode="auto">
                <a:xfrm>
                  <a:off x="7852723" y="3058702"/>
                  <a:ext cx="1515754" cy="657045"/>
                </a:xfrm>
                <a:prstGeom prst="rect">
                  <a:avLst/>
                </a:prstGeom>
                <a:noFill/>
                <a:ln>
                  <a:noFill/>
                </a:ln>
                <a:effectLst/>
              </p:spPr>
              <p:txBody>
                <a:bodyPr wrap="square" rtlCol="0">
                  <a:noAutofit/>
                </a:bodyPr>
                <a:lstStyle/>
                <a:p>
                  <a:pPr algn="l"/>
                  <a14:m>
                    <m:oMathPara xmlns:m="http://schemas.openxmlformats.org/officeDocument/2006/math">
                      <m:oMathParaPr>
                        <m:jc m:val="centerGroup"/>
                      </m:oMathParaPr>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𝑦</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num>
                          <m:den>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den>
                        </m:f>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m:oMathPara>
                  </a14:m>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13" name="文本框 12">
                  <a:extLst>
                    <a:ext uri="{FF2B5EF4-FFF2-40B4-BE49-F238E27FC236}">
                      <a16:creationId xmlns:a16="http://schemas.microsoft.com/office/drawing/2014/main" id="{4FF1488D-00FD-7355-3714-8B086338572C}"/>
                    </a:ext>
                  </a:extLst>
                </p:cNvPr>
                <p:cNvSpPr txBox="1">
                  <a:spLocks noRot="1" noChangeAspect="1" noMove="1" noResize="1" noEditPoints="1" noAdjustHandles="1" noChangeArrowheads="1" noChangeShapeType="1" noTextEdit="1"/>
                </p:cNvSpPr>
                <p:nvPr/>
              </p:nvSpPr>
              <p:spPr bwMode="auto">
                <a:xfrm>
                  <a:off x="7852723" y="3058702"/>
                  <a:ext cx="1515754" cy="657045"/>
                </a:xfrm>
                <a:prstGeom prst="rect">
                  <a:avLst/>
                </a:prstGeom>
                <a:blipFill>
                  <a:blip r:embed="rId7"/>
                  <a:stretch>
                    <a:fillRect b="-2778"/>
                  </a:stretch>
                </a:blipFill>
                <a:ln>
                  <a:noFill/>
                </a:ln>
                <a:effectLst/>
              </p:spPr>
              <p:txBody>
                <a:bodyPr/>
                <a:lstStyle/>
                <a:p>
                  <a:r>
                    <a:rPr lang="zh-CN" altLang="en-US">
                      <a:noFill/>
                    </a:rPr>
                    <a:t> </a:t>
                  </a:r>
                </a:p>
              </p:txBody>
            </p:sp>
          </mc:Fallback>
        </mc:AlternateContent>
      </p:grpSp>
    </p:spTree>
    <p:extLst>
      <p:ext uri="{BB962C8B-B14F-4D97-AF65-F5344CB8AC3E}">
        <p14:creationId xmlns:p14="http://schemas.microsoft.com/office/powerpoint/2010/main" val="34183341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166908-7F08-F128-29B8-D2748E3B883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DBAA98E6-33D2-D267-1C68-887F8E19E660}"/>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66E66E39-CBBC-F66B-5F6D-D1E7DC0DD04E}"/>
              </a:ext>
            </a:extLst>
          </p:cNvPr>
          <p:cNvSpPr>
            <a:spLocks noGrp="1"/>
          </p:cNvSpPr>
          <p:nvPr>
            <p:ph type="sldNum" sz="quarter" idx="12"/>
          </p:nvPr>
        </p:nvSpPr>
        <p:spPr/>
        <p:txBody>
          <a:bodyPr/>
          <a:lstStyle/>
          <a:p>
            <a:fld id="{A840D53A-832B-4CFE-819B-CBBAE244F2EE}" type="slidenum">
              <a:rPr lang="zh-CN" altLang="en-US" smtClean="0"/>
              <a:t>10</a:t>
            </a:fld>
            <a:endParaRPr lang="zh-CN" altLang="en-US"/>
          </a:p>
        </p:txBody>
      </p:sp>
      <p:sp>
        <p:nvSpPr>
          <p:cNvPr id="3" name="文本框 2">
            <a:extLst>
              <a:ext uri="{FF2B5EF4-FFF2-40B4-BE49-F238E27FC236}">
                <a16:creationId xmlns:a16="http://schemas.microsoft.com/office/drawing/2014/main" id="{6B6D703C-11C2-619B-D03B-EC8CAE597BC5}"/>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447D7550-A7A4-3FE0-A0B7-390FC3710E3F}"/>
              </a:ext>
            </a:extLst>
          </p:cNvPr>
          <p:cNvSpPr txBox="1"/>
          <p:nvPr/>
        </p:nvSpPr>
        <p:spPr bwMode="auto">
          <a:xfrm>
            <a:off x="396815" y="416223"/>
            <a:ext cx="5597585" cy="647162"/>
          </a:xfrm>
          <a:prstGeom prst="rect">
            <a:avLst/>
          </a:prstGeom>
          <a:noFill/>
          <a:ln>
            <a:noFill/>
          </a:ln>
          <a:effectLst/>
        </p:spPr>
        <p:txBody>
          <a:bodyPr wrap="square" rtlCol="0">
            <a:noAutofit/>
          </a:bodyPr>
          <a:lstStyle/>
          <a:p>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光的形象变迁：波动说与颗粒说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086A9091-D1D7-377E-14B2-AD5CC9042841}"/>
              </a:ext>
            </a:extLst>
          </p:cNvPr>
          <p:cNvSpPr txBox="1"/>
          <p:nvPr/>
        </p:nvSpPr>
        <p:spPr bwMode="auto">
          <a:xfrm>
            <a:off x="177668" y="1316576"/>
            <a:ext cx="10191283" cy="5256752"/>
          </a:xfrm>
          <a:prstGeom prst="rect">
            <a:avLst/>
          </a:prstGeom>
          <a:noFill/>
          <a:ln>
            <a:noFill/>
          </a:ln>
          <a:effectLst/>
        </p:spPr>
        <p:txBody>
          <a:bodyPr wrap="square" rtlCol="0">
            <a:noAutofit/>
          </a:bodyPr>
          <a:lstStyle/>
          <a:p>
            <a:pPr algn="l"/>
            <a:r>
              <a:rPr lang="zh-CN" altLang="en-US"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起初， 光的形象是光线， </a:t>
            </a:r>
            <a:r>
              <a:rPr lang="en-US" altLang="zh-CN"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ray. </a:t>
            </a:r>
          </a:p>
          <a:p>
            <a:pPr algn="l"/>
            <a:endParaRPr lang="en-US" altLang="zh-CN"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Huygens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sym typeface="Wingdings" panose="05000000000000000000" pitchFamily="2" charset="2"/>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sym typeface="Wingdings" panose="05000000000000000000" pitchFamily="2" charset="2"/>
              </a:rPr>
              <a:t>(1629-1695):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to compare propagation of light to the spreading of sound through air, or of waves through water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fr-FR"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Traité de la Lumière (1690)</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Light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is no thing, no body, but  a state, a motion, a disturbance! </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He developed that essential principle of the undulatory theory, the principle of accumulated disturbance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累积扰动原理</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Newton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(1642-1727): to compare propagation of light to the motion of projectiles.</a:t>
            </a: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光颗粒</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continues in rectilinear and uniform progress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except so far as its course is retarded or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disturbed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by the influence of some foreign body.</a:t>
            </a: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光不遭受干扰就沿直线传播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{Opticks (1704)}.</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pic>
        <p:nvPicPr>
          <p:cNvPr id="7" name="图片 6">
            <a:extLst>
              <a:ext uri="{FF2B5EF4-FFF2-40B4-BE49-F238E27FC236}">
                <a16:creationId xmlns:a16="http://schemas.microsoft.com/office/drawing/2014/main" id="{49E16FDC-50ED-C661-EC91-AC99F50DBCE2}"/>
              </a:ext>
            </a:extLst>
          </p:cNvPr>
          <p:cNvPicPr>
            <a:picLocks noChangeAspect="1"/>
          </p:cNvPicPr>
          <p:nvPr/>
        </p:nvPicPr>
        <p:blipFill>
          <a:blip r:embed="rId3"/>
          <a:stretch>
            <a:fillRect/>
          </a:stretch>
        </p:blipFill>
        <p:spPr>
          <a:xfrm>
            <a:off x="10307782" y="4730457"/>
            <a:ext cx="1884218" cy="2127544"/>
          </a:xfrm>
          <a:prstGeom prst="rect">
            <a:avLst/>
          </a:prstGeom>
        </p:spPr>
      </p:pic>
      <p:pic>
        <p:nvPicPr>
          <p:cNvPr id="8" name="图片 7">
            <a:extLst>
              <a:ext uri="{FF2B5EF4-FFF2-40B4-BE49-F238E27FC236}">
                <a16:creationId xmlns:a16="http://schemas.microsoft.com/office/drawing/2014/main" id="{5FD6ED35-4128-BC1C-6471-907D768ABC38}"/>
              </a:ext>
            </a:extLst>
          </p:cNvPr>
          <p:cNvPicPr>
            <a:picLocks noChangeAspect="1"/>
          </p:cNvPicPr>
          <p:nvPr/>
        </p:nvPicPr>
        <p:blipFill>
          <a:blip r:embed="rId4"/>
          <a:stretch>
            <a:fillRect/>
          </a:stretch>
        </p:blipFill>
        <p:spPr>
          <a:xfrm>
            <a:off x="10307782" y="1817739"/>
            <a:ext cx="1884218" cy="1658931"/>
          </a:xfrm>
          <a:prstGeom prst="rect">
            <a:avLst/>
          </a:prstGeom>
        </p:spPr>
      </p:pic>
    </p:spTree>
    <p:extLst>
      <p:ext uri="{BB962C8B-B14F-4D97-AF65-F5344CB8AC3E}">
        <p14:creationId xmlns:p14="http://schemas.microsoft.com/office/powerpoint/2010/main" val="3755386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2118C1-E84B-F407-D136-6E2EF4C2E297}"/>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A96AD49-8E9F-7696-A17C-AEB720029E4D}"/>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B895B8B-2E81-4DD2-85BB-10779933B9C0}"/>
              </a:ext>
            </a:extLst>
          </p:cNvPr>
          <p:cNvSpPr>
            <a:spLocks noGrp="1"/>
          </p:cNvSpPr>
          <p:nvPr>
            <p:ph type="sldNum" sz="quarter" idx="12"/>
          </p:nvPr>
        </p:nvSpPr>
        <p:spPr/>
        <p:txBody>
          <a:bodyPr/>
          <a:lstStyle/>
          <a:p>
            <a:fld id="{A840D53A-832B-4CFE-819B-CBBAE244F2EE}" type="slidenum">
              <a:rPr lang="zh-CN" altLang="en-US" smtClean="0"/>
              <a:t>11</a:t>
            </a:fld>
            <a:endParaRPr lang="zh-CN" altLang="en-US"/>
          </a:p>
        </p:txBody>
      </p:sp>
      <p:sp>
        <p:nvSpPr>
          <p:cNvPr id="3" name="文本框 2">
            <a:extLst>
              <a:ext uri="{FF2B5EF4-FFF2-40B4-BE49-F238E27FC236}">
                <a16:creationId xmlns:a16="http://schemas.microsoft.com/office/drawing/2014/main" id="{231926C5-8B51-BC89-1FC6-090FB8A6F96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4F110E41-96FA-D10D-652B-A43B3AC610C9}"/>
              </a:ext>
            </a:extLst>
          </p:cNvPr>
          <p:cNvSpPr txBox="1"/>
          <p:nvPr/>
        </p:nvSpPr>
        <p:spPr bwMode="auto">
          <a:xfrm>
            <a:off x="247595" y="289521"/>
            <a:ext cx="9201205" cy="647162"/>
          </a:xfrm>
          <a:prstGeom prst="rect">
            <a:avLst/>
          </a:prstGeom>
          <a:noFill/>
          <a:ln>
            <a:noFill/>
          </a:ln>
          <a:effectLst/>
        </p:spPr>
        <p:txBody>
          <a:bodyPr wrap="square" rtlCol="0">
            <a:noAutofit/>
          </a:bodyPr>
          <a:lstStyle/>
          <a:p>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光的形象变迁：电磁波</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光能量量子</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波粒二象性</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光子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8BA3E56B-7650-0DB7-3609-3029837A8B7D}"/>
                  </a:ext>
                </a:extLst>
              </p:cNvPr>
              <p:cNvSpPr txBox="1"/>
              <p:nvPr/>
            </p:nvSpPr>
            <p:spPr bwMode="auto">
              <a:xfrm>
                <a:off x="244720" y="917595"/>
                <a:ext cx="11028567" cy="5435993"/>
              </a:xfrm>
              <a:prstGeom prst="rect">
                <a:avLst/>
              </a:prstGeom>
              <a:noFill/>
              <a:ln>
                <a:noFill/>
              </a:ln>
              <a:effectLst/>
            </p:spPr>
            <p:txBody>
              <a:bodyPr wrap="square" rtlCol="0">
                <a:noAutofit/>
              </a:bodyPr>
              <a:lstStyle/>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Maxwell</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sym typeface="Wingdings" panose="05000000000000000000" pitchFamily="2" charset="2"/>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sym typeface="Wingdings" panose="05000000000000000000" pitchFamily="2" charset="2"/>
                  </a:rPr>
                  <a:t>(1831-1879):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1864</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年写出</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电磁波</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方程 </a:t>
                </a:r>
                <a14:m>
                  <m:oMath xmlns:m="http://schemas.openxmlformats.org/officeDocument/2006/math">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b>
                      <m:sSub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e>
                      <m:sub>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sSub>
                      <m:sSub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b>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𝜙</m:t>
                        </m:r>
                      </m:num>
                      <m:den>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en>
                    </m:f>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指出该波速度 </a:t>
                </a:r>
                <a14:m>
                  <m:oMath xmlns:m="http://schemas.openxmlformats.org/officeDocument/2006/math">
                    <m:r>
                      <m:rPr>
                        <m:sty m:val="p"/>
                      </m:r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c</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ad>
                          <m:radPr>
                            <m:degHide m:val="on"/>
                            <m:ctrlP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radPr>
                          <m:deg/>
                          <m:e>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e>
                              <m:sub>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b>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e>
                        </m:rad>
                      </m:den>
                    </m:f>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约为光速。 此波方程就是</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弦振动</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方程。</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Heinrich Hertz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(1857-1894):   1887-1888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实验上用电路产生了电磁波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扰动</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，测量了扰动传播速度。</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Planck</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(1858-1947):  1900</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年底得到黑体辐射谱分布公式，</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1901</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年假设</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光能量量子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辐射量子</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通过统计物理来论证公式的正确性。</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Planck</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1906</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运动粒子能量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m:t>
                        </m:r>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rad>
                          <m:radPr>
                            <m:degHide m:val="on"/>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radPr>
                          <m:deg/>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f>
                              <m:fPr>
                                <m:type m:val="lin"/>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𝑣</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en>
                            </m:f>
                          </m:e>
                        </m:rad>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m:t>
                    </m:r>
                    <m:sSup>
                      <m:sSup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1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de-DE" altLang="zh-CN" sz="1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Das Prinzip der Relativität und die Grundgleichungen der Mechanik,  Verhandlungen der Deutschen Physikalischen Gesellschaft 8 (7), 136–141(1906)]. </a:t>
                </a:r>
                <a:endParaRPr lang="en-US" altLang="zh-CN" sz="1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Einstein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(1879-1955): 1909</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年研究黑体辐射的涨落，指出光辐射有</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波粒二象</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项</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性</a:t>
                </a:r>
                <a:endPar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Gilbert N. Lewis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(1875-1946):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该位</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化学家</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1926</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12</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月</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18</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日的论文造了</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光子</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(Photon,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来自 </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φῶς</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一词 。这一年有了薛定谔的波力学。</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8BA3E56B-7650-0DB7-3609-3029837A8B7D}"/>
                  </a:ext>
                </a:extLst>
              </p:cNvPr>
              <p:cNvSpPr txBox="1">
                <a:spLocks noRot="1" noChangeAspect="1" noMove="1" noResize="1" noEditPoints="1" noAdjustHandles="1" noChangeArrowheads="1" noChangeShapeType="1" noTextEdit="1"/>
              </p:cNvSpPr>
              <p:nvPr/>
            </p:nvSpPr>
            <p:spPr bwMode="auto">
              <a:xfrm>
                <a:off x="244720" y="917595"/>
                <a:ext cx="11028567" cy="5435993"/>
              </a:xfrm>
              <a:prstGeom prst="rect">
                <a:avLst/>
              </a:prstGeom>
              <a:blipFill>
                <a:blip r:embed="rId3"/>
                <a:stretch>
                  <a:fillRect l="-829" r="-884" b="-1908"/>
                </a:stretch>
              </a:blipFill>
              <a:ln>
                <a:noFill/>
              </a:ln>
              <a:effectLst/>
            </p:spPr>
            <p:txBody>
              <a:bodyPr/>
              <a:lstStyle/>
              <a:p>
                <a:r>
                  <a:rPr lang="zh-CN" altLang="en-US">
                    <a:noFill/>
                  </a:rPr>
                  <a:t> </a:t>
                </a:r>
              </a:p>
            </p:txBody>
          </p:sp>
        </mc:Fallback>
      </mc:AlternateContent>
      <p:sp>
        <p:nvSpPr>
          <p:cNvPr id="7" name="思想气泡: 云 6">
            <a:extLst>
              <a:ext uri="{FF2B5EF4-FFF2-40B4-BE49-F238E27FC236}">
                <a16:creationId xmlns:a16="http://schemas.microsoft.com/office/drawing/2014/main" id="{55230D68-A1C1-57D4-5BB3-880B0D9AE4EA}"/>
              </a:ext>
            </a:extLst>
          </p:cNvPr>
          <p:cNvSpPr/>
          <p:nvPr/>
        </p:nvSpPr>
        <p:spPr>
          <a:xfrm>
            <a:off x="10217205" y="5847444"/>
            <a:ext cx="1727200" cy="1012288"/>
          </a:xfrm>
          <a:prstGeom prst="cloudCallout">
            <a:avLst>
              <a:gd name="adj1" fmla="val -63872"/>
              <a:gd name="adj2" fmla="val -40373"/>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rPr>
              <a:t>什么是光？？？</a:t>
            </a:r>
          </a:p>
        </p:txBody>
      </p:sp>
    </p:spTree>
    <p:extLst>
      <p:ext uri="{BB962C8B-B14F-4D97-AF65-F5344CB8AC3E}">
        <p14:creationId xmlns:p14="http://schemas.microsoft.com/office/powerpoint/2010/main" val="204049460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C7E2E2-CA66-2E16-3550-B429FE7D506C}"/>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E83B9EDC-2DB1-59AE-BAF7-9A4F3C5E4AE9}"/>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A7BC8B42-BE8C-6271-6361-B5AD9E08BCE3}"/>
              </a:ext>
            </a:extLst>
          </p:cNvPr>
          <p:cNvSpPr>
            <a:spLocks noGrp="1"/>
          </p:cNvSpPr>
          <p:nvPr>
            <p:ph type="sldNum" sz="quarter" idx="12"/>
          </p:nvPr>
        </p:nvSpPr>
        <p:spPr/>
        <p:txBody>
          <a:bodyPr/>
          <a:lstStyle/>
          <a:p>
            <a:fld id="{A840D53A-832B-4CFE-819B-CBBAE244F2EE}" type="slidenum">
              <a:rPr lang="zh-CN" altLang="en-US" smtClean="0"/>
              <a:t>12</a:t>
            </a:fld>
            <a:endParaRPr lang="zh-CN" altLang="en-US"/>
          </a:p>
        </p:txBody>
      </p:sp>
      <p:sp>
        <p:nvSpPr>
          <p:cNvPr id="3" name="文本框 2">
            <a:extLst>
              <a:ext uri="{FF2B5EF4-FFF2-40B4-BE49-F238E27FC236}">
                <a16:creationId xmlns:a16="http://schemas.microsoft.com/office/drawing/2014/main" id="{8C5331A5-5B14-F76C-4B12-ECC2EE7EDC3C}"/>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F40BDDFB-C5F7-3E5B-F89C-6DEBEAFA21BB}"/>
              </a:ext>
            </a:extLst>
          </p:cNvPr>
          <p:cNvSpPr txBox="1"/>
          <p:nvPr/>
        </p:nvSpPr>
        <p:spPr bwMode="auto">
          <a:xfrm>
            <a:off x="585340" y="692157"/>
            <a:ext cx="9897934"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Hamilton 1833-1834: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用特征函数系数表示光</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行星的路径</a:t>
            </a:r>
          </a:p>
        </p:txBody>
      </p:sp>
      <p:sp>
        <p:nvSpPr>
          <p:cNvPr id="6" name="文本框 5">
            <a:extLst>
              <a:ext uri="{FF2B5EF4-FFF2-40B4-BE49-F238E27FC236}">
                <a16:creationId xmlns:a16="http://schemas.microsoft.com/office/drawing/2014/main" id="{A78FDE03-F442-ED26-1A73-C918F23CA4FF}"/>
              </a:ext>
            </a:extLst>
          </p:cNvPr>
          <p:cNvSpPr txBox="1"/>
          <p:nvPr/>
        </p:nvSpPr>
        <p:spPr bwMode="auto">
          <a:xfrm>
            <a:off x="390809" y="1828800"/>
            <a:ext cx="11117700" cy="4391025"/>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Hamilton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的动机是让数学光学 在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beauty, power and harmony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方面与数学力学并驾齐驱。</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…deductive optics…must flow from some law or principle, itself of the highest generality…called usually the Law of Least Action;</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哈密顿的这个方法的意义，克莱因、</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索末菲和薛定谔这样的学者才能理解。 薛定谔说，可惜的是，哈密顿的这套有力的、强大的思想观念在当代重述中其漂亮的外衣被当作可有可无的饰品给摘掉了，让位于对解析关系的索然无味的表述。 </a:t>
            </a:r>
          </a:p>
        </p:txBody>
      </p:sp>
    </p:spTree>
    <p:extLst>
      <p:ext uri="{BB962C8B-B14F-4D97-AF65-F5344CB8AC3E}">
        <p14:creationId xmlns:p14="http://schemas.microsoft.com/office/powerpoint/2010/main" val="2701621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96FEA-A040-D058-BB56-830D676EF21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0B61DFD-43E8-DB2B-231C-265EFDE8208E}"/>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5F89B27-AE51-3C37-5E3C-72901EA381A7}"/>
              </a:ext>
            </a:extLst>
          </p:cNvPr>
          <p:cNvSpPr>
            <a:spLocks noGrp="1"/>
          </p:cNvSpPr>
          <p:nvPr>
            <p:ph type="sldNum" sz="quarter" idx="12"/>
          </p:nvPr>
        </p:nvSpPr>
        <p:spPr/>
        <p:txBody>
          <a:bodyPr/>
          <a:lstStyle/>
          <a:p>
            <a:fld id="{A840D53A-832B-4CFE-819B-CBBAE244F2EE}" type="slidenum">
              <a:rPr lang="zh-CN" altLang="en-US" smtClean="0"/>
              <a:t>13</a:t>
            </a:fld>
            <a:endParaRPr lang="zh-CN" altLang="en-US"/>
          </a:p>
        </p:txBody>
      </p:sp>
      <p:sp>
        <p:nvSpPr>
          <p:cNvPr id="3" name="文本框 2">
            <a:extLst>
              <a:ext uri="{FF2B5EF4-FFF2-40B4-BE49-F238E27FC236}">
                <a16:creationId xmlns:a16="http://schemas.microsoft.com/office/drawing/2014/main" id="{152A82E3-2D73-B1B2-8B1B-68F89B84176E}"/>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EEEE6915-5946-5BEA-3E2F-2693717944E7}"/>
              </a:ext>
            </a:extLst>
          </p:cNvPr>
          <p:cNvSpPr txBox="1"/>
          <p:nvPr/>
        </p:nvSpPr>
        <p:spPr bwMode="auto">
          <a:xfrm>
            <a:off x="390809" y="487704"/>
            <a:ext cx="10728639" cy="647162"/>
          </a:xfrm>
          <a:prstGeom prst="rect">
            <a:avLst/>
          </a:prstGeom>
          <a:noFill/>
          <a:ln>
            <a:noFill/>
          </a:ln>
          <a:effectLst/>
        </p:spPr>
        <p:txBody>
          <a:bodyPr wrap="square" rtlCol="0">
            <a:noAutofit/>
          </a:bodyPr>
          <a:lstStyle/>
          <a:p>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Hamilton 1833-1834: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用特征函数系数表示光</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行星的路径</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ADB07D03-8E2F-E603-E983-8F83BDDB9AE7}"/>
                  </a:ext>
                </a:extLst>
              </p:cNvPr>
              <p:cNvSpPr txBox="1"/>
              <p:nvPr/>
            </p:nvSpPr>
            <p:spPr bwMode="auto">
              <a:xfrm>
                <a:off x="568894" y="1360245"/>
                <a:ext cx="10550554" cy="4770726"/>
              </a:xfrm>
              <a:prstGeom prst="rect">
                <a:avLst/>
              </a:prstGeom>
              <a:noFill/>
              <a:ln>
                <a:noFill/>
              </a:ln>
              <a:effectLst/>
            </p:spPr>
            <p:txBody>
              <a:bodyPr wrap="square" rtlCol="0">
                <a:noAutofit/>
              </a:bodyPr>
              <a:lstStyle/>
              <a:p>
                <a:pPr algn="just">
                  <a:lnSpc>
                    <a:spcPct val="150000"/>
                  </a:lnSpc>
                </a:pPr>
                <a:r>
                  <a:rPr lang="de-DE" altLang="zh-CN" sz="2400" dirty="0">
                    <a:solidFill>
                      <a:schemeClr val="bg1"/>
                    </a:solidFill>
                    <a:latin typeface="Times New Roman" panose="02020603050405020304" pitchFamily="18" charset="0"/>
                    <a:cs typeface="Times New Roman" panose="02020603050405020304" pitchFamily="18" charset="0"/>
                  </a:rPr>
                  <a:t>Hamilton's characteristic function </a:t>
                </a:r>
                <a14:m>
                  <m:oMath xmlns:m="http://schemas.openxmlformats.org/officeDocument/2006/math">
                    <m:r>
                      <a:rPr lang="en-US" altLang="zh-CN" sz="2400" i="1">
                        <a:solidFill>
                          <a:schemeClr val="bg1"/>
                        </a:solidFill>
                        <a:latin typeface="Cambria Math" panose="02040503050406030204" pitchFamily="18" charset="0"/>
                      </a:rPr>
                      <m:t>𝑊</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𝑞</m:t>
                        </m:r>
                        <m:r>
                          <a:rPr lang="de-DE" altLang="zh-CN" sz="2400" i="1">
                            <a:solidFill>
                              <a:schemeClr val="bg1"/>
                            </a:solidFill>
                            <a:latin typeface="Cambria Math" panose="02040503050406030204" pitchFamily="18" charset="0"/>
                          </a:rPr>
                          <m:t>, </m:t>
                        </m:r>
                        <m:r>
                          <a:rPr lang="en-US" altLang="zh-CN" sz="2400" i="1">
                            <a:solidFill>
                              <a:schemeClr val="bg1"/>
                            </a:solidFill>
                            <a:latin typeface="Cambria Math" panose="02040503050406030204" pitchFamily="18" charset="0"/>
                          </a:rPr>
                          <m:t>𝛼</m:t>
                        </m:r>
                      </m:e>
                    </m:d>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p>
              <a:p>
                <a:pPr algn="just">
                  <a:lnSpc>
                    <a:spcPct val="150000"/>
                  </a:lnSpc>
                </a:pPr>
                <a:r>
                  <a:rPr lang="de-DE" altLang="zh-CN" sz="2400" dirty="0">
                    <a:solidFill>
                      <a:schemeClr val="bg1"/>
                    </a:solidFill>
                    <a:latin typeface="Times New Roman" panose="02020603050405020304" pitchFamily="18" charset="0"/>
                    <a:cs typeface="Times New Roman" panose="02020603050405020304" pitchFamily="18" charset="0"/>
                  </a:rPr>
                  <a:t>Hamilton's principal function  </a:t>
                </a:r>
                <a14:m>
                  <m:oMath xmlns:m="http://schemas.openxmlformats.org/officeDocument/2006/math">
                    <m:r>
                      <a:rPr lang="en-US" altLang="zh-CN" sz="2400" i="1">
                        <a:solidFill>
                          <a:schemeClr val="bg1"/>
                        </a:solidFill>
                        <a:latin typeface="Cambria Math" panose="02040503050406030204" pitchFamily="18" charset="0"/>
                      </a:rPr>
                      <m:t>𝑆</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𝑞</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𝛼</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𝑡</m:t>
                        </m:r>
                      </m:e>
                    </m:d>
                  </m:oMath>
                </a14:m>
                <a:r>
                  <a:rPr lang="de-DE" altLang="zh-CN" sz="2400" dirty="0">
                    <a:solidFill>
                      <a:schemeClr val="bg1"/>
                    </a:solidFill>
                    <a:latin typeface="Times New Roman" panose="02020603050405020304" pitchFamily="18" charset="0"/>
                    <a:cs typeface="Times New Roman" panose="02020603050405020304" pitchFamily="18" charset="0"/>
                  </a:rPr>
                  <a:t>     </a:t>
                </a:r>
              </a:p>
              <a:p>
                <a:pPr algn="just">
                  <a:lnSpc>
                    <a:spcPct val="150000"/>
                  </a:lnSpc>
                </a:pPr>
                <a14:m>
                  <m:oMath xmlns:m="http://schemas.openxmlformats.org/officeDocument/2006/math">
                    <m:r>
                      <a:rPr lang="en-US" altLang="zh-CN" sz="2400" i="1">
                        <a:solidFill>
                          <a:schemeClr val="bg1"/>
                        </a:solidFill>
                        <a:latin typeface="Cambria Math" panose="02040503050406030204" pitchFamily="18" charset="0"/>
                      </a:rPr>
                      <m:t>𝑆</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𝑞</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𝛼</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𝑡</m:t>
                        </m:r>
                      </m:e>
                    </m:d>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𝐸𝑡</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𝑊</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𝑞</m:t>
                        </m:r>
                        <m:r>
                          <a:rPr lang="de-DE"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𝛼</m:t>
                        </m:r>
                      </m:e>
                    </m:d>
                  </m:oMath>
                </a14:m>
                <a:r>
                  <a:rPr lang="en-US" altLang="zh-CN" sz="2400" dirty="0">
                    <a:solidFill>
                      <a:schemeClr val="bg1"/>
                    </a:solidFill>
                    <a:latin typeface="Times New Roman" panose="02020603050405020304" pitchFamily="18" charset="0"/>
                    <a:cs typeface="Times New Roman" panose="02020603050405020304" pitchFamily="18" charset="0"/>
                  </a:rPr>
                  <a:t> </a:t>
                </a:r>
                <a:endParaRPr lang="de-DE"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endPar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Hamilton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principle</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f>
                      <m:f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𝛿</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num>
                      <m:den>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𝛿</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 ,    </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𝑆</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nary>
                      <m:naryPr>
                        <m:limLoc m:val="undOvr"/>
                        <m:subHide m:val="on"/>
                        <m:supHide m:val="on"/>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sup/>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L</m:t>
                        </m:r>
                        <m:d>
                          <m:d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acc>
                              <m:accPr>
                                <m:chr m:val="̇"/>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e>
                            </m:acc>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𝑑𝑡</m:t>
                        </m:r>
                      </m:e>
                    </m:nary>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哈密顿是如何一步一步得到这个学问系统的，包括变分法与力学</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光学类比，我现在还不能重现</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ADB07D03-8E2F-E603-E983-8F83BDDB9AE7}"/>
                  </a:ext>
                </a:extLst>
              </p:cNvPr>
              <p:cNvSpPr txBox="1">
                <a:spLocks noRot="1" noChangeAspect="1" noMove="1" noResize="1" noEditPoints="1" noAdjustHandles="1" noChangeArrowheads="1" noChangeShapeType="1" noTextEdit="1"/>
              </p:cNvSpPr>
              <p:nvPr/>
            </p:nvSpPr>
            <p:spPr bwMode="auto">
              <a:xfrm>
                <a:off x="568894" y="1360245"/>
                <a:ext cx="10550554" cy="4770726"/>
              </a:xfrm>
              <a:prstGeom prst="rect">
                <a:avLst/>
              </a:prstGeom>
              <a:blipFill>
                <a:blip r:embed="rId3"/>
                <a:stretch>
                  <a:fillRect l="-867" r="-924" b="-2427"/>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5337107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A73904-6F14-444D-569B-1563809E9ABF}"/>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3C45C6D-3FD9-C4D0-A213-E08B9C100592}"/>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8DEE8CB-9F10-21DB-D951-9416848634C7}"/>
              </a:ext>
            </a:extLst>
          </p:cNvPr>
          <p:cNvSpPr>
            <a:spLocks noGrp="1"/>
          </p:cNvSpPr>
          <p:nvPr>
            <p:ph type="sldNum" sz="quarter" idx="12"/>
          </p:nvPr>
        </p:nvSpPr>
        <p:spPr/>
        <p:txBody>
          <a:bodyPr/>
          <a:lstStyle/>
          <a:p>
            <a:fld id="{A840D53A-832B-4CFE-819B-CBBAE244F2EE}" type="slidenum">
              <a:rPr lang="zh-CN" altLang="en-US" smtClean="0"/>
              <a:t>14</a:t>
            </a:fld>
            <a:endParaRPr lang="zh-CN" altLang="en-US"/>
          </a:p>
        </p:txBody>
      </p:sp>
      <p:sp>
        <p:nvSpPr>
          <p:cNvPr id="3" name="文本框 2">
            <a:extLst>
              <a:ext uri="{FF2B5EF4-FFF2-40B4-BE49-F238E27FC236}">
                <a16:creationId xmlns:a16="http://schemas.microsoft.com/office/drawing/2014/main" id="{2AABD8F1-B6FD-6636-F74B-6B5B9E81B9B4}"/>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187038D3-EC8C-6DE8-D7F7-999897F4B8EB}"/>
              </a:ext>
            </a:extLst>
          </p:cNvPr>
          <p:cNvSpPr txBox="1"/>
          <p:nvPr/>
        </p:nvSpPr>
        <p:spPr bwMode="auto">
          <a:xfrm>
            <a:off x="516888" y="1053039"/>
            <a:ext cx="10956985" cy="5500778"/>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Arnold Sommerfeld &amp; Iris Runge, 1910</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年由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wave optics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可以得到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ray optics.  </a:t>
            </a: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In 1910, the famous German physicist Arnold Sommerfeld and the mathematician Iris Runge teamed up to solve a big puzzle in physics. They wanted to bridge the gap between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wave optics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(which treats light as spreading waves) and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geometric optics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(which treats light as straight traveling rays).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They first developed their ideas during a lecture series in Munich in 1910. This breakthrough led to a famous paper published in 1911 titled “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Anwendung</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Vektorrechnung</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auf die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Grundlagen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geometrischen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Optik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矢量计算在几何光学基础上的应用</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340 (7), 277-298 (1911).  </a:t>
            </a:r>
            <a:r>
              <a:rPr lang="en-US" altLang="zh-CN" sz="2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未研读</a:t>
            </a:r>
            <a:r>
              <a:rPr lang="en-US" altLang="zh-CN" sz="2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293B1827-0EBD-3382-2E5C-577B187FAA79}"/>
              </a:ext>
            </a:extLst>
          </p:cNvPr>
          <p:cNvSpPr txBox="1"/>
          <p:nvPr/>
        </p:nvSpPr>
        <p:spPr bwMode="auto">
          <a:xfrm>
            <a:off x="516888" y="405877"/>
            <a:ext cx="4424567" cy="647162"/>
          </a:xfrm>
          <a:prstGeom prst="rect">
            <a:avLst/>
          </a:prstGeom>
          <a:noFill/>
          <a:ln>
            <a:noFill/>
          </a:ln>
          <a:effectLst/>
        </p:spPr>
        <p:txBody>
          <a:bodyPr wrap="square" rtlCol="0">
            <a:noAutofit/>
          </a:bodyPr>
          <a:lstStyle/>
          <a:p>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光学与力学的类比问题    </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8173571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5ECA6A-702A-DC13-D78D-71849F828AAB}"/>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D5EEB6B-3905-2941-48C6-5616ADC88D28}"/>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35B0CF8-352E-21AC-2A6C-0F2C3C4F35D6}"/>
              </a:ext>
            </a:extLst>
          </p:cNvPr>
          <p:cNvSpPr>
            <a:spLocks noGrp="1"/>
          </p:cNvSpPr>
          <p:nvPr>
            <p:ph type="sldNum" sz="quarter" idx="12"/>
          </p:nvPr>
        </p:nvSpPr>
        <p:spPr/>
        <p:txBody>
          <a:bodyPr/>
          <a:lstStyle/>
          <a:p>
            <a:fld id="{A840D53A-832B-4CFE-819B-CBBAE244F2EE}" type="slidenum">
              <a:rPr lang="zh-CN" altLang="en-US" smtClean="0"/>
              <a:t>15</a:t>
            </a:fld>
            <a:endParaRPr lang="zh-CN" altLang="en-US"/>
          </a:p>
        </p:txBody>
      </p:sp>
      <p:sp>
        <p:nvSpPr>
          <p:cNvPr id="3" name="文本框 2">
            <a:extLst>
              <a:ext uri="{FF2B5EF4-FFF2-40B4-BE49-F238E27FC236}">
                <a16:creationId xmlns:a16="http://schemas.microsoft.com/office/drawing/2014/main" id="{40C968E7-FC81-0870-724A-A29E53AA6FA3}"/>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C77A45FE-42F2-518E-37FF-7129CAC5F571}"/>
              </a:ext>
            </a:extLst>
          </p:cNvPr>
          <p:cNvSpPr txBox="1"/>
          <p:nvPr/>
        </p:nvSpPr>
        <p:spPr bwMode="auto">
          <a:xfrm>
            <a:off x="659441" y="349280"/>
            <a:ext cx="3222445"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p:sp>
        <p:nvSpPr>
          <p:cNvPr id="6" name="文本框 5">
            <a:extLst>
              <a:ext uri="{FF2B5EF4-FFF2-40B4-BE49-F238E27FC236}">
                <a16:creationId xmlns:a16="http://schemas.microsoft.com/office/drawing/2014/main" id="{AE8F9EC0-66CC-715D-C971-177BB485BC6F}"/>
              </a:ext>
            </a:extLst>
          </p:cNvPr>
          <p:cNvSpPr txBox="1"/>
          <p:nvPr/>
        </p:nvSpPr>
        <p:spPr bwMode="auto">
          <a:xfrm>
            <a:off x="426528" y="1079619"/>
            <a:ext cx="11041812" cy="5641856"/>
          </a:xfrm>
          <a:prstGeom prst="rect">
            <a:avLst/>
          </a:prstGeom>
          <a:noFill/>
          <a:ln>
            <a:noFill/>
          </a:ln>
          <a:effectLst/>
        </p:spPr>
        <p:txBody>
          <a:bodyPr wrap="square" rtlCol="0">
            <a:noAutofit/>
          </a:bodyPr>
          <a:lstStyle/>
          <a:p>
            <a:pPr algn="l"/>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德布罗意在</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1922-1925</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年间关于辐射与物质波论文如下：</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Rayonnement</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noir et quanta de lumière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黑体辐射与光量子</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Journal de Physique 3, 422-428 (1922). </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Ondes et quanta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波与量子</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Comptes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Rendus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177, 507-510 (1923).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其实是大科学家</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Jean Perrin</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报告德布罗意的工作</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4</a:t>
            </a:r>
            <a:r>
              <a:rPr lang="zh-CN" altLang="en-US"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页</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Waves and quanta, Nature 112, 540 (1923).  </a:t>
            </a:r>
            <a:r>
              <a:rPr lang="en-US" altLang="zh-CN" sz="2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0.4 </a:t>
            </a:r>
            <a:r>
              <a:rPr lang="zh-CN" altLang="en-US"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页</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a:t>
            </a: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Quanta de lumière, diffraction et interferences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光量子，衍射与干涉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Comptes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Rendus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177, 548-551 (1923).</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La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théorie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cinétique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des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gaz</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et le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principe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 Fermat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气体运动论与费马原理</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Comptes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Rendus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177, 630-632 (1923).</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Sur la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définition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générale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 la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correspondance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entre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onde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et movement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波与运动对应的一般定义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Comptes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Rendus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179, 39-40 (1924). </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a:t>
            </a:r>
            <a:r>
              <a:rPr lang="en-US" altLang="zh-CN" sz="22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Recherches</a:t>
            </a: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sur la </a:t>
            </a:r>
            <a:r>
              <a:rPr lang="en-US" altLang="zh-CN" sz="22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Théorie</a:t>
            </a: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des Quanta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量子理论研究</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Annales de Physique (10e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série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3, 3-109 (1925).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有的地方会引为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22-128 (1925)}.</a:t>
            </a:r>
          </a:p>
          <a:p>
            <a:pPr marL="457200" indent="-457200" algn="l">
              <a:buFont typeface="+mj-lt"/>
              <a:buAutoNum type="arabicPeriod"/>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Sur la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fréquence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propre de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l’électron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电子的固有频率</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Comptes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Rendus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180, 498-500 (1925).</a:t>
            </a:r>
          </a:p>
        </p:txBody>
      </p:sp>
    </p:spTree>
    <p:extLst>
      <p:ext uri="{BB962C8B-B14F-4D97-AF65-F5344CB8AC3E}">
        <p14:creationId xmlns:p14="http://schemas.microsoft.com/office/powerpoint/2010/main" val="2024299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BD4A24-5722-1BE4-859C-11D49464B2CE}"/>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0E4BC2E5-C73F-6659-8B1F-C4D4910314C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910B775A-82E1-5CF7-8A1C-C3F61BBD8E15}"/>
              </a:ext>
            </a:extLst>
          </p:cNvPr>
          <p:cNvSpPr>
            <a:spLocks noGrp="1"/>
          </p:cNvSpPr>
          <p:nvPr>
            <p:ph type="sldNum" sz="quarter" idx="12"/>
          </p:nvPr>
        </p:nvSpPr>
        <p:spPr/>
        <p:txBody>
          <a:bodyPr/>
          <a:lstStyle/>
          <a:p>
            <a:fld id="{A840D53A-832B-4CFE-819B-CBBAE244F2EE}" type="slidenum">
              <a:rPr lang="zh-CN" altLang="en-US" smtClean="0"/>
              <a:t>16</a:t>
            </a:fld>
            <a:endParaRPr lang="zh-CN" altLang="en-US"/>
          </a:p>
        </p:txBody>
      </p:sp>
      <p:sp>
        <p:nvSpPr>
          <p:cNvPr id="3" name="文本框 2">
            <a:extLst>
              <a:ext uri="{FF2B5EF4-FFF2-40B4-BE49-F238E27FC236}">
                <a16:creationId xmlns:a16="http://schemas.microsoft.com/office/drawing/2014/main" id="{49E8FE47-E74C-F39D-B0C7-181805F34F9F}"/>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1B0CA8A-A8F8-F262-48A9-4EC6C85D4713}"/>
              </a:ext>
            </a:extLst>
          </p:cNvPr>
          <p:cNvSpPr txBox="1"/>
          <p:nvPr/>
        </p:nvSpPr>
        <p:spPr bwMode="auto">
          <a:xfrm>
            <a:off x="478287" y="391889"/>
            <a:ext cx="4585419"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p:sp>
        <p:nvSpPr>
          <p:cNvPr id="6" name="文本框 5">
            <a:extLst>
              <a:ext uri="{FF2B5EF4-FFF2-40B4-BE49-F238E27FC236}">
                <a16:creationId xmlns:a16="http://schemas.microsoft.com/office/drawing/2014/main" id="{A2E82833-165E-E771-ED69-9B30492DAD9C}"/>
              </a:ext>
            </a:extLst>
          </p:cNvPr>
          <p:cNvSpPr txBox="1"/>
          <p:nvPr/>
        </p:nvSpPr>
        <p:spPr bwMode="auto">
          <a:xfrm>
            <a:off x="234350" y="943276"/>
            <a:ext cx="11119450" cy="5140024"/>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Any moving particle had an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associated</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wave  (</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联系着</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一个波</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有观点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 Broglie establishing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wave mechanics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to be completed by Erwin Schrödinger.</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有评论：</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 Broglie’s original development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rested on confusion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between the velocity of a particle and the relativistic phase wave de Broglie associated with it on the one hand and on confusion between the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group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velocity of a wave packet and the velocity of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individual waves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in the packet on the other, though de Broglie arrived finally at the well-known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right formula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何正确之有？</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{Edward MacKinnon, De Broglie’s thesis: A critical retrospective, American Journal of Physics, 44 (1976)}. </a:t>
            </a:r>
          </a:p>
        </p:txBody>
      </p:sp>
      <p:sp>
        <p:nvSpPr>
          <p:cNvPr id="7" name="文本框 6">
            <a:extLst>
              <a:ext uri="{FF2B5EF4-FFF2-40B4-BE49-F238E27FC236}">
                <a16:creationId xmlns:a16="http://schemas.microsoft.com/office/drawing/2014/main" id="{ED3BA06A-DF53-C211-886D-8704043B9397}"/>
              </a:ext>
            </a:extLst>
          </p:cNvPr>
          <p:cNvSpPr txBox="1"/>
          <p:nvPr/>
        </p:nvSpPr>
        <p:spPr bwMode="auto">
          <a:xfrm>
            <a:off x="234350" y="6311106"/>
            <a:ext cx="10675189" cy="319088"/>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Recherches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sur la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Théorie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des Quanta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量子理论研究</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Annales de Physique (10e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série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3, 3-109 (1925).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9" name="思想气泡: 云 8">
            <a:extLst>
              <a:ext uri="{FF2B5EF4-FFF2-40B4-BE49-F238E27FC236}">
                <a16:creationId xmlns:a16="http://schemas.microsoft.com/office/drawing/2014/main" id="{AE7232CD-0F33-6963-52A1-7C0DAF3E2A5D}"/>
              </a:ext>
            </a:extLst>
          </p:cNvPr>
          <p:cNvSpPr/>
          <p:nvPr/>
        </p:nvSpPr>
        <p:spPr>
          <a:xfrm>
            <a:off x="9269563" y="715470"/>
            <a:ext cx="2688087" cy="1255756"/>
          </a:xfrm>
          <a:prstGeom prst="cloudCallout">
            <a:avLst>
              <a:gd name="adj1" fmla="val -48287"/>
              <a:gd name="adj2" fmla="val 71391"/>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rPr>
              <a:t>伟大的思想不需要正确</a:t>
            </a:r>
          </a:p>
        </p:txBody>
      </p:sp>
    </p:spTree>
    <p:extLst>
      <p:ext uri="{BB962C8B-B14F-4D97-AF65-F5344CB8AC3E}">
        <p14:creationId xmlns:p14="http://schemas.microsoft.com/office/powerpoint/2010/main" val="2365466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93E8B9-9299-A0C6-D99E-3DACCBDBDE1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8DD4A937-756D-A542-75D0-F7DA1FB93E5E}"/>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72BD6DA6-C2E7-5B07-5393-FD1A6387941E}"/>
              </a:ext>
            </a:extLst>
          </p:cNvPr>
          <p:cNvSpPr>
            <a:spLocks noGrp="1"/>
          </p:cNvSpPr>
          <p:nvPr>
            <p:ph type="sldNum" sz="quarter" idx="12"/>
          </p:nvPr>
        </p:nvSpPr>
        <p:spPr/>
        <p:txBody>
          <a:bodyPr/>
          <a:lstStyle/>
          <a:p>
            <a:fld id="{A840D53A-832B-4CFE-819B-CBBAE244F2EE}" type="slidenum">
              <a:rPr lang="zh-CN" altLang="en-US" smtClean="0"/>
              <a:t>17</a:t>
            </a:fld>
            <a:endParaRPr lang="zh-CN" altLang="en-US"/>
          </a:p>
        </p:txBody>
      </p:sp>
      <p:sp>
        <p:nvSpPr>
          <p:cNvPr id="3" name="文本框 2">
            <a:extLst>
              <a:ext uri="{FF2B5EF4-FFF2-40B4-BE49-F238E27FC236}">
                <a16:creationId xmlns:a16="http://schemas.microsoft.com/office/drawing/2014/main" id="{616664B8-7674-3F2D-DFD9-A91E26F479FA}"/>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9972D558-A404-2912-C545-000ADD0676FF}"/>
              </a:ext>
            </a:extLst>
          </p:cNvPr>
          <p:cNvSpPr txBox="1"/>
          <p:nvPr/>
        </p:nvSpPr>
        <p:spPr bwMode="auto">
          <a:xfrm>
            <a:off x="549826" y="253601"/>
            <a:ext cx="36365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06E56F67-EF5A-7EFE-0864-74F048F7523E}"/>
                  </a:ext>
                </a:extLst>
              </p:cNvPr>
              <p:cNvSpPr txBox="1"/>
              <p:nvPr/>
            </p:nvSpPr>
            <p:spPr bwMode="auto">
              <a:xfrm>
                <a:off x="257646" y="1041866"/>
                <a:ext cx="9426265" cy="3818706"/>
              </a:xfrm>
              <a:prstGeom prst="rect">
                <a:avLst/>
              </a:prstGeom>
              <a:noFill/>
              <a:ln>
                <a:noFill/>
              </a:ln>
              <a:effectLst/>
            </p:spPr>
            <p:txBody>
              <a:bodyPr wrap="square" rtlCol="0">
                <a:noAutofit/>
              </a:bodyPr>
              <a:lstStyle/>
              <a:p>
                <a:pPr algn="just">
                  <a:lnSpc>
                    <a:spcPct val="150000"/>
                  </a:lnSpc>
                </a:pPr>
                <a:r>
                  <a:rPr lang="zh-CN" altLang="zh-CN" sz="2200" dirty="0">
                    <a:solidFill>
                      <a:schemeClr val="bg1"/>
                    </a:solidFill>
                    <a:latin typeface="Times New Roman" panose="02020603050405020304" pitchFamily="18" charset="0"/>
                    <a:cs typeface="Times New Roman" panose="02020603050405020304" pitchFamily="18" charset="0"/>
                  </a:rPr>
                  <a:t>量子关系 </a:t>
                </a:r>
                <a14:m>
                  <m:oMath xmlns:m="http://schemas.openxmlformats.org/officeDocument/2006/math">
                    <m:r>
                      <a:rPr lang="en-US" altLang="zh-CN" sz="2200" i="1">
                        <a:solidFill>
                          <a:schemeClr val="bg1"/>
                        </a:solidFill>
                        <a:latin typeface="Cambria Math" panose="02040503050406030204" pitchFamily="18" charset="0"/>
                      </a:rPr>
                      <m:t>𝜀</m:t>
                    </m:r>
                    <m:r>
                      <a:rPr lang="en-US" altLang="zh-CN" sz="2200" i="1">
                        <a:solidFill>
                          <a:schemeClr val="bg1"/>
                        </a:solidFill>
                        <a:latin typeface="Cambria Math" panose="02040503050406030204" pitchFamily="18" charset="0"/>
                      </a:rPr>
                      <m:t>=</m:t>
                    </m:r>
                    <m:r>
                      <m:rPr>
                        <m:sty m:val="p"/>
                      </m:rPr>
                      <a:rPr lang="en-US" altLang="zh-CN" sz="2200">
                        <a:solidFill>
                          <a:schemeClr val="bg1"/>
                        </a:solidFill>
                        <a:latin typeface="Cambria Math" panose="02040503050406030204" pitchFamily="18" charset="0"/>
                      </a:rPr>
                      <m:t>hν</m:t>
                    </m:r>
                    <m:r>
                      <a:rPr lang="en-US" altLang="zh-CN" sz="2200" i="1">
                        <a:solidFill>
                          <a:schemeClr val="bg1"/>
                        </a:solidFill>
                        <a:latin typeface="Cambria Math" panose="02040503050406030204" pitchFamily="18" charset="0"/>
                      </a:rPr>
                      <m:t> </m:t>
                    </m:r>
                  </m:oMath>
                </a14:m>
                <a:r>
                  <a:rPr lang="zh-CN" altLang="zh-CN" sz="2200" dirty="0">
                    <a:solidFill>
                      <a:schemeClr val="bg1"/>
                    </a:solidFill>
                    <a:latin typeface="Times New Roman" panose="02020603050405020304" pitchFamily="18" charset="0"/>
                    <a:cs typeface="Times New Roman" panose="02020603050405020304" pitchFamily="18" charset="0"/>
                  </a:rPr>
                  <a:t>让人想到把任何孤立的部分物质或者能量同一个</a:t>
                </a:r>
                <a:r>
                  <a:rPr lang="zh-CN" altLang="zh-CN" sz="2200" b="1" dirty="0">
                    <a:solidFill>
                      <a:srgbClr val="FFC000"/>
                    </a:solidFill>
                    <a:latin typeface="Times New Roman" panose="02020603050405020304" pitchFamily="18" charset="0"/>
                    <a:cs typeface="Times New Roman" panose="02020603050405020304" pitchFamily="18" charset="0"/>
                  </a:rPr>
                  <a:t>内部周期现象</a:t>
                </a:r>
                <a:r>
                  <a:rPr lang="zh-CN" altLang="zh-CN" sz="2200" dirty="0">
                    <a:solidFill>
                      <a:schemeClr val="bg1"/>
                    </a:solidFill>
                    <a:latin typeface="Times New Roman" panose="02020603050405020304" pitchFamily="18" charset="0"/>
                    <a:cs typeface="Times New Roman" panose="02020603050405020304" pitchFamily="18" charset="0"/>
                  </a:rPr>
                  <a:t>相联系。和物质绑在一起的观察者会通过 </a:t>
                </a:r>
                <a14:m>
                  <m:oMath xmlns:m="http://schemas.openxmlformats.org/officeDocument/2006/math">
                    <m:r>
                      <a:rPr lang="en-US" altLang="zh-CN" sz="2200" b="1" i="1" smtClean="0">
                        <a:solidFill>
                          <a:srgbClr val="FFC000"/>
                        </a:solidFill>
                        <a:latin typeface="Cambria Math" panose="02040503050406030204" pitchFamily="18" charset="0"/>
                      </a:rPr>
                      <m:t>𝐡</m:t>
                    </m:r>
                    <m:r>
                      <a:rPr lang="en-US" altLang="zh-CN" sz="2200" b="1" i="1" smtClean="0">
                        <a:solidFill>
                          <a:srgbClr val="FFC000"/>
                        </a:solidFill>
                        <a:latin typeface="Cambria Math" panose="02040503050406030204" pitchFamily="18" charset="0"/>
                      </a:rPr>
                      <m:t>𝛎</m:t>
                    </m:r>
                    <m:r>
                      <a:rPr lang="en-US" altLang="zh-CN" sz="2200" b="1" i="1">
                        <a:solidFill>
                          <a:srgbClr val="FFC000"/>
                        </a:solidFill>
                        <a:latin typeface="Cambria Math" panose="02040503050406030204" pitchFamily="18" charset="0"/>
                      </a:rPr>
                      <m:t>=</m:t>
                    </m:r>
                    <m:sSub>
                      <m:sSubPr>
                        <m:ctrlPr>
                          <a:rPr lang="zh-CN" altLang="zh-CN" sz="2200" b="1" i="1">
                            <a:solidFill>
                              <a:srgbClr val="FFC000"/>
                            </a:solidFill>
                            <a:latin typeface="Cambria Math" panose="02040503050406030204" pitchFamily="18" charset="0"/>
                          </a:rPr>
                        </m:ctrlPr>
                      </m:sSubPr>
                      <m:e>
                        <m:r>
                          <a:rPr lang="en-US" altLang="zh-CN" sz="2200" b="1" i="1">
                            <a:solidFill>
                              <a:srgbClr val="FFC000"/>
                            </a:solidFill>
                            <a:latin typeface="Cambria Math" panose="02040503050406030204" pitchFamily="18" charset="0"/>
                          </a:rPr>
                          <m:t>𝒎</m:t>
                        </m:r>
                      </m:e>
                      <m:sub>
                        <m:r>
                          <a:rPr lang="en-US" altLang="zh-CN" sz="2200" b="1" i="1">
                            <a:solidFill>
                              <a:srgbClr val="FFC000"/>
                            </a:solidFill>
                            <a:latin typeface="Cambria Math" panose="02040503050406030204" pitchFamily="18" charset="0"/>
                          </a:rPr>
                          <m:t>𝟎</m:t>
                        </m:r>
                      </m:sub>
                    </m:sSub>
                    <m:sSup>
                      <m:sSupPr>
                        <m:ctrlPr>
                          <a:rPr lang="zh-CN" altLang="zh-CN" sz="2200" b="1" i="1">
                            <a:solidFill>
                              <a:srgbClr val="FFC000"/>
                            </a:solidFill>
                            <a:latin typeface="Cambria Math" panose="02040503050406030204" pitchFamily="18" charset="0"/>
                          </a:rPr>
                        </m:ctrlPr>
                      </m:sSupPr>
                      <m:e>
                        <m:r>
                          <a:rPr lang="en-US" altLang="zh-CN" sz="2200" b="1" i="1">
                            <a:solidFill>
                              <a:srgbClr val="FFC000"/>
                            </a:solidFill>
                            <a:latin typeface="Cambria Math" panose="02040503050406030204" pitchFamily="18" charset="0"/>
                          </a:rPr>
                          <m:t>𝒄</m:t>
                        </m:r>
                      </m:e>
                      <m:sup>
                        <m:r>
                          <a:rPr lang="en-US" altLang="zh-CN" sz="2200" b="1" i="1">
                            <a:solidFill>
                              <a:srgbClr val="FFC000"/>
                            </a:solidFill>
                            <a:latin typeface="Cambria Math" panose="02040503050406030204" pitchFamily="18" charset="0"/>
                          </a:rPr>
                          <m:t>𝟐</m:t>
                        </m:r>
                      </m:sup>
                    </m:sSup>
                    <m:r>
                      <a:rPr lang="en-US" altLang="zh-CN" sz="2200" b="1" i="1">
                        <a:solidFill>
                          <a:srgbClr val="FFC000"/>
                        </a:solidFill>
                        <a:latin typeface="Cambria Math" panose="02040503050406030204" pitchFamily="18" charset="0"/>
                      </a:rPr>
                      <m:t>  </m:t>
                    </m:r>
                  </m:oMath>
                </a14:m>
                <a:r>
                  <a:rPr lang="en-US" altLang="zh-CN" sz="2200" b="1" dirty="0">
                    <a:solidFill>
                      <a:srgbClr val="FFC000"/>
                    </a:solidFill>
                    <a:latin typeface="Times New Roman" panose="02020603050405020304" pitchFamily="18" charset="0"/>
                    <a:cs typeface="Times New Roman" panose="02020603050405020304" pitchFamily="18" charset="0"/>
                  </a:rPr>
                  <a:t> </a:t>
                </a:r>
                <a:r>
                  <a:rPr lang="zh-CN" altLang="zh-CN" sz="2200" dirty="0">
                    <a:solidFill>
                      <a:schemeClr val="bg1"/>
                    </a:solidFill>
                    <a:latin typeface="Times New Roman" panose="02020603050405020304" pitchFamily="18" charset="0"/>
                    <a:cs typeface="Times New Roman" panose="02020603050405020304" pitchFamily="18" charset="0"/>
                  </a:rPr>
                  <a:t>的方式联系一个频率，但在看到物质以速度 </a:t>
                </a:r>
                <a14:m>
                  <m:oMath xmlns:m="http://schemas.openxmlformats.org/officeDocument/2006/math">
                    <m:r>
                      <a:rPr lang="en-US" altLang="zh-CN" sz="2200" i="1">
                        <a:solidFill>
                          <a:schemeClr val="bg1"/>
                        </a:solidFill>
                        <a:latin typeface="Cambria Math" panose="02040503050406030204" pitchFamily="18" charset="0"/>
                      </a:rPr>
                      <m:t>𝛽</m:t>
                    </m:r>
                    <m:r>
                      <a:rPr lang="en-US" altLang="zh-CN" sz="2200" i="1">
                        <a:solidFill>
                          <a:schemeClr val="bg1"/>
                        </a:solidFill>
                        <a:latin typeface="Cambria Math" panose="02040503050406030204" pitchFamily="18" charset="0"/>
                      </a:rPr>
                      <m:t>𝑐</m:t>
                    </m:r>
                  </m:oMath>
                </a14:m>
                <a:r>
                  <a:rPr lang="en-US" altLang="zh-CN" sz="2200" dirty="0">
                    <a:solidFill>
                      <a:schemeClr val="bg1"/>
                    </a:solidFill>
                    <a:latin typeface="Times New Roman" panose="02020603050405020304" pitchFamily="18" charset="0"/>
                    <a:cs typeface="Times New Roman" panose="02020603050405020304" pitchFamily="18" charset="0"/>
                  </a:rPr>
                  <a:t> </a:t>
                </a:r>
                <a:r>
                  <a:rPr lang="zh-CN" altLang="zh-CN" sz="2200" dirty="0">
                    <a:solidFill>
                      <a:schemeClr val="bg1"/>
                    </a:solidFill>
                    <a:latin typeface="Times New Roman" panose="02020603050405020304" pitchFamily="18" charset="0"/>
                    <a:cs typeface="Times New Roman" panose="02020603050405020304" pitchFamily="18" charset="0"/>
                  </a:rPr>
                  <a:t>运动的观察者那里，频率会因为相对论变换变低一些。 </a:t>
                </a:r>
                <a:r>
                  <a:rPr lang="zh-CN" altLang="zh-CN" sz="2200" dirty="0">
                    <a:solidFill>
                      <a:srgbClr val="FFC000"/>
                    </a:solidFill>
                    <a:latin typeface="Times New Roman" panose="02020603050405020304" pitchFamily="18" charset="0"/>
                    <a:cs typeface="Times New Roman" panose="02020603050405020304" pitchFamily="18" charset="0"/>
                  </a:rPr>
                  <a:t>固定观测者</a:t>
                </a:r>
                <a:r>
                  <a:rPr lang="en-US" altLang="zh-CN" sz="2200" dirty="0">
                    <a:solidFill>
                      <a:srgbClr val="FFC000"/>
                    </a:solidFill>
                    <a:latin typeface="Times New Roman" panose="02020603050405020304" pitchFamily="18" charset="0"/>
                    <a:cs typeface="Times New Roman" panose="02020603050405020304" pitchFamily="18" charset="0"/>
                  </a:rPr>
                  <a:t> (fixed observer) </a:t>
                </a:r>
                <a:r>
                  <a:rPr lang="zh-CN" altLang="zh-CN" sz="2200" dirty="0">
                    <a:solidFill>
                      <a:schemeClr val="bg1"/>
                    </a:solidFill>
                    <a:latin typeface="Times New Roman" panose="02020603050405020304" pitchFamily="18" charset="0"/>
                    <a:cs typeface="Times New Roman" panose="02020603050405020304" pitchFamily="18" charset="0"/>
                  </a:rPr>
                  <a:t>会发现内部周期现象会和一个频率为</a:t>
                </a:r>
                <a14:m>
                  <m:oMath xmlns:m="http://schemas.openxmlformats.org/officeDocument/2006/math">
                    <m:r>
                      <a:rPr lang="en-US" altLang="zh-CN" sz="2200">
                        <a:solidFill>
                          <a:schemeClr val="bg1"/>
                        </a:solidFill>
                        <a:latin typeface="Cambria Math" panose="02040503050406030204" pitchFamily="18" charset="0"/>
                      </a:rPr>
                      <m:t> </m:t>
                    </m:r>
                    <m:r>
                      <m:rPr>
                        <m:sty m:val="p"/>
                      </m:rPr>
                      <a:rPr lang="en-US" altLang="zh-CN" sz="2200">
                        <a:solidFill>
                          <a:schemeClr val="bg1"/>
                        </a:solidFill>
                        <a:latin typeface="Cambria Math" panose="02040503050406030204" pitchFamily="18" charset="0"/>
                      </a:rPr>
                      <m:t>ν</m:t>
                    </m:r>
                    <m:r>
                      <a:rPr lang="en-US" altLang="zh-CN" sz="2200">
                        <a:solidFill>
                          <a:schemeClr val="bg1"/>
                        </a:solidFill>
                        <a:latin typeface="Cambria Math" panose="02040503050406030204" pitchFamily="18" charset="0"/>
                      </a:rPr>
                      <m:t>=</m:t>
                    </m:r>
                    <m:f>
                      <m:fPr>
                        <m:ctrlPr>
                          <a:rPr lang="zh-CN" altLang="zh-CN" sz="2200" i="1">
                            <a:solidFill>
                              <a:schemeClr val="bg1"/>
                            </a:solidFill>
                            <a:latin typeface="Cambria Math" panose="02040503050406030204" pitchFamily="18" charset="0"/>
                          </a:rPr>
                        </m:ctrlPr>
                      </m:fPr>
                      <m:num>
                        <m:sSub>
                          <m:sSubPr>
                            <m:ctrlPr>
                              <a:rPr lang="zh-CN" altLang="zh-CN" sz="2200" i="1">
                                <a:solidFill>
                                  <a:schemeClr val="bg1"/>
                                </a:solidFill>
                                <a:latin typeface="Cambria Math" panose="02040503050406030204" pitchFamily="18" charset="0"/>
                              </a:rPr>
                            </m:ctrlPr>
                          </m:sSubPr>
                          <m:e>
                            <m:r>
                              <m:rPr>
                                <m:sty m:val="p"/>
                              </m:rPr>
                              <a:rPr lang="en-US" altLang="zh-CN" sz="2200">
                                <a:solidFill>
                                  <a:schemeClr val="bg1"/>
                                </a:solidFill>
                                <a:latin typeface="Cambria Math" panose="02040503050406030204" pitchFamily="18" charset="0"/>
                              </a:rPr>
                              <m:t>m</m:t>
                            </m:r>
                          </m:e>
                          <m:sub>
                            <m:r>
                              <a:rPr lang="en-US" altLang="zh-CN" sz="2200">
                                <a:solidFill>
                                  <a:schemeClr val="bg1"/>
                                </a:solidFill>
                                <a:latin typeface="Cambria Math" panose="02040503050406030204" pitchFamily="18" charset="0"/>
                              </a:rPr>
                              <m:t>0</m:t>
                            </m:r>
                          </m:sub>
                        </m:sSub>
                        <m:sSup>
                          <m:sSupPr>
                            <m:ctrlPr>
                              <a:rPr lang="zh-CN" altLang="zh-CN" sz="2200" i="1">
                                <a:solidFill>
                                  <a:schemeClr val="bg1"/>
                                </a:solidFill>
                                <a:latin typeface="Cambria Math" panose="02040503050406030204" pitchFamily="18" charset="0"/>
                              </a:rPr>
                            </m:ctrlPr>
                          </m:sSupPr>
                          <m:e>
                            <m:r>
                              <m:rPr>
                                <m:sty m:val="p"/>
                              </m:rPr>
                              <a:rPr lang="en-US" altLang="zh-CN" sz="2200">
                                <a:solidFill>
                                  <a:schemeClr val="bg1"/>
                                </a:solidFill>
                                <a:latin typeface="Cambria Math" panose="02040503050406030204" pitchFamily="18" charset="0"/>
                              </a:rPr>
                              <m:t>c</m:t>
                            </m:r>
                          </m:e>
                          <m:sup>
                            <m:r>
                              <a:rPr lang="en-US" altLang="zh-CN" sz="2200">
                                <a:solidFill>
                                  <a:schemeClr val="bg1"/>
                                </a:solidFill>
                                <a:latin typeface="Cambria Math" panose="02040503050406030204" pitchFamily="18" charset="0"/>
                              </a:rPr>
                              <m:t>2</m:t>
                            </m:r>
                          </m:sup>
                        </m:sSup>
                      </m:num>
                      <m:den>
                        <m:r>
                          <a:rPr lang="en-US" altLang="zh-CN" sz="2200" i="1">
                            <a:solidFill>
                              <a:schemeClr val="bg1"/>
                            </a:solidFill>
                            <a:latin typeface="Cambria Math" panose="02040503050406030204" pitchFamily="18" charset="0"/>
                          </a:rPr>
                          <m:t>h</m:t>
                        </m:r>
                        <m:rad>
                          <m:radPr>
                            <m:degHide m:val="on"/>
                            <m:ctrlPr>
                              <a:rPr lang="zh-CN" altLang="zh-CN" sz="2200" i="1">
                                <a:solidFill>
                                  <a:schemeClr val="bg1"/>
                                </a:solidFill>
                                <a:latin typeface="Cambria Math" panose="02040503050406030204" pitchFamily="18" charset="0"/>
                              </a:rPr>
                            </m:ctrlPr>
                          </m:radPr>
                          <m:deg/>
                          <m:e>
                            <m:r>
                              <a:rPr lang="en-US" altLang="zh-CN" sz="2200">
                                <a:solidFill>
                                  <a:schemeClr val="bg1"/>
                                </a:solidFill>
                                <a:latin typeface="Cambria Math" panose="02040503050406030204" pitchFamily="18" charset="0"/>
                              </a:rPr>
                              <m:t>1</m:t>
                            </m:r>
                            <m:r>
                              <a:rPr lang="en-US" altLang="zh-CN" sz="2200" i="1">
                                <a:solidFill>
                                  <a:schemeClr val="bg1"/>
                                </a:solidFill>
                                <a:latin typeface="Cambria Math" panose="02040503050406030204" pitchFamily="18" charset="0"/>
                              </a:rPr>
                              <m:t>−</m:t>
                            </m:r>
                            <m:sSup>
                              <m:sSupPr>
                                <m:ctrlPr>
                                  <a:rPr lang="zh-CN" altLang="zh-CN" sz="2200" i="1">
                                    <a:solidFill>
                                      <a:schemeClr val="bg1"/>
                                    </a:solidFill>
                                    <a:latin typeface="Cambria Math" panose="02040503050406030204" pitchFamily="18" charset="0"/>
                                  </a:rPr>
                                </m:ctrlPr>
                              </m:sSupPr>
                              <m:e>
                                <m:r>
                                  <m:rPr>
                                    <m:sty m:val="p"/>
                                  </m:rPr>
                                  <a:rPr lang="en-US" altLang="zh-CN" sz="2200">
                                    <a:solidFill>
                                      <a:schemeClr val="bg1"/>
                                    </a:solidFill>
                                    <a:latin typeface="Cambria Math" panose="02040503050406030204" pitchFamily="18" charset="0"/>
                                  </a:rPr>
                                  <m:t>β</m:t>
                                </m:r>
                              </m:e>
                              <m:sup>
                                <m:r>
                                  <a:rPr lang="en-US" altLang="zh-CN" sz="2200">
                                    <a:solidFill>
                                      <a:schemeClr val="bg1"/>
                                    </a:solidFill>
                                    <a:latin typeface="Cambria Math" panose="02040503050406030204" pitchFamily="18" charset="0"/>
                                  </a:rPr>
                                  <m:t>2</m:t>
                                </m:r>
                              </m:sup>
                            </m:sSup>
                          </m:e>
                        </m:rad>
                      </m:den>
                    </m:f>
                  </m:oMath>
                </a14:m>
                <a:r>
                  <a:rPr lang="en-US" altLang="zh-CN" sz="2200" dirty="0">
                    <a:solidFill>
                      <a:schemeClr val="bg1"/>
                    </a:solidFill>
                    <a:latin typeface="Times New Roman" panose="02020603050405020304" pitchFamily="18" charset="0"/>
                    <a:cs typeface="Times New Roman" panose="02020603050405020304" pitchFamily="18" charset="0"/>
                  </a:rPr>
                  <a:t> </a:t>
                </a:r>
                <a:r>
                  <a:rPr lang="zh-CN" altLang="zh-CN" sz="2200" dirty="0">
                    <a:solidFill>
                      <a:schemeClr val="bg1"/>
                    </a:solidFill>
                    <a:latin typeface="Times New Roman" panose="02020603050405020304" pitchFamily="18" charset="0"/>
                    <a:cs typeface="Times New Roman" panose="02020603050405020304" pitchFamily="18" charset="0"/>
                  </a:rPr>
                  <a:t>的波合拍</a:t>
                </a:r>
                <a:r>
                  <a:rPr lang="en-US" altLang="zh-CN" sz="2200" dirty="0">
                    <a:solidFill>
                      <a:schemeClr val="bg1"/>
                    </a:solidFill>
                    <a:latin typeface="Times New Roman" panose="02020603050405020304" pitchFamily="18" charset="0"/>
                    <a:cs typeface="Times New Roman" panose="02020603050405020304" pitchFamily="18" charset="0"/>
                  </a:rPr>
                  <a:t> (in phase)</a:t>
                </a:r>
                <a:r>
                  <a:rPr lang="zh-CN" altLang="zh-CN" sz="2200" dirty="0">
                    <a:solidFill>
                      <a:schemeClr val="bg1"/>
                    </a:solidFill>
                    <a:latin typeface="Times New Roman" panose="02020603050405020304" pitchFamily="18" charset="0"/>
                    <a:cs typeface="Times New Roman" panose="02020603050405020304" pitchFamily="18" charset="0"/>
                  </a:rPr>
                  <a:t>，如果后者的传播速度为</a:t>
                </a:r>
                <a:r>
                  <a:rPr lang="en-US" altLang="zh-CN" sz="22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f>
                      <m:fPr>
                        <m:ctrlPr>
                          <a:rPr lang="zh-CN" altLang="zh-CN" sz="2200" i="1">
                            <a:solidFill>
                              <a:schemeClr val="bg1"/>
                            </a:solidFill>
                            <a:latin typeface="Cambria Math" panose="02040503050406030204" pitchFamily="18" charset="0"/>
                          </a:rPr>
                        </m:ctrlPr>
                      </m:fPr>
                      <m:num>
                        <m:r>
                          <a:rPr lang="en-US" altLang="zh-CN" sz="2200" i="1">
                            <a:solidFill>
                              <a:schemeClr val="bg1"/>
                            </a:solidFill>
                            <a:latin typeface="Cambria Math" panose="02040503050406030204" pitchFamily="18" charset="0"/>
                          </a:rPr>
                          <m:t>𝑐</m:t>
                        </m:r>
                      </m:num>
                      <m:den>
                        <m:r>
                          <a:rPr lang="en-US" altLang="zh-CN" sz="2200" i="1">
                            <a:solidFill>
                              <a:schemeClr val="bg1"/>
                            </a:solidFill>
                            <a:latin typeface="Cambria Math" panose="02040503050406030204" pitchFamily="18" charset="0"/>
                          </a:rPr>
                          <m:t>𝛽</m:t>
                        </m:r>
                      </m:den>
                    </m:f>
                    <m:r>
                      <a:rPr lang="en-US" altLang="zh-CN" sz="2200" i="1">
                        <a:solidFill>
                          <a:schemeClr val="bg1"/>
                        </a:solidFill>
                        <a:latin typeface="Cambria Math" panose="02040503050406030204" pitchFamily="18" charset="0"/>
                      </a:rPr>
                      <m:t> </m:t>
                    </m:r>
                    <m:d>
                      <m:dPr>
                        <m:ctrlPr>
                          <a:rPr lang="zh-CN" altLang="zh-CN" sz="2200" i="1">
                            <a:solidFill>
                              <a:schemeClr val="bg1"/>
                            </a:solidFill>
                            <a:latin typeface="Cambria Math" panose="02040503050406030204" pitchFamily="18" charset="0"/>
                          </a:rPr>
                        </m:ctrlPr>
                      </m:dPr>
                      <m:e>
                        <m:r>
                          <a:rPr lang="en-US" altLang="zh-CN" sz="2200" i="1">
                            <a:solidFill>
                              <a:schemeClr val="bg1"/>
                            </a:solidFill>
                            <a:latin typeface="Cambria Math" panose="02040503050406030204" pitchFamily="18" charset="0"/>
                          </a:rPr>
                          <m:t>&gt;</m:t>
                        </m:r>
                        <m:r>
                          <a:rPr lang="en-US" altLang="zh-CN" sz="2200" i="1">
                            <a:solidFill>
                              <a:schemeClr val="bg1"/>
                            </a:solidFill>
                            <a:latin typeface="Cambria Math" panose="02040503050406030204" pitchFamily="18" charset="0"/>
                          </a:rPr>
                          <m:t>𝑐</m:t>
                        </m:r>
                      </m:e>
                    </m:d>
                  </m:oMath>
                </a14:m>
                <a:r>
                  <a:rPr lang="zh-CN" altLang="zh-CN" sz="2200" dirty="0">
                    <a:solidFill>
                      <a:schemeClr val="bg1"/>
                    </a:solidFill>
                    <a:latin typeface="Times New Roman" panose="02020603050405020304" pitchFamily="18" charset="0"/>
                    <a:cs typeface="Times New Roman" panose="02020603050405020304" pitchFamily="18" charset="0"/>
                  </a:rPr>
                  <a:t>的话。</a:t>
                </a:r>
                <a:endParaRPr lang="en-US" altLang="zh-CN" sz="22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en-US" altLang="zh-CN" sz="2200" b="1" dirty="0">
                    <a:solidFill>
                      <a:srgbClr val="FFC000"/>
                    </a:solidFill>
                    <a:latin typeface="Times New Roman" panose="02020603050405020304" pitchFamily="18" charset="0"/>
                    <a:cs typeface="Times New Roman" panose="02020603050405020304" pitchFamily="18" charset="0"/>
                  </a:rPr>
                  <a:t>“This wave, the velocity of which is greater than c, cannot carry energy.</a:t>
                </a:r>
                <a:r>
                  <a:rPr lang="en-US" altLang="zh-CN" sz="2200" dirty="0">
                    <a:solidFill>
                      <a:srgbClr val="FFC000"/>
                    </a:solidFill>
                    <a:latin typeface="Times New Roman" panose="02020603050405020304" pitchFamily="18" charset="0"/>
                    <a:cs typeface="Times New Roman" panose="02020603050405020304" pitchFamily="18" charset="0"/>
                  </a:rPr>
                  <a:t>”</a:t>
                </a: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06E56F67-EF5A-7EFE-0864-74F048F7523E}"/>
                  </a:ext>
                </a:extLst>
              </p:cNvPr>
              <p:cNvSpPr txBox="1">
                <a:spLocks noRot="1" noChangeAspect="1" noMove="1" noResize="1" noEditPoints="1" noAdjustHandles="1" noChangeArrowheads="1" noChangeShapeType="1" noTextEdit="1"/>
              </p:cNvSpPr>
              <p:nvPr/>
            </p:nvSpPr>
            <p:spPr bwMode="auto">
              <a:xfrm>
                <a:off x="257646" y="1041866"/>
                <a:ext cx="9426265" cy="3818706"/>
              </a:xfrm>
              <a:prstGeom prst="rect">
                <a:avLst/>
              </a:prstGeom>
              <a:blipFill>
                <a:blip r:embed="rId3"/>
                <a:stretch>
                  <a:fillRect l="-840" r="-776"/>
                </a:stretch>
              </a:blipFill>
              <a:ln>
                <a:noFill/>
              </a:ln>
              <a:effectLst/>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AF7042D4-3200-B9A9-B11D-BA787D010D16}"/>
              </a:ext>
            </a:extLst>
          </p:cNvPr>
          <p:cNvPicPr>
            <a:picLocks noChangeAspect="1"/>
          </p:cNvPicPr>
          <p:nvPr/>
        </p:nvPicPr>
        <p:blipFill>
          <a:blip r:embed="rId4"/>
          <a:stretch>
            <a:fillRect/>
          </a:stretch>
        </p:blipFill>
        <p:spPr>
          <a:xfrm>
            <a:off x="9745450" y="973358"/>
            <a:ext cx="2508089" cy="3818706"/>
          </a:xfrm>
          <a:prstGeom prst="rect">
            <a:avLst/>
          </a:prstGeom>
        </p:spPr>
      </p:pic>
      <p:sp>
        <p:nvSpPr>
          <p:cNvPr id="9" name="文本框 8">
            <a:extLst>
              <a:ext uri="{FF2B5EF4-FFF2-40B4-BE49-F238E27FC236}">
                <a16:creationId xmlns:a16="http://schemas.microsoft.com/office/drawing/2014/main" id="{E180C2AE-2487-1AFC-853C-332406E54715}"/>
              </a:ext>
            </a:extLst>
          </p:cNvPr>
          <p:cNvSpPr txBox="1"/>
          <p:nvPr/>
        </p:nvSpPr>
        <p:spPr bwMode="auto">
          <a:xfrm>
            <a:off x="287288" y="4949980"/>
            <a:ext cx="11314022" cy="1630392"/>
          </a:xfrm>
          <a:prstGeom prst="rect">
            <a:avLst/>
          </a:prstGeom>
          <a:noFill/>
          <a:ln>
            <a:noFill/>
          </a:ln>
          <a:effectLst/>
        </p:spPr>
        <p:txBody>
          <a:bodyPr wrap="square" rtlCol="0">
            <a:noAutofit/>
          </a:bodyPr>
          <a:lstStyle/>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这个</a:t>
            </a:r>
            <a:r>
              <a:rPr lang="en-US" altLang="zh-CN" sz="2400" dirty="0">
                <a:solidFill>
                  <a:schemeClr val="bg1"/>
                </a:solidFill>
                <a:latin typeface="Times New Roman" panose="02020603050405020304" pitchFamily="18" charset="0"/>
                <a:cs typeface="Times New Roman" panose="02020603050405020304" pitchFamily="18" charset="0"/>
              </a:rPr>
              <a:t> “phase wave” </a:t>
            </a:r>
            <a:r>
              <a:rPr lang="zh-CN" altLang="zh-CN" sz="2400" dirty="0">
                <a:solidFill>
                  <a:schemeClr val="bg1"/>
                </a:solidFill>
                <a:latin typeface="Times New Roman" panose="02020603050405020304" pitchFamily="18" charset="0"/>
                <a:cs typeface="Times New Roman" panose="02020603050405020304" pitchFamily="18" charset="0"/>
              </a:rPr>
              <a:t>对于决定任意物体的运动具有重要意义，比如它的波长与轨道长度协调问题</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即后者是前者的整数倍</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就是玻尔原子轨道的稳定性条件</a:t>
            </a:r>
            <a:r>
              <a:rPr lang="zh-CN" altLang="en-US" sz="2400" dirty="0">
                <a:solidFill>
                  <a:schemeClr val="bg1"/>
                </a:solidFill>
                <a:latin typeface="Times New Roman" panose="02020603050405020304" pitchFamily="18" charset="0"/>
                <a:cs typeface="Times New Roman" panose="02020603050405020304" pitchFamily="18" charset="0"/>
              </a:rPr>
              <a:t>。此外，还能调和“量子带来的光之不连续性”与 “光之弥散</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en-US" sz="2400" dirty="0">
                <a:solidFill>
                  <a:schemeClr val="bg1"/>
                </a:solidFill>
                <a:latin typeface="Times New Roman" panose="02020603050405020304" pitchFamily="18" charset="0"/>
                <a:cs typeface="Times New Roman" panose="02020603050405020304" pitchFamily="18" charset="0"/>
              </a:rPr>
              <a:t>色散现象”。</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2508752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D0B2A4-7BED-BE46-9450-D9D17F0056FF}"/>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2EFB799-D7F5-8182-38EB-2185743E222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D2D83404-1018-088F-4EF4-52FCD48BEE0A}"/>
              </a:ext>
            </a:extLst>
          </p:cNvPr>
          <p:cNvSpPr>
            <a:spLocks noGrp="1"/>
          </p:cNvSpPr>
          <p:nvPr>
            <p:ph type="sldNum" sz="quarter" idx="12"/>
          </p:nvPr>
        </p:nvSpPr>
        <p:spPr/>
        <p:txBody>
          <a:bodyPr/>
          <a:lstStyle/>
          <a:p>
            <a:fld id="{A840D53A-832B-4CFE-819B-CBBAE244F2EE}" type="slidenum">
              <a:rPr lang="zh-CN" altLang="en-US" smtClean="0"/>
              <a:t>18</a:t>
            </a:fld>
            <a:endParaRPr lang="zh-CN" altLang="en-US"/>
          </a:p>
        </p:txBody>
      </p:sp>
      <p:sp>
        <p:nvSpPr>
          <p:cNvPr id="3" name="文本框 2">
            <a:extLst>
              <a:ext uri="{FF2B5EF4-FFF2-40B4-BE49-F238E27FC236}">
                <a16:creationId xmlns:a16="http://schemas.microsoft.com/office/drawing/2014/main" id="{760A228E-EFA8-37B7-B747-BAB7BC92F345}"/>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A48B04DB-91BD-3B67-3F71-C878F75E072B}"/>
              </a:ext>
            </a:extLst>
          </p:cNvPr>
          <p:cNvSpPr txBox="1"/>
          <p:nvPr/>
        </p:nvSpPr>
        <p:spPr bwMode="auto">
          <a:xfrm>
            <a:off x="486913" y="478676"/>
            <a:ext cx="4585419"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p:sp>
        <p:nvSpPr>
          <p:cNvPr id="6" name="文本框 5">
            <a:extLst>
              <a:ext uri="{FF2B5EF4-FFF2-40B4-BE49-F238E27FC236}">
                <a16:creationId xmlns:a16="http://schemas.microsoft.com/office/drawing/2014/main" id="{E138A47F-DC7D-AE7B-022E-0581DB73730E}"/>
              </a:ext>
            </a:extLst>
          </p:cNvPr>
          <p:cNvSpPr txBox="1"/>
          <p:nvPr/>
        </p:nvSpPr>
        <p:spPr bwMode="auto">
          <a:xfrm>
            <a:off x="785004" y="4761961"/>
            <a:ext cx="10023894" cy="1457864"/>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34BEC286-2096-C2D2-BF0D-718574254581}"/>
                  </a:ext>
                </a:extLst>
              </p:cNvPr>
              <p:cNvSpPr txBox="1"/>
              <p:nvPr/>
            </p:nvSpPr>
            <p:spPr bwMode="auto">
              <a:xfrm>
                <a:off x="227163" y="1138868"/>
                <a:ext cx="11392618" cy="5548012"/>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cs typeface="Times New Roman" panose="02020603050405020304" pitchFamily="18" charset="0"/>
                  </a:rPr>
                  <a:t>  质量为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𝑚</m:t>
                        </m:r>
                      </m:e>
                      <m:sub>
                        <m:r>
                          <a:rPr lang="en-US" altLang="zh-CN" sz="2400" i="1">
                            <a:solidFill>
                              <a:schemeClr val="bg1"/>
                            </a:solidFill>
                            <a:latin typeface="Cambria Math" panose="02040503050406030204" pitchFamily="18" charset="0"/>
                          </a:rPr>
                          <m:t>0</m:t>
                        </m:r>
                      </m:sub>
                    </m:sSub>
                    <m:r>
                      <a:rPr lang="en-US" altLang="zh-CN" sz="2400" b="0" i="1" smtClean="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的粒子，可</a:t>
                </a:r>
                <a:r>
                  <a:rPr lang="zh-CN" altLang="zh-CN" sz="2400" dirty="0">
                    <a:solidFill>
                      <a:schemeClr val="bg1"/>
                    </a:solidFill>
                    <a:latin typeface="Times New Roman" panose="02020603050405020304" pitchFamily="18" charset="0"/>
                    <a:cs typeface="Times New Roman" panose="02020603050405020304" pitchFamily="18" charset="0"/>
                  </a:rPr>
                  <a:t>赋予一个频率为</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a:solidFill>
                              <a:schemeClr val="bg1"/>
                            </a:solidFill>
                            <a:latin typeface="Cambria Math" panose="02040503050406030204" pitchFamily="18" charset="0"/>
                            <a:cs typeface="Times New Roman" panose="02020603050405020304" pitchFamily="18" charset="0"/>
                          </a:rPr>
                        </m:ctrlPr>
                      </m:sSubPr>
                      <m:e>
                        <m:r>
                          <a:rPr lang="en-US" altLang="zh-CN" sz="2400">
                            <a:solidFill>
                              <a:schemeClr val="bg1"/>
                            </a:solidFill>
                            <a:latin typeface="Cambria Math" panose="02040503050406030204" pitchFamily="18" charset="0"/>
                            <a:cs typeface="Times New Roman" panose="02020603050405020304" pitchFamily="18" charset="0"/>
                          </a:rPr>
                          <m:t>𝜈</m:t>
                        </m:r>
                      </m:e>
                      <m:sub>
                        <m:r>
                          <a:rPr lang="en-US" altLang="zh-CN" sz="2400">
                            <a:solidFill>
                              <a:schemeClr val="bg1"/>
                            </a:solidFill>
                            <a:latin typeface="Cambria Math" panose="02040503050406030204" pitchFamily="18" charset="0"/>
                            <a:cs typeface="Times New Roman" panose="02020603050405020304" pitchFamily="18" charset="0"/>
                          </a:rPr>
                          <m:t>0</m:t>
                        </m:r>
                      </m:sub>
                    </m:sSub>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的周期现象</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a:solidFill>
                          <a:schemeClr val="bg1"/>
                        </a:solidFill>
                        <a:latin typeface="Cambria Math" panose="02040503050406030204" pitchFamily="18" charset="0"/>
                        <a:cs typeface="Times New Roman" panose="02020603050405020304" pitchFamily="18" charset="0"/>
                      </a:rPr>
                      <m:t>h</m:t>
                    </m:r>
                    <m:sSub>
                      <m:sSubPr>
                        <m:ctrlPr>
                          <a:rPr lang="zh-CN" altLang="zh-CN" sz="2400" i="1">
                            <a:solidFill>
                              <a:schemeClr val="bg1"/>
                            </a:solidFill>
                            <a:latin typeface="Cambria Math" panose="02040503050406030204" pitchFamily="18" charset="0"/>
                            <a:cs typeface="Times New Roman" panose="02020603050405020304" pitchFamily="18" charset="0"/>
                          </a:rPr>
                        </m:ctrlPr>
                      </m:sSubPr>
                      <m:e>
                        <m:r>
                          <a:rPr lang="en-US" altLang="zh-CN" sz="2400">
                            <a:solidFill>
                              <a:schemeClr val="bg1"/>
                            </a:solidFill>
                            <a:latin typeface="Cambria Math" panose="02040503050406030204" pitchFamily="18" charset="0"/>
                            <a:cs typeface="Times New Roman" panose="02020603050405020304" pitchFamily="18" charset="0"/>
                          </a:rPr>
                          <m:t>𝜈</m:t>
                        </m:r>
                      </m:e>
                      <m:sub>
                        <m:r>
                          <a:rPr lang="en-US" altLang="zh-CN" sz="2400">
                            <a:solidFill>
                              <a:schemeClr val="bg1"/>
                            </a:solidFill>
                            <a:latin typeface="Cambria Math" panose="02040503050406030204" pitchFamily="18" charset="0"/>
                            <a:cs typeface="Times New Roman" panose="02020603050405020304" pitchFamily="18" charset="0"/>
                          </a:rPr>
                          <m:t>0</m:t>
                        </m:r>
                      </m:sub>
                    </m:sSub>
                    <m:r>
                      <a:rPr lang="en-US" altLang="zh-CN" sz="2400">
                        <a:solidFill>
                          <a:schemeClr val="bg1"/>
                        </a:solidFill>
                        <a:latin typeface="Cambria Math" panose="02040503050406030204" pitchFamily="18" charset="0"/>
                        <a:cs typeface="Times New Roman" panose="02020603050405020304" pitchFamily="18" charset="0"/>
                      </a:rPr>
                      <m:t>=</m:t>
                    </m:r>
                    <m:sSub>
                      <m:sSubPr>
                        <m:ctrlPr>
                          <a:rPr lang="zh-CN" altLang="zh-CN" sz="2400" i="1">
                            <a:solidFill>
                              <a:schemeClr val="bg1"/>
                            </a:solidFill>
                            <a:latin typeface="Cambria Math" panose="02040503050406030204" pitchFamily="18" charset="0"/>
                            <a:cs typeface="Times New Roman" panose="02020603050405020304" pitchFamily="18" charset="0"/>
                          </a:rPr>
                        </m:ctrlPr>
                      </m:sSubPr>
                      <m:e>
                        <m:r>
                          <a:rPr lang="en-US" altLang="zh-CN" sz="2400">
                            <a:solidFill>
                              <a:schemeClr val="bg1"/>
                            </a:solidFill>
                            <a:latin typeface="Cambria Math" panose="02040503050406030204" pitchFamily="18" charset="0"/>
                            <a:cs typeface="Times New Roman" panose="02020603050405020304" pitchFamily="18" charset="0"/>
                          </a:rPr>
                          <m:t>𝑚</m:t>
                        </m:r>
                      </m:e>
                      <m:sub>
                        <m:r>
                          <a:rPr lang="en-US" altLang="zh-CN" sz="2400">
                            <a:solidFill>
                              <a:schemeClr val="bg1"/>
                            </a:solidFill>
                            <a:latin typeface="Cambria Math" panose="02040503050406030204" pitchFamily="18" charset="0"/>
                            <a:cs typeface="Times New Roman" panose="02020603050405020304" pitchFamily="18" charset="0"/>
                          </a:rPr>
                          <m:t>0</m:t>
                        </m:r>
                      </m:sub>
                    </m:sSub>
                    <m:sSup>
                      <m:sSupPr>
                        <m:ctrlPr>
                          <a:rPr lang="zh-CN" altLang="zh-CN" sz="2400" i="1">
                            <a:solidFill>
                              <a:schemeClr val="bg1"/>
                            </a:solidFill>
                            <a:latin typeface="Cambria Math" panose="02040503050406030204" pitchFamily="18" charset="0"/>
                            <a:cs typeface="Times New Roman" panose="02020603050405020304" pitchFamily="18" charset="0"/>
                          </a:rPr>
                        </m:ctrlPr>
                      </m:sSupPr>
                      <m:e>
                        <m:r>
                          <a:rPr lang="en-US" altLang="zh-CN" sz="2400">
                            <a:solidFill>
                              <a:schemeClr val="bg1"/>
                            </a:solidFill>
                            <a:latin typeface="Cambria Math" panose="02040503050406030204" pitchFamily="18" charset="0"/>
                            <a:cs typeface="Times New Roman" panose="02020603050405020304" pitchFamily="18" charset="0"/>
                          </a:rPr>
                          <m:t>𝑐</m:t>
                        </m:r>
                      </m:e>
                      <m:sup>
                        <m:r>
                          <a:rPr lang="en-US" altLang="zh-CN" sz="2400">
                            <a:solidFill>
                              <a:schemeClr val="bg1"/>
                            </a:solidFill>
                            <a:latin typeface="Cambria Math" panose="02040503050406030204" pitchFamily="18" charset="0"/>
                            <a:cs typeface="Times New Roman" panose="02020603050405020304" pitchFamily="18" charset="0"/>
                          </a:rPr>
                          <m:t>2</m:t>
                        </m:r>
                      </m:sup>
                    </m:sSup>
                  </m:oMath>
                </a14:m>
                <a:r>
                  <a:rPr lang="zh-CN" altLang="en-US" sz="2400" dirty="0">
                    <a:solidFill>
                      <a:schemeClr val="bg1"/>
                    </a:solidFill>
                    <a:latin typeface="Times New Roman" panose="02020603050405020304" pitchFamily="18" charset="0"/>
                    <a:cs typeface="Times New Roman" panose="02020603050405020304" pitchFamily="18" charset="0"/>
                  </a:rPr>
                  <a:t>。</a:t>
                </a:r>
                <a:r>
                  <a:rPr lang="zh-CN" altLang="zh-CN" sz="2400" dirty="0">
                    <a:solidFill>
                      <a:schemeClr val="bg1"/>
                    </a:solidFill>
                    <a:latin typeface="Cambria Math" panose="02040503050406030204" pitchFamily="18" charset="0"/>
                  </a:rPr>
                  <a:t>对于固定观察者，运动对象的总能量</a:t>
                </a:r>
                <a:r>
                  <a:rPr lang="zh-CN" altLang="en-US" sz="2400" dirty="0">
                    <a:solidFill>
                      <a:schemeClr val="bg1"/>
                    </a:solidFill>
                    <a:latin typeface="Cambria Math" panose="02040503050406030204" pitchFamily="18" charset="0"/>
                  </a:rPr>
                  <a:t>应该</a:t>
                </a:r>
                <a:r>
                  <a:rPr lang="zh-CN" altLang="zh-CN" sz="2400" dirty="0">
                    <a:solidFill>
                      <a:schemeClr val="bg1"/>
                    </a:solidFill>
                    <a:latin typeface="Cambria Math" panose="02040503050406030204" pitchFamily="18" charset="0"/>
                  </a:rPr>
                  <a:t>对应频率</a:t>
                </a:r>
                <a:r>
                  <a:rPr lang="en-US" altLang="zh-CN" sz="2400" dirty="0">
                    <a:solidFill>
                      <a:schemeClr val="bg1"/>
                    </a:solidFill>
                    <a:latin typeface="Cambria Math" panose="02040503050406030204" pitchFamily="18" charset="0"/>
                  </a:rPr>
                  <a:t> </a:t>
                </a:r>
                <a14:m>
                  <m:oMath xmlns:m="http://schemas.openxmlformats.org/officeDocument/2006/math">
                    <m:r>
                      <m:rPr>
                        <m:sty m:val="p"/>
                      </m:rPr>
                      <a:rPr lang="en-US" altLang="zh-CN" sz="2400" i="0">
                        <a:solidFill>
                          <a:schemeClr val="bg1"/>
                        </a:solidFill>
                        <a:latin typeface="Cambria Math" panose="02040503050406030204" pitchFamily="18" charset="0"/>
                      </a:rPr>
                      <m:t>ν</m:t>
                    </m:r>
                    <m:r>
                      <a:rPr lang="en-US" altLang="zh-CN" sz="2400" i="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sSub>
                          <m:sSubPr>
                            <m:ctrlPr>
                              <a:rPr lang="zh-CN" altLang="zh-CN" sz="2400" i="1">
                                <a:solidFill>
                                  <a:schemeClr val="bg1"/>
                                </a:solidFill>
                                <a:latin typeface="Cambria Math" panose="02040503050406030204" pitchFamily="18" charset="0"/>
                              </a:rPr>
                            </m:ctrlPr>
                          </m:sSubPr>
                          <m:e>
                            <m:r>
                              <m:rPr>
                                <m:sty m:val="p"/>
                              </m:rPr>
                              <a:rPr lang="en-US" altLang="zh-CN" sz="2400" i="0">
                                <a:solidFill>
                                  <a:schemeClr val="bg1"/>
                                </a:solidFill>
                                <a:latin typeface="Cambria Math" panose="02040503050406030204" pitchFamily="18" charset="0"/>
                              </a:rPr>
                              <m:t>m</m:t>
                            </m:r>
                          </m:e>
                          <m:sub>
                            <m:r>
                              <a:rPr lang="en-US" altLang="zh-CN" sz="2400" i="0">
                                <a:solidFill>
                                  <a:schemeClr val="bg1"/>
                                </a:solidFill>
                                <a:latin typeface="Cambria Math" panose="02040503050406030204" pitchFamily="18" charset="0"/>
                              </a:rPr>
                              <m:t>0</m:t>
                            </m:r>
                          </m:sub>
                        </m:sSub>
                        <m:sSup>
                          <m:sSupPr>
                            <m:ctrlPr>
                              <a:rPr lang="zh-CN" altLang="zh-CN" sz="2400" i="1">
                                <a:solidFill>
                                  <a:schemeClr val="bg1"/>
                                </a:solidFill>
                                <a:latin typeface="Cambria Math" panose="02040503050406030204" pitchFamily="18" charset="0"/>
                              </a:rPr>
                            </m:ctrlPr>
                          </m:sSupPr>
                          <m:e>
                            <m:r>
                              <m:rPr>
                                <m:sty m:val="p"/>
                              </m:rPr>
                              <a:rPr lang="en-US" altLang="zh-CN" sz="2400" i="0">
                                <a:solidFill>
                                  <a:schemeClr val="bg1"/>
                                </a:solidFill>
                                <a:latin typeface="Cambria Math" panose="02040503050406030204" pitchFamily="18" charset="0"/>
                              </a:rPr>
                              <m:t>c</m:t>
                            </m:r>
                          </m:e>
                          <m:sup>
                            <m:r>
                              <a:rPr lang="en-US" altLang="zh-CN" sz="2400" i="0">
                                <a:solidFill>
                                  <a:schemeClr val="bg1"/>
                                </a:solidFill>
                                <a:latin typeface="Cambria Math" panose="02040503050406030204" pitchFamily="18" charset="0"/>
                              </a:rPr>
                              <m:t>2</m:t>
                            </m:r>
                          </m:sup>
                        </m:sSup>
                      </m:num>
                      <m:den>
                        <m:r>
                          <m:rPr>
                            <m:sty m:val="p"/>
                          </m:rPr>
                          <a:rPr lang="en-US" altLang="zh-CN" sz="2400" i="0">
                            <a:solidFill>
                              <a:schemeClr val="bg1"/>
                            </a:solidFill>
                            <a:latin typeface="Cambria Math" panose="02040503050406030204" pitchFamily="18" charset="0"/>
                          </a:rPr>
                          <m:t>h</m:t>
                        </m:r>
                        <m:rad>
                          <m:radPr>
                            <m:degHide m:val="on"/>
                            <m:ctrlPr>
                              <a:rPr lang="zh-CN" altLang="zh-CN" sz="2400" i="1">
                                <a:solidFill>
                                  <a:schemeClr val="bg1"/>
                                </a:solidFill>
                                <a:latin typeface="Cambria Math" panose="02040503050406030204" pitchFamily="18" charset="0"/>
                              </a:rPr>
                            </m:ctrlPr>
                          </m:radPr>
                          <m:deg/>
                          <m:e>
                            <m:r>
                              <a:rPr lang="en-US" altLang="zh-CN" sz="2400" i="0">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m:rPr>
                                    <m:sty m:val="p"/>
                                  </m:rPr>
                                  <a:rPr lang="en-US" altLang="zh-CN" sz="2400" i="0">
                                    <a:solidFill>
                                      <a:schemeClr val="bg1"/>
                                    </a:solidFill>
                                    <a:latin typeface="Cambria Math" panose="02040503050406030204" pitchFamily="18" charset="0"/>
                                  </a:rPr>
                                  <m:t>β</m:t>
                                </m:r>
                              </m:e>
                              <m:sup>
                                <m:r>
                                  <a:rPr lang="en-US" altLang="zh-CN" sz="2400" i="0">
                                    <a:solidFill>
                                      <a:schemeClr val="bg1"/>
                                    </a:solidFill>
                                    <a:latin typeface="Cambria Math" panose="02040503050406030204" pitchFamily="18" charset="0"/>
                                  </a:rPr>
                                  <m:t>2</m:t>
                                </m:r>
                              </m:sup>
                            </m:sSup>
                          </m:e>
                        </m:rad>
                      </m:den>
                    </m:f>
                    <m:r>
                      <a:rPr lang="en-US" altLang="zh-CN" sz="2400" i="0">
                        <a:solidFill>
                          <a:schemeClr val="bg1"/>
                        </a:solidFill>
                        <a:latin typeface="Cambria Math" panose="02040503050406030204" pitchFamily="18" charset="0"/>
                      </a:rPr>
                      <m:t> </m:t>
                    </m:r>
                  </m:oMath>
                </a14:m>
                <a:r>
                  <a:rPr lang="zh-CN" altLang="zh-CN" sz="2400" dirty="0">
                    <a:solidFill>
                      <a:schemeClr val="bg1"/>
                    </a:solidFill>
                    <a:latin typeface="Cambria Math" panose="02040503050406030204" pitchFamily="18" charset="0"/>
                  </a:rPr>
                  <a:t>。</a:t>
                </a:r>
                <a:r>
                  <a:rPr lang="en-US" altLang="zh-CN" sz="2400" dirty="0">
                    <a:solidFill>
                      <a:schemeClr val="bg1"/>
                    </a:solidFill>
                    <a:latin typeface="Cambria Math" panose="02040503050406030204" pitchFamily="18" charset="0"/>
                  </a:rPr>
                  <a:t>  </a:t>
                </a:r>
                <a:r>
                  <a:rPr lang="en-US" altLang="zh-CN" dirty="0">
                    <a:solidFill>
                      <a:schemeClr val="bg1"/>
                    </a:solidFill>
                    <a:latin typeface="Cambria Math" panose="02040503050406030204" pitchFamily="18" charset="0"/>
                  </a:rPr>
                  <a:t>{</a:t>
                </a:r>
                <a:r>
                  <a:rPr lang="zh-CN" altLang="en-US" dirty="0">
                    <a:solidFill>
                      <a:schemeClr val="bg1"/>
                    </a:solidFill>
                    <a:latin typeface="Cambria Math" panose="02040503050406030204" pitchFamily="18" charset="0"/>
                  </a:rPr>
                  <a:t>内含错误概念 </a:t>
                </a:r>
                <a14:m>
                  <m:oMath xmlns:m="http://schemas.openxmlformats.org/officeDocument/2006/math">
                    <m:sSub>
                      <m:sSubPr>
                        <m:ctrlPr>
                          <a:rPr lang="zh-CN" altLang="zh-CN" i="1">
                            <a:solidFill>
                              <a:schemeClr val="bg1"/>
                            </a:solidFill>
                            <a:latin typeface="Cambria Math" panose="02040503050406030204" pitchFamily="18" charset="0"/>
                            <a:cs typeface="Times New Roman" panose="02020603050405020304" pitchFamily="18" charset="0"/>
                          </a:rPr>
                        </m:ctrlPr>
                      </m:sSubPr>
                      <m:e>
                        <m:r>
                          <a:rPr lang="en-US" altLang="zh-CN">
                            <a:solidFill>
                              <a:schemeClr val="bg1"/>
                            </a:solidFill>
                            <a:latin typeface="Cambria Math" panose="02040503050406030204" pitchFamily="18" charset="0"/>
                            <a:cs typeface="Times New Roman" panose="02020603050405020304" pitchFamily="18" charset="0"/>
                          </a:rPr>
                          <m:t>𝑚</m:t>
                        </m:r>
                      </m:e>
                      <m:sub>
                        <m:r>
                          <a:rPr lang="en-US" altLang="zh-CN">
                            <a:solidFill>
                              <a:schemeClr val="bg1"/>
                            </a:solidFill>
                            <a:latin typeface="Cambria Math" panose="02040503050406030204" pitchFamily="18" charset="0"/>
                            <a:cs typeface="Times New Roman" panose="02020603050405020304" pitchFamily="18" charset="0"/>
                          </a:rPr>
                          <m:t>0</m:t>
                        </m:r>
                      </m:sub>
                    </m:sSub>
                  </m:oMath>
                </a14:m>
                <a:r>
                  <a:rPr lang="zh-CN" altLang="en-US" dirty="0">
                    <a:solidFill>
                      <a:schemeClr val="bg1"/>
                    </a:solidFill>
                    <a:latin typeface="Cambria Math" panose="02040503050406030204" pitchFamily="18" charset="0"/>
                  </a:rPr>
                  <a:t> </a:t>
                </a:r>
                <a:r>
                  <a:rPr lang="en-US" altLang="zh-CN" dirty="0">
                    <a:solidFill>
                      <a:schemeClr val="bg1"/>
                    </a:solidFill>
                    <a:latin typeface="Cambria Math" panose="02040503050406030204" pitchFamily="18" charset="0"/>
                  </a:rPr>
                  <a:t>}</a:t>
                </a:r>
              </a:p>
              <a:p>
                <a:pPr algn="just">
                  <a:lnSpc>
                    <a:spcPct val="150000"/>
                  </a:lnSpc>
                </a:pPr>
                <a:r>
                  <a:rPr lang="zh-CN" altLang="en-US" sz="2400" dirty="0">
                    <a:solidFill>
                      <a:schemeClr val="bg1"/>
                    </a:solidFill>
                    <a:latin typeface="Cambria Math" panose="02040503050406030204" pitchFamily="18" charset="0"/>
                  </a:rPr>
                  <a:t>  可是，</a:t>
                </a:r>
                <a:r>
                  <a:rPr lang="zh-CN" altLang="zh-CN" sz="2400" dirty="0">
                    <a:solidFill>
                      <a:schemeClr val="bg1"/>
                    </a:solidFill>
                    <a:latin typeface="Cambria Math" panose="02040503050406030204" pitchFamily="18" charset="0"/>
                  </a:rPr>
                  <a:t>固定观察者观察运动粒子的内在周期现象是</a:t>
                </a:r>
                <a:r>
                  <a:rPr lang="zh-CN" altLang="zh-CN" sz="2400" dirty="0">
                    <a:solidFill>
                      <a:srgbClr val="FFC000"/>
                    </a:solidFill>
                    <a:latin typeface="Cambria Math" panose="02040503050406030204" pitchFamily="18" charset="0"/>
                  </a:rPr>
                  <a:t>延迟的</a:t>
                </a:r>
                <a:r>
                  <a:rPr lang="zh-CN" altLang="zh-CN" sz="2400" dirty="0">
                    <a:solidFill>
                      <a:schemeClr val="bg1"/>
                    </a:solidFill>
                    <a:latin typeface="Cambria Math" panose="02040503050406030204" pitchFamily="18" charset="0"/>
                  </a:rPr>
                  <a:t>，频率</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0">
                            <a:solidFill>
                              <a:schemeClr val="bg1"/>
                            </a:solidFill>
                            <a:latin typeface="Cambria Math" panose="02040503050406030204" pitchFamily="18" charset="0"/>
                          </a:rPr>
                          <m:t> </m:t>
                        </m:r>
                        <m:r>
                          <m:rPr>
                            <m:sty m:val="p"/>
                          </m:rPr>
                          <a:rPr lang="en-US" altLang="zh-CN" sz="2400" i="0">
                            <a:solidFill>
                              <a:schemeClr val="bg1"/>
                            </a:solidFill>
                            <a:latin typeface="Cambria Math" panose="02040503050406030204" pitchFamily="18" charset="0"/>
                          </a:rPr>
                          <m:t>ν</m:t>
                        </m:r>
                      </m:e>
                      <m:sub>
                        <m:r>
                          <a:rPr lang="en-US" altLang="zh-CN" sz="2400" i="0">
                            <a:solidFill>
                              <a:schemeClr val="bg1"/>
                            </a:solidFill>
                            <a:latin typeface="Cambria Math" panose="02040503050406030204" pitchFamily="18" charset="0"/>
                          </a:rPr>
                          <m:t>1</m:t>
                        </m:r>
                      </m:sub>
                    </m:sSub>
                    <m:r>
                      <a:rPr lang="en-US" altLang="zh-CN" sz="2400" b="0" i="0" smtClean="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m:rPr>
                            <m:sty m:val="p"/>
                          </m:rPr>
                          <a:rPr lang="en-US" altLang="zh-CN" sz="2400" i="0">
                            <a:solidFill>
                              <a:schemeClr val="bg1"/>
                            </a:solidFill>
                            <a:latin typeface="Cambria Math" panose="02040503050406030204" pitchFamily="18" charset="0"/>
                          </a:rPr>
                          <m:t>ν</m:t>
                        </m:r>
                      </m:e>
                      <m:sub>
                        <m:r>
                          <a:rPr lang="en-US" altLang="zh-CN" sz="2400" i="0">
                            <a:solidFill>
                              <a:schemeClr val="bg1"/>
                            </a:solidFill>
                            <a:latin typeface="Cambria Math" panose="02040503050406030204" pitchFamily="18" charset="0"/>
                          </a:rPr>
                          <m:t>0</m:t>
                        </m:r>
                      </m:sub>
                    </m:sSub>
                    <m:r>
                      <a:rPr lang="en-US" altLang="zh-CN" sz="2400" i="0">
                        <a:solidFill>
                          <a:schemeClr val="bg1"/>
                        </a:solidFill>
                        <a:latin typeface="Cambria Math" panose="02040503050406030204" pitchFamily="18" charset="0"/>
                      </a:rPr>
                      <m:t> </m:t>
                    </m:r>
                    <m:rad>
                      <m:radPr>
                        <m:degHide m:val="on"/>
                        <m:ctrlPr>
                          <a:rPr lang="zh-CN" altLang="zh-CN" sz="2400" i="1">
                            <a:solidFill>
                              <a:schemeClr val="bg1"/>
                            </a:solidFill>
                            <a:latin typeface="Cambria Math" panose="02040503050406030204" pitchFamily="18" charset="0"/>
                          </a:rPr>
                        </m:ctrlPr>
                      </m:radPr>
                      <m:deg/>
                      <m:e>
                        <m:r>
                          <a:rPr lang="en-US" altLang="zh-CN" sz="2400" i="0">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m:rPr>
                                <m:sty m:val="p"/>
                              </m:rPr>
                              <a:rPr lang="en-US" altLang="zh-CN" sz="2400" i="0">
                                <a:solidFill>
                                  <a:schemeClr val="bg1"/>
                                </a:solidFill>
                                <a:latin typeface="Cambria Math" panose="02040503050406030204" pitchFamily="18" charset="0"/>
                              </a:rPr>
                              <m:t>β</m:t>
                            </m:r>
                          </m:e>
                          <m:sup>
                            <m:r>
                              <a:rPr lang="en-US" altLang="zh-CN" sz="2400" i="0">
                                <a:solidFill>
                                  <a:schemeClr val="bg1"/>
                                </a:solidFill>
                                <a:latin typeface="Cambria Math" panose="02040503050406030204" pitchFamily="18" charset="0"/>
                              </a:rPr>
                              <m:t>2</m:t>
                            </m:r>
                          </m:sup>
                        </m:sSup>
                        <m:r>
                          <a:rPr lang="en-US" altLang="zh-CN" sz="2400" i="0">
                            <a:solidFill>
                              <a:schemeClr val="bg1"/>
                            </a:solidFill>
                            <a:latin typeface="Cambria Math" panose="02040503050406030204" pitchFamily="18" charset="0"/>
                          </a:rPr>
                          <m:t> </m:t>
                        </m:r>
                      </m:e>
                    </m:rad>
                    <m:r>
                      <a:rPr lang="en-US" altLang="zh-CN" sz="2400" i="0">
                        <a:solidFill>
                          <a:schemeClr val="bg1"/>
                        </a:solidFill>
                        <a:latin typeface="Cambria Math" panose="02040503050406030204" pitchFamily="18" charset="0"/>
                      </a:rPr>
                      <m:t> </m:t>
                    </m:r>
                  </m:oMath>
                </a14:m>
                <a:r>
                  <a:rPr lang="zh-CN" altLang="en-US" sz="2400" dirty="0">
                    <a:solidFill>
                      <a:schemeClr val="bg1"/>
                    </a:solidFill>
                    <a:latin typeface="Cambria Math" panose="02040503050406030204" pitchFamily="18" charset="0"/>
                  </a:rPr>
                  <a:t>，</a:t>
                </a:r>
                <a:r>
                  <a:rPr lang="zh-CN" altLang="zh-CN" sz="2400" dirty="0">
                    <a:solidFill>
                      <a:schemeClr val="bg1"/>
                    </a:solidFill>
                    <a:latin typeface="Cambria Math" panose="02040503050406030204" pitchFamily="18" charset="0"/>
                  </a:rPr>
                  <a:t>此现象以</a:t>
                </a:r>
                <a:r>
                  <a:rPr lang="en-US" altLang="zh-CN" sz="2400" dirty="0">
                    <a:solidFill>
                      <a:schemeClr val="bg1"/>
                    </a:solidFill>
                    <a:latin typeface="Cambria Math" panose="02040503050406030204" pitchFamily="18" charset="0"/>
                  </a:rPr>
                  <a:t> </a:t>
                </a:r>
                <a14:m>
                  <m:oMath xmlns:m="http://schemas.openxmlformats.org/officeDocument/2006/math">
                    <m:func>
                      <m:funcPr>
                        <m:ctrlPr>
                          <a:rPr lang="zh-CN" altLang="zh-CN" sz="2400" i="1">
                            <a:solidFill>
                              <a:schemeClr val="bg1"/>
                            </a:solidFill>
                            <a:latin typeface="Cambria Math" panose="02040503050406030204" pitchFamily="18" charset="0"/>
                          </a:rPr>
                        </m:ctrlPr>
                      </m:funcPr>
                      <m:fName>
                        <m:r>
                          <m:rPr>
                            <m:sty m:val="p"/>
                          </m:rPr>
                          <a:rPr lang="en-US" altLang="zh-CN" sz="2400" i="0">
                            <a:solidFill>
                              <a:schemeClr val="bg1"/>
                            </a:solidFill>
                            <a:latin typeface="Cambria Math" panose="02040503050406030204" pitchFamily="18" charset="0"/>
                          </a:rPr>
                          <m:t>sin</m:t>
                        </m:r>
                      </m:fName>
                      <m:e>
                        <m:r>
                          <a:rPr lang="en-US" altLang="zh-CN" sz="2400" i="0">
                            <a:solidFill>
                              <a:schemeClr val="bg1"/>
                            </a:solidFill>
                            <a:latin typeface="Cambria Math" panose="02040503050406030204" pitchFamily="18" charset="0"/>
                          </a:rPr>
                          <m:t>2</m:t>
                        </m:r>
                        <m:r>
                          <m:rPr>
                            <m:sty m:val="p"/>
                          </m:rPr>
                          <a:rPr lang="en-US" altLang="zh-CN" sz="2400" i="0">
                            <a:solidFill>
                              <a:schemeClr val="bg1"/>
                            </a:solidFill>
                            <a:latin typeface="Cambria Math" panose="02040503050406030204" pitchFamily="18" charset="0"/>
                          </a:rPr>
                          <m:t>π</m:t>
                        </m:r>
                        <m:sSub>
                          <m:sSubPr>
                            <m:ctrlPr>
                              <a:rPr lang="zh-CN" altLang="zh-CN" sz="2400" i="1">
                                <a:solidFill>
                                  <a:schemeClr val="bg1"/>
                                </a:solidFill>
                                <a:latin typeface="Cambria Math" panose="02040503050406030204" pitchFamily="18" charset="0"/>
                              </a:rPr>
                            </m:ctrlPr>
                          </m:sSubPr>
                          <m:e>
                            <m:r>
                              <m:rPr>
                                <m:sty m:val="p"/>
                              </m:rPr>
                              <a:rPr lang="en-US" altLang="zh-CN" sz="2400" i="0">
                                <a:solidFill>
                                  <a:schemeClr val="bg1"/>
                                </a:solidFill>
                                <a:latin typeface="Cambria Math" panose="02040503050406030204" pitchFamily="18" charset="0"/>
                              </a:rPr>
                              <m:t>ν</m:t>
                            </m:r>
                          </m:e>
                          <m:sub>
                            <m:r>
                              <a:rPr lang="en-US" altLang="zh-CN" sz="2400" i="0">
                                <a:solidFill>
                                  <a:schemeClr val="bg1"/>
                                </a:solidFill>
                                <a:latin typeface="Cambria Math" panose="02040503050406030204" pitchFamily="18" charset="0"/>
                              </a:rPr>
                              <m:t>1</m:t>
                            </m:r>
                          </m:sub>
                        </m:sSub>
                        <m:r>
                          <m:rPr>
                            <m:sty m:val="p"/>
                          </m:rPr>
                          <a:rPr lang="en-US" altLang="zh-CN" sz="2400" i="0">
                            <a:solidFill>
                              <a:schemeClr val="bg1"/>
                            </a:solidFill>
                            <a:latin typeface="Cambria Math" panose="02040503050406030204" pitchFamily="18" charset="0"/>
                          </a:rPr>
                          <m:t>t</m:t>
                        </m:r>
                      </m:e>
                    </m:func>
                  </m:oMath>
                </a14:m>
                <a:r>
                  <a:rPr lang="en-US" altLang="zh-CN" sz="2400" dirty="0">
                    <a:solidFill>
                      <a:schemeClr val="bg1"/>
                    </a:solidFill>
                    <a:latin typeface="Cambria Math" panose="02040503050406030204" pitchFamily="18" charset="0"/>
                  </a:rPr>
                  <a:t> </a:t>
                </a:r>
                <a:r>
                  <a:rPr lang="zh-CN" altLang="zh-CN" sz="2400" dirty="0">
                    <a:solidFill>
                      <a:schemeClr val="bg1"/>
                    </a:solidFill>
                    <a:latin typeface="Cambria Math" panose="02040503050406030204" pitchFamily="18" charset="0"/>
                  </a:rPr>
                  <a:t>的形式变化。设在 </a:t>
                </a:r>
                <a14:m>
                  <m:oMath xmlns:m="http://schemas.openxmlformats.org/officeDocument/2006/math">
                    <m:r>
                      <m:rPr>
                        <m:sty m:val="p"/>
                      </m:rPr>
                      <a:rPr lang="en-US" altLang="zh-CN" sz="2400" i="0">
                        <a:solidFill>
                          <a:schemeClr val="bg1"/>
                        </a:solidFill>
                        <a:latin typeface="Cambria Math" panose="02040503050406030204" pitchFamily="18" charset="0"/>
                      </a:rPr>
                      <m:t>t</m:t>
                    </m:r>
                    <m:r>
                      <a:rPr lang="en-US" altLang="zh-CN" sz="2400" i="0">
                        <a:solidFill>
                          <a:schemeClr val="bg1"/>
                        </a:solidFill>
                        <a:latin typeface="Cambria Math" panose="02040503050406030204" pitchFamily="18" charset="0"/>
                      </a:rPr>
                      <m:t>=0 </m:t>
                    </m:r>
                  </m:oMath>
                </a14:m>
                <a:r>
                  <a:rPr lang="en-US" altLang="zh-CN" sz="2400" dirty="0">
                    <a:solidFill>
                      <a:schemeClr val="bg1"/>
                    </a:solidFill>
                    <a:latin typeface="Cambria Math" panose="02040503050406030204" pitchFamily="18" charset="0"/>
                  </a:rPr>
                  <a:t> </a:t>
                </a:r>
                <a:r>
                  <a:rPr lang="zh-CN" altLang="zh-CN" sz="2400" dirty="0">
                    <a:solidFill>
                      <a:schemeClr val="bg1"/>
                    </a:solidFill>
                    <a:latin typeface="Cambria Math" panose="02040503050406030204" pitchFamily="18" charset="0"/>
                  </a:rPr>
                  <a:t>时运动物体</a:t>
                </a:r>
                <a:r>
                  <a:rPr lang="zh-CN" altLang="en-US" sz="2400" dirty="0">
                    <a:solidFill>
                      <a:schemeClr val="bg1"/>
                    </a:solidFill>
                    <a:latin typeface="Cambria Math" panose="02040503050406030204" pitchFamily="18" charset="0"/>
                  </a:rPr>
                  <a:t>的</a:t>
                </a:r>
                <a:r>
                  <a:rPr lang="zh-CN" altLang="en-US" sz="2400" dirty="0">
                    <a:solidFill>
                      <a:srgbClr val="FFC000"/>
                    </a:solidFill>
                    <a:latin typeface="Cambria Math" panose="02040503050406030204" pitchFamily="18" charset="0"/>
                  </a:rPr>
                  <a:t>内运动</a:t>
                </a:r>
                <a:r>
                  <a:rPr lang="zh-CN" altLang="zh-CN" sz="2400" dirty="0">
                    <a:solidFill>
                      <a:schemeClr val="bg1"/>
                    </a:solidFill>
                    <a:latin typeface="Cambria Math" panose="02040503050406030204" pitchFamily="18" charset="0"/>
                  </a:rPr>
                  <a:t>在空间中和一个如上定义的频率为</a:t>
                </a:r>
                <a:r>
                  <a:rPr lang="en-US" altLang="zh-CN" sz="2400" dirty="0">
                    <a:solidFill>
                      <a:schemeClr val="bg1"/>
                    </a:solidFill>
                    <a:latin typeface="Cambria Math" panose="02040503050406030204" pitchFamily="18" charset="0"/>
                  </a:rPr>
                  <a:t> </a:t>
                </a:r>
                <a14:m>
                  <m:oMath xmlns:m="http://schemas.openxmlformats.org/officeDocument/2006/math">
                    <m:r>
                      <m:rPr>
                        <m:sty m:val="p"/>
                      </m:rPr>
                      <a:rPr lang="en-US" altLang="zh-CN" sz="2400" i="0">
                        <a:solidFill>
                          <a:schemeClr val="bg1"/>
                        </a:solidFill>
                        <a:latin typeface="Cambria Math" panose="02040503050406030204" pitchFamily="18" charset="0"/>
                      </a:rPr>
                      <m:t>ν</m:t>
                    </m:r>
                    <m:r>
                      <a:rPr lang="en-US" altLang="zh-CN" sz="2400" i="0">
                        <a:solidFill>
                          <a:schemeClr val="bg1"/>
                        </a:solidFill>
                        <a:latin typeface="Cambria Math" panose="02040503050406030204" pitchFamily="18" charset="0"/>
                      </a:rPr>
                      <m:t> </m:t>
                    </m:r>
                  </m:oMath>
                </a14:m>
                <a:r>
                  <a:rPr lang="zh-CN" altLang="zh-CN" sz="2400" dirty="0">
                    <a:solidFill>
                      <a:schemeClr val="bg1"/>
                    </a:solidFill>
                    <a:latin typeface="Cambria Math" panose="02040503050406030204" pitchFamily="18" charset="0"/>
                  </a:rPr>
                  <a:t>的、以速度</a:t>
                </a:r>
                <a:r>
                  <a:rPr lang="en-US" altLang="zh-CN" sz="2400" dirty="0">
                    <a:solidFill>
                      <a:schemeClr val="bg1"/>
                    </a:solidFill>
                    <a:latin typeface="Cambria Math" panose="02040503050406030204" pitchFamily="18" charset="0"/>
                  </a:rPr>
                  <a:t> </a:t>
                </a:r>
                <a14:m>
                  <m:oMath xmlns:m="http://schemas.openxmlformats.org/officeDocument/2006/math">
                    <m:r>
                      <m:rPr>
                        <m:sty m:val="p"/>
                      </m:rPr>
                      <a:rPr lang="en-US" altLang="zh-CN" sz="2400" i="0">
                        <a:solidFill>
                          <a:schemeClr val="bg1"/>
                        </a:solidFill>
                        <a:latin typeface="Cambria Math" panose="02040503050406030204" pitchFamily="18" charset="0"/>
                      </a:rPr>
                      <m:t>c</m:t>
                    </m:r>
                    <m:r>
                      <a:rPr lang="en-US" altLang="zh-CN" sz="2400" i="0">
                        <a:solidFill>
                          <a:schemeClr val="bg1"/>
                        </a:solidFill>
                        <a:latin typeface="Cambria Math" panose="02040503050406030204" pitchFamily="18" charset="0"/>
                      </a:rPr>
                      <m:t>/ </m:t>
                    </m:r>
                    <m:r>
                      <m:rPr>
                        <m:sty m:val="p"/>
                      </m:rPr>
                      <a:rPr lang="en-US" altLang="zh-CN" sz="2400" i="0">
                        <a:solidFill>
                          <a:schemeClr val="bg1"/>
                        </a:solidFill>
                        <a:latin typeface="Cambria Math" panose="02040503050406030204" pitchFamily="18" charset="0"/>
                      </a:rPr>
                      <m:t>β</m:t>
                    </m:r>
                    <m:r>
                      <a:rPr lang="en-US" altLang="zh-CN" sz="2400" i="0">
                        <a:solidFill>
                          <a:schemeClr val="bg1"/>
                        </a:solidFill>
                        <a:latin typeface="Cambria Math" panose="02040503050406030204" pitchFamily="18" charset="0"/>
                      </a:rPr>
                      <m:t>  </m:t>
                    </m:r>
                  </m:oMath>
                </a14:m>
                <a:r>
                  <a:rPr lang="zh-CN" altLang="zh-CN" sz="2400" dirty="0">
                    <a:solidFill>
                      <a:schemeClr val="bg1"/>
                    </a:solidFill>
                    <a:latin typeface="Cambria Math" panose="02040503050406030204" pitchFamily="18" charset="0"/>
                  </a:rPr>
                  <a:t>在同一方向上传播的</a:t>
                </a:r>
                <a:r>
                  <a:rPr lang="zh-CN" altLang="zh-CN" sz="2400" b="1" dirty="0">
                    <a:solidFill>
                      <a:srgbClr val="FFC000"/>
                    </a:solidFill>
                    <a:latin typeface="Cambria Math" panose="02040503050406030204" pitchFamily="18" charset="0"/>
                  </a:rPr>
                  <a:t>波</a:t>
                </a:r>
                <a:r>
                  <a:rPr lang="zh-CN" altLang="zh-CN" sz="2400" dirty="0">
                    <a:solidFill>
                      <a:schemeClr val="bg1"/>
                    </a:solidFill>
                    <a:latin typeface="Cambria Math" panose="02040503050406030204" pitchFamily="18" charset="0"/>
                  </a:rPr>
                  <a:t>重叠</a:t>
                </a:r>
                <a:r>
                  <a:rPr lang="zh-CN" altLang="en-US" sz="2400" dirty="0">
                    <a:solidFill>
                      <a:schemeClr val="bg1"/>
                    </a:solidFill>
                    <a:latin typeface="Cambria Math" panose="02040503050406030204" pitchFamily="18" charset="0"/>
                  </a:rPr>
                  <a:t>，则此后总是合拍的</a:t>
                </a:r>
                <a:r>
                  <a:rPr lang="zh-CN" altLang="zh-CN" sz="2400" dirty="0">
                    <a:solidFill>
                      <a:schemeClr val="bg1"/>
                    </a:solidFill>
                    <a:latin typeface="Cambria Math" panose="02040503050406030204" pitchFamily="18" charset="0"/>
                  </a:rPr>
                  <a:t>。</a:t>
                </a:r>
                <a:r>
                  <a:rPr lang="zh-CN" altLang="en-US" sz="2400" dirty="0">
                    <a:solidFill>
                      <a:schemeClr val="bg1"/>
                    </a:solidFill>
                    <a:latin typeface="Cambria Math" panose="02040503050406030204" pitchFamily="18" charset="0"/>
                  </a:rPr>
                  <a:t>此超光速波只能看作是同物体运动相联系的 ‘虚拟的’ 波 </a:t>
                </a:r>
                <a:r>
                  <a:rPr lang="en-US" altLang="zh-CN" sz="2400" dirty="0">
                    <a:solidFill>
                      <a:schemeClr val="bg1"/>
                    </a:solidFill>
                    <a:latin typeface="Cambria Math" panose="02040503050406030204" pitchFamily="18" charset="0"/>
                  </a:rPr>
                  <a:t>(</a:t>
                </a:r>
                <a:r>
                  <a:rPr lang="en-US" altLang="zh-CN" sz="2400" dirty="0" err="1">
                    <a:solidFill>
                      <a:schemeClr val="bg1"/>
                    </a:solidFill>
                    <a:latin typeface="Cambria Math" panose="02040503050406030204" pitchFamily="18" charset="0"/>
                  </a:rPr>
                  <a:t>onde</a:t>
                </a:r>
                <a:r>
                  <a:rPr lang="en-US" altLang="zh-CN" sz="2400" dirty="0">
                    <a:solidFill>
                      <a:schemeClr val="bg1"/>
                    </a:solidFill>
                    <a:latin typeface="Cambria Math" panose="02040503050406030204" pitchFamily="18" charset="0"/>
                  </a:rPr>
                  <a:t> fictive)</a:t>
                </a:r>
                <a:r>
                  <a:rPr lang="zh-CN" altLang="en-US" sz="2400" dirty="0">
                    <a:solidFill>
                      <a:schemeClr val="bg1"/>
                    </a:solidFill>
                    <a:latin typeface="Cambria Math" panose="02040503050406030204" pitchFamily="18" charset="0"/>
                  </a:rPr>
                  <a:t>。</a:t>
                </a:r>
                <a:r>
                  <a:rPr lang="zh-CN" altLang="zh-CN" sz="2400" dirty="0">
                    <a:solidFill>
                      <a:schemeClr val="bg1"/>
                    </a:solidFill>
                    <a:latin typeface="Cambria Math" panose="02040503050406030204" pitchFamily="18" charset="0"/>
                  </a:rPr>
                  <a:t>在时刻 </a:t>
                </a:r>
                <a14:m>
                  <m:oMath xmlns:m="http://schemas.openxmlformats.org/officeDocument/2006/math">
                    <m:r>
                      <a:rPr lang="en-US" altLang="zh-CN" sz="2400">
                        <a:solidFill>
                          <a:schemeClr val="bg1"/>
                        </a:solidFill>
                        <a:latin typeface="Cambria Math" panose="02040503050406030204" pitchFamily="18" charset="0"/>
                      </a:rPr>
                      <m:t>𝑡</m:t>
                    </m:r>
                  </m:oMath>
                </a14:m>
                <a:r>
                  <a:rPr lang="en-US" altLang="zh-CN" sz="2400" dirty="0">
                    <a:solidFill>
                      <a:schemeClr val="bg1"/>
                    </a:solidFill>
                    <a:latin typeface="Cambria Math" panose="02040503050406030204" pitchFamily="18" charset="0"/>
                  </a:rPr>
                  <a:t>, </a:t>
                </a:r>
                <a:r>
                  <a:rPr lang="zh-CN" altLang="zh-CN" sz="2400" dirty="0">
                    <a:solidFill>
                      <a:schemeClr val="bg1"/>
                    </a:solidFill>
                    <a:latin typeface="Cambria Math" panose="02040503050406030204" pitchFamily="18" charset="0"/>
                  </a:rPr>
                  <a:t>物体运动了距离 </a:t>
                </a:r>
                <a14:m>
                  <m:oMath xmlns:m="http://schemas.openxmlformats.org/officeDocument/2006/math">
                    <m:r>
                      <a:rPr lang="en-US" altLang="zh-CN" sz="2400">
                        <a:solidFill>
                          <a:schemeClr val="bg1"/>
                        </a:solidFill>
                        <a:latin typeface="Cambria Math" panose="02040503050406030204" pitchFamily="18" charset="0"/>
                      </a:rPr>
                      <m:t>𝑣𝑡</m:t>
                    </m:r>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𝑥</m:t>
                    </m:r>
                    <m:r>
                      <a:rPr lang="en-US" altLang="zh-CN" sz="2400">
                        <a:solidFill>
                          <a:schemeClr val="bg1"/>
                        </a:solidFill>
                        <a:latin typeface="Cambria Math" panose="02040503050406030204" pitchFamily="18" charset="0"/>
                      </a:rPr>
                      <m:t> </m:t>
                    </m:r>
                  </m:oMath>
                </a14:m>
                <a:r>
                  <a:rPr lang="en-US" altLang="zh-CN" sz="2400" dirty="0">
                    <a:solidFill>
                      <a:schemeClr val="bg1"/>
                    </a:solidFill>
                    <a:latin typeface="Cambria Math" panose="02040503050406030204" pitchFamily="18" charset="0"/>
                  </a:rPr>
                  <a:t>, </a:t>
                </a:r>
                <a:r>
                  <a:rPr lang="zh-CN" altLang="zh-CN" sz="2400" dirty="0">
                    <a:solidFill>
                      <a:schemeClr val="bg1"/>
                    </a:solidFill>
                    <a:latin typeface="Cambria Math" panose="02040503050406030204" pitchFamily="18" charset="0"/>
                  </a:rPr>
                  <a:t>内运动应由 </a:t>
                </a:r>
                <a14:m>
                  <m:oMath xmlns:m="http://schemas.openxmlformats.org/officeDocument/2006/math">
                    <m:r>
                      <a:rPr lang="en-US" altLang="zh-CN" sz="2400">
                        <a:solidFill>
                          <a:schemeClr val="bg1"/>
                        </a:solidFill>
                        <a:latin typeface="Cambria Math" panose="02040503050406030204" pitchFamily="18" charset="0"/>
                      </a:rPr>
                      <m:t>𝑠𝑖𝑛</m:t>
                    </m:r>
                    <m:r>
                      <a:rPr lang="en-US" altLang="zh-CN" sz="2400">
                        <a:solidFill>
                          <a:schemeClr val="bg1"/>
                        </a:solidFill>
                        <a:latin typeface="Cambria Math" panose="02040503050406030204" pitchFamily="18" charset="0"/>
                      </a:rPr>
                      <m:t>2</m:t>
                    </m:r>
                    <m:r>
                      <a:rPr lang="en-US" altLang="zh-CN" sz="2400">
                        <a:solidFill>
                          <a:schemeClr val="bg1"/>
                        </a:solidFill>
                        <a:latin typeface="Cambria Math" panose="02040503050406030204" pitchFamily="18" charset="0"/>
                      </a:rPr>
                      <m:t>𝜋</m:t>
                    </m:r>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𝜈</m:t>
                        </m:r>
                      </m:e>
                      <m:sub>
                        <m:r>
                          <a:rPr lang="en-US" altLang="zh-CN" sz="2400">
                            <a:solidFill>
                              <a:schemeClr val="bg1"/>
                            </a:solidFill>
                            <a:latin typeface="Cambria Math" panose="02040503050406030204" pitchFamily="18" charset="0"/>
                          </a:rPr>
                          <m:t>1</m:t>
                        </m:r>
                      </m:sub>
                    </m:sSub>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𝑥</m:t>
                        </m:r>
                      </m:num>
                      <m:den>
                        <m:r>
                          <a:rPr lang="en-US" altLang="zh-CN" sz="2400">
                            <a:solidFill>
                              <a:schemeClr val="bg1"/>
                            </a:solidFill>
                            <a:latin typeface="Cambria Math" panose="02040503050406030204" pitchFamily="18" charset="0"/>
                          </a:rPr>
                          <m:t>𝑣</m:t>
                        </m:r>
                      </m:den>
                    </m:f>
                  </m:oMath>
                </a14:m>
                <a:r>
                  <a:rPr lang="en-US" altLang="zh-CN" sz="2400" dirty="0">
                    <a:solidFill>
                      <a:schemeClr val="bg1"/>
                    </a:solidFill>
                    <a:latin typeface="Cambria Math" panose="02040503050406030204" pitchFamily="18" charset="0"/>
                  </a:rPr>
                  <a:t>  </a:t>
                </a:r>
                <a:r>
                  <a:rPr lang="zh-CN" altLang="zh-CN" sz="2400" dirty="0">
                    <a:solidFill>
                      <a:schemeClr val="bg1"/>
                    </a:solidFill>
                    <a:latin typeface="Cambria Math" panose="02040503050406030204" pitchFamily="18" charset="0"/>
                  </a:rPr>
                  <a:t>描述</a:t>
                </a:r>
                <a:r>
                  <a:rPr lang="en-US" altLang="zh-CN" sz="2400" dirty="0">
                    <a:solidFill>
                      <a:schemeClr val="bg1"/>
                    </a:solidFill>
                    <a:latin typeface="Cambria Math" panose="02040503050406030204" pitchFamily="18" charset="0"/>
                  </a:rPr>
                  <a:t> ; </a:t>
                </a:r>
                <a:r>
                  <a:rPr lang="zh-CN" altLang="zh-CN" sz="2400" dirty="0">
                    <a:solidFill>
                      <a:schemeClr val="bg1"/>
                    </a:solidFill>
                    <a:latin typeface="Cambria Math" panose="02040503050406030204" pitchFamily="18" charset="0"/>
                  </a:rPr>
                  <a:t>在此点上，波表示为</a:t>
                </a:r>
                <a:r>
                  <a:rPr lang="en-US" altLang="zh-CN" sz="2400" dirty="0">
                    <a:solidFill>
                      <a:schemeClr val="bg1"/>
                    </a:solidFill>
                    <a:latin typeface="Cambria Math" panose="02040503050406030204" pitchFamily="18" charset="0"/>
                  </a:rPr>
                  <a:t>  </a:t>
                </a:r>
                <a14:m>
                  <m:oMath xmlns:m="http://schemas.openxmlformats.org/officeDocument/2006/math">
                    <m:r>
                      <a:rPr lang="en-US" altLang="zh-CN" sz="2400">
                        <a:solidFill>
                          <a:schemeClr val="bg1"/>
                        </a:solidFill>
                        <a:latin typeface="Cambria Math" panose="02040503050406030204" pitchFamily="18" charset="0"/>
                      </a:rPr>
                      <m:t>𝑠𝑖𝑛</m:t>
                    </m:r>
                    <m:r>
                      <a:rPr lang="en-US" altLang="zh-CN" sz="2400">
                        <a:solidFill>
                          <a:schemeClr val="bg1"/>
                        </a:solidFill>
                        <a:latin typeface="Cambria Math" panose="02040503050406030204" pitchFamily="18" charset="0"/>
                      </a:rPr>
                      <m:t>2</m:t>
                    </m:r>
                    <m:r>
                      <a:rPr lang="en-US" altLang="zh-CN" sz="2400">
                        <a:solidFill>
                          <a:schemeClr val="bg1"/>
                        </a:solidFill>
                        <a:latin typeface="Cambria Math" panose="02040503050406030204" pitchFamily="18" charset="0"/>
                      </a:rPr>
                      <m:t>𝜋𝜈</m:t>
                    </m:r>
                    <m:d>
                      <m:dPr>
                        <m:ctrlPr>
                          <a:rPr lang="zh-CN" altLang="zh-CN" sz="2400" i="1">
                            <a:solidFill>
                              <a:schemeClr val="bg1"/>
                            </a:solidFill>
                            <a:latin typeface="Cambria Math" panose="02040503050406030204" pitchFamily="18" charset="0"/>
                          </a:rPr>
                        </m:ctrlPr>
                      </m:dPr>
                      <m:e>
                        <m:r>
                          <a:rPr lang="en-US" altLang="zh-CN" sz="2400">
                            <a:solidFill>
                              <a:schemeClr val="bg1"/>
                            </a:solidFill>
                            <a:latin typeface="Cambria Math" panose="02040503050406030204" pitchFamily="18" charset="0"/>
                          </a:rPr>
                          <m:t>𝑡</m:t>
                        </m:r>
                        <m:r>
                          <a:rPr lang="en-US" altLang="zh-CN" sz="240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𝑥</m:t>
                            </m:r>
                            <m:r>
                              <a:rPr lang="en-US" altLang="zh-CN" sz="2400">
                                <a:solidFill>
                                  <a:schemeClr val="bg1"/>
                                </a:solidFill>
                                <a:latin typeface="Cambria Math" panose="02040503050406030204" pitchFamily="18" charset="0"/>
                              </a:rPr>
                              <m:t>𝛽</m:t>
                            </m:r>
                          </m:num>
                          <m:den>
                            <m:r>
                              <a:rPr lang="en-US" altLang="zh-CN" sz="2400">
                                <a:solidFill>
                                  <a:schemeClr val="bg1"/>
                                </a:solidFill>
                                <a:latin typeface="Cambria Math" panose="02040503050406030204" pitchFamily="18" charset="0"/>
                              </a:rPr>
                              <m:t>𝑐</m:t>
                            </m:r>
                          </m:den>
                        </m:f>
                      </m:e>
                    </m:d>
                    <m:r>
                      <a:rPr lang="en-US" altLang="zh-CN" sz="2400">
                        <a:solidFill>
                          <a:schemeClr val="bg1"/>
                        </a:solidFill>
                        <a:latin typeface="Cambria Math" panose="02040503050406030204" pitchFamily="18" charset="0"/>
                      </a:rPr>
                      <m:t> =  </m:t>
                    </m:r>
                    <m:r>
                      <a:rPr lang="en-US" altLang="zh-CN" sz="2400">
                        <a:solidFill>
                          <a:schemeClr val="bg1"/>
                        </a:solidFill>
                        <a:latin typeface="Cambria Math" panose="02040503050406030204" pitchFamily="18" charset="0"/>
                      </a:rPr>
                      <m:t>𝑠𝑖𝑛</m:t>
                    </m:r>
                    <m:r>
                      <a:rPr lang="en-US" altLang="zh-CN" sz="2400">
                        <a:solidFill>
                          <a:schemeClr val="bg1"/>
                        </a:solidFill>
                        <a:latin typeface="Cambria Math" panose="02040503050406030204" pitchFamily="18" charset="0"/>
                      </a:rPr>
                      <m:t>2</m:t>
                    </m:r>
                    <m:r>
                      <a:rPr lang="en-US" altLang="zh-CN" sz="2400">
                        <a:solidFill>
                          <a:schemeClr val="bg1"/>
                        </a:solidFill>
                        <a:latin typeface="Cambria Math" panose="02040503050406030204" pitchFamily="18" charset="0"/>
                      </a:rPr>
                      <m:t>𝜋𝜈</m:t>
                    </m:r>
                    <m:r>
                      <a:rPr lang="en-US" altLang="zh-CN" sz="2400">
                        <a:solidFill>
                          <a:schemeClr val="bg1"/>
                        </a:solidFill>
                        <a:latin typeface="Cambria Math" panose="02040503050406030204" pitchFamily="18" charset="0"/>
                      </a:rPr>
                      <m:t>𝑥</m:t>
                    </m:r>
                    <m:d>
                      <m:dPr>
                        <m:ctrlPr>
                          <a:rPr lang="zh-CN" altLang="zh-CN" sz="2400" i="1">
                            <a:solidFill>
                              <a:schemeClr val="bg1"/>
                            </a:solidFill>
                            <a:latin typeface="Cambria Math" panose="02040503050406030204" pitchFamily="18" charset="0"/>
                          </a:rPr>
                        </m:ctrlPr>
                      </m:dPr>
                      <m:e>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1</m:t>
                            </m:r>
                          </m:num>
                          <m:den>
                            <m:r>
                              <a:rPr lang="en-US" altLang="zh-CN" sz="2400">
                                <a:solidFill>
                                  <a:schemeClr val="bg1"/>
                                </a:solidFill>
                                <a:latin typeface="Cambria Math" panose="02040503050406030204" pitchFamily="18" charset="0"/>
                              </a:rPr>
                              <m:t>𝑣</m:t>
                            </m:r>
                          </m:den>
                        </m:f>
                        <m:r>
                          <a:rPr lang="en-US" altLang="zh-CN" sz="240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𝛽</m:t>
                            </m:r>
                          </m:num>
                          <m:den>
                            <m:r>
                              <a:rPr lang="en-US" altLang="zh-CN" sz="2400">
                                <a:solidFill>
                                  <a:schemeClr val="bg1"/>
                                </a:solidFill>
                                <a:latin typeface="Cambria Math" panose="02040503050406030204" pitchFamily="18" charset="0"/>
                              </a:rPr>
                              <m:t>𝑐</m:t>
                            </m:r>
                          </m:den>
                        </m:f>
                      </m:e>
                    </m:d>
                    <m:r>
                      <a:rPr lang="en-US" altLang="zh-CN" sz="2400">
                        <a:solidFill>
                          <a:schemeClr val="bg1"/>
                        </a:solidFill>
                        <a:latin typeface="Cambria Math" panose="02040503050406030204" pitchFamily="18" charset="0"/>
                      </a:rPr>
                      <m:t> </m:t>
                    </m:r>
                  </m:oMath>
                </a14:m>
                <a:r>
                  <a:rPr lang="zh-CN" altLang="zh-CN" sz="2400" dirty="0">
                    <a:solidFill>
                      <a:schemeClr val="bg1"/>
                    </a:solidFill>
                    <a:latin typeface="Cambria Math" panose="02040503050406030204" pitchFamily="18" charset="0"/>
                  </a:rPr>
                  <a:t>。若两</a:t>
                </a:r>
                <a:r>
                  <a:rPr lang="zh-CN" altLang="en-US" sz="2400" dirty="0">
                    <a:solidFill>
                      <a:schemeClr val="bg1"/>
                    </a:solidFill>
                    <a:latin typeface="Cambria Math" panose="02040503050406030204" pitchFamily="18" charset="0"/>
                  </a:rPr>
                  <a:t>者</a:t>
                </a:r>
                <a:r>
                  <a:rPr lang="zh-CN" altLang="zh-CN" sz="2400" dirty="0">
                    <a:solidFill>
                      <a:schemeClr val="bg1"/>
                    </a:solidFill>
                    <a:latin typeface="Cambria Math" panose="02040503050406030204" pitchFamily="18" charset="0"/>
                  </a:rPr>
                  <a:t>合拍，则要求</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 </m:t>
                        </m:r>
                        <m:r>
                          <a:rPr lang="en-US" altLang="zh-CN" sz="2400">
                            <a:solidFill>
                              <a:schemeClr val="bg1"/>
                            </a:solidFill>
                            <a:latin typeface="Cambria Math" panose="02040503050406030204" pitchFamily="18" charset="0"/>
                          </a:rPr>
                          <m:t>𝜈</m:t>
                        </m:r>
                      </m:e>
                      <m:sub>
                        <m:r>
                          <a:rPr lang="en-US" altLang="zh-CN" sz="2400">
                            <a:solidFill>
                              <a:schemeClr val="bg1"/>
                            </a:solidFill>
                            <a:latin typeface="Cambria Math" panose="02040503050406030204" pitchFamily="18" charset="0"/>
                          </a:rPr>
                          <m:t>1</m:t>
                        </m:r>
                      </m:sub>
                    </m:sSub>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𝜈</m:t>
                    </m:r>
                    <m:d>
                      <m:dPr>
                        <m:ctrlPr>
                          <a:rPr lang="zh-CN" altLang="zh-CN" sz="2400" i="1">
                            <a:solidFill>
                              <a:schemeClr val="bg1"/>
                            </a:solidFill>
                            <a:latin typeface="Cambria Math" panose="02040503050406030204" pitchFamily="18" charset="0"/>
                          </a:rPr>
                        </m:ctrlPr>
                      </m:dPr>
                      <m:e>
                        <m:r>
                          <a:rPr lang="en-US" altLang="zh-CN" sz="2400">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𝛽</m:t>
                            </m:r>
                          </m:e>
                          <m:sup>
                            <m:r>
                              <a:rPr lang="en-US" altLang="zh-CN" sz="2400">
                                <a:solidFill>
                                  <a:schemeClr val="bg1"/>
                                </a:solidFill>
                                <a:latin typeface="Cambria Math" panose="02040503050406030204" pitchFamily="18" charset="0"/>
                              </a:rPr>
                              <m:t>2</m:t>
                            </m:r>
                          </m:sup>
                        </m:sSup>
                      </m:e>
                    </m:d>
                    <m:r>
                      <a:rPr lang="en-US" altLang="zh-CN" sz="2400">
                        <a:solidFill>
                          <a:schemeClr val="bg1"/>
                        </a:solidFill>
                        <a:latin typeface="Cambria Math" panose="02040503050406030204" pitchFamily="18" charset="0"/>
                      </a:rPr>
                      <m:t> </m:t>
                    </m:r>
                  </m:oMath>
                </a14:m>
                <a:r>
                  <a:rPr lang="zh-CN" altLang="en-US" sz="2400" dirty="0">
                    <a:solidFill>
                      <a:schemeClr val="bg1"/>
                    </a:solidFill>
                    <a:latin typeface="Cambria Math" panose="02040503050406030204" pitchFamily="18" charset="0"/>
                  </a:rPr>
                  <a:t>，正好是前述关系</a:t>
                </a:r>
                <a:r>
                  <a:rPr lang="zh-CN" altLang="zh-CN" sz="2400" dirty="0">
                    <a:solidFill>
                      <a:schemeClr val="bg1"/>
                    </a:solidFill>
                    <a:latin typeface="Cambria Math" panose="02040503050406030204" pitchFamily="18" charset="0"/>
                  </a:rPr>
                  <a:t>。</a:t>
                </a:r>
                <a:endParaRPr lang="en-US" altLang="zh-CN" sz="2400" dirty="0">
                  <a:solidFill>
                    <a:schemeClr val="bg1"/>
                  </a:solidFill>
                  <a:latin typeface="Cambria Math" panose="02040503050406030204" pitchFamily="18" charset="0"/>
                </a:endParaRPr>
              </a:p>
              <a:p>
                <a:pPr algn="just">
                  <a:lnSpc>
                    <a:spcPct val="150000"/>
                  </a:lnSpc>
                </a:pPr>
                <a:r>
                  <a:rPr lang="zh-CN" altLang="en-US" sz="2200" dirty="0">
                    <a:solidFill>
                      <a:schemeClr val="bg1"/>
                    </a:solidFill>
                    <a:latin typeface="Cambria Math" panose="02040503050406030204" pitchFamily="18" charset="0"/>
                  </a:rPr>
                  <a:t> </a:t>
                </a:r>
              </a:p>
            </p:txBody>
          </p:sp>
        </mc:Choice>
        <mc:Fallback xmlns="">
          <p:sp>
            <p:nvSpPr>
              <p:cNvPr id="7" name="文本框 6">
                <a:extLst>
                  <a:ext uri="{FF2B5EF4-FFF2-40B4-BE49-F238E27FC236}">
                    <a16:creationId xmlns:a16="http://schemas.microsoft.com/office/drawing/2014/main" id="{34BEC286-2096-C2D2-BF0D-718574254581}"/>
                  </a:ext>
                </a:extLst>
              </p:cNvPr>
              <p:cNvSpPr txBox="1">
                <a:spLocks noRot="1" noChangeAspect="1" noMove="1" noResize="1" noEditPoints="1" noAdjustHandles="1" noChangeArrowheads="1" noChangeShapeType="1" noTextEdit="1"/>
              </p:cNvSpPr>
              <p:nvPr/>
            </p:nvSpPr>
            <p:spPr bwMode="auto">
              <a:xfrm>
                <a:off x="227163" y="1138868"/>
                <a:ext cx="11392618" cy="5548012"/>
              </a:xfrm>
              <a:prstGeom prst="rect">
                <a:avLst/>
              </a:prstGeom>
              <a:blipFill>
                <a:blip r:embed="rId3"/>
                <a:stretch>
                  <a:fillRect l="-803" r="-3531" b="-220"/>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2A295D2D-D2BA-F2F8-5672-F254797E2571}"/>
              </a:ext>
            </a:extLst>
          </p:cNvPr>
          <p:cNvSpPr txBox="1"/>
          <p:nvPr/>
        </p:nvSpPr>
        <p:spPr bwMode="auto">
          <a:xfrm>
            <a:off x="7607540" y="349371"/>
            <a:ext cx="3933645" cy="552090"/>
          </a:xfrm>
          <a:prstGeom prst="rect">
            <a:avLst/>
          </a:prstGeom>
          <a:noFill/>
          <a:ln>
            <a:solidFill>
              <a:srgbClr val="00B050"/>
            </a:solidFill>
          </a:ln>
          <a:effectLst/>
        </p:spPr>
        <p:txBody>
          <a:bodyPr wrap="square" rtlCol="0">
            <a:noAutofit/>
          </a:bodyPr>
          <a:lstStyle/>
          <a:p>
            <a:pPr algn="l"/>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1923</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Perrin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的四页报告 </a:t>
            </a:r>
          </a:p>
        </p:txBody>
      </p:sp>
    </p:spTree>
    <p:extLst>
      <p:ext uri="{BB962C8B-B14F-4D97-AF65-F5344CB8AC3E}">
        <p14:creationId xmlns:p14="http://schemas.microsoft.com/office/powerpoint/2010/main" val="16977764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447035-E26C-FEEA-5DF0-CEB29E48223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2A6381C-D7BB-F8A6-6679-893A3204D2A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4C9BF93-8614-8F15-6D27-77BD94A367A2}"/>
              </a:ext>
            </a:extLst>
          </p:cNvPr>
          <p:cNvSpPr>
            <a:spLocks noGrp="1"/>
          </p:cNvSpPr>
          <p:nvPr>
            <p:ph type="sldNum" sz="quarter" idx="12"/>
          </p:nvPr>
        </p:nvSpPr>
        <p:spPr/>
        <p:txBody>
          <a:bodyPr/>
          <a:lstStyle/>
          <a:p>
            <a:fld id="{A840D53A-832B-4CFE-819B-CBBAE244F2EE}" type="slidenum">
              <a:rPr lang="zh-CN" altLang="en-US" smtClean="0"/>
              <a:t>19</a:t>
            </a:fld>
            <a:endParaRPr lang="zh-CN" altLang="en-US"/>
          </a:p>
        </p:txBody>
      </p:sp>
      <p:sp>
        <p:nvSpPr>
          <p:cNvPr id="3" name="文本框 2">
            <a:extLst>
              <a:ext uri="{FF2B5EF4-FFF2-40B4-BE49-F238E27FC236}">
                <a16:creationId xmlns:a16="http://schemas.microsoft.com/office/drawing/2014/main" id="{8FA960A8-CA2C-5727-18CE-2FE3D4035F7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CC9A657-596B-6D91-2163-6ED2F4187090}"/>
              </a:ext>
            </a:extLst>
          </p:cNvPr>
          <p:cNvSpPr txBox="1"/>
          <p:nvPr/>
        </p:nvSpPr>
        <p:spPr bwMode="auto">
          <a:xfrm>
            <a:off x="495539" y="282101"/>
            <a:ext cx="4585419"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p:pic>
        <p:nvPicPr>
          <p:cNvPr id="9" name="图片 8">
            <a:extLst>
              <a:ext uri="{FF2B5EF4-FFF2-40B4-BE49-F238E27FC236}">
                <a16:creationId xmlns:a16="http://schemas.microsoft.com/office/drawing/2014/main" id="{A0398D65-5523-4335-B291-2F50E9E3F2F0}"/>
              </a:ext>
            </a:extLst>
          </p:cNvPr>
          <p:cNvPicPr>
            <a:picLocks noChangeAspect="1"/>
          </p:cNvPicPr>
          <p:nvPr/>
        </p:nvPicPr>
        <p:blipFill>
          <a:blip r:embed="rId3"/>
          <a:stretch>
            <a:fillRect/>
          </a:stretch>
        </p:blipFill>
        <p:spPr>
          <a:xfrm>
            <a:off x="2725947" y="3626502"/>
            <a:ext cx="7194430" cy="3231498"/>
          </a:xfrm>
          <a:prstGeom prst="rect">
            <a:avLst/>
          </a:prstGeom>
        </p:spPr>
      </p:pic>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0C737B45-22E3-BDA3-7F2C-C6A81E737CAB}"/>
                  </a:ext>
                </a:extLst>
              </p:cNvPr>
              <p:cNvSpPr txBox="1"/>
              <p:nvPr/>
            </p:nvSpPr>
            <p:spPr bwMode="auto">
              <a:xfrm>
                <a:off x="635479" y="733109"/>
                <a:ext cx="10921041" cy="2926001"/>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在</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1923</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年“光量子：衍射与干涉”一文中，德布罗意写道</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un</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observateur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pour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décrier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le movement d’un mobile de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vitesse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 (</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&lt;1), doit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lui</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associer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une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onde</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sinusoïdale</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non </a:t>
                </a:r>
                <a:r>
                  <a:rPr lang="en-US" altLang="zh-CN" sz="24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materielle</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propageant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dans la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même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direction avec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une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vitesse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c/</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=c^2/v ….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一个观察者，为了描述一个速度为 </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c (</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β&lt;1)</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的运动物的运动，应将其同一个在同一方向上以速度 </a:t>
                </a:r>
                <a14:m>
                  <m:oMath xmlns:m="http://schemas.openxmlformats.org/officeDocument/2006/math">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m:t>
                    </m:r>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l-GR"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𝛽</m:t>
                    </m:r>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p>
                      <m:sSupPr>
                        <m:ctrlP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𝑣</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传播的</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非物质正弦波</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相联系</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10" name="文本框 9">
                <a:extLst>
                  <a:ext uri="{FF2B5EF4-FFF2-40B4-BE49-F238E27FC236}">
                    <a16:creationId xmlns:a16="http://schemas.microsoft.com/office/drawing/2014/main" id="{0C737B45-22E3-BDA3-7F2C-C6A81E737CAB}"/>
                  </a:ext>
                </a:extLst>
              </p:cNvPr>
              <p:cNvSpPr txBox="1">
                <a:spLocks noRot="1" noChangeAspect="1" noMove="1" noResize="1" noEditPoints="1" noAdjustHandles="1" noChangeArrowheads="1" noChangeShapeType="1" noTextEdit="1"/>
              </p:cNvSpPr>
              <p:nvPr/>
            </p:nvSpPr>
            <p:spPr bwMode="auto">
              <a:xfrm>
                <a:off x="635479" y="733109"/>
                <a:ext cx="10921041" cy="2926001"/>
              </a:xfrm>
              <a:prstGeom prst="rect">
                <a:avLst/>
              </a:prstGeom>
              <a:blipFill>
                <a:blip r:embed="rId4"/>
                <a:stretch>
                  <a:fillRect l="-837" r="-837"/>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5322672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7DF8FA-9C52-563F-677F-EB037A4ABE67}"/>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E761DC86-6E88-4752-DE8C-4B42BD37FA99}"/>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4DEA8856-BB4F-36A2-0E89-026C4C05607E}"/>
              </a:ext>
            </a:extLst>
          </p:cNvPr>
          <p:cNvSpPr>
            <a:spLocks noGrp="1"/>
          </p:cNvSpPr>
          <p:nvPr>
            <p:ph type="sldNum" sz="quarter" idx="12"/>
          </p:nvPr>
        </p:nvSpPr>
        <p:spPr/>
        <p:txBody>
          <a:bodyPr/>
          <a:lstStyle/>
          <a:p>
            <a:fld id="{A840D53A-832B-4CFE-819B-CBBAE244F2EE}" type="slidenum">
              <a:rPr lang="zh-CN" altLang="en-US" smtClean="0"/>
              <a:t>20</a:t>
            </a:fld>
            <a:endParaRPr lang="zh-CN" altLang="en-US"/>
          </a:p>
        </p:txBody>
      </p:sp>
      <p:sp>
        <p:nvSpPr>
          <p:cNvPr id="3" name="文本框 2">
            <a:extLst>
              <a:ext uri="{FF2B5EF4-FFF2-40B4-BE49-F238E27FC236}">
                <a16:creationId xmlns:a16="http://schemas.microsoft.com/office/drawing/2014/main" id="{2D8B607D-8718-5B10-F86F-F0C9D788BE7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FFCCDD6D-5A3B-8097-79E2-8CCE081DDD83}"/>
              </a:ext>
            </a:extLst>
          </p:cNvPr>
          <p:cNvSpPr txBox="1"/>
          <p:nvPr/>
        </p:nvSpPr>
        <p:spPr bwMode="auto">
          <a:xfrm>
            <a:off x="495539" y="282101"/>
            <a:ext cx="4585419"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相波  </a:t>
            </a:r>
          </a:p>
        </p:txBody>
      </p:sp>
      <p:sp>
        <p:nvSpPr>
          <p:cNvPr id="10" name="文本框 9">
            <a:extLst>
              <a:ext uri="{FF2B5EF4-FFF2-40B4-BE49-F238E27FC236}">
                <a16:creationId xmlns:a16="http://schemas.microsoft.com/office/drawing/2014/main" id="{5A174ADA-F49E-3A95-D70F-D7018172FD49}"/>
              </a:ext>
            </a:extLst>
          </p:cNvPr>
          <p:cNvSpPr txBox="1"/>
          <p:nvPr/>
        </p:nvSpPr>
        <p:spPr bwMode="auto">
          <a:xfrm>
            <a:off x="1185957" y="6092674"/>
            <a:ext cx="8796243" cy="555726"/>
          </a:xfrm>
          <a:prstGeom prst="rect">
            <a:avLst/>
          </a:prstGeom>
          <a:noFill/>
          <a:ln>
            <a:solidFill>
              <a:srgbClr val="00B050"/>
            </a:solidFill>
          </a:ln>
          <a:effectLst/>
        </p:spPr>
        <p:txBody>
          <a:bodyPr wrap="square" rtlCol="0">
            <a:noAutofit/>
          </a:bodyPr>
          <a:lstStyle/>
          <a:p>
            <a:pPr algn="just">
              <a:lnSpc>
                <a:spcPct val="150000"/>
              </a:lnSpc>
            </a:pP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Albert </a:t>
            </a:r>
            <a:r>
              <a:rPr lang="de-DE"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  Zur Quantentheorie der Strahlung, Physicalische Zeitschrift 18, 121–128(1917).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3DA0FBC9-7F2E-4805-E946-8C4F560B5836}"/>
                  </a:ext>
                </a:extLst>
              </p:cNvPr>
              <p:cNvSpPr txBox="1"/>
              <p:nvPr/>
            </p:nvSpPr>
            <p:spPr bwMode="auto">
              <a:xfrm>
                <a:off x="221714" y="1047395"/>
                <a:ext cx="9120693" cy="4763209"/>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(Einstein)…extending Planck‘s investigation that light is also propagated and absorbed in quanta.</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These quanta would have an energy given by the Planck–Einstein relation: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and a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momentum vector  </a:t>
                </a:r>
                <a:r>
                  <a:rPr lang="en-US" altLang="zh-CN"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d>
                      <m:dPr>
                        <m:begChr m:val="|"/>
                        <m:endChr m:val="|"/>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p</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𝑝</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𝐸</m:t>
                        </m:r>
                      </m:num>
                      <m:den>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𝜆</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于是， 有 </a:t>
                </a:r>
                <a14:m>
                  <m:oMath xmlns:m="http://schemas.openxmlformats.org/officeDocument/2006/math">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zh-CN" altLang="en-US" sz="2400" b="1"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𝝀</m:t>
                    </m:r>
                    <m:r>
                      <a:rPr lang="en-US" altLang="zh-CN" sz="2400" b="1"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1"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1"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𝒉</m:t>
                        </m:r>
                      </m:num>
                      <m:den>
                        <m:r>
                          <a:rPr lang="en-US" altLang="zh-CN" sz="2400" b="1"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𝒑</m:t>
                        </m:r>
                      </m:den>
                    </m:f>
                    <m:r>
                      <a:rPr lang="en-US" altLang="zh-CN" sz="2400" b="1"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问题是，这里用到了光的色散关系 </a:t>
                </a:r>
                <a14:m>
                  <m:oMath xmlns:m="http://schemas.openxmlformats.org/officeDocument/2006/math">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𝑝𝑐</m:t>
                    </m:r>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但是， 光的这个色散关系自身还妾身不明呢。</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3DA0FBC9-7F2E-4805-E946-8C4F560B5836}"/>
                  </a:ext>
                </a:extLst>
              </p:cNvPr>
              <p:cNvSpPr txBox="1">
                <a:spLocks noRot="1" noChangeAspect="1" noMove="1" noResize="1" noEditPoints="1" noAdjustHandles="1" noChangeArrowheads="1" noChangeShapeType="1" noTextEdit="1"/>
              </p:cNvSpPr>
              <p:nvPr/>
            </p:nvSpPr>
            <p:spPr bwMode="auto">
              <a:xfrm>
                <a:off x="221714" y="1047395"/>
                <a:ext cx="9120693" cy="4763209"/>
              </a:xfrm>
              <a:prstGeom prst="rect">
                <a:avLst/>
              </a:prstGeom>
              <a:blipFill>
                <a:blip r:embed="rId3"/>
                <a:stretch>
                  <a:fillRect l="-1002" r="-1002"/>
                </a:stretch>
              </a:blipFill>
              <a:ln>
                <a:noFill/>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44A8F471-BEDE-2B57-5C59-57252C54D00E}"/>
                  </a:ext>
                </a:extLst>
              </p:cNvPr>
              <p:cNvSpPr txBox="1"/>
              <p:nvPr/>
            </p:nvSpPr>
            <p:spPr bwMode="auto">
              <a:xfrm>
                <a:off x="8344015" y="2785621"/>
                <a:ext cx="3469294" cy="1509287"/>
              </a:xfrm>
              <a:prstGeom prst="rect">
                <a:avLst/>
              </a:prstGeom>
              <a:noFill/>
              <a:ln>
                <a:solidFill>
                  <a:srgbClr val="00B050"/>
                </a:solidFill>
              </a:ln>
              <a:effectLst/>
            </p:spPr>
            <p:txBody>
              <a:bodyPr wrap="square" rtlCol="0">
                <a:noAutofit/>
              </a:bodyPr>
              <a:lstStyle/>
              <a:p>
                <a:pPr/>
                <a14:m>
                  <m:oMathPara xmlns:m="http://schemas.openxmlformats.org/officeDocument/2006/math">
                    <m:oMathParaPr>
                      <m:jc m:val="centerGroup"/>
                    </m:oMathParaPr>
                    <m:oMath xmlns:m="http://schemas.openxmlformats.org/officeDocument/2006/math">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𝑝</m:t>
                          </m:r>
                        </m:den>
                      </m:f>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   </m:t>
                      </m:r>
                      <m:r>
                        <a:rPr lang="zh-CN" altLang="en-US"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num>
                        <m:den>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den>
                      </m:f>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oMath>
                  </m:oMathPara>
                </a14:m>
                <a:endPar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谁最先合写到一起的？</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7" name="文本框 6">
                <a:extLst>
                  <a:ext uri="{FF2B5EF4-FFF2-40B4-BE49-F238E27FC236}">
                    <a16:creationId xmlns:a16="http://schemas.microsoft.com/office/drawing/2014/main" id="{44A8F471-BEDE-2B57-5C59-57252C54D00E}"/>
                  </a:ext>
                </a:extLst>
              </p:cNvPr>
              <p:cNvSpPr txBox="1">
                <a:spLocks noRot="1" noChangeAspect="1" noMove="1" noResize="1" noEditPoints="1" noAdjustHandles="1" noChangeArrowheads="1" noChangeShapeType="1" noTextEdit="1"/>
              </p:cNvSpPr>
              <p:nvPr/>
            </p:nvSpPr>
            <p:spPr bwMode="auto">
              <a:xfrm>
                <a:off x="8344015" y="2785621"/>
                <a:ext cx="3469294" cy="1509287"/>
              </a:xfrm>
              <a:prstGeom prst="rect">
                <a:avLst/>
              </a:prstGeom>
              <a:blipFill>
                <a:blip r:embed="rId4"/>
                <a:stretch>
                  <a:fillRect/>
                </a:stretch>
              </a:blipFill>
              <a:ln>
                <a:solidFill>
                  <a:srgbClr val="00B050"/>
                </a:solid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869804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276BDC-B017-258F-436A-47C2FB828307}"/>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3345F7BC-283B-B819-76B7-CB6CCF10D20F}"/>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E225D5DA-9C67-E44C-482D-2E32C70FC6D7}"/>
              </a:ext>
            </a:extLst>
          </p:cNvPr>
          <p:cNvSpPr>
            <a:spLocks noGrp="1"/>
          </p:cNvSpPr>
          <p:nvPr>
            <p:ph type="sldNum" sz="quarter" idx="12"/>
          </p:nvPr>
        </p:nvSpPr>
        <p:spPr/>
        <p:txBody>
          <a:bodyPr/>
          <a:lstStyle/>
          <a:p>
            <a:fld id="{A840D53A-832B-4CFE-819B-CBBAE244F2EE}" type="slidenum">
              <a:rPr lang="zh-CN" altLang="en-US" smtClean="0"/>
              <a:t>21</a:t>
            </a:fld>
            <a:endParaRPr lang="zh-CN" altLang="en-US"/>
          </a:p>
        </p:txBody>
      </p:sp>
      <p:sp>
        <p:nvSpPr>
          <p:cNvPr id="3" name="文本框 2">
            <a:extLst>
              <a:ext uri="{FF2B5EF4-FFF2-40B4-BE49-F238E27FC236}">
                <a16:creationId xmlns:a16="http://schemas.microsoft.com/office/drawing/2014/main" id="{95CB6E2D-4F00-CF24-5671-44AF35EFD8FD}"/>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587B4FA-A520-681B-F0C6-6CBA2EDFC9F3}"/>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9A93070A-C5A9-88D2-4DB7-ACC8F7D8361D}"/>
              </a:ext>
            </a:extLst>
          </p:cNvPr>
          <p:cNvSpPr txBox="1"/>
          <p:nvPr/>
        </p:nvSpPr>
        <p:spPr bwMode="auto">
          <a:xfrm>
            <a:off x="486913" y="6420603"/>
            <a:ext cx="11166763" cy="298359"/>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A9B4729D-1CF6-9E23-81CD-045B4C1FEF35}"/>
              </a:ext>
            </a:extLst>
          </p:cNvPr>
          <p:cNvSpPr txBox="1"/>
          <p:nvPr/>
        </p:nvSpPr>
        <p:spPr bwMode="auto">
          <a:xfrm>
            <a:off x="486913" y="539976"/>
            <a:ext cx="6828288" cy="5858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89CE9AEE-AC15-42F1-E2E4-E7ABA005E28E}"/>
                  </a:ext>
                </a:extLst>
              </p:cNvPr>
              <p:cNvSpPr txBox="1"/>
              <p:nvPr/>
            </p:nvSpPr>
            <p:spPr bwMode="auto">
              <a:xfrm>
                <a:off x="486913" y="1449419"/>
                <a:ext cx="9291607" cy="4731648"/>
              </a:xfrm>
              <a:prstGeom prst="rect">
                <a:avLst/>
              </a:prstGeom>
              <a:noFill/>
              <a:ln>
                <a:noFill/>
              </a:ln>
              <a:effectLst/>
            </p:spPr>
            <p:txBody>
              <a:bodyPr wrap="square" rtlCol="0">
                <a:noAutofit/>
              </a:bodyPr>
              <a:lstStyle/>
              <a:p>
                <a:pPr algn="just">
                  <a:lnSpc>
                    <a:spcPct val="150000"/>
                  </a:lnSpc>
                </a:pPr>
                <a:r>
                  <a:rPr lang="zh-CN" altLang="en-US"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物理学找寻普适的最高原则。 </a:t>
                </a:r>
                <a:endParaRPr lang="en-US" altLang="zh-CN" sz="2400" b="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费马原理：   </a:t>
                </a:r>
                <a14:m>
                  <m:oMath xmlns:m="http://schemas.openxmlformats.org/officeDocument/2006/math">
                    <m:nary>
                      <m:naryPr>
                        <m:limLoc m:val="subSup"/>
                        <m:ctrlPr>
                          <a:rPr lang="zh-CN" altLang="zh-CN" sz="2400" i="1" smtClean="0">
                            <a:solidFill>
                              <a:srgbClr val="FFC000"/>
                            </a:solidFill>
                            <a:latin typeface="Cambria Math" panose="02040503050406030204" pitchFamily="18" charset="0"/>
                          </a:rPr>
                        </m:ctrlPr>
                      </m:naryPr>
                      <m:sub>
                        <m:r>
                          <a:rPr lang="de-DE" altLang="zh-CN" sz="2400" i="1">
                            <a:solidFill>
                              <a:srgbClr val="FFC000"/>
                            </a:solidFill>
                            <a:latin typeface="Cambria Math" panose="02040503050406030204" pitchFamily="18" charset="0"/>
                          </a:rPr>
                          <m:t>𝐴</m:t>
                        </m:r>
                      </m:sub>
                      <m:sup>
                        <m:r>
                          <a:rPr lang="de-DE" altLang="zh-CN" sz="2400" i="1">
                            <a:solidFill>
                              <a:srgbClr val="FFC000"/>
                            </a:solidFill>
                            <a:latin typeface="Cambria Math" panose="02040503050406030204" pitchFamily="18" charset="0"/>
                          </a:rPr>
                          <m:t>𝐵</m:t>
                        </m:r>
                      </m:sup>
                      <m:e>
                        <m:f>
                          <m:fPr>
                            <m:ctrlPr>
                              <a:rPr lang="zh-CN" altLang="zh-CN" sz="2400" i="1">
                                <a:solidFill>
                                  <a:srgbClr val="FFC000"/>
                                </a:solidFill>
                                <a:latin typeface="Cambria Math" panose="02040503050406030204" pitchFamily="18" charset="0"/>
                              </a:rPr>
                            </m:ctrlPr>
                          </m:fPr>
                          <m:num>
                            <m:r>
                              <a:rPr lang="de-DE" altLang="zh-CN" sz="2400" i="1">
                                <a:solidFill>
                                  <a:srgbClr val="FFC000"/>
                                </a:solidFill>
                                <a:latin typeface="Cambria Math" panose="02040503050406030204" pitchFamily="18" charset="0"/>
                              </a:rPr>
                              <m:t>𝑑𝑠</m:t>
                            </m:r>
                          </m:num>
                          <m:den>
                            <m:r>
                              <a:rPr lang="de-DE" altLang="zh-CN" sz="2400" i="1">
                                <a:solidFill>
                                  <a:srgbClr val="FFC000"/>
                                </a:solidFill>
                                <a:latin typeface="Cambria Math" panose="02040503050406030204" pitchFamily="18" charset="0"/>
                              </a:rPr>
                              <m:t>𝑢</m:t>
                            </m:r>
                          </m:den>
                        </m:f>
                      </m:e>
                    </m:nary>
                    <m:r>
                      <a:rPr lang="de-DE" altLang="zh-CN" sz="2400" i="1">
                        <a:solidFill>
                          <a:srgbClr val="FFC000"/>
                        </a:solidFill>
                        <a:latin typeface="Cambria Math" panose="02040503050406030204" pitchFamily="18" charset="0"/>
                      </a:rPr>
                      <m:t>=</m:t>
                    </m:r>
                    <m:r>
                      <a:rPr lang="de-DE" altLang="zh-CN" sz="2400" i="1">
                        <a:solidFill>
                          <a:srgbClr val="FFC000"/>
                        </a:solidFill>
                        <a:latin typeface="Cambria Math" panose="02040503050406030204" pitchFamily="18" charset="0"/>
                      </a:rPr>
                      <m:t>𝑚𝑖𝑛</m:t>
                    </m:r>
                    <m:r>
                      <a:rPr lang="de-DE" altLang="zh-CN" sz="2400" i="1">
                        <a:solidFill>
                          <a:srgbClr val="FFC000"/>
                        </a:solidFill>
                        <a:latin typeface="Cambria Math" panose="020405030504060302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力学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/Maupertuis’ Least-action principle:   </a:t>
                </a:r>
                <a14:m>
                  <m:oMath xmlns:m="http://schemas.openxmlformats.org/officeDocument/2006/math">
                    <m:nary>
                      <m:naryPr>
                        <m:limLoc m:val="subSup"/>
                        <m:ctrlPr>
                          <a:rPr lang="zh-CN" altLang="zh-CN" sz="2400" i="1" smtClean="0">
                            <a:solidFill>
                              <a:srgbClr val="FFC000"/>
                            </a:solidFill>
                            <a:latin typeface="Cambria Math" panose="02040503050406030204" pitchFamily="18" charset="0"/>
                          </a:rPr>
                        </m:ctrlPr>
                      </m:naryPr>
                      <m:sub>
                        <m:r>
                          <a:rPr lang="de-DE" altLang="zh-CN" sz="2400" i="1">
                            <a:solidFill>
                              <a:srgbClr val="FFC000"/>
                            </a:solidFill>
                            <a:latin typeface="Cambria Math" panose="02040503050406030204" pitchFamily="18" charset="0"/>
                          </a:rPr>
                          <m:t>𝐴</m:t>
                        </m:r>
                      </m:sub>
                      <m:sup>
                        <m:r>
                          <a:rPr lang="de-DE" altLang="zh-CN" sz="2400" i="1">
                            <a:solidFill>
                              <a:srgbClr val="FFC000"/>
                            </a:solidFill>
                            <a:latin typeface="Cambria Math" panose="02040503050406030204" pitchFamily="18" charset="0"/>
                          </a:rPr>
                          <m:t>𝐵</m:t>
                        </m:r>
                      </m:sup>
                      <m:e>
                        <m:r>
                          <a:rPr lang="en-US" altLang="zh-CN" sz="2400" b="0" i="1" smtClean="0">
                            <a:solidFill>
                              <a:srgbClr val="FFC000"/>
                            </a:solidFill>
                            <a:latin typeface="Cambria Math" panose="02040503050406030204" pitchFamily="18" charset="0"/>
                          </a:rPr>
                          <m:t>𝑚</m:t>
                        </m:r>
                        <m:r>
                          <a:rPr lang="de-DE" altLang="zh-CN" sz="2400" i="1">
                            <a:solidFill>
                              <a:srgbClr val="FFC000"/>
                            </a:solidFill>
                            <a:latin typeface="Cambria Math" panose="02040503050406030204" pitchFamily="18" charset="0"/>
                          </a:rPr>
                          <m:t>𝑣𝑑𝑠</m:t>
                        </m:r>
                      </m:e>
                    </m:nary>
                    <m:r>
                      <a:rPr lang="de-DE" altLang="zh-CN" sz="2400" i="1">
                        <a:solidFill>
                          <a:srgbClr val="FFC000"/>
                        </a:solidFill>
                        <a:latin typeface="Cambria Math" panose="02040503050406030204" pitchFamily="18" charset="0"/>
                      </a:rPr>
                      <m:t>=</m:t>
                    </m:r>
                    <m:r>
                      <a:rPr lang="de-DE" altLang="zh-CN" sz="2400" i="1">
                        <a:solidFill>
                          <a:srgbClr val="FFC000"/>
                        </a:solidFill>
                        <a:latin typeface="Cambria Math" panose="02040503050406030204" pitchFamily="18" charset="0"/>
                      </a:rPr>
                      <m:t>𝑚𝑖𝑛</m:t>
                    </m:r>
                    <m:r>
                      <a:rPr lang="en-US" altLang="zh-CN" sz="2400" b="0" i="1" smtClean="0">
                        <a:solidFill>
                          <a:srgbClr val="FFC000"/>
                        </a:solidFill>
                        <a:latin typeface="Cambria Math" panose="02040503050406030204" pitchFamily="18" charset="0"/>
                      </a:rPr>
                      <m:t>.</m:t>
                    </m:r>
                    <m:r>
                      <a:rPr lang="de-DE" altLang="zh-CN" sz="2400" i="1">
                        <a:solidFill>
                          <a:srgbClr val="FFC000"/>
                        </a:solidFill>
                        <a:latin typeface="Cambria Math" panose="02040503050406030204" pitchFamily="18" charset="0"/>
                      </a:rPr>
                      <m:t>  </m:t>
                    </m:r>
                  </m:oMath>
                </a14:m>
                <a:endPar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波速度在分母，  力学速度在分子，这物理没问题？</a:t>
                </a:r>
                <a:endPar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若力学速度与波速倒数存在一个普适的比例因子，就可以假设运动现象源自某个波过程。</a:t>
                </a:r>
              </a:p>
            </p:txBody>
          </p:sp>
        </mc:Choice>
        <mc:Fallback xmlns="">
          <p:sp>
            <p:nvSpPr>
              <p:cNvPr id="8" name="文本框 7">
                <a:extLst>
                  <a:ext uri="{FF2B5EF4-FFF2-40B4-BE49-F238E27FC236}">
                    <a16:creationId xmlns:a16="http://schemas.microsoft.com/office/drawing/2014/main" id="{89CE9AEE-AC15-42F1-E2E4-E7ABA005E28E}"/>
                  </a:ext>
                </a:extLst>
              </p:cNvPr>
              <p:cNvSpPr txBox="1">
                <a:spLocks noRot="1" noChangeAspect="1" noMove="1" noResize="1" noEditPoints="1" noAdjustHandles="1" noChangeArrowheads="1" noChangeShapeType="1" noTextEdit="1"/>
              </p:cNvSpPr>
              <p:nvPr/>
            </p:nvSpPr>
            <p:spPr bwMode="auto">
              <a:xfrm>
                <a:off x="486913" y="1449419"/>
                <a:ext cx="9291607" cy="4731648"/>
              </a:xfrm>
              <a:prstGeom prst="rect">
                <a:avLst/>
              </a:prstGeom>
              <a:blipFill>
                <a:blip r:embed="rId3"/>
                <a:stretch>
                  <a:fillRect l="-1050" r="-984"/>
                </a:stretch>
              </a:blipFill>
              <a:ln>
                <a:noFill/>
              </a:ln>
              <a:effectLst/>
            </p:spPr>
            <p:txBody>
              <a:bodyPr/>
              <a:lstStyle/>
              <a:p>
                <a:r>
                  <a:rPr lang="zh-CN" altLang="en-US">
                    <a:noFill/>
                  </a:rPr>
                  <a:t> </a:t>
                </a:r>
              </a:p>
            </p:txBody>
          </p:sp>
        </mc:Fallback>
      </mc:AlternateContent>
      <p:grpSp>
        <p:nvGrpSpPr>
          <p:cNvPr id="12" name="组合 11">
            <a:extLst>
              <a:ext uri="{FF2B5EF4-FFF2-40B4-BE49-F238E27FC236}">
                <a16:creationId xmlns:a16="http://schemas.microsoft.com/office/drawing/2014/main" id="{4F3F01F0-2087-1970-1C57-3A021CF8EF6F}"/>
              </a:ext>
            </a:extLst>
          </p:cNvPr>
          <p:cNvGrpSpPr/>
          <p:nvPr/>
        </p:nvGrpSpPr>
        <p:grpSpPr>
          <a:xfrm>
            <a:off x="8390451" y="774874"/>
            <a:ext cx="3749964" cy="2272025"/>
            <a:chOff x="8279267" y="1006884"/>
            <a:chExt cx="3749964" cy="2272025"/>
          </a:xfrm>
        </p:grpSpPr>
        <p:pic>
          <p:nvPicPr>
            <p:cNvPr id="10" name="图片 9">
              <a:extLst>
                <a:ext uri="{FF2B5EF4-FFF2-40B4-BE49-F238E27FC236}">
                  <a16:creationId xmlns:a16="http://schemas.microsoft.com/office/drawing/2014/main" id="{633FFFEA-A154-D4ED-F937-6FFD260DDA73}"/>
                </a:ext>
              </a:extLst>
            </p:cNvPr>
            <p:cNvPicPr>
              <a:picLocks noChangeAspect="1"/>
            </p:cNvPicPr>
            <p:nvPr/>
          </p:nvPicPr>
          <p:blipFill>
            <a:blip r:embed="rId4"/>
            <a:stretch>
              <a:fillRect/>
            </a:stretch>
          </p:blipFill>
          <p:spPr>
            <a:xfrm>
              <a:off x="8279267" y="1006884"/>
              <a:ext cx="3749964" cy="1662168"/>
            </a:xfrm>
            <a:prstGeom prst="rect">
              <a:avLst/>
            </a:prstGeom>
          </p:spPr>
        </p:pic>
        <p:sp>
          <p:nvSpPr>
            <p:cNvPr id="11" name="文本框 10">
              <a:extLst>
                <a:ext uri="{FF2B5EF4-FFF2-40B4-BE49-F238E27FC236}">
                  <a16:creationId xmlns:a16="http://schemas.microsoft.com/office/drawing/2014/main" id="{D962A6C7-14A2-5044-1BCE-28657F098752}"/>
                </a:ext>
              </a:extLst>
            </p:cNvPr>
            <p:cNvSpPr txBox="1"/>
            <p:nvPr/>
          </p:nvSpPr>
          <p:spPr bwMode="auto">
            <a:xfrm>
              <a:off x="8460509" y="2733964"/>
              <a:ext cx="3325091" cy="544945"/>
            </a:xfrm>
            <a:prstGeom prst="rect">
              <a:avLst/>
            </a:prstGeom>
            <a:noFill/>
            <a:ln>
              <a:noFill/>
            </a:ln>
            <a:effectLst/>
          </p:spPr>
          <p:txBody>
            <a:bodyPr wrap="square" rtlCol="0">
              <a:noAutofit/>
            </a:bodyPr>
            <a:lstStyle/>
            <a:p>
              <a:pPr algn="l"/>
              <a:r>
                <a:rPr lang="zh-CN" altLang="en-US" sz="20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路线问题是物理学基本问题！</a:t>
              </a:r>
            </a:p>
          </p:txBody>
        </p:sp>
      </p:grpSp>
    </p:spTree>
    <p:extLst>
      <p:ext uri="{BB962C8B-B14F-4D97-AF65-F5344CB8AC3E}">
        <p14:creationId xmlns:p14="http://schemas.microsoft.com/office/powerpoint/2010/main" val="412791875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8A1E22-FAE1-F248-367C-7441C7CB4E1C}"/>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2FA4A39C-BFEF-49D5-D825-435F133B6727}"/>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E5F7943B-2DF1-FFB8-D34D-9EAB71DB322A}"/>
              </a:ext>
            </a:extLst>
          </p:cNvPr>
          <p:cNvSpPr>
            <a:spLocks noGrp="1"/>
          </p:cNvSpPr>
          <p:nvPr>
            <p:ph type="sldNum" sz="quarter" idx="12"/>
          </p:nvPr>
        </p:nvSpPr>
        <p:spPr/>
        <p:txBody>
          <a:bodyPr/>
          <a:lstStyle/>
          <a:p>
            <a:fld id="{A840D53A-832B-4CFE-819B-CBBAE244F2EE}" type="slidenum">
              <a:rPr lang="zh-CN" altLang="en-US" smtClean="0"/>
              <a:t>22</a:t>
            </a:fld>
            <a:endParaRPr lang="zh-CN" altLang="en-US"/>
          </a:p>
        </p:txBody>
      </p:sp>
      <p:sp>
        <p:nvSpPr>
          <p:cNvPr id="3" name="文本框 2">
            <a:extLst>
              <a:ext uri="{FF2B5EF4-FFF2-40B4-BE49-F238E27FC236}">
                <a16:creationId xmlns:a16="http://schemas.microsoft.com/office/drawing/2014/main" id="{149D2BDF-417E-4D63-76A2-8D1DCBD53D6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2C963162-249C-FED2-62ED-C0B4C16628E8}"/>
              </a:ext>
            </a:extLst>
          </p:cNvPr>
          <p:cNvSpPr txBox="1"/>
          <p:nvPr/>
        </p:nvSpPr>
        <p:spPr bwMode="auto">
          <a:xfrm>
            <a:off x="512618" y="6367318"/>
            <a:ext cx="11166763" cy="365125"/>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3D6C6A8B-E8CF-A0A8-891B-F2D9328B5953}"/>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999F6E2B-0B77-CDC9-03D7-102C2BDDF942}"/>
                  </a:ext>
                </a:extLst>
              </p:cNvPr>
              <p:cNvSpPr txBox="1"/>
              <p:nvPr/>
            </p:nvSpPr>
            <p:spPr bwMode="auto">
              <a:xfrm>
                <a:off x="338085" y="1416019"/>
                <a:ext cx="10732655" cy="4399976"/>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rPr>
                  <a:t>行</a:t>
                </a:r>
                <a:r>
                  <a:rPr lang="zh-CN" altLang="zh-CN" sz="2400" dirty="0">
                    <a:solidFill>
                      <a:schemeClr val="bg1"/>
                    </a:solidFill>
                  </a:rPr>
                  <a:t>波公式</a:t>
                </a:r>
                <a:r>
                  <a:rPr lang="de-DE" altLang="zh-CN" sz="2400" dirty="0">
                    <a:solidFill>
                      <a:schemeClr val="bg1"/>
                    </a:solidFill>
                  </a:rPr>
                  <a:t> </a:t>
                </a:r>
                <a14:m>
                  <m:oMath xmlns:m="http://schemas.openxmlformats.org/officeDocument/2006/math">
                    <m:r>
                      <a:rPr lang="de-DE" altLang="zh-CN" sz="2400" i="1">
                        <a:solidFill>
                          <a:schemeClr val="bg1"/>
                        </a:solidFill>
                        <a:latin typeface="Cambria Math" panose="02040503050406030204" pitchFamily="18" charset="0"/>
                      </a:rPr>
                      <m:t>𝑆</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𝐴𝑠𝑖𝑛</m:t>
                    </m:r>
                    <m:r>
                      <a:rPr lang="de-DE" altLang="zh-CN" sz="2400" i="1">
                        <a:solidFill>
                          <a:schemeClr val="bg1"/>
                        </a:solidFill>
                        <a:latin typeface="Cambria Math" panose="02040503050406030204" pitchFamily="18" charset="0"/>
                      </a:rPr>
                      <m:t> </m:t>
                    </m:r>
                    <m:d>
                      <m:dPr>
                        <m:begChr m:val="["/>
                        <m:endChr m:val="]"/>
                        <m:ctrlPr>
                          <a:rPr lang="zh-CN" altLang="zh-CN" sz="2400" i="1">
                            <a:solidFill>
                              <a:schemeClr val="bg1"/>
                            </a:solidFill>
                            <a:latin typeface="Cambria Math" panose="02040503050406030204" pitchFamily="18" charset="0"/>
                          </a:rPr>
                        </m:ctrlPr>
                      </m:dPr>
                      <m:e>
                        <m:r>
                          <a:rPr lang="de-DE" altLang="zh-CN" sz="2400" i="0">
                            <a:solidFill>
                              <a:schemeClr val="bg1"/>
                            </a:solidFill>
                            <a:latin typeface="Cambria Math" panose="02040503050406030204" pitchFamily="18" charset="0"/>
                          </a:rPr>
                          <m:t>2</m:t>
                        </m:r>
                        <m:r>
                          <m:rPr>
                            <m:sty m:val="p"/>
                          </m:rPr>
                          <a:rPr lang="de-DE" altLang="zh-CN" sz="2400" i="0">
                            <a:solidFill>
                              <a:schemeClr val="bg1"/>
                            </a:solidFill>
                            <a:latin typeface="Cambria Math" panose="02040503050406030204" pitchFamily="18" charset="0"/>
                          </a:rPr>
                          <m:t>πν</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m:t>
                            </m:r>
                            <m:f>
                              <m:fPr>
                                <m:type m:val="lin"/>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𝑥</m:t>
                                </m:r>
                              </m:num>
                              <m:den>
                                <m:r>
                                  <a:rPr lang="de-DE" altLang="zh-CN" sz="2400" i="1">
                                    <a:solidFill>
                                      <a:schemeClr val="bg1"/>
                                    </a:solidFill>
                                    <a:latin typeface="Cambria Math" panose="02040503050406030204" pitchFamily="18" charset="0"/>
                                  </a:rPr>
                                  <m:t>𝑢</m:t>
                                </m:r>
                              </m:den>
                            </m:f>
                          </m:e>
                        </m:d>
                      </m:e>
                    </m:d>
                    <m:r>
                      <a:rPr lang="de-DE" altLang="zh-CN" sz="2400" i="1">
                        <a:solidFill>
                          <a:schemeClr val="bg1"/>
                        </a:solidFill>
                        <a:latin typeface="Cambria Math" panose="02040503050406030204" pitchFamily="18" charset="0"/>
                      </a:rPr>
                      <m:t>  </m:t>
                    </m:r>
                  </m:oMath>
                </a14:m>
                <a:r>
                  <a:rPr lang="zh-CN" altLang="en-US" sz="2400" dirty="0">
                    <a:solidFill>
                      <a:schemeClr val="bg1"/>
                    </a:solidFill>
                  </a:rPr>
                  <a:t>，</a:t>
                </a:r>
                <a:r>
                  <a:rPr lang="de-DE" altLang="zh-CN" sz="2400" dirty="0">
                    <a:solidFill>
                      <a:schemeClr val="bg1"/>
                    </a:solidFill>
                  </a:rPr>
                  <a:t>  </a:t>
                </a:r>
                <a:r>
                  <a:rPr lang="zh-CN" altLang="zh-CN" sz="2400" dirty="0">
                    <a:solidFill>
                      <a:schemeClr val="bg1"/>
                    </a:solidFill>
                  </a:rPr>
                  <a:t>波速度在分母上</a:t>
                </a:r>
                <a:r>
                  <a:rPr lang="en-US" altLang="zh-CN" sz="2400" dirty="0">
                    <a:solidFill>
                      <a:schemeClr val="bg1"/>
                    </a:solidFill>
                  </a:rPr>
                  <a:t> </a:t>
                </a:r>
                <a:r>
                  <a:rPr lang="zh-CN" altLang="zh-CN" sz="2400" dirty="0">
                    <a:solidFill>
                      <a:schemeClr val="bg1"/>
                    </a:solidFill>
                  </a:rPr>
                  <a:t>。</a:t>
                </a:r>
              </a:p>
              <a:p>
                <a:pPr algn="just">
                  <a:lnSpc>
                    <a:spcPct val="150000"/>
                  </a:lnSpc>
                </a:pPr>
                <a:r>
                  <a:rPr lang="zh-CN" altLang="zh-CN" sz="2400" dirty="0">
                    <a:solidFill>
                      <a:schemeClr val="bg1"/>
                    </a:solidFill>
                  </a:rPr>
                  <a:t>波的相位对时空的依赖关系</a:t>
                </a:r>
                <a:r>
                  <a:rPr lang="zh-CN" altLang="en-US" sz="2400" dirty="0">
                    <a:solidFill>
                      <a:schemeClr val="bg1"/>
                    </a:solidFill>
                  </a:rPr>
                  <a:t>：</a:t>
                </a:r>
                <a14:m>
                  <m:oMath xmlns:m="http://schemas.openxmlformats.org/officeDocument/2006/math">
                    <m:r>
                      <a:rPr lang="en-US" altLang="zh-CN" sz="2400" b="0" i="0" smtClean="0">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𝜑</m:t>
                    </m:r>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𝜋𝜈</m:t>
                    </m:r>
                    <m:d>
                      <m:dPr>
                        <m:ctrlPr>
                          <a:rPr lang="zh-CN" altLang="zh-CN" sz="2400" i="1" smtClean="0">
                            <a:solidFill>
                              <a:srgbClr val="FFC000"/>
                            </a:solidFill>
                            <a:latin typeface="Cambria Math" panose="02040503050406030204" pitchFamily="18" charset="0"/>
                          </a:rPr>
                        </m:ctrlPr>
                      </m:dPr>
                      <m:e>
                        <m:r>
                          <a:rPr lang="de-DE" altLang="zh-CN" sz="2400" i="1">
                            <a:solidFill>
                              <a:srgbClr val="FFC000"/>
                            </a:solidFill>
                            <a:latin typeface="Cambria Math" panose="02040503050406030204" pitchFamily="18" charset="0"/>
                          </a:rPr>
                          <m:t>𝑡</m:t>
                        </m:r>
                        <m:r>
                          <a:rPr lang="de-DE" altLang="zh-CN" sz="2400" i="1">
                            <a:solidFill>
                              <a:srgbClr val="FFC000"/>
                            </a:solidFill>
                            <a:latin typeface="Cambria Math" panose="02040503050406030204" pitchFamily="18" charset="0"/>
                          </a:rPr>
                          <m:t>−</m:t>
                        </m:r>
                        <m:f>
                          <m:fPr>
                            <m:type m:val="lin"/>
                            <m:ctrlPr>
                              <a:rPr lang="zh-CN" altLang="zh-CN" sz="2400" i="1">
                                <a:solidFill>
                                  <a:srgbClr val="FFC000"/>
                                </a:solidFill>
                                <a:latin typeface="Cambria Math" panose="02040503050406030204" pitchFamily="18" charset="0"/>
                              </a:rPr>
                            </m:ctrlPr>
                          </m:fPr>
                          <m:num>
                            <m:r>
                              <a:rPr lang="de-DE" altLang="zh-CN" sz="2400" i="1">
                                <a:solidFill>
                                  <a:srgbClr val="FFC000"/>
                                </a:solidFill>
                                <a:latin typeface="Cambria Math" panose="02040503050406030204" pitchFamily="18" charset="0"/>
                              </a:rPr>
                              <m:t>𝑥</m:t>
                            </m:r>
                          </m:num>
                          <m:den>
                            <m:r>
                              <a:rPr lang="de-DE" altLang="zh-CN" sz="2400" i="1">
                                <a:solidFill>
                                  <a:srgbClr val="FFC000"/>
                                </a:solidFill>
                                <a:latin typeface="Cambria Math" panose="02040503050406030204" pitchFamily="18" charset="0"/>
                              </a:rPr>
                              <m:t>𝑢</m:t>
                            </m:r>
                          </m:den>
                        </m:f>
                      </m:e>
                    </m:d>
                    <m:r>
                      <a:rPr lang="de-DE" altLang="zh-CN" sz="2400" i="1">
                        <a:solidFill>
                          <a:schemeClr val="bg1"/>
                        </a:solidFill>
                        <a:latin typeface="Cambria Math" panose="02040503050406030204" pitchFamily="18" charset="0"/>
                      </a:rPr>
                      <m:t>+ </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𝜑</m:t>
                        </m:r>
                      </m:e>
                      <m:sub>
                        <m:r>
                          <a:rPr lang="de-DE" altLang="zh-CN" sz="2400" i="1">
                            <a:solidFill>
                              <a:schemeClr val="bg1"/>
                            </a:solidFill>
                            <a:latin typeface="Cambria Math" panose="02040503050406030204" pitchFamily="18" charset="0"/>
                          </a:rPr>
                          <m:t>0</m:t>
                        </m:r>
                      </m:sub>
                    </m:sSub>
                  </m:oMath>
                </a14:m>
                <a:r>
                  <a:rPr lang="en-US" altLang="zh-CN" sz="2400" dirty="0">
                    <a:solidFill>
                      <a:schemeClr val="bg1"/>
                    </a:solidFill>
                  </a:rPr>
                  <a:t>  </a:t>
                </a:r>
                <a:r>
                  <a:rPr lang="zh-CN" altLang="en-US" sz="2400" dirty="0">
                    <a:solidFill>
                      <a:schemeClr val="bg1"/>
                    </a:solidFill>
                  </a:rPr>
                  <a:t>。</a:t>
                </a:r>
                <a:endParaRPr lang="en-US" altLang="zh-CN" sz="2400" dirty="0">
                  <a:solidFill>
                    <a:schemeClr val="bg1"/>
                  </a:solidFill>
                </a:endParaRPr>
              </a:p>
              <a:p>
                <a:pPr algn="just">
                  <a:lnSpc>
                    <a:spcPct val="150000"/>
                  </a:lnSpc>
                </a:pPr>
                <a:endParaRPr lang="en-US" altLang="zh-CN" sz="2400" dirty="0">
                  <a:solidFill>
                    <a:schemeClr val="bg1"/>
                  </a:solidFill>
                </a:endParaRPr>
              </a:p>
              <a:p>
                <a:pPr algn="just">
                  <a:lnSpc>
                    <a:spcPct val="150000"/>
                  </a:lnSpc>
                </a:pPr>
                <a:r>
                  <a:rPr lang="zh-CN" altLang="zh-CN" sz="2400" dirty="0">
                    <a:solidFill>
                      <a:schemeClr val="bg1"/>
                    </a:solidFill>
                  </a:rPr>
                  <a:t>对于两相对速度为 </a:t>
                </a:r>
                <a14:m>
                  <m:oMath xmlns:m="http://schemas.openxmlformats.org/officeDocument/2006/math">
                    <m:r>
                      <a:rPr lang="de-DE" altLang="zh-CN" sz="2400" i="1">
                        <a:solidFill>
                          <a:schemeClr val="bg1"/>
                        </a:solidFill>
                        <a:latin typeface="Cambria Math" panose="02040503050406030204" pitchFamily="18" charset="0"/>
                      </a:rPr>
                      <m:t>𝑣</m:t>
                    </m:r>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的参照框架来说，时空坐标之间存在洛伦兹变换</a:t>
                </a:r>
              </a:p>
              <a:p>
                <a:pPr algn="just">
                  <a:lnSpc>
                    <a:spcPct val="150000"/>
                  </a:lnSpc>
                </a:pPr>
                <a:r>
                  <a:rPr lang="de-DE" altLang="zh-CN" sz="2400" dirty="0">
                    <a:solidFill>
                      <a:schemeClr val="bg1"/>
                    </a:solidFill>
                  </a:rPr>
                  <a:t>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𝑥</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𝛽</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𝑣𝑡</m:t>
                        </m:r>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𝑦</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𝑦</m:t>
                    </m:r>
                    <m:r>
                      <a:rPr lang="de-DE"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𝑧</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𝑧</m:t>
                    </m:r>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14:m>
                  <m:oMath xmlns:m="http://schemas.openxmlformats.org/officeDocument/2006/math">
                    <m:sSup>
                      <m:sSupPr>
                        <m:ctrlPr>
                          <a:rPr lang="zh-CN" altLang="zh-CN" sz="2400" i="1" smtClean="0">
                            <a:solidFill>
                              <a:srgbClr val="FFC000"/>
                            </a:solidFill>
                            <a:latin typeface="Cambria Math" panose="02040503050406030204" pitchFamily="18" charset="0"/>
                          </a:rPr>
                        </m:ctrlPr>
                      </m:sSupPr>
                      <m:e>
                        <m:r>
                          <a:rPr lang="de-DE" altLang="zh-CN" sz="2400" i="1">
                            <a:solidFill>
                              <a:srgbClr val="FFC000"/>
                            </a:solidFill>
                            <a:latin typeface="Cambria Math" panose="02040503050406030204" pitchFamily="18" charset="0"/>
                          </a:rPr>
                          <m:t>𝑡</m:t>
                        </m:r>
                      </m:e>
                      <m:sup>
                        <m:r>
                          <a:rPr lang="de-DE" altLang="zh-CN" sz="2400" i="1">
                            <a:solidFill>
                              <a:srgbClr val="FFC000"/>
                            </a:solidFill>
                            <a:latin typeface="Cambria Math" panose="02040503050406030204" pitchFamily="18" charset="0"/>
                          </a:rPr>
                          <m:t>′</m:t>
                        </m:r>
                      </m:sup>
                    </m:sSup>
                    <m:r>
                      <a:rPr lang="de-DE" altLang="zh-CN" sz="2400" i="1">
                        <a:solidFill>
                          <a:srgbClr val="FFC000"/>
                        </a:solidFill>
                        <a:latin typeface="Cambria Math" panose="02040503050406030204" pitchFamily="18" charset="0"/>
                      </a:rPr>
                      <m:t>= </m:t>
                    </m:r>
                    <m:r>
                      <a:rPr lang="zh-CN" altLang="en-US" sz="2400" i="1" smtClean="0">
                        <a:solidFill>
                          <a:srgbClr val="FFC000"/>
                        </a:solidFill>
                        <a:latin typeface="Cambria Math" panose="02040503050406030204" pitchFamily="18" charset="0"/>
                      </a:rPr>
                      <m:t>𝛽</m:t>
                    </m:r>
                    <m:d>
                      <m:dPr>
                        <m:ctrlPr>
                          <a:rPr lang="zh-CN" altLang="zh-CN" sz="2400" i="1">
                            <a:solidFill>
                              <a:srgbClr val="FFC000"/>
                            </a:solidFill>
                            <a:latin typeface="Cambria Math" panose="02040503050406030204" pitchFamily="18" charset="0"/>
                          </a:rPr>
                        </m:ctrlPr>
                      </m:dPr>
                      <m:e>
                        <m:r>
                          <a:rPr lang="de-DE" altLang="zh-CN" sz="2400" i="1">
                            <a:solidFill>
                              <a:srgbClr val="FFC000"/>
                            </a:solidFill>
                            <a:latin typeface="Cambria Math" panose="02040503050406030204" pitchFamily="18" charset="0"/>
                          </a:rPr>
                          <m:t>𝑡</m:t>
                        </m:r>
                        <m:r>
                          <a:rPr lang="de-DE" altLang="zh-CN" sz="2400" i="1">
                            <a:solidFill>
                              <a:srgbClr val="FFC000"/>
                            </a:solidFill>
                            <a:latin typeface="Cambria Math" panose="02040503050406030204" pitchFamily="18" charset="0"/>
                          </a:rPr>
                          <m:t>−</m:t>
                        </m:r>
                        <m:r>
                          <a:rPr lang="de-DE" altLang="zh-CN" sz="2400" i="1">
                            <a:solidFill>
                              <a:srgbClr val="FFC000"/>
                            </a:solidFill>
                            <a:latin typeface="Cambria Math" panose="02040503050406030204" pitchFamily="18" charset="0"/>
                          </a:rPr>
                          <m:t>𝑥𝑣</m:t>
                        </m:r>
                        <m:r>
                          <a:rPr lang="de-DE" altLang="zh-CN" sz="2400" i="1">
                            <a:solidFill>
                              <a:srgbClr val="FFC000"/>
                            </a:solidFill>
                            <a:latin typeface="Cambria Math" panose="02040503050406030204" pitchFamily="18" charset="0"/>
                          </a:rPr>
                          <m:t>/</m:t>
                        </m:r>
                        <m:sSup>
                          <m:sSupPr>
                            <m:ctrlPr>
                              <a:rPr lang="zh-CN" altLang="zh-CN" sz="2400" i="1">
                                <a:solidFill>
                                  <a:srgbClr val="FFC000"/>
                                </a:solidFill>
                                <a:latin typeface="Cambria Math" panose="02040503050406030204" pitchFamily="18" charset="0"/>
                              </a:rPr>
                            </m:ctrlPr>
                          </m:sSupPr>
                          <m:e>
                            <m:r>
                              <a:rPr lang="de-DE" altLang="zh-CN" sz="2400" i="1">
                                <a:solidFill>
                                  <a:srgbClr val="FFC000"/>
                                </a:solidFill>
                                <a:latin typeface="Cambria Math" panose="02040503050406030204" pitchFamily="18" charset="0"/>
                              </a:rPr>
                              <m:t>𝑐</m:t>
                            </m:r>
                          </m:e>
                          <m:sup>
                            <m:r>
                              <a:rPr lang="de-DE" altLang="zh-CN" sz="2400" i="1">
                                <a:solidFill>
                                  <a:srgbClr val="FFC000"/>
                                </a:solidFill>
                                <a:latin typeface="Cambria Math" panose="02040503050406030204" pitchFamily="18" charset="0"/>
                              </a:rPr>
                              <m:t>2</m:t>
                            </m:r>
                          </m:sup>
                        </m:sSup>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其中</a:t>
                </a:r>
                <a:r>
                  <a:rPr lang="de-DE" altLang="zh-CN" sz="2400" dirty="0">
                    <a:solidFill>
                      <a:schemeClr val="bg1"/>
                    </a:solidFill>
                  </a:rPr>
                  <a:t>  </a:t>
                </a:r>
                <a14:m>
                  <m:oMath xmlns:m="http://schemas.openxmlformats.org/officeDocument/2006/math">
                    <m:r>
                      <a:rPr lang="zh-CN" altLang="en-US" sz="2400" b="1" i="1" smtClean="0">
                        <a:solidFill>
                          <a:srgbClr val="FFC000"/>
                        </a:solidFill>
                        <a:latin typeface="Cambria Math" panose="02040503050406030204" pitchFamily="18" charset="0"/>
                      </a:rPr>
                      <m:t>𝜷</m:t>
                    </m:r>
                    <m:r>
                      <a:rPr lang="de-DE" altLang="zh-CN" sz="2400" b="1" i="1">
                        <a:solidFill>
                          <a:srgbClr val="FFC000"/>
                        </a:solidFill>
                        <a:latin typeface="Cambria Math" panose="02040503050406030204" pitchFamily="18" charset="0"/>
                      </a:rPr>
                      <m:t>= </m:t>
                    </m:r>
                    <m:f>
                      <m:fPr>
                        <m:ctrlPr>
                          <a:rPr lang="zh-CN" altLang="zh-CN" sz="2400" b="1" i="1">
                            <a:solidFill>
                              <a:srgbClr val="FFC000"/>
                            </a:solidFill>
                            <a:latin typeface="Cambria Math" panose="02040503050406030204" pitchFamily="18" charset="0"/>
                          </a:rPr>
                        </m:ctrlPr>
                      </m:fPr>
                      <m:num>
                        <m:r>
                          <a:rPr lang="de-DE" altLang="zh-CN" sz="2400" b="1" i="1">
                            <a:solidFill>
                              <a:srgbClr val="FFC000"/>
                            </a:solidFill>
                            <a:latin typeface="Cambria Math" panose="02040503050406030204" pitchFamily="18" charset="0"/>
                          </a:rPr>
                          <m:t>𝟏</m:t>
                        </m:r>
                      </m:num>
                      <m:den>
                        <m:rad>
                          <m:radPr>
                            <m:degHide m:val="on"/>
                            <m:ctrlPr>
                              <a:rPr lang="zh-CN" altLang="zh-CN" sz="2400" b="1" i="1">
                                <a:solidFill>
                                  <a:srgbClr val="FFC000"/>
                                </a:solidFill>
                                <a:latin typeface="Cambria Math" panose="02040503050406030204" pitchFamily="18" charset="0"/>
                              </a:rPr>
                            </m:ctrlPr>
                          </m:radPr>
                          <m:deg/>
                          <m:e>
                            <m:r>
                              <a:rPr lang="de-DE" altLang="zh-CN" sz="2400" b="1" i="1">
                                <a:solidFill>
                                  <a:srgbClr val="FFC000"/>
                                </a:solidFill>
                                <a:latin typeface="Cambria Math" panose="02040503050406030204" pitchFamily="18" charset="0"/>
                              </a:rPr>
                              <m:t>𝟏</m:t>
                            </m:r>
                            <m:r>
                              <a:rPr lang="de-DE" altLang="zh-CN" sz="2400" b="1" i="1">
                                <a:solidFill>
                                  <a:srgbClr val="FFC000"/>
                                </a:solidFill>
                                <a:latin typeface="Cambria Math" panose="02040503050406030204" pitchFamily="18" charset="0"/>
                              </a:rPr>
                              <m:t>−</m:t>
                            </m:r>
                            <m:f>
                              <m:fPr>
                                <m:type m:val="lin"/>
                                <m:ctrlPr>
                                  <a:rPr lang="zh-CN" altLang="zh-CN" sz="2400" b="1" i="1">
                                    <a:solidFill>
                                      <a:srgbClr val="FFC000"/>
                                    </a:solidFill>
                                    <a:latin typeface="Cambria Math" panose="02040503050406030204" pitchFamily="18" charset="0"/>
                                  </a:rPr>
                                </m:ctrlPr>
                              </m:fPr>
                              <m:num>
                                <m:sSup>
                                  <m:sSupPr>
                                    <m:ctrlPr>
                                      <a:rPr lang="zh-CN" altLang="zh-CN" sz="2400" b="1" i="1">
                                        <a:solidFill>
                                          <a:srgbClr val="FFC000"/>
                                        </a:solidFill>
                                        <a:latin typeface="Cambria Math" panose="02040503050406030204" pitchFamily="18" charset="0"/>
                                      </a:rPr>
                                    </m:ctrlPr>
                                  </m:sSupPr>
                                  <m:e>
                                    <m:r>
                                      <a:rPr lang="de-DE" altLang="zh-CN" sz="2400" b="1" i="1">
                                        <a:solidFill>
                                          <a:srgbClr val="FFC000"/>
                                        </a:solidFill>
                                        <a:latin typeface="Cambria Math" panose="02040503050406030204" pitchFamily="18" charset="0"/>
                                      </a:rPr>
                                      <m:t>𝒗</m:t>
                                    </m:r>
                                  </m:e>
                                  <m:sup>
                                    <m:r>
                                      <a:rPr lang="de-DE" altLang="zh-CN" sz="2400" b="1" i="1">
                                        <a:solidFill>
                                          <a:srgbClr val="FFC000"/>
                                        </a:solidFill>
                                        <a:latin typeface="Cambria Math" panose="02040503050406030204" pitchFamily="18" charset="0"/>
                                      </a:rPr>
                                      <m:t>𝟐</m:t>
                                    </m:r>
                                  </m:sup>
                                </m:sSup>
                              </m:num>
                              <m:den>
                                <m:sSup>
                                  <m:sSupPr>
                                    <m:ctrlPr>
                                      <a:rPr lang="zh-CN" altLang="zh-CN" sz="2400" b="1" i="1">
                                        <a:solidFill>
                                          <a:srgbClr val="FFC000"/>
                                        </a:solidFill>
                                        <a:latin typeface="Cambria Math" panose="02040503050406030204" pitchFamily="18" charset="0"/>
                                      </a:rPr>
                                    </m:ctrlPr>
                                  </m:sSupPr>
                                  <m:e>
                                    <m:r>
                                      <a:rPr lang="de-DE" altLang="zh-CN" sz="2400" b="1" i="1">
                                        <a:solidFill>
                                          <a:srgbClr val="FFC000"/>
                                        </a:solidFill>
                                        <a:latin typeface="Cambria Math" panose="02040503050406030204" pitchFamily="18" charset="0"/>
                                      </a:rPr>
                                      <m:t>𝒄</m:t>
                                    </m:r>
                                  </m:e>
                                  <m:sup>
                                    <m:r>
                                      <a:rPr lang="de-DE" altLang="zh-CN" sz="2400" b="1" i="1">
                                        <a:solidFill>
                                          <a:srgbClr val="FFC000"/>
                                        </a:solidFill>
                                        <a:latin typeface="Cambria Math" panose="02040503050406030204" pitchFamily="18" charset="0"/>
                                      </a:rPr>
                                      <m:t>𝟐</m:t>
                                    </m:r>
                                  </m:sup>
                                </m:sSup>
                              </m:den>
                            </m:f>
                          </m:e>
                        </m:rad>
                      </m:den>
                    </m:f>
                    <m:r>
                      <a:rPr lang="de-DE" altLang="zh-CN" sz="2400" b="1" i="1">
                        <a:solidFill>
                          <a:srgbClr val="FFC000"/>
                        </a:solidFill>
                        <a:latin typeface="Cambria Math" panose="02040503050406030204" pitchFamily="18" charset="0"/>
                      </a:rPr>
                      <m:t>   </m:t>
                    </m:r>
                  </m:oMath>
                </a14:m>
                <a:r>
                  <a:rPr lang="de-DE" altLang="zh-CN" sz="2400" dirty="0">
                    <a:solidFill>
                      <a:schemeClr val="bg1"/>
                    </a:solidFill>
                  </a:rPr>
                  <a:t>.</a:t>
                </a:r>
                <a:endParaRPr lang="zh-CN" altLang="zh-CN" sz="2400" dirty="0">
                  <a:solidFill>
                    <a:schemeClr val="bg1"/>
                  </a:solidFill>
                </a:endParaRPr>
              </a:p>
              <a:p>
                <a:pPr algn="just">
                  <a:lnSpc>
                    <a:spcPct val="150000"/>
                  </a:lnSpc>
                </a:pPr>
                <a:r>
                  <a:rPr lang="zh-CN" altLang="zh-CN" sz="2400" dirty="0">
                    <a:solidFill>
                      <a:schemeClr val="bg1"/>
                    </a:solidFill>
                  </a:rPr>
                  <a:t>若我们将力学速度 </a:t>
                </a:r>
                <a14:m>
                  <m:oMath xmlns:m="http://schemas.openxmlformats.org/officeDocument/2006/math">
                    <m:r>
                      <a:rPr lang="de-DE" altLang="zh-CN" sz="2400" i="1" smtClean="0">
                        <a:solidFill>
                          <a:srgbClr val="FFC000"/>
                        </a:solidFill>
                        <a:latin typeface="Cambria Math" panose="02040503050406030204" pitchFamily="18" charset="0"/>
                      </a:rPr>
                      <m:t>𝑣</m:t>
                    </m:r>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与某个波的速度</a:t>
                </a:r>
                <a:r>
                  <a:rPr lang="en-US" altLang="zh-CN" sz="2400" dirty="0">
                    <a:solidFill>
                      <a:schemeClr val="bg1"/>
                    </a:solidFill>
                  </a:rPr>
                  <a:t> </a:t>
                </a:r>
                <a14:m>
                  <m:oMath xmlns:m="http://schemas.openxmlformats.org/officeDocument/2006/math">
                    <m:r>
                      <a:rPr lang="en-US" altLang="zh-CN" sz="2400" i="1" dirty="0" smtClean="0">
                        <a:solidFill>
                          <a:srgbClr val="FFC000"/>
                        </a:solidFill>
                        <a:latin typeface="Cambria Math" panose="02040503050406030204" pitchFamily="18" charset="0"/>
                      </a:rPr>
                      <m:t>𝑢</m:t>
                    </m:r>
                  </m:oMath>
                </a14:m>
                <a:r>
                  <a:rPr lang="en-US" altLang="zh-CN" sz="2400" dirty="0">
                    <a:solidFill>
                      <a:schemeClr val="bg1"/>
                    </a:solidFill>
                  </a:rPr>
                  <a:t> </a:t>
                </a:r>
                <a:r>
                  <a:rPr lang="zh-CN" altLang="zh-CN" sz="2400" dirty="0">
                    <a:solidFill>
                      <a:schemeClr val="bg1"/>
                    </a:solidFill>
                  </a:rPr>
                  <a:t>通过关系</a:t>
                </a:r>
                <a:r>
                  <a:rPr lang="de-DE" altLang="zh-CN" sz="2400" dirty="0">
                    <a:solidFill>
                      <a:schemeClr val="bg1"/>
                    </a:solidFill>
                  </a:rPr>
                  <a:t>  </a:t>
                </a:r>
                <a14:m>
                  <m:oMath xmlns:m="http://schemas.openxmlformats.org/officeDocument/2006/math">
                    <m:r>
                      <a:rPr lang="de-DE" altLang="zh-CN" sz="2400" i="1" smtClean="0">
                        <a:solidFill>
                          <a:srgbClr val="FFC000"/>
                        </a:solidFill>
                        <a:latin typeface="Cambria Math" panose="02040503050406030204" pitchFamily="18" charset="0"/>
                      </a:rPr>
                      <m:t>𝑢𝑣</m:t>
                    </m:r>
                    <m:r>
                      <a:rPr lang="de-DE" altLang="zh-CN" sz="2400" i="1" smtClean="0">
                        <a:solidFill>
                          <a:srgbClr val="FFC000"/>
                        </a:solidFill>
                        <a:latin typeface="Cambria Math" panose="02040503050406030204" pitchFamily="18" charset="0"/>
                      </a:rPr>
                      <m:t>= </m:t>
                    </m:r>
                    <m:sSup>
                      <m:sSupPr>
                        <m:ctrlPr>
                          <a:rPr lang="zh-CN" altLang="zh-CN" sz="2400" i="1">
                            <a:solidFill>
                              <a:srgbClr val="FFC000"/>
                            </a:solidFill>
                            <a:latin typeface="Cambria Math" panose="02040503050406030204" pitchFamily="18" charset="0"/>
                          </a:rPr>
                        </m:ctrlPr>
                      </m:sSupPr>
                      <m:e>
                        <m:r>
                          <a:rPr lang="de-DE" altLang="zh-CN" sz="2400" i="1">
                            <a:solidFill>
                              <a:srgbClr val="FFC000"/>
                            </a:solidFill>
                            <a:latin typeface="Cambria Math" panose="02040503050406030204" pitchFamily="18" charset="0"/>
                          </a:rPr>
                          <m:t>𝑐</m:t>
                        </m:r>
                      </m:e>
                      <m:sup>
                        <m:r>
                          <a:rPr lang="de-DE" altLang="zh-CN" sz="2400" i="1">
                            <a:solidFill>
                              <a:srgbClr val="FFC000"/>
                            </a:solidFill>
                            <a:latin typeface="Cambria Math" panose="02040503050406030204" pitchFamily="18" charset="0"/>
                          </a:rPr>
                          <m:t>2</m:t>
                        </m:r>
                      </m:sup>
                    </m:sSup>
                    <m:r>
                      <a:rPr lang="de-DE" altLang="zh-CN" sz="2400" i="1">
                        <a:solidFill>
                          <a:srgbClr val="FFC000"/>
                        </a:solidFill>
                        <a:latin typeface="Cambria Math" panose="02040503050406030204" pitchFamily="18" charset="0"/>
                      </a:rPr>
                      <m:t>  </m:t>
                    </m:r>
                  </m:oMath>
                </a14:m>
                <a:r>
                  <a:rPr lang="zh-CN" altLang="zh-CN" sz="2400" dirty="0">
                    <a:solidFill>
                      <a:schemeClr val="bg1"/>
                    </a:solidFill>
                  </a:rPr>
                  <a:t>相联系，则时间变换项就成了</a:t>
                </a:r>
                <a:r>
                  <a:rPr lang="en-US" altLang="zh-CN" sz="2400" dirty="0">
                    <a:solidFill>
                      <a:schemeClr val="bg1"/>
                    </a:solidFill>
                  </a:rPr>
                  <a:t>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𝑡</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 </m:t>
                    </m:r>
                    <m:r>
                      <a:rPr lang="zh-CN" altLang="de-DE" sz="2400" i="1" smtClean="0">
                        <a:solidFill>
                          <a:schemeClr val="bg1"/>
                        </a:solidFill>
                        <a:latin typeface="Cambria Math" panose="02040503050406030204" pitchFamily="18" charset="0"/>
                      </a:rPr>
                      <m:t>𝛽</m:t>
                    </m:r>
                    <m:d>
                      <m:dPr>
                        <m:ctrlPr>
                          <a:rPr lang="zh-CN" altLang="zh-CN" sz="2400" i="1" smtClean="0">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𝑢</m:t>
                        </m:r>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en-US" sz="2400" dirty="0">
                    <a:solidFill>
                      <a:schemeClr val="bg1"/>
                    </a:solidFill>
                  </a:rPr>
                  <a:t>洛伦兹变换 </a:t>
                </a:r>
                <a:r>
                  <a:rPr lang="en-US" altLang="zh-CN" sz="2400" dirty="0">
                    <a:solidFill>
                      <a:schemeClr val="bg1"/>
                    </a:solidFill>
                  </a:rPr>
                  <a:t>{</a:t>
                </a:r>
                <a:r>
                  <a:rPr lang="zh-CN" altLang="en-US" sz="2400" dirty="0">
                    <a:solidFill>
                      <a:schemeClr val="bg1"/>
                    </a:solidFill>
                  </a:rPr>
                  <a:t>内振动</a:t>
                </a:r>
                <a:r>
                  <a:rPr lang="en-US" altLang="zh-CN" sz="2400" dirty="0">
                    <a:solidFill>
                      <a:schemeClr val="bg1"/>
                    </a:solidFill>
                  </a:rPr>
                  <a:t>}</a:t>
                </a:r>
                <a:r>
                  <a:rPr lang="zh-CN" altLang="zh-CN" sz="2400" dirty="0">
                    <a:solidFill>
                      <a:schemeClr val="bg1"/>
                    </a:solidFill>
                  </a:rPr>
                  <a:t>和波方程的关系立马</a:t>
                </a:r>
                <a:r>
                  <a:rPr lang="zh-CN" altLang="en-US" sz="2400" dirty="0">
                    <a:solidFill>
                      <a:schemeClr val="bg1"/>
                    </a:solidFill>
                  </a:rPr>
                  <a:t>显现。</a:t>
                </a:r>
                <a:endParaRPr lang="zh-CN" altLang="zh-CN" sz="2400" dirty="0">
                  <a:solidFill>
                    <a:schemeClr val="bg1"/>
                  </a:solidFill>
                </a:endParaRPr>
              </a:p>
            </p:txBody>
          </p:sp>
        </mc:Choice>
        <mc:Fallback xmlns="">
          <p:sp>
            <p:nvSpPr>
              <p:cNvPr id="9" name="文本框 8">
                <a:extLst>
                  <a:ext uri="{FF2B5EF4-FFF2-40B4-BE49-F238E27FC236}">
                    <a16:creationId xmlns:a16="http://schemas.microsoft.com/office/drawing/2014/main" id="{999F6E2B-0B77-CDC9-03D7-102C2BDDF942}"/>
                  </a:ext>
                </a:extLst>
              </p:cNvPr>
              <p:cNvSpPr txBox="1">
                <a:spLocks noRot="1" noChangeAspect="1" noMove="1" noResize="1" noEditPoints="1" noAdjustHandles="1" noChangeArrowheads="1" noChangeShapeType="1" noTextEdit="1"/>
              </p:cNvSpPr>
              <p:nvPr/>
            </p:nvSpPr>
            <p:spPr bwMode="auto">
              <a:xfrm>
                <a:off x="338085" y="1416019"/>
                <a:ext cx="10732655" cy="4399976"/>
              </a:xfrm>
              <a:prstGeom prst="rect">
                <a:avLst/>
              </a:prstGeom>
              <a:blipFill>
                <a:blip r:embed="rId3"/>
                <a:stretch>
                  <a:fillRect l="-852" t="-10249" r="-852"/>
                </a:stretch>
              </a:blipFill>
              <a:ln>
                <a:noFill/>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6217411E-B557-3655-1C12-FCB0B4E67283}"/>
              </a:ext>
            </a:extLst>
          </p:cNvPr>
          <p:cNvSpPr txBox="1"/>
          <p:nvPr/>
        </p:nvSpPr>
        <p:spPr bwMode="auto">
          <a:xfrm>
            <a:off x="486913" y="478676"/>
            <a:ext cx="6828288"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14598714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186C1-186C-BE7D-D4C6-C785F2CDA7A3}"/>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D58B7AE-24A6-02D1-09A3-4EC7B7A115F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EC77DDA-9260-EA64-B9D0-3A8783FC656D}"/>
              </a:ext>
            </a:extLst>
          </p:cNvPr>
          <p:cNvSpPr>
            <a:spLocks noGrp="1"/>
          </p:cNvSpPr>
          <p:nvPr>
            <p:ph type="sldNum" sz="quarter" idx="12"/>
          </p:nvPr>
        </p:nvSpPr>
        <p:spPr/>
        <p:txBody>
          <a:bodyPr/>
          <a:lstStyle/>
          <a:p>
            <a:fld id="{A840D53A-832B-4CFE-819B-CBBAE244F2EE}" type="slidenum">
              <a:rPr lang="zh-CN" altLang="en-US" smtClean="0"/>
              <a:t>23</a:t>
            </a:fld>
            <a:endParaRPr lang="zh-CN" altLang="en-US"/>
          </a:p>
        </p:txBody>
      </p:sp>
      <p:sp>
        <p:nvSpPr>
          <p:cNvPr id="3" name="文本框 2">
            <a:extLst>
              <a:ext uri="{FF2B5EF4-FFF2-40B4-BE49-F238E27FC236}">
                <a16:creationId xmlns:a16="http://schemas.microsoft.com/office/drawing/2014/main" id="{1FA7FB40-9A49-12FF-40D5-C8C8920BDA63}"/>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5416E076-40EA-9E07-1589-1921175BB023}"/>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9EA5DC95-326B-690D-FFBB-7AB30BDF441F}"/>
              </a:ext>
            </a:extLst>
          </p:cNvPr>
          <p:cNvSpPr txBox="1"/>
          <p:nvPr/>
        </p:nvSpPr>
        <p:spPr bwMode="auto">
          <a:xfrm>
            <a:off x="512618" y="6321869"/>
            <a:ext cx="11166763" cy="355814"/>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1349A8D0-B6F1-A50E-14F3-2A1F14A8AFC6}"/>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50CD7627-E198-1D9D-C902-D8DE87E7F64B}"/>
                  </a:ext>
                </a:extLst>
              </p:cNvPr>
              <p:cNvSpPr txBox="1"/>
              <p:nvPr/>
            </p:nvSpPr>
            <p:spPr bwMode="auto">
              <a:xfrm>
                <a:off x="486913" y="1449419"/>
                <a:ext cx="10596512" cy="4415724"/>
              </a:xfrm>
              <a:prstGeom prst="rect">
                <a:avLst/>
              </a:prstGeom>
              <a:noFill/>
              <a:ln>
                <a:noFill/>
              </a:ln>
              <a:effectLst/>
            </p:spPr>
            <p:txBody>
              <a:bodyPr wrap="square" rtlCol="0">
                <a:noAutofit/>
              </a:bodyPr>
              <a:lstStyle/>
              <a:p>
                <a:r>
                  <a:rPr lang="zh-CN" altLang="zh-CN" sz="2400" dirty="0">
                    <a:solidFill>
                      <a:schemeClr val="bg1"/>
                    </a:solidFill>
                  </a:rPr>
                  <a:t>为认清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𝑡</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 </m:t>
                    </m:r>
                    <m:r>
                      <a:rPr lang="zh-CN" altLang="en-US" sz="2400" i="1" smtClean="0">
                        <a:solidFill>
                          <a:schemeClr val="bg1"/>
                        </a:solidFill>
                        <a:latin typeface="Cambria Math" panose="02040503050406030204" pitchFamily="18" charset="0"/>
                      </a:rPr>
                      <m:t>𝛽</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𝑢</m:t>
                        </m:r>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的意义</a:t>
                </a:r>
                <a:r>
                  <a:rPr lang="de-DE" altLang="zh-CN" sz="2400" dirty="0">
                    <a:solidFill>
                      <a:schemeClr val="bg1"/>
                    </a:solidFill>
                  </a:rPr>
                  <a:t> </a:t>
                </a:r>
                <a:r>
                  <a:rPr lang="zh-CN" altLang="zh-CN" sz="2400" dirty="0">
                    <a:solidFill>
                      <a:schemeClr val="bg1"/>
                    </a:solidFill>
                  </a:rPr>
                  <a:t>，考察一</a:t>
                </a:r>
                <a:r>
                  <a:rPr lang="zh-CN" altLang="en-US" sz="2400" dirty="0">
                    <a:solidFill>
                      <a:schemeClr val="bg1"/>
                    </a:solidFill>
                  </a:rPr>
                  <a:t>个</a:t>
                </a:r>
                <a:r>
                  <a:rPr lang="zh-CN" altLang="en-US" sz="2400" dirty="0">
                    <a:solidFill>
                      <a:srgbClr val="FFC000"/>
                    </a:solidFill>
                  </a:rPr>
                  <a:t>与某运动物体相联系的</a:t>
                </a:r>
                <a:r>
                  <a:rPr lang="zh-CN" altLang="zh-CN" sz="2400" dirty="0">
                    <a:solidFill>
                      <a:srgbClr val="FFC000"/>
                    </a:solidFill>
                  </a:rPr>
                  <a:t>振动过程</a:t>
                </a:r>
                <a:r>
                  <a:rPr lang="zh-CN" altLang="en-US" sz="2400" dirty="0">
                    <a:solidFill>
                      <a:srgbClr val="FFC000"/>
                    </a:solidFill>
                  </a:rPr>
                  <a:t>，运动速度为 </a:t>
                </a:r>
                <a14:m>
                  <m:oMath xmlns:m="http://schemas.openxmlformats.org/officeDocument/2006/math">
                    <m:r>
                      <m:rPr>
                        <m:sty m:val="p"/>
                      </m:rPr>
                      <a:rPr lang="en-US" altLang="zh-CN" sz="2400" i="0" dirty="0" smtClean="0">
                        <a:solidFill>
                          <a:srgbClr val="FFC000"/>
                        </a:solidFill>
                        <a:latin typeface="Cambria Math" panose="02040503050406030204" pitchFamily="18" charset="0"/>
                      </a:rPr>
                      <m:t>v</m:t>
                    </m:r>
                  </m:oMath>
                </a14:m>
                <a:r>
                  <a:rPr lang="en-US" altLang="zh-CN" sz="2400" dirty="0">
                    <a:solidFill>
                      <a:srgbClr val="FFC000"/>
                    </a:solidFill>
                  </a:rPr>
                  <a:t> </a:t>
                </a:r>
                <a:r>
                  <a:rPr lang="zh-CN" altLang="en-US" sz="2400" dirty="0">
                    <a:solidFill>
                      <a:schemeClr val="bg1"/>
                    </a:solidFill>
                  </a:rPr>
                  <a:t>。</a:t>
                </a:r>
                <a:r>
                  <a:rPr lang="zh-CN" altLang="zh-CN" sz="2400" dirty="0">
                    <a:solidFill>
                      <a:schemeClr val="bg1"/>
                    </a:solidFill>
                  </a:rPr>
                  <a:t>记运动的坐标系为 </a:t>
                </a:r>
                <a14:m>
                  <m:oMath xmlns:m="http://schemas.openxmlformats.org/officeDocument/2006/math">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𝑦</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𝑧</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𝑡</m:t>
                        </m:r>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静止的坐标系为</a:t>
                </a:r>
                <a14:m>
                  <m:oMath xmlns:m="http://schemas.openxmlformats.org/officeDocument/2006/math">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𝑦</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𝑧</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m:t>
                        </m:r>
                      </m:e>
                    </m:d>
                    <m:r>
                      <a:rPr lang="zh-CN" altLang="en-US" sz="2400" i="1">
                        <a:solidFill>
                          <a:schemeClr val="bg1"/>
                        </a:solidFill>
                        <a:latin typeface="Cambria Math" panose="02040503050406030204" pitchFamily="18" charset="0"/>
                      </a:rPr>
                      <m:t>。</m:t>
                    </m:r>
                  </m:oMath>
                </a14:m>
                <a:endParaRPr lang="zh-CN" altLang="zh-CN" sz="2400" dirty="0">
                  <a:solidFill>
                    <a:schemeClr val="bg1"/>
                  </a:solidFill>
                </a:endParaRPr>
              </a:p>
              <a:p>
                <a:endParaRPr lang="en-US" altLang="zh-CN" sz="2400" dirty="0">
                  <a:solidFill>
                    <a:schemeClr val="bg1"/>
                  </a:solidFill>
                </a:endParaRPr>
              </a:p>
              <a:p>
                <a:r>
                  <a:rPr lang="zh-CN" altLang="zh-CN" sz="2400" dirty="0">
                    <a:solidFill>
                      <a:schemeClr val="bg1"/>
                    </a:solidFill>
                  </a:rPr>
                  <a:t>在静止坐标系里的一个振动过程 </a:t>
                </a:r>
                <a:r>
                  <a:rPr lang="de-DE" altLang="zh-CN" sz="2400" dirty="0">
                    <a:solidFill>
                      <a:schemeClr val="bg1"/>
                    </a:solidFill>
                  </a:rPr>
                  <a:t>  </a:t>
                </a:r>
                <a14:m>
                  <m:oMath xmlns:m="http://schemas.openxmlformats.org/officeDocument/2006/math">
                    <m:r>
                      <a:rPr lang="de-DE" altLang="zh-CN" sz="2400" i="1">
                        <a:solidFill>
                          <a:schemeClr val="bg1"/>
                        </a:solidFill>
                        <a:latin typeface="Cambria Math" panose="02040503050406030204" pitchFamily="18" charset="0"/>
                      </a:rPr>
                      <m:t>𝑆</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𝐴𝑠𝑖𝑛</m:t>
                    </m:r>
                    <m:r>
                      <a:rPr lang="de-DE" altLang="zh-CN" sz="2400" i="1">
                        <a:solidFill>
                          <a:schemeClr val="bg1"/>
                        </a:solidFill>
                        <a:latin typeface="Cambria Math" panose="02040503050406030204" pitchFamily="18" charset="0"/>
                      </a:rPr>
                      <m:t> </m:t>
                    </m:r>
                    <m:d>
                      <m:dPr>
                        <m:begChr m:val="["/>
                        <m:endChr m:val="]"/>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𝜋𝜈</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 </m:t>
                        </m:r>
                      </m:e>
                    </m:d>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zh-CN" altLang="zh-CN" sz="2400" dirty="0">
                    <a:solidFill>
                      <a:schemeClr val="bg1"/>
                    </a:solidFill>
                  </a:rPr>
                  <a:t>记</a:t>
                </a:r>
                <a:r>
                  <a:rPr lang="de-DE" altLang="zh-CN" sz="2400" dirty="0">
                    <a:solidFill>
                      <a:schemeClr val="bg1"/>
                    </a:solidFill>
                  </a:rPr>
                  <a:t>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zh-CN" altLang="en-US" sz="2400" i="1" smtClean="0">
                            <a:solidFill>
                              <a:schemeClr val="bg1"/>
                            </a:solidFill>
                            <a:latin typeface="Cambria Math" panose="02040503050406030204" pitchFamily="18" charset="0"/>
                          </a:rPr>
                          <m:t>𝛽</m:t>
                        </m:r>
                        <m:r>
                          <a:rPr lang="de-DE" altLang="zh-CN" sz="2400" i="1">
                            <a:solidFill>
                              <a:schemeClr val="bg1"/>
                            </a:solidFill>
                            <a:latin typeface="Cambria Math" panose="02040503050406030204" pitchFamily="18" charset="0"/>
                          </a:rPr>
                          <m:t>𝜈</m:t>
                        </m:r>
                      </m:e>
                      <m:sup>
                        <m:r>
                          <a:rPr lang="de-DE" altLang="zh-CN" sz="2400" i="1">
                            <a:solidFill>
                              <a:schemeClr val="bg1"/>
                            </a:solidFill>
                            <a:latin typeface="Cambria Math" panose="02040503050406030204" pitchFamily="18" charset="0"/>
                          </a:rPr>
                          <m:t>′</m:t>
                        </m:r>
                      </m:sup>
                    </m:sSup>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𝜈</m:t>
                    </m:r>
                    <m:r>
                      <a:rPr lang="de-DE" altLang="zh-CN" sz="2400" i="1">
                        <a:solidFill>
                          <a:schemeClr val="bg1"/>
                        </a:solidFill>
                        <a:latin typeface="Cambria Math" panose="02040503050406030204" pitchFamily="18" charset="0"/>
                      </a:rPr>
                      <m:t> </m:t>
                    </m:r>
                  </m:oMath>
                </a14:m>
                <a:r>
                  <a:rPr lang="de-DE" altLang="zh-CN" sz="2400" dirty="0">
                    <a:solidFill>
                      <a:schemeClr val="bg1"/>
                    </a:solidFill>
                  </a:rPr>
                  <a:t> </a:t>
                </a:r>
                <a:r>
                  <a:rPr lang="de-DE" altLang="zh-CN" sz="2400" dirty="0">
                    <a:solidFill>
                      <a:srgbClr val="FFC000"/>
                    </a:solidFill>
                  </a:rPr>
                  <a:t>{</a:t>
                </a:r>
                <a:r>
                  <a:rPr lang="zh-CN" altLang="en-US" sz="2400" dirty="0">
                    <a:solidFill>
                      <a:srgbClr val="FFC000"/>
                    </a:solidFill>
                  </a:rPr>
                  <a:t>？</a:t>
                </a:r>
                <a:r>
                  <a:rPr lang="en-US" altLang="zh-CN" sz="2400" dirty="0">
                    <a:solidFill>
                      <a:srgbClr val="FFC000"/>
                    </a:solidFill>
                  </a:rPr>
                  <a:t>}</a:t>
                </a:r>
                <a:r>
                  <a:rPr lang="de-DE" altLang="zh-CN" sz="2400" dirty="0">
                    <a:solidFill>
                      <a:schemeClr val="bg1"/>
                    </a:solidFill>
                  </a:rPr>
                  <a:t>, </a:t>
                </a:r>
                <a:r>
                  <a:rPr lang="zh-CN" altLang="zh-CN" sz="2400" dirty="0">
                    <a:solidFill>
                      <a:schemeClr val="bg1"/>
                    </a:solidFill>
                  </a:rPr>
                  <a:t>则根据洛伦兹变换可写成  </a:t>
                </a:r>
                <a14:m>
                  <m:oMath xmlns:m="http://schemas.openxmlformats.org/officeDocument/2006/math">
                    <m:r>
                      <a:rPr lang="de-DE" altLang="zh-CN" sz="2400" i="1">
                        <a:solidFill>
                          <a:schemeClr val="bg1"/>
                        </a:solidFill>
                        <a:latin typeface="Cambria Math" panose="02040503050406030204" pitchFamily="18" charset="0"/>
                      </a:rPr>
                      <m:t>𝑆</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𝐴𝑠𝑖𝑛</m:t>
                    </m:r>
                    <m:r>
                      <a:rPr lang="de-DE" altLang="zh-CN" sz="2400" i="1">
                        <a:solidFill>
                          <a:schemeClr val="bg1"/>
                        </a:solidFill>
                        <a:latin typeface="Cambria Math" panose="02040503050406030204" pitchFamily="18" charset="0"/>
                      </a:rPr>
                      <m:t> </m:t>
                    </m:r>
                    <m:d>
                      <m:dPr>
                        <m:begChr m:val="["/>
                        <m:endChr m:val="]"/>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𝜋𝜈</m:t>
                        </m:r>
                        <m:r>
                          <a:rPr lang="de-DE" altLang="zh-CN" sz="2400" i="1">
                            <a:solidFill>
                              <a:schemeClr val="bg1"/>
                            </a:solidFill>
                            <a:latin typeface="Cambria Math" panose="02040503050406030204" pitchFamily="18" charset="0"/>
                          </a:rPr>
                          <m:t> </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𝑥</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𝑢</m:t>
                            </m:r>
                          </m:e>
                        </m:d>
                        <m:r>
                          <a:rPr lang="de-DE" altLang="zh-CN" sz="2400" i="1">
                            <a:solidFill>
                              <a:schemeClr val="bg1"/>
                            </a:solidFill>
                            <a:latin typeface="Cambria Math" panose="02040503050406030204" pitchFamily="18" charset="0"/>
                          </a:rPr>
                          <m:t> </m:t>
                        </m:r>
                      </m:e>
                    </m:d>
                  </m:oMath>
                </a14:m>
                <a:r>
                  <a:rPr lang="zh-CN" altLang="zh-CN" sz="2400" dirty="0">
                    <a:solidFill>
                      <a:schemeClr val="bg1"/>
                    </a:solidFill>
                  </a:rPr>
                  <a:t>。</a:t>
                </a:r>
                <a:r>
                  <a:rPr lang="de-DE" altLang="zh-CN" sz="2400" dirty="0">
                    <a:solidFill>
                      <a:srgbClr val="FFC000"/>
                    </a:solidFill>
                  </a:rPr>
                  <a:t> </a:t>
                </a:r>
                <a14:m>
                  <m:oMath xmlns:m="http://schemas.openxmlformats.org/officeDocument/2006/math">
                    <m:r>
                      <a:rPr lang="de-DE" altLang="zh-CN" sz="2400" i="1">
                        <a:solidFill>
                          <a:srgbClr val="FFC000"/>
                        </a:solidFill>
                        <a:latin typeface="Cambria Math" panose="02040503050406030204" pitchFamily="18" charset="0"/>
                      </a:rPr>
                      <m:t>𝑢𝑣</m:t>
                    </m:r>
                    <m:r>
                      <a:rPr lang="de-DE" altLang="zh-CN" sz="2400" i="1">
                        <a:solidFill>
                          <a:srgbClr val="FFC000"/>
                        </a:solidFill>
                        <a:latin typeface="Cambria Math" panose="02040503050406030204" pitchFamily="18" charset="0"/>
                      </a:rPr>
                      <m:t>= </m:t>
                    </m:r>
                    <m:sSup>
                      <m:sSupPr>
                        <m:ctrlPr>
                          <a:rPr lang="zh-CN" altLang="zh-CN" sz="2400" i="1">
                            <a:solidFill>
                              <a:srgbClr val="FFC000"/>
                            </a:solidFill>
                            <a:latin typeface="Cambria Math" panose="02040503050406030204" pitchFamily="18" charset="0"/>
                          </a:rPr>
                        </m:ctrlPr>
                      </m:sSupPr>
                      <m:e>
                        <m:r>
                          <a:rPr lang="de-DE" altLang="zh-CN" sz="2400" i="1">
                            <a:solidFill>
                              <a:srgbClr val="FFC000"/>
                            </a:solidFill>
                            <a:latin typeface="Cambria Math" panose="02040503050406030204" pitchFamily="18" charset="0"/>
                          </a:rPr>
                          <m:t>𝑐</m:t>
                        </m:r>
                      </m:e>
                      <m:sup>
                        <m:r>
                          <a:rPr lang="de-DE" altLang="zh-CN" sz="2400" i="1">
                            <a:solidFill>
                              <a:srgbClr val="FFC000"/>
                            </a:solidFill>
                            <a:latin typeface="Cambria Math" panose="02040503050406030204" pitchFamily="18" charset="0"/>
                          </a:rPr>
                          <m:t>2</m:t>
                        </m:r>
                      </m:sup>
                    </m:sSup>
                    <m:r>
                      <a:rPr lang="de-DE" altLang="zh-CN" sz="2400" i="1">
                        <a:solidFill>
                          <a:srgbClr val="FFC000"/>
                        </a:solidFill>
                        <a:latin typeface="Cambria Math" panose="02040503050406030204" pitchFamily="18" charset="0"/>
                      </a:rPr>
                      <m:t> </m:t>
                    </m:r>
                  </m:oMath>
                </a14:m>
                <a:r>
                  <a:rPr lang="en-US" altLang="zh-CN" sz="2400" dirty="0">
                    <a:solidFill>
                      <a:schemeClr val="bg1"/>
                    </a:solidFill>
                  </a:rPr>
                  <a:t>!</a:t>
                </a:r>
              </a:p>
              <a:p>
                <a:endParaRPr lang="en-US" altLang="zh-CN" sz="2400" dirty="0">
                  <a:solidFill>
                    <a:schemeClr val="bg1"/>
                  </a:solidFill>
                </a:endParaRPr>
              </a:p>
              <a:p>
                <a:r>
                  <a:rPr lang="zh-CN" altLang="zh-CN" sz="2400" dirty="0">
                    <a:solidFill>
                      <a:schemeClr val="bg1"/>
                    </a:solidFill>
                  </a:rPr>
                  <a:t>基</a:t>
                </a:r>
                <a:r>
                  <a:rPr lang="zh-CN" altLang="en-US" sz="2400" dirty="0">
                    <a:solidFill>
                      <a:schemeClr val="bg1"/>
                    </a:solidFill>
                  </a:rPr>
                  <a:t>于此</a:t>
                </a:r>
                <a:r>
                  <a:rPr lang="zh-CN" altLang="zh-CN" sz="2400" dirty="0">
                    <a:solidFill>
                      <a:schemeClr val="bg1"/>
                    </a:solidFill>
                  </a:rPr>
                  <a:t>方程</a:t>
                </a:r>
                <a:r>
                  <a:rPr lang="zh-CN" altLang="en-US" sz="2400" dirty="0">
                    <a:solidFill>
                      <a:schemeClr val="bg1"/>
                    </a:solidFill>
                  </a:rPr>
                  <a:t>，</a:t>
                </a:r>
                <a:r>
                  <a:rPr lang="zh-CN" altLang="zh-CN" sz="2400" dirty="0">
                    <a:solidFill>
                      <a:schemeClr val="bg1"/>
                    </a:solidFill>
                  </a:rPr>
                  <a:t>可以将与运动物体相联系的振动过程</a:t>
                </a:r>
                <a:r>
                  <a:rPr lang="en-US" altLang="zh-CN" sz="2400" dirty="0">
                    <a:solidFill>
                      <a:schemeClr val="bg1"/>
                    </a:solidFill>
                  </a:rPr>
                  <a:t>, </a:t>
                </a:r>
                <a:r>
                  <a:rPr lang="zh-CN" altLang="zh-CN" sz="2400" dirty="0">
                    <a:solidFill>
                      <a:schemeClr val="bg1"/>
                    </a:solidFill>
                  </a:rPr>
                  <a:t>理解为一个波</a:t>
                </a:r>
                <a:r>
                  <a:rPr lang="zh-CN" altLang="en-US" sz="2400" dirty="0">
                    <a:solidFill>
                      <a:schemeClr val="bg1"/>
                    </a:solidFill>
                  </a:rPr>
                  <a:t>，</a:t>
                </a:r>
                <a:r>
                  <a:rPr lang="zh-CN" altLang="zh-CN" sz="2400" dirty="0">
                    <a:solidFill>
                      <a:schemeClr val="bg1"/>
                    </a:solidFill>
                  </a:rPr>
                  <a:t>其传播速度与物体的力学速度满足关系 </a:t>
                </a:r>
                <a14:m>
                  <m:oMath xmlns:m="http://schemas.openxmlformats.org/officeDocument/2006/math">
                    <m:r>
                      <a:rPr lang="de-DE" altLang="zh-CN" sz="2400" i="1" smtClean="0">
                        <a:solidFill>
                          <a:srgbClr val="FFC000"/>
                        </a:solidFill>
                        <a:latin typeface="Cambria Math" panose="02040503050406030204" pitchFamily="18" charset="0"/>
                      </a:rPr>
                      <m:t>𝑢𝑣</m:t>
                    </m:r>
                    <m:r>
                      <a:rPr lang="de-DE" altLang="zh-CN" sz="2400" i="1" smtClean="0">
                        <a:solidFill>
                          <a:srgbClr val="FFC000"/>
                        </a:solidFill>
                        <a:latin typeface="Cambria Math" panose="02040503050406030204" pitchFamily="18" charset="0"/>
                      </a:rPr>
                      <m:t>= </m:t>
                    </m:r>
                    <m:sSup>
                      <m:sSupPr>
                        <m:ctrlPr>
                          <a:rPr lang="zh-CN" altLang="zh-CN" sz="2400" i="1">
                            <a:solidFill>
                              <a:srgbClr val="FFC000"/>
                            </a:solidFill>
                            <a:latin typeface="Cambria Math" panose="02040503050406030204" pitchFamily="18" charset="0"/>
                          </a:rPr>
                        </m:ctrlPr>
                      </m:sSupPr>
                      <m:e>
                        <m:r>
                          <a:rPr lang="de-DE" altLang="zh-CN" sz="2400" i="1">
                            <a:solidFill>
                              <a:srgbClr val="FFC000"/>
                            </a:solidFill>
                            <a:latin typeface="Cambria Math" panose="02040503050406030204" pitchFamily="18" charset="0"/>
                          </a:rPr>
                          <m:t>𝑐</m:t>
                        </m:r>
                      </m:e>
                      <m:sup>
                        <m:r>
                          <a:rPr lang="de-DE" altLang="zh-CN" sz="2400" i="1">
                            <a:solidFill>
                              <a:srgbClr val="FFC000"/>
                            </a:solidFill>
                            <a:latin typeface="Cambria Math" panose="02040503050406030204" pitchFamily="18" charset="0"/>
                          </a:rPr>
                          <m:t>2</m:t>
                        </m:r>
                      </m:sup>
                    </m:sSup>
                    <m:r>
                      <a:rPr lang="de-DE" altLang="zh-CN" sz="2400" i="1">
                        <a:solidFill>
                          <a:schemeClr val="bg1"/>
                        </a:solidFill>
                        <a:latin typeface="Cambria Math" panose="02040503050406030204" pitchFamily="18" charset="0"/>
                      </a:rPr>
                      <m:t> </m:t>
                    </m:r>
                  </m:oMath>
                </a14:m>
                <a:r>
                  <a:rPr lang="zh-CN" altLang="zh-CN" sz="2400" dirty="0">
                    <a:solidFill>
                      <a:schemeClr val="bg1"/>
                    </a:solidFill>
                  </a:rPr>
                  <a:t>。 物体</a:t>
                </a:r>
                <a:r>
                  <a:rPr lang="zh-CN" altLang="en-US" sz="2400" dirty="0">
                    <a:solidFill>
                      <a:schemeClr val="bg1"/>
                    </a:solidFill>
                  </a:rPr>
                  <a:t>的运动</a:t>
                </a:r>
                <a:r>
                  <a:rPr lang="zh-CN" altLang="zh-CN" sz="2400" dirty="0">
                    <a:solidFill>
                      <a:schemeClr val="bg1"/>
                    </a:solidFill>
                  </a:rPr>
                  <a:t>速度远小于光速，那么这个相联系的波的传播速度就远大于光速</a:t>
                </a:r>
                <a:r>
                  <a:rPr lang="en-US" altLang="zh-CN" sz="2400" dirty="0">
                    <a:solidFill>
                      <a:schemeClr val="bg1"/>
                    </a:solidFill>
                  </a:rPr>
                  <a:t>,  </a:t>
                </a:r>
                <a:r>
                  <a:rPr lang="en-US" altLang="zh-CN" sz="2400" dirty="0">
                    <a:solidFill>
                      <a:srgbClr val="FFC000"/>
                    </a:solidFill>
                    <a:latin typeface="Times New Roman" panose="02020603050405020304" pitchFamily="18" charset="0"/>
                    <a:cs typeface="Times New Roman" panose="02020603050405020304" pitchFamily="18" charset="0"/>
                  </a:rPr>
                  <a:t>es </a:t>
                </a:r>
                <a:r>
                  <a:rPr lang="en-US" altLang="zh-CN" sz="2400" dirty="0" err="1">
                    <a:solidFill>
                      <a:srgbClr val="FFC000"/>
                    </a:solidFill>
                    <a:latin typeface="Times New Roman" panose="02020603050405020304" pitchFamily="18" charset="0"/>
                    <a:cs typeface="Times New Roman" panose="02020603050405020304" pitchFamily="18" charset="0"/>
                  </a:rPr>
                  <a:t>ist</a:t>
                </a:r>
                <a:r>
                  <a:rPr lang="en-US" altLang="zh-CN" sz="2400" dirty="0">
                    <a:solidFill>
                      <a:srgbClr val="FFC000"/>
                    </a:solidFill>
                    <a:latin typeface="Times New Roman" panose="02020603050405020304" pitchFamily="18" charset="0"/>
                    <a:cs typeface="Times New Roman" panose="02020603050405020304" pitchFamily="18" charset="0"/>
                  </a:rPr>
                  <a:t> </a:t>
                </a:r>
                <a:r>
                  <a:rPr lang="en-US" altLang="zh-CN" sz="2400" dirty="0" err="1">
                    <a:solidFill>
                      <a:srgbClr val="FFC000"/>
                    </a:solidFill>
                    <a:latin typeface="Times New Roman" panose="02020603050405020304" pitchFamily="18" charset="0"/>
                    <a:cs typeface="Times New Roman" panose="02020603050405020304" pitchFamily="18" charset="0"/>
                  </a:rPr>
                  <a:t>Überlichtwelle</a:t>
                </a:r>
                <a:r>
                  <a:rPr lang="zh-CN" altLang="zh-CN" sz="2400" dirty="0">
                    <a:solidFill>
                      <a:schemeClr val="bg1"/>
                    </a:solidFill>
                  </a:rPr>
                  <a:t>。</a:t>
                </a:r>
                <a:endParaRPr lang="en-US" altLang="zh-CN" sz="2400" dirty="0">
                  <a:solidFill>
                    <a:schemeClr val="bg1"/>
                  </a:solidFill>
                </a:endParaRPr>
              </a:p>
              <a:p>
                <a:endParaRPr lang="en-US" altLang="zh-CN" sz="2400" dirty="0">
                  <a:solidFill>
                    <a:schemeClr val="bg1"/>
                  </a:solidFill>
                </a:endParaRPr>
              </a:p>
              <a:p>
                <a:r>
                  <a:rPr lang="zh-CN" altLang="zh-CN" sz="2400" dirty="0">
                    <a:solidFill>
                      <a:schemeClr val="bg1"/>
                    </a:solidFill>
                  </a:rPr>
                  <a:t>这个困难在光学和流体力学里早已被解决了</a:t>
                </a:r>
                <a:r>
                  <a:rPr lang="en-US" altLang="zh-CN" sz="2400" dirty="0">
                    <a:solidFill>
                      <a:schemeClr val="bg1"/>
                    </a:solidFill>
                  </a:rPr>
                  <a:t>,</a:t>
                </a:r>
                <a:r>
                  <a:rPr lang="zh-CN" altLang="en-US" sz="2400" dirty="0">
                    <a:solidFill>
                      <a:schemeClr val="bg1"/>
                    </a:solidFill>
                  </a:rPr>
                  <a:t> 与</a:t>
                </a:r>
                <a:r>
                  <a:rPr lang="zh-CN" altLang="zh-CN" sz="2400" dirty="0">
                    <a:solidFill>
                      <a:schemeClr val="bg1"/>
                    </a:solidFill>
                  </a:rPr>
                  <a:t>所谓的群速度的概念有关。</a:t>
                </a:r>
                <a:r>
                  <a:rPr lang="de-DE" altLang="zh-CN" sz="2400" dirty="0">
                    <a:solidFill>
                      <a:schemeClr val="bg1"/>
                    </a:solidFill>
                  </a:rPr>
                  <a:t> </a:t>
                </a:r>
                <a:endParaRPr lang="zh-CN" altLang="zh-CN" sz="2400" dirty="0">
                  <a:solidFill>
                    <a:schemeClr val="bg1"/>
                  </a:solidFill>
                </a:endParaRPr>
              </a:p>
            </p:txBody>
          </p:sp>
        </mc:Choice>
        <mc:Fallback xmlns="">
          <p:sp>
            <p:nvSpPr>
              <p:cNvPr id="9" name="文本框 8">
                <a:extLst>
                  <a:ext uri="{FF2B5EF4-FFF2-40B4-BE49-F238E27FC236}">
                    <a16:creationId xmlns:a16="http://schemas.microsoft.com/office/drawing/2014/main" id="{50CD7627-E198-1D9D-C902-D8DE87E7F64B}"/>
                  </a:ext>
                </a:extLst>
              </p:cNvPr>
              <p:cNvSpPr txBox="1">
                <a:spLocks noRot="1" noChangeAspect="1" noMove="1" noResize="1" noEditPoints="1" noAdjustHandles="1" noChangeArrowheads="1" noChangeShapeType="1" noTextEdit="1"/>
              </p:cNvSpPr>
              <p:nvPr/>
            </p:nvSpPr>
            <p:spPr bwMode="auto">
              <a:xfrm>
                <a:off x="486913" y="1449419"/>
                <a:ext cx="10596512" cy="4415724"/>
              </a:xfrm>
              <a:prstGeom prst="rect">
                <a:avLst/>
              </a:prstGeom>
              <a:blipFill>
                <a:blip r:embed="rId3"/>
                <a:stretch>
                  <a:fillRect l="-921" t="-967" r="-518"/>
                </a:stretch>
              </a:blipFill>
              <a:ln>
                <a:noFill/>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5BEDF501-6D46-BB14-0F20-632D9E1B3E33}"/>
              </a:ext>
            </a:extLst>
          </p:cNvPr>
          <p:cNvSpPr txBox="1"/>
          <p:nvPr/>
        </p:nvSpPr>
        <p:spPr bwMode="auto">
          <a:xfrm>
            <a:off x="486913" y="478676"/>
            <a:ext cx="6828288"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62730078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2F960D-B1B0-51C7-AC1B-9F0F8EA776F2}"/>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89CB8C70-594A-C426-A2E1-9817EECE0D3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49CFFB2-A71C-78CB-A9FD-CA7C03CF4578}"/>
              </a:ext>
            </a:extLst>
          </p:cNvPr>
          <p:cNvSpPr>
            <a:spLocks noGrp="1"/>
          </p:cNvSpPr>
          <p:nvPr>
            <p:ph type="sldNum" sz="quarter" idx="12"/>
          </p:nvPr>
        </p:nvSpPr>
        <p:spPr/>
        <p:txBody>
          <a:bodyPr/>
          <a:lstStyle/>
          <a:p>
            <a:fld id="{A840D53A-832B-4CFE-819B-CBBAE244F2EE}" type="slidenum">
              <a:rPr lang="zh-CN" altLang="en-US" smtClean="0"/>
              <a:t>24</a:t>
            </a:fld>
            <a:endParaRPr lang="zh-CN" altLang="en-US"/>
          </a:p>
        </p:txBody>
      </p:sp>
      <p:sp>
        <p:nvSpPr>
          <p:cNvPr id="3" name="文本框 2">
            <a:extLst>
              <a:ext uri="{FF2B5EF4-FFF2-40B4-BE49-F238E27FC236}">
                <a16:creationId xmlns:a16="http://schemas.microsoft.com/office/drawing/2014/main" id="{93BCFDEE-EC0E-CB45-C2E2-14C96BD6C4E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8799BCA7-6C9D-59EC-2054-75501F853141}"/>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7A3A35E9-DFB9-8720-03A3-FF2C54A31575}"/>
              </a:ext>
            </a:extLst>
          </p:cNvPr>
          <p:cNvSpPr txBox="1"/>
          <p:nvPr/>
        </p:nvSpPr>
        <p:spPr bwMode="auto">
          <a:xfrm>
            <a:off x="486912" y="6454933"/>
            <a:ext cx="11166763" cy="335318"/>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94653C1F-CC5D-2023-272C-0CD8CDDABC23}"/>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1DF550C2-6F58-822C-E8E9-BB6416B52D7C}"/>
                  </a:ext>
                </a:extLst>
              </p:cNvPr>
              <p:cNvSpPr txBox="1"/>
              <p:nvPr/>
            </p:nvSpPr>
            <p:spPr bwMode="auto">
              <a:xfrm>
                <a:off x="486912" y="1247680"/>
                <a:ext cx="10387599" cy="4828042"/>
              </a:xfrm>
              <a:prstGeom prst="rect">
                <a:avLst/>
              </a:prstGeom>
              <a:noFill/>
              <a:ln>
                <a:noFill/>
              </a:ln>
              <a:effectLst/>
            </p:spPr>
            <p:txBody>
              <a:bodyPr wrap="square" rtlCol="0">
                <a:noAutofit/>
              </a:bodyPr>
              <a:lstStyle/>
              <a:p>
                <a:r>
                  <a:rPr lang="zh-CN" altLang="en-US" sz="2400" dirty="0">
                    <a:solidFill>
                      <a:schemeClr val="bg1"/>
                    </a:solidFill>
                    <a:latin typeface="Times New Roman" panose="02020603050405020304" pitchFamily="18" charset="0"/>
                    <a:cs typeface="Times New Roman" panose="02020603050405020304" pitchFamily="18" charset="0"/>
                  </a:rPr>
                  <a:t>波包</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zh-CN" sz="2400" dirty="0">
                    <a:solidFill>
                      <a:schemeClr val="bg1"/>
                    </a:solidFill>
                    <a:latin typeface="Times New Roman" panose="02020603050405020304" pitchFamily="18" charset="0"/>
                    <a:cs typeface="Times New Roman" panose="02020603050405020304" pitchFamily="18" charset="0"/>
                  </a:rPr>
                  <a:t>波群</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(Wellengruppe) </a:t>
                </a:r>
                <a:r>
                  <a:rPr lang="zh-CN" altLang="zh-CN" sz="2400" dirty="0">
                    <a:solidFill>
                      <a:schemeClr val="bg1"/>
                    </a:solidFill>
                    <a:latin typeface="Times New Roman" panose="02020603050405020304" pitchFamily="18" charset="0"/>
                    <a:cs typeface="Times New Roman" panose="02020603050405020304" pitchFamily="18" charset="0"/>
                  </a:rPr>
                  <a:t>的能量中心，即能量密度最大的地方， 定义为</a:t>
                </a:r>
                <a:r>
                  <a:rPr lang="zh-CN" altLang="en-US" sz="2400" dirty="0">
                    <a:solidFill>
                      <a:schemeClr val="bg1"/>
                    </a:solidFill>
                    <a:latin typeface="Times New Roman" panose="02020603050405020304" pitchFamily="18" charset="0"/>
                    <a:cs typeface="Times New Roman" panose="02020603050405020304" pitchFamily="18" charset="0"/>
                  </a:rPr>
                  <a:t>在该处</a:t>
                </a:r>
                <a:r>
                  <a:rPr lang="zh-CN" altLang="zh-CN" sz="2400" dirty="0">
                    <a:solidFill>
                      <a:schemeClr val="bg1"/>
                    </a:solidFill>
                    <a:latin typeface="Times New Roman" panose="02020603050405020304" pitchFamily="18" charset="0"/>
                    <a:cs typeface="Times New Roman" panose="02020603050405020304" pitchFamily="18" charset="0"/>
                  </a:rPr>
                  <a:t>频率无限接近的两个波，其相差为二阶无穷小， </a:t>
                </a:r>
                <a14:m>
                  <m:oMath xmlns:m="http://schemas.openxmlformats.org/officeDocument/2006/math">
                    <m:f>
                      <m:fPr>
                        <m:ctrlPr>
                          <a:rPr lang="zh-CN" altLang="zh-CN" sz="2400" i="1" smtClean="0">
                            <a:solidFill>
                              <a:srgbClr val="FFC000"/>
                            </a:solidFill>
                            <a:latin typeface="Cambria Math" panose="02040503050406030204" pitchFamily="18" charset="0"/>
                          </a:rPr>
                        </m:ctrlPr>
                      </m:fPr>
                      <m:num>
                        <m:r>
                          <a:rPr lang="de-DE" altLang="zh-CN" sz="2400" i="1">
                            <a:solidFill>
                              <a:srgbClr val="FFC000"/>
                            </a:solidFill>
                            <a:latin typeface="Cambria Math" panose="02040503050406030204" pitchFamily="18" charset="0"/>
                          </a:rPr>
                          <m:t>𝜕𝜑</m:t>
                        </m:r>
                      </m:num>
                      <m:den>
                        <m:r>
                          <a:rPr lang="de-DE" altLang="zh-CN" sz="2400" i="1">
                            <a:solidFill>
                              <a:srgbClr val="FFC000"/>
                            </a:solidFill>
                            <a:latin typeface="Cambria Math" panose="02040503050406030204" pitchFamily="18" charset="0"/>
                          </a:rPr>
                          <m:t>𝜕𝜈</m:t>
                        </m:r>
                      </m:den>
                    </m:f>
                    <m:r>
                      <a:rPr lang="de-DE" altLang="zh-CN" sz="2400" i="1">
                        <a:solidFill>
                          <a:srgbClr val="FFC000"/>
                        </a:solidFill>
                        <a:latin typeface="Cambria Math" panose="02040503050406030204" pitchFamily="18" charset="0"/>
                      </a:rPr>
                      <m:t>=0  </m:t>
                    </m:r>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故有</a:t>
                </a:r>
                <a:endParaRPr lang="en-US" altLang="zh-CN" sz="2400" dirty="0">
                  <a:solidFill>
                    <a:schemeClr val="bg1"/>
                  </a:solidFill>
                  <a:latin typeface="Times New Roman" panose="02020603050405020304" pitchFamily="18" charset="0"/>
                  <a:cs typeface="Times New Roman" panose="02020603050405020304" pitchFamily="18" charset="0"/>
                </a:endParaRPr>
              </a:p>
              <a:p>
                <a14:m>
                  <m:oMath xmlns:m="http://schemas.openxmlformats.org/officeDocument/2006/math">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𝜕𝜑</m:t>
                        </m:r>
                      </m:num>
                      <m:den>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  2</m:t>
                    </m:r>
                    <m:r>
                      <a:rPr lang="de-DE" altLang="zh-CN" sz="2400" i="1">
                        <a:solidFill>
                          <a:schemeClr val="bg1"/>
                        </a:solidFill>
                        <a:latin typeface="Cambria Math" panose="02040503050406030204" pitchFamily="18" charset="0"/>
                      </a:rPr>
                      <m:t>𝜋</m:t>
                    </m:r>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m:t>
                    </m:r>
                    <m:r>
                      <a:rPr lang="de-DE" altLang="zh-CN" sz="2400" i="1">
                        <a:solidFill>
                          <a:schemeClr val="bg1"/>
                        </a:solidFill>
                        <a:latin typeface="Cambria Math" panose="02040503050406030204" pitchFamily="18" charset="0"/>
                      </a:rPr>
                      <m:t>𝑥</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m:t>
                        </m:r>
                        <m:d>
                          <m:dPr>
                            <m:ctrlPr>
                              <a:rPr lang="zh-CN" altLang="zh-CN" sz="2400" i="1">
                                <a:solidFill>
                                  <a:schemeClr val="bg1"/>
                                </a:solidFill>
                                <a:latin typeface="Cambria Math" panose="02040503050406030204" pitchFamily="18" charset="0"/>
                              </a:rPr>
                            </m:ctrlPr>
                          </m:dPr>
                          <m:e>
                            <m:f>
                              <m:fPr>
                                <m:type m:val="lin"/>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𝜈</m:t>
                                </m:r>
                              </m:num>
                              <m:den>
                                <m:r>
                                  <a:rPr lang="de-DE" altLang="zh-CN" sz="2400" i="1">
                                    <a:solidFill>
                                      <a:schemeClr val="bg1"/>
                                    </a:solidFill>
                                    <a:latin typeface="Cambria Math" panose="02040503050406030204" pitchFamily="18" charset="0"/>
                                  </a:rPr>
                                  <m:t>𝑢</m:t>
                                </m:r>
                                <m:r>
                                  <a:rPr lang="de-DE" altLang="zh-CN" sz="2400" i="1">
                                    <a:solidFill>
                                      <a:schemeClr val="bg1"/>
                                    </a:solidFill>
                                    <a:latin typeface="Cambria Math" panose="02040503050406030204" pitchFamily="18" charset="0"/>
                                  </a:rPr>
                                  <m:t> </m:t>
                                </m:r>
                              </m:den>
                            </m:f>
                          </m:e>
                        </m:d>
                      </m:num>
                      <m:den>
                        <m:r>
                          <a:rPr lang="de-DE" altLang="zh-CN" sz="2400" i="1">
                            <a:solidFill>
                              <a:schemeClr val="bg1"/>
                            </a:solidFill>
                            <a:latin typeface="Cambria Math" panose="02040503050406030204" pitchFamily="18" charset="0"/>
                          </a:rPr>
                          <m:t>𝑑</m:t>
                        </m:r>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𝜑</m:t>
                            </m:r>
                          </m:e>
                          <m:sub>
                            <m:r>
                              <a:rPr lang="de-DE" altLang="zh-CN" sz="2400" i="1">
                                <a:solidFill>
                                  <a:schemeClr val="bg1"/>
                                </a:solidFill>
                                <a:latin typeface="Cambria Math" panose="02040503050406030204" pitchFamily="18" charset="0"/>
                              </a:rPr>
                              <m:t>0</m:t>
                            </m:r>
                          </m:sub>
                        </m:sSub>
                      </m:num>
                      <m:den>
                        <m:r>
                          <a:rPr lang="de-DE" altLang="zh-CN" sz="2400" i="1">
                            <a:solidFill>
                              <a:schemeClr val="bg1"/>
                            </a:solidFill>
                            <a:latin typeface="Cambria Math" panose="02040503050406030204" pitchFamily="18" charset="0"/>
                          </a:rPr>
                          <m:t>𝑑</m:t>
                        </m:r>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=0   </m:t>
                    </m:r>
                  </m:oMath>
                </a14:m>
                <a:r>
                  <a:rPr lang="en-US"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de-DE"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这个能量中心的位置</a:t>
                </a:r>
                <a:r>
                  <a:rPr lang="de-DE" altLang="zh-CN" sz="2400" dirty="0">
                    <a:solidFill>
                      <a:schemeClr val="bg1"/>
                    </a:solidFill>
                    <a:latin typeface="Times New Roman" panose="02020603050405020304" pitchFamily="18" charset="0"/>
                    <a:cs typeface="Times New Roman" panose="02020603050405020304" pitchFamily="18" charset="0"/>
                  </a:rPr>
                  <a:t> x </a:t>
                </a:r>
                <a:r>
                  <a:rPr lang="zh-CN" altLang="en-US" sz="2400" dirty="0">
                    <a:solidFill>
                      <a:schemeClr val="bg1"/>
                    </a:solidFill>
                    <a:latin typeface="Times New Roman" panose="02020603050405020304" pitchFamily="18" charset="0"/>
                    <a:cs typeface="Times New Roman" panose="02020603050405020304" pitchFamily="18" charset="0"/>
                  </a:rPr>
                  <a:t>与</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t </a:t>
                </a:r>
                <a:r>
                  <a:rPr lang="zh-CN" altLang="en-US" sz="2400" dirty="0">
                    <a:solidFill>
                      <a:schemeClr val="bg1"/>
                    </a:solidFill>
                    <a:latin typeface="Times New Roman" panose="02020603050405020304" pitchFamily="18" charset="0"/>
                    <a:cs typeface="Times New Roman" panose="02020603050405020304" pitchFamily="18" charset="0"/>
                  </a:rPr>
                  <a:t>的关系</a:t>
                </a:r>
                <a:r>
                  <a:rPr lang="zh-CN" altLang="zh-CN" sz="2400" dirty="0">
                    <a:solidFill>
                      <a:schemeClr val="bg1"/>
                    </a:solidFill>
                    <a:latin typeface="Times New Roman" panose="02020603050405020304" pitchFamily="18" charset="0"/>
                    <a:cs typeface="Times New Roman" panose="02020603050405020304" pitchFamily="18" charset="0"/>
                  </a:rPr>
                  <a:t>就定义了这个能量中心的传播速度 ，群速度</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g </a:t>
                </a:r>
                <a:r>
                  <a:rPr lang="zh-CN" altLang="zh-CN" sz="2400" dirty="0">
                    <a:solidFill>
                      <a:schemeClr val="bg1"/>
                    </a:solidFill>
                    <a:latin typeface="Times New Roman" panose="02020603050405020304" pitchFamily="18" charset="0"/>
                    <a:cs typeface="Times New Roman" panose="02020603050405020304" pitchFamily="18" charset="0"/>
                  </a:rPr>
                  <a:t>为</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1</m:t>
                        </m:r>
                      </m:num>
                      <m:den>
                        <m:r>
                          <a:rPr lang="de-DE" altLang="zh-CN" sz="2400" i="1">
                            <a:solidFill>
                              <a:schemeClr val="bg1"/>
                            </a:solidFill>
                            <a:latin typeface="Cambria Math" panose="02040503050406030204" pitchFamily="18" charset="0"/>
                          </a:rPr>
                          <m:t>𝑔</m:t>
                        </m:r>
                      </m:den>
                    </m:f>
                    <m:r>
                      <a:rPr lang="de-DE" altLang="zh-CN" sz="2400" i="1">
                        <a:solidFill>
                          <a:schemeClr val="bg1"/>
                        </a:solidFill>
                        <a:latin typeface="Cambria Math" panose="02040503050406030204" pitchFamily="18" charset="0"/>
                      </a:rPr>
                      <m:t>  =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m:t>
                        </m:r>
                        <m:d>
                          <m:dPr>
                            <m:ctrlPr>
                              <a:rPr lang="zh-CN" altLang="zh-CN" sz="2400" i="1">
                                <a:solidFill>
                                  <a:schemeClr val="bg1"/>
                                </a:solidFill>
                                <a:latin typeface="Cambria Math" panose="02040503050406030204" pitchFamily="18" charset="0"/>
                              </a:rPr>
                            </m:ctrlPr>
                          </m:dPr>
                          <m:e>
                            <m:f>
                              <m:fPr>
                                <m:type m:val="lin"/>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𝜈</m:t>
                                </m:r>
                              </m:num>
                              <m:den>
                                <m:r>
                                  <a:rPr lang="de-DE" altLang="zh-CN" sz="2400" i="1">
                                    <a:solidFill>
                                      <a:schemeClr val="bg1"/>
                                    </a:solidFill>
                                    <a:latin typeface="Cambria Math" panose="02040503050406030204" pitchFamily="18" charset="0"/>
                                  </a:rPr>
                                  <m:t>𝑢</m:t>
                                </m:r>
                                <m:r>
                                  <a:rPr lang="de-DE" altLang="zh-CN" sz="2400" i="1">
                                    <a:solidFill>
                                      <a:schemeClr val="bg1"/>
                                    </a:solidFill>
                                    <a:latin typeface="Cambria Math" panose="02040503050406030204" pitchFamily="18" charset="0"/>
                                  </a:rPr>
                                  <m:t> </m:t>
                                </m:r>
                              </m:den>
                            </m:f>
                          </m:e>
                        </m:d>
                      </m:num>
                      <m:den>
                        <m:r>
                          <a:rPr lang="de-DE" altLang="zh-CN" sz="2400" i="1">
                            <a:solidFill>
                              <a:schemeClr val="bg1"/>
                            </a:solidFill>
                            <a:latin typeface="Cambria Math" panose="02040503050406030204" pitchFamily="18" charset="0"/>
                          </a:rPr>
                          <m:t>𝑑</m:t>
                        </m:r>
                        <m:r>
                          <a:rPr lang="de-DE" altLang="zh-CN" sz="2400" i="1">
                            <a:solidFill>
                              <a:schemeClr val="bg1"/>
                            </a:solidFill>
                            <a:latin typeface="Cambria Math" panose="02040503050406030204" pitchFamily="18" charset="0"/>
                          </a:rPr>
                          <m:t>𝜈</m:t>
                        </m:r>
                      </m:den>
                    </m:f>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a:t>
                </a:r>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注意到  </a:t>
                </a:r>
                <a14:m>
                  <m:oMath xmlns:m="http://schemas.openxmlformats.org/officeDocument/2006/math">
                    <m:r>
                      <m:rPr>
                        <m:sty m:val="p"/>
                      </m:rPr>
                      <a:rPr lang="el-GR" altLang="zh-CN" sz="2400" i="1" smtClean="0">
                        <a:solidFill>
                          <a:schemeClr val="bg1"/>
                        </a:solidFill>
                        <a:latin typeface="Cambria Math" panose="02040503050406030204" pitchFamily="18" charset="0"/>
                        <a:ea typeface="Cambria Math" panose="02040503050406030204" pitchFamily="18" charset="0"/>
                      </a:rPr>
                      <m:t>β</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𝜈</m:t>
                        </m:r>
                      </m:e>
                      <m:sub>
                        <m:r>
                          <a:rPr lang="de-DE" altLang="zh-CN" sz="2400" i="1">
                            <a:solidFill>
                              <a:schemeClr val="bg1"/>
                            </a:solidFill>
                            <a:latin typeface="Cambria Math" panose="02040503050406030204" pitchFamily="18" charset="0"/>
                          </a:rPr>
                          <m:t>0</m:t>
                        </m:r>
                      </m:sub>
                    </m:sSub>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𝜈</m:t>
                    </m:r>
                    <m:r>
                      <a:rPr lang="de-DE"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前面用</a:t>
                </a:r>
                <a14:m>
                  <m:oMath xmlns:m="http://schemas.openxmlformats.org/officeDocument/2006/math">
                    <m:r>
                      <a:rPr lang="zh-CN" altLang="en-US" sz="2400" i="1" smtClean="0">
                        <a:solidFill>
                          <a:schemeClr val="bg1"/>
                        </a:solidFill>
                        <a:latin typeface="Cambria Math" panose="02040503050406030204" pitchFamily="18" charset="0"/>
                      </a:rPr>
                      <m:t>𝜈</m:t>
                    </m:r>
                    <m:r>
                      <a:rPr lang="zh-CN" altLang="en-US" sz="2400" i="1">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 </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𝜈</m:t>
                        </m:r>
                      </m:num>
                      <m:den>
                        <m:r>
                          <a:rPr lang="de-DE" altLang="zh-CN" sz="2400" i="1">
                            <a:solidFill>
                              <a:schemeClr val="bg1"/>
                            </a:solidFill>
                            <a:latin typeface="Cambria Math" panose="02040503050406030204" pitchFamily="18" charset="0"/>
                          </a:rPr>
                          <m:t>𝑢</m:t>
                        </m:r>
                      </m:den>
                    </m:f>
                    <m:r>
                      <a:rPr lang="de-DE" altLang="zh-CN" sz="2400" i="1">
                        <a:solidFill>
                          <a:schemeClr val="bg1"/>
                        </a:solidFill>
                        <a:latin typeface="Cambria Math" panose="02040503050406030204" pitchFamily="18" charset="0"/>
                      </a:rPr>
                      <m:t> =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𝜈</m:t>
                        </m:r>
                        <m:r>
                          <m:rPr>
                            <m:sty m:val="p"/>
                          </m:rPr>
                          <a:rPr lang="de-DE" altLang="zh-CN" sz="2400" i="0">
                            <a:solidFill>
                              <a:schemeClr val="bg1"/>
                            </a:solidFill>
                            <a:latin typeface="Cambria Math" panose="02040503050406030204" pitchFamily="18" charset="0"/>
                          </a:rPr>
                          <m:t>v</m:t>
                        </m:r>
                      </m:num>
                      <m:den>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den>
                    </m:f>
                    <m:r>
                      <a:rPr lang="de-DE" altLang="zh-CN" sz="2400" i="1">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，则有</a:t>
                </a:r>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en-US"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m:t>
                        </m:r>
                        <m:d>
                          <m:dPr>
                            <m:ctrlPr>
                              <a:rPr lang="zh-CN" altLang="zh-CN" sz="2400" i="1">
                                <a:solidFill>
                                  <a:schemeClr val="bg1"/>
                                </a:solidFill>
                                <a:latin typeface="Cambria Math" panose="02040503050406030204" pitchFamily="18" charset="0"/>
                              </a:rPr>
                            </m:ctrlPr>
                          </m:dPr>
                          <m:e>
                            <m:f>
                              <m:fPr>
                                <m:type m:val="lin"/>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𝜈</m:t>
                                </m:r>
                              </m:num>
                              <m:den>
                                <m:r>
                                  <a:rPr lang="de-DE" altLang="zh-CN" sz="2400" i="1">
                                    <a:solidFill>
                                      <a:schemeClr val="bg1"/>
                                    </a:solidFill>
                                    <a:latin typeface="Cambria Math" panose="02040503050406030204" pitchFamily="18" charset="0"/>
                                  </a:rPr>
                                  <m:t>𝑢</m:t>
                                </m:r>
                                <m:r>
                                  <a:rPr lang="de-DE" altLang="zh-CN" sz="2400" i="1">
                                    <a:solidFill>
                                      <a:schemeClr val="bg1"/>
                                    </a:solidFill>
                                    <a:latin typeface="Cambria Math" panose="02040503050406030204" pitchFamily="18" charset="0"/>
                                  </a:rPr>
                                  <m:t> </m:t>
                                </m:r>
                              </m:den>
                            </m:f>
                          </m:e>
                        </m:d>
                      </m:num>
                      <m:den>
                        <m:r>
                          <a:rPr lang="de-DE" altLang="zh-CN" sz="2400" i="1">
                            <a:solidFill>
                              <a:schemeClr val="bg1"/>
                            </a:solidFill>
                            <a:latin typeface="Cambria Math" panose="02040503050406030204" pitchFamily="18" charset="0"/>
                          </a:rPr>
                          <m:t>𝑑</m:t>
                        </m:r>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m:rPr>
                            <m:sty m:val="p"/>
                          </m:rPr>
                          <a:rPr lang="de-DE" altLang="zh-CN" sz="2400" i="0">
                            <a:solidFill>
                              <a:schemeClr val="bg1"/>
                            </a:solidFill>
                            <a:latin typeface="Cambria Math" panose="02040503050406030204" pitchFamily="18" charset="0"/>
                          </a:rPr>
                          <m:t>v</m:t>
                        </m:r>
                      </m:num>
                      <m:den>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den>
                    </m:f>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m:rPr>
                            <m:sty m:val="p"/>
                          </m:rPr>
                          <a:rPr lang="de-DE" altLang="zh-CN" sz="2400" i="0">
                            <a:solidFill>
                              <a:schemeClr val="bg1"/>
                            </a:solidFill>
                            <a:latin typeface="Cambria Math" panose="02040503050406030204" pitchFamily="18" charset="0"/>
                          </a:rPr>
                          <m:t>v</m:t>
                        </m:r>
                      </m:num>
                      <m:den>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den>
                    </m:f>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m:t>
                        </m:r>
                        <m:r>
                          <m:rPr>
                            <m:sty m:val="p"/>
                          </m:rPr>
                          <a:rPr lang="de-DE" altLang="zh-CN" sz="2400" i="0">
                            <a:solidFill>
                              <a:schemeClr val="bg1"/>
                            </a:solidFill>
                            <a:latin typeface="Cambria Math" panose="02040503050406030204" pitchFamily="18" charset="0"/>
                          </a:rPr>
                          <m:t>v</m:t>
                        </m:r>
                      </m:num>
                      <m:den>
                        <m:r>
                          <a:rPr lang="de-DE" altLang="zh-CN" sz="2400" i="1">
                            <a:solidFill>
                              <a:schemeClr val="bg1"/>
                            </a:solidFill>
                            <a:latin typeface="Cambria Math" panose="02040503050406030204" pitchFamily="18" charset="0"/>
                          </a:rPr>
                          <m:t>𝑑</m:t>
                        </m:r>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m:rPr>
                            <m:sty m:val="p"/>
                          </m:rPr>
                          <a:rPr lang="de-DE" altLang="zh-CN" sz="2400" i="0">
                            <a:solidFill>
                              <a:schemeClr val="bg1"/>
                            </a:solidFill>
                            <a:latin typeface="Cambria Math" panose="02040503050406030204" pitchFamily="18" charset="0"/>
                          </a:rPr>
                          <m:t>v</m:t>
                        </m:r>
                      </m:num>
                      <m:den>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den>
                    </m:f>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m:rPr>
                            <m:sty m:val="p"/>
                          </m:rPr>
                          <a:rPr lang="de-DE" altLang="zh-CN" sz="2400" i="0">
                            <a:solidFill>
                              <a:schemeClr val="bg1"/>
                            </a:solidFill>
                            <a:latin typeface="Cambria Math" panose="02040503050406030204" pitchFamily="18" charset="0"/>
                          </a:rPr>
                          <m:t>v</m:t>
                        </m:r>
                      </m:num>
                      <m:den>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den>
                    </m:f>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r>
                          <a:rPr lang="de-DE"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m:rPr>
                                <m:sty m:val="p"/>
                              </m:rPr>
                              <a:rPr lang="de-DE" altLang="zh-CN" sz="2400" i="0">
                                <a:solidFill>
                                  <a:schemeClr val="bg1"/>
                                </a:solidFill>
                                <a:latin typeface="Cambria Math" panose="02040503050406030204" pitchFamily="18" charset="0"/>
                              </a:rPr>
                              <m:t>v</m:t>
                            </m:r>
                          </m:e>
                          <m:sup>
                            <m:r>
                              <a:rPr lang="de-DE" altLang="zh-CN" sz="2400" i="1">
                                <a:solidFill>
                                  <a:schemeClr val="bg1"/>
                                </a:solidFill>
                                <a:latin typeface="Cambria Math" panose="02040503050406030204" pitchFamily="18" charset="0"/>
                              </a:rPr>
                              <m:t>2</m:t>
                            </m:r>
                          </m:sup>
                        </m:sSup>
                      </m:num>
                      <m:den>
                        <m:r>
                          <m:rPr>
                            <m:sty m:val="p"/>
                          </m:rPr>
                          <a:rPr lang="en-US" altLang="zh-CN" sz="2400" b="0" i="0" smtClean="0">
                            <a:solidFill>
                              <a:schemeClr val="bg1"/>
                            </a:solidFill>
                            <a:latin typeface="Cambria Math" panose="02040503050406030204" pitchFamily="18" charset="0"/>
                          </a:rPr>
                          <m:t>v</m:t>
                        </m:r>
                        <m:r>
                          <m:rPr>
                            <m:sty m:val="p"/>
                          </m:rPr>
                          <a:rPr lang="de-DE" altLang="zh-CN" sz="2400" i="0">
                            <a:solidFill>
                              <a:schemeClr val="bg1"/>
                            </a:solidFill>
                            <a:latin typeface="Cambria Math" panose="02040503050406030204" pitchFamily="18" charset="0"/>
                          </a:rPr>
                          <m:t>v</m:t>
                        </m:r>
                      </m:den>
                    </m:f>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1</m:t>
                        </m:r>
                      </m:num>
                      <m:den>
                        <m:r>
                          <m:rPr>
                            <m:sty m:val="p"/>
                          </m:rPr>
                          <a:rPr lang="de-DE" altLang="zh-CN" sz="2400" i="0">
                            <a:solidFill>
                              <a:schemeClr val="bg1"/>
                            </a:solidFill>
                            <a:latin typeface="Cambria Math" panose="02040503050406030204" pitchFamily="18" charset="0"/>
                          </a:rPr>
                          <m:t>v</m:t>
                        </m:r>
                      </m:den>
                    </m:f>
                    <m:r>
                      <a:rPr lang="de-DE"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de-DE"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设想一个运动粒子联系</a:t>
                </a:r>
                <a:r>
                  <a:rPr lang="zh-CN" altLang="en-US" sz="2400" dirty="0">
                    <a:solidFill>
                      <a:schemeClr val="bg1"/>
                    </a:solidFill>
                    <a:latin typeface="Times New Roman" panose="02020603050405020304" pitchFamily="18" charset="0"/>
                    <a:cs typeface="Times New Roman" panose="02020603050405020304" pitchFamily="18" charset="0"/>
                  </a:rPr>
                  <a:t>着</a:t>
                </a:r>
                <a:r>
                  <a:rPr lang="zh-CN" altLang="zh-CN" sz="2400" dirty="0">
                    <a:solidFill>
                      <a:schemeClr val="bg1"/>
                    </a:solidFill>
                    <a:latin typeface="Times New Roman" panose="02020603050405020304" pitchFamily="18" charset="0"/>
                    <a:cs typeface="Times New Roman" panose="02020603050405020304" pitchFamily="18" charset="0"/>
                  </a:rPr>
                  <a:t>振动过程</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则基于洛伦兹变换可将这个振动过程当作一个超光波</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a:solidFill>
                      <a:srgbClr val="FFC000"/>
                    </a:solidFill>
                    <a:latin typeface="Times New Roman" panose="02020603050405020304" pitchFamily="18" charset="0"/>
                    <a:cs typeface="Times New Roman" panose="02020603050405020304" pitchFamily="18" charset="0"/>
                  </a:rPr>
                  <a:t>{</a:t>
                </a:r>
                <a:r>
                  <a:rPr lang="zh-CN" altLang="en-US" sz="2400" dirty="0">
                    <a:solidFill>
                      <a:srgbClr val="FFC000"/>
                    </a:solidFill>
                    <a:latin typeface="Times New Roman" panose="02020603050405020304" pitchFamily="18" charset="0"/>
                    <a:cs typeface="Times New Roman" panose="02020603050405020304" pitchFamily="18" charset="0"/>
                  </a:rPr>
                  <a:t>？</a:t>
                </a:r>
                <a:r>
                  <a:rPr lang="en-US" altLang="zh-CN" sz="2400" dirty="0">
                    <a:solidFill>
                      <a:srgbClr val="FFC000"/>
                    </a:solidFill>
                    <a:latin typeface="Times New Roman" panose="02020603050405020304" pitchFamily="18" charset="0"/>
                    <a:cs typeface="Times New Roman" panose="02020603050405020304" pitchFamily="18" charset="0"/>
                  </a:rPr>
                  <a:t>}</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en-US"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其群速度与物质粒子的力学速度等同</a:t>
                </a:r>
                <a:r>
                  <a:rPr lang="zh-CN" altLang="en-US" sz="2400" dirty="0">
                    <a:solidFill>
                      <a:schemeClr val="bg1"/>
                    </a:solidFill>
                    <a:latin typeface="Times New Roman" panose="02020603050405020304" pitchFamily="18" charset="0"/>
                    <a:cs typeface="Times New Roman" panose="02020603050405020304" pitchFamily="18" charset="0"/>
                  </a:rPr>
                  <a:t>。</a:t>
                </a:r>
                <a:endParaRPr lang="zh-CN" altLang="zh-CN" sz="2400" dirty="0">
                  <a:latin typeface="Times New Roman" panose="02020603050405020304" pitchFamily="18" charset="0"/>
                  <a:cs typeface="Times New Roman" panose="02020603050405020304" pitchFamily="18" charset="0"/>
                </a:endParaRPr>
              </a:p>
            </p:txBody>
          </p:sp>
        </mc:Choice>
        <mc:Fallback xmlns="">
          <p:sp>
            <p:nvSpPr>
              <p:cNvPr id="9" name="文本框 8">
                <a:extLst>
                  <a:ext uri="{FF2B5EF4-FFF2-40B4-BE49-F238E27FC236}">
                    <a16:creationId xmlns:a16="http://schemas.microsoft.com/office/drawing/2014/main" id="{1DF550C2-6F58-822C-E8E9-BB6416B52D7C}"/>
                  </a:ext>
                </a:extLst>
              </p:cNvPr>
              <p:cNvSpPr txBox="1">
                <a:spLocks noRot="1" noChangeAspect="1" noMove="1" noResize="1" noEditPoints="1" noAdjustHandles="1" noChangeArrowheads="1" noChangeShapeType="1" noTextEdit="1"/>
              </p:cNvSpPr>
              <p:nvPr/>
            </p:nvSpPr>
            <p:spPr bwMode="auto">
              <a:xfrm>
                <a:off x="486912" y="1247680"/>
                <a:ext cx="10387599" cy="4828042"/>
              </a:xfrm>
              <a:prstGeom prst="rect">
                <a:avLst/>
              </a:prstGeom>
              <a:blipFill>
                <a:blip r:embed="rId3"/>
                <a:stretch>
                  <a:fillRect l="-939" t="-1136" r="-235"/>
                </a:stretch>
              </a:blipFill>
              <a:ln>
                <a:noFill/>
              </a:ln>
              <a:effectLst/>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79376188-15B7-53A5-1F9A-7999AB7871AF}"/>
              </a:ext>
            </a:extLst>
          </p:cNvPr>
          <p:cNvPicPr>
            <a:picLocks noChangeAspect="1"/>
          </p:cNvPicPr>
          <p:nvPr/>
        </p:nvPicPr>
        <p:blipFill>
          <a:blip r:embed="rId4"/>
          <a:stretch>
            <a:fillRect/>
          </a:stretch>
        </p:blipFill>
        <p:spPr>
          <a:xfrm>
            <a:off x="9982200" y="1733808"/>
            <a:ext cx="2095500" cy="1152525"/>
          </a:xfrm>
          <a:prstGeom prst="rect">
            <a:avLst/>
          </a:prstGeom>
        </p:spPr>
      </p:pic>
      <p:sp>
        <p:nvSpPr>
          <p:cNvPr id="11" name="文本框 10">
            <a:extLst>
              <a:ext uri="{FF2B5EF4-FFF2-40B4-BE49-F238E27FC236}">
                <a16:creationId xmlns:a16="http://schemas.microsoft.com/office/drawing/2014/main" id="{3902E3A8-4EB6-BDDC-CC42-53B0E8DD3F72}"/>
              </a:ext>
            </a:extLst>
          </p:cNvPr>
          <p:cNvSpPr txBox="1"/>
          <p:nvPr/>
        </p:nvSpPr>
        <p:spPr bwMode="auto">
          <a:xfrm>
            <a:off x="486913" y="478676"/>
            <a:ext cx="6828288"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604077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182942-C128-E374-391D-A56CEE8DAC0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7F0BE99-202A-749E-0089-934D71DA3439}"/>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275BD90D-4A0B-EE30-131E-8215430976FD}"/>
              </a:ext>
            </a:extLst>
          </p:cNvPr>
          <p:cNvSpPr>
            <a:spLocks noGrp="1"/>
          </p:cNvSpPr>
          <p:nvPr>
            <p:ph type="sldNum" sz="quarter" idx="12"/>
          </p:nvPr>
        </p:nvSpPr>
        <p:spPr/>
        <p:txBody>
          <a:bodyPr/>
          <a:lstStyle/>
          <a:p>
            <a:fld id="{A840D53A-832B-4CFE-819B-CBBAE244F2EE}" type="slidenum">
              <a:rPr lang="zh-CN" altLang="en-US" smtClean="0"/>
              <a:t>25</a:t>
            </a:fld>
            <a:endParaRPr lang="zh-CN" altLang="en-US"/>
          </a:p>
        </p:txBody>
      </p:sp>
      <p:sp>
        <p:nvSpPr>
          <p:cNvPr id="3" name="文本框 2">
            <a:extLst>
              <a:ext uri="{FF2B5EF4-FFF2-40B4-BE49-F238E27FC236}">
                <a16:creationId xmlns:a16="http://schemas.microsoft.com/office/drawing/2014/main" id="{FAA865BB-A14F-D78B-40F8-C776B318F88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6C7B4A8-211F-4905-F4BA-4612AB28214D}"/>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80DF3AFE-E700-47F6-7855-AE14212DBA34}"/>
              </a:ext>
            </a:extLst>
          </p:cNvPr>
          <p:cNvSpPr txBox="1"/>
          <p:nvPr/>
        </p:nvSpPr>
        <p:spPr bwMode="auto">
          <a:xfrm>
            <a:off x="341745" y="6320722"/>
            <a:ext cx="11029525" cy="298359"/>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46012D8A-AF77-14A4-73FA-168F98E861ED}"/>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D6EAABE4-395C-CB3A-011E-DE8C2EC1ABCD}"/>
                  </a:ext>
                </a:extLst>
              </p:cNvPr>
              <p:cNvSpPr txBox="1"/>
              <p:nvPr/>
            </p:nvSpPr>
            <p:spPr bwMode="auto">
              <a:xfrm>
                <a:off x="341745" y="1217719"/>
                <a:ext cx="10446328" cy="4652788"/>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这些此前无人注意的内容，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1924</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年德布罗意给发展成了新理论。 德布罗意假设，为一个物质粒子赋予一个振动过程，此振动的能量单元等于物质粒子自己的能量  </a:t>
                </a:r>
                <a14:m>
                  <m:oMath xmlns:m="http://schemas.openxmlformats.org/officeDocument/2006/math">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𝑚</m:t>
                    </m:r>
                    <m:sSup>
                      <m:sSupPr>
                        <m:ctrlP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Eigenenergie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des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Materieteilchens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后来不是这么回事儿</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运动粒子与一个以超光速传播的波相联系，其群速度表现出物质粒子的力学速度。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jedes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bewegte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Materieteilchen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Welle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verbundend</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die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sich</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Überlichtgeschwindigkeit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ausbreitet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deren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Gruppengeschwindigkeit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die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mechanische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Geschwindigkeit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des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Materieteilchens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darstellt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9" name="文本框 8">
                <a:extLst>
                  <a:ext uri="{FF2B5EF4-FFF2-40B4-BE49-F238E27FC236}">
                    <a16:creationId xmlns:a16="http://schemas.microsoft.com/office/drawing/2014/main" id="{D6EAABE4-395C-CB3A-011E-DE8C2EC1ABCD}"/>
                  </a:ext>
                </a:extLst>
              </p:cNvPr>
              <p:cNvSpPr txBox="1">
                <a:spLocks noRot="1" noChangeAspect="1" noMove="1" noResize="1" noEditPoints="1" noAdjustHandles="1" noChangeArrowheads="1" noChangeShapeType="1" noTextEdit="1"/>
              </p:cNvSpPr>
              <p:nvPr/>
            </p:nvSpPr>
            <p:spPr bwMode="auto">
              <a:xfrm>
                <a:off x="341745" y="1217719"/>
                <a:ext cx="10446328" cy="4652788"/>
              </a:xfrm>
              <a:prstGeom prst="rect">
                <a:avLst/>
              </a:prstGeom>
              <a:blipFill>
                <a:blip r:embed="rId3"/>
                <a:stretch>
                  <a:fillRect l="-875" r="-933"/>
                </a:stretch>
              </a:blipFill>
              <a:ln>
                <a:noFill/>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47A6141B-A846-8EE1-83FF-FFE38D04F58D}"/>
              </a:ext>
            </a:extLst>
          </p:cNvPr>
          <p:cNvSpPr txBox="1"/>
          <p:nvPr/>
        </p:nvSpPr>
        <p:spPr bwMode="auto">
          <a:xfrm>
            <a:off x="486913" y="478676"/>
            <a:ext cx="6828288"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8822284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E87060-7758-E61A-168B-6E692D2FA47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DB6F837B-E2F4-A9BF-8B3A-EB241BA00CC7}"/>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4F81DA0-73AE-EA1A-F09B-BAD0A2D1BD8A}"/>
              </a:ext>
            </a:extLst>
          </p:cNvPr>
          <p:cNvSpPr>
            <a:spLocks noGrp="1"/>
          </p:cNvSpPr>
          <p:nvPr>
            <p:ph type="sldNum" sz="quarter" idx="12"/>
          </p:nvPr>
        </p:nvSpPr>
        <p:spPr/>
        <p:txBody>
          <a:bodyPr/>
          <a:lstStyle/>
          <a:p>
            <a:fld id="{A840D53A-832B-4CFE-819B-CBBAE244F2EE}" type="slidenum">
              <a:rPr lang="zh-CN" altLang="en-US" smtClean="0"/>
              <a:t>26</a:t>
            </a:fld>
            <a:endParaRPr lang="zh-CN" altLang="en-US"/>
          </a:p>
        </p:txBody>
      </p:sp>
      <p:sp>
        <p:nvSpPr>
          <p:cNvPr id="3" name="文本框 2">
            <a:extLst>
              <a:ext uri="{FF2B5EF4-FFF2-40B4-BE49-F238E27FC236}">
                <a16:creationId xmlns:a16="http://schemas.microsoft.com/office/drawing/2014/main" id="{FB44508F-3D9D-5D94-FE7B-BD71E525B192}"/>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31FCAE3-BEC2-2E20-3401-42EA244DDF90}"/>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B18DCDA1-2F0F-A63C-5A24-E6BCBF59DD9B}"/>
              </a:ext>
            </a:extLst>
          </p:cNvPr>
          <p:cNvSpPr txBox="1"/>
          <p:nvPr/>
        </p:nvSpPr>
        <p:spPr bwMode="auto">
          <a:xfrm>
            <a:off x="512617" y="6355573"/>
            <a:ext cx="11166763" cy="365126"/>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Arthur Haas,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Materiewellen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und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物质波与量子力学</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Zweite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Auflage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Akademische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Verlaggesellschaft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(1929). </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D8D30758-7ADB-775D-F3EB-7E4B23BA045E}"/>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89FFCFC3-AD79-7B17-F2E1-E7687729FD83}"/>
                  </a:ext>
                </a:extLst>
              </p:cNvPr>
              <p:cNvSpPr txBox="1"/>
              <p:nvPr/>
            </p:nvSpPr>
            <p:spPr bwMode="auto">
              <a:xfrm>
                <a:off x="325667" y="1006783"/>
                <a:ext cx="11540662" cy="5048960"/>
              </a:xfrm>
              <a:prstGeom prst="rect">
                <a:avLst/>
              </a:prstGeom>
              <a:noFill/>
              <a:ln>
                <a:noFill/>
              </a:ln>
              <a:effectLst/>
            </p:spPr>
            <p:txBody>
              <a:bodyPr wrap="square" rtlCol="0">
                <a:noAutofit/>
              </a:bodyPr>
              <a:lstStyle/>
              <a:p>
                <a:pPr algn="just"/>
                <a:r>
                  <a:rPr lang="zh-CN" altLang="en-US" sz="2400" dirty="0">
                    <a:solidFill>
                      <a:schemeClr val="bg1"/>
                    </a:solidFill>
                    <a:latin typeface="Times New Roman" panose="02020603050405020304" pitchFamily="18" charset="0"/>
                    <a:cs typeface="Times New Roman" panose="02020603050405020304" pitchFamily="18" charset="0"/>
                  </a:rPr>
                  <a:t>与粒子相联系的振动，频率为</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h</m:t>
                    </m:r>
                    <m:r>
                      <a:rPr lang="de-DE" altLang="zh-CN" sz="2400" i="1">
                        <a:solidFill>
                          <a:schemeClr val="bg1"/>
                        </a:solidFill>
                        <a:latin typeface="Cambria Math" panose="02040503050406030204" pitchFamily="18" charset="0"/>
                      </a:rPr>
                      <m:t>𝜈</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r>
                      <a:rPr lang="de-DE"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zh-CN" sz="2400" dirty="0">
                    <a:solidFill>
                      <a:schemeClr val="bg1"/>
                    </a:solidFill>
                    <a:latin typeface="Times New Roman" panose="02020603050405020304" pitchFamily="18" charset="0"/>
                    <a:cs typeface="Times New Roman" panose="02020603050405020304" pitchFamily="18" charset="0"/>
                  </a:rPr>
                  <a:t>以电子而论，</a:t>
                </a:r>
                <a:r>
                  <a:rPr lang="zh-CN" altLang="en-US" sz="2400" dirty="0">
                    <a:solidFill>
                      <a:schemeClr val="bg1"/>
                    </a:solidFill>
                    <a:latin typeface="Times New Roman" panose="02020603050405020304" pitchFamily="18" charset="0"/>
                    <a:cs typeface="Times New Roman" panose="02020603050405020304" pitchFamily="18" charset="0"/>
                  </a:rPr>
                  <a:t>此</a:t>
                </a:r>
                <a:r>
                  <a:rPr lang="zh-CN" altLang="zh-CN" sz="2400" dirty="0">
                    <a:solidFill>
                      <a:schemeClr val="bg1"/>
                    </a:solidFill>
                    <a:latin typeface="Times New Roman" panose="02020603050405020304" pitchFamily="18" charset="0"/>
                    <a:cs typeface="Times New Roman" panose="02020603050405020304" pitchFamily="18" charset="0"/>
                  </a:rPr>
                  <a:t>频率为 </a:t>
                </a:r>
                <a14:m>
                  <m:oMath xmlns:m="http://schemas.openxmlformats.org/officeDocument/2006/math">
                    <m:r>
                      <a:rPr lang="de-DE" altLang="zh-CN" sz="2400" i="1">
                        <a:solidFill>
                          <a:schemeClr val="bg1"/>
                        </a:solidFill>
                        <a:latin typeface="Cambria Math" panose="02040503050406030204" pitchFamily="18" charset="0"/>
                      </a:rPr>
                      <m:t>1.24×</m:t>
                    </m:r>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10</m:t>
                        </m:r>
                      </m:e>
                      <m:sup>
                        <m:r>
                          <a:rPr lang="de-DE" altLang="zh-CN" sz="2400" i="1">
                            <a:solidFill>
                              <a:schemeClr val="bg1"/>
                            </a:solidFill>
                            <a:latin typeface="Cambria Math" panose="02040503050406030204" pitchFamily="18" charset="0"/>
                          </a:rPr>
                          <m:t>20</m:t>
                        </m:r>
                      </m:sup>
                    </m:sSup>
                    <m:r>
                      <a:rPr lang="de-DE"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这是电子湮灭</a:t>
                </a:r>
                <a:r>
                  <a:rPr lang="zh-CN" altLang="en-US" sz="2400" dirty="0">
                    <a:solidFill>
                      <a:schemeClr val="bg1"/>
                    </a:solidFill>
                    <a:latin typeface="Times New Roman" panose="02020603050405020304" pitchFamily="18" charset="0"/>
                    <a:cs typeface="Times New Roman" panose="02020603050405020304" pitchFamily="18" charset="0"/>
                  </a:rPr>
                  <a:t>所得</a:t>
                </a:r>
                <a:r>
                  <a:rPr lang="zh-CN" altLang="zh-CN" sz="2400" dirty="0">
                    <a:solidFill>
                      <a:schemeClr val="bg1"/>
                    </a:solidFill>
                    <a:latin typeface="Times New Roman" panose="02020603050405020304" pitchFamily="18" charset="0"/>
                    <a:cs typeface="Times New Roman" panose="02020603050405020304" pitchFamily="18" charset="0"/>
                  </a:rPr>
                  <a:t>光子的频率，不是</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Compton </a:t>
                </a:r>
                <a:r>
                  <a:rPr lang="zh-CN" altLang="zh-CN" sz="2400" dirty="0">
                    <a:solidFill>
                      <a:schemeClr val="bg1"/>
                    </a:solidFill>
                    <a:latin typeface="Times New Roman" panose="02020603050405020304" pitchFamily="18" charset="0"/>
                    <a:cs typeface="Times New Roman" panose="02020603050405020304" pitchFamily="18" charset="0"/>
                  </a:rPr>
                  <a:t>用</a:t>
                </a:r>
                <a:r>
                  <a:rPr lang="zh-CN" altLang="en-US" sz="2400" dirty="0">
                    <a:solidFill>
                      <a:schemeClr val="bg1"/>
                    </a:solidFill>
                    <a:latin typeface="Times New Roman" panose="02020603050405020304" pitchFamily="18" charset="0"/>
                    <a:cs typeface="Times New Roman" panose="02020603050405020304" pitchFamily="18" charset="0"/>
                  </a:rPr>
                  <a:t>来</a:t>
                </a:r>
                <a:r>
                  <a:rPr lang="zh-CN" altLang="zh-CN" sz="2400" dirty="0">
                    <a:solidFill>
                      <a:schemeClr val="bg1"/>
                    </a:solidFill>
                    <a:latin typeface="Times New Roman" panose="02020603050405020304" pitchFamily="18" charset="0"/>
                    <a:cs typeface="Times New Roman" panose="02020603050405020304" pitchFamily="18" charset="0"/>
                  </a:rPr>
                  <a:t>轰击固体</a:t>
                </a:r>
                <a:r>
                  <a:rPr lang="zh-CN" altLang="en-US" sz="2400" dirty="0">
                    <a:solidFill>
                      <a:schemeClr val="bg1"/>
                    </a:solidFill>
                    <a:latin typeface="Times New Roman" panose="02020603050405020304" pitchFamily="18" charset="0"/>
                    <a:cs typeface="Times New Roman" panose="02020603050405020304" pitchFamily="18" charset="0"/>
                  </a:rPr>
                  <a:t>的</a:t>
                </a:r>
                <a:r>
                  <a:rPr lang="zh-CN" altLang="zh-CN" sz="2400" dirty="0">
                    <a:solidFill>
                      <a:schemeClr val="bg1"/>
                    </a:solidFill>
                    <a:latin typeface="Times New Roman" panose="02020603050405020304" pitchFamily="18" charset="0"/>
                    <a:cs typeface="Times New Roman" panose="02020603050405020304" pitchFamily="18" charset="0"/>
                  </a:rPr>
                  <a:t>电子所表现出的频率</a:t>
                </a:r>
                <a:r>
                  <a:rPr lang="de-DE" altLang="zh-CN" sz="2400" dirty="0">
                    <a:solidFill>
                      <a:schemeClr val="bg1"/>
                    </a:solidFill>
                    <a:latin typeface="Times New Roman" panose="02020603050405020304" pitchFamily="18" charset="0"/>
                    <a:cs typeface="Times New Roman" panose="02020603050405020304" pitchFamily="18" charset="0"/>
                  </a:rPr>
                  <a:t>}</a:t>
                </a:r>
                <a:r>
                  <a:rPr lang="en-US"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pPr algn="just"/>
                <a:r>
                  <a:rPr lang="zh-CN" altLang="zh-CN" sz="2400" dirty="0">
                    <a:solidFill>
                      <a:schemeClr val="bg1"/>
                    </a:solidFill>
                    <a:latin typeface="Times New Roman" panose="02020603050405020304" pitchFamily="18" charset="0"/>
                    <a:cs typeface="Times New Roman" panose="02020603050405020304" pitchFamily="18" charset="0"/>
                  </a:rPr>
                  <a:t>频率与波长乘积等于传播速度</a:t>
                </a:r>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超光速</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𝑢</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𝜆𝜈</m:t>
                    </m:r>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则有 </a:t>
                </a:r>
                <a14:m>
                  <m:oMath xmlns:m="http://schemas.openxmlformats.org/officeDocument/2006/math">
                    <m:r>
                      <a:rPr lang="de-DE" altLang="zh-CN" sz="2400" i="1">
                        <a:solidFill>
                          <a:schemeClr val="bg1"/>
                        </a:solidFill>
                        <a:latin typeface="Cambria Math" panose="02040503050406030204" pitchFamily="18" charset="0"/>
                      </a:rPr>
                      <m:t>𝜆</m:t>
                    </m:r>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num>
                      <m:den>
                        <m:r>
                          <m:rPr>
                            <m:sty m:val="p"/>
                          </m:rPr>
                          <a:rPr lang="de-DE" altLang="zh-CN" sz="2400" i="0">
                            <a:solidFill>
                              <a:schemeClr val="bg1"/>
                            </a:solidFill>
                            <a:latin typeface="Cambria Math" panose="02040503050406030204" pitchFamily="18" charset="0"/>
                          </a:rPr>
                          <m:t>v</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𝜈</m:t>
                        </m:r>
                      </m:den>
                    </m:f>
                    <m:r>
                      <a:rPr lang="de-DE" altLang="zh-CN" sz="2400" i="1">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a:t>
                </a:r>
                <a14:m>
                  <m:oMath xmlns:m="http://schemas.openxmlformats.org/officeDocument/2006/math">
                    <m:r>
                      <m:rPr>
                        <m:sty m:val="p"/>
                      </m:rPr>
                      <a:rPr lang="en-US" altLang="zh-CN" sz="2400" i="0" dirty="0" smtClean="0">
                        <a:solidFill>
                          <a:schemeClr val="bg1"/>
                        </a:solidFill>
                        <a:latin typeface="Cambria Math" panose="02040503050406030204" pitchFamily="18" charset="0"/>
                      </a:rPr>
                      <m:t>v</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是粒子运动速度</a:t>
                </a:r>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。考虑到 </a:t>
                </a:r>
                <a14:m>
                  <m:oMath xmlns:m="http://schemas.openxmlformats.org/officeDocument/2006/math">
                    <m:r>
                      <a:rPr lang="de-DE" altLang="zh-CN" sz="2400" i="1">
                        <a:solidFill>
                          <a:schemeClr val="bg1"/>
                        </a:solidFill>
                        <a:latin typeface="Cambria Math" panose="02040503050406030204" pitchFamily="18" charset="0"/>
                      </a:rPr>
                      <m:t>h</m:t>
                    </m:r>
                    <m:r>
                      <a:rPr lang="de-DE" altLang="zh-CN" sz="2400" i="1">
                        <a:solidFill>
                          <a:schemeClr val="bg1"/>
                        </a:solidFill>
                        <a:latin typeface="Cambria Math" panose="02040503050406030204" pitchFamily="18" charset="0"/>
                      </a:rPr>
                      <m:t>𝜈</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r>
                      <a:rPr lang="de-DE"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 则有</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𝜆</m:t>
                    </m:r>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h</m:t>
                        </m:r>
                      </m:num>
                      <m:den>
                        <m:r>
                          <a:rPr lang="de-DE" altLang="zh-CN" sz="2400" i="1">
                            <a:solidFill>
                              <a:schemeClr val="bg1"/>
                            </a:solidFill>
                            <a:latin typeface="Cambria Math" panose="02040503050406030204" pitchFamily="18" charset="0"/>
                          </a:rPr>
                          <m:t>𝑚</m:t>
                        </m:r>
                        <m:r>
                          <m:rPr>
                            <m:sty m:val="p"/>
                          </m:rPr>
                          <a:rPr lang="de-DE" altLang="zh-CN" sz="2400" i="0">
                            <a:solidFill>
                              <a:schemeClr val="bg1"/>
                            </a:solidFill>
                            <a:latin typeface="Cambria Math" panose="02040503050406030204" pitchFamily="18" charset="0"/>
                          </a:rPr>
                          <m:t>v</m:t>
                        </m:r>
                        <m:r>
                          <a:rPr lang="de-DE" altLang="zh-CN" sz="2400" i="1">
                            <a:solidFill>
                              <a:schemeClr val="bg1"/>
                            </a:solidFill>
                            <a:latin typeface="Cambria Math" panose="02040503050406030204" pitchFamily="18" charset="0"/>
                          </a:rPr>
                          <m:t> </m:t>
                        </m:r>
                      </m:den>
                    </m:f>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这就是后来的物质波波长公式</a:t>
                </a:r>
                <a:r>
                  <a:rPr lang="zh-CN" altLang="en-US" sz="2400" dirty="0">
                    <a:solidFill>
                      <a:schemeClr val="bg1"/>
                    </a:solidFill>
                    <a:latin typeface="Times New Roman" panose="02020603050405020304" pitchFamily="18" charset="0"/>
                    <a:cs typeface="Times New Roman" panose="02020603050405020304" pitchFamily="18" charset="0"/>
                  </a:rPr>
                  <a:t>。 后来不提</a:t>
                </a:r>
                <a:r>
                  <a:rPr lang="zh-CN" altLang="zh-CN" sz="2400" dirty="0">
                    <a:solidFill>
                      <a:schemeClr val="bg1"/>
                    </a:solidFill>
                    <a:latin typeface="Times New Roman" panose="02020603050405020304" pitchFamily="18" charset="0"/>
                    <a:cs typeface="Times New Roman" panose="02020603050405020304" pitchFamily="18" charset="0"/>
                  </a:rPr>
                  <a:t>超光速这事儿</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有的地方会用 </a:t>
                </a:r>
                <a14:m>
                  <m:oMath xmlns:m="http://schemas.openxmlformats.org/officeDocument/2006/math">
                    <m:r>
                      <a:rPr lang="de-DE" altLang="zh-CN" sz="2400" i="1">
                        <a:solidFill>
                          <a:schemeClr val="bg1"/>
                        </a:solidFill>
                        <a:latin typeface="Cambria Math" panose="02040503050406030204" pitchFamily="18" charset="0"/>
                      </a:rPr>
                      <m:t>h</m:t>
                    </m:r>
                    <m:r>
                      <a:rPr lang="de-DE" altLang="zh-CN" sz="2400" i="1">
                        <a:solidFill>
                          <a:schemeClr val="bg1"/>
                        </a:solidFill>
                        <a:latin typeface="Cambria Math" panose="02040503050406030204" pitchFamily="18" charset="0"/>
                      </a:rPr>
                      <m:t>𝜈</m:t>
                    </m:r>
                    <m:r>
                      <a:rPr lang="de-DE" altLang="zh-CN" sz="2400" i="1">
                        <a:solidFill>
                          <a:schemeClr val="bg1"/>
                        </a:solidFill>
                        <a:latin typeface="Cambria Math" panose="02040503050406030204" pitchFamily="18" charset="0"/>
                      </a:rPr>
                      <m:t>=</m:t>
                    </m:r>
                    <m:f>
                      <m:fPr>
                        <m:ctrlPr>
                          <a:rPr lang="en-US" altLang="zh-CN" sz="2400" b="0" i="1" smtClean="0">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de-DE" altLang="zh-CN" sz="2400" i="1">
                                <a:solidFill>
                                  <a:schemeClr val="bg1"/>
                                </a:solidFill>
                                <a:latin typeface="Cambria Math" panose="02040503050406030204" pitchFamily="18" charset="0"/>
                              </a:rPr>
                              <m:t>𝑐</m:t>
                            </m:r>
                          </m:e>
                          <m:sup>
                            <m:r>
                              <a:rPr lang="de-DE" altLang="zh-CN" sz="2400" i="1">
                                <a:solidFill>
                                  <a:schemeClr val="bg1"/>
                                </a:solidFill>
                                <a:latin typeface="Cambria Math" panose="02040503050406030204" pitchFamily="18" charset="0"/>
                              </a:rPr>
                              <m:t>2</m:t>
                            </m:r>
                          </m:sup>
                        </m:sSup>
                      </m:num>
                      <m:den>
                        <m:rad>
                          <m:radPr>
                            <m:degHide m:val="on"/>
                            <m:ctrlPr>
                              <a:rPr lang="de-DE" altLang="zh-CN" sz="2400" i="1" smtClean="0">
                                <a:solidFill>
                                  <a:schemeClr val="bg1"/>
                                </a:solidFill>
                                <a:latin typeface="Cambria Math" panose="02040503050406030204" pitchFamily="18" charset="0"/>
                              </a:rPr>
                            </m:ctrlPr>
                          </m:radPr>
                          <m:deg/>
                          <m:e>
                            <m:r>
                              <a:rPr lang="en-US" altLang="zh-CN" sz="2400" b="0" i="1" smtClean="0">
                                <a:solidFill>
                                  <a:schemeClr val="bg1"/>
                                </a:solidFill>
                                <a:latin typeface="Cambria Math" panose="02040503050406030204" pitchFamily="18" charset="0"/>
                              </a:rPr>
                              <m:t>1−</m:t>
                            </m:r>
                            <m:f>
                              <m:fPr>
                                <m:type m:val="lin"/>
                                <m:ctrlPr>
                                  <a:rPr lang="en-US" altLang="zh-CN" sz="2400" b="0" i="1" smtClean="0">
                                    <a:solidFill>
                                      <a:schemeClr val="bg1"/>
                                    </a:solidFill>
                                    <a:latin typeface="Cambria Math" panose="02040503050406030204" pitchFamily="18" charset="0"/>
                                  </a:rPr>
                                </m:ctrlPr>
                              </m:fPr>
                              <m:num>
                                <m:sSup>
                                  <m:sSupPr>
                                    <m:ctrlPr>
                                      <a:rPr lang="en-US" altLang="zh-CN" sz="2400" b="0" i="1" smtClean="0">
                                        <a:solidFill>
                                          <a:schemeClr val="bg1"/>
                                        </a:solidFill>
                                        <a:latin typeface="Cambria Math" panose="02040503050406030204" pitchFamily="18" charset="0"/>
                                      </a:rPr>
                                    </m:ctrlPr>
                                  </m:sSupPr>
                                  <m:e>
                                    <m:r>
                                      <m:rPr>
                                        <m:sty m:val="p"/>
                                      </m:rPr>
                                      <a:rPr lang="en-US" altLang="zh-CN" sz="2400" b="0" i="0" smtClean="0">
                                        <a:solidFill>
                                          <a:schemeClr val="bg1"/>
                                        </a:solidFill>
                                        <a:latin typeface="Cambria Math" panose="02040503050406030204" pitchFamily="18" charset="0"/>
                                      </a:rPr>
                                      <m:t>v</m:t>
                                    </m:r>
                                  </m:e>
                                  <m:sup>
                                    <m:r>
                                      <a:rPr lang="en-US" altLang="zh-CN" sz="2400" b="0" i="1" smtClean="0">
                                        <a:solidFill>
                                          <a:schemeClr val="bg1"/>
                                        </a:solidFill>
                                        <a:latin typeface="Cambria Math" panose="02040503050406030204" pitchFamily="18" charset="0"/>
                                      </a:rPr>
                                      <m:t>2</m:t>
                                    </m:r>
                                  </m:sup>
                                </m:sSup>
                              </m:num>
                              <m:den>
                                <m:sSup>
                                  <m:sSupPr>
                                    <m:ctrlPr>
                                      <a:rPr lang="en-US" altLang="zh-CN" sz="2400" b="0" i="1" smtClean="0">
                                        <a:solidFill>
                                          <a:schemeClr val="bg1"/>
                                        </a:solidFill>
                                        <a:latin typeface="Cambria Math" panose="02040503050406030204" pitchFamily="18" charset="0"/>
                                      </a:rPr>
                                    </m:ctrlPr>
                                  </m:sSupPr>
                                  <m:e>
                                    <m:r>
                                      <a:rPr lang="en-US" altLang="zh-CN" sz="2400" b="0" i="1" smtClean="0">
                                        <a:solidFill>
                                          <a:schemeClr val="bg1"/>
                                        </a:solidFill>
                                        <a:latin typeface="Cambria Math" panose="02040503050406030204" pitchFamily="18" charset="0"/>
                                      </a:rPr>
                                      <m:t>𝑐</m:t>
                                    </m:r>
                                  </m:e>
                                  <m:sup>
                                    <m:r>
                                      <a:rPr lang="en-US" altLang="zh-CN" sz="2400" b="0" i="1" smtClean="0">
                                        <a:solidFill>
                                          <a:schemeClr val="bg1"/>
                                        </a:solidFill>
                                        <a:latin typeface="Cambria Math" panose="02040503050406030204" pitchFamily="18" charset="0"/>
                                      </a:rPr>
                                      <m:t>2</m:t>
                                    </m:r>
                                  </m:sup>
                                </m:sSup>
                              </m:den>
                            </m:f>
                          </m:e>
                        </m:rad>
                      </m:den>
                    </m:f>
                  </m:oMath>
                </a14:m>
                <a:r>
                  <a:rPr lang="zh-CN" altLang="en-US" sz="2400" dirty="0">
                    <a:solidFill>
                      <a:schemeClr val="bg1"/>
                    </a:solidFill>
                    <a:latin typeface="Times New Roman" panose="02020603050405020304" pitchFamily="18" charset="0"/>
                    <a:cs typeface="Times New Roman" panose="02020603050405020304" pitchFamily="18" charset="0"/>
                  </a:rPr>
                  <a:t>   </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zh-CN" altLang="en-US" sz="2400" i="1" smtClean="0">
                        <a:solidFill>
                          <a:schemeClr val="bg1"/>
                        </a:solidFill>
                        <a:latin typeface="Cambria Math" panose="02040503050406030204" pitchFamily="18" charset="0"/>
                        <a:cs typeface="Times New Roman" panose="02020603050405020304" pitchFamily="18" charset="0"/>
                      </a:rPr>
                      <m:t>𝜆</m:t>
                    </m:r>
                    <m:r>
                      <a:rPr lang="en-US" altLang="zh-CN" sz="2400" b="0" i="1" smtClean="0">
                        <a:solidFill>
                          <a:schemeClr val="bg1"/>
                        </a:solidFill>
                        <a:latin typeface="Cambria Math" panose="02040503050406030204" pitchFamily="18" charset="0"/>
                        <a:cs typeface="Times New Roman" panose="02020603050405020304" pitchFamily="18" charset="0"/>
                      </a:rPr>
                      <m:t>=</m:t>
                    </m:r>
                    <m:f>
                      <m:fPr>
                        <m:ctrlPr>
                          <a:rPr lang="en-US" altLang="zh-CN" sz="2400" b="0" i="1" smtClean="0">
                            <a:solidFill>
                              <a:schemeClr val="bg1"/>
                            </a:solidFill>
                            <a:latin typeface="Cambria Math" panose="02040503050406030204" pitchFamily="18" charset="0"/>
                            <a:cs typeface="Times New Roman" panose="02020603050405020304" pitchFamily="18" charset="0"/>
                          </a:rPr>
                        </m:ctrlPr>
                      </m:fPr>
                      <m:num>
                        <m:r>
                          <a:rPr lang="en-US" altLang="zh-CN" sz="2400" b="0" i="1" smtClean="0">
                            <a:solidFill>
                              <a:schemeClr val="bg1"/>
                            </a:solidFill>
                            <a:latin typeface="Cambria Math" panose="02040503050406030204" pitchFamily="18" charset="0"/>
                            <a:cs typeface="Times New Roman" panose="02020603050405020304" pitchFamily="18" charset="0"/>
                          </a:rPr>
                          <m:t>1.226</m:t>
                        </m:r>
                      </m:num>
                      <m:den>
                        <m:rad>
                          <m:radPr>
                            <m:degHide m:val="on"/>
                            <m:ctrlPr>
                              <a:rPr lang="en-US" altLang="zh-CN" sz="2400" b="0" i="1" smtClean="0">
                                <a:solidFill>
                                  <a:schemeClr val="bg1"/>
                                </a:solidFill>
                                <a:latin typeface="Cambria Math" panose="02040503050406030204" pitchFamily="18" charset="0"/>
                                <a:cs typeface="Times New Roman" panose="02020603050405020304" pitchFamily="18" charset="0"/>
                              </a:rPr>
                            </m:ctrlPr>
                          </m:radPr>
                          <m:deg/>
                          <m:e>
                            <m:r>
                              <a:rPr lang="en-US" altLang="zh-CN" sz="2400" b="0" i="1" smtClean="0">
                                <a:solidFill>
                                  <a:schemeClr val="bg1"/>
                                </a:solidFill>
                                <a:latin typeface="Cambria Math" panose="02040503050406030204" pitchFamily="18" charset="0"/>
                                <a:cs typeface="Times New Roman" panose="02020603050405020304" pitchFamily="18" charset="0"/>
                              </a:rPr>
                              <m:t>𝑉𝑜𝑙𝑡𝑎𝑔𝑒</m:t>
                            </m:r>
                          </m:e>
                        </m:rad>
                      </m:den>
                    </m:f>
                  </m:oMath>
                </a14:m>
                <a:r>
                  <a:rPr lang="en-US" altLang="zh-CN" sz="2400" dirty="0">
                    <a:solidFill>
                      <a:schemeClr val="bg1"/>
                    </a:solidFill>
                    <a:latin typeface="Times New Roman" panose="02020603050405020304" pitchFamily="18" charset="0"/>
                    <a:cs typeface="Times New Roman" panose="02020603050405020304" pitchFamily="18" charset="0"/>
                  </a:rPr>
                  <a:t> nm} </a:t>
                </a:r>
              </a:p>
              <a:p>
                <a:pPr algn="just"/>
                <a:r>
                  <a:rPr lang="de-DE"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pPr algn="just"/>
                <a:r>
                  <a:rPr lang="zh-CN" altLang="zh-CN" sz="2400" dirty="0">
                    <a:solidFill>
                      <a:schemeClr val="bg1"/>
                    </a:solidFill>
                    <a:latin typeface="Times New Roman" panose="02020603050405020304" pitchFamily="18" charset="0"/>
                    <a:cs typeface="Times New Roman" panose="02020603050405020304" pitchFamily="18" charset="0"/>
                  </a:rPr>
                  <a:t>物质波</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de-DE" altLang="zh-CN" sz="2400">
                        <a:solidFill>
                          <a:schemeClr val="bg1"/>
                        </a:solidFill>
                        <a:latin typeface="Cambria Math" panose="02040503050406030204" pitchFamily="18" charset="0"/>
                      </a:rPr>
                      <m:t>Δ</m:t>
                    </m:r>
                    <m:r>
                      <a:rPr lang="de-DE" altLang="zh-CN" sz="2400" i="1">
                        <a:solidFill>
                          <a:schemeClr val="bg1"/>
                        </a:solidFill>
                        <a:latin typeface="Cambria Math" panose="02040503050406030204" pitchFamily="18" charset="0"/>
                      </a:rPr>
                      <m:t>𝜑</m:t>
                    </m:r>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m:t>
                    </m:r>
                    <m:r>
                      <a:rPr lang="de-DE" altLang="zh-CN" sz="2400" i="1">
                        <a:solidFill>
                          <a:schemeClr val="bg1"/>
                        </a:solidFill>
                        <a:latin typeface="Cambria Math" panose="02040503050406030204" pitchFamily="18" charset="0"/>
                      </a:rPr>
                      <m:t> </m:t>
                    </m:r>
                    <m:nary>
                      <m:naryPr>
                        <m:chr m:val="∮"/>
                        <m:limLoc m:val="undOvr"/>
                        <m:subHide m:val="on"/>
                        <m:supHide m:val="on"/>
                        <m:ctrlPr>
                          <a:rPr lang="zh-CN" altLang="zh-CN" sz="2400" i="1">
                            <a:solidFill>
                              <a:schemeClr val="bg1"/>
                            </a:solidFill>
                            <a:latin typeface="Cambria Math" panose="02040503050406030204" pitchFamily="18" charset="0"/>
                          </a:rPr>
                        </m:ctrlPr>
                      </m:naryPr>
                      <m:sub/>
                      <m:sup/>
                      <m:e>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𝜆</m:t>
                            </m:r>
                          </m:den>
                        </m:f>
                      </m:e>
                    </m:nary>
                    <m:r>
                      <a:rPr lang="de-DE" altLang="zh-CN" sz="2400" i="1">
                        <a:solidFill>
                          <a:schemeClr val="bg1"/>
                        </a:solidFill>
                        <a:latin typeface="Cambria Math" panose="02040503050406030204" pitchFamily="18" charset="0"/>
                      </a:rPr>
                      <m:t> =  2</m:t>
                    </m:r>
                    <m:r>
                      <a:rPr lang="de-DE" altLang="zh-CN" sz="2400" i="1">
                        <a:solidFill>
                          <a:schemeClr val="bg1"/>
                        </a:solidFill>
                        <a:latin typeface="Cambria Math" panose="02040503050406030204" pitchFamily="18" charset="0"/>
                      </a:rPr>
                      <m:t>𝜋</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𝑛</m:t>
                    </m:r>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 </m:t>
                    </m:r>
                    <m:nary>
                      <m:naryPr>
                        <m:chr m:val="∮"/>
                        <m:limLoc m:val="undOvr"/>
                        <m:subHide m:val="on"/>
                        <m:supHide m:val="on"/>
                        <m:ctrlPr>
                          <a:rPr lang="zh-CN" altLang="zh-CN" sz="2400" i="1">
                            <a:solidFill>
                              <a:schemeClr val="bg1"/>
                            </a:solidFill>
                            <a:latin typeface="Cambria Math" panose="02040503050406030204" pitchFamily="18" charset="0"/>
                          </a:rPr>
                        </m:ctrlPr>
                      </m:naryPr>
                      <m:sub/>
                      <m:sup/>
                      <m:e>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𝜆</m:t>
                            </m:r>
                          </m:den>
                        </m:f>
                      </m:e>
                    </m:nary>
                    <m:r>
                      <a:rPr lang="de-DE" altLang="zh-CN" sz="2400" i="1">
                        <a:solidFill>
                          <a:schemeClr val="bg1"/>
                        </a:solidFill>
                        <a:latin typeface="Cambria Math" panose="02040503050406030204" pitchFamily="18" charset="0"/>
                      </a:rPr>
                      <m:t> = </m:t>
                    </m:r>
                    <m:nary>
                      <m:naryPr>
                        <m:chr m:val="∮"/>
                        <m:limLoc m:val="undOvr"/>
                        <m:subHide m:val="on"/>
                        <m:supHide m:val="on"/>
                        <m:ctrlPr>
                          <a:rPr lang="zh-CN" altLang="zh-CN" sz="2400" i="1">
                            <a:solidFill>
                              <a:schemeClr val="bg1"/>
                            </a:solidFill>
                            <a:latin typeface="Cambria Math" panose="02040503050406030204" pitchFamily="18" charset="0"/>
                          </a:rPr>
                        </m:ctrlPr>
                      </m:naryPr>
                      <m:sub/>
                      <m:sup/>
                      <m:e>
                        <m:r>
                          <a:rPr lang="de-DE" altLang="zh-CN" sz="2400" i="1">
                            <a:solidFill>
                              <a:schemeClr val="bg1"/>
                            </a:solidFill>
                            <a:latin typeface="Cambria Math" panose="02040503050406030204" pitchFamily="18" charset="0"/>
                          </a:rPr>
                          <m:t>𝑚</m:t>
                        </m:r>
                        <m:r>
                          <m:rPr>
                            <m:sty m:val="p"/>
                          </m:rPr>
                          <a:rPr lang="de-DE" altLang="zh-CN" sz="2400" i="0">
                            <a:solidFill>
                              <a:schemeClr val="bg1"/>
                            </a:solidFill>
                            <a:latin typeface="Cambria Math" panose="02040503050406030204" pitchFamily="18" charset="0"/>
                          </a:rPr>
                          <m:t>v</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h</m:t>
                            </m:r>
                          </m:den>
                        </m:f>
                      </m:e>
                    </m:nary>
                    <m:r>
                      <a:rPr lang="de-DE" altLang="zh-CN" sz="2400" i="1">
                        <a:solidFill>
                          <a:schemeClr val="bg1"/>
                        </a:solidFill>
                        <a:latin typeface="Cambria Math" panose="02040503050406030204" pitchFamily="18" charset="0"/>
                      </a:rPr>
                      <m:t> = </m:t>
                    </m:r>
                    <m:r>
                      <a:rPr lang="de-DE" altLang="zh-CN" sz="2400" i="1">
                        <a:solidFill>
                          <a:schemeClr val="bg1"/>
                        </a:solidFill>
                        <a:latin typeface="Cambria Math" panose="02040503050406030204" pitchFamily="18" charset="0"/>
                      </a:rPr>
                      <m:t>𝑛</m:t>
                    </m:r>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即 </a:t>
                </a:r>
                <a14:m>
                  <m:oMath xmlns:m="http://schemas.openxmlformats.org/officeDocument/2006/math">
                    <m:nary>
                      <m:naryPr>
                        <m:chr m:val="∮"/>
                        <m:limLoc m:val="undOvr"/>
                        <m:subHide m:val="on"/>
                        <m:supHide m:val="on"/>
                        <m:ctrlPr>
                          <a:rPr lang="zh-CN" altLang="zh-CN" sz="2400" i="1">
                            <a:solidFill>
                              <a:schemeClr val="bg1"/>
                            </a:solidFill>
                            <a:latin typeface="Cambria Math" panose="02040503050406030204" pitchFamily="18" charset="0"/>
                          </a:rPr>
                        </m:ctrlPr>
                      </m:naryPr>
                      <m:sub/>
                      <m:sup/>
                      <m:e>
                        <m:r>
                          <a:rPr lang="de-DE" altLang="zh-CN" sz="2400" i="1">
                            <a:solidFill>
                              <a:schemeClr val="bg1"/>
                            </a:solidFill>
                            <a:latin typeface="Cambria Math" panose="02040503050406030204" pitchFamily="18" charset="0"/>
                          </a:rPr>
                          <m:t>𝑝𝑑𝑠</m:t>
                        </m:r>
                      </m:e>
                    </m:nary>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𝑛h</m:t>
                    </m:r>
                    <m:r>
                      <a:rPr lang="de-DE" altLang="zh-CN" sz="2400" i="1">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𝜋</m:t>
                    </m:r>
                    <m:r>
                      <a:rPr lang="de-DE" altLang="zh-CN" sz="2400" i="1">
                        <a:solidFill>
                          <a:schemeClr val="bg1"/>
                        </a:solidFill>
                        <a:latin typeface="Cambria Math" panose="02040503050406030204" pitchFamily="18" charset="0"/>
                      </a:rPr>
                      <m:t>𝐽</m:t>
                    </m:r>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𝑛h</m:t>
                    </m:r>
                    <m:r>
                      <a:rPr lang="en-US" altLang="zh-CN" sz="2400" b="0" i="0" smtClean="0">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a:t>
                </a:r>
                <a:endParaRPr lang="de-DE" altLang="zh-CN" sz="2400" dirty="0">
                  <a:solidFill>
                    <a:schemeClr val="bg1"/>
                  </a:solidFill>
                  <a:latin typeface="Times New Roman" panose="02020603050405020304" pitchFamily="18" charset="0"/>
                  <a:cs typeface="Times New Roman" panose="02020603050405020304" pitchFamily="18" charset="0"/>
                </a:endParaRPr>
              </a:p>
              <a:p>
                <a:pPr algn="just"/>
                <a:endParaRPr lang="de-DE" altLang="zh-CN" sz="2400" dirty="0">
                  <a:solidFill>
                    <a:schemeClr val="bg1"/>
                  </a:solidFill>
                  <a:latin typeface="Times New Roman" panose="02020603050405020304" pitchFamily="18" charset="0"/>
                  <a:cs typeface="Times New Roman" panose="02020603050405020304" pitchFamily="18" charset="0"/>
                </a:endParaRPr>
              </a:p>
              <a:p>
                <a:pPr algn="just"/>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爱因斯坦认识到这一套量子化也可以应用到封闭容器里气体的平</a:t>
                </a:r>
                <a:r>
                  <a:rPr lang="zh-CN" altLang="en-US" sz="2400" dirty="0">
                    <a:solidFill>
                      <a:schemeClr val="bg1"/>
                    </a:solidFill>
                    <a:latin typeface="Times New Roman" panose="02020603050405020304" pitchFamily="18" charset="0"/>
                    <a:cs typeface="Times New Roman" panose="02020603050405020304" pitchFamily="18" charset="0"/>
                  </a:rPr>
                  <a:t>动</a:t>
                </a:r>
                <a:r>
                  <a:rPr lang="zh-CN" altLang="zh-CN" sz="2400" dirty="0">
                    <a:solidFill>
                      <a:schemeClr val="bg1"/>
                    </a:solidFill>
                    <a:latin typeface="Times New Roman" panose="02020603050405020304" pitchFamily="18" charset="0"/>
                    <a:cs typeface="Times New Roman" panose="02020603050405020304" pitchFamily="18" charset="0"/>
                  </a:rPr>
                  <a:t>动能量子化上。这正是</a:t>
                </a:r>
                <a:r>
                  <a:rPr lang="de-DE" altLang="zh-CN" sz="2400" dirty="0">
                    <a:solidFill>
                      <a:schemeClr val="bg1"/>
                    </a:solidFill>
                    <a:latin typeface="Times New Roman" panose="02020603050405020304" pitchFamily="18" charset="0"/>
                    <a:cs typeface="Times New Roman" panose="02020603050405020304" pitchFamily="18" charset="0"/>
                  </a:rPr>
                  <a:t>1900 Rayleigh</a:t>
                </a:r>
                <a:r>
                  <a:rPr lang="zh-CN" altLang="zh-CN" sz="2400" dirty="0">
                    <a:solidFill>
                      <a:schemeClr val="bg1"/>
                    </a:solidFill>
                    <a:latin typeface="Times New Roman" panose="02020603050405020304" pitchFamily="18" charset="0"/>
                    <a:cs typeface="Times New Roman" panose="02020603050405020304" pitchFamily="18" charset="0"/>
                  </a:rPr>
                  <a:t>，</a:t>
                </a:r>
                <a:r>
                  <a:rPr lang="de-DE" altLang="zh-CN" sz="2400" dirty="0">
                    <a:solidFill>
                      <a:schemeClr val="bg1"/>
                    </a:solidFill>
                    <a:latin typeface="Times New Roman" panose="02020603050405020304" pitchFamily="18" charset="0"/>
                    <a:cs typeface="Times New Roman" panose="02020603050405020304" pitchFamily="18" charset="0"/>
                  </a:rPr>
                  <a:t>1905</a:t>
                </a:r>
                <a:r>
                  <a:rPr lang="zh-CN" altLang="zh-CN" sz="2400" dirty="0">
                    <a:solidFill>
                      <a:schemeClr val="bg1"/>
                    </a:solidFill>
                    <a:latin typeface="Times New Roman" panose="02020603050405020304" pitchFamily="18" charset="0"/>
                    <a:cs typeface="Times New Roman" panose="02020603050405020304" pitchFamily="18" charset="0"/>
                  </a:rPr>
                  <a:t>年 </a:t>
                </a:r>
                <a:r>
                  <a:rPr lang="de-DE" altLang="zh-CN" sz="2400" dirty="0">
                    <a:solidFill>
                      <a:schemeClr val="bg1"/>
                    </a:solidFill>
                    <a:latin typeface="Times New Roman" panose="02020603050405020304" pitchFamily="18" charset="0"/>
                    <a:cs typeface="Times New Roman" panose="02020603050405020304" pitchFamily="18" charset="0"/>
                  </a:rPr>
                  <a:t>Jeans </a:t>
                </a:r>
                <a:r>
                  <a:rPr lang="zh-CN" altLang="zh-CN" sz="2400" dirty="0">
                    <a:solidFill>
                      <a:schemeClr val="bg1"/>
                    </a:solidFill>
                    <a:latin typeface="Times New Roman" panose="02020603050405020304" pitchFamily="18" charset="0"/>
                    <a:cs typeface="Times New Roman" panose="02020603050405020304" pitchFamily="18" charset="0"/>
                  </a:rPr>
                  <a:t>推导黑体辐射公式系数部分的玩法，所谓的封闭空间的本征振动问题</a:t>
                </a:r>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边长为半波长整数倍</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b="1" i="1" dirty="0" smtClean="0">
                        <a:solidFill>
                          <a:srgbClr val="FFC000"/>
                        </a:solidFill>
                        <a:latin typeface="Cambria Math" panose="02040503050406030204" pitchFamily="18" charset="0"/>
                      </a:rPr>
                      <m:t>𝑳</m:t>
                    </m:r>
                    <m:r>
                      <a:rPr lang="en-US" altLang="zh-CN" sz="2400" b="1" i="1" dirty="0" smtClean="0">
                        <a:solidFill>
                          <a:srgbClr val="FFC000"/>
                        </a:solidFill>
                        <a:latin typeface="Cambria Math" panose="02040503050406030204" pitchFamily="18" charset="0"/>
                      </a:rPr>
                      <m:t>=</m:t>
                    </m:r>
                    <m:r>
                      <a:rPr lang="en-US" altLang="zh-CN" sz="2400" b="1" i="1" dirty="0" smtClean="0">
                        <a:solidFill>
                          <a:srgbClr val="FFC000"/>
                        </a:solidFill>
                        <a:latin typeface="Cambria Math" panose="02040503050406030204" pitchFamily="18" charset="0"/>
                      </a:rPr>
                      <m:t>𝒏</m:t>
                    </m:r>
                    <m:f>
                      <m:fPr>
                        <m:ctrlPr>
                          <a:rPr lang="en-US" altLang="zh-CN" sz="2400" b="1" i="1" dirty="0" smtClean="0">
                            <a:solidFill>
                              <a:srgbClr val="FFC000"/>
                            </a:solidFill>
                            <a:latin typeface="Cambria Math" panose="02040503050406030204" pitchFamily="18" charset="0"/>
                          </a:rPr>
                        </m:ctrlPr>
                      </m:fPr>
                      <m:num>
                        <m:r>
                          <a:rPr lang="zh-CN" altLang="en-US" sz="2400" b="1" i="1" dirty="0" smtClean="0">
                            <a:solidFill>
                              <a:srgbClr val="FFC000"/>
                            </a:solidFill>
                            <a:latin typeface="Cambria Math" panose="02040503050406030204" pitchFamily="18" charset="0"/>
                          </a:rPr>
                          <m:t>𝝀</m:t>
                        </m:r>
                      </m:num>
                      <m:den>
                        <m:r>
                          <a:rPr lang="en-US" altLang="zh-CN" sz="2400" b="1" i="1" dirty="0" smtClean="0">
                            <a:solidFill>
                              <a:srgbClr val="FFC000"/>
                            </a:solidFill>
                            <a:latin typeface="Cambria Math" panose="02040503050406030204" pitchFamily="18" charset="0"/>
                          </a:rPr>
                          <m:t>𝟐</m:t>
                        </m:r>
                      </m:den>
                    </m:f>
                    <m:r>
                      <a:rPr lang="en-US" altLang="zh-CN" sz="2400" b="1" i="1" dirty="0" smtClean="0">
                        <a:solidFill>
                          <a:srgbClr val="FFC000"/>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量子力学无限深势阱问题解。 </a:t>
                </a:r>
                <a:endParaRPr lang="zh-CN" altLang="zh-CN" sz="2200" dirty="0">
                  <a:solidFill>
                    <a:schemeClr val="bg1"/>
                  </a:solidFill>
                  <a:latin typeface="Times New Roman" panose="02020603050405020304" pitchFamily="18" charset="0"/>
                  <a:cs typeface="Times New Roman" panose="02020603050405020304" pitchFamily="18" charset="0"/>
                </a:endParaRPr>
              </a:p>
              <a:p>
                <a:endParaRPr lang="zh-CN" altLang="zh-CN" dirty="0">
                  <a:solidFill>
                    <a:schemeClr val="bg1"/>
                  </a:solidFill>
                </a:endParaRPr>
              </a:p>
            </p:txBody>
          </p:sp>
        </mc:Choice>
        <mc:Fallback xmlns="">
          <p:sp>
            <p:nvSpPr>
              <p:cNvPr id="9" name="文本框 8">
                <a:extLst>
                  <a:ext uri="{FF2B5EF4-FFF2-40B4-BE49-F238E27FC236}">
                    <a16:creationId xmlns:a16="http://schemas.microsoft.com/office/drawing/2014/main" id="{89FFCFC3-AD79-7B17-F2E1-E7687729FD83}"/>
                  </a:ext>
                </a:extLst>
              </p:cNvPr>
              <p:cNvSpPr txBox="1">
                <a:spLocks noRot="1" noChangeAspect="1" noMove="1" noResize="1" noEditPoints="1" noAdjustHandles="1" noChangeArrowheads="1" noChangeShapeType="1" noTextEdit="1"/>
              </p:cNvSpPr>
              <p:nvPr/>
            </p:nvSpPr>
            <p:spPr bwMode="auto">
              <a:xfrm>
                <a:off x="325667" y="1006783"/>
                <a:ext cx="11540662" cy="5048960"/>
              </a:xfrm>
              <a:prstGeom prst="rect">
                <a:avLst/>
              </a:prstGeom>
              <a:blipFill>
                <a:blip r:embed="rId3"/>
                <a:stretch>
                  <a:fillRect l="-792" t="-1087" r="-3432" b="-2295"/>
                </a:stretch>
              </a:blipFill>
              <a:ln>
                <a:noFill/>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6F28B975-8A81-F4E8-1792-D3A94FC13FCA}"/>
              </a:ext>
            </a:extLst>
          </p:cNvPr>
          <p:cNvSpPr txBox="1"/>
          <p:nvPr/>
        </p:nvSpPr>
        <p:spPr bwMode="auto">
          <a:xfrm>
            <a:off x="512617" y="341375"/>
            <a:ext cx="6828288"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Haas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论述力学</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电</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光现象的 </a:t>
            </a:r>
            <a:r>
              <a:rPr lang="en-US" altLang="zh-CN" sz="28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Parallelismus</a:t>
            </a:r>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7373617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3523F8-6CE7-4898-55C8-B7D4F8E9DBC7}"/>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8C567FD-6D9E-85CE-3C64-9C7C59CCA5EE}"/>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7F458265-D84F-5CC9-4080-E884542469AA}"/>
              </a:ext>
            </a:extLst>
          </p:cNvPr>
          <p:cNvSpPr>
            <a:spLocks noGrp="1"/>
          </p:cNvSpPr>
          <p:nvPr>
            <p:ph type="sldNum" sz="quarter" idx="12"/>
          </p:nvPr>
        </p:nvSpPr>
        <p:spPr/>
        <p:txBody>
          <a:bodyPr/>
          <a:lstStyle/>
          <a:p>
            <a:fld id="{A840D53A-832B-4CFE-819B-CBBAE244F2EE}" type="slidenum">
              <a:rPr lang="zh-CN" altLang="en-US" smtClean="0"/>
              <a:t>27</a:t>
            </a:fld>
            <a:endParaRPr lang="zh-CN" altLang="en-US"/>
          </a:p>
        </p:txBody>
      </p:sp>
      <p:sp>
        <p:nvSpPr>
          <p:cNvPr id="3" name="文本框 2">
            <a:extLst>
              <a:ext uri="{FF2B5EF4-FFF2-40B4-BE49-F238E27FC236}">
                <a16:creationId xmlns:a16="http://schemas.microsoft.com/office/drawing/2014/main" id="{73F1EB9D-D8A3-070C-0970-CF34C32D3E6F}"/>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4E74D77-86A8-5763-89C2-9AF254D7E22A}"/>
              </a:ext>
            </a:extLst>
          </p:cNvPr>
          <p:cNvSpPr txBox="1"/>
          <p:nvPr/>
        </p:nvSpPr>
        <p:spPr bwMode="auto">
          <a:xfrm>
            <a:off x="486912" y="180974"/>
            <a:ext cx="4585419"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Einstein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的波粒二象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项</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性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853125E9-62D7-75CB-FB9F-040217DA0E7D}"/>
                  </a:ext>
                </a:extLst>
              </p:cNvPr>
              <p:cNvSpPr txBox="1"/>
              <p:nvPr/>
            </p:nvSpPr>
            <p:spPr bwMode="auto">
              <a:xfrm>
                <a:off x="385761" y="761701"/>
                <a:ext cx="11234019" cy="5458124"/>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  wave-particle duality,  two-</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termedness</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将 玻尔兹曼熵公式  </a:t>
                </a:r>
                <a14:m>
                  <m:oMath xmlns:m="http://schemas.openxmlformats.org/officeDocument/2006/math">
                    <m:r>
                      <m:rPr>
                        <m:sty m:val="p"/>
                      </m:rPr>
                      <a:rPr lang="en-US" altLang="zh-CN" sz="22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𝑙𝑔</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𝑊</m:t>
                    </m:r>
                    <m:r>
                      <a:rPr lang="en-US" altLang="zh-CN" sz="22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倒过来用，</a:t>
                </a:r>
                <a14:m>
                  <m:oMath xmlns:m="http://schemas.openxmlformats.org/officeDocument/2006/math">
                    <m:r>
                      <m:rPr>
                        <m:sty m:val="p"/>
                      </m:rPr>
                      <a:rPr lang="en-US" altLang="zh-CN" sz="22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W</m:t>
                    </m:r>
                    <m:r>
                      <a:rPr lang="en-US" altLang="zh-CN" sz="22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p>
                      <m:sSupPr>
                        <m:ctrlP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𝑆</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sup>
                    </m:sSup>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是面貌数。</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设一个小的辐射系统平衡时能量为 </a:t>
                </a:r>
                <a14:m>
                  <m:oMath xmlns:m="http://schemas.openxmlformats.org/officeDocument/2006/math">
                    <m:sSub>
                      <m:sSubPr>
                        <m:ctrlPr>
                          <a:rPr lang="en-US" altLang="zh-CN"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zh-CN" altLang="en-US" sz="22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e>
                      <m:sub>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r>
                      <a:rPr lang="en-US" altLang="zh-CN" sz="22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能量偏离</a:t>
                </a:r>
                <a14:m>
                  <m:oMath xmlns:m="http://schemas.openxmlformats.org/officeDocument/2006/math">
                    <m:sSub>
                      <m:sSub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e>
                      <m:sub>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oMath>
                </a14:m>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的概率满足关系</a:t>
                </a:r>
              </a:p>
              <a:p>
                <a:pPr algn="just">
                  <a:lnSpc>
                    <a:spcPct val="150000"/>
                  </a:lnSpc>
                </a:pP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𝑑𝑊</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𝐶</m:t>
                    </m:r>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𝑠</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记</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b>
                      <m:sSub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e>
                      <m:sub>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oMath>
                </a14:m>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则有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𝜂</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系统的总熵</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S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在可以展开为</a:t>
                </a:r>
              </a:p>
              <a:p>
                <a:pPr algn="just">
                  <a:lnSpc>
                    <a:spcPct val="150000"/>
                  </a:lnSpc>
                </a:pP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𝑆</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𝑐𝑜𝑛𝑠𝑡</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den>
                    </m:f>
                    <m:sSub>
                      <m:sSub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d>
                          <m:d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𝜎</m:t>
                                </m:r>
                              </m:num>
                              <m:den>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den>
                            </m:f>
                          </m:e>
                        </m:d>
                      </m:e>
                      <m:sub>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只保留</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项， 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𝑑𝑊</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𝑐𝑜𝑛𝑠𝑡</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𝑒</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den>
                        </m:f>
                        <m:sSub>
                          <m:sSub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d>
                              <m:d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𝜎</m:t>
                                    </m:r>
                                  </m:num>
                                  <m:den>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den>
                                </m:f>
                              </m:e>
                            </m:d>
                          </m:e>
                          <m:sub>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sup>
                    </m:sSup>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其中</a:t>
                </a:r>
                <a:r>
                  <a:rPr lang="en-US" altLang="zh-CN" sz="2200" dirty="0">
                    <a:solidFill>
                      <a:schemeClr val="bg1"/>
                    </a:solidFill>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20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𝜎</m:t>
                    </m:r>
                    <m:r>
                      <a:rPr lang="en-US" altLang="zh-CN" sz="22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为熵对平衡态值的偏离，</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可得</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acc>
                      <m:accPr>
                        <m:chr m:val="̅"/>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e>
                          <m:sup>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e>
                    </m:acc>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num>
                      <m:den>
                        <m:sSub>
                          <m:sSub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d>
                              <m:d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zh-CN" altLang="zh-CN" sz="22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e>
                                      <m:sup>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𝜎</m:t>
                                    </m:r>
                                  </m:num>
                                  <m:den>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den>
                                </m:f>
                              </m:e>
                            </m:d>
                          </m:e>
                          <m:sub>
                            <m:r>
                              <a:rPr lang="en-US" altLang="zh-CN" sz="22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den>
                    </m:f>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将普朗克谱分布公式所表述的熵与能量关系带入</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，得</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黑体辐射涨落的表达式</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acc>
                      <m:accPr>
                        <m:chr m:val="̅"/>
                        <m:ctrlPr>
                          <a:rPr lang="zh-CN" altLang="zh-CN" sz="22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accPr>
                      <m:e>
                        <m:sSup>
                          <m:sSup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e>
                          <m:sup>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e>
                    </m:acc>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sSub>
                      <m:sSub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𝜂</m:t>
                        </m:r>
                      </m:e>
                      <m:sub>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0</m:t>
                        </m:r>
                      </m:sub>
                    </m:sSub>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𝑐</m:t>
                            </m:r>
                          </m:e>
                          <m:sup>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3</m:t>
                            </m:r>
                          </m:sup>
                        </m:sSup>
                      </m:num>
                      <m:den>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8</m:t>
                        </m:r>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𝜋</m:t>
                        </m:r>
                        <m:sSup>
                          <m:sSup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e>
                          <m:sup>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𝑑</m:t>
                        </m:r>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den>
                    </m:f>
                    <m:f>
                      <m:f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bSup>
                          <m:sSubSupPr>
                            <m:ctrlPr>
                              <a:rPr lang="zh-CN" altLang="zh-CN" sz="22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bSupPr>
                          <m:e>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𝜂</m:t>
                            </m:r>
                          </m:e>
                          <m:sub>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0</m:t>
                            </m:r>
                          </m:sub>
                          <m:sup>
                            <m: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bSup>
                      </m:num>
                      <m:den>
                        <m:r>
                          <m:rPr>
                            <m:sty m:val="p"/>
                          </m:rPr>
                          <a:rPr lang="en-US" altLang="zh-CN" sz="220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v</m:t>
                        </m:r>
                      </m:den>
                    </m:f>
                  </m:oMath>
                </a14:m>
                <a:r>
                  <a:rPr lang="en-US" altLang="zh-CN" sz="22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。同时有</a:t>
                </a:r>
                <a:r>
                  <a:rPr lang="zh-CN" altLang="en-US"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两项</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，线性项指向单体，平方项指向两体干涉。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1923</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 泡利用到了这个思想反过来从电子跃迁过程得到了黑体辐射公式。</a:t>
                </a:r>
              </a:p>
            </p:txBody>
          </p:sp>
        </mc:Choice>
        <mc:Fallback xmlns="">
          <p:sp>
            <p:nvSpPr>
              <p:cNvPr id="6" name="文本框 5">
                <a:extLst>
                  <a:ext uri="{FF2B5EF4-FFF2-40B4-BE49-F238E27FC236}">
                    <a16:creationId xmlns:a16="http://schemas.microsoft.com/office/drawing/2014/main" id="{853125E9-62D7-75CB-FB9F-040217DA0E7D}"/>
                  </a:ext>
                </a:extLst>
              </p:cNvPr>
              <p:cNvSpPr txBox="1">
                <a:spLocks noRot="1" noChangeAspect="1" noMove="1" noResize="1" noEditPoints="1" noAdjustHandles="1" noChangeArrowheads="1" noChangeShapeType="1" noTextEdit="1"/>
              </p:cNvSpPr>
              <p:nvPr/>
            </p:nvSpPr>
            <p:spPr bwMode="auto">
              <a:xfrm>
                <a:off x="385761" y="761701"/>
                <a:ext cx="11234019" cy="5458124"/>
              </a:xfrm>
              <a:prstGeom prst="rect">
                <a:avLst/>
              </a:prstGeom>
              <a:blipFill>
                <a:blip r:embed="rId3"/>
                <a:stretch>
                  <a:fillRect l="-814" r="-3147" b="-1788"/>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8A0C3634-75CC-BBDC-786E-BC02ED244E03}"/>
              </a:ext>
            </a:extLst>
          </p:cNvPr>
          <p:cNvSpPr txBox="1"/>
          <p:nvPr/>
        </p:nvSpPr>
        <p:spPr bwMode="auto">
          <a:xfrm>
            <a:off x="385762" y="6378575"/>
            <a:ext cx="11503804" cy="365125"/>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Albert Einstein, Zum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gegenwärtigen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Stande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des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Strahlungsproblems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论辐射问题的现状</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10 (6), 185-193(1909)</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10432415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577583-73A2-64FC-7FF8-BD1144A4DBA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F28C6B4E-2919-66AA-E134-5BA880220CCE}"/>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92498EEC-73A2-1D0F-1FF6-BD20A879ED75}"/>
              </a:ext>
            </a:extLst>
          </p:cNvPr>
          <p:cNvSpPr>
            <a:spLocks noGrp="1"/>
          </p:cNvSpPr>
          <p:nvPr>
            <p:ph type="sldNum" sz="quarter" idx="12"/>
          </p:nvPr>
        </p:nvSpPr>
        <p:spPr/>
        <p:txBody>
          <a:bodyPr/>
          <a:lstStyle/>
          <a:p>
            <a:fld id="{A840D53A-832B-4CFE-819B-CBBAE244F2EE}" type="slidenum">
              <a:rPr lang="zh-CN" altLang="en-US" smtClean="0"/>
              <a:t>28</a:t>
            </a:fld>
            <a:endParaRPr lang="zh-CN" altLang="en-US"/>
          </a:p>
        </p:txBody>
      </p:sp>
      <p:sp>
        <p:nvSpPr>
          <p:cNvPr id="3" name="文本框 2">
            <a:extLst>
              <a:ext uri="{FF2B5EF4-FFF2-40B4-BE49-F238E27FC236}">
                <a16:creationId xmlns:a16="http://schemas.microsoft.com/office/drawing/2014/main" id="{AB019384-1130-C973-4717-2A1C24BC5EE7}"/>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EE0A5AD-4F8D-9C38-50D2-9528D8777A38}"/>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B2A6577A-C430-7E2D-939F-BDF18070C9E1}"/>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10" name="文本框 9">
                <a:extLst>
                  <a:ext uri="{FF2B5EF4-FFF2-40B4-BE49-F238E27FC236}">
                    <a16:creationId xmlns:a16="http://schemas.microsoft.com/office/drawing/2014/main" id="{4F84168A-B737-AF1F-26F2-4E227ACBD4DF}"/>
                  </a:ext>
                </a:extLst>
              </p:cNvPr>
              <p:cNvSpPr txBox="1"/>
              <p:nvPr/>
            </p:nvSpPr>
            <p:spPr bwMode="auto">
              <a:xfrm>
                <a:off x="326334" y="1259457"/>
                <a:ext cx="11276194" cy="5316468"/>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1919</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年，数学家外尔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(Hermann Weyl, 1885-1955)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试图统一引力与电磁。</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zh-CN" sz="2400" dirty="0">
                    <a:solidFill>
                      <a:schemeClr val="bg1"/>
                    </a:solidFill>
                  </a:rPr>
                  <a:t>度规</a:t>
                </a:r>
                <a:r>
                  <a:rPr lang="en-US" altLang="zh-CN" sz="2400" dirty="0">
                    <a:solidFill>
                      <a:schemeClr val="bg1"/>
                    </a:solidFill>
                  </a:rPr>
                  <a:t> (</a:t>
                </a:r>
                <a:r>
                  <a:rPr lang="zh-CN" altLang="en-US" sz="2400" dirty="0">
                    <a:solidFill>
                      <a:schemeClr val="bg1"/>
                    </a:solidFill>
                  </a:rPr>
                  <a:t>引力</a:t>
                </a:r>
                <a:r>
                  <a:rPr lang="en-US" altLang="zh-CN" sz="2400" dirty="0">
                    <a:solidFill>
                      <a:schemeClr val="bg1"/>
                    </a:solidFill>
                  </a:rPr>
                  <a:t>)</a:t>
                </a:r>
                <a:r>
                  <a:rPr lang="zh-CN" altLang="en-US" sz="2400" dirty="0">
                    <a:solidFill>
                      <a:schemeClr val="bg1"/>
                    </a:solidFill>
                  </a:rPr>
                  <a:t>是</a:t>
                </a:r>
                <a:r>
                  <a:rPr lang="zh-CN" altLang="zh-CN" sz="2400" dirty="0">
                    <a:solidFill>
                      <a:schemeClr val="bg1"/>
                    </a:solidFill>
                  </a:rPr>
                  <a:t>不变微分二次型 </a:t>
                </a:r>
                <a14:m>
                  <m:oMath xmlns:m="http://schemas.openxmlformats.org/officeDocument/2006/math">
                    <m:r>
                      <a:rPr lang="en-US" altLang="zh-CN" sz="2400" i="1">
                        <a:solidFill>
                          <a:schemeClr val="bg1"/>
                        </a:solidFill>
                        <a:latin typeface="Cambria Math" panose="02040503050406030204" pitchFamily="18" charset="0"/>
                      </a:rPr>
                      <m:t>𝑑</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𝑠</m:t>
                        </m:r>
                      </m:e>
                      <m:sup>
                        <m:r>
                          <a:rPr lang="en-US" altLang="zh-CN" sz="2400">
                            <a:solidFill>
                              <a:schemeClr val="bg1"/>
                            </a:solidFill>
                            <a:latin typeface="Cambria Math" panose="02040503050406030204" pitchFamily="18" charset="0"/>
                          </a:rPr>
                          <m:t>2</m:t>
                        </m:r>
                      </m:sup>
                    </m:sSup>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𝑔</m:t>
                        </m:r>
                      </m:e>
                      <m:sub>
                        <m:r>
                          <a:rPr lang="en-US" altLang="zh-CN" sz="2400" i="1">
                            <a:solidFill>
                              <a:schemeClr val="bg1"/>
                            </a:solidFill>
                            <a:latin typeface="Cambria Math" panose="02040503050406030204" pitchFamily="18" charset="0"/>
                          </a:rPr>
                          <m:t>𝑖𝑘</m:t>
                        </m:r>
                      </m:sub>
                    </m:sSub>
                    <m:r>
                      <a:rPr lang="en-US" altLang="zh-CN" sz="2400" i="1">
                        <a:solidFill>
                          <a:schemeClr val="bg1"/>
                        </a:solidFill>
                        <a:latin typeface="Cambria Math" panose="02040503050406030204" pitchFamily="18" charset="0"/>
                      </a:rPr>
                      <m:t>𝑑</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𝑥</m:t>
                        </m:r>
                      </m:e>
                      <m:sub>
                        <m:r>
                          <a:rPr lang="en-US" altLang="zh-CN" sz="2400" i="1">
                            <a:solidFill>
                              <a:schemeClr val="bg1"/>
                            </a:solidFill>
                            <a:latin typeface="Cambria Math" panose="02040503050406030204" pitchFamily="18" charset="0"/>
                          </a:rPr>
                          <m:t>𝑖</m:t>
                        </m:r>
                      </m:sub>
                    </m:sSub>
                    <m:r>
                      <a:rPr lang="en-US" altLang="zh-CN" sz="2400" i="1">
                        <a:solidFill>
                          <a:schemeClr val="bg1"/>
                        </a:solidFill>
                        <a:latin typeface="Cambria Math" panose="02040503050406030204" pitchFamily="18" charset="0"/>
                      </a:rPr>
                      <m:t>𝑑</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𝑥</m:t>
                        </m:r>
                      </m:e>
                      <m:sub>
                        <m:r>
                          <a:rPr lang="en-US" altLang="zh-CN" sz="2400" i="1">
                            <a:solidFill>
                              <a:schemeClr val="bg1"/>
                            </a:solidFill>
                            <a:latin typeface="Cambria Math" panose="02040503050406030204" pitchFamily="18" charset="0"/>
                          </a:rPr>
                          <m:t>𝑘</m:t>
                        </m:r>
                      </m:sub>
                    </m:sSub>
                  </m:oMath>
                </a14:m>
                <a:r>
                  <a:rPr lang="en-US" altLang="zh-CN" sz="2400" dirty="0">
                    <a:solidFill>
                      <a:schemeClr val="bg1"/>
                    </a:solidFill>
                  </a:rPr>
                  <a:t> </a:t>
                </a:r>
                <a:r>
                  <a:rPr lang="zh-CN" altLang="zh-CN" sz="2400" dirty="0">
                    <a:solidFill>
                      <a:schemeClr val="bg1"/>
                    </a:solidFill>
                  </a:rPr>
                  <a:t>里的系数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𝑔</m:t>
                        </m:r>
                      </m:e>
                      <m:sub>
                        <m:r>
                          <a:rPr lang="en-US" altLang="zh-CN" sz="2400" i="1">
                            <a:solidFill>
                              <a:schemeClr val="bg1"/>
                            </a:solidFill>
                            <a:latin typeface="Cambria Math" panose="02040503050406030204" pitchFamily="18" charset="0"/>
                          </a:rPr>
                          <m:t>𝑖𝑘</m:t>
                        </m:r>
                      </m:sub>
                    </m:sSub>
                  </m:oMath>
                </a14:m>
                <a:r>
                  <a:rPr lang="zh-CN" altLang="zh-CN" sz="2400" dirty="0">
                    <a:solidFill>
                      <a:schemeClr val="bg1"/>
                    </a:solidFill>
                  </a:rPr>
                  <a:t>，电磁</a:t>
                </a:r>
                <a:r>
                  <a:rPr lang="en-US" altLang="zh-CN" sz="2400" dirty="0">
                    <a:solidFill>
                      <a:schemeClr val="bg1"/>
                    </a:solidFill>
                  </a:rPr>
                  <a:t>4-</a:t>
                </a:r>
                <a:r>
                  <a:rPr lang="zh-CN" altLang="zh-CN" sz="2400" dirty="0">
                    <a:solidFill>
                      <a:schemeClr val="bg1"/>
                    </a:solidFill>
                  </a:rPr>
                  <a:t>矢量是一个不变的线性微分形式</a:t>
                </a:r>
                <a14:m>
                  <m:oMath xmlns:m="http://schemas.openxmlformats.org/officeDocument/2006/math">
                    <m:r>
                      <a:rPr lang="en-US" altLang="zh-CN" sz="2400" i="1">
                        <a:solidFill>
                          <a:schemeClr val="bg1"/>
                        </a:solidFill>
                        <a:latin typeface="Cambria Math" panose="02040503050406030204" pitchFamily="18" charset="0"/>
                      </a:rPr>
                      <m:t>𝑑</m:t>
                    </m:r>
                    <m:r>
                      <a:rPr lang="en-US" altLang="zh-CN" sz="2400" i="1">
                        <a:solidFill>
                          <a:schemeClr val="bg1"/>
                        </a:solidFill>
                        <a:latin typeface="Cambria Math" panose="02040503050406030204" pitchFamily="18" charset="0"/>
                      </a:rPr>
                      <m:t>𝜑</m:t>
                    </m:r>
                    <m:r>
                      <a:rPr lang="en-US" altLang="zh-CN" sz="2400" i="1">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𝐴</m:t>
                        </m:r>
                      </m:e>
                      <m:sub>
                        <m:r>
                          <a:rPr lang="en-US" altLang="zh-CN" sz="2400" i="1">
                            <a:solidFill>
                              <a:schemeClr val="bg1"/>
                            </a:solidFill>
                            <a:latin typeface="Cambria Math" panose="02040503050406030204" pitchFamily="18" charset="0"/>
                          </a:rPr>
                          <m:t>𝜇</m:t>
                        </m:r>
                      </m:sub>
                    </m:sSub>
                    <m:r>
                      <a:rPr lang="en-US" altLang="zh-CN" sz="2400" i="1">
                        <a:solidFill>
                          <a:schemeClr val="bg1"/>
                        </a:solidFill>
                        <a:latin typeface="Cambria Math" panose="02040503050406030204" pitchFamily="18" charset="0"/>
                      </a:rPr>
                      <m:t>𝑑</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𝑥</m:t>
                        </m:r>
                      </m:e>
                      <m:sup>
                        <m:r>
                          <a:rPr lang="en-US" altLang="zh-CN" sz="2400" i="1">
                            <a:solidFill>
                              <a:schemeClr val="bg1"/>
                            </a:solidFill>
                            <a:latin typeface="Cambria Math" panose="02040503050406030204" pitchFamily="18" charset="0"/>
                          </a:rPr>
                          <m:t>𝜇</m:t>
                        </m:r>
                      </m:sup>
                    </m:sSup>
                  </m:oMath>
                </a14:m>
                <a:r>
                  <a:rPr lang="en-US" altLang="zh-CN" sz="2400" dirty="0">
                    <a:solidFill>
                      <a:schemeClr val="bg1"/>
                    </a:solidFill>
                  </a:rPr>
                  <a:t> </a:t>
                </a:r>
                <a:r>
                  <a:rPr lang="zh-CN" altLang="zh-CN" sz="2400" dirty="0">
                    <a:solidFill>
                      <a:schemeClr val="bg1"/>
                    </a:solidFill>
                  </a:rPr>
                  <a:t>里的系数</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𝐴</m:t>
                        </m:r>
                      </m:e>
                      <m:sub>
                        <m:r>
                          <a:rPr lang="en-US" altLang="zh-CN" sz="2400" i="1">
                            <a:solidFill>
                              <a:schemeClr val="bg1"/>
                            </a:solidFill>
                            <a:latin typeface="Cambria Math" panose="02040503050406030204" pitchFamily="18" charset="0"/>
                          </a:rPr>
                          <m:t>𝜇</m:t>
                        </m:r>
                      </m:sub>
                    </m:sSub>
                  </m:oMath>
                </a14:m>
                <a:r>
                  <a:rPr lang="zh-CN" altLang="zh-CN" sz="2400" dirty="0">
                    <a:solidFill>
                      <a:schemeClr val="bg1"/>
                    </a:solidFill>
                  </a:rPr>
                  <a:t>。</a:t>
                </a:r>
                <a:endParaRPr lang="en-US" altLang="zh-CN" sz="2400" dirty="0">
                  <a:solidFill>
                    <a:schemeClr val="bg1"/>
                  </a:solidFill>
                </a:endParaRPr>
              </a:p>
              <a:p>
                <a:pPr algn="just">
                  <a:lnSpc>
                    <a:spcPct val="150000"/>
                  </a:lnSpc>
                </a:pPr>
                <a:r>
                  <a:rPr lang="zh-CN" altLang="zh-CN" sz="2400" dirty="0">
                    <a:solidFill>
                      <a:schemeClr val="bg1"/>
                    </a:solidFill>
                  </a:rPr>
                  <a:t>外尔敏锐地注意到了这里有物理，或许能提供统一引力与电磁理论的切入点。</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为了统一引力和电磁理论，外尔引入了广义联络。</a:t>
                </a:r>
                <a:r>
                  <a:rPr lang="zh-CN" altLang="zh-CN" sz="2400" dirty="0">
                    <a:solidFill>
                      <a:schemeClr val="bg1"/>
                    </a:solidFill>
                  </a:rPr>
                  <a:t>在时空联络之外</a:t>
                </a:r>
                <a:r>
                  <a:rPr lang="zh-CN" altLang="zh-CN" sz="2400" b="1" dirty="0">
                    <a:solidFill>
                      <a:srgbClr val="FFC000"/>
                    </a:solidFill>
                  </a:rPr>
                  <a:t>再引入</a:t>
                </a:r>
                <a:r>
                  <a:rPr lang="zh-CN" altLang="zh-CN" sz="2400" dirty="0">
                    <a:solidFill>
                      <a:schemeClr val="bg1"/>
                    </a:solidFill>
                  </a:rPr>
                  <a:t>一个</a:t>
                </a:r>
                <a:r>
                  <a:rPr lang="en-US" altLang="zh-CN" sz="2400" dirty="0">
                    <a:solidFill>
                      <a:schemeClr val="bg1"/>
                    </a:solidFill>
                  </a:rPr>
                  <a:t>4-</a:t>
                </a:r>
                <a:r>
                  <a:rPr lang="zh-CN" altLang="zh-CN" sz="2400" dirty="0">
                    <a:solidFill>
                      <a:schemeClr val="bg1"/>
                    </a:solidFill>
                  </a:rPr>
                  <a:t>矢量场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𝑣</m:t>
                        </m:r>
                      </m:e>
                      <m:sub>
                        <m:r>
                          <a:rPr lang="en-US" altLang="zh-CN" sz="2400" i="1">
                            <a:solidFill>
                              <a:schemeClr val="bg1"/>
                            </a:solidFill>
                            <a:latin typeface="Cambria Math" panose="02040503050406030204" pitchFamily="18" charset="0"/>
                          </a:rPr>
                          <m:t>𝜇</m:t>
                        </m:r>
                      </m:sub>
                    </m:sSub>
                    <m:r>
                      <a:rPr lang="en-US" altLang="zh-CN" sz="2400">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𝑥</m:t>
                    </m:r>
                    <m:r>
                      <a:rPr lang="en-US" altLang="zh-CN" sz="2400">
                        <a:solidFill>
                          <a:schemeClr val="bg1"/>
                        </a:solidFill>
                        <a:latin typeface="Cambria Math" panose="02040503050406030204" pitchFamily="18" charset="0"/>
                      </a:rPr>
                      <m:t>)</m:t>
                    </m:r>
                  </m:oMath>
                </a14:m>
                <a:r>
                  <a:rPr lang="zh-CN" altLang="zh-CN" sz="2400" dirty="0">
                    <a:solidFill>
                      <a:schemeClr val="bg1"/>
                    </a:solidFill>
                  </a:rPr>
                  <a:t>，即将联络改造为</a:t>
                </a:r>
                <a:endParaRPr lang="en-US" altLang="zh-CN" sz="2400" dirty="0">
                  <a:solidFill>
                    <a:schemeClr val="bg1"/>
                  </a:solidFill>
                </a:endParaRPr>
              </a:p>
              <a:p>
                <a:pPr algn="just">
                  <a:lnSpc>
                    <a:spcPct val="150000"/>
                  </a:lnSpc>
                </a:pPr>
                <a:r>
                  <a:rPr lang="en-US" altLang="zh-CN" sz="2400" dirty="0">
                    <a:solidFill>
                      <a:schemeClr val="bg1"/>
                    </a:solidFill>
                  </a:rPr>
                  <a:t>	</a:t>
                </a:r>
                <a14:m>
                  <m:oMath xmlns:m="http://schemas.openxmlformats.org/officeDocument/2006/math">
                    <m:sSubSup>
                      <m:sSubSupPr>
                        <m:ctrlPr>
                          <a:rPr lang="zh-CN" altLang="zh-CN" sz="2400" i="1">
                            <a:solidFill>
                              <a:schemeClr val="bg1"/>
                            </a:solidFill>
                            <a:latin typeface="Cambria Math" panose="02040503050406030204" pitchFamily="18" charset="0"/>
                          </a:rPr>
                        </m:ctrlPr>
                      </m:sSubSupPr>
                      <m:e>
                        <m:acc>
                          <m:accPr>
                            <m:chr m:val="̃"/>
                            <m:ctrlPr>
                              <a:rPr lang="zh-CN" altLang="zh-CN" sz="2400" i="1">
                                <a:solidFill>
                                  <a:schemeClr val="bg1"/>
                                </a:solidFill>
                                <a:latin typeface="Cambria Math" panose="02040503050406030204" pitchFamily="18" charset="0"/>
                              </a:rPr>
                            </m:ctrlPr>
                          </m:accPr>
                          <m:e>
                            <m:r>
                              <m:rPr>
                                <m:sty m:val="p"/>
                              </m:rPr>
                              <a:rPr lang="en-US" altLang="zh-CN" sz="2400">
                                <a:solidFill>
                                  <a:schemeClr val="bg1"/>
                                </a:solidFill>
                                <a:latin typeface="Cambria Math" panose="02040503050406030204" pitchFamily="18" charset="0"/>
                              </a:rPr>
                              <m:t>Γ</m:t>
                            </m:r>
                          </m:e>
                        </m:acc>
                      </m:e>
                      <m:sub>
                        <m:r>
                          <a:rPr lang="en-US" altLang="zh-CN" sz="2400" i="1">
                            <a:solidFill>
                              <a:schemeClr val="bg1"/>
                            </a:solidFill>
                            <a:latin typeface="Cambria Math" panose="02040503050406030204" pitchFamily="18" charset="0"/>
                          </a:rPr>
                          <m:t>𝜇𝜈</m:t>
                        </m:r>
                      </m:sub>
                      <m:sup>
                        <m:r>
                          <a:rPr lang="en-US" altLang="zh-CN" sz="2400" i="1">
                            <a:solidFill>
                              <a:schemeClr val="bg1"/>
                            </a:solidFill>
                            <a:latin typeface="Cambria Math" panose="02040503050406030204" pitchFamily="18" charset="0"/>
                          </a:rPr>
                          <m:t>𝜆</m:t>
                        </m:r>
                      </m:sup>
                    </m:sSubSup>
                    <m:r>
                      <a:rPr lang="en-US" altLang="zh-CN" sz="2400">
                        <a:solidFill>
                          <a:schemeClr val="bg1"/>
                        </a:solidFill>
                        <a:latin typeface="Cambria Math" panose="02040503050406030204" pitchFamily="18" charset="0"/>
                      </a:rPr>
                      <m:t>=</m:t>
                    </m:r>
                    <m:sSubSup>
                      <m:sSubSupPr>
                        <m:ctrlPr>
                          <a:rPr lang="zh-CN" altLang="zh-CN" sz="2400" i="1">
                            <a:solidFill>
                              <a:schemeClr val="bg1"/>
                            </a:solidFill>
                            <a:latin typeface="Cambria Math" panose="02040503050406030204" pitchFamily="18" charset="0"/>
                          </a:rPr>
                        </m:ctrlPr>
                      </m:sSubSupPr>
                      <m:e>
                        <m:r>
                          <m:rPr>
                            <m:sty m:val="p"/>
                          </m:rPr>
                          <a:rPr lang="en-US" altLang="zh-CN" sz="2400">
                            <a:solidFill>
                              <a:schemeClr val="bg1"/>
                            </a:solidFill>
                            <a:latin typeface="Cambria Math" panose="02040503050406030204" pitchFamily="18" charset="0"/>
                          </a:rPr>
                          <m:t>Γ</m:t>
                        </m:r>
                      </m:e>
                      <m:sub>
                        <m:r>
                          <a:rPr lang="en-US" altLang="zh-CN" sz="2400" i="1">
                            <a:solidFill>
                              <a:schemeClr val="bg1"/>
                            </a:solidFill>
                            <a:latin typeface="Cambria Math" panose="02040503050406030204" pitchFamily="18" charset="0"/>
                          </a:rPr>
                          <m:t>𝜇𝜈</m:t>
                        </m:r>
                      </m:sub>
                      <m:sup>
                        <m:r>
                          <a:rPr lang="en-US" altLang="zh-CN" sz="2400" i="1">
                            <a:solidFill>
                              <a:schemeClr val="bg1"/>
                            </a:solidFill>
                            <a:latin typeface="Cambria Math" panose="02040503050406030204" pitchFamily="18" charset="0"/>
                          </a:rPr>
                          <m:t>𝜆</m:t>
                        </m:r>
                      </m:sup>
                    </m:sSubSup>
                    <m:r>
                      <a:rPr lang="en-US" altLang="zh-CN" sz="240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1</m:t>
                        </m:r>
                      </m:num>
                      <m:den>
                        <m:r>
                          <a:rPr lang="en-US" altLang="zh-CN" sz="2400">
                            <a:solidFill>
                              <a:schemeClr val="bg1"/>
                            </a:solidFill>
                            <a:latin typeface="Cambria Math" panose="02040503050406030204" pitchFamily="18" charset="0"/>
                          </a:rPr>
                          <m:t>2</m:t>
                        </m:r>
                      </m:den>
                    </m:f>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𝑔</m:t>
                        </m:r>
                      </m:e>
                      <m:sup>
                        <m:r>
                          <a:rPr lang="en-US" altLang="zh-CN" sz="2400" i="1">
                            <a:solidFill>
                              <a:schemeClr val="bg1"/>
                            </a:solidFill>
                            <a:latin typeface="Cambria Math" panose="02040503050406030204" pitchFamily="18" charset="0"/>
                          </a:rPr>
                          <m:t>𝜆𝜎</m:t>
                        </m:r>
                      </m:sup>
                    </m:sSup>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𝑔</m:t>
                        </m:r>
                      </m:e>
                      <m:sub>
                        <m:r>
                          <a:rPr lang="en-US" altLang="zh-CN" sz="2400" i="1">
                            <a:solidFill>
                              <a:schemeClr val="bg1"/>
                            </a:solidFill>
                            <a:latin typeface="Cambria Math" panose="02040503050406030204" pitchFamily="18" charset="0"/>
                          </a:rPr>
                          <m:t>𝜇𝜎</m:t>
                        </m:r>
                      </m:sub>
                    </m:sSub>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𝑣</m:t>
                        </m:r>
                      </m:e>
                      <m:sub>
                        <m:r>
                          <a:rPr lang="en-US" altLang="zh-CN" sz="2400" i="1">
                            <a:solidFill>
                              <a:schemeClr val="bg1"/>
                            </a:solidFill>
                            <a:latin typeface="Cambria Math" panose="02040503050406030204" pitchFamily="18" charset="0"/>
                          </a:rPr>
                          <m:t>𝜈</m:t>
                        </m:r>
                      </m:sub>
                    </m:sSub>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𝑔</m:t>
                        </m:r>
                      </m:e>
                      <m:sub>
                        <m:r>
                          <a:rPr lang="en-US" altLang="zh-CN" sz="2400" i="1">
                            <a:solidFill>
                              <a:schemeClr val="bg1"/>
                            </a:solidFill>
                            <a:latin typeface="Cambria Math" panose="02040503050406030204" pitchFamily="18" charset="0"/>
                          </a:rPr>
                          <m:t>𝜎𝜈</m:t>
                        </m:r>
                      </m:sub>
                    </m:sSub>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𝑣</m:t>
                        </m:r>
                      </m:e>
                      <m:sub>
                        <m:r>
                          <a:rPr lang="en-US" altLang="zh-CN" sz="2400" i="1">
                            <a:solidFill>
                              <a:schemeClr val="bg1"/>
                            </a:solidFill>
                            <a:latin typeface="Cambria Math" panose="02040503050406030204" pitchFamily="18" charset="0"/>
                          </a:rPr>
                          <m:t>𝜇</m:t>
                        </m:r>
                      </m:sub>
                    </m:sSub>
                    <m:r>
                      <a:rPr lang="en-US" altLang="zh-CN" sz="2400" i="1">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𝑔</m:t>
                        </m:r>
                      </m:e>
                      <m:sub>
                        <m:r>
                          <a:rPr lang="en-US" altLang="zh-CN" sz="2400" i="1">
                            <a:solidFill>
                              <a:schemeClr val="bg1"/>
                            </a:solidFill>
                            <a:latin typeface="Cambria Math" panose="02040503050406030204" pitchFamily="18" charset="0"/>
                          </a:rPr>
                          <m:t>𝜇𝜈</m:t>
                        </m:r>
                      </m:sub>
                    </m:sSub>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𝑣</m:t>
                        </m:r>
                      </m:e>
                      <m:sub>
                        <m:r>
                          <a:rPr lang="en-US" altLang="zh-CN" sz="2400" i="1">
                            <a:solidFill>
                              <a:schemeClr val="bg1"/>
                            </a:solidFill>
                            <a:latin typeface="Cambria Math" panose="02040503050406030204" pitchFamily="18" charset="0"/>
                          </a:rPr>
                          <m:t>𝜎</m:t>
                        </m:r>
                      </m:sub>
                    </m:sSub>
                    <m:r>
                      <a:rPr lang="en-US" altLang="zh-CN" sz="2400">
                        <a:solidFill>
                          <a:schemeClr val="bg1"/>
                        </a:solidFill>
                        <a:latin typeface="Cambria Math" panose="02040503050406030204" pitchFamily="18" charset="0"/>
                      </a:rPr>
                      <m:t>)</m:t>
                    </m:r>
                  </m:oMath>
                </a14:m>
                <a:r>
                  <a:rPr lang="en-US" altLang="zh-CN" sz="2400" dirty="0">
                    <a:solidFill>
                      <a:schemeClr val="bg1"/>
                    </a:solidFill>
                  </a:rPr>
                  <a:t> </a:t>
                </a:r>
                <a:r>
                  <a:rPr lang="zh-CN" altLang="zh-CN" sz="2400" dirty="0">
                    <a:solidFill>
                      <a:schemeClr val="bg1"/>
                    </a:solidFill>
                  </a:rPr>
                  <a:t>。</a:t>
                </a:r>
                <a:endParaRPr lang="en-US" altLang="zh-CN" sz="2400" dirty="0">
                  <a:solidFill>
                    <a:schemeClr val="bg1"/>
                  </a:solidFill>
                </a:endParaRPr>
              </a:p>
              <a:p>
                <a:pPr algn="just">
                  <a:lnSpc>
                    <a:spcPct val="150000"/>
                  </a:lnSpc>
                </a:pPr>
                <a:r>
                  <a:rPr lang="zh-CN" altLang="zh-CN" sz="2400" dirty="0">
                    <a:solidFill>
                      <a:schemeClr val="bg1"/>
                    </a:solidFill>
                  </a:rPr>
                  <a:t>矢量依据</a:t>
                </a:r>
                <a:r>
                  <a:rPr lang="zh-CN" altLang="en-US" sz="2400" dirty="0">
                    <a:solidFill>
                      <a:schemeClr val="bg1"/>
                    </a:solidFill>
                  </a:rPr>
                  <a:t>此</a:t>
                </a:r>
                <a:r>
                  <a:rPr lang="zh-CN" altLang="zh-CN" sz="2400" dirty="0">
                    <a:solidFill>
                      <a:schemeClr val="bg1"/>
                    </a:solidFill>
                  </a:rPr>
                  <a:t>联络平行移动</a:t>
                </a:r>
                <a:r>
                  <a:rPr lang="zh-CN" altLang="zh-CN" sz="2400" dirty="0">
                    <a:solidFill>
                      <a:srgbClr val="FFC000"/>
                    </a:solidFill>
                  </a:rPr>
                  <a:t>长度是变的</a:t>
                </a:r>
                <a:r>
                  <a:rPr lang="zh-CN" altLang="zh-CN" sz="2400" dirty="0">
                    <a:solidFill>
                      <a:schemeClr val="bg1"/>
                    </a:solidFill>
                  </a:rPr>
                  <a:t>，经移动后会获得一个尺度因子</a:t>
                </a:r>
                <a14:m>
                  <m:oMath xmlns:m="http://schemas.openxmlformats.org/officeDocument/2006/math">
                    <m:sSup>
                      <m:sSupPr>
                        <m:ctrlPr>
                          <a:rPr lang="zh-CN" altLang="zh-CN" sz="2400" i="1" smtClean="0">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𝑒</m:t>
                        </m:r>
                      </m:e>
                      <m:sup>
                        <m:nary>
                          <m:naryPr>
                            <m:ctrlPr>
                              <a:rPr lang="zh-CN" altLang="zh-CN" sz="2400" i="1">
                                <a:solidFill>
                                  <a:srgbClr val="FFC000"/>
                                </a:solidFill>
                                <a:latin typeface="Cambria Math" panose="02040503050406030204" pitchFamily="18" charset="0"/>
                              </a:rPr>
                            </m:ctrlPr>
                          </m:naryPr>
                          <m:sub>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𝑥</m:t>
                                </m:r>
                              </m:e>
                              <m:sub>
                                <m:r>
                                  <a:rPr lang="en-US" altLang="zh-CN" sz="2400">
                                    <a:solidFill>
                                      <a:srgbClr val="FFC000"/>
                                    </a:solidFill>
                                    <a:latin typeface="Cambria Math" panose="02040503050406030204" pitchFamily="18" charset="0"/>
                                  </a:rPr>
                                  <m:t>1</m:t>
                                </m:r>
                              </m:sub>
                            </m:sSub>
                          </m:sub>
                          <m:sup>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𝑥</m:t>
                                </m:r>
                              </m:e>
                              <m:sub>
                                <m:r>
                                  <a:rPr lang="en-US" altLang="zh-CN" sz="2400">
                                    <a:solidFill>
                                      <a:srgbClr val="FFC000"/>
                                    </a:solidFill>
                                    <a:latin typeface="Cambria Math" panose="02040503050406030204" pitchFamily="18" charset="0"/>
                                  </a:rPr>
                                  <m:t>2</m:t>
                                </m:r>
                              </m:sub>
                            </m:sSub>
                          </m:sup>
                          <m:e>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𝑣</m:t>
                                </m:r>
                              </m:e>
                              <m:sub>
                                <m:r>
                                  <a:rPr lang="en-US" altLang="zh-CN" sz="2400" i="1">
                                    <a:solidFill>
                                      <a:srgbClr val="FFC000"/>
                                    </a:solidFill>
                                    <a:latin typeface="Cambria Math" panose="02040503050406030204" pitchFamily="18" charset="0"/>
                                  </a:rPr>
                                  <m:t>𝜇</m:t>
                                </m:r>
                              </m:sub>
                            </m:sSub>
                            <m:r>
                              <a:rPr lang="en-US" altLang="zh-CN" sz="2400">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𝑥</m:t>
                            </m:r>
                            <m:r>
                              <a:rPr lang="en-US" altLang="zh-CN" sz="2400">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𝑑</m:t>
                            </m:r>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𝑥</m:t>
                                </m:r>
                              </m:e>
                              <m:sup>
                                <m:r>
                                  <a:rPr lang="en-US" altLang="zh-CN" sz="2400" i="1">
                                    <a:solidFill>
                                      <a:srgbClr val="FFC000"/>
                                    </a:solidFill>
                                    <a:latin typeface="Cambria Math" panose="02040503050406030204" pitchFamily="18" charset="0"/>
                                  </a:rPr>
                                  <m:t>𝜇</m:t>
                                </m:r>
                              </m:sup>
                            </m:sSup>
                          </m:e>
                        </m:nary>
                      </m:sup>
                    </m:sSup>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10" name="文本框 9">
                <a:extLst>
                  <a:ext uri="{FF2B5EF4-FFF2-40B4-BE49-F238E27FC236}">
                    <a16:creationId xmlns:a16="http://schemas.microsoft.com/office/drawing/2014/main" id="{4F84168A-B737-AF1F-26F2-4E227ACBD4DF}"/>
                  </a:ext>
                </a:extLst>
              </p:cNvPr>
              <p:cNvSpPr txBox="1">
                <a:spLocks noRot="1" noChangeAspect="1" noMove="1" noResize="1" noEditPoints="1" noAdjustHandles="1" noChangeArrowheads="1" noChangeShapeType="1" noTextEdit="1"/>
              </p:cNvSpPr>
              <p:nvPr/>
            </p:nvSpPr>
            <p:spPr bwMode="auto">
              <a:xfrm>
                <a:off x="326334" y="1259457"/>
                <a:ext cx="11276194" cy="5316468"/>
              </a:xfrm>
              <a:prstGeom prst="rect">
                <a:avLst/>
              </a:prstGeom>
              <a:blipFill>
                <a:blip r:embed="rId3"/>
                <a:stretch>
                  <a:fillRect l="-865" r="-865"/>
                </a:stretch>
              </a:blipFill>
              <a:ln>
                <a:noFill/>
              </a:ln>
              <a:effectLst/>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9CD8B36F-1091-3E65-D465-DE24915707D1}"/>
              </a:ext>
            </a:extLst>
          </p:cNvPr>
          <p:cNvSpPr txBox="1"/>
          <p:nvPr/>
        </p:nvSpPr>
        <p:spPr bwMode="auto">
          <a:xfrm>
            <a:off x="458593" y="383695"/>
            <a:ext cx="865708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1923,  Making ℎ imaginary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357422068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8A674-1BB6-308C-BEA8-2F7A3918A08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A41B765F-C558-C4BD-B60B-08276C0BFA37}"/>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4215269C-A5B1-11F1-B134-F8D5A8CE02B0}"/>
              </a:ext>
            </a:extLst>
          </p:cNvPr>
          <p:cNvSpPr>
            <a:spLocks noGrp="1"/>
          </p:cNvSpPr>
          <p:nvPr>
            <p:ph type="sldNum" sz="quarter" idx="12"/>
          </p:nvPr>
        </p:nvSpPr>
        <p:spPr/>
        <p:txBody>
          <a:bodyPr/>
          <a:lstStyle/>
          <a:p>
            <a:fld id="{A840D53A-832B-4CFE-819B-CBBAE244F2EE}" type="slidenum">
              <a:rPr lang="zh-CN" altLang="en-US" smtClean="0"/>
              <a:t>29</a:t>
            </a:fld>
            <a:endParaRPr lang="zh-CN" altLang="en-US"/>
          </a:p>
        </p:txBody>
      </p:sp>
      <p:sp>
        <p:nvSpPr>
          <p:cNvPr id="3" name="文本框 2">
            <a:extLst>
              <a:ext uri="{FF2B5EF4-FFF2-40B4-BE49-F238E27FC236}">
                <a16:creationId xmlns:a16="http://schemas.microsoft.com/office/drawing/2014/main" id="{52FD4BA8-9B64-8B7B-3460-50C243583C7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8831572E-C743-A6A5-0F80-E2FE6E129BFB}"/>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D97DD165-D119-B58B-313E-5FC2EB1F47D0}"/>
              </a:ext>
            </a:extLst>
          </p:cNvPr>
          <p:cNvSpPr txBox="1"/>
          <p:nvPr/>
        </p:nvSpPr>
        <p:spPr bwMode="auto">
          <a:xfrm>
            <a:off x="942284" y="1626891"/>
            <a:ext cx="8594436" cy="3546763"/>
          </a:xfrm>
          <a:prstGeom prst="rect">
            <a:avLst/>
          </a:prstGeom>
          <a:noFill/>
          <a:ln>
            <a:noFill/>
          </a:ln>
          <a:effectLst/>
        </p:spPr>
        <p:txBody>
          <a:bodyPr wrap="square" rtlCol="0">
            <a:noAutofit/>
          </a:bodyPr>
          <a:lstStyle/>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9" name="文本框 8">
            <a:extLst>
              <a:ext uri="{FF2B5EF4-FFF2-40B4-BE49-F238E27FC236}">
                <a16:creationId xmlns:a16="http://schemas.microsoft.com/office/drawing/2014/main" id="{11D06397-0FB2-4729-F952-DC64F24E769C}"/>
              </a:ext>
            </a:extLst>
          </p:cNvPr>
          <p:cNvSpPr txBox="1"/>
          <p:nvPr/>
        </p:nvSpPr>
        <p:spPr bwMode="auto">
          <a:xfrm>
            <a:off x="645232" y="5868187"/>
            <a:ext cx="10901536" cy="760551"/>
          </a:xfrm>
          <a:prstGeom prst="rect">
            <a:avLst/>
          </a:prstGeom>
          <a:noFill/>
          <a:ln>
            <a:solidFill>
              <a:srgbClr val="00B050"/>
            </a:solidFill>
          </a:ln>
          <a:effectLst/>
        </p:spPr>
        <p:txBody>
          <a:bodyPr wrap="square" rtlCol="0">
            <a:noAutofit/>
          </a:bodyPr>
          <a:lstStyle/>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Über</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bemerkenswerte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Eigenschaft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Quantenbahnen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einzelnen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Elektrons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关于单电子量子轨道的一个值得注意的性质 </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für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12, 13-23(1923).</a:t>
            </a:r>
            <a:endPar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BA79D6E9-F457-CDE0-5527-47C767C9575E}"/>
                  </a:ext>
                </a:extLst>
              </p:cNvPr>
              <p:cNvSpPr txBox="1"/>
              <p:nvPr/>
            </p:nvSpPr>
            <p:spPr bwMode="auto">
              <a:xfrm>
                <a:off x="645232" y="1117441"/>
                <a:ext cx="10273463" cy="4235415"/>
              </a:xfrm>
              <a:prstGeom prst="rect">
                <a:avLst/>
              </a:prstGeom>
              <a:noFill/>
              <a:ln>
                <a:noFill/>
              </a:ln>
              <a:effectLst/>
            </p:spPr>
            <p:txBody>
              <a:bodyPr wrap="square" rtlCol="0">
                <a:noAutofit/>
              </a:bodyPr>
              <a:lstStyle/>
              <a:p>
                <a:pPr algn="just">
                  <a:lnSpc>
                    <a:spcPct val="150000"/>
                  </a:lnSpc>
                </a:pPr>
                <a:r>
                  <a:rPr lang="zh-CN" altLang="zh-CN" sz="2400" dirty="0">
                    <a:solidFill>
                      <a:schemeClr val="bg1"/>
                    </a:solidFill>
                  </a:rPr>
                  <a:t>时空的量度因为电磁场的存在而改变尺度，</a:t>
                </a:r>
                <a14:m>
                  <m:oMath xmlns:m="http://schemas.openxmlformats.org/officeDocument/2006/math">
                    <m:r>
                      <a:rPr lang="en-US" altLang="zh-CN" sz="2400" i="1" smtClean="0">
                        <a:solidFill>
                          <a:srgbClr val="FFC000"/>
                        </a:solidFill>
                        <a:latin typeface="Cambria Math" panose="02040503050406030204" pitchFamily="18" charset="0"/>
                      </a:rPr>
                      <m:t>𝓁</m:t>
                    </m:r>
                    <m:r>
                      <a:rPr lang="en-US" altLang="zh-CN" sz="2400" i="1" smtClean="0">
                        <a:solidFill>
                          <a:srgbClr val="FFC000"/>
                        </a:solidFill>
                        <a:latin typeface="Cambria Math" panose="02040503050406030204" pitchFamily="18" charset="0"/>
                      </a:rPr>
                      <m:t>=</m:t>
                    </m:r>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𝓁</m:t>
                        </m:r>
                      </m:e>
                      <m:sub>
                        <m:r>
                          <a:rPr lang="en-US" altLang="zh-CN" sz="2400" i="1">
                            <a:solidFill>
                              <a:srgbClr val="FFC000"/>
                            </a:solidFill>
                            <a:latin typeface="Cambria Math" panose="02040503050406030204" pitchFamily="18" charset="0"/>
                          </a:rPr>
                          <m:t>0</m:t>
                        </m:r>
                      </m:sub>
                    </m:sSub>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𝑒</m:t>
                        </m:r>
                      </m:e>
                      <m:sup>
                        <m:nary>
                          <m:naryPr>
                            <m:ctrlPr>
                              <a:rPr lang="zh-CN" altLang="zh-CN" sz="2400" i="1">
                                <a:solidFill>
                                  <a:srgbClr val="FFC000"/>
                                </a:solidFill>
                                <a:latin typeface="Cambria Math" panose="02040503050406030204" pitchFamily="18" charset="0"/>
                              </a:rPr>
                            </m:ctrlPr>
                          </m:naryPr>
                          <m:sub>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𝑥</m:t>
                                </m:r>
                              </m:e>
                              <m:sub>
                                <m:r>
                                  <a:rPr lang="en-US" altLang="zh-CN" sz="2400" i="1">
                                    <a:solidFill>
                                      <a:srgbClr val="FFC000"/>
                                    </a:solidFill>
                                    <a:latin typeface="Cambria Math" panose="02040503050406030204" pitchFamily="18" charset="0"/>
                                  </a:rPr>
                                  <m:t>1</m:t>
                                </m:r>
                              </m:sub>
                            </m:sSub>
                          </m:sub>
                          <m:sup>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𝑥</m:t>
                                </m:r>
                              </m:e>
                              <m:sub>
                                <m:r>
                                  <a:rPr lang="en-US" altLang="zh-CN" sz="2400" i="1">
                                    <a:solidFill>
                                      <a:srgbClr val="FFC000"/>
                                    </a:solidFill>
                                    <a:latin typeface="Cambria Math" panose="02040503050406030204" pitchFamily="18" charset="0"/>
                                  </a:rPr>
                                  <m:t>2</m:t>
                                </m:r>
                              </m:sub>
                            </m:sSub>
                          </m:sup>
                          <m:e>
                            <m:f>
                              <m:fPr>
                                <m:ctrlPr>
                                  <a:rPr lang="zh-CN" altLang="zh-CN" sz="2400" i="1">
                                    <a:solidFill>
                                      <a:srgbClr val="FFC000"/>
                                    </a:solidFill>
                                    <a:latin typeface="Cambria Math" panose="02040503050406030204" pitchFamily="18" charset="0"/>
                                  </a:rPr>
                                </m:ctrlPr>
                              </m:fPr>
                              <m:num>
                                <m:r>
                                  <a:rPr lang="en-US" altLang="zh-CN" sz="2400" i="1">
                                    <a:solidFill>
                                      <a:srgbClr val="FFC000"/>
                                    </a:solidFill>
                                    <a:latin typeface="Cambria Math" panose="02040503050406030204" pitchFamily="18" charset="0"/>
                                  </a:rPr>
                                  <m:t>𝑒</m:t>
                                </m:r>
                              </m:num>
                              <m:den>
                                <m:r>
                                  <a:rPr lang="en-US" altLang="zh-CN" sz="2400" i="1">
                                    <a:solidFill>
                                      <a:srgbClr val="FFC000"/>
                                    </a:solidFill>
                                    <a:latin typeface="Cambria Math" panose="02040503050406030204" pitchFamily="18" charset="0"/>
                                  </a:rPr>
                                  <m:t>𝛾</m:t>
                                </m:r>
                              </m:den>
                            </m:f>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𝐴</m:t>
                                </m:r>
                              </m:e>
                              <m:sub>
                                <m:r>
                                  <a:rPr lang="en-US" altLang="zh-CN" sz="2400" i="1">
                                    <a:solidFill>
                                      <a:srgbClr val="FFC000"/>
                                    </a:solidFill>
                                    <a:latin typeface="Cambria Math" panose="02040503050406030204" pitchFamily="18" charset="0"/>
                                  </a:rPr>
                                  <m:t>𝜇</m:t>
                                </m:r>
                              </m:sub>
                            </m:sSub>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𝑥</m:t>
                            </m:r>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𝑑</m:t>
                            </m:r>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𝑥</m:t>
                                </m:r>
                              </m:e>
                              <m:sup>
                                <m:r>
                                  <a:rPr lang="en-US" altLang="zh-CN" sz="2400" i="1">
                                    <a:solidFill>
                                      <a:srgbClr val="FFC000"/>
                                    </a:solidFill>
                                    <a:latin typeface="Cambria Math" panose="02040503050406030204" pitchFamily="18" charset="0"/>
                                  </a:rPr>
                                  <m:t>𝜇</m:t>
                                </m:r>
                              </m:sup>
                            </m:sSup>
                          </m:e>
                        </m:nary>
                      </m:sup>
                    </m:sSup>
                  </m:oMath>
                </a14:m>
                <a:r>
                  <a:rPr lang="zh-CN" altLang="zh-CN" sz="2400" dirty="0">
                    <a:solidFill>
                      <a:schemeClr val="bg1"/>
                    </a:solidFill>
                  </a:rPr>
                  <a:t>，这一点却让人很难接受。</a:t>
                </a:r>
                <a:endParaRPr lang="en-US" altLang="zh-CN" sz="2400" dirty="0">
                  <a:solidFill>
                    <a:schemeClr val="bg1"/>
                  </a:solidFill>
                </a:endParaRPr>
              </a:p>
              <a:p>
                <a:pPr algn="just">
                  <a:lnSpc>
                    <a:spcPct val="150000"/>
                  </a:lnSpc>
                </a:pPr>
                <a:endParaRPr lang="en-US" altLang="zh-CN" sz="2400" dirty="0">
                  <a:solidFill>
                    <a:schemeClr val="bg1"/>
                  </a:solidFill>
                </a:endParaRPr>
              </a:p>
              <a:p>
                <a:pPr algn="just">
                  <a:lnSpc>
                    <a:spcPct val="150000"/>
                  </a:lnSpc>
                </a:pPr>
                <a:r>
                  <a:rPr lang="zh-CN" altLang="zh-CN" sz="2400" dirty="0">
                    <a:solidFill>
                      <a:schemeClr val="bg1"/>
                    </a:solidFill>
                  </a:rPr>
                  <a:t>爱因斯坦对外尔的论文就直接提出异议：如果这个理论是对的，那原子的性质就必须是历史</a:t>
                </a:r>
                <a:r>
                  <a:rPr lang="en-US" altLang="zh-CN" sz="2400" dirty="0">
                    <a:solidFill>
                      <a:schemeClr val="bg1"/>
                    </a:solidFill>
                  </a:rPr>
                  <a:t>(</a:t>
                </a:r>
                <a:r>
                  <a:rPr lang="zh-CN" altLang="zh-CN" sz="2400" dirty="0">
                    <a:solidFill>
                      <a:schemeClr val="bg1"/>
                    </a:solidFill>
                  </a:rPr>
                  <a:t>路径</a:t>
                </a:r>
                <a:r>
                  <a:rPr lang="en-US" altLang="zh-CN" sz="2400" dirty="0">
                    <a:solidFill>
                      <a:schemeClr val="bg1"/>
                    </a:solidFill>
                  </a:rPr>
                  <a:t>)</a:t>
                </a:r>
                <a:r>
                  <a:rPr lang="zh-CN" altLang="zh-CN" sz="2400" dirty="0">
                    <a:solidFill>
                      <a:schemeClr val="bg1"/>
                    </a:solidFill>
                  </a:rPr>
                  <a:t>依赖的，这和我们观察到的原子现象不一致。</a:t>
                </a:r>
                <a:endParaRPr lang="en-US" altLang="zh-CN" sz="2400" dirty="0">
                  <a:solidFill>
                    <a:schemeClr val="bg1"/>
                  </a:solidFill>
                </a:endParaRPr>
              </a:p>
              <a:p>
                <a:pPr algn="just">
                  <a:lnSpc>
                    <a:spcPct val="150000"/>
                  </a:lnSpc>
                </a:pPr>
                <a:endParaRPr lang="en-US" altLang="zh-CN" sz="2400" dirty="0">
                  <a:solidFill>
                    <a:schemeClr val="bg1"/>
                  </a:solidFill>
                </a:endParaRPr>
              </a:p>
              <a:p>
                <a:pPr algn="just">
                  <a:lnSpc>
                    <a:spcPct val="150000"/>
                  </a:lnSpc>
                </a:pPr>
                <a:r>
                  <a:rPr lang="zh-CN" altLang="zh-CN" sz="2400" dirty="0">
                    <a:solidFill>
                      <a:schemeClr val="bg1"/>
                    </a:solidFill>
                  </a:rPr>
                  <a:t>这个很酷的形式理论如果错得一无是处，那就太可惜了。</a:t>
                </a:r>
              </a:p>
            </p:txBody>
          </p:sp>
        </mc:Choice>
        <mc:Fallback xmlns="">
          <p:sp>
            <p:nvSpPr>
              <p:cNvPr id="6" name="文本框 5">
                <a:extLst>
                  <a:ext uri="{FF2B5EF4-FFF2-40B4-BE49-F238E27FC236}">
                    <a16:creationId xmlns:a16="http://schemas.microsoft.com/office/drawing/2014/main" id="{BA79D6E9-F457-CDE0-5527-47C767C9575E}"/>
                  </a:ext>
                </a:extLst>
              </p:cNvPr>
              <p:cNvSpPr txBox="1">
                <a:spLocks noRot="1" noChangeAspect="1" noMove="1" noResize="1" noEditPoints="1" noAdjustHandles="1" noChangeArrowheads="1" noChangeShapeType="1" noTextEdit="1"/>
              </p:cNvSpPr>
              <p:nvPr/>
            </p:nvSpPr>
            <p:spPr bwMode="auto">
              <a:xfrm>
                <a:off x="645232" y="1117441"/>
                <a:ext cx="10273463" cy="4235415"/>
              </a:xfrm>
              <a:prstGeom prst="rect">
                <a:avLst/>
              </a:prstGeom>
              <a:blipFill>
                <a:blip r:embed="rId3"/>
                <a:stretch>
                  <a:fillRect l="-950" r="-890" b="-432"/>
                </a:stretch>
              </a:blipFill>
              <a:ln>
                <a:noFill/>
              </a:ln>
              <a:effectLst/>
            </p:spPr>
            <p:txBody>
              <a:bodyPr/>
              <a:lstStyle/>
              <a:p>
                <a:r>
                  <a:rPr lang="zh-CN" altLang="en-US">
                    <a:noFill/>
                  </a:rPr>
                  <a:t> </a:t>
                </a:r>
              </a:p>
            </p:txBody>
          </p:sp>
        </mc:Fallback>
      </mc:AlternateContent>
      <p:sp>
        <p:nvSpPr>
          <p:cNvPr id="10" name="文本框 9">
            <a:extLst>
              <a:ext uri="{FF2B5EF4-FFF2-40B4-BE49-F238E27FC236}">
                <a16:creationId xmlns:a16="http://schemas.microsoft.com/office/drawing/2014/main" id="{5D42767C-E66C-2B13-F9F8-3CF3199F8EF2}"/>
              </a:ext>
            </a:extLst>
          </p:cNvPr>
          <p:cNvSpPr txBox="1"/>
          <p:nvPr/>
        </p:nvSpPr>
        <p:spPr bwMode="auto">
          <a:xfrm>
            <a:off x="495538" y="373875"/>
            <a:ext cx="865708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1923,  Making ℎ imaginary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188862453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3E8CA7-D466-D07E-CBD2-2FD33B7B206C}"/>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BB63D795-8D56-2E07-869E-C97C7CA0F4A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58725C5E-2F42-2160-5E24-8311C78212B1}"/>
              </a:ext>
            </a:extLst>
          </p:cNvPr>
          <p:cNvSpPr>
            <a:spLocks noGrp="1"/>
          </p:cNvSpPr>
          <p:nvPr>
            <p:ph type="sldNum" sz="quarter" idx="12"/>
          </p:nvPr>
        </p:nvSpPr>
        <p:spPr/>
        <p:txBody>
          <a:bodyPr/>
          <a:lstStyle/>
          <a:p>
            <a:fld id="{A840D53A-832B-4CFE-819B-CBBAE244F2EE}" type="slidenum">
              <a:rPr lang="zh-CN" altLang="en-US" smtClean="0"/>
              <a:t>30</a:t>
            </a:fld>
            <a:endParaRPr lang="zh-CN" altLang="en-US"/>
          </a:p>
        </p:txBody>
      </p:sp>
      <p:sp>
        <p:nvSpPr>
          <p:cNvPr id="3" name="文本框 2">
            <a:extLst>
              <a:ext uri="{FF2B5EF4-FFF2-40B4-BE49-F238E27FC236}">
                <a16:creationId xmlns:a16="http://schemas.microsoft.com/office/drawing/2014/main" id="{AF7AB136-A142-EC8C-ECE4-E41836BF1F1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B4C3B32-EBAB-0DE4-FBFD-116864B6DB46}"/>
              </a:ext>
            </a:extLst>
          </p:cNvPr>
          <p:cNvSpPr txBox="1"/>
          <p:nvPr/>
        </p:nvSpPr>
        <p:spPr bwMode="auto">
          <a:xfrm>
            <a:off x="862642" y="802257"/>
            <a:ext cx="3278037" cy="734111"/>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265CAB57-FA02-1FBB-5AA1-6EE09D22CA61}"/>
                  </a:ext>
                </a:extLst>
              </p:cNvPr>
              <p:cNvSpPr txBox="1"/>
              <p:nvPr/>
            </p:nvSpPr>
            <p:spPr bwMode="auto">
              <a:xfrm>
                <a:off x="211943" y="879894"/>
                <a:ext cx="11228252" cy="5888470"/>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薛定谔注意到了外尔统一引力与电磁理论的努力以及爱因斯坦的反驳意见。</a:t>
                </a:r>
                <a:r>
                  <a:rPr lang="zh-CN" altLang="zh-CN" sz="2400" dirty="0">
                    <a:solidFill>
                      <a:schemeClr val="bg1"/>
                    </a:solidFill>
                  </a:rPr>
                  <a:t>如果外尔理论是正确</a:t>
                </a:r>
                <a:r>
                  <a:rPr lang="en-US" altLang="zh-CN" sz="2400" dirty="0">
                    <a:solidFill>
                      <a:schemeClr val="bg1"/>
                    </a:solidFill>
                  </a:rPr>
                  <a:t>, </a:t>
                </a:r>
                <a:r>
                  <a:rPr lang="zh-CN" altLang="zh-CN" sz="2400" dirty="0">
                    <a:solidFill>
                      <a:schemeClr val="bg1"/>
                    </a:solidFill>
                  </a:rPr>
                  <a:t>长度因为电磁场的存在随平行移动必添加一个因子。考虑原子中电子的运动，尺度改变因子</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𝑒</m:t>
                            </m:r>
                          </m:num>
                          <m:den>
                            <m:r>
                              <a:rPr lang="en-US" altLang="zh-CN" sz="2400" i="1">
                                <a:solidFill>
                                  <a:schemeClr val="bg1"/>
                                </a:solidFill>
                                <a:latin typeface="Cambria Math" panose="02040503050406030204" pitchFamily="18" charset="0"/>
                              </a:rPr>
                              <m:t>𝛾</m:t>
                            </m:r>
                          </m:den>
                        </m:f>
                        <m:nary>
                          <m:naryPr>
                            <m:subHide m:val="on"/>
                            <m:supHide m:val="on"/>
                            <m:ctrlPr>
                              <a:rPr lang="zh-CN" altLang="zh-CN" sz="2400" i="1">
                                <a:solidFill>
                                  <a:schemeClr val="bg1"/>
                                </a:solidFill>
                                <a:latin typeface="Cambria Math" panose="02040503050406030204" pitchFamily="18" charset="0"/>
                              </a:rPr>
                            </m:ctrlPr>
                          </m:naryPr>
                          <m:sub/>
                          <m:sup/>
                          <m:e>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𝐴</m:t>
                                </m:r>
                              </m:e>
                              <m:sub>
                                <m:r>
                                  <a:rPr lang="en-US" altLang="zh-CN" sz="2400" i="1">
                                    <a:solidFill>
                                      <a:schemeClr val="bg1"/>
                                    </a:solidFill>
                                    <a:latin typeface="Cambria Math" panose="02040503050406030204" pitchFamily="18" charset="0"/>
                                  </a:rPr>
                                  <m:t>𝜇</m:t>
                                </m:r>
                              </m:sub>
                            </m:sSub>
                            <m:r>
                              <a:rPr lang="en-US" altLang="zh-CN" sz="2400" i="1">
                                <a:solidFill>
                                  <a:schemeClr val="bg1"/>
                                </a:solidFill>
                                <a:latin typeface="Cambria Math" panose="02040503050406030204" pitchFamily="18" charset="0"/>
                              </a:rPr>
                              <m:t>𝑑</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𝑥</m:t>
                                </m:r>
                              </m:e>
                              <m:sup>
                                <m:r>
                                  <a:rPr lang="en-US" altLang="zh-CN" sz="2400" i="1">
                                    <a:solidFill>
                                      <a:schemeClr val="bg1"/>
                                    </a:solidFill>
                                    <a:latin typeface="Cambria Math" panose="02040503050406030204" pitchFamily="18" charset="0"/>
                                  </a:rPr>
                                  <m:t>𝜇</m:t>
                                </m:r>
                              </m:sup>
                            </m:sSup>
                          </m:e>
                        </m:nary>
                      </m:sup>
                    </m:sSup>
                  </m:oMath>
                </a14:m>
                <a:r>
                  <a:rPr lang="en-US" altLang="zh-CN" sz="2400" dirty="0">
                    <a:solidFill>
                      <a:schemeClr val="bg1"/>
                    </a:solidFill>
                  </a:rPr>
                  <a:t> </a:t>
                </a:r>
                <a:r>
                  <a:rPr lang="zh-CN" altLang="en-US" sz="2400" dirty="0">
                    <a:solidFill>
                      <a:schemeClr val="bg1"/>
                    </a:solidFill>
                  </a:rPr>
                  <a:t>。</a:t>
                </a:r>
                <a:r>
                  <a:rPr lang="zh-CN" altLang="zh-CN" sz="2400" dirty="0">
                    <a:solidFill>
                      <a:schemeClr val="bg1"/>
                    </a:solidFill>
                  </a:rPr>
                  <a:t>若要满足</a:t>
                </a:r>
                <a:r>
                  <a:rPr lang="en-US" altLang="zh-CN" sz="2400" dirty="0">
                    <a:solidFill>
                      <a:schemeClr val="bg1"/>
                    </a:solidFill>
                  </a:rPr>
                  <a:t> </a:t>
                </a:r>
                <a:r>
                  <a:rPr lang="zh-CN" altLang="zh-CN" sz="2400" dirty="0">
                    <a:solidFill>
                      <a:srgbClr val="FFC000"/>
                    </a:solidFill>
                  </a:rPr>
                  <a:t>轨道量子化</a:t>
                </a:r>
                <a:r>
                  <a:rPr lang="zh-CN" altLang="zh-CN" sz="2400" dirty="0">
                    <a:solidFill>
                      <a:schemeClr val="bg1"/>
                    </a:solidFill>
                  </a:rPr>
                  <a:t>的条件， </a:t>
                </a:r>
                <a14:m>
                  <m:oMath xmlns:m="http://schemas.openxmlformats.org/officeDocument/2006/math">
                    <m:r>
                      <a:rPr lang="en-US" altLang="zh-CN" sz="2400" i="1">
                        <a:solidFill>
                          <a:schemeClr val="bg1"/>
                        </a:solidFill>
                        <a:latin typeface="Cambria Math" panose="02040503050406030204" pitchFamily="18" charset="0"/>
                      </a:rPr>
                      <m:t>𝛾</m:t>
                    </m:r>
                  </m:oMath>
                </a14:m>
                <a:r>
                  <a:rPr lang="en-US" altLang="zh-CN" sz="2400" dirty="0">
                    <a:solidFill>
                      <a:schemeClr val="bg1"/>
                    </a:solidFill>
                  </a:rPr>
                  <a:t> </a:t>
                </a:r>
                <a:r>
                  <a:rPr lang="zh-CN" altLang="zh-CN" sz="2400" dirty="0">
                    <a:solidFill>
                      <a:schemeClr val="bg1"/>
                    </a:solidFill>
                  </a:rPr>
                  <a:t>应为某个常数乘上普朗克常数 </a:t>
                </a:r>
                <a14:m>
                  <m:oMath xmlns:m="http://schemas.openxmlformats.org/officeDocument/2006/math">
                    <m:r>
                      <a:rPr lang="en-US" altLang="zh-CN" sz="2400" i="1" smtClean="0">
                        <a:solidFill>
                          <a:srgbClr val="FFC000"/>
                        </a:solidFill>
                        <a:latin typeface="Cambria Math" panose="02040503050406030204" pitchFamily="18" charset="0"/>
                      </a:rPr>
                      <m:t>h</m:t>
                    </m:r>
                  </m:oMath>
                </a14:m>
                <a:r>
                  <a:rPr lang="zh-CN" altLang="zh-CN" sz="2400" dirty="0">
                    <a:solidFill>
                      <a:schemeClr val="bg1"/>
                    </a:solidFill>
                  </a:rPr>
                  <a:t>，也即</a:t>
                </a:r>
                <a:r>
                  <a:rPr lang="en-US" altLang="zh-CN" sz="2400" dirty="0">
                    <a:solidFill>
                      <a:schemeClr val="bg1"/>
                    </a:solidFill>
                  </a:rPr>
                  <a:t>  </a:t>
                </a:r>
                <a14:m>
                  <m:oMath xmlns:m="http://schemas.openxmlformats.org/officeDocument/2006/math">
                    <m:r>
                      <a:rPr lang="en-US" altLang="zh-CN" sz="2400" i="1" smtClean="0">
                        <a:solidFill>
                          <a:srgbClr val="FFC000"/>
                        </a:solidFill>
                        <a:latin typeface="Cambria Math" panose="02040503050406030204" pitchFamily="18" charset="0"/>
                      </a:rPr>
                      <m:t>𝛾</m:t>
                    </m:r>
                    <m:r>
                      <a:rPr lang="en-US" altLang="zh-CN" sz="2400" i="1" smtClean="0">
                        <a:solidFill>
                          <a:srgbClr val="FFC000"/>
                        </a:solidFill>
                        <a:latin typeface="Cambria Math" panose="02040503050406030204" pitchFamily="18" charset="0"/>
                      </a:rPr>
                      <m:t>∝</m:t>
                    </m:r>
                    <m:r>
                      <a:rPr lang="en-US" altLang="zh-CN" sz="2400" i="1" smtClean="0">
                        <a:solidFill>
                          <a:srgbClr val="FFC000"/>
                        </a:solidFill>
                        <a:latin typeface="Cambria Math" panose="02040503050406030204" pitchFamily="18" charset="0"/>
                      </a:rPr>
                      <m:t>h</m:t>
                    </m:r>
                  </m:oMath>
                </a14:m>
                <a:r>
                  <a:rPr lang="en-US" altLang="zh-CN" sz="2400" dirty="0">
                    <a:solidFill>
                      <a:schemeClr val="bg1"/>
                    </a:solidFill>
                  </a:rPr>
                  <a:t> , </a:t>
                </a:r>
                <a:r>
                  <a:rPr lang="zh-CN" altLang="zh-CN" sz="2400" dirty="0">
                    <a:solidFill>
                      <a:schemeClr val="bg1"/>
                    </a:solidFill>
                  </a:rPr>
                  <a:t>这样 </a:t>
                </a:r>
                <a14:m>
                  <m:oMath xmlns:m="http://schemas.openxmlformats.org/officeDocument/2006/math">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𝑒</m:t>
                        </m:r>
                      </m:num>
                      <m:den>
                        <m:r>
                          <a:rPr lang="en-US" altLang="zh-CN" sz="2400" i="1">
                            <a:solidFill>
                              <a:schemeClr val="bg1"/>
                            </a:solidFill>
                            <a:latin typeface="Cambria Math" panose="02040503050406030204" pitchFamily="18" charset="0"/>
                          </a:rPr>
                          <m:t>𝛾</m:t>
                        </m:r>
                      </m:den>
                    </m:f>
                    <m:nary>
                      <m:naryPr>
                        <m:subHide m:val="on"/>
                        <m:supHide m:val="on"/>
                        <m:ctrlPr>
                          <a:rPr lang="zh-CN" altLang="zh-CN" sz="2400" i="1">
                            <a:solidFill>
                              <a:schemeClr val="bg1"/>
                            </a:solidFill>
                            <a:latin typeface="Cambria Math" panose="02040503050406030204" pitchFamily="18" charset="0"/>
                          </a:rPr>
                        </m:ctrlPr>
                      </m:naryPr>
                      <m:sub/>
                      <m:sup/>
                      <m:e>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𝐴</m:t>
                            </m:r>
                          </m:e>
                          <m:sub>
                            <m:r>
                              <a:rPr lang="en-US" altLang="zh-CN" sz="2400" i="1">
                                <a:solidFill>
                                  <a:schemeClr val="bg1"/>
                                </a:solidFill>
                                <a:latin typeface="Cambria Math" panose="02040503050406030204" pitchFamily="18" charset="0"/>
                              </a:rPr>
                              <m:t>𝜇</m:t>
                            </m:r>
                          </m:sub>
                        </m:sSub>
                        <m:r>
                          <a:rPr lang="en-US" altLang="zh-CN" sz="2400" i="1">
                            <a:solidFill>
                              <a:schemeClr val="bg1"/>
                            </a:solidFill>
                            <a:latin typeface="Cambria Math" panose="02040503050406030204" pitchFamily="18" charset="0"/>
                          </a:rPr>
                          <m:t>𝑑</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𝑥</m:t>
                            </m:r>
                          </m:e>
                          <m:sup>
                            <m:r>
                              <a:rPr lang="en-US" altLang="zh-CN" sz="2400" i="1">
                                <a:solidFill>
                                  <a:schemeClr val="bg1"/>
                                </a:solidFill>
                                <a:latin typeface="Cambria Math" panose="02040503050406030204" pitchFamily="18" charset="0"/>
                              </a:rPr>
                              <m:t>𝜇</m:t>
                            </m:r>
                          </m:sup>
                        </m:sSup>
                      </m:e>
                    </m:nary>
                  </m:oMath>
                </a14:m>
                <a:r>
                  <a:rPr lang="en-US" altLang="zh-CN" sz="2400" dirty="0">
                    <a:solidFill>
                      <a:schemeClr val="bg1"/>
                    </a:solidFill>
                  </a:rPr>
                  <a:t>  </a:t>
                </a:r>
                <a:r>
                  <a:rPr lang="zh-CN" altLang="zh-CN" sz="2400" dirty="0">
                    <a:solidFill>
                      <a:schemeClr val="bg1"/>
                    </a:solidFill>
                  </a:rPr>
                  <a:t>才是无量纲的。电子经过一个环路后，长度要乘上因子</a:t>
                </a:r>
                <a:r>
                  <a:rPr lang="en-US" altLang="zh-CN" sz="2400" dirty="0">
                    <a:solidFill>
                      <a:schemeClr val="bg1"/>
                    </a:solidFill>
                  </a:rPr>
                  <a:t> </a:t>
                </a:r>
                <a14:m>
                  <m:oMath xmlns:m="http://schemas.openxmlformats.org/officeDocument/2006/math">
                    <m:sSup>
                      <m:sSupPr>
                        <m:ctrlPr>
                          <a:rPr lang="zh-CN" altLang="zh-CN" sz="2400" i="1" smtClean="0">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𝑒</m:t>
                        </m:r>
                      </m:e>
                      <m:sup>
                        <m:r>
                          <a:rPr lang="en-US" altLang="zh-CN" sz="2400" i="1">
                            <a:solidFill>
                              <a:srgbClr val="FFC000"/>
                            </a:solidFill>
                            <a:latin typeface="Cambria Math" panose="02040503050406030204" pitchFamily="18" charset="0"/>
                          </a:rPr>
                          <m:t>h</m:t>
                        </m:r>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𝛾</m:t>
                        </m:r>
                      </m:sup>
                    </m:sSup>
                  </m:oMath>
                </a14:m>
                <a:r>
                  <a:rPr lang="zh-CN" altLang="zh-CN" sz="2400" dirty="0">
                    <a:solidFill>
                      <a:schemeClr val="bg1"/>
                    </a:solidFill>
                  </a:rPr>
                  <a:t>。很难相信这个结果会没有物理意义，但电子随着运动还携带着</a:t>
                </a:r>
                <a:r>
                  <a:rPr lang="en-US" altLang="zh-CN" sz="2400" dirty="0">
                    <a:solidFill>
                      <a:schemeClr val="bg1"/>
                    </a:solidFill>
                  </a:rPr>
                  <a:t>“</a:t>
                </a:r>
                <a:r>
                  <a:rPr lang="zh-CN" altLang="zh-CN" sz="2400" dirty="0">
                    <a:solidFill>
                      <a:schemeClr val="bg1"/>
                    </a:solidFill>
                  </a:rPr>
                  <a:t>长度</a:t>
                </a:r>
                <a:r>
                  <a:rPr lang="en-US" altLang="zh-CN" sz="2400" dirty="0">
                    <a:solidFill>
                      <a:schemeClr val="bg1"/>
                    </a:solidFill>
                  </a:rPr>
                  <a:t>” (</a:t>
                </a:r>
                <a:r>
                  <a:rPr lang="zh-CN" altLang="zh-CN" sz="2400" dirty="0">
                    <a:solidFill>
                      <a:schemeClr val="bg1"/>
                    </a:solidFill>
                  </a:rPr>
                  <a:t>的量度</a:t>
                </a:r>
                <a:r>
                  <a:rPr lang="en-US" altLang="zh-CN" sz="2400" dirty="0">
                    <a:solidFill>
                      <a:schemeClr val="bg1"/>
                    </a:solidFill>
                  </a:rPr>
                  <a:t>)</a:t>
                </a:r>
                <a:r>
                  <a:rPr lang="zh-CN" altLang="zh-CN" sz="2400" dirty="0">
                    <a:solidFill>
                      <a:schemeClr val="bg1"/>
                    </a:solidFill>
                  </a:rPr>
                  <a:t>，不好理解。薛定谔建议取 </a:t>
                </a:r>
                <a14:m>
                  <m:oMath xmlns:m="http://schemas.openxmlformats.org/officeDocument/2006/math">
                    <m:r>
                      <a:rPr lang="en-US" altLang="zh-CN" sz="2400" b="1" i="1" smtClean="0">
                        <a:solidFill>
                          <a:srgbClr val="FFC000"/>
                        </a:solidFill>
                        <a:latin typeface="Cambria Math" panose="02040503050406030204" pitchFamily="18" charset="0"/>
                      </a:rPr>
                      <m:t>𝜸</m:t>
                    </m:r>
                    <m:r>
                      <a:rPr lang="en-US" altLang="zh-CN" sz="2400" b="1" i="1" smtClean="0">
                        <a:solidFill>
                          <a:srgbClr val="FFC000"/>
                        </a:solidFill>
                        <a:latin typeface="Cambria Math" panose="02040503050406030204" pitchFamily="18" charset="0"/>
                      </a:rPr>
                      <m:t>=</m:t>
                    </m:r>
                    <m:f>
                      <m:fPr>
                        <m:ctrlPr>
                          <a:rPr lang="zh-CN" altLang="zh-CN" sz="2400" b="1" i="1">
                            <a:solidFill>
                              <a:srgbClr val="FFC000"/>
                            </a:solidFill>
                            <a:latin typeface="Cambria Math" panose="02040503050406030204" pitchFamily="18" charset="0"/>
                          </a:rPr>
                        </m:ctrlPr>
                      </m:fPr>
                      <m:num>
                        <m:r>
                          <a:rPr lang="en-US" altLang="zh-CN" sz="2400" b="1" i="1">
                            <a:solidFill>
                              <a:srgbClr val="FFC000"/>
                            </a:solidFill>
                            <a:latin typeface="Cambria Math" panose="02040503050406030204" pitchFamily="18" charset="0"/>
                          </a:rPr>
                          <m:t>𝒉</m:t>
                        </m:r>
                      </m:num>
                      <m:den>
                        <m:r>
                          <a:rPr lang="en-US" altLang="zh-CN" sz="2400" b="1" i="1">
                            <a:solidFill>
                              <a:srgbClr val="FFC000"/>
                            </a:solidFill>
                            <a:latin typeface="Cambria Math" panose="02040503050406030204" pitchFamily="18" charset="0"/>
                          </a:rPr>
                          <m:t>𝟐</m:t>
                        </m:r>
                        <m:r>
                          <a:rPr lang="en-US" altLang="zh-CN" sz="2400" b="1" i="1">
                            <a:solidFill>
                              <a:srgbClr val="FFC000"/>
                            </a:solidFill>
                            <a:latin typeface="Cambria Math" panose="02040503050406030204" pitchFamily="18" charset="0"/>
                          </a:rPr>
                          <m:t>𝝅</m:t>
                        </m:r>
                        <m:rad>
                          <m:radPr>
                            <m:degHide m:val="on"/>
                            <m:ctrlPr>
                              <a:rPr lang="zh-CN" altLang="zh-CN" sz="2400" b="1" i="1">
                                <a:solidFill>
                                  <a:srgbClr val="FFC000"/>
                                </a:solidFill>
                                <a:latin typeface="Cambria Math" panose="02040503050406030204" pitchFamily="18" charset="0"/>
                              </a:rPr>
                            </m:ctrlPr>
                          </m:radPr>
                          <m:deg/>
                          <m:e>
                            <m:r>
                              <a:rPr lang="en-US" altLang="zh-CN" sz="2400" b="1" i="1">
                                <a:solidFill>
                                  <a:srgbClr val="FFC000"/>
                                </a:solidFill>
                                <a:latin typeface="Cambria Math" panose="02040503050406030204" pitchFamily="18" charset="0"/>
                              </a:rPr>
                              <m:t>−</m:t>
                            </m:r>
                            <m:r>
                              <a:rPr lang="en-US" altLang="zh-CN" sz="2400" b="1" i="1">
                                <a:solidFill>
                                  <a:srgbClr val="FFC000"/>
                                </a:solidFill>
                                <a:latin typeface="Cambria Math" panose="02040503050406030204" pitchFamily="18" charset="0"/>
                              </a:rPr>
                              <m:t>𝟏</m:t>
                            </m:r>
                          </m:e>
                        </m:rad>
                      </m:den>
                    </m:f>
                  </m:oMath>
                </a14:m>
                <a:r>
                  <a:rPr lang="zh-CN" altLang="zh-CN" sz="2400" dirty="0">
                    <a:solidFill>
                      <a:schemeClr val="bg1"/>
                    </a:solidFill>
                  </a:rPr>
                  <a:t>，这样因子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h</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𝛾</m:t>
                        </m:r>
                      </m:sup>
                    </m:sSup>
                  </m:oMath>
                </a14:m>
                <a:r>
                  <a:rPr lang="en-US" altLang="zh-CN" sz="2400" dirty="0">
                    <a:solidFill>
                      <a:schemeClr val="bg1"/>
                    </a:solidFill>
                  </a:rPr>
                  <a:t> </a:t>
                </a:r>
                <a:r>
                  <a:rPr lang="zh-CN" altLang="zh-CN" sz="2400" dirty="0">
                    <a:solidFill>
                      <a:schemeClr val="bg1"/>
                    </a:solidFill>
                  </a:rPr>
                  <a:t>就是</a:t>
                </a:r>
                <a:r>
                  <a:rPr lang="en-US" altLang="zh-CN" sz="2400" dirty="0">
                    <a:solidFill>
                      <a:schemeClr val="bg1"/>
                    </a:solidFill>
                  </a:rPr>
                  <a:t> 1</a:t>
                </a:r>
                <a:r>
                  <a:rPr lang="zh-CN" altLang="zh-CN" sz="2400" dirty="0">
                    <a:solidFill>
                      <a:schemeClr val="bg1"/>
                    </a:solidFill>
                  </a:rPr>
                  <a:t>，电子经历准周期运动后一切如常。</a:t>
                </a:r>
                <a:endParaRPr lang="en-US" altLang="zh-CN" sz="2400" dirty="0">
                  <a:solidFill>
                    <a:schemeClr val="bg1"/>
                  </a:solidFill>
                </a:endParaRPr>
              </a:p>
              <a:p>
                <a:pPr algn="just">
                  <a:lnSpc>
                    <a:spcPct val="150000"/>
                  </a:lnSpc>
                </a:pPr>
                <a:endParaRPr lang="en-US" altLang="zh-CN" sz="2400" dirty="0">
                  <a:solidFill>
                    <a:schemeClr val="bg1"/>
                  </a:solidFill>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曹： </a:t>
                </a:r>
                <a14:m>
                  <m:oMath xmlns:m="http://schemas.openxmlformats.org/officeDocument/2006/math">
                    <m:rad>
                      <m:radPr>
                        <m:degHide m:val="on"/>
                        <m:ctrlP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radPr>
                      <m:deg/>
                      <m:e>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−1</m:t>
                        </m:r>
                      </m:e>
                    </m:rad>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i</m:t>
                    </m:r>
                    <m:r>
                      <a:rPr lang="en-US" altLang="zh-CN" sz="24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不是  </a:t>
                </a:r>
                <a14:m>
                  <m:oMath xmlns:m="http://schemas.openxmlformats.org/officeDocument/2006/math">
                    <m:rad>
                      <m:radPr>
                        <m:degHide m:val="on"/>
                        <m:ctrlP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radPr>
                      <m:deg/>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e>
                    </m:ra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𝑖</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𝑜𝑟</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𝑖</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265CAB57-FA02-1FBB-5AA1-6EE09D22CA61}"/>
                  </a:ext>
                </a:extLst>
              </p:cNvPr>
              <p:cNvSpPr txBox="1">
                <a:spLocks noRot="1" noChangeAspect="1" noMove="1" noResize="1" noEditPoints="1" noAdjustHandles="1" noChangeArrowheads="1" noChangeShapeType="1" noTextEdit="1"/>
              </p:cNvSpPr>
              <p:nvPr/>
            </p:nvSpPr>
            <p:spPr bwMode="auto">
              <a:xfrm>
                <a:off x="211943" y="879894"/>
                <a:ext cx="11228252" cy="5888470"/>
              </a:xfrm>
              <a:prstGeom prst="rect">
                <a:avLst/>
              </a:prstGeom>
              <a:blipFill>
                <a:blip r:embed="rId3"/>
                <a:stretch>
                  <a:fillRect l="-869" r="-814" b="-932"/>
                </a:stretch>
              </a:blipFill>
              <a:ln>
                <a:noFill/>
              </a:ln>
              <a:effectLst/>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C42B161C-B6A4-A0BB-9797-F1E1A1F22153}"/>
              </a:ext>
            </a:extLst>
          </p:cNvPr>
          <p:cNvPicPr>
            <a:picLocks noChangeAspect="1"/>
          </p:cNvPicPr>
          <p:nvPr/>
        </p:nvPicPr>
        <p:blipFill>
          <a:blip r:embed="rId4"/>
          <a:stretch>
            <a:fillRect/>
          </a:stretch>
        </p:blipFill>
        <p:spPr>
          <a:xfrm>
            <a:off x="7237621" y="4967822"/>
            <a:ext cx="4853273" cy="1890178"/>
          </a:xfrm>
          <a:prstGeom prst="rect">
            <a:avLst/>
          </a:prstGeom>
        </p:spPr>
      </p:pic>
      <p:sp>
        <p:nvSpPr>
          <p:cNvPr id="8" name="文本框 7">
            <a:extLst>
              <a:ext uri="{FF2B5EF4-FFF2-40B4-BE49-F238E27FC236}">
                <a16:creationId xmlns:a16="http://schemas.microsoft.com/office/drawing/2014/main" id="{8003C4FA-0463-CDAA-7D16-89E87E8A2EFC}"/>
              </a:ext>
            </a:extLst>
          </p:cNvPr>
          <p:cNvSpPr txBox="1"/>
          <p:nvPr/>
        </p:nvSpPr>
        <p:spPr bwMode="auto">
          <a:xfrm>
            <a:off x="426527" y="232732"/>
            <a:ext cx="865708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1923,  Making ℎ imaginary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35259127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29C211-B16B-C1E2-31AC-15351EBA03B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97A80324-7C19-6AE8-4E3D-9954C0897997}"/>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464D9D19-724A-C83D-9D51-850623374246}"/>
              </a:ext>
            </a:extLst>
          </p:cNvPr>
          <p:cNvSpPr>
            <a:spLocks noGrp="1"/>
          </p:cNvSpPr>
          <p:nvPr>
            <p:ph type="sldNum" sz="quarter" idx="12"/>
          </p:nvPr>
        </p:nvSpPr>
        <p:spPr/>
        <p:txBody>
          <a:bodyPr/>
          <a:lstStyle/>
          <a:p>
            <a:fld id="{A840D53A-832B-4CFE-819B-CBBAE244F2EE}" type="slidenum">
              <a:rPr lang="zh-CN" altLang="en-US" smtClean="0"/>
              <a:t>31</a:t>
            </a:fld>
            <a:endParaRPr lang="zh-CN" altLang="en-US"/>
          </a:p>
        </p:txBody>
      </p:sp>
      <p:sp>
        <p:nvSpPr>
          <p:cNvPr id="3" name="文本框 2">
            <a:extLst>
              <a:ext uri="{FF2B5EF4-FFF2-40B4-BE49-F238E27FC236}">
                <a16:creationId xmlns:a16="http://schemas.microsoft.com/office/drawing/2014/main" id="{A2B58CFA-058D-3A3E-749A-1B7693E6717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B0AC3D6E-2D54-88AA-3C67-D137F5B2CD89}"/>
              </a:ext>
            </a:extLst>
          </p:cNvPr>
          <p:cNvSpPr txBox="1"/>
          <p:nvPr/>
        </p:nvSpPr>
        <p:spPr bwMode="auto">
          <a:xfrm>
            <a:off x="486913" y="478676"/>
            <a:ext cx="6914552"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
        <p:nvSpPr>
          <p:cNvPr id="6" name="文本框 5">
            <a:extLst>
              <a:ext uri="{FF2B5EF4-FFF2-40B4-BE49-F238E27FC236}">
                <a16:creationId xmlns:a16="http://schemas.microsoft.com/office/drawing/2014/main" id="{DE802136-FE9C-8AA3-B5F3-177CC3C34F80}"/>
              </a:ext>
            </a:extLst>
          </p:cNvPr>
          <p:cNvSpPr txBox="1"/>
          <p:nvPr/>
        </p:nvSpPr>
        <p:spPr bwMode="auto">
          <a:xfrm>
            <a:off x="441385" y="1413164"/>
            <a:ext cx="10912415" cy="5125748"/>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12</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月</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15</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日，薛定谔提交了一篇题为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Zur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20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0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愚以为，这才是波力学最重要的一篇准备性论文。特别地，本文中薛定谔造了气体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Gaskörper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一词。为了和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一词</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的汉译“气体”相区别， 我采用 “</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气</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_</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体</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”的写法。理想气的原子能构成了气</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_</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体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原子间有关联</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这是量子的表现！</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对于黑体辐射，他引入了新表述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das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Strahlungsvolumen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辐射体。</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nach</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Theorie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die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eigentliche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differentia </a:t>
            </a:r>
            <a:r>
              <a:rPr lang="en-US" altLang="zh-CN" sz="24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specifica</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des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Gaskörpers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bildet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为了强调这个“气</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_</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体”的特别的不同之处，薛定谔一激动用了拉丁语。 </a:t>
            </a:r>
          </a:p>
        </p:txBody>
      </p:sp>
    </p:spTree>
    <p:extLst>
      <p:ext uri="{BB962C8B-B14F-4D97-AF65-F5344CB8AC3E}">
        <p14:creationId xmlns:p14="http://schemas.microsoft.com/office/powerpoint/2010/main" val="90433368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8CA7AC-8855-95FB-9013-A0205806FD6E}"/>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98490645-2AA4-7A8B-9ACD-996AC55CAC86}"/>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B1CAEAE-3A5F-D559-C9F2-2EA07E7DC4AD}"/>
              </a:ext>
            </a:extLst>
          </p:cNvPr>
          <p:cNvSpPr>
            <a:spLocks noGrp="1"/>
          </p:cNvSpPr>
          <p:nvPr>
            <p:ph type="sldNum" sz="quarter" idx="12"/>
          </p:nvPr>
        </p:nvSpPr>
        <p:spPr/>
        <p:txBody>
          <a:bodyPr/>
          <a:lstStyle/>
          <a:p>
            <a:fld id="{A840D53A-832B-4CFE-819B-CBBAE244F2EE}" type="slidenum">
              <a:rPr lang="zh-CN" altLang="en-US" smtClean="0"/>
              <a:t>32</a:t>
            </a:fld>
            <a:endParaRPr lang="zh-CN" altLang="en-US"/>
          </a:p>
        </p:txBody>
      </p:sp>
      <p:sp>
        <p:nvSpPr>
          <p:cNvPr id="3" name="文本框 2">
            <a:extLst>
              <a:ext uri="{FF2B5EF4-FFF2-40B4-BE49-F238E27FC236}">
                <a16:creationId xmlns:a16="http://schemas.microsoft.com/office/drawing/2014/main" id="{28367AEE-0388-5030-DA65-D9CF1B02662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353D8CE9-E1AD-5D33-D176-9F7D82DF728E}"/>
              </a:ext>
            </a:extLst>
          </p:cNvPr>
          <p:cNvSpPr txBox="1"/>
          <p:nvPr/>
        </p:nvSpPr>
        <p:spPr bwMode="auto">
          <a:xfrm>
            <a:off x="255917" y="6219825"/>
            <a:ext cx="11097883" cy="391004"/>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p:sp>
        <p:nvSpPr>
          <p:cNvPr id="6" name="文本框 5">
            <a:extLst>
              <a:ext uri="{FF2B5EF4-FFF2-40B4-BE49-F238E27FC236}">
                <a16:creationId xmlns:a16="http://schemas.microsoft.com/office/drawing/2014/main" id="{F8830373-0FCC-5799-7B57-B3B493073A8F}"/>
              </a:ext>
            </a:extLst>
          </p:cNvPr>
          <p:cNvSpPr txBox="1"/>
          <p:nvPr/>
        </p:nvSpPr>
        <p:spPr bwMode="auto">
          <a:xfrm>
            <a:off x="527648" y="1224950"/>
            <a:ext cx="10632506" cy="4629749"/>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爱因斯坦用玻色统计处理气体。将这个新统计看作某种本原的而非需要解释的，仿佛自带正当性的感觉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Diese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neue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Statistik</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etwas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Primäres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nicht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weiter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Erklärbares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anzusehen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sträubt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sich</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das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natürliche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Gefühl</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Recht).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它仿佛假设了分子间有相互依赖或者交换作用， 又不好分析。</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应该对新理论的本质有深刻的考察。 旧有的经验验证了的、建立在逻辑基础之上的统计方法要任其正确，基础层面上的改动要自然到位。</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一个简单的想法是：将应用于“</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Lichtatom</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上得到普朗克辐射分布的统计形式应用于气体分子上</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要求爱因斯坦的气理论仍成立</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8" name="文本框 7">
            <a:extLst>
              <a:ext uri="{FF2B5EF4-FFF2-40B4-BE49-F238E27FC236}">
                <a16:creationId xmlns:a16="http://schemas.microsoft.com/office/drawing/2014/main" id="{9040E557-E5D0-5B96-C05D-FEDABAAF4479}"/>
              </a:ext>
            </a:extLst>
          </p:cNvPr>
          <p:cNvSpPr txBox="1"/>
          <p:nvPr/>
        </p:nvSpPr>
        <p:spPr bwMode="auto">
          <a:xfrm>
            <a:off x="486913" y="478676"/>
            <a:ext cx="7069828"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38829187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EF397-49A1-3E0C-E348-34F3B6BB7A1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32E7CEB-9F11-5E55-6AA1-7FF975B63424}"/>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A9ABD3B-2916-52EE-5E2E-8266D4353506}"/>
              </a:ext>
            </a:extLst>
          </p:cNvPr>
          <p:cNvSpPr>
            <a:spLocks noGrp="1"/>
          </p:cNvSpPr>
          <p:nvPr>
            <p:ph type="sldNum" sz="quarter" idx="12"/>
          </p:nvPr>
        </p:nvSpPr>
        <p:spPr/>
        <p:txBody>
          <a:bodyPr/>
          <a:lstStyle/>
          <a:p>
            <a:fld id="{A840D53A-832B-4CFE-819B-CBBAE244F2EE}" type="slidenum">
              <a:rPr lang="zh-CN" altLang="en-US" smtClean="0"/>
              <a:t>33</a:t>
            </a:fld>
            <a:endParaRPr lang="zh-CN" altLang="en-US"/>
          </a:p>
        </p:txBody>
      </p:sp>
      <p:sp>
        <p:nvSpPr>
          <p:cNvPr id="3" name="文本框 2">
            <a:extLst>
              <a:ext uri="{FF2B5EF4-FFF2-40B4-BE49-F238E27FC236}">
                <a16:creationId xmlns:a16="http://schemas.microsoft.com/office/drawing/2014/main" id="{9C29A994-37C6-A434-B881-C0ED57AC184E}"/>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3A0A0540-6230-D3D8-101A-ACD4F2D1C0C4}"/>
              </a:ext>
            </a:extLst>
          </p:cNvPr>
          <p:cNvSpPr txBox="1"/>
          <p:nvPr/>
        </p:nvSpPr>
        <p:spPr bwMode="auto">
          <a:xfrm>
            <a:off x="255917" y="6219825"/>
            <a:ext cx="11097883" cy="391004"/>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p:sp>
        <p:nvSpPr>
          <p:cNvPr id="8" name="文本框 7">
            <a:extLst>
              <a:ext uri="{FF2B5EF4-FFF2-40B4-BE49-F238E27FC236}">
                <a16:creationId xmlns:a16="http://schemas.microsoft.com/office/drawing/2014/main" id="{EFA0FAC6-9F49-379B-18CD-956389736890}"/>
              </a:ext>
            </a:extLst>
          </p:cNvPr>
          <p:cNvSpPr txBox="1"/>
          <p:nvPr/>
        </p:nvSpPr>
        <p:spPr bwMode="auto">
          <a:xfrm>
            <a:off x="255917" y="1205153"/>
            <a:ext cx="11527766" cy="4649546"/>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普朗克律也可以通过自然统计获得，只需将其应用到以太振子即辐射的自由度上。光原子作为以太振子的能级出现。 从自然统计到玻色统计的过渡可以通过交换“能量状态的多重性”和 “状态载体的多重性”的角色得到。</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只需按照空腔辐射的图像构造气的图像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(Bild des Gases)</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，但尚不对应极端的光量子表示； 则自然统计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普朗克的状态求和</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就能得到爱因斯坦气理论。 这其实就是严肃对待德布罗意</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爱因斯坦的运动颗粒的波动理论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Undulationstheorie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根据该理论，那</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颗粒就是构成世界背景的波辐射之上的一种泡沫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nach</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welcher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dieselbe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nichts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weiter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Art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Schaumkamm</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auf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den Weltgrund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bildenden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Wellenstrahlung</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ist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36575F36-C5D8-D1FF-9097-FD2627CC1327}"/>
              </a:ext>
            </a:extLst>
          </p:cNvPr>
          <p:cNvSpPr txBox="1"/>
          <p:nvPr/>
        </p:nvSpPr>
        <p:spPr bwMode="auto">
          <a:xfrm>
            <a:off x="486912" y="478676"/>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9557312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D4FB1B-C0C1-75CE-8DF6-883C20285AE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8ED7D80-D04F-4A44-1051-EC86C33DA7E2}"/>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C7741B82-F1A4-B067-264F-014784E5BBB1}"/>
              </a:ext>
            </a:extLst>
          </p:cNvPr>
          <p:cNvSpPr>
            <a:spLocks noGrp="1"/>
          </p:cNvSpPr>
          <p:nvPr>
            <p:ph type="sldNum" sz="quarter" idx="12"/>
          </p:nvPr>
        </p:nvSpPr>
        <p:spPr/>
        <p:txBody>
          <a:bodyPr/>
          <a:lstStyle/>
          <a:p>
            <a:fld id="{A840D53A-832B-4CFE-819B-CBBAE244F2EE}" type="slidenum">
              <a:rPr lang="zh-CN" altLang="en-US" smtClean="0"/>
              <a:t>34</a:t>
            </a:fld>
            <a:endParaRPr lang="zh-CN" altLang="en-US"/>
          </a:p>
        </p:txBody>
      </p:sp>
      <p:sp>
        <p:nvSpPr>
          <p:cNvPr id="3" name="文本框 2">
            <a:extLst>
              <a:ext uri="{FF2B5EF4-FFF2-40B4-BE49-F238E27FC236}">
                <a16:creationId xmlns:a16="http://schemas.microsoft.com/office/drawing/2014/main" id="{218E6232-7D7E-A421-7D91-727D1C148C5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A6E9FF2-A331-B475-33D2-B5E48CC5FF75}"/>
              </a:ext>
            </a:extLst>
          </p:cNvPr>
          <p:cNvSpPr txBox="1"/>
          <p:nvPr/>
        </p:nvSpPr>
        <p:spPr bwMode="auto">
          <a:xfrm>
            <a:off x="368059" y="6356350"/>
            <a:ext cx="11097883" cy="299722"/>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p:pic>
        <p:nvPicPr>
          <p:cNvPr id="8" name="图片 7">
            <a:extLst>
              <a:ext uri="{FF2B5EF4-FFF2-40B4-BE49-F238E27FC236}">
                <a16:creationId xmlns:a16="http://schemas.microsoft.com/office/drawing/2014/main" id="{149A2917-090E-1131-54E2-A24F35836359}"/>
              </a:ext>
            </a:extLst>
          </p:cNvPr>
          <p:cNvPicPr>
            <a:picLocks noChangeAspect="1"/>
          </p:cNvPicPr>
          <p:nvPr/>
        </p:nvPicPr>
        <p:blipFill>
          <a:blip r:embed="rId3"/>
          <a:stretch>
            <a:fillRect/>
          </a:stretch>
        </p:blipFill>
        <p:spPr>
          <a:xfrm>
            <a:off x="486913" y="1552575"/>
            <a:ext cx="6667500" cy="3752850"/>
          </a:xfrm>
          <a:prstGeom prst="rect">
            <a:avLst/>
          </a:prstGeom>
        </p:spPr>
      </p:pic>
      <p:sp>
        <p:nvSpPr>
          <p:cNvPr id="9" name="文本框 8">
            <a:extLst>
              <a:ext uri="{FF2B5EF4-FFF2-40B4-BE49-F238E27FC236}">
                <a16:creationId xmlns:a16="http://schemas.microsoft.com/office/drawing/2014/main" id="{EA5E7FE7-536A-F15C-34EB-D941E166879B}"/>
              </a:ext>
            </a:extLst>
          </p:cNvPr>
          <p:cNvSpPr txBox="1"/>
          <p:nvPr/>
        </p:nvSpPr>
        <p:spPr bwMode="auto">
          <a:xfrm>
            <a:off x="1690777" y="1011493"/>
            <a:ext cx="6400800" cy="647162"/>
          </a:xfrm>
          <a:prstGeom prst="rect">
            <a:avLst/>
          </a:prstGeom>
          <a:noFill/>
          <a:ln>
            <a:noFill/>
          </a:ln>
          <a:effectLst/>
        </p:spPr>
        <p:txBody>
          <a:bodyPr wrap="square" rtlCol="0">
            <a:noAutofit/>
          </a:bodyPr>
          <a:lstStyle/>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关于物质波，薛定谔用了个比喻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Schaumkamm</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10" name="文本框 9">
            <a:extLst>
              <a:ext uri="{FF2B5EF4-FFF2-40B4-BE49-F238E27FC236}">
                <a16:creationId xmlns:a16="http://schemas.microsoft.com/office/drawing/2014/main" id="{646F74B5-7117-164D-4C9D-D87E7014099F}"/>
              </a:ext>
            </a:extLst>
          </p:cNvPr>
          <p:cNvSpPr txBox="1"/>
          <p:nvPr/>
        </p:nvSpPr>
        <p:spPr bwMode="auto">
          <a:xfrm>
            <a:off x="611731" y="5402068"/>
            <a:ext cx="6185884" cy="444439"/>
          </a:xfrm>
          <a:prstGeom prst="rect">
            <a:avLst/>
          </a:prstGeom>
          <a:noFill/>
          <a:ln>
            <a:noFill/>
          </a:ln>
          <a:effectLst/>
        </p:spPr>
        <p:txBody>
          <a:bodyPr wrap="square" rtlCol="0">
            <a:noAutofit/>
          </a:bodyPr>
          <a:lstStyle/>
          <a:p>
            <a:pPr algn="l"/>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0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Schaumkamm</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auf </a:t>
            </a:r>
            <a:r>
              <a:rPr lang="en-US" altLang="zh-CN" sz="20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stürmischen</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Wellen/</a:t>
            </a:r>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波涛上的泡沫</a:t>
            </a:r>
          </a:p>
        </p:txBody>
      </p:sp>
      <p:pic>
        <p:nvPicPr>
          <p:cNvPr id="11" name="图片 10">
            <a:extLst>
              <a:ext uri="{FF2B5EF4-FFF2-40B4-BE49-F238E27FC236}">
                <a16:creationId xmlns:a16="http://schemas.microsoft.com/office/drawing/2014/main" id="{54A09D1D-EB8E-B51E-2426-B951BC522837}"/>
              </a:ext>
            </a:extLst>
          </p:cNvPr>
          <p:cNvPicPr>
            <a:picLocks noChangeAspect="1"/>
          </p:cNvPicPr>
          <p:nvPr/>
        </p:nvPicPr>
        <p:blipFill>
          <a:blip r:embed="rId4"/>
          <a:stretch>
            <a:fillRect/>
          </a:stretch>
        </p:blipFill>
        <p:spPr>
          <a:xfrm>
            <a:off x="9322514" y="1658654"/>
            <a:ext cx="2443337" cy="3646771"/>
          </a:xfrm>
          <a:prstGeom prst="rect">
            <a:avLst/>
          </a:prstGeom>
        </p:spPr>
      </p:pic>
      <p:sp>
        <p:nvSpPr>
          <p:cNvPr id="12" name="文本框 11">
            <a:extLst>
              <a:ext uri="{FF2B5EF4-FFF2-40B4-BE49-F238E27FC236}">
                <a16:creationId xmlns:a16="http://schemas.microsoft.com/office/drawing/2014/main" id="{5444B381-E91C-B47B-A868-E48A69C21FA3}"/>
              </a:ext>
            </a:extLst>
          </p:cNvPr>
          <p:cNvSpPr txBox="1"/>
          <p:nvPr/>
        </p:nvSpPr>
        <p:spPr bwMode="auto">
          <a:xfrm>
            <a:off x="9322514" y="5350489"/>
            <a:ext cx="2561466" cy="444439"/>
          </a:xfrm>
          <a:prstGeom prst="rect">
            <a:avLst/>
          </a:prstGeom>
          <a:noFill/>
          <a:ln>
            <a:noFill/>
          </a:ln>
          <a:effectLst/>
        </p:spPr>
        <p:txBody>
          <a:bodyPr wrap="square" rtlCol="0">
            <a:noAutofit/>
          </a:bodyPr>
          <a:lstStyle/>
          <a:p>
            <a:pPr algn="l"/>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0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Schaumkrone</a:t>
            </a:r>
            <a:r>
              <a:rPr lang="en-US" altLang="zh-CN"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0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啤酒沫</a:t>
            </a:r>
          </a:p>
        </p:txBody>
      </p:sp>
      <p:sp>
        <p:nvSpPr>
          <p:cNvPr id="13" name="文本框 12">
            <a:extLst>
              <a:ext uri="{FF2B5EF4-FFF2-40B4-BE49-F238E27FC236}">
                <a16:creationId xmlns:a16="http://schemas.microsoft.com/office/drawing/2014/main" id="{7BEE92B9-B8B3-331A-BE5B-0B4BF2AE5DAD}"/>
              </a:ext>
            </a:extLst>
          </p:cNvPr>
          <p:cNvSpPr txBox="1"/>
          <p:nvPr/>
        </p:nvSpPr>
        <p:spPr bwMode="auto">
          <a:xfrm>
            <a:off x="486913" y="364331"/>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353459972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370A5-7B88-67C3-65A6-75A70F4BB327}"/>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8A0B7497-92E2-446A-B938-4A7F4216E69F}"/>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D63CF8CF-C045-4F09-8C57-F6A419D47E93}"/>
              </a:ext>
            </a:extLst>
          </p:cNvPr>
          <p:cNvSpPr>
            <a:spLocks noGrp="1"/>
          </p:cNvSpPr>
          <p:nvPr>
            <p:ph type="sldNum" sz="quarter" idx="12"/>
          </p:nvPr>
        </p:nvSpPr>
        <p:spPr/>
        <p:txBody>
          <a:bodyPr/>
          <a:lstStyle/>
          <a:p>
            <a:fld id="{A840D53A-832B-4CFE-819B-CBBAE244F2EE}" type="slidenum">
              <a:rPr lang="zh-CN" altLang="en-US" smtClean="0"/>
              <a:t>35</a:t>
            </a:fld>
            <a:endParaRPr lang="zh-CN" altLang="en-US"/>
          </a:p>
        </p:txBody>
      </p:sp>
      <p:sp>
        <p:nvSpPr>
          <p:cNvPr id="3" name="文本框 2">
            <a:extLst>
              <a:ext uri="{FF2B5EF4-FFF2-40B4-BE49-F238E27FC236}">
                <a16:creationId xmlns:a16="http://schemas.microsoft.com/office/drawing/2014/main" id="{DC969E41-7E13-DF0A-08C1-E6DB3DBBD533}"/>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449A4216-7EE7-E5E9-9BE3-FB844A6B3DD5}"/>
              </a:ext>
            </a:extLst>
          </p:cNvPr>
          <p:cNvSpPr txBox="1"/>
          <p:nvPr/>
        </p:nvSpPr>
        <p:spPr bwMode="auto">
          <a:xfrm>
            <a:off x="255917" y="6298911"/>
            <a:ext cx="11097883" cy="365125"/>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A5B7CDD1-0ABA-4033-4BA2-BECC965241EF}"/>
                  </a:ext>
                </a:extLst>
              </p:cNvPr>
              <p:cNvSpPr txBox="1"/>
              <p:nvPr/>
            </p:nvSpPr>
            <p:spPr bwMode="auto">
              <a:xfrm>
                <a:off x="255917" y="759408"/>
                <a:ext cx="11441502" cy="5551009"/>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rPr>
                  <a:t>    </a:t>
                </a:r>
                <a:r>
                  <a:rPr lang="zh-CN" altLang="zh-CN" sz="2400" dirty="0">
                    <a:solidFill>
                      <a:schemeClr val="bg1"/>
                    </a:solidFill>
                  </a:rPr>
                  <a:t>体积</a:t>
                </a:r>
                <a:r>
                  <a:rPr lang="en-US" altLang="zh-CN" sz="2400" dirty="0">
                    <a:solidFill>
                      <a:schemeClr val="bg1"/>
                    </a:solidFill>
                  </a:rPr>
                  <a:t> </a:t>
                </a:r>
                <a:r>
                  <a:rPr lang="de-DE" altLang="zh-CN" sz="2400" dirty="0">
                    <a:solidFill>
                      <a:schemeClr val="bg1"/>
                    </a:solidFill>
                  </a:rPr>
                  <a:t>V </a:t>
                </a:r>
                <a:r>
                  <a:rPr lang="zh-CN" altLang="zh-CN" sz="2400" dirty="0">
                    <a:solidFill>
                      <a:schemeClr val="bg1"/>
                    </a:solidFill>
                  </a:rPr>
                  <a:t>中的理想气</a:t>
                </a:r>
                <a:r>
                  <a:rPr lang="en-US" altLang="zh-CN" sz="2400" dirty="0">
                    <a:solidFill>
                      <a:schemeClr val="bg1"/>
                    </a:solidFill>
                  </a:rPr>
                  <a:t>, </a:t>
                </a:r>
                <a:r>
                  <a:rPr lang="de-DE" altLang="zh-CN" sz="2400" dirty="0">
                    <a:solidFill>
                      <a:schemeClr val="bg1"/>
                    </a:solidFill>
                  </a:rPr>
                  <a:t>n</a:t>
                </a:r>
                <a:r>
                  <a:rPr lang="zh-CN" altLang="zh-CN" sz="2400" dirty="0">
                    <a:solidFill>
                      <a:schemeClr val="bg1"/>
                    </a:solidFill>
                  </a:rPr>
                  <a:t>个单原子分子，状态能量值为</a:t>
                </a:r>
                <a:r>
                  <a:rPr lang="en-US" altLang="zh-CN" sz="2400" dirty="0">
                    <a:solidFill>
                      <a:schemeClr val="bg1"/>
                    </a:solidFill>
                  </a:rPr>
                  <a:t>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1</m:t>
                        </m:r>
                      </m:sub>
                    </m:sSub>
                    <m:r>
                      <a:rPr lang="de-DE" altLang="zh-CN" sz="2400" i="1">
                        <a:solidFill>
                          <a:schemeClr val="bg1"/>
                        </a:solidFill>
                        <a:latin typeface="Cambria Math" panose="02040503050406030204" pitchFamily="18" charset="0"/>
                      </a:rPr>
                      <m:t>, </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2</m:t>
                        </m:r>
                      </m:sub>
                    </m:sSub>
                    <m:r>
                      <a:rPr lang="de-DE" altLang="zh-CN" sz="2400" i="1">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r>
                      <a:rPr lang="de-DE" altLang="zh-CN" sz="2400" i="1">
                        <a:solidFill>
                          <a:schemeClr val="bg1"/>
                        </a:solidFill>
                        <a:latin typeface="Cambria Math" panose="02040503050406030204" pitchFamily="18" charset="0"/>
                      </a:rPr>
                      <m:t>… </m:t>
                    </m:r>
                  </m:oMath>
                </a14:m>
                <a:r>
                  <a:rPr lang="zh-CN" altLang="zh-CN" sz="2400" dirty="0">
                    <a:solidFill>
                      <a:schemeClr val="bg1"/>
                    </a:solidFill>
                  </a:rPr>
                  <a:t>可以多个分子处于同一状态。</a:t>
                </a:r>
              </a:p>
              <a:p>
                <a:pPr algn="just">
                  <a:lnSpc>
                    <a:spcPct val="150000"/>
                  </a:lnSpc>
                </a:pPr>
                <a:r>
                  <a:rPr lang="de-DE" altLang="zh-CN" sz="2400" dirty="0">
                    <a:solidFill>
                      <a:schemeClr val="bg1"/>
                    </a:solidFill>
                  </a:rPr>
                  <a:t>    </a:t>
                </a:r>
                <a:r>
                  <a:rPr lang="zh-CN" altLang="zh-CN" sz="2400" dirty="0">
                    <a:solidFill>
                      <a:schemeClr val="bg1"/>
                    </a:solidFill>
                  </a:rPr>
                  <a:t>可以为每一个状态赋予一个</a:t>
                </a:r>
                <a:r>
                  <a:rPr lang="en-US" altLang="zh-CN" sz="2400" dirty="0">
                    <a:solidFill>
                      <a:schemeClr val="bg1"/>
                    </a:solidFill>
                  </a:rPr>
                  <a:t> </a:t>
                </a:r>
                <a:r>
                  <a:rPr lang="de-DE" altLang="zh-CN" sz="2400" dirty="0">
                    <a:solidFill>
                      <a:schemeClr val="bg1"/>
                    </a:solidFill>
                  </a:rPr>
                  <a:t>Freiheitsgrad des ganzen Systems  (</a:t>
                </a:r>
                <a:r>
                  <a:rPr lang="zh-CN" altLang="zh-CN" sz="2400" dirty="0">
                    <a:solidFill>
                      <a:schemeClr val="bg1"/>
                    </a:solidFill>
                  </a:rPr>
                  <a:t>全系统自由度</a:t>
                </a:r>
                <a:r>
                  <a:rPr lang="de-DE" altLang="zh-CN" sz="2400" dirty="0">
                    <a:solidFill>
                      <a:schemeClr val="bg1"/>
                    </a:solidFill>
                  </a:rPr>
                  <a:t>). </a:t>
                </a:r>
                <a:r>
                  <a:rPr lang="zh-CN" altLang="zh-CN" sz="2400" dirty="0">
                    <a:solidFill>
                      <a:schemeClr val="bg1"/>
                    </a:solidFill>
                  </a:rPr>
                  <a:t>第</a:t>
                </a:r>
                <a:r>
                  <a:rPr lang="de-DE" altLang="zh-CN" sz="2400" dirty="0">
                    <a:solidFill>
                      <a:schemeClr val="bg1"/>
                    </a:solidFill>
                  </a:rPr>
                  <a:t>s </a:t>
                </a:r>
                <a:r>
                  <a:rPr lang="zh-CN" altLang="zh-CN" sz="2400" dirty="0">
                    <a:solidFill>
                      <a:schemeClr val="bg1"/>
                    </a:solidFill>
                  </a:rPr>
                  <a:t>个自由度</a:t>
                </a:r>
                <a:r>
                  <a:rPr lang="zh-CN" altLang="en-US" sz="2400" dirty="0">
                    <a:solidFill>
                      <a:schemeClr val="bg1"/>
                    </a:solidFill>
                  </a:rPr>
                  <a:t>的能量为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𝑛</m:t>
                        </m:r>
                      </m:e>
                      <m:sub>
                        <m:r>
                          <a:rPr lang="de-DE" altLang="zh-CN" sz="2400" i="1">
                            <a:solidFill>
                              <a:schemeClr val="bg1"/>
                            </a:solidFill>
                            <a:latin typeface="Cambria Math" panose="02040503050406030204" pitchFamily="18" charset="0"/>
                          </a:rPr>
                          <m:t>𝑠</m:t>
                        </m:r>
                      </m:sub>
                    </m:sSub>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oMath>
                </a14:m>
                <a:r>
                  <a:rPr lang="zh-CN" altLang="en-US" sz="2400" dirty="0">
                    <a:solidFill>
                      <a:schemeClr val="bg1"/>
                    </a:solidFill>
                  </a:rPr>
                  <a:t>， 即常说的 状态</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oMath>
                </a14:m>
                <a:r>
                  <a:rPr lang="zh-CN" altLang="en-US" sz="2400" dirty="0">
                    <a:solidFill>
                      <a:schemeClr val="bg1"/>
                    </a:solidFill>
                  </a:rPr>
                  <a:t> 上有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𝑛</m:t>
                        </m:r>
                      </m:e>
                      <m:sub>
                        <m:r>
                          <a:rPr lang="de-DE" altLang="zh-CN" sz="2400" i="1">
                            <a:solidFill>
                              <a:schemeClr val="bg1"/>
                            </a:solidFill>
                            <a:latin typeface="Cambria Math" panose="02040503050406030204" pitchFamily="18" charset="0"/>
                          </a:rPr>
                          <m:t>𝑠</m:t>
                        </m:r>
                      </m:sub>
                    </m:sSub>
                  </m:oMath>
                </a14:m>
                <a:r>
                  <a:rPr lang="en-US" altLang="zh-CN" sz="2400" dirty="0">
                    <a:solidFill>
                      <a:schemeClr val="bg1"/>
                    </a:solidFill>
                  </a:rPr>
                  <a:t> </a:t>
                </a:r>
                <a:r>
                  <a:rPr lang="zh-CN" altLang="en-US" sz="2400" dirty="0">
                    <a:solidFill>
                      <a:schemeClr val="bg1"/>
                    </a:solidFill>
                  </a:rPr>
                  <a:t>个分子。</a:t>
                </a:r>
                <a:r>
                  <a:rPr lang="zh-CN" altLang="zh-CN" sz="2400" dirty="0">
                    <a:solidFill>
                      <a:schemeClr val="bg1"/>
                    </a:solidFill>
                  </a:rPr>
                  <a:t>第</a:t>
                </a:r>
                <a:r>
                  <a:rPr lang="de-DE" altLang="zh-CN" sz="2400" dirty="0">
                    <a:solidFill>
                      <a:schemeClr val="bg1"/>
                    </a:solidFill>
                  </a:rPr>
                  <a:t>s </a:t>
                </a:r>
                <a:r>
                  <a:rPr lang="zh-CN" altLang="zh-CN" sz="2400" dirty="0">
                    <a:solidFill>
                      <a:schemeClr val="bg1"/>
                    </a:solidFill>
                  </a:rPr>
                  <a:t>个自由度仿佛是一维谐振子</a:t>
                </a:r>
                <a:r>
                  <a:rPr lang="zh-CN" altLang="en-US" sz="2400" dirty="0">
                    <a:solidFill>
                      <a:schemeClr val="bg1"/>
                    </a:solidFill>
                  </a:rPr>
                  <a:t>，</a:t>
                </a:r>
                <a:r>
                  <a:rPr lang="zh-CN" altLang="zh-CN" sz="2400" dirty="0">
                    <a:solidFill>
                      <a:schemeClr val="bg1"/>
                    </a:solidFill>
                  </a:rPr>
                  <a:t>能量值为  </a:t>
                </a:r>
                <a14:m>
                  <m:oMath xmlns:m="http://schemas.openxmlformats.org/officeDocument/2006/math">
                    <m:r>
                      <a:rPr lang="de-DE" altLang="zh-CN" sz="2400" i="1">
                        <a:solidFill>
                          <a:schemeClr val="bg1"/>
                        </a:solidFill>
                        <a:latin typeface="Cambria Math" panose="02040503050406030204" pitchFamily="18" charset="0"/>
                      </a:rPr>
                      <m:t>0, </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r>
                      <a:rPr lang="de-DE" altLang="zh-CN" sz="2400" i="1">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𝑛</m:t>
                        </m:r>
                      </m:e>
                      <m:sub>
                        <m:r>
                          <a:rPr lang="de-DE" altLang="zh-CN" sz="2400" i="1">
                            <a:solidFill>
                              <a:schemeClr val="bg1"/>
                            </a:solidFill>
                            <a:latin typeface="Cambria Math" panose="02040503050406030204" pitchFamily="18" charset="0"/>
                          </a:rPr>
                          <m:t>𝑠</m:t>
                        </m:r>
                      </m:sub>
                    </m:sSub>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r>
                      <a:rPr lang="de-DE" altLang="zh-CN" sz="2400" i="1">
                        <a:solidFill>
                          <a:schemeClr val="bg1"/>
                        </a:solidFill>
                        <a:latin typeface="Cambria Math" panose="02040503050406030204" pitchFamily="18" charset="0"/>
                      </a:rPr>
                      <m:t>…</m:t>
                    </m:r>
                  </m:oMath>
                </a14:m>
                <a:r>
                  <a:rPr lang="de-DE" altLang="zh-CN" sz="2400" dirty="0">
                    <a:solidFill>
                      <a:schemeClr val="bg1"/>
                    </a:solidFill>
                  </a:rPr>
                  <a:t> </a:t>
                </a:r>
                <a:r>
                  <a:rPr lang="zh-CN" altLang="zh-CN" sz="2400" dirty="0">
                    <a:solidFill>
                      <a:schemeClr val="bg1"/>
                    </a:solidFill>
                  </a:rPr>
                  <a:t>。</a:t>
                </a:r>
                <a:endParaRPr lang="en-US" altLang="zh-CN" sz="2400" dirty="0">
                  <a:solidFill>
                    <a:schemeClr val="bg1"/>
                  </a:solidFill>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整个体系可以当作线性振子的集团，类似固体，说类似辐射体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Strahlungsvolumen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更好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振子的数是无限多的</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状态求和会用到</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𝑒</m:t>
                        </m:r>
                      </m:e>
                      <m:sup>
                        <m:r>
                          <a:rPr lang="en-US" altLang="zh-CN" sz="2400">
                            <a:solidFill>
                              <a:schemeClr val="bg1"/>
                            </a:solidFill>
                            <a:latin typeface="Cambria Math" panose="02040503050406030204" pitchFamily="18" charset="0"/>
                          </a:rPr>
                          <m:t>−</m:t>
                        </m:r>
                        <m:d>
                          <m:dPr>
                            <m:ctrlPr>
                              <a:rPr lang="zh-CN" altLang="zh-CN" sz="2400" i="1">
                                <a:solidFill>
                                  <a:schemeClr val="bg1"/>
                                </a:solidFill>
                                <a:latin typeface="Cambria Math" panose="02040503050406030204" pitchFamily="18" charset="0"/>
                              </a:rPr>
                            </m:ctrlPr>
                          </m:dPr>
                          <m:e>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1</m:t>
                                </m:r>
                              </m:sub>
                            </m:sSub>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𝜀</m:t>
                                </m:r>
                              </m:e>
                              <m:sub>
                                <m:r>
                                  <a:rPr lang="en-US" altLang="zh-CN" sz="2400">
                                    <a:solidFill>
                                      <a:schemeClr val="bg1"/>
                                    </a:solidFill>
                                    <a:latin typeface="Cambria Math" panose="02040503050406030204" pitchFamily="18" charset="0"/>
                                  </a:rPr>
                                  <m:t>1</m:t>
                                </m:r>
                              </m:sub>
                            </m:sSub>
                            <m:r>
                              <a:rPr lang="en-US" altLang="zh-CN" sz="2400">
                                <a:solidFill>
                                  <a:schemeClr val="bg1"/>
                                </a:solidFill>
                                <a:latin typeface="Cambria Math" panose="02040503050406030204" pitchFamily="18" charset="0"/>
                              </a:rPr>
                              <m:t>+ </m:t>
                            </m:r>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2</m:t>
                                </m:r>
                              </m:sub>
                            </m:sSub>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𝜀</m:t>
                                </m:r>
                              </m:e>
                              <m:sub>
                                <m:r>
                                  <a:rPr lang="en-US" altLang="zh-CN" sz="2400">
                                    <a:solidFill>
                                      <a:schemeClr val="bg1"/>
                                    </a:solidFill>
                                    <a:latin typeface="Cambria Math" panose="02040503050406030204" pitchFamily="18" charset="0"/>
                                  </a:rPr>
                                  <m:t>2</m:t>
                                </m:r>
                              </m:sub>
                            </m:sSub>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𝑠</m:t>
                                </m:r>
                              </m:sub>
                            </m:sSub>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𝜀</m:t>
                                </m:r>
                              </m:e>
                              <m:sub>
                                <m:r>
                                  <a:rPr lang="en-US" altLang="zh-CN" sz="2400">
                                    <a:solidFill>
                                      <a:schemeClr val="bg1"/>
                                    </a:solidFill>
                                    <a:latin typeface="Cambria Math" panose="02040503050406030204" pitchFamily="18" charset="0"/>
                                  </a:rPr>
                                  <m:t>𝑠</m:t>
                                </m:r>
                              </m:sub>
                            </m:sSub>
                            <m:r>
                              <a:rPr lang="en-US" altLang="zh-CN" sz="2400">
                                <a:solidFill>
                                  <a:schemeClr val="bg1"/>
                                </a:solidFill>
                                <a:latin typeface="Cambria Math" panose="02040503050406030204" pitchFamily="18" charset="0"/>
                              </a:rPr>
                              <m:t>…</m:t>
                            </m:r>
                          </m:e>
                        </m:d>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𝑘𝑇</m:t>
                        </m:r>
                      </m:sup>
                    </m:sSup>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对于辐射和固体</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𝑠</m:t>
                        </m:r>
                      </m:sub>
                    </m:sSub>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没有限制，</a:t>
                </a:r>
                <a14:m>
                  <m:oMath xmlns:m="http://schemas.openxmlformats.org/officeDocument/2006/math">
                    <m:nary>
                      <m:naryPr>
                        <m:chr m:val="∏"/>
                        <m:limLoc m:val="undOvr"/>
                        <m:ctrlPr>
                          <a:rPr lang="zh-CN" altLang="zh-CN" sz="2400" i="1">
                            <a:solidFill>
                              <a:schemeClr val="bg1"/>
                            </a:solidFill>
                            <a:latin typeface="Cambria Math" panose="02040503050406030204" pitchFamily="18" charset="0"/>
                          </a:rPr>
                        </m:ctrlPr>
                      </m:naryPr>
                      <m:sub>
                        <m:r>
                          <a:rPr lang="en-US" altLang="zh-CN" sz="2400">
                            <a:solidFill>
                              <a:schemeClr val="bg1"/>
                            </a:solidFill>
                            <a:latin typeface="Cambria Math" panose="02040503050406030204" pitchFamily="18" charset="0"/>
                          </a:rPr>
                          <m:t>𝑠</m:t>
                        </m:r>
                      </m:sub>
                      <m:sup/>
                      <m:e>
                        <m:nary>
                          <m:naryPr>
                            <m:chr m:val="∑"/>
                            <m:limLoc m:val="subSup"/>
                            <m:ctrlPr>
                              <a:rPr lang="zh-CN" altLang="zh-CN" sz="2400" i="1">
                                <a:solidFill>
                                  <a:schemeClr val="bg1"/>
                                </a:solidFill>
                                <a:latin typeface="Cambria Math" panose="02040503050406030204" pitchFamily="18" charset="0"/>
                              </a:rPr>
                            </m:ctrlPr>
                          </m:naryPr>
                          <m:sub>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𝑠</m:t>
                                </m:r>
                              </m:sub>
                            </m:sSub>
                            <m:r>
                              <a:rPr lang="en-US" altLang="zh-CN" sz="2400">
                                <a:solidFill>
                                  <a:schemeClr val="bg1"/>
                                </a:solidFill>
                                <a:latin typeface="Cambria Math" panose="02040503050406030204" pitchFamily="18" charset="0"/>
                              </a:rPr>
                              <m:t>=0</m:t>
                            </m:r>
                          </m:sub>
                          <m:sup>
                            <m:r>
                              <a:rPr lang="en-US" altLang="zh-CN" sz="2400">
                                <a:solidFill>
                                  <a:schemeClr val="bg1"/>
                                </a:solidFill>
                                <a:latin typeface="Cambria Math" panose="02040503050406030204" pitchFamily="18" charset="0"/>
                              </a:rPr>
                              <m:t>∞</m:t>
                            </m:r>
                          </m:sup>
                          <m:e>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𝑒</m:t>
                                </m:r>
                              </m:e>
                              <m:sup>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𝑛</m:t>
                                    </m:r>
                                  </m:e>
                                  <m:sub>
                                    <m:r>
                                      <a:rPr lang="en-US" altLang="zh-CN" sz="2400">
                                        <a:solidFill>
                                          <a:schemeClr val="bg1"/>
                                        </a:solidFill>
                                        <a:latin typeface="Cambria Math" panose="02040503050406030204" pitchFamily="18" charset="0"/>
                                      </a:rPr>
                                      <m:t>𝑠</m:t>
                                    </m:r>
                                  </m:sub>
                                </m:sSub>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𝜀</m:t>
                                    </m:r>
                                  </m:e>
                                  <m:sub>
                                    <m:r>
                                      <a:rPr lang="en-US" altLang="zh-CN" sz="2400">
                                        <a:solidFill>
                                          <a:schemeClr val="bg1"/>
                                        </a:solidFill>
                                        <a:latin typeface="Cambria Math" panose="02040503050406030204" pitchFamily="18" charset="0"/>
                                      </a:rPr>
                                      <m:t>𝑠</m:t>
                                    </m:r>
                                  </m:sub>
                                </m:sSub>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𝑘𝑇</m:t>
                                </m:r>
                              </m:sup>
                            </m:sSup>
                          </m:e>
                        </m:nary>
                        <m:r>
                          <a:rPr lang="en-US" altLang="zh-CN" sz="2400">
                            <a:solidFill>
                              <a:schemeClr val="bg1"/>
                            </a:solidFill>
                            <a:latin typeface="Cambria Math" panose="02040503050406030204" pitchFamily="18" charset="0"/>
                          </a:rPr>
                          <m:t> </m:t>
                        </m:r>
                      </m:e>
                    </m:nary>
                    <m:r>
                      <a:rPr lang="en-US" altLang="zh-CN" sz="2400">
                        <a:solidFill>
                          <a:schemeClr val="bg1"/>
                        </a:solidFill>
                        <a:latin typeface="Cambria Math" panose="02040503050406030204" pitchFamily="18" charset="0"/>
                      </a:rPr>
                      <m:t>=</m:t>
                    </m:r>
                    <m:nary>
                      <m:naryPr>
                        <m:chr m:val="∏"/>
                        <m:limLoc m:val="undOvr"/>
                        <m:ctrlPr>
                          <a:rPr lang="zh-CN" altLang="zh-CN" sz="2400" i="1">
                            <a:solidFill>
                              <a:schemeClr val="bg1"/>
                            </a:solidFill>
                            <a:latin typeface="Cambria Math" panose="02040503050406030204" pitchFamily="18" charset="0"/>
                          </a:rPr>
                        </m:ctrlPr>
                      </m:naryPr>
                      <m:sub>
                        <m:r>
                          <a:rPr lang="en-US" altLang="zh-CN" sz="2400">
                            <a:solidFill>
                              <a:schemeClr val="bg1"/>
                            </a:solidFill>
                            <a:latin typeface="Cambria Math" panose="02040503050406030204" pitchFamily="18" charset="0"/>
                          </a:rPr>
                          <m:t>𝑠</m:t>
                        </m:r>
                      </m:sub>
                      <m:sup/>
                      <m:e>
                        <m:f>
                          <m:fPr>
                            <m:ctrlPr>
                              <a:rPr lang="zh-CN" altLang="zh-CN" sz="2400" i="1">
                                <a:solidFill>
                                  <a:schemeClr val="bg1"/>
                                </a:solidFill>
                                <a:latin typeface="Cambria Math" panose="02040503050406030204" pitchFamily="18" charset="0"/>
                              </a:rPr>
                            </m:ctrlPr>
                          </m:fPr>
                          <m:num>
                            <m:r>
                              <a:rPr lang="en-US" altLang="zh-CN" sz="2400">
                                <a:solidFill>
                                  <a:schemeClr val="bg1"/>
                                </a:solidFill>
                                <a:latin typeface="Cambria Math" panose="02040503050406030204" pitchFamily="18" charset="0"/>
                              </a:rPr>
                              <m:t>1</m:t>
                            </m:r>
                          </m:num>
                          <m:den>
                            <m:r>
                              <a:rPr lang="en-US" altLang="zh-CN" sz="2400">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𝑒</m:t>
                                </m:r>
                              </m:e>
                              <m:sup>
                                <m:r>
                                  <a:rPr lang="en-US" altLang="zh-CN" sz="2400">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en-US" altLang="zh-CN" sz="2400">
                                        <a:solidFill>
                                          <a:schemeClr val="bg1"/>
                                        </a:solidFill>
                                        <a:latin typeface="Cambria Math" panose="02040503050406030204" pitchFamily="18" charset="0"/>
                                      </a:rPr>
                                      <m:t>𝜀</m:t>
                                    </m:r>
                                  </m:e>
                                  <m:sub>
                                    <m:r>
                                      <a:rPr lang="en-US" altLang="zh-CN" sz="2400">
                                        <a:solidFill>
                                          <a:schemeClr val="bg1"/>
                                        </a:solidFill>
                                        <a:latin typeface="Cambria Math" panose="02040503050406030204" pitchFamily="18" charset="0"/>
                                      </a:rPr>
                                      <m:t>𝑠</m:t>
                                    </m:r>
                                  </m:sub>
                                </m:sSub>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𝑘𝑇</m:t>
                                </m:r>
                              </m:sup>
                            </m:sSup>
                          </m:den>
                        </m:f>
                        <m:r>
                          <a:rPr lang="en-US" altLang="zh-CN" sz="2400">
                            <a:solidFill>
                              <a:schemeClr val="bg1"/>
                            </a:solidFill>
                            <a:latin typeface="Cambria Math" panose="02040503050406030204" pitchFamily="18" charset="0"/>
                          </a:rPr>
                          <m:t> </m:t>
                        </m:r>
                      </m:e>
                    </m:nary>
                    <m:r>
                      <a:rPr lang="en-US" altLang="zh-CN" sz="240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对于固体，这个乘积是有限的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有限个振动模</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；对于辐射体，乘积是无限的。</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A5B7CDD1-0ABA-4033-4BA2-BECC965241EF}"/>
                  </a:ext>
                </a:extLst>
              </p:cNvPr>
              <p:cNvSpPr txBox="1">
                <a:spLocks noRot="1" noChangeAspect="1" noMove="1" noResize="1" noEditPoints="1" noAdjustHandles="1" noChangeArrowheads="1" noChangeShapeType="1" noTextEdit="1"/>
              </p:cNvSpPr>
              <p:nvPr/>
            </p:nvSpPr>
            <p:spPr bwMode="auto">
              <a:xfrm>
                <a:off x="255917" y="759408"/>
                <a:ext cx="11441502" cy="5551009"/>
              </a:xfrm>
              <a:prstGeom prst="rect">
                <a:avLst/>
              </a:prstGeom>
              <a:blipFill>
                <a:blip r:embed="rId3"/>
                <a:stretch>
                  <a:fillRect l="-852" r="-799"/>
                </a:stretch>
              </a:blipFill>
              <a:ln>
                <a:noFill/>
              </a:ln>
              <a:effectLst/>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9D6F0F17-FCD8-C33A-9084-B7D4A79E0B6A}"/>
              </a:ext>
            </a:extLst>
          </p:cNvPr>
          <p:cNvSpPr txBox="1"/>
          <p:nvPr/>
        </p:nvSpPr>
        <p:spPr bwMode="auto">
          <a:xfrm>
            <a:off x="478286" y="218540"/>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21692187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A8F5B-DFC7-B64A-04D8-27AAF10F30A0}"/>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87C70B2-11CA-7513-8C63-999202079CD9}"/>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0ED4FCBE-5F65-1CF1-85AD-F5170659C867}"/>
              </a:ext>
            </a:extLst>
          </p:cNvPr>
          <p:cNvSpPr>
            <a:spLocks noGrp="1"/>
          </p:cNvSpPr>
          <p:nvPr>
            <p:ph type="sldNum" sz="quarter" idx="12"/>
          </p:nvPr>
        </p:nvSpPr>
        <p:spPr/>
        <p:txBody>
          <a:bodyPr/>
          <a:lstStyle/>
          <a:p>
            <a:fld id="{A840D53A-832B-4CFE-819B-CBBAE244F2EE}" type="slidenum">
              <a:rPr lang="zh-CN" altLang="en-US" smtClean="0"/>
              <a:t>36</a:t>
            </a:fld>
            <a:endParaRPr lang="zh-CN" altLang="en-US"/>
          </a:p>
        </p:txBody>
      </p:sp>
      <p:sp>
        <p:nvSpPr>
          <p:cNvPr id="3" name="文本框 2">
            <a:extLst>
              <a:ext uri="{FF2B5EF4-FFF2-40B4-BE49-F238E27FC236}">
                <a16:creationId xmlns:a16="http://schemas.microsoft.com/office/drawing/2014/main" id="{9CAC6EB2-C20B-489E-C06B-BD4B3718A5A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B50F50A4-21E7-BFBF-71F2-2E7B22AC29D5}"/>
              </a:ext>
            </a:extLst>
          </p:cNvPr>
          <p:cNvSpPr txBox="1"/>
          <p:nvPr/>
        </p:nvSpPr>
        <p:spPr bwMode="auto">
          <a:xfrm>
            <a:off x="710243" y="6451359"/>
            <a:ext cx="9793247" cy="338378"/>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E28D9941-D0F1-B7BF-F4BA-5F3DD04361C6}"/>
                  </a:ext>
                </a:extLst>
              </p:cNvPr>
              <p:cNvSpPr txBox="1"/>
              <p:nvPr/>
            </p:nvSpPr>
            <p:spPr bwMode="auto">
              <a:xfrm>
                <a:off x="323010" y="590550"/>
                <a:ext cx="11158747" cy="5792547"/>
              </a:xfrm>
              <a:prstGeom prst="rect">
                <a:avLst/>
              </a:prstGeom>
              <a:noFill/>
              <a:ln>
                <a:noFill/>
              </a:ln>
              <a:effectLst/>
            </p:spPr>
            <p:txBody>
              <a:bodyPr wrap="square" rtlCol="0">
                <a:noAutofit/>
              </a:bodyPr>
              <a:lstStyle/>
              <a:p>
                <a:pPr algn="just">
                  <a:lnSpc>
                    <a:spcPct val="150000"/>
                  </a:lnSpc>
                </a:pP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状态求和会用到</a:t>
                </a:r>
                <a14:m>
                  <m:oMath xmlns:m="http://schemas.openxmlformats.org/officeDocument/2006/math">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𝑒</m:t>
                        </m:r>
                      </m:e>
                      <m:sup>
                        <m:r>
                          <a:rPr lang="en-US" altLang="zh-CN" sz="2200">
                            <a:solidFill>
                              <a:schemeClr val="bg1"/>
                            </a:solidFill>
                            <a:latin typeface="Cambria Math" panose="02040503050406030204" pitchFamily="18" charset="0"/>
                          </a:rPr>
                          <m:t>−</m:t>
                        </m:r>
                        <m:d>
                          <m:dPr>
                            <m:ctrlPr>
                              <a:rPr lang="zh-CN" altLang="zh-CN" sz="2200" i="1">
                                <a:solidFill>
                                  <a:schemeClr val="bg1"/>
                                </a:solidFill>
                                <a:latin typeface="Cambria Math" panose="02040503050406030204" pitchFamily="18" charset="0"/>
                              </a:rPr>
                            </m:ctrlPr>
                          </m:dPr>
                          <m:e>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1</m:t>
                                </m:r>
                              </m:sub>
                            </m:sSub>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1</m:t>
                                </m:r>
                              </m:sub>
                            </m:sSub>
                            <m:r>
                              <a:rPr lang="en-US" altLang="zh-CN" sz="2200">
                                <a:solidFill>
                                  <a:schemeClr val="bg1"/>
                                </a:solidFill>
                                <a:latin typeface="Cambria Math" panose="02040503050406030204" pitchFamily="18" charset="0"/>
                              </a:rPr>
                              <m:t>+ </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2</m:t>
                                </m:r>
                              </m:sub>
                            </m:sSub>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2</m:t>
                                </m:r>
                              </m:sub>
                            </m:sSub>
                            <m:r>
                              <a:rPr lang="en-US" altLang="zh-CN" sz="2200">
                                <a:solidFill>
                                  <a:schemeClr val="bg1"/>
                                </a:solidFill>
                                <a:latin typeface="Cambria Math" panose="02040503050406030204" pitchFamily="18" charset="0"/>
                              </a:rPr>
                              <m:t>+…</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𝑠</m:t>
                                </m:r>
                              </m:sub>
                            </m:sSub>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m:t>
                            </m:r>
                          </m:e>
                        </m:d>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𝑘𝑇</m:t>
                        </m:r>
                      </m:sup>
                    </m:sSup>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对于辐射和固体</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声子</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𝑠</m:t>
                        </m:r>
                      </m:sub>
                    </m:sSub>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没有限制，</a:t>
                </a:r>
              </a:p>
              <a:p>
                <a:pPr algn="just">
                  <a:lnSpc>
                    <a:spcPct val="150000"/>
                  </a:lnSpc>
                </a:pPr>
                <a14:m>
                  <m:oMath xmlns:m="http://schemas.openxmlformats.org/officeDocument/2006/math">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𝑠</m:t>
                        </m:r>
                      </m:sub>
                      <m:sup/>
                      <m:e>
                        <m:nary>
                          <m:naryPr>
                            <m:chr m:val="∑"/>
                            <m:limLoc m:val="subSup"/>
                            <m:ctrlPr>
                              <a:rPr lang="zh-CN" altLang="zh-CN" sz="2200" i="1">
                                <a:solidFill>
                                  <a:schemeClr val="bg1"/>
                                </a:solidFill>
                                <a:latin typeface="Cambria Math" panose="02040503050406030204" pitchFamily="18" charset="0"/>
                              </a:rPr>
                            </m:ctrlPr>
                          </m:naryPr>
                          <m:sub>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=0</m:t>
                            </m:r>
                          </m:sub>
                          <m:sup>
                            <m:r>
                              <a:rPr lang="en-US" altLang="zh-CN" sz="2200">
                                <a:solidFill>
                                  <a:schemeClr val="bg1"/>
                                </a:solidFill>
                                <a:latin typeface="Cambria Math" panose="02040503050406030204" pitchFamily="18" charset="0"/>
                              </a:rPr>
                              <m:t>∞</m:t>
                            </m:r>
                          </m:sup>
                          <m:e>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𝑒</m:t>
                                </m:r>
                              </m:e>
                              <m:sup>
                                <m:r>
                                  <a:rPr lang="en-US" altLang="zh-CN" sz="2200">
                                    <a:solidFill>
                                      <a:schemeClr val="bg1"/>
                                    </a:solidFill>
                                    <a:latin typeface="Cambria Math" panose="02040503050406030204" pitchFamily="18" charset="0"/>
                                  </a:rPr>
                                  <m:t>−</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𝑛</m:t>
                                    </m:r>
                                  </m:e>
                                  <m:sub>
                                    <m:r>
                                      <a:rPr lang="en-US" altLang="zh-CN" sz="2200">
                                        <a:solidFill>
                                          <a:schemeClr val="bg1"/>
                                        </a:solidFill>
                                        <a:latin typeface="Cambria Math" panose="02040503050406030204" pitchFamily="18" charset="0"/>
                                      </a:rPr>
                                      <m:t>𝑠</m:t>
                                    </m:r>
                                  </m:sub>
                                </m:sSub>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𝑘𝑇</m:t>
                                </m:r>
                              </m:sup>
                            </m:sSup>
                          </m:e>
                        </m:nary>
                        <m:r>
                          <a:rPr lang="en-US" altLang="zh-CN" sz="2200">
                            <a:solidFill>
                              <a:schemeClr val="bg1"/>
                            </a:solidFill>
                            <a:latin typeface="Cambria Math" panose="02040503050406030204" pitchFamily="18" charset="0"/>
                          </a:rPr>
                          <m:t> </m:t>
                        </m:r>
                      </m:e>
                    </m:nary>
                    <m:r>
                      <a:rPr lang="en-US" altLang="zh-CN" sz="2200">
                        <a:solidFill>
                          <a:schemeClr val="bg1"/>
                        </a:solidFill>
                        <a:latin typeface="Cambria Math" panose="02040503050406030204" pitchFamily="18" charset="0"/>
                      </a:rPr>
                      <m:t>=</m:t>
                    </m:r>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𝑠</m:t>
                        </m:r>
                      </m:sub>
                      <m:sup/>
                      <m:e>
                        <m:f>
                          <m:fPr>
                            <m:ctrlPr>
                              <a:rPr lang="zh-CN" altLang="zh-CN" sz="2200" i="1">
                                <a:solidFill>
                                  <a:schemeClr val="bg1"/>
                                </a:solidFill>
                                <a:latin typeface="Cambria Math" panose="02040503050406030204" pitchFamily="18" charset="0"/>
                              </a:rPr>
                            </m:ctrlPr>
                          </m:fPr>
                          <m:num>
                            <m:r>
                              <a:rPr lang="en-US" altLang="zh-CN" sz="2200">
                                <a:solidFill>
                                  <a:schemeClr val="bg1"/>
                                </a:solidFill>
                                <a:latin typeface="Cambria Math" panose="02040503050406030204" pitchFamily="18" charset="0"/>
                              </a:rPr>
                              <m:t>1</m:t>
                            </m:r>
                          </m:num>
                          <m:den>
                            <m:r>
                              <a:rPr lang="en-US" altLang="zh-CN" sz="2200">
                                <a:solidFill>
                                  <a:schemeClr val="bg1"/>
                                </a:solidFill>
                                <a:latin typeface="Cambria Math" panose="02040503050406030204" pitchFamily="18" charset="0"/>
                              </a:rPr>
                              <m:t>1−</m:t>
                            </m:r>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𝑒</m:t>
                                </m:r>
                              </m:e>
                              <m:sup>
                                <m:r>
                                  <a:rPr lang="en-US" altLang="zh-CN" sz="2200">
                                    <a:solidFill>
                                      <a:schemeClr val="bg1"/>
                                    </a:solidFill>
                                    <a:latin typeface="Cambria Math" panose="02040503050406030204" pitchFamily="18" charset="0"/>
                                  </a:rPr>
                                  <m:t>−</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𝑘𝑇</m:t>
                                </m:r>
                              </m:sup>
                            </m:sSup>
                          </m:den>
                        </m:f>
                        <m:r>
                          <a:rPr lang="en-US" altLang="zh-CN" sz="2200">
                            <a:solidFill>
                              <a:schemeClr val="bg1"/>
                            </a:solidFill>
                            <a:latin typeface="Cambria Math" panose="02040503050406030204" pitchFamily="18" charset="0"/>
                          </a:rPr>
                          <m:t> </m:t>
                        </m:r>
                      </m:e>
                    </m:nary>
                    <m:r>
                      <a:rPr lang="en-US" altLang="zh-CN" sz="2200">
                        <a:solidFill>
                          <a:schemeClr val="bg1"/>
                        </a:solidFill>
                        <a:latin typeface="Cambria Math" panose="02040503050406030204" pitchFamily="18" charset="0"/>
                      </a:rPr>
                      <m:t> </m:t>
                    </m:r>
                    <m:r>
                      <a:rPr lang="zh-CN" altLang="en-US" sz="2200" i="1">
                        <a:solidFill>
                          <a:schemeClr val="bg1"/>
                        </a:solidFill>
                        <a:latin typeface="Cambria Math" panose="02040503050406030204" pitchFamily="18" charset="0"/>
                      </a:rPr>
                      <m:t>。</m:t>
                    </m:r>
                  </m:oMath>
                </a14:m>
                <a:r>
                  <a:rPr lang="zh-CN" altLang="en-US"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但是</a:t>
                </a:r>
                <a:r>
                  <a:rPr lang="zh-CN"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对于气体，有约束条件</a:t>
                </a: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nary>
                      <m:naryPr>
                        <m:chr m:val="∑"/>
                        <m:limLoc m:val="undOvr"/>
                        <m:subHide m:val="on"/>
                        <m:supHide m:val="on"/>
                        <m:ctrlPr>
                          <a:rPr lang="zh-CN" altLang="zh-CN" sz="2200" b="1" i="1">
                            <a:solidFill>
                              <a:srgbClr val="FFC000"/>
                            </a:solidFill>
                            <a:latin typeface="Cambria Math" panose="02040503050406030204" pitchFamily="18" charset="0"/>
                          </a:rPr>
                        </m:ctrlPr>
                      </m:naryPr>
                      <m:sub/>
                      <m:sup/>
                      <m:e>
                        <m:sSub>
                          <m:sSubPr>
                            <m:ctrlPr>
                              <a:rPr lang="zh-CN" altLang="zh-CN" sz="2200" b="1" i="1">
                                <a:solidFill>
                                  <a:srgbClr val="FFC000"/>
                                </a:solidFill>
                                <a:latin typeface="Cambria Math" panose="02040503050406030204" pitchFamily="18" charset="0"/>
                              </a:rPr>
                            </m:ctrlPr>
                          </m:sSubPr>
                          <m:e>
                            <m:r>
                              <a:rPr lang="en-US" altLang="zh-CN" sz="2200" b="1" i="1">
                                <a:solidFill>
                                  <a:srgbClr val="FFC000"/>
                                </a:solidFill>
                                <a:latin typeface="Cambria Math" panose="02040503050406030204" pitchFamily="18" charset="0"/>
                              </a:rPr>
                              <m:t>𝒏</m:t>
                            </m:r>
                          </m:e>
                          <m:sub>
                            <m:r>
                              <a:rPr lang="en-US" altLang="zh-CN" sz="2200" b="1" i="1">
                                <a:solidFill>
                                  <a:srgbClr val="FFC000"/>
                                </a:solidFill>
                                <a:latin typeface="Cambria Math" panose="02040503050406030204" pitchFamily="18" charset="0"/>
                              </a:rPr>
                              <m:t>𝒔</m:t>
                            </m:r>
                          </m:sub>
                        </m:sSub>
                      </m:e>
                    </m:nary>
                    <m:r>
                      <a:rPr lang="en-US" altLang="zh-CN" sz="2200" b="1">
                        <a:solidFill>
                          <a:srgbClr val="FFC000"/>
                        </a:solidFill>
                        <a:latin typeface="Cambria Math" panose="02040503050406030204" pitchFamily="18" charset="0"/>
                      </a:rPr>
                      <m:t>=</m:t>
                    </m:r>
                    <m:r>
                      <a:rPr lang="en-US" altLang="zh-CN" sz="2200" b="1" i="1">
                        <a:solidFill>
                          <a:srgbClr val="FFC000"/>
                        </a:solidFill>
                        <a:latin typeface="Cambria Math" panose="02040503050406030204" pitchFamily="18" charset="0"/>
                      </a:rPr>
                      <m:t>𝐧</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为此要挑出</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展开式</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左侧</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中无穷多个</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m:t>
                    </m:r>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𝑒</m:t>
                        </m:r>
                      </m:e>
                      <m:sup>
                        <m:r>
                          <a:rPr lang="en-US" altLang="zh-CN" sz="2200">
                            <a:solidFill>
                              <a:schemeClr val="bg1"/>
                            </a:solidFill>
                            <a:latin typeface="Cambria Math" panose="02040503050406030204" pitchFamily="18" charset="0"/>
                          </a:rPr>
                          <m:t>−</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𝜀</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𝑘𝑇</m:t>
                        </m:r>
                      </m:sup>
                    </m:sSup>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之所有</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次幂项。</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在右侧式中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把</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r>
                      <a:rPr lang="en-US" altLang="zh-CN" sz="2200">
                        <a:solidFill>
                          <a:schemeClr val="bg1"/>
                        </a:solidFill>
                        <a:latin typeface="Cambria Math" panose="02040503050406030204" pitchFamily="18" charset="0"/>
                      </a:rPr>
                      <m:t> </m:t>
                    </m:r>
                  </m:oMath>
                </a14:m>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换成 </a:t>
                </a:r>
                <a14:m>
                  <m:oMath xmlns:m="http://schemas.openxmlformats.org/officeDocument/2006/math">
                    <m:r>
                      <a:rPr lang="en-US" altLang="zh-CN" sz="2200">
                        <a:solidFill>
                          <a:schemeClr val="bg1"/>
                        </a:solidFill>
                        <a:latin typeface="Cambria Math" panose="02040503050406030204" pitchFamily="18" charset="0"/>
                      </a:rPr>
                      <m:t>𝑧</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整体</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再</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乘上 </a:t>
                </a:r>
                <a14:m>
                  <m:oMath xmlns:m="http://schemas.openxmlformats.org/officeDocument/2006/math">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𝑧</m:t>
                        </m:r>
                      </m:e>
                      <m:sup>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−1</m:t>
                        </m:r>
                      </m:sup>
                    </m:sSup>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，作环路积分</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，就达到目的了</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将</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这个状态求和记为</a:t>
                </a:r>
                <a14:m>
                  <m:oMath xmlns:m="http://schemas.openxmlformats.org/officeDocument/2006/math">
                    <m:r>
                      <a:rPr lang="en-US" altLang="zh-CN" sz="2200">
                        <a:solidFill>
                          <a:schemeClr val="bg1"/>
                        </a:solidFill>
                        <a:latin typeface="Cambria Math" panose="02040503050406030204" pitchFamily="18" charset="0"/>
                      </a:rPr>
                      <m:t>𝑍</m:t>
                    </m:r>
                  </m:oMath>
                </a14:m>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，用复变函数留数定理就能得到，</a:t>
                </a:r>
                <a14:m>
                  <m:oMath xmlns:m="http://schemas.openxmlformats.org/officeDocument/2006/math">
                    <m:r>
                      <a:rPr lang="en-US" altLang="zh-CN" sz="2200" smtClean="0">
                        <a:solidFill>
                          <a:srgbClr val="FFC000"/>
                        </a:solidFill>
                        <a:latin typeface="Cambria Math" panose="02040503050406030204" pitchFamily="18" charset="0"/>
                      </a:rPr>
                      <m:t>𝑍</m:t>
                    </m:r>
                    <m:r>
                      <a:rPr lang="en-US" altLang="zh-CN" sz="2200" smtClean="0">
                        <a:solidFill>
                          <a:srgbClr val="FFC000"/>
                        </a:solidFill>
                        <a:latin typeface="Cambria Math" panose="02040503050406030204" pitchFamily="18" charset="0"/>
                      </a:rPr>
                      <m:t>=</m:t>
                    </m:r>
                    <m:f>
                      <m:fPr>
                        <m:ctrlPr>
                          <a:rPr lang="zh-CN" altLang="zh-CN" sz="2200" i="1">
                            <a:solidFill>
                              <a:srgbClr val="FFC000"/>
                            </a:solidFill>
                            <a:latin typeface="Cambria Math" panose="02040503050406030204" pitchFamily="18" charset="0"/>
                          </a:rPr>
                        </m:ctrlPr>
                      </m:fPr>
                      <m:num>
                        <m:r>
                          <a:rPr lang="en-US" altLang="zh-CN" sz="2200">
                            <a:solidFill>
                              <a:srgbClr val="FFC000"/>
                            </a:solidFill>
                            <a:latin typeface="Cambria Math" panose="02040503050406030204" pitchFamily="18" charset="0"/>
                          </a:rPr>
                          <m:t>1</m:t>
                        </m:r>
                      </m:num>
                      <m:den>
                        <m:r>
                          <a:rPr lang="en-US" altLang="zh-CN" sz="2200">
                            <a:solidFill>
                              <a:srgbClr val="FFC000"/>
                            </a:solidFill>
                            <a:latin typeface="Cambria Math" panose="02040503050406030204" pitchFamily="18" charset="0"/>
                          </a:rPr>
                          <m:t>2</m:t>
                        </m:r>
                        <m:r>
                          <a:rPr lang="en-US" altLang="zh-CN" sz="2200">
                            <a:solidFill>
                              <a:srgbClr val="FFC000"/>
                            </a:solidFill>
                            <a:latin typeface="Cambria Math" panose="02040503050406030204" pitchFamily="18" charset="0"/>
                          </a:rPr>
                          <m:t>𝜋</m:t>
                        </m:r>
                        <m:r>
                          <a:rPr lang="en-US" altLang="zh-CN" sz="2200">
                            <a:solidFill>
                              <a:srgbClr val="FFC000"/>
                            </a:solidFill>
                            <a:latin typeface="Cambria Math" panose="02040503050406030204" pitchFamily="18" charset="0"/>
                          </a:rPr>
                          <m:t>𝑖</m:t>
                        </m:r>
                      </m:den>
                    </m:f>
                    <m:nary>
                      <m:naryPr>
                        <m:chr m:val="∮"/>
                        <m:limLoc m:val="subSup"/>
                        <m:ctrlPr>
                          <a:rPr lang="zh-CN" altLang="zh-CN" sz="2200" i="1">
                            <a:solidFill>
                              <a:srgbClr val="FFC000"/>
                            </a:solidFill>
                            <a:latin typeface="Cambria Math" panose="02040503050406030204" pitchFamily="18" charset="0"/>
                          </a:rPr>
                        </m:ctrlPr>
                      </m:naryPr>
                      <m:sub>
                        <m:r>
                          <a:rPr lang="en-US" altLang="zh-CN" sz="2200">
                            <a:solidFill>
                              <a:srgbClr val="FFC000"/>
                            </a:solidFill>
                            <a:latin typeface="Cambria Math" panose="02040503050406030204" pitchFamily="18" charset="0"/>
                          </a:rPr>
                          <m:t>𝑧</m:t>
                        </m:r>
                        <m:r>
                          <a:rPr lang="en-US" altLang="zh-CN" sz="2200">
                            <a:solidFill>
                              <a:srgbClr val="FFC000"/>
                            </a:solidFill>
                            <a:latin typeface="Cambria Math" panose="02040503050406030204" pitchFamily="18" charset="0"/>
                          </a:rPr>
                          <m:t>=0</m:t>
                        </m:r>
                      </m:sub>
                      <m:sup/>
                      <m:e>
                        <m:r>
                          <a:rPr lang="en-US" altLang="zh-CN" sz="2200">
                            <a:solidFill>
                              <a:srgbClr val="FFC000"/>
                            </a:solidFill>
                            <a:latin typeface="Cambria Math" panose="02040503050406030204" pitchFamily="18" charset="0"/>
                          </a:rPr>
                          <m:t>𝑑𝑧</m:t>
                        </m:r>
                        <m:sSup>
                          <m:sSupPr>
                            <m:ctrlPr>
                              <a:rPr lang="zh-CN" altLang="zh-CN" sz="2200" i="1">
                                <a:solidFill>
                                  <a:srgbClr val="FFC000"/>
                                </a:solidFill>
                                <a:latin typeface="Cambria Math" panose="02040503050406030204" pitchFamily="18" charset="0"/>
                              </a:rPr>
                            </m:ctrlPr>
                          </m:sSupPr>
                          <m:e>
                            <m:r>
                              <a:rPr lang="en-US" altLang="zh-CN" sz="2200">
                                <a:solidFill>
                                  <a:srgbClr val="FFC000"/>
                                </a:solidFill>
                                <a:latin typeface="Cambria Math" panose="02040503050406030204" pitchFamily="18" charset="0"/>
                              </a:rPr>
                              <m:t>𝑧</m:t>
                            </m:r>
                          </m:e>
                          <m:sup>
                            <m:r>
                              <a:rPr lang="en-US" altLang="zh-CN" sz="2200">
                                <a:solidFill>
                                  <a:srgbClr val="FFC000"/>
                                </a:solidFill>
                                <a:latin typeface="Cambria Math" panose="02040503050406030204" pitchFamily="18" charset="0"/>
                              </a:rPr>
                              <m:t>−</m:t>
                            </m:r>
                            <m:r>
                              <a:rPr lang="en-US" altLang="zh-CN" sz="2200">
                                <a:solidFill>
                                  <a:srgbClr val="FFC000"/>
                                </a:solidFill>
                                <a:latin typeface="Cambria Math" panose="02040503050406030204" pitchFamily="18" charset="0"/>
                              </a:rPr>
                              <m:t>𝑛</m:t>
                            </m:r>
                            <m:r>
                              <a:rPr lang="en-US" altLang="zh-CN" sz="2200">
                                <a:solidFill>
                                  <a:srgbClr val="FFC000"/>
                                </a:solidFill>
                                <a:latin typeface="Cambria Math" panose="02040503050406030204" pitchFamily="18" charset="0"/>
                              </a:rPr>
                              <m:t>−1</m:t>
                            </m:r>
                          </m:sup>
                        </m:sSup>
                        <m:nary>
                          <m:naryPr>
                            <m:chr m:val="∏"/>
                            <m:limLoc m:val="undOvr"/>
                            <m:ctrlPr>
                              <a:rPr lang="zh-CN" altLang="zh-CN" sz="2200" i="1">
                                <a:solidFill>
                                  <a:srgbClr val="FFC000"/>
                                </a:solidFill>
                                <a:latin typeface="Cambria Math" panose="02040503050406030204" pitchFamily="18" charset="0"/>
                              </a:rPr>
                            </m:ctrlPr>
                          </m:naryPr>
                          <m:sub>
                            <m:r>
                              <a:rPr lang="en-US" altLang="zh-CN" sz="2200">
                                <a:solidFill>
                                  <a:srgbClr val="FFC000"/>
                                </a:solidFill>
                                <a:latin typeface="Cambria Math" panose="02040503050406030204" pitchFamily="18" charset="0"/>
                              </a:rPr>
                              <m:t>𝑠</m:t>
                            </m:r>
                            <m:r>
                              <a:rPr lang="en-US" altLang="zh-CN" sz="2200">
                                <a:solidFill>
                                  <a:srgbClr val="FFC000"/>
                                </a:solidFill>
                                <a:latin typeface="Cambria Math" panose="02040503050406030204" pitchFamily="18" charset="0"/>
                              </a:rPr>
                              <m:t>=1</m:t>
                            </m:r>
                          </m:sub>
                          <m:sup/>
                          <m:e>
                            <m:f>
                              <m:fPr>
                                <m:ctrlPr>
                                  <a:rPr lang="zh-CN" altLang="zh-CN" sz="2200" i="1">
                                    <a:solidFill>
                                      <a:srgbClr val="FFC000"/>
                                    </a:solidFill>
                                    <a:latin typeface="Cambria Math" panose="02040503050406030204" pitchFamily="18" charset="0"/>
                                  </a:rPr>
                                </m:ctrlPr>
                              </m:fPr>
                              <m:num>
                                <m:r>
                                  <a:rPr lang="en-US" altLang="zh-CN" sz="2200">
                                    <a:solidFill>
                                      <a:srgbClr val="FFC000"/>
                                    </a:solidFill>
                                    <a:latin typeface="Cambria Math" panose="02040503050406030204" pitchFamily="18" charset="0"/>
                                  </a:rPr>
                                  <m:t>1</m:t>
                                </m:r>
                              </m:num>
                              <m:den>
                                <m:r>
                                  <a:rPr lang="en-US" altLang="zh-CN" sz="2200">
                                    <a:solidFill>
                                      <a:srgbClr val="FFC000"/>
                                    </a:solidFill>
                                    <a:latin typeface="Cambria Math" panose="02040503050406030204" pitchFamily="18" charset="0"/>
                                  </a:rPr>
                                  <m:t>1−</m:t>
                                </m:r>
                                <m:r>
                                  <a:rPr lang="en-US" altLang="zh-CN" sz="2200">
                                    <a:solidFill>
                                      <a:srgbClr val="FFC000"/>
                                    </a:solidFill>
                                    <a:latin typeface="Cambria Math" panose="02040503050406030204" pitchFamily="18" charset="0"/>
                                  </a:rPr>
                                  <m:t>𝑧</m:t>
                                </m:r>
                                <m:sSub>
                                  <m:sSubPr>
                                    <m:ctrlPr>
                                      <a:rPr lang="zh-CN" altLang="zh-CN" sz="2200" i="1">
                                        <a:solidFill>
                                          <a:srgbClr val="FFC000"/>
                                        </a:solidFill>
                                        <a:latin typeface="Cambria Math" panose="02040503050406030204" pitchFamily="18" charset="0"/>
                                      </a:rPr>
                                    </m:ctrlPr>
                                  </m:sSubPr>
                                  <m:e>
                                    <m:r>
                                      <a:rPr lang="en-US" altLang="zh-CN" sz="2200">
                                        <a:solidFill>
                                          <a:srgbClr val="FFC000"/>
                                        </a:solidFill>
                                        <a:latin typeface="Cambria Math" panose="02040503050406030204" pitchFamily="18" charset="0"/>
                                      </a:rPr>
                                      <m:t>𝑥</m:t>
                                    </m:r>
                                  </m:e>
                                  <m:sub>
                                    <m:r>
                                      <a:rPr lang="en-US" altLang="zh-CN" sz="2200">
                                        <a:solidFill>
                                          <a:srgbClr val="FFC000"/>
                                        </a:solidFill>
                                        <a:latin typeface="Cambria Math" panose="02040503050406030204" pitchFamily="18" charset="0"/>
                                      </a:rPr>
                                      <m:t>𝑠</m:t>
                                    </m:r>
                                  </m:sub>
                                </m:sSub>
                              </m:den>
                            </m:f>
                            <m:r>
                              <a:rPr lang="en-US" altLang="zh-CN" sz="2200">
                                <a:solidFill>
                                  <a:srgbClr val="FFC000"/>
                                </a:solidFill>
                                <a:latin typeface="Cambria Math" panose="02040503050406030204" pitchFamily="18" charset="0"/>
                              </a:rPr>
                              <m:t> </m:t>
                            </m:r>
                          </m:e>
                        </m:nary>
                        <m:r>
                          <a:rPr lang="en-US" altLang="zh-CN" sz="2200">
                            <a:solidFill>
                              <a:srgbClr val="FFC000"/>
                            </a:solidFill>
                            <a:latin typeface="Cambria Math" panose="02040503050406030204" pitchFamily="18" charset="0"/>
                          </a:rPr>
                          <m:t> </m:t>
                        </m:r>
                      </m:e>
                    </m:nary>
                    <m:r>
                      <a:rPr lang="en-US" altLang="zh-CN" sz="2200">
                        <a:solidFill>
                          <a:schemeClr val="bg1"/>
                        </a:solidFill>
                        <a:latin typeface="Cambria Math" panose="02040503050406030204" pitchFamily="18" charset="0"/>
                      </a:rPr>
                      <m:t> </m:t>
                    </m:r>
                  </m:oMath>
                </a14:m>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引入</a:t>
                </a:r>
                <a14:m>
                  <m:oMath xmlns:m="http://schemas.openxmlformats.org/officeDocument/2006/math">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𝑧</m:t>
                        </m:r>
                      </m:e>
                      <m:sup>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−1</m:t>
                        </m:r>
                      </m:sup>
                    </m:sSup>
                  </m:oMath>
                </a14:m>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就是为了筛出</a:t>
                </a:r>
                <a14:m>
                  <m:oMath xmlns:m="http://schemas.openxmlformats.org/officeDocument/2006/math">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m:t>
                    </m:r>
                  </m:oMath>
                </a14:m>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次幂项</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200" dirty="0">
                  <a:solidFill>
                    <a:schemeClr val="bg1"/>
                  </a:solidFill>
                </a:endParaRPr>
              </a:p>
              <a:p>
                <a:pPr algn="just">
                  <a:lnSpc>
                    <a:spcPct val="150000"/>
                  </a:lnSpc>
                </a:pPr>
                <a14:m>
                  <m:oMath xmlns:m="http://schemas.openxmlformats.org/officeDocument/2006/math">
                    <m:r>
                      <a:rPr lang="en-US" altLang="zh-CN" sz="2200">
                        <a:solidFill>
                          <a:schemeClr val="bg1"/>
                        </a:solidFill>
                        <a:latin typeface="Cambria Math" panose="02040503050406030204" pitchFamily="18" charset="0"/>
                      </a:rPr>
                      <m:t>𝑍</m:t>
                    </m:r>
                    <m:r>
                      <a:rPr lang="en-US" altLang="zh-CN" sz="2200">
                        <a:solidFill>
                          <a:schemeClr val="bg1"/>
                        </a:solidFill>
                        <a:latin typeface="Cambria Math" panose="02040503050406030204" pitchFamily="18" charset="0"/>
                      </a:rPr>
                      <m:t>≈</m:t>
                    </m:r>
                    <m:sSup>
                      <m:sSupPr>
                        <m:ctrlPr>
                          <a:rPr lang="zh-CN" altLang="zh-CN" sz="2200" i="1">
                            <a:solidFill>
                              <a:schemeClr val="bg1"/>
                            </a:solidFill>
                            <a:latin typeface="Cambria Math" panose="02040503050406030204" pitchFamily="18" charset="0"/>
                          </a:rPr>
                        </m:ctrlPr>
                      </m:sSupPr>
                      <m:e>
                        <m:d>
                          <m:dPr>
                            <m:ctrlPr>
                              <a:rPr lang="zh-CN" altLang="zh-CN" sz="2200" i="1">
                                <a:solidFill>
                                  <a:schemeClr val="bg1"/>
                                </a:solidFill>
                                <a:latin typeface="Cambria Math" panose="02040503050406030204" pitchFamily="18" charset="0"/>
                              </a:rPr>
                            </m:ctrlPr>
                          </m:dPr>
                          <m:e>
                            <m:r>
                              <a:rPr lang="en-US" altLang="zh-CN" sz="2200">
                                <a:solidFill>
                                  <a:schemeClr val="bg1"/>
                                </a:solidFill>
                                <a:latin typeface="Cambria Math" panose="02040503050406030204" pitchFamily="18" charset="0"/>
                              </a:rPr>
                              <m:t>2</m:t>
                            </m:r>
                            <m:r>
                              <a:rPr lang="en-US" altLang="zh-CN" sz="2200">
                                <a:solidFill>
                                  <a:schemeClr val="bg1"/>
                                </a:solidFill>
                                <a:latin typeface="Cambria Math" panose="02040503050406030204" pitchFamily="18" charset="0"/>
                              </a:rPr>
                              <m:t>𝜋</m:t>
                            </m:r>
                            <m:r>
                              <a:rPr lang="en-US" altLang="zh-CN" sz="2200">
                                <a:solidFill>
                                  <a:schemeClr val="bg1"/>
                                </a:solidFill>
                                <a:latin typeface="Cambria Math" panose="02040503050406030204" pitchFamily="18" charset="0"/>
                              </a:rPr>
                              <m:t>𝑟</m:t>
                            </m:r>
                            <m:r>
                              <a:rPr lang="en-US" altLang="zh-CN" sz="2200">
                                <a:solidFill>
                                  <a:schemeClr val="bg1"/>
                                </a:solidFill>
                                <a:latin typeface="Cambria Math" panose="02040503050406030204" pitchFamily="18" charset="0"/>
                              </a:rPr>
                              <m:t> </m:t>
                            </m:r>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1</m:t>
                                </m:r>
                              </m:sub>
                              <m:sup>
                                <m:r>
                                  <a:rPr lang="en-US" altLang="zh-CN" sz="2200">
                                    <a:solidFill>
                                      <a:schemeClr val="bg1"/>
                                    </a:solidFill>
                                    <a:latin typeface="Cambria Math" panose="02040503050406030204" pitchFamily="18" charset="0"/>
                                  </a:rPr>
                                  <m:t>∞</m:t>
                                </m:r>
                              </m:sup>
                              <m:e>
                                <m:f>
                                  <m:fPr>
                                    <m:ctrlPr>
                                      <a:rPr lang="zh-CN" altLang="zh-CN" sz="2200" i="1">
                                        <a:solidFill>
                                          <a:schemeClr val="bg1"/>
                                        </a:solidFill>
                                        <a:latin typeface="Cambria Math" panose="02040503050406030204" pitchFamily="18" charset="0"/>
                                      </a:rPr>
                                    </m:ctrlPr>
                                  </m:fPr>
                                  <m:num>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num>
                                  <m:den>
                                    <m:sSup>
                                      <m:sSupPr>
                                        <m:ctrlPr>
                                          <a:rPr lang="zh-CN" altLang="zh-CN" sz="2200" i="1">
                                            <a:solidFill>
                                              <a:schemeClr val="bg1"/>
                                            </a:solidFill>
                                            <a:latin typeface="Cambria Math" panose="02040503050406030204" pitchFamily="18" charset="0"/>
                                          </a:rPr>
                                        </m:ctrlPr>
                                      </m:sSupPr>
                                      <m:e>
                                        <m:d>
                                          <m:dPr>
                                            <m:ctrlPr>
                                              <a:rPr lang="zh-CN" altLang="zh-CN" sz="2200" i="1">
                                                <a:solidFill>
                                                  <a:schemeClr val="bg1"/>
                                                </a:solidFill>
                                                <a:latin typeface="Cambria Math" panose="02040503050406030204" pitchFamily="18" charset="0"/>
                                              </a:rPr>
                                            </m:ctrlPr>
                                          </m:dPr>
                                          <m:e>
                                            <m:r>
                                              <a:rPr lang="en-US" altLang="zh-CN" sz="220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𝑟</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e>
                                        </m:d>
                                      </m:e>
                                      <m:sup>
                                        <m:r>
                                          <a:rPr lang="en-US" altLang="zh-CN" sz="2200">
                                            <a:solidFill>
                                              <a:schemeClr val="bg1"/>
                                            </a:solidFill>
                                            <a:latin typeface="Cambria Math" panose="02040503050406030204" pitchFamily="18" charset="0"/>
                                          </a:rPr>
                                          <m:t>2</m:t>
                                        </m:r>
                                      </m:sup>
                                    </m:sSup>
                                  </m:den>
                                </m:f>
                              </m:e>
                            </m:nary>
                          </m:e>
                        </m:d>
                      </m:e>
                      <m:sup>
                        <m:r>
                          <a:rPr lang="en-US" altLang="zh-CN" sz="2200">
                            <a:solidFill>
                              <a:schemeClr val="bg1"/>
                            </a:solidFill>
                            <a:latin typeface="Cambria Math" panose="02040503050406030204" pitchFamily="18" charset="0"/>
                          </a:rPr>
                          <m:t>−</m:t>
                        </m:r>
                        <m:f>
                          <m:fPr>
                            <m:ctrlPr>
                              <a:rPr lang="zh-CN" altLang="zh-CN" sz="2200" i="1">
                                <a:solidFill>
                                  <a:schemeClr val="bg1"/>
                                </a:solidFill>
                                <a:latin typeface="Cambria Math" panose="02040503050406030204" pitchFamily="18" charset="0"/>
                              </a:rPr>
                            </m:ctrlPr>
                          </m:fPr>
                          <m:num>
                            <m:r>
                              <a:rPr lang="en-US" altLang="zh-CN" sz="2200">
                                <a:solidFill>
                                  <a:schemeClr val="bg1"/>
                                </a:solidFill>
                                <a:latin typeface="Cambria Math" panose="02040503050406030204" pitchFamily="18" charset="0"/>
                              </a:rPr>
                              <m:t>1</m:t>
                            </m:r>
                          </m:num>
                          <m:den>
                            <m:r>
                              <a:rPr lang="en-US" altLang="zh-CN" sz="2200">
                                <a:solidFill>
                                  <a:schemeClr val="bg1"/>
                                </a:solidFill>
                                <a:latin typeface="Cambria Math" panose="02040503050406030204" pitchFamily="18" charset="0"/>
                              </a:rPr>
                              <m:t>2</m:t>
                            </m:r>
                          </m:den>
                        </m:f>
                      </m:sup>
                    </m:sSup>
                    <m:sSup>
                      <m:sSupPr>
                        <m:ctrlPr>
                          <a:rPr lang="zh-CN" altLang="zh-CN" sz="2200" i="1">
                            <a:solidFill>
                              <a:schemeClr val="bg1"/>
                            </a:solidFill>
                            <a:latin typeface="Cambria Math" panose="02040503050406030204" pitchFamily="18" charset="0"/>
                          </a:rPr>
                        </m:ctrlPr>
                      </m:sSupPr>
                      <m:e>
                        <m:r>
                          <a:rPr lang="en-US" altLang="zh-CN" sz="2200">
                            <a:solidFill>
                              <a:schemeClr val="bg1"/>
                            </a:solidFill>
                            <a:latin typeface="Cambria Math" panose="02040503050406030204" pitchFamily="18" charset="0"/>
                          </a:rPr>
                          <m:t>𝑟</m:t>
                        </m:r>
                      </m:e>
                      <m:sup>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−1</m:t>
                        </m:r>
                      </m:sup>
                    </m:sSup>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𝑠</m:t>
                        </m:r>
                        <m:r>
                          <a:rPr lang="en-US" altLang="zh-CN" sz="2200">
                            <a:solidFill>
                              <a:schemeClr val="bg1"/>
                            </a:solidFill>
                            <a:latin typeface="Cambria Math" panose="02040503050406030204" pitchFamily="18" charset="0"/>
                          </a:rPr>
                          <m:t>=1</m:t>
                        </m:r>
                      </m:sub>
                      <m:sup>
                        <m:r>
                          <a:rPr lang="en-US" altLang="zh-CN" sz="2200">
                            <a:solidFill>
                              <a:schemeClr val="bg1"/>
                            </a:solidFill>
                            <a:latin typeface="Cambria Math" panose="02040503050406030204" pitchFamily="18" charset="0"/>
                          </a:rPr>
                          <m:t>∞</m:t>
                        </m:r>
                      </m:sup>
                      <m:e>
                        <m:f>
                          <m:fPr>
                            <m:ctrlPr>
                              <a:rPr lang="zh-CN" altLang="zh-CN" sz="2200" i="1">
                                <a:solidFill>
                                  <a:schemeClr val="bg1"/>
                                </a:solidFill>
                                <a:latin typeface="Cambria Math" panose="02040503050406030204" pitchFamily="18" charset="0"/>
                              </a:rPr>
                            </m:ctrlPr>
                          </m:fPr>
                          <m:num>
                            <m:r>
                              <a:rPr lang="en-US" altLang="zh-CN" sz="2200">
                                <a:solidFill>
                                  <a:schemeClr val="bg1"/>
                                </a:solidFill>
                                <a:latin typeface="Cambria Math" panose="02040503050406030204" pitchFamily="18" charset="0"/>
                              </a:rPr>
                              <m:t>1</m:t>
                            </m:r>
                          </m:num>
                          <m:den>
                            <m:r>
                              <a:rPr lang="en-US" altLang="zh-CN" sz="220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𝑟</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den>
                        </m:f>
                        <m:r>
                          <a:rPr lang="en-US" altLang="zh-CN" sz="2200">
                            <a:solidFill>
                              <a:schemeClr val="bg1"/>
                            </a:solidFill>
                            <a:latin typeface="Cambria Math" panose="02040503050406030204" pitchFamily="18" charset="0"/>
                          </a:rPr>
                          <m:t>  </m:t>
                        </m:r>
                      </m:e>
                    </m:nary>
                    <m:r>
                      <a:rPr lang="en-US" altLang="zh-CN" sz="2200">
                        <a:solidFill>
                          <a:schemeClr val="bg1"/>
                        </a:solidFill>
                        <a:latin typeface="Cambria Math" panose="02040503050406030204" pitchFamily="18" charset="0"/>
                      </a:rPr>
                      <m:t> </m:t>
                    </m:r>
                  </m:oMath>
                </a14:m>
                <a:r>
                  <a:rPr lang="en-US" altLang="zh-CN" sz="2200" dirty="0">
                    <a:solidFill>
                      <a:schemeClr val="bg1"/>
                    </a:solidFill>
                  </a:rPr>
                  <a:t> </a:t>
                </a:r>
              </a:p>
              <a:p>
                <a:pPr algn="just">
                  <a:lnSpc>
                    <a:spcPct val="150000"/>
                  </a:lnSpc>
                </a:pPr>
                <a:r>
                  <a:rPr lang="zh-CN" altLang="zh-CN" sz="2200" dirty="0">
                    <a:solidFill>
                      <a:schemeClr val="bg1"/>
                    </a:solidFill>
                  </a:rPr>
                  <a:t>普朗克函数</a:t>
                </a:r>
                <a14:m>
                  <m:oMath xmlns:m="http://schemas.openxmlformats.org/officeDocument/2006/math">
                    <m:r>
                      <m:rPr>
                        <m:sty m:val="p"/>
                      </m:rPr>
                      <a:rPr lang="en-US" altLang="zh-CN" sz="2200">
                        <a:solidFill>
                          <a:schemeClr val="bg1"/>
                        </a:solidFill>
                        <a:latin typeface="Cambria Math" panose="02040503050406030204" pitchFamily="18" charset="0"/>
                      </a:rPr>
                      <m:t>Ψ</m:t>
                    </m:r>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𝑘𝑙𝑔</m:t>
                    </m:r>
                    <m:r>
                      <a:rPr lang="en-US" altLang="zh-CN" sz="2200">
                        <a:solidFill>
                          <a:schemeClr val="bg1"/>
                        </a:solidFill>
                        <a:latin typeface="Cambria Math" panose="02040503050406030204" pitchFamily="18" charset="0"/>
                      </a:rPr>
                      <m:t> </m:t>
                    </m:r>
                    <m:r>
                      <a:rPr lang="en-US" altLang="zh-CN" sz="2200">
                        <a:solidFill>
                          <a:schemeClr val="bg1"/>
                        </a:solidFill>
                        <a:latin typeface="Cambria Math" panose="02040503050406030204" pitchFamily="18" charset="0"/>
                      </a:rPr>
                      <m:t>𝑍</m:t>
                    </m:r>
                    <m:r>
                      <a:rPr lang="en-US" altLang="zh-CN" sz="2200">
                        <a:solidFill>
                          <a:schemeClr val="bg1"/>
                        </a:solidFill>
                        <a:latin typeface="Cambria Math" panose="02040503050406030204" pitchFamily="18" charset="0"/>
                      </a:rPr>
                      <m:t> </m:t>
                    </m:r>
                  </m:oMath>
                </a14:m>
                <a:r>
                  <a:rPr lang="en-US" altLang="zh-CN" sz="2200" dirty="0">
                    <a:solidFill>
                      <a:schemeClr val="bg1"/>
                    </a:solidFill>
                  </a:rPr>
                  <a:t>, </a:t>
                </a:r>
                <a14:m>
                  <m:oMath xmlns:m="http://schemas.openxmlformats.org/officeDocument/2006/math">
                    <m:r>
                      <m:rPr>
                        <m:sty m:val="p"/>
                      </m:rPr>
                      <a:rPr lang="en-US" altLang="zh-CN" sz="2200">
                        <a:solidFill>
                          <a:schemeClr val="bg1"/>
                        </a:solidFill>
                        <a:latin typeface="Cambria Math" panose="02040503050406030204" pitchFamily="18" charset="0"/>
                      </a:rPr>
                      <m:t>Ψ</m:t>
                    </m:r>
                    <m:r>
                      <a:rPr lang="en-US" altLang="zh-CN" sz="2200" smtClean="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𝑘</m:t>
                    </m:r>
                    <m:d>
                      <m:dPr>
                        <m:begChr m:val="{"/>
                        <m:endChr m:val="}"/>
                        <m:ctrlPr>
                          <a:rPr lang="zh-CN" altLang="zh-CN" sz="2200" i="1">
                            <a:solidFill>
                              <a:schemeClr val="bg1"/>
                            </a:solidFill>
                            <a:latin typeface="Cambria Math" panose="02040503050406030204" pitchFamily="18" charset="0"/>
                          </a:rPr>
                        </m:ctrlPr>
                      </m:dPr>
                      <m:e>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1</m:t>
                            </m:r>
                          </m:sub>
                          <m:sup>
                            <m:r>
                              <a:rPr lang="en-US" altLang="zh-CN" sz="2200">
                                <a:solidFill>
                                  <a:schemeClr val="bg1"/>
                                </a:solidFill>
                                <a:latin typeface="Cambria Math" panose="02040503050406030204" pitchFamily="18" charset="0"/>
                              </a:rPr>
                              <m:t>∞</m:t>
                            </m:r>
                          </m:sup>
                          <m:e>
                            <m:func>
                              <m:funcPr>
                                <m:ctrlPr>
                                  <a:rPr lang="zh-CN" altLang="zh-CN" sz="2200" i="1">
                                    <a:solidFill>
                                      <a:schemeClr val="bg1"/>
                                    </a:solidFill>
                                    <a:latin typeface="Cambria Math" panose="02040503050406030204" pitchFamily="18" charset="0"/>
                                  </a:rPr>
                                </m:ctrlPr>
                              </m:funcPr>
                              <m:fName>
                                <m:r>
                                  <m:rPr>
                                    <m:sty m:val="p"/>
                                  </m:rPr>
                                  <a:rPr lang="en-US" altLang="zh-CN" sz="2200">
                                    <a:solidFill>
                                      <a:schemeClr val="bg1"/>
                                    </a:solidFill>
                                    <a:latin typeface="Cambria Math" panose="02040503050406030204" pitchFamily="18" charset="0"/>
                                  </a:rPr>
                                  <m:t>lg</m:t>
                                </m:r>
                              </m:fName>
                              <m:e>
                                <m:d>
                                  <m:dPr>
                                    <m:ctrlPr>
                                      <a:rPr lang="zh-CN" altLang="zh-CN" sz="2200" i="1">
                                        <a:solidFill>
                                          <a:schemeClr val="bg1"/>
                                        </a:solidFill>
                                        <a:latin typeface="Cambria Math" panose="02040503050406030204" pitchFamily="18" charset="0"/>
                                      </a:rPr>
                                    </m:ctrlPr>
                                  </m:dPr>
                                  <m:e>
                                    <m:r>
                                      <a:rPr lang="en-US" altLang="zh-CN" sz="2200" smtClean="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m:t>
                                    </m:r>
                                    <m:r>
                                      <a:rPr lang="en-US" altLang="zh-CN" sz="2200">
                                        <a:solidFill>
                                          <a:schemeClr val="bg1"/>
                                        </a:solidFill>
                                        <a:latin typeface="Cambria Math" panose="02040503050406030204" pitchFamily="18" charset="0"/>
                                      </a:rPr>
                                      <m:t>𝑟</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e>
                                </m:d>
                              </m:e>
                            </m:func>
                            <m:r>
                              <a:rPr lang="en-US" altLang="zh-CN" sz="2200">
                                <a:solidFill>
                                  <a:schemeClr val="bg1"/>
                                </a:solidFill>
                                <a:latin typeface="Cambria Math" panose="02040503050406030204" pitchFamily="18" charset="0"/>
                              </a:rPr>
                              <m:t> </m:t>
                            </m:r>
                          </m:e>
                        </m:nary>
                        <m:r>
                          <a:rPr lang="en-US" altLang="zh-CN" sz="2200">
                            <a:solidFill>
                              <a:schemeClr val="bg1"/>
                            </a:solidFill>
                            <a:latin typeface="Cambria Math" panose="02040503050406030204" pitchFamily="18" charset="0"/>
                          </a:rPr>
                          <m:t>+</m:t>
                        </m:r>
                        <m:d>
                          <m:dPr>
                            <m:begChr m:val="（"/>
                            <m:endChr m:val="）"/>
                            <m:ctrlPr>
                              <a:rPr lang="zh-CN" altLang="zh-CN" sz="2200" i="1">
                                <a:solidFill>
                                  <a:schemeClr val="bg1"/>
                                </a:solidFill>
                                <a:latin typeface="Cambria Math" panose="02040503050406030204" pitchFamily="18" charset="0"/>
                              </a:rPr>
                            </m:ctrlPr>
                          </m:dPr>
                          <m:e>
                            <m:r>
                              <a:rPr lang="en-US" altLang="zh-CN" sz="2200" smtClean="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+1</m:t>
                            </m:r>
                          </m:e>
                        </m:d>
                        <m:r>
                          <a:rPr lang="en-US" altLang="zh-CN" sz="2200">
                            <a:solidFill>
                              <a:schemeClr val="bg1"/>
                            </a:solidFill>
                            <a:latin typeface="Cambria Math" panose="02040503050406030204" pitchFamily="18" charset="0"/>
                          </a:rPr>
                          <m:t>𝑙𝑔𝑟</m:t>
                        </m:r>
                        <m:r>
                          <a:rPr lang="en-US" altLang="zh-CN" sz="2200">
                            <a:solidFill>
                              <a:schemeClr val="bg1"/>
                            </a:solidFill>
                            <a:latin typeface="Cambria Math" panose="02040503050406030204" pitchFamily="18" charset="0"/>
                          </a:rPr>
                          <m:t>+</m:t>
                        </m:r>
                        <m:f>
                          <m:fPr>
                            <m:ctrlPr>
                              <a:rPr lang="zh-CN" altLang="zh-CN" sz="2200" i="1">
                                <a:solidFill>
                                  <a:schemeClr val="bg1"/>
                                </a:solidFill>
                                <a:latin typeface="Cambria Math" panose="02040503050406030204" pitchFamily="18" charset="0"/>
                              </a:rPr>
                            </m:ctrlPr>
                          </m:fPr>
                          <m:num>
                            <m:r>
                              <a:rPr lang="en-US" altLang="zh-CN" sz="2200">
                                <a:solidFill>
                                  <a:schemeClr val="bg1"/>
                                </a:solidFill>
                                <a:latin typeface="Cambria Math" panose="02040503050406030204" pitchFamily="18" charset="0"/>
                              </a:rPr>
                              <m:t>1</m:t>
                            </m:r>
                          </m:num>
                          <m:den>
                            <m:r>
                              <a:rPr lang="en-US" altLang="zh-CN" sz="2200">
                                <a:solidFill>
                                  <a:schemeClr val="bg1"/>
                                </a:solidFill>
                                <a:latin typeface="Cambria Math" panose="02040503050406030204" pitchFamily="18" charset="0"/>
                              </a:rPr>
                              <m:t>2</m:t>
                            </m:r>
                          </m:den>
                        </m:f>
                        <m:r>
                          <a:rPr lang="en-US" altLang="zh-CN" sz="2200">
                            <a:solidFill>
                              <a:schemeClr val="bg1"/>
                            </a:solidFill>
                            <a:latin typeface="Cambria Math" panose="02040503050406030204" pitchFamily="18" charset="0"/>
                          </a:rPr>
                          <m:t>𝑙𝑔</m:t>
                        </m:r>
                        <m:r>
                          <a:rPr lang="en-US" altLang="zh-CN" sz="2200">
                            <a:solidFill>
                              <a:schemeClr val="bg1"/>
                            </a:solidFill>
                            <a:latin typeface="Cambria Math" panose="02040503050406030204" pitchFamily="18" charset="0"/>
                          </a:rPr>
                          <m:t> </m:t>
                        </m:r>
                        <m:d>
                          <m:dPr>
                            <m:begChr m:val="["/>
                            <m:endChr m:val="]"/>
                            <m:ctrlPr>
                              <a:rPr lang="zh-CN" altLang="zh-CN" sz="2200" i="1">
                                <a:solidFill>
                                  <a:schemeClr val="bg1"/>
                                </a:solidFill>
                                <a:latin typeface="Cambria Math" panose="02040503050406030204" pitchFamily="18" charset="0"/>
                              </a:rPr>
                            </m:ctrlPr>
                          </m:dPr>
                          <m:e>
                            <m:r>
                              <a:rPr lang="en-US" altLang="zh-CN" sz="2200">
                                <a:solidFill>
                                  <a:schemeClr val="bg1"/>
                                </a:solidFill>
                                <a:latin typeface="Cambria Math" panose="02040503050406030204" pitchFamily="18" charset="0"/>
                              </a:rPr>
                              <m:t>2</m:t>
                            </m:r>
                            <m:r>
                              <a:rPr lang="en-US" altLang="zh-CN" sz="2200">
                                <a:solidFill>
                                  <a:schemeClr val="bg1"/>
                                </a:solidFill>
                                <a:latin typeface="Cambria Math" panose="02040503050406030204" pitchFamily="18" charset="0"/>
                              </a:rPr>
                              <m:t>𝜋</m:t>
                            </m:r>
                            <m:r>
                              <a:rPr lang="en-US" altLang="zh-CN" sz="2200">
                                <a:solidFill>
                                  <a:schemeClr val="bg1"/>
                                </a:solidFill>
                                <a:latin typeface="Cambria Math" panose="02040503050406030204" pitchFamily="18" charset="0"/>
                              </a:rPr>
                              <m:t>𝑟</m:t>
                            </m:r>
                            <m:nary>
                              <m:naryPr>
                                <m:chr m:val="∑"/>
                                <m:limLoc m:val="undOvr"/>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1</m:t>
                                </m:r>
                              </m:sub>
                              <m:sup>
                                <m:r>
                                  <a:rPr lang="en-US" altLang="zh-CN" sz="2200">
                                    <a:solidFill>
                                      <a:schemeClr val="bg1"/>
                                    </a:solidFill>
                                    <a:latin typeface="Cambria Math" panose="02040503050406030204" pitchFamily="18" charset="0"/>
                                  </a:rPr>
                                  <m:t>∞</m:t>
                                </m:r>
                              </m:sup>
                              <m:e>
                                <m:f>
                                  <m:fPr>
                                    <m:ctrlPr>
                                      <a:rPr lang="zh-CN" altLang="zh-CN" sz="2200" i="1">
                                        <a:solidFill>
                                          <a:schemeClr val="bg1"/>
                                        </a:solidFill>
                                        <a:latin typeface="Cambria Math" panose="02040503050406030204" pitchFamily="18" charset="0"/>
                                      </a:rPr>
                                    </m:ctrlPr>
                                  </m:fPr>
                                  <m:num>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num>
                                  <m:den>
                                    <m:sSup>
                                      <m:sSupPr>
                                        <m:ctrlPr>
                                          <a:rPr lang="zh-CN" altLang="zh-CN" sz="2200" i="1">
                                            <a:solidFill>
                                              <a:schemeClr val="bg1"/>
                                            </a:solidFill>
                                            <a:latin typeface="Cambria Math" panose="02040503050406030204" pitchFamily="18" charset="0"/>
                                          </a:rPr>
                                        </m:ctrlPr>
                                      </m:sSupPr>
                                      <m:e>
                                        <m:d>
                                          <m:dPr>
                                            <m:ctrlPr>
                                              <a:rPr lang="zh-CN" altLang="zh-CN" sz="2200" i="1">
                                                <a:solidFill>
                                                  <a:schemeClr val="bg1"/>
                                                </a:solidFill>
                                                <a:latin typeface="Cambria Math" panose="02040503050406030204" pitchFamily="18" charset="0"/>
                                              </a:rPr>
                                            </m:ctrlPr>
                                          </m:dPr>
                                          <m:e>
                                            <m:r>
                                              <a:rPr lang="en-US" altLang="zh-CN" sz="220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𝑟</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e>
                                        </m:d>
                                      </m:e>
                                      <m:sup>
                                        <m:r>
                                          <a:rPr lang="en-US" altLang="zh-CN" sz="2200">
                                            <a:solidFill>
                                              <a:schemeClr val="bg1"/>
                                            </a:solidFill>
                                            <a:latin typeface="Cambria Math" panose="02040503050406030204" pitchFamily="18" charset="0"/>
                                          </a:rPr>
                                          <m:t>2</m:t>
                                        </m:r>
                                      </m:sup>
                                    </m:sSup>
                                  </m:den>
                                </m:f>
                              </m:e>
                            </m:nary>
                          </m:e>
                        </m:d>
                        <m:r>
                          <a:rPr lang="en-US" altLang="zh-CN" sz="2200">
                            <a:solidFill>
                              <a:schemeClr val="bg1"/>
                            </a:solidFill>
                            <a:latin typeface="Cambria Math" panose="02040503050406030204" pitchFamily="18" charset="0"/>
                          </a:rPr>
                          <m:t>  </m:t>
                        </m:r>
                      </m:e>
                    </m:d>
                    <m:r>
                      <a:rPr lang="en-US" altLang="zh-CN" sz="2200">
                        <a:solidFill>
                          <a:schemeClr val="bg1"/>
                        </a:solidFill>
                        <a:latin typeface="Cambria Math" panose="02040503050406030204" pitchFamily="18" charset="0"/>
                      </a:rPr>
                      <m:t>   </m:t>
                    </m:r>
                  </m:oMath>
                </a14:m>
                <a:endParaRPr lang="en-US" altLang="zh-CN" sz="2200" dirty="0">
                  <a:solidFill>
                    <a:schemeClr val="bg1"/>
                  </a:solidFill>
                </a:endParaRPr>
              </a:p>
              <a:p>
                <a:pPr algn="just">
                  <a:lnSpc>
                    <a:spcPct val="150000"/>
                  </a:lnSpc>
                </a:pPr>
                <a:r>
                  <a:rPr lang="zh-CN" altLang="zh-CN" sz="2200" dirty="0">
                    <a:solidFill>
                      <a:schemeClr val="bg1"/>
                    </a:solidFill>
                  </a:rPr>
                  <a:t> </a:t>
                </a:r>
                <a14:m>
                  <m:oMath xmlns:m="http://schemas.openxmlformats.org/officeDocument/2006/math">
                    <m:r>
                      <a:rPr lang="en-US" altLang="zh-CN" sz="2200" i="1" dirty="0" smtClean="0">
                        <a:solidFill>
                          <a:schemeClr val="bg1"/>
                        </a:solidFill>
                        <a:latin typeface="Cambria Math" panose="02040503050406030204" pitchFamily="18" charset="0"/>
                      </a:rPr>
                      <m:t>𝑟</m:t>
                    </m:r>
                  </m:oMath>
                </a14:m>
                <a:r>
                  <a:rPr lang="en-US" altLang="zh-CN" sz="2200" dirty="0">
                    <a:solidFill>
                      <a:schemeClr val="bg1"/>
                    </a:solidFill>
                  </a:rPr>
                  <a:t> </a:t>
                </a:r>
                <a:r>
                  <a:rPr lang="zh-CN" altLang="zh-CN" sz="2200" dirty="0">
                    <a:solidFill>
                      <a:schemeClr val="bg1"/>
                    </a:solidFill>
                  </a:rPr>
                  <a:t>由</a:t>
                </a:r>
                <a14:m>
                  <m:oMath xmlns:m="http://schemas.openxmlformats.org/officeDocument/2006/math">
                    <m:r>
                      <a:rPr lang="en-US" altLang="zh-CN" sz="2200">
                        <a:solidFill>
                          <a:schemeClr val="bg1"/>
                        </a:solidFill>
                        <a:latin typeface="Cambria Math" panose="02040503050406030204" pitchFamily="18" charset="0"/>
                      </a:rPr>
                      <m:t>𝑛</m:t>
                    </m:r>
                    <m:r>
                      <a:rPr lang="en-US" altLang="zh-CN" sz="220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𝑟</m:t>
                    </m:r>
                    <m:nary>
                      <m:naryPr>
                        <m:chr m:val="∑"/>
                        <m:limLoc m:val="subSup"/>
                        <m:ctrlPr>
                          <a:rPr lang="zh-CN" altLang="zh-CN" sz="2200" i="1">
                            <a:solidFill>
                              <a:schemeClr val="bg1"/>
                            </a:solidFill>
                            <a:latin typeface="Cambria Math" panose="02040503050406030204" pitchFamily="18" charset="0"/>
                          </a:rPr>
                        </m:ctrlPr>
                      </m:naryPr>
                      <m:sub>
                        <m:r>
                          <a:rPr lang="en-US" altLang="zh-CN" sz="2200">
                            <a:solidFill>
                              <a:schemeClr val="bg1"/>
                            </a:solidFill>
                            <a:latin typeface="Cambria Math" panose="02040503050406030204" pitchFamily="18" charset="0"/>
                          </a:rPr>
                          <m:t>𝑠</m:t>
                        </m:r>
                        <m:r>
                          <a:rPr lang="en-US" altLang="zh-CN" sz="2200">
                            <a:solidFill>
                              <a:schemeClr val="bg1"/>
                            </a:solidFill>
                            <a:latin typeface="Cambria Math" panose="02040503050406030204" pitchFamily="18" charset="0"/>
                          </a:rPr>
                          <m:t>=1</m:t>
                        </m:r>
                      </m:sub>
                      <m:sup>
                        <m:r>
                          <a:rPr lang="en-US" altLang="zh-CN" sz="2200">
                            <a:solidFill>
                              <a:schemeClr val="bg1"/>
                            </a:solidFill>
                            <a:latin typeface="Cambria Math" panose="02040503050406030204" pitchFamily="18" charset="0"/>
                          </a:rPr>
                          <m:t>∞</m:t>
                        </m:r>
                      </m:sup>
                      <m:e>
                        <m:f>
                          <m:fPr>
                            <m:ctrlPr>
                              <a:rPr lang="zh-CN" altLang="zh-CN" sz="2200" i="1">
                                <a:solidFill>
                                  <a:schemeClr val="bg1"/>
                                </a:solidFill>
                                <a:latin typeface="Cambria Math" panose="02040503050406030204" pitchFamily="18" charset="0"/>
                              </a:rPr>
                            </m:ctrlPr>
                          </m:fPr>
                          <m:num>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num>
                          <m:den>
                            <m:r>
                              <a:rPr lang="en-US" altLang="zh-CN" sz="2200">
                                <a:solidFill>
                                  <a:schemeClr val="bg1"/>
                                </a:solidFill>
                                <a:latin typeface="Cambria Math" panose="02040503050406030204" pitchFamily="18" charset="0"/>
                              </a:rPr>
                              <m:t>1−</m:t>
                            </m:r>
                            <m:r>
                              <a:rPr lang="en-US" altLang="zh-CN" sz="2200">
                                <a:solidFill>
                                  <a:schemeClr val="bg1"/>
                                </a:solidFill>
                                <a:latin typeface="Cambria Math" panose="02040503050406030204" pitchFamily="18" charset="0"/>
                              </a:rPr>
                              <m:t>𝑟</m:t>
                            </m:r>
                            <m:sSub>
                              <m:sSubPr>
                                <m:ctrlPr>
                                  <a:rPr lang="zh-CN" altLang="zh-CN" sz="2200" i="1">
                                    <a:solidFill>
                                      <a:schemeClr val="bg1"/>
                                    </a:solidFill>
                                    <a:latin typeface="Cambria Math" panose="02040503050406030204" pitchFamily="18" charset="0"/>
                                  </a:rPr>
                                </m:ctrlPr>
                              </m:sSubPr>
                              <m:e>
                                <m:r>
                                  <a:rPr lang="en-US" altLang="zh-CN" sz="2200">
                                    <a:solidFill>
                                      <a:schemeClr val="bg1"/>
                                    </a:solidFill>
                                    <a:latin typeface="Cambria Math" panose="02040503050406030204" pitchFamily="18" charset="0"/>
                                  </a:rPr>
                                  <m:t>𝑥</m:t>
                                </m:r>
                              </m:e>
                              <m:sub>
                                <m:r>
                                  <a:rPr lang="en-US" altLang="zh-CN" sz="2200">
                                    <a:solidFill>
                                      <a:schemeClr val="bg1"/>
                                    </a:solidFill>
                                    <a:latin typeface="Cambria Math" panose="02040503050406030204" pitchFamily="18" charset="0"/>
                                  </a:rPr>
                                  <m:t>𝑠</m:t>
                                </m:r>
                              </m:sub>
                            </m:sSub>
                          </m:den>
                        </m:f>
                      </m:e>
                    </m:nary>
                  </m:oMath>
                </a14:m>
                <a:r>
                  <a:rPr lang="en-US" altLang="zh-CN" sz="2200" dirty="0">
                    <a:solidFill>
                      <a:schemeClr val="bg1"/>
                    </a:solidFill>
                  </a:rPr>
                  <a:t> , </a:t>
                </a:r>
                <a:r>
                  <a:rPr lang="zh-CN" altLang="zh-CN" sz="2200" dirty="0">
                    <a:solidFill>
                      <a:schemeClr val="bg1"/>
                    </a:solidFill>
                  </a:rPr>
                  <a:t>所决定。</a:t>
                </a:r>
                <a:endParaRPr lang="en-US" altLang="zh-CN" sz="2400" dirty="0">
                  <a:solidFill>
                    <a:schemeClr val="bg1"/>
                  </a:solidFill>
                </a:endParaRPr>
              </a:p>
            </p:txBody>
          </p:sp>
        </mc:Choice>
        <mc:Fallback xmlns="">
          <p:sp>
            <p:nvSpPr>
              <p:cNvPr id="8" name="文本框 7">
                <a:extLst>
                  <a:ext uri="{FF2B5EF4-FFF2-40B4-BE49-F238E27FC236}">
                    <a16:creationId xmlns:a16="http://schemas.microsoft.com/office/drawing/2014/main" id="{E28D9941-D0F1-B7BF-F4BA-5F3DD04361C6}"/>
                  </a:ext>
                </a:extLst>
              </p:cNvPr>
              <p:cNvSpPr txBox="1">
                <a:spLocks noRot="1" noChangeAspect="1" noMove="1" noResize="1" noEditPoints="1" noAdjustHandles="1" noChangeArrowheads="1" noChangeShapeType="1" noTextEdit="1"/>
              </p:cNvSpPr>
              <p:nvPr/>
            </p:nvSpPr>
            <p:spPr bwMode="auto">
              <a:xfrm>
                <a:off x="323010" y="590550"/>
                <a:ext cx="11158747" cy="5792547"/>
              </a:xfrm>
              <a:prstGeom prst="rect">
                <a:avLst/>
              </a:prstGeom>
              <a:blipFill>
                <a:blip r:embed="rId3"/>
                <a:stretch>
                  <a:fillRect l="-710" r="-3169"/>
                </a:stretch>
              </a:blipFill>
              <a:ln>
                <a:noFill/>
              </a:ln>
              <a:effectLst/>
            </p:spPr>
            <p:txBody>
              <a:bodyPr/>
              <a:lstStyle/>
              <a:p>
                <a:r>
                  <a:rPr lang="zh-CN" altLang="en-US">
                    <a:noFill/>
                  </a:rPr>
                  <a:t> </a:t>
                </a:r>
              </a:p>
            </p:txBody>
          </p:sp>
        </mc:Fallback>
      </mc:AlternateContent>
      <p:sp>
        <p:nvSpPr>
          <p:cNvPr id="6" name="文本框 5">
            <a:extLst>
              <a:ext uri="{FF2B5EF4-FFF2-40B4-BE49-F238E27FC236}">
                <a16:creationId xmlns:a16="http://schemas.microsoft.com/office/drawing/2014/main" id="{E5448E26-0AE2-DDB9-B580-FB24777CFBAD}"/>
              </a:ext>
            </a:extLst>
          </p:cNvPr>
          <p:cNvSpPr txBox="1"/>
          <p:nvPr/>
        </p:nvSpPr>
        <p:spPr bwMode="auto">
          <a:xfrm>
            <a:off x="443780" y="142271"/>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16044940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A238F4-E5E6-DD7D-4135-AF81E2173C1E}"/>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295A2F7-B822-1C74-763D-3560C8684A87}"/>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486716BB-E188-18A2-7207-F7A0525C1698}"/>
              </a:ext>
            </a:extLst>
          </p:cNvPr>
          <p:cNvSpPr>
            <a:spLocks noGrp="1"/>
          </p:cNvSpPr>
          <p:nvPr>
            <p:ph type="sldNum" sz="quarter" idx="12"/>
          </p:nvPr>
        </p:nvSpPr>
        <p:spPr/>
        <p:txBody>
          <a:bodyPr/>
          <a:lstStyle/>
          <a:p>
            <a:fld id="{A840D53A-832B-4CFE-819B-CBBAE244F2EE}" type="slidenum">
              <a:rPr lang="zh-CN" altLang="en-US" smtClean="0"/>
              <a:t>37</a:t>
            </a:fld>
            <a:endParaRPr lang="zh-CN" altLang="en-US"/>
          </a:p>
        </p:txBody>
      </p:sp>
      <p:sp>
        <p:nvSpPr>
          <p:cNvPr id="3" name="文本框 2">
            <a:extLst>
              <a:ext uri="{FF2B5EF4-FFF2-40B4-BE49-F238E27FC236}">
                <a16:creationId xmlns:a16="http://schemas.microsoft.com/office/drawing/2014/main" id="{037C19ED-98EA-178F-6567-89DCCB37C283}"/>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EF9B61F5-2E0D-4E8C-236F-1F5119670A79}"/>
              </a:ext>
            </a:extLst>
          </p:cNvPr>
          <p:cNvSpPr txBox="1"/>
          <p:nvPr/>
        </p:nvSpPr>
        <p:spPr bwMode="auto">
          <a:xfrm>
            <a:off x="255917" y="6101870"/>
            <a:ext cx="11097883" cy="508959"/>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8A1CB98F-C139-756D-450B-4478C59FE25E}"/>
                  </a:ext>
                </a:extLst>
              </p:cNvPr>
              <p:cNvSpPr txBox="1"/>
              <p:nvPr/>
            </p:nvSpPr>
            <p:spPr bwMode="auto">
              <a:xfrm>
                <a:off x="324928" y="782053"/>
                <a:ext cx="11097883" cy="5293894"/>
              </a:xfrm>
              <a:prstGeom prst="rect">
                <a:avLst/>
              </a:prstGeom>
              <a:noFill/>
              <a:ln>
                <a:noFill/>
              </a:ln>
              <a:effectLst/>
            </p:spPr>
            <p:txBody>
              <a:bodyPr wrap="square" rtlCol="0">
                <a:noAutofit/>
              </a:bodyPr>
              <a:lstStyle/>
              <a:p>
                <a:pPr algn="just">
                  <a:lnSpc>
                    <a:spcPct val="150000"/>
                  </a:lnSpc>
                </a:pPr>
                <a:r>
                  <a:rPr lang="zh-CN" altLang="zh-CN" dirty="0"/>
                  <a:t>用</a:t>
                </a:r>
                <a:r>
                  <a:rPr lang="zh-CN" altLang="zh-CN" sz="2400" dirty="0">
                    <a:solidFill>
                      <a:schemeClr val="bg1"/>
                    </a:solidFill>
                    <a:latin typeface="Times New Roman" panose="02020603050405020304" pitchFamily="18" charset="0"/>
                    <a:cs typeface="Times New Roman" panose="02020603050405020304" pitchFamily="18" charset="0"/>
                  </a:rPr>
                  <a:t>爱因斯坦的量子划分相空间确定分子能级是不恰当的，因为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1</m:t>
                        </m:r>
                      </m:sub>
                    </m:sSub>
                    <m:r>
                      <a:rPr lang="de-DE" altLang="zh-CN" sz="2400" i="1">
                        <a:solidFill>
                          <a:schemeClr val="bg1"/>
                        </a:solidFill>
                        <a:latin typeface="Cambria Math" panose="02040503050406030204" pitchFamily="18" charset="0"/>
                      </a:rPr>
                      <m:t>, </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2</m:t>
                        </m:r>
                      </m:sub>
                    </m:sSub>
                    <m:r>
                      <a:rPr lang="de-DE" altLang="zh-CN" sz="2400" i="1">
                        <a:solidFill>
                          <a:schemeClr val="bg1"/>
                        </a:solidFill>
                        <a:latin typeface="Cambria Math" panose="02040503050406030204" pitchFamily="18" charset="0"/>
                      </a:rPr>
                      <m:t>,…</m:t>
                    </m:r>
                    <m:sSub>
                      <m:sSubPr>
                        <m:ctrlPr>
                          <a:rPr lang="zh-CN" altLang="zh-CN" sz="2400" i="1">
                            <a:solidFill>
                              <a:schemeClr val="bg1"/>
                            </a:solidFill>
                            <a:latin typeface="Cambria Math" panose="02040503050406030204" pitchFamily="18" charset="0"/>
                          </a:rPr>
                        </m:ctrlPr>
                      </m:sSubPr>
                      <m:e>
                        <m:r>
                          <a:rPr lang="de-DE" altLang="zh-CN" sz="2400" i="1">
                            <a:solidFill>
                              <a:schemeClr val="bg1"/>
                            </a:solidFill>
                            <a:latin typeface="Cambria Math" panose="02040503050406030204" pitchFamily="18" charset="0"/>
                          </a:rPr>
                          <m:t>𝜀</m:t>
                        </m:r>
                      </m:e>
                      <m:sub>
                        <m:r>
                          <a:rPr lang="de-DE" altLang="zh-CN" sz="2400" i="1">
                            <a:solidFill>
                              <a:schemeClr val="bg1"/>
                            </a:solidFill>
                            <a:latin typeface="Cambria Math" panose="02040503050406030204" pitchFamily="18" charset="0"/>
                          </a:rPr>
                          <m:t>𝑠</m:t>
                        </m:r>
                      </m:sub>
                    </m:sSub>
                    <m:r>
                      <a:rPr lang="de-DE" altLang="zh-CN" sz="2400" i="1">
                        <a:solidFill>
                          <a:schemeClr val="bg1"/>
                        </a:solidFill>
                        <a:latin typeface="Cambria Math" panose="02040503050406030204" pitchFamily="18" charset="0"/>
                      </a:rPr>
                      <m:t>…</m:t>
                    </m:r>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是</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u="sng" dirty="0" err="1">
                    <a:solidFill>
                      <a:srgbClr val="FFC000"/>
                    </a:solidFill>
                    <a:latin typeface="Times New Roman" panose="02020603050405020304" pitchFamily="18" charset="0"/>
                    <a:cs typeface="Times New Roman" panose="02020603050405020304" pitchFamily="18" charset="0"/>
                  </a:rPr>
                  <a:t>Gasvolumen</a:t>
                </a:r>
                <a:r>
                  <a:rPr lang="en-US" altLang="zh-CN" sz="2400" u="sng" dirty="0">
                    <a:solidFill>
                      <a:srgbClr val="FFC000"/>
                    </a:solidFill>
                    <a:latin typeface="Times New Roman" panose="02020603050405020304" pitchFamily="18" charset="0"/>
                    <a:cs typeface="Times New Roman" panose="02020603050405020304" pitchFamily="18" charset="0"/>
                  </a:rPr>
                  <a:t> V </a:t>
                </a:r>
                <a:r>
                  <a:rPr lang="zh-CN" altLang="en-US" sz="2400" dirty="0">
                    <a:solidFill>
                      <a:schemeClr val="bg1"/>
                    </a:solidFill>
                    <a:latin typeface="Times New Roman" panose="02020603050405020304" pitchFamily="18" charset="0"/>
                    <a:cs typeface="Times New Roman" panose="02020603050405020304" pitchFamily="18" charset="0"/>
                  </a:rPr>
                  <a:t>的</a:t>
                </a:r>
                <a:r>
                  <a:rPr lang="zh-CN" altLang="zh-CN" sz="2400" dirty="0">
                    <a:solidFill>
                      <a:schemeClr val="bg1"/>
                    </a:solidFill>
                    <a:latin typeface="Times New Roman" panose="02020603050405020304" pitchFamily="18" charset="0"/>
                    <a:cs typeface="Times New Roman" panose="02020603050405020304" pitchFamily="18" charset="0"/>
                  </a:rPr>
                  <a:t>频谱</a:t>
                </a:r>
                <a:r>
                  <a:rPr lang="zh-CN" altLang="en-US" sz="2400" dirty="0">
                    <a:solidFill>
                      <a:schemeClr val="bg1"/>
                    </a:solidFill>
                    <a:latin typeface="Times New Roman" panose="02020603050405020304" pitchFamily="18" charset="0"/>
                    <a:cs typeface="Times New Roman" panose="02020603050405020304" pitchFamily="18" charset="0"/>
                  </a:rPr>
                  <a:t>。</a:t>
                </a:r>
                <a:endPar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根据德布罗意</a:t>
                </a:r>
                <a:r>
                  <a:rPr lang="zh-CN" altLang="en-US" sz="2400" dirty="0">
                    <a:solidFill>
                      <a:schemeClr val="bg1"/>
                    </a:solidFill>
                    <a:latin typeface="Times New Roman" panose="02020603050405020304" pitchFamily="18" charset="0"/>
                    <a:cs typeface="Times New Roman" panose="02020603050405020304" pitchFamily="18" charset="0"/>
                  </a:rPr>
                  <a:t>，</a:t>
                </a:r>
                <a:r>
                  <a:rPr lang="zh-CN" altLang="zh-CN" sz="2400" dirty="0">
                    <a:solidFill>
                      <a:schemeClr val="bg1"/>
                    </a:solidFill>
                    <a:latin typeface="Times New Roman" panose="02020603050405020304" pitchFamily="18" charset="0"/>
                    <a:cs typeface="Times New Roman" panose="02020603050405020304" pitchFamily="18" charset="0"/>
                  </a:rPr>
                  <a:t>速度</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en-US" altLang="zh-CN" sz="2400" i="0" smtClean="0">
                        <a:solidFill>
                          <a:srgbClr val="FFC000"/>
                        </a:solidFill>
                        <a:latin typeface="Cambria Math" panose="02040503050406030204" pitchFamily="18" charset="0"/>
                      </a:rPr>
                      <m:t>v</m:t>
                    </m:r>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𝛽</m:t>
                    </m:r>
                    <m:r>
                      <a:rPr lang="en-US" altLang="zh-CN" sz="2400" i="1">
                        <a:solidFill>
                          <a:srgbClr val="FFC000"/>
                        </a:solidFill>
                        <a:latin typeface="Cambria Math" panose="02040503050406030204" pitchFamily="18" charset="0"/>
                      </a:rPr>
                      <m:t>𝑐</m:t>
                    </m:r>
                  </m:oMath>
                </a14:m>
                <a:r>
                  <a:rPr lang="zh-CN" altLang="zh-CN" sz="2400" dirty="0">
                    <a:solidFill>
                      <a:schemeClr val="bg1"/>
                    </a:solidFill>
                    <a:latin typeface="Times New Roman" panose="02020603050405020304" pitchFamily="18" charset="0"/>
                    <a:cs typeface="Times New Roman" panose="02020603050405020304" pitchFamily="18" charset="0"/>
                  </a:rPr>
                  <a:t>，质量为</a:t>
                </a:r>
                <a:r>
                  <a:rPr lang="en-US" altLang="zh-CN" sz="2400" dirty="0">
                    <a:solidFill>
                      <a:schemeClr val="bg1"/>
                    </a:solidFill>
                    <a:latin typeface="Times New Roman" panose="02020603050405020304" pitchFamily="18" charset="0"/>
                    <a:cs typeface="Times New Roman" panose="02020603050405020304" pitchFamily="18" charset="0"/>
                  </a:rPr>
                  <a:t>m</a:t>
                </a:r>
                <a:r>
                  <a:rPr lang="zh-CN" altLang="zh-CN" sz="2400" dirty="0">
                    <a:solidFill>
                      <a:schemeClr val="bg1"/>
                    </a:solidFill>
                    <a:latin typeface="Times New Roman" panose="02020603050405020304" pitchFamily="18" charset="0"/>
                    <a:cs typeface="Times New Roman" panose="02020603050405020304" pitchFamily="18" charset="0"/>
                  </a:rPr>
                  <a:t>的运动分子</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不过</a:t>
                </a:r>
                <a:r>
                  <a:rPr lang="zh-CN" altLang="zh-CN" sz="2400" dirty="0">
                    <a:solidFill>
                      <a:schemeClr val="bg1"/>
                    </a:solidFill>
                    <a:latin typeface="Times New Roman" panose="02020603050405020304" pitchFamily="18" charset="0"/>
                    <a:cs typeface="Times New Roman" panose="02020603050405020304" pitchFamily="18" charset="0"/>
                  </a:rPr>
                  <a:t>是</a:t>
                </a:r>
                <a:r>
                  <a:rPr lang="zh-CN" altLang="en-US" sz="2400" dirty="0">
                    <a:solidFill>
                      <a:schemeClr val="bg1"/>
                    </a:solidFill>
                    <a:latin typeface="Times New Roman" panose="02020603050405020304" pitchFamily="18" charset="0"/>
                    <a:cs typeface="Times New Roman" panose="02020603050405020304" pitchFamily="18" charset="0"/>
                  </a:rPr>
                  <a:t>波系统的信号 </a:t>
                </a:r>
                <a:r>
                  <a:rPr lang="en-US" altLang="zh-CN" sz="2400" dirty="0">
                    <a:solidFill>
                      <a:schemeClr val="bg1"/>
                    </a:solidFill>
                    <a:latin typeface="Times New Roman" panose="02020603050405020304" pitchFamily="18" charset="0"/>
                    <a:cs typeface="Times New Roman" panose="02020603050405020304" pitchFamily="18" charset="0"/>
                  </a:rPr>
                  <a:t>(Signal/</a:t>
                </a:r>
                <a:r>
                  <a:rPr lang="en-US" altLang="zh-CN" sz="2400" dirty="0" err="1">
                    <a:solidFill>
                      <a:schemeClr val="bg1"/>
                    </a:solidFill>
                    <a:latin typeface="Times New Roman" panose="02020603050405020304" pitchFamily="18" charset="0"/>
                    <a:cs typeface="Times New Roman" panose="02020603050405020304" pitchFamily="18" charset="0"/>
                  </a:rPr>
                  <a:t>Schaumkamm</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eines</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Wellensystems</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其频率为 </a:t>
                </a:r>
                <a14:m>
                  <m:oMath xmlns:m="http://schemas.openxmlformats.org/officeDocument/2006/math">
                    <m:r>
                      <a:rPr lang="en-US" altLang="zh-CN" sz="2400" i="1">
                        <a:solidFill>
                          <a:schemeClr val="bg1"/>
                        </a:solidFill>
                        <a:latin typeface="Cambria Math" panose="02040503050406030204" pitchFamily="18" charset="0"/>
                      </a:rPr>
                      <m:t>h</m:t>
                    </m:r>
                    <m:r>
                      <a:rPr lang="en-US" altLang="zh-CN" sz="2400" i="1">
                        <a:solidFill>
                          <a:schemeClr val="bg1"/>
                        </a:solidFill>
                        <a:latin typeface="Cambria Math" panose="02040503050406030204" pitchFamily="18" charset="0"/>
                      </a:rPr>
                      <m:t>𝜈</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num>
                      <m:den>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相速度为 </a:t>
                </a:r>
                <a14:m>
                  <m:oMath xmlns:m="http://schemas.openxmlformats.org/officeDocument/2006/math">
                    <m:r>
                      <a:rPr lang="en-US" altLang="zh-CN" sz="2400" i="1">
                        <a:solidFill>
                          <a:schemeClr val="bg1"/>
                        </a:solidFill>
                        <a:latin typeface="Cambria Math" panose="02040503050406030204" pitchFamily="18" charset="0"/>
                      </a:rPr>
                      <m:t>𝑢</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num>
                      <m:den>
                        <m:r>
                          <m:rPr>
                            <m:sty m:val="p"/>
                          </m:rPr>
                          <a:rPr lang="en-US" altLang="zh-CN" sz="2400" i="1">
                            <a:solidFill>
                              <a:schemeClr val="bg1"/>
                            </a:solidFill>
                            <a:latin typeface="Cambria Math" panose="02040503050406030204" pitchFamily="18" charset="0"/>
                          </a:rPr>
                          <m:t>v</m:t>
                        </m:r>
                      </m:den>
                    </m:f>
                    <m:r>
                      <a:rPr lang="en-US" altLang="zh-CN" sz="2400" i="1">
                        <a:solidFill>
                          <a:schemeClr val="bg1"/>
                        </a:solidFill>
                        <a:latin typeface="Cambria Math" panose="02040503050406030204" pitchFamily="18" charset="0"/>
                      </a:rPr>
                      <m:t> </m:t>
                    </m:r>
                    <m:r>
                      <a:rPr lang="zh-CN" altLang="en-US" sz="2400" i="1">
                        <a:solidFill>
                          <a:schemeClr val="bg1"/>
                        </a:solidFill>
                        <a:latin typeface="Cambria Math" panose="02040503050406030204" pitchFamily="18" charset="0"/>
                      </a:rPr>
                      <m:t>。</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问题是找出这个色散关系下的体积</a:t>
                </a:r>
                <a:r>
                  <a:rPr lang="en-US" altLang="zh-CN" sz="2400" dirty="0">
                    <a:solidFill>
                      <a:schemeClr val="bg1"/>
                    </a:solidFill>
                    <a:latin typeface="Times New Roman" panose="02020603050405020304" pitchFamily="18" charset="0"/>
                    <a:cs typeface="Times New Roman" panose="02020603050405020304" pitchFamily="18" charset="0"/>
                  </a:rPr>
                  <a:t>V</a:t>
                </a:r>
                <a:r>
                  <a:rPr lang="zh-CN" altLang="zh-CN" sz="2400" dirty="0">
                    <a:solidFill>
                      <a:schemeClr val="bg1"/>
                    </a:solidFill>
                    <a:latin typeface="Times New Roman" panose="02020603050405020304" pitchFamily="18" charset="0"/>
                    <a:cs typeface="Times New Roman" panose="02020603050405020304" pitchFamily="18" charset="0"/>
                  </a:rPr>
                  <a:t>内本征频率的数目。 波长在无穷大到</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𝜆</m:t>
                    </m:r>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之间的</a:t>
                </a:r>
                <a:r>
                  <a:rPr lang="zh-CN" altLang="zh-CN" sz="2400" dirty="0">
                    <a:solidFill>
                      <a:srgbClr val="FFC000"/>
                    </a:solidFill>
                    <a:latin typeface="Times New Roman" panose="02020603050405020304" pitchFamily="18" charset="0"/>
                    <a:cs typeface="Times New Roman" panose="02020603050405020304" pitchFamily="18" charset="0"/>
                  </a:rPr>
                  <a:t>本征振动数目</a:t>
                </a:r>
                <a:r>
                  <a:rPr lang="zh-CN" altLang="zh-CN" sz="2400" dirty="0">
                    <a:solidFill>
                      <a:schemeClr val="bg1"/>
                    </a:solidFill>
                    <a:latin typeface="Times New Roman" panose="02020603050405020304" pitchFamily="18" charset="0"/>
                    <a:cs typeface="Times New Roman" panose="02020603050405020304" pitchFamily="18" charset="0"/>
                  </a:rPr>
                  <a:t>为</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𝑠</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4</m:t>
                        </m:r>
                        <m:r>
                          <a:rPr lang="en-US" altLang="zh-CN" sz="2400" i="1">
                            <a:solidFill>
                              <a:schemeClr val="bg1"/>
                            </a:solidFill>
                            <a:latin typeface="Cambria Math" panose="02040503050406030204" pitchFamily="18" charset="0"/>
                          </a:rPr>
                          <m:t>𝜋</m:t>
                        </m:r>
                        <m:r>
                          <a:rPr lang="en-US" altLang="zh-CN" sz="2400" i="1">
                            <a:solidFill>
                              <a:schemeClr val="bg1"/>
                            </a:solidFill>
                            <a:latin typeface="Cambria Math" panose="02040503050406030204" pitchFamily="18" charset="0"/>
                          </a:rPr>
                          <m:t>𝑉</m:t>
                        </m:r>
                      </m:num>
                      <m:den>
                        <m:r>
                          <a:rPr lang="en-US" altLang="zh-CN" sz="2400" i="1">
                            <a:solidFill>
                              <a:schemeClr val="bg1"/>
                            </a:solidFill>
                            <a:latin typeface="Cambria Math" panose="02040503050406030204" pitchFamily="18" charset="0"/>
                          </a:rPr>
                          <m:t>3</m:t>
                        </m:r>
                      </m:den>
                    </m:f>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𝜆</m:t>
                        </m:r>
                      </m:e>
                      <m:sup>
                        <m:r>
                          <a:rPr lang="en-US" altLang="zh-CN" sz="2400" i="1">
                            <a:solidFill>
                              <a:schemeClr val="bg1"/>
                            </a:solidFill>
                            <a:latin typeface="Cambria Math" panose="02040503050406030204" pitchFamily="18" charset="0"/>
                          </a:rPr>
                          <m:t>−3</m:t>
                        </m:r>
                      </m:sup>
                    </m:sSup>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dirty="0">
                    <a:solidFill>
                      <a:schemeClr val="bg1"/>
                    </a:solidFill>
                    <a:latin typeface="Times New Roman" panose="02020603050405020304" pitchFamily="18" charset="0"/>
                    <a:cs typeface="Times New Roman" panose="02020603050405020304" pitchFamily="18" charset="0"/>
                  </a:rPr>
                  <a:t>[</a:t>
                </a:r>
                <a:r>
                  <a:rPr lang="zh-CN" altLang="zh-CN" dirty="0">
                    <a:solidFill>
                      <a:schemeClr val="bg1"/>
                    </a:solidFill>
                    <a:latin typeface="Times New Roman" panose="02020603050405020304" pitchFamily="18" charset="0"/>
                    <a:cs typeface="Times New Roman" panose="02020603050405020304" pitchFamily="18" charset="0"/>
                  </a:rPr>
                  <a:t>参见</a:t>
                </a:r>
                <a:r>
                  <a:rPr lang="en-US" altLang="zh-CN" dirty="0">
                    <a:solidFill>
                      <a:schemeClr val="bg1"/>
                    </a:solidFill>
                    <a:latin typeface="Times New Roman" panose="02020603050405020304" pitchFamily="18" charset="0"/>
                    <a:cs typeface="Times New Roman" panose="02020603050405020304" pitchFamily="18" charset="0"/>
                  </a:rPr>
                  <a:t> L. Flamm, </a:t>
                </a:r>
                <a:r>
                  <a:rPr lang="en-US" altLang="zh-CN" dirty="0" err="1">
                    <a:solidFill>
                      <a:schemeClr val="bg1"/>
                    </a:solidFill>
                    <a:latin typeface="Times New Roman" panose="02020603050405020304" pitchFamily="18" charset="0"/>
                    <a:cs typeface="Times New Roman" panose="02020603050405020304" pitchFamily="18" charset="0"/>
                  </a:rPr>
                  <a:t>Physik</a:t>
                </a:r>
                <a:r>
                  <a:rPr lang="en-US" altLang="zh-CN" dirty="0">
                    <a:solidFill>
                      <a:schemeClr val="bg1"/>
                    </a:solidFill>
                    <a:latin typeface="Times New Roman" panose="02020603050405020304" pitchFamily="18" charset="0"/>
                    <a:cs typeface="Times New Roman" panose="02020603050405020304" pitchFamily="18" charset="0"/>
                  </a:rPr>
                  <a:t>. </a:t>
                </a:r>
                <a:r>
                  <a:rPr lang="en-US" altLang="zh-CN" dirty="0" err="1">
                    <a:solidFill>
                      <a:schemeClr val="bg1"/>
                    </a:solidFill>
                    <a:latin typeface="Times New Roman" panose="02020603050405020304" pitchFamily="18" charset="0"/>
                    <a:cs typeface="Times New Roman" panose="02020603050405020304" pitchFamily="18" charset="0"/>
                  </a:rPr>
                  <a:t>Zeittschrift</a:t>
                </a:r>
                <a:r>
                  <a:rPr lang="en-US" altLang="zh-CN" dirty="0">
                    <a:solidFill>
                      <a:schemeClr val="bg1"/>
                    </a:solidFill>
                    <a:latin typeface="Times New Roman" panose="02020603050405020304" pitchFamily="18" charset="0"/>
                    <a:cs typeface="Times New Roman" panose="02020603050405020304" pitchFamily="18" charset="0"/>
                  </a:rPr>
                  <a:t> 19, 122(1918). H. Weyl, Math. Ann. 71, 441(1912)]: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𝜆</m:t>
                        </m:r>
                      </m:e>
                      <m:sup>
                        <m:r>
                          <a:rPr lang="en-US" altLang="zh-CN" sz="2400" i="1">
                            <a:solidFill>
                              <a:schemeClr val="bg1"/>
                            </a:solidFill>
                            <a:latin typeface="Cambria Math" panose="02040503050406030204" pitchFamily="18" charset="0"/>
                          </a:rPr>
                          <m:t>−1</m:t>
                        </m:r>
                      </m:sup>
                    </m:sSup>
                    <m:r>
                      <a:rPr lang="en-US"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𝜈</m:t>
                        </m:r>
                      </m:num>
                      <m:den>
                        <m:r>
                          <a:rPr lang="en-US" altLang="zh-CN" sz="2400" i="1">
                            <a:solidFill>
                              <a:schemeClr val="bg1"/>
                            </a:solidFill>
                            <a:latin typeface="Cambria Math" panose="02040503050406030204" pitchFamily="18" charset="0"/>
                          </a:rPr>
                          <m:t>𝑢</m:t>
                        </m:r>
                      </m:den>
                    </m:f>
                    <m:r>
                      <a:rPr lang="en-US" altLang="zh-CN" sz="2400" i="1">
                        <a:solidFill>
                          <a:schemeClr val="bg1"/>
                        </a:solidFill>
                        <a:latin typeface="Cambria Math" panose="02040503050406030204" pitchFamily="18" charset="0"/>
                      </a:rPr>
                      <m:t>  =  </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𝑚𝑐</m:t>
                        </m:r>
                        <m:r>
                          <a:rPr lang="en-US" altLang="zh-CN" sz="2400" i="1">
                            <a:solidFill>
                              <a:schemeClr val="bg1"/>
                            </a:solidFill>
                            <a:latin typeface="Cambria Math" panose="02040503050406030204" pitchFamily="18" charset="0"/>
                          </a:rPr>
                          <m:t>𝛽</m:t>
                        </m:r>
                      </m:num>
                      <m:den>
                        <m:r>
                          <a:rPr lang="en-US" altLang="zh-CN" sz="2400" i="1">
                            <a:solidFill>
                              <a:schemeClr val="bg1"/>
                            </a:solidFill>
                            <a:latin typeface="Cambria Math" panose="02040503050406030204" pitchFamily="18" charset="0"/>
                          </a:rPr>
                          <m:t>h</m:t>
                        </m:r>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i="1">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a:t>
                </a:r>
                <a:endParaRPr lang="zh-CN" altLang="zh-CN" sz="2400" dirty="0">
                  <a:solidFill>
                    <a:schemeClr val="bg1"/>
                  </a:solidFill>
                  <a:latin typeface="Times New Roman" panose="02020603050405020304" pitchFamily="18" charset="0"/>
                  <a:cs typeface="Times New Roman" panose="02020603050405020304" pitchFamily="18" charset="0"/>
                </a:endParaRP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8A1CB98F-C139-756D-450B-4478C59FE25E}"/>
                  </a:ext>
                </a:extLst>
              </p:cNvPr>
              <p:cNvSpPr txBox="1">
                <a:spLocks noRot="1" noChangeAspect="1" noMove="1" noResize="1" noEditPoints="1" noAdjustHandles="1" noChangeArrowheads="1" noChangeShapeType="1" noTextEdit="1"/>
              </p:cNvSpPr>
              <p:nvPr/>
            </p:nvSpPr>
            <p:spPr bwMode="auto">
              <a:xfrm>
                <a:off x="324928" y="782053"/>
                <a:ext cx="11097883" cy="5293894"/>
              </a:xfrm>
              <a:prstGeom prst="rect">
                <a:avLst/>
              </a:prstGeom>
              <a:blipFill>
                <a:blip r:embed="rId3"/>
                <a:stretch>
                  <a:fillRect l="-824" r="-824"/>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79DD01E3-0C82-6F1C-AAB1-9E4F3D918549}"/>
              </a:ext>
            </a:extLst>
          </p:cNvPr>
          <p:cNvSpPr txBox="1"/>
          <p:nvPr/>
        </p:nvSpPr>
        <p:spPr bwMode="auto">
          <a:xfrm>
            <a:off x="469659" y="347870"/>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261649700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0B4D3-308A-5A70-EF4C-D098C93A22CB}"/>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9667D24E-5D5B-C8CE-6002-904743EF30C3}"/>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A78476F-BDF1-F3AD-B1DC-6CEA6A99D36A}"/>
              </a:ext>
            </a:extLst>
          </p:cNvPr>
          <p:cNvSpPr>
            <a:spLocks noGrp="1"/>
          </p:cNvSpPr>
          <p:nvPr>
            <p:ph type="sldNum" sz="quarter" idx="12"/>
          </p:nvPr>
        </p:nvSpPr>
        <p:spPr/>
        <p:txBody>
          <a:bodyPr/>
          <a:lstStyle/>
          <a:p>
            <a:fld id="{A840D53A-832B-4CFE-819B-CBBAE244F2EE}" type="slidenum">
              <a:rPr lang="zh-CN" altLang="en-US" smtClean="0"/>
              <a:t>38</a:t>
            </a:fld>
            <a:endParaRPr lang="zh-CN" altLang="en-US"/>
          </a:p>
        </p:txBody>
      </p:sp>
      <p:sp>
        <p:nvSpPr>
          <p:cNvPr id="3" name="文本框 2">
            <a:extLst>
              <a:ext uri="{FF2B5EF4-FFF2-40B4-BE49-F238E27FC236}">
                <a16:creationId xmlns:a16="http://schemas.microsoft.com/office/drawing/2014/main" id="{571FFA54-644F-77AC-8669-2E6750DED79D}"/>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DFA1F76E-C1D1-9579-5615-D6B4714FEAD9}"/>
              </a:ext>
            </a:extLst>
          </p:cNvPr>
          <p:cNvSpPr txBox="1"/>
          <p:nvPr/>
        </p:nvSpPr>
        <p:spPr bwMode="auto">
          <a:xfrm>
            <a:off x="255917" y="6101870"/>
            <a:ext cx="11097883" cy="508959"/>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D082340-44CA-8172-4A79-2CAEE11378EC}"/>
                  </a:ext>
                </a:extLst>
              </p:cNvPr>
              <p:cNvSpPr txBox="1"/>
              <p:nvPr/>
            </p:nvSpPr>
            <p:spPr bwMode="auto">
              <a:xfrm>
                <a:off x="616309" y="1125927"/>
                <a:ext cx="10460008" cy="4865297"/>
              </a:xfrm>
              <a:prstGeom prst="rect">
                <a:avLst/>
              </a:prstGeom>
              <a:noFill/>
              <a:ln>
                <a:noFill/>
              </a:ln>
              <a:effectLst/>
            </p:spPr>
            <p:txBody>
              <a:bodyPr wrap="square" rtlCol="0">
                <a:noAutofit/>
              </a:bodyPr>
              <a:lstStyle/>
              <a:p>
                <a:pPr algn="just"/>
                <a:r>
                  <a:rPr lang="zh-CN" altLang="zh-CN" sz="2400" dirty="0">
                    <a:solidFill>
                      <a:schemeClr val="bg1"/>
                    </a:solidFill>
                    <a:latin typeface="Times New Roman" panose="02020603050405020304" pitchFamily="18" charset="0"/>
                    <a:cs typeface="Times New Roman" panose="02020603050405020304" pitchFamily="18" charset="0"/>
                  </a:rPr>
                  <a:t>第</a:t>
                </a:r>
                <a:r>
                  <a:rPr lang="en-US" altLang="zh-CN" sz="2400" dirty="0">
                    <a:solidFill>
                      <a:schemeClr val="bg1"/>
                    </a:solidFill>
                    <a:latin typeface="Times New Roman" panose="02020603050405020304" pitchFamily="18" charset="0"/>
                    <a:cs typeface="Times New Roman" panose="02020603050405020304" pitchFamily="18" charset="0"/>
                  </a:rPr>
                  <a:t> s </a:t>
                </a:r>
                <a:r>
                  <a:rPr lang="zh-CN" altLang="zh-CN" sz="2400" dirty="0">
                    <a:solidFill>
                      <a:schemeClr val="bg1"/>
                    </a:solidFill>
                    <a:latin typeface="Times New Roman" panose="02020603050405020304" pitchFamily="18" charset="0"/>
                    <a:cs typeface="Times New Roman" panose="02020603050405020304" pitchFamily="18" charset="0"/>
                  </a:rPr>
                  <a:t>个振动能量量子为</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𝜀</m:t>
                        </m:r>
                      </m:e>
                      <m:sub>
                        <m:r>
                          <a:rPr lang="en-US" altLang="zh-CN" sz="2400" i="1">
                            <a:solidFill>
                              <a:schemeClr val="bg1"/>
                            </a:solidFill>
                            <a:latin typeface="Cambria Math" panose="02040503050406030204" pitchFamily="18" charset="0"/>
                          </a:rPr>
                          <m:t>𝑠</m:t>
                        </m:r>
                      </m:sub>
                    </m:sSub>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h</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𝜈</m:t>
                        </m:r>
                      </m:e>
                      <m:sub>
                        <m:r>
                          <a:rPr lang="en-US" altLang="zh-CN" sz="2400" i="1">
                            <a:solidFill>
                              <a:schemeClr val="bg1"/>
                            </a:solidFill>
                            <a:latin typeface="Cambria Math" panose="02040503050406030204" pitchFamily="18" charset="0"/>
                          </a:rPr>
                          <m:t>𝑠</m:t>
                        </m:r>
                      </m:sub>
                    </m:sSub>
                    <m:r>
                      <a:rPr lang="en-US" altLang="zh-CN" sz="2400" i="1">
                        <a:solidFill>
                          <a:schemeClr val="bg1"/>
                        </a:solidFill>
                        <a:latin typeface="Cambria Math" panose="02040503050406030204" pitchFamily="18" charset="0"/>
                      </a:rPr>
                      <m:t> =</m:t>
                    </m:r>
                    <m:f>
                      <m:fPr>
                        <m:ctrlPr>
                          <a:rPr lang="zh-CN" altLang="zh-CN" sz="2400" i="1" smtClean="0">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𝑚</m:t>
                        </m:r>
                        <m:sSup>
                          <m:sSupPr>
                            <m:ctrlPr>
                              <a:rPr lang="en-US"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num>
                      <m:den>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i="1">
                        <a:solidFill>
                          <a:schemeClr val="bg1"/>
                        </a:solidFill>
                        <a:latin typeface="Cambria Math" panose="02040503050406030204" pitchFamily="18" charset="0"/>
                      </a:rPr>
                      <m:t> =</m:t>
                    </m:r>
                    <m:r>
                      <a:rPr lang="en-US"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 </m:t>
                    </m:r>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 </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𝐽</m:t>
                                </m:r>
                              </m:e>
                              <m:sup>
                                <m:r>
                                  <a:rPr lang="en-US" altLang="zh-CN" sz="2400" i="1">
                                    <a:solidFill>
                                      <a:schemeClr val="bg1"/>
                                    </a:solidFill>
                                    <a:latin typeface="Cambria Math" panose="02040503050406030204" pitchFamily="18" charset="0"/>
                                  </a:rPr>
                                  <m:t>2</m:t>
                                </m:r>
                              </m:sup>
                            </m:sSup>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𝑠</m:t>
                                </m:r>
                              </m:e>
                              <m:sup>
                                <m:r>
                                  <a:rPr lang="en-US" altLang="zh-CN" sz="2400" i="1">
                                    <a:solidFill>
                                      <a:schemeClr val="bg1"/>
                                    </a:solidFill>
                                    <a:latin typeface="Cambria Math" panose="02040503050406030204" pitchFamily="18" charset="0"/>
                                  </a:rPr>
                                  <m:t>2/3</m:t>
                                </m:r>
                              </m:sup>
                            </m:sSup>
                          </m:num>
                          <m:den>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𝑚</m:t>
                                </m:r>
                              </m:e>
                              <m:sup>
                                <m:r>
                                  <a:rPr lang="en-US" altLang="zh-CN" sz="2400" i="1">
                                    <a:solidFill>
                                      <a:schemeClr val="bg1"/>
                                    </a:solidFill>
                                    <a:latin typeface="Cambria Math" panose="02040503050406030204" pitchFamily="18" charset="0"/>
                                  </a:rPr>
                                  <m:t>2</m:t>
                                </m:r>
                              </m:sup>
                            </m:sSup>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den>
                        </m:f>
                        <m:r>
                          <a:rPr lang="en-US" altLang="zh-CN" sz="2400" i="1">
                            <a:solidFill>
                              <a:schemeClr val="bg1"/>
                            </a:solidFill>
                            <a:latin typeface="Cambria Math" panose="02040503050406030204" pitchFamily="18" charset="0"/>
                          </a:rPr>
                          <m:t>  </m:t>
                        </m:r>
                      </m:e>
                    </m:rad>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p>
              <a:p>
                <a:pPr algn="just"/>
                <a:r>
                  <a:rPr lang="zh-CN" altLang="zh-CN" sz="2400" dirty="0">
                    <a:solidFill>
                      <a:schemeClr val="bg1"/>
                    </a:solidFill>
                    <a:latin typeface="Times New Roman" panose="02020603050405020304" pitchFamily="18" charset="0"/>
                    <a:cs typeface="Times New Roman" panose="02020603050405020304" pitchFamily="18" charset="0"/>
                  </a:rPr>
                  <a:t>其中</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𝐽</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h</m:t>
                    </m:r>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d>
                          <m:dPr>
                            <m:ctrlPr>
                              <a:rPr lang="zh-CN" altLang="zh-CN" sz="2400" i="1">
                                <a:solidFill>
                                  <a:schemeClr val="bg1"/>
                                </a:solidFill>
                                <a:latin typeface="Cambria Math" panose="02040503050406030204" pitchFamily="18" charset="0"/>
                              </a:rPr>
                            </m:ctrlPr>
                          </m:dPr>
                          <m:e>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4</m:t>
                                </m:r>
                                <m:r>
                                  <a:rPr lang="en-US" altLang="zh-CN" sz="2400" i="1">
                                    <a:solidFill>
                                      <a:schemeClr val="bg1"/>
                                    </a:solidFill>
                                    <a:latin typeface="Cambria Math" panose="02040503050406030204" pitchFamily="18" charset="0"/>
                                  </a:rPr>
                                  <m:t>𝜋</m:t>
                                </m:r>
                                <m:r>
                                  <a:rPr lang="en-US" altLang="zh-CN" sz="2400" i="1">
                                    <a:solidFill>
                                      <a:schemeClr val="bg1"/>
                                    </a:solidFill>
                                    <a:latin typeface="Cambria Math" panose="02040503050406030204" pitchFamily="18" charset="0"/>
                                  </a:rPr>
                                  <m:t>𝑉</m:t>
                                </m:r>
                              </m:num>
                              <m:den>
                                <m:r>
                                  <a:rPr lang="en-US" altLang="zh-CN" sz="2400" i="1">
                                    <a:solidFill>
                                      <a:schemeClr val="bg1"/>
                                    </a:solidFill>
                                    <a:latin typeface="Cambria Math" panose="02040503050406030204" pitchFamily="18" charset="0"/>
                                  </a:rPr>
                                  <m:t>3</m:t>
                                </m:r>
                              </m:den>
                            </m:f>
                          </m:e>
                        </m:d>
                      </m:e>
                      <m:sup>
                        <m:r>
                          <a:rPr lang="en-US" altLang="zh-CN" sz="2400" i="1">
                            <a:solidFill>
                              <a:schemeClr val="bg1"/>
                            </a:solidFill>
                            <a:latin typeface="Cambria Math" panose="02040503050406030204" pitchFamily="18" charset="0"/>
                          </a:rPr>
                          <m:t>−1/3</m:t>
                        </m:r>
                      </m:sup>
                    </m:sSup>
                    <m:r>
                      <a:rPr lang="en-US" altLang="zh-CN" sz="2400" i="1">
                        <a:solidFill>
                          <a:schemeClr val="bg1"/>
                        </a:solidFill>
                        <a:latin typeface="Cambria Math" panose="02040503050406030204" pitchFamily="18" charset="0"/>
                      </a:rPr>
                      <m:t>     </m:t>
                    </m:r>
                    <m:r>
                      <a:rPr lang="zh-CN" altLang="en-US" sz="2400" i="1">
                        <a:solidFill>
                          <a:schemeClr val="bg1"/>
                        </a:solidFill>
                        <a:latin typeface="Cambria Math" panose="02040503050406030204" pitchFamily="18" charset="0"/>
                      </a:rPr>
                      <m:t>。</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zh-CN" altLang="zh-CN" sz="2400" dirty="0">
                    <a:solidFill>
                      <a:schemeClr val="bg1"/>
                    </a:solidFill>
                    <a:latin typeface="Times New Roman" panose="02020603050405020304" pitchFamily="18" charset="0"/>
                    <a:cs typeface="Times New Roman" panose="02020603050405020304" pitchFamily="18" charset="0"/>
                  </a:rPr>
                  <a:t>薛定谔说，在</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𝛽</m:t>
                    </m:r>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值很小的情形，</a:t>
                </a:r>
                <a:r>
                  <a:rPr lang="zh-CN" altLang="zh-CN" sz="2400" dirty="0">
                    <a:solidFill>
                      <a:srgbClr val="FFC000"/>
                    </a:solidFill>
                    <a:latin typeface="Times New Roman" panose="02020603050405020304" pitchFamily="18" charset="0"/>
                    <a:cs typeface="Times New Roman" panose="02020603050405020304" pitchFamily="18" charset="0"/>
                  </a:rPr>
                  <a:t>将 </a:t>
                </a:r>
                <a14:m>
                  <m:oMath xmlns:m="http://schemas.openxmlformats.org/officeDocument/2006/math">
                    <m:sSub>
                      <m:sSubPr>
                        <m:ctrlPr>
                          <a:rPr lang="zh-CN" altLang="zh-CN" sz="2400" i="1">
                            <a:solidFill>
                              <a:srgbClr val="FFC000"/>
                            </a:solidFill>
                            <a:latin typeface="Cambria Math" panose="02040503050406030204" pitchFamily="18" charset="0"/>
                          </a:rPr>
                        </m:ctrlPr>
                      </m:sSubPr>
                      <m:e>
                        <m:r>
                          <a:rPr lang="en-US" altLang="zh-CN" sz="2400" i="1">
                            <a:solidFill>
                              <a:srgbClr val="FFC000"/>
                            </a:solidFill>
                            <a:latin typeface="Cambria Math" panose="02040503050406030204" pitchFamily="18" charset="0"/>
                          </a:rPr>
                          <m:t>𝜀</m:t>
                        </m:r>
                      </m:e>
                      <m:sub>
                        <m:r>
                          <a:rPr lang="en-US" altLang="zh-CN" sz="2400" i="1">
                            <a:solidFill>
                              <a:srgbClr val="FFC000"/>
                            </a:solidFill>
                            <a:latin typeface="Cambria Math" panose="02040503050406030204" pitchFamily="18" charset="0"/>
                          </a:rPr>
                          <m:t>𝑠</m:t>
                        </m:r>
                      </m:sub>
                    </m:sSub>
                    <m:r>
                      <a:rPr lang="en-US" altLang="zh-CN" sz="2400" i="1">
                        <a:solidFill>
                          <a:srgbClr val="FFC000"/>
                        </a:solidFill>
                        <a:latin typeface="Cambria Math" panose="02040503050406030204" pitchFamily="18" charset="0"/>
                      </a:rPr>
                      <m:t> </m:t>
                    </m:r>
                  </m:oMath>
                </a14:m>
                <a:r>
                  <a:rPr lang="zh-CN" altLang="zh-CN" sz="2400" dirty="0">
                    <a:solidFill>
                      <a:srgbClr val="FFC000"/>
                    </a:solidFill>
                    <a:latin typeface="Times New Roman" panose="02020603050405020304" pitchFamily="18" charset="0"/>
                    <a:cs typeface="Times New Roman" panose="02020603050405020304" pitchFamily="18" charset="0"/>
                  </a:rPr>
                  <a:t>理解为只是动能是比较舒服的、惯常的</a:t>
                </a:r>
                <a:r>
                  <a:rPr lang="en-US" altLang="zh-CN" sz="2400" dirty="0">
                    <a:solidFill>
                      <a:srgbClr val="FFC000"/>
                    </a:solidFill>
                    <a:latin typeface="Times New Roman" panose="02020603050405020304" pitchFamily="18" charset="0"/>
                    <a:cs typeface="Times New Roman" panose="02020603050405020304" pitchFamily="18" charset="0"/>
                  </a:rPr>
                  <a:t>, </a:t>
                </a:r>
                <a:r>
                  <a:rPr lang="zh-CN" altLang="zh-CN" sz="2400" dirty="0">
                    <a:solidFill>
                      <a:srgbClr val="FFC000"/>
                    </a:solidFill>
                    <a:latin typeface="Times New Roman" panose="02020603050405020304" pitchFamily="18" charset="0"/>
                    <a:cs typeface="Times New Roman" panose="02020603050405020304" pitchFamily="18" charset="0"/>
                  </a:rPr>
                  <a:t>虽然也不是很自恰的</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ist</a:t>
                </a:r>
                <a:r>
                  <a:rPr lang="en-US" altLang="zh-CN" sz="2400" dirty="0">
                    <a:solidFill>
                      <a:schemeClr val="bg1"/>
                    </a:solidFill>
                    <a:latin typeface="Times New Roman" panose="02020603050405020304" pitchFamily="18" charset="0"/>
                    <a:cs typeface="Times New Roman" panose="02020603050405020304" pitchFamily="18" charset="0"/>
                  </a:rPr>
                  <a:t> es </a:t>
                </a:r>
                <a:r>
                  <a:rPr lang="en-US" altLang="zh-CN" sz="2400" dirty="0" err="1">
                    <a:solidFill>
                      <a:schemeClr val="bg1"/>
                    </a:solidFill>
                    <a:latin typeface="Times New Roman" panose="02020603050405020304" pitchFamily="18" charset="0"/>
                    <a:cs typeface="Times New Roman" panose="02020603050405020304" pitchFamily="18" charset="0"/>
                  </a:rPr>
                  <a:t>bequemer</a:t>
                </a:r>
                <a:r>
                  <a:rPr lang="en-US" altLang="zh-CN" sz="2400" dirty="0">
                    <a:solidFill>
                      <a:schemeClr val="bg1"/>
                    </a:solidFill>
                    <a:latin typeface="Times New Roman" panose="02020603050405020304" pitchFamily="18" charset="0"/>
                    <a:cs typeface="Times New Roman" panose="02020603050405020304" pitchFamily="18" charset="0"/>
                  </a:rPr>
                  <a:t> und </a:t>
                </a:r>
                <a:r>
                  <a:rPr lang="en-US" altLang="zh-CN" sz="2400" dirty="0" err="1">
                    <a:solidFill>
                      <a:schemeClr val="bg1"/>
                    </a:solidFill>
                    <a:latin typeface="Times New Roman" panose="02020603050405020304" pitchFamily="18" charset="0"/>
                    <a:cs typeface="Times New Roman" panose="02020603050405020304" pitchFamily="18" charset="0"/>
                  </a:rPr>
                  <a:t>gewohnter</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wenn</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auch</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weniger</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konsquent</a:t>
                </a:r>
                <a:r>
                  <a:rPr lang="en-US"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pPr algn="just"/>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𝜀</m:t>
                        </m:r>
                      </m:e>
                      <m:sub>
                        <m:r>
                          <a:rPr lang="en-US" altLang="zh-CN" sz="2400" i="1">
                            <a:solidFill>
                              <a:schemeClr val="bg1"/>
                            </a:solidFill>
                            <a:latin typeface="Cambria Math" panose="02040503050406030204" pitchFamily="18" charset="0"/>
                          </a:rPr>
                          <m:t>𝑠</m:t>
                        </m:r>
                      </m:sub>
                    </m:sSub>
                    <m:r>
                      <a:rPr lang="en-US" altLang="zh-CN" sz="2400" i="1">
                        <a:solidFill>
                          <a:schemeClr val="bg1"/>
                        </a:solidFill>
                        <a:latin typeface="Cambria Math" panose="02040503050406030204" pitchFamily="18" charset="0"/>
                      </a:rPr>
                      <m:t> = </m:t>
                    </m:r>
                    <m:r>
                      <a:rPr lang="en-US"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d>
                      <m:dPr>
                        <m:ctrlPr>
                          <a:rPr lang="zh-CN" altLang="zh-CN" sz="2400" i="1">
                            <a:solidFill>
                              <a:schemeClr val="bg1"/>
                            </a:solidFill>
                            <a:latin typeface="Cambria Math" panose="02040503050406030204" pitchFamily="18" charset="0"/>
                          </a:rPr>
                        </m:ctrlPr>
                      </m:dPr>
                      <m:e>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1</m:t>
                            </m:r>
                          </m:num>
                          <m:den>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i="1">
                            <a:solidFill>
                              <a:schemeClr val="bg1"/>
                            </a:solidFill>
                            <a:latin typeface="Cambria Math" panose="02040503050406030204" pitchFamily="18" charset="0"/>
                          </a:rPr>
                          <m:t>−1</m:t>
                        </m:r>
                      </m:e>
                    </m:d>
                    <m:r>
                      <a:rPr lang="en-US" altLang="zh-CN" sz="2400" i="1">
                        <a:solidFill>
                          <a:schemeClr val="bg1"/>
                        </a:solidFill>
                        <a:latin typeface="Cambria Math" panose="02040503050406030204" pitchFamily="18" charset="0"/>
                      </a:rPr>
                      <m:t> =  </m:t>
                    </m:r>
                    <m:r>
                      <a:rPr lang="en-US" altLang="zh-CN" sz="2400" i="1">
                        <a:solidFill>
                          <a:schemeClr val="bg1"/>
                        </a:solidFill>
                        <a:latin typeface="Cambria Math" panose="02040503050406030204" pitchFamily="18" charset="0"/>
                      </a:rPr>
                      <m:t>𝑚</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 </m:t>
                    </m:r>
                    <m:d>
                      <m:dPr>
                        <m:ctrlPr>
                          <a:rPr lang="zh-CN" altLang="zh-CN" sz="2400" i="1">
                            <a:solidFill>
                              <a:schemeClr val="bg1"/>
                            </a:solidFill>
                            <a:latin typeface="Cambria Math" panose="02040503050406030204" pitchFamily="18" charset="0"/>
                          </a:rPr>
                        </m:ctrlPr>
                      </m:dPr>
                      <m:e>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 </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𝐽</m:t>
                                    </m:r>
                                  </m:e>
                                  <m:sup>
                                    <m:r>
                                      <a:rPr lang="en-US" altLang="zh-CN" sz="2400" i="1">
                                        <a:solidFill>
                                          <a:schemeClr val="bg1"/>
                                        </a:solidFill>
                                        <a:latin typeface="Cambria Math" panose="02040503050406030204" pitchFamily="18" charset="0"/>
                                      </a:rPr>
                                      <m:t>2</m:t>
                                    </m:r>
                                  </m:sup>
                                </m:sSup>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𝑠</m:t>
                                    </m:r>
                                  </m:e>
                                  <m:sup>
                                    <m:r>
                                      <a:rPr lang="en-US" altLang="zh-CN" sz="2400" i="1">
                                        <a:solidFill>
                                          <a:schemeClr val="bg1"/>
                                        </a:solidFill>
                                        <a:latin typeface="Cambria Math" panose="02040503050406030204" pitchFamily="18" charset="0"/>
                                      </a:rPr>
                                      <m:t>2/3</m:t>
                                    </m:r>
                                  </m:sup>
                                </m:sSup>
                              </m:num>
                              <m:den>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𝑚</m:t>
                                    </m:r>
                                  </m:e>
                                  <m:sup>
                                    <m:r>
                                      <a:rPr lang="en-US" altLang="zh-CN" sz="2400" i="1">
                                        <a:solidFill>
                                          <a:schemeClr val="bg1"/>
                                        </a:solidFill>
                                        <a:latin typeface="Cambria Math" panose="02040503050406030204" pitchFamily="18" charset="0"/>
                                      </a:rPr>
                                      <m:t>2</m:t>
                                    </m:r>
                                  </m:sup>
                                </m:sSup>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den>
                            </m:f>
                            <m:r>
                              <a:rPr lang="en-US" altLang="zh-CN" sz="2400" i="1">
                                <a:solidFill>
                                  <a:schemeClr val="bg1"/>
                                </a:solidFill>
                                <a:latin typeface="Cambria Math" panose="02040503050406030204" pitchFamily="18" charset="0"/>
                              </a:rPr>
                              <m:t>  </m:t>
                            </m:r>
                          </m:e>
                        </m:rad>
                        <m:r>
                          <a:rPr lang="en-US" altLang="zh-CN" sz="2400" i="1">
                            <a:solidFill>
                              <a:schemeClr val="bg1"/>
                            </a:solidFill>
                            <a:latin typeface="Cambria Math" panose="02040503050406030204" pitchFamily="18" charset="0"/>
                          </a:rPr>
                          <m:t>−1</m:t>
                        </m:r>
                      </m:e>
                    </m:d>
                    <m:r>
                      <a:rPr lang="en-US"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𝐽</m:t>
                            </m:r>
                          </m:e>
                          <m:sup>
                            <m:r>
                              <a:rPr lang="en-US" altLang="zh-CN" sz="2400" i="1">
                                <a:solidFill>
                                  <a:schemeClr val="bg1"/>
                                </a:solidFill>
                                <a:latin typeface="Cambria Math" panose="02040503050406030204" pitchFamily="18" charset="0"/>
                              </a:rPr>
                              <m:t>2</m:t>
                            </m:r>
                          </m:sup>
                        </m:sSup>
                      </m:num>
                      <m:den>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𝑚</m:t>
                        </m:r>
                      </m:den>
                    </m:f>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𝑠</m:t>
                        </m:r>
                      </m:e>
                      <m:sup>
                        <m:r>
                          <a:rPr lang="en-US" altLang="zh-CN" sz="2400" i="1">
                            <a:solidFill>
                              <a:schemeClr val="bg1"/>
                            </a:solidFill>
                            <a:latin typeface="Cambria Math" panose="02040503050406030204" pitchFamily="18" charset="0"/>
                          </a:rPr>
                          <m:t>2/3</m:t>
                        </m:r>
                      </m:sup>
                    </m:sSup>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这就和爱因斯坦的结果一致了</a:t>
                </a:r>
                <a:r>
                  <a:rPr lang="zh-CN" altLang="en-US" sz="2400" dirty="0">
                    <a:solidFill>
                      <a:schemeClr val="bg1"/>
                    </a:solidFill>
                    <a:latin typeface="Times New Roman" panose="02020603050405020304" pitchFamily="18" charset="0"/>
                    <a:cs typeface="Times New Roman" panose="02020603050405020304" pitchFamily="18" charset="0"/>
                  </a:rPr>
                  <a:t>。</a:t>
                </a:r>
                <a:r>
                  <a:rPr lang="en-US" altLang="zh-CN" sz="2400" dirty="0">
                    <a:solidFill>
                      <a:schemeClr val="bg1"/>
                    </a:solidFill>
                    <a:latin typeface="Times New Roman" panose="02020603050405020304" pitchFamily="18" charset="0"/>
                    <a:cs typeface="Times New Roman" panose="02020603050405020304" pitchFamily="18" charset="0"/>
                  </a:rPr>
                  <a:t> </a:t>
                </a:r>
              </a:p>
              <a:p>
                <a:pPr algn="just"/>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如果 </a:t>
                </a:r>
                <a14:m>
                  <m:oMath xmlns:m="http://schemas.openxmlformats.org/officeDocument/2006/math">
                    <m:r>
                      <a:rPr lang="en-US" altLang="zh-CN" sz="2400" i="1">
                        <a:solidFill>
                          <a:schemeClr val="bg1"/>
                        </a:solidFill>
                        <a:latin typeface="Cambria Math" panose="02040503050406030204" pitchFamily="18" charset="0"/>
                      </a:rPr>
                      <m:t>𝛽</m:t>
                    </m:r>
                    <m:r>
                      <a:rPr lang="en-US" altLang="zh-CN" sz="2400" i="1">
                        <a:solidFill>
                          <a:schemeClr val="bg1"/>
                        </a:solidFill>
                        <a:latin typeface="Cambria Math" panose="02040503050406030204" pitchFamily="18" charset="0"/>
                      </a:rPr>
                      <m:t>~1 </m:t>
                    </m:r>
                  </m:oMath>
                </a14:m>
                <a:r>
                  <a:rPr lang="zh-CN" altLang="zh-CN" sz="2400" dirty="0">
                    <a:solidFill>
                      <a:schemeClr val="bg1"/>
                    </a:solidFill>
                    <a:latin typeface="Times New Roman" panose="02020603050405020304" pitchFamily="18" charset="0"/>
                    <a:cs typeface="Times New Roman" panose="02020603050405020304" pitchFamily="18" charset="0"/>
                  </a:rPr>
                  <a:t>， 则有</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h</m:t>
                    </m:r>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𝜈</m:t>
                        </m:r>
                      </m:e>
                      <m:sub>
                        <m:r>
                          <a:rPr lang="en-US" altLang="zh-CN" sz="2400" i="1">
                            <a:solidFill>
                              <a:schemeClr val="bg1"/>
                            </a:solidFill>
                            <a:latin typeface="Cambria Math" panose="02040503050406030204" pitchFamily="18" charset="0"/>
                          </a:rPr>
                          <m:t>𝑠</m:t>
                        </m:r>
                      </m:sub>
                    </m:sSub>
                    <m:r>
                      <a:rPr lang="en-US" altLang="zh-CN" sz="2400" i="1">
                        <a:solidFill>
                          <a:schemeClr val="bg1"/>
                        </a:solidFill>
                        <a:latin typeface="Cambria Math" panose="02040503050406030204" pitchFamily="18" charset="0"/>
                      </a:rPr>
                      <m:t> =</m:t>
                    </m:r>
                    <m:r>
                      <a:rPr lang="en-US" altLang="zh-CN" sz="2400" i="1">
                        <a:solidFill>
                          <a:schemeClr val="bg1"/>
                        </a:solidFill>
                        <a:latin typeface="Cambria Math" panose="02040503050406030204" pitchFamily="18" charset="0"/>
                      </a:rPr>
                      <m:t>𝐽</m:t>
                    </m:r>
                    <m:r>
                      <a:rPr lang="en-US" altLang="zh-CN" sz="2400" i="1">
                        <a:solidFill>
                          <a:schemeClr val="bg1"/>
                        </a:solidFill>
                        <a:latin typeface="Cambria Math" panose="02040503050406030204" pitchFamily="18" charset="0"/>
                      </a:rPr>
                      <m:t> </m:t>
                    </m:r>
                    <m:r>
                      <a:rPr lang="en-US" altLang="zh-CN" sz="2400" i="1">
                        <a:solidFill>
                          <a:schemeClr val="bg1"/>
                        </a:solidFill>
                        <a:latin typeface="Cambria Math" panose="02040503050406030204" pitchFamily="18" charset="0"/>
                      </a:rPr>
                      <m:t>𝑐</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𝑠</m:t>
                        </m:r>
                      </m:e>
                      <m:sup>
                        <m:r>
                          <a:rPr lang="en-US" altLang="zh-CN" sz="2400" i="1">
                            <a:solidFill>
                              <a:schemeClr val="bg1"/>
                            </a:solidFill>
                            <a:latin typeface="Cambria Math" panose="02040503050406030204" pitchFamily="18" charset="0"/>
                          </a:rPr>
                          <m:t>1/3</m:t>
                        </m:r>
                      </m:sup>
                    </m:sSup>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 </a:t>
                </a:r>
                <a:r>
                  <a:rPr lang="zh-CN" altLang="zh-CN" sz="2400" dirty="0">
                    <a:solidFill>
                      <a:schemeClr val="bg1"/>
                    </a:solidFill>
                    <a:latin typeface="Times New Roman" panose="02020603050405020304" pitchFamily="18" charset="0"/>
                    <a:cs typeface="Times New Roman" panose="02020603050405020304" pitchFamily="18" charset="0"/>
                  </a:rPr>
                  <a:t>也就是</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𝑠</m:t>
                    </m:r>
                    <m:r>
                      <a:rPr lang="en-US"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4</m:t>
                        </m:r>
                        <m:r>
                          <a:rPr lang="en-US" altLang="zh-CN" sz="2400" i="1">
                            <a:solidFill>
                              <a:schemeClr val="bg1"/>
                            </a:solidFill>
                            <a:latin typeface="Cambria Math" panose="02040503050406030204" pitchFamily="18" charset="0"/>
                          </a:rPr>
                          <m:t>𝜋</m:t>
                        </m:r>
                        <m:r>
                          <a:rPr lang="en-US" altLang="zh-CN" sz="2400" i="1">
                            <a:solidFill>
                              <a:schemeClr val="bg1"/>
                            </a:solidFill>
                            <a:latin typeface="Cambria Math" panose="02040503050406030204" pitchFamily="18" charset="0"/>
                          </a:rPr>
                          <m:t>𝑉</m:t>
                        </m:r>
                      </m:num>
                      <m:den>
                        <m:r>
                          <a:rPr lang="en-US" altLang="zh-CN" sz="2400" i="1">
                            <a:solidFill>
                              <a:schemeClr val="bg1"/>
                            </a:solidFill>
                            <a:latin typeface="Cambria Math" panose="02040503050406030204" pitchFamily="18" charset="0"/>
                          </a:rPr>
                          <m:t>3</m:t>
                        </m:r>
                      </m:den>
                    </m:f>
                    <m:r>
                      <a:rPr lang="en-US"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sSubSup>
                          <m:sSubSupPr>
                            <m:ctrlPr>
                              <a:rPr lang="zh-CN" altLang="zh-CN" sz="2400" i="1">
                                <a:solidFill>
                                  <a:schemeClr val="bg1"/>
                                </a:solidFill>
                                <a:latin typeface="Cambria Math" panose="02040503050406030204" pitchFamily="18" charset="0"/>
                              </a:rPr>
                            </m:ctrlPr>
                          </m:sSubSupPr>
                          <m:e>
                            <m:r>
                              <a:rPr lang="en-US" altLang="zh-CN" sz="2400" i="1">
                                <a:solidFill>
                                  <a:schemeClr val="bg1"/>
                                </a:solidFill>
                                <a:latin typeface="Cambria Math" panose="02040503050406030204" pitchFamily="18" charset="0"/>
                              </a:rPr>
                              <m:t>𝜈</m:t>
                            </m:r>
                          </m:e>
                          <m:sub>
                            <m:r>
                              <a:rPr lang="en-US" altLang="zh-CN" sz="2400" i="1">
                                <a:solidFill>
                                  <a:schemeClr val="bg1"/>
                                </a:solidFill>
                                <a:latin typeface="Cambria Math" panose="02040503050406030204" pitchFamily="18" charset="0"/>
                              </a:rPr>
                              <m:t>𝑠</m:t>
                            </m:r>
                          </m:sub>
                          <m:sup>
                            <m:r>
                              <a:rPr lang="en-US" altLang="zh-CN" sz="2400" i="1">
                                <a:solidFill>
                                  <a:schemeClr val="bg1"/>
                                </a:solidFill>
                                <a:latin typeface="Cambria Math" panose="02040503050406030204" pitchFamily="18" charset="0"/>
                              </a:rPr>
                              <m:t>3</m:t>
                            </m:r>
                          </m:sup>
                        </m:sSubSup>
                      </m:num>
                      <m:den>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3</m:t>
                            </m:r>
                          </m:sup>
                        </m:sSup>
                      </m:den>
                    </m:f>
                    <m:r>
                      <a:rPr lang="en-US" altLang="zh-CN" sz="2400" i="1">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这直至一个极化因子</a:t>
                </a:r>
                <a:r>
                  <a:rPr lang="en-US" altLang="zh-CN" sz="2400" dirty="0">
                    <a:solidFill>
                      <a:schemeClr val="bg1"/>
                    </a:solidFill>
                    <a:latin typeface="Times New Roman" panose="02020603050405020304" pitchFamily="18" charset="0"/>
                    <a:cs typeface="Times New Roman" panose="02020603050405020304" pitchFamily="18" charset="0"/>
                  </a:rPr>
                  <a:t>2 </a:t>
                </a:r>
                <a:r>
                  <a:rPr lang="zh-CN" altLang="zh-CN" sz="2400" dirty="0">
                    <a:solidFill>
                      <a:schemeClr val="bg1"/>
                    </a:solidFill>
                    <a:latin typeface="Times New Roman" panose="02020603050405020304" pitchFamily="18" charset="0"/>
                    <a:cs typeface="Times New Roman" panose="02020603050405020304" pitchFamily="18" charset="0"/>
                  </a:rPr>
                  <a:t>与黑体辐射</a:t>
                </a:r>
                <a:r>
                  <a:rPr lang="zh-CN" altLang="en-US" sz="2400" dirty="0">
                    <a:solidFill>
                      <a:schemeClr val="bg1"/>
                    </a:solidFill>
                    <a:latin typeface="Times New Roman" panose="02020603050405020304" pitchFamily="18" charset="0"/>
                    <a:cs typeface="Times New Roman" panose="02020603050405020304" pitchFamily="18" charset="0"/>
                  </a:rPr>
                  <a:t>的结果</a:t>
                </a:r>
                <a:r>
                  <a:rPr lang="zh-CN" altLang="zh-CN" sz="2400" dirty="0">
                    <a:solidFill>
                      <a:schemeClr val="bg1"/>
                    </a:solidFill>
                    <a:latin typeface="Times New Roman" panose="02020603050405020304" pitchFamily="18" charset="0"/>
                    <a:cs typeface="Times New Roman" panose="02020603050405020304" pitchFamily="18" charset="0"/>
                  </a:rPr>
                  <a:t>相同。</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9D082340-44CA-8172-4A79-2CAEE11378EC}"/>
                  </a:ext>
                </a:extLst>
              </p:cNvPr>
              <p:cNvSpPr txBox="1">
                <a:spLocks noRot="1" noChangeAspect="1" noMove="1" noResize="1" noEditPoints="1" noAdjustHandles="1" noChangeArrowheads="1" noChangeShapeType="1" noTextEdit="1"/>
              </p:cNvSpPr>
              <p:nvPr/>
            </p:nvSpPr>
            <p:spPr bwMode="auto">
              <a:xfrm>
                <a:off x="616309" y="1125927"/>
                <a:ext cx="10460008" cy="4865297"/>
              </a:xfrm>
              <a:prstGeom prst="rect">
                <a:avLst/>
              </a:prstGeom>
              <a:blipFill>
                <a:blip r:embed="rId3"/>
                <a:stretch>
                  <a:fillRect l="-874" r="-932" b="-251"/>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F59703B9-D2B8-BED7-2DF1-6B429903AB21}"/>
              </a:ext>
            </a:extLst>
          </p:cNvPr>
          <p:cNvSpPr txBox="1"/>
          <p:nvPr/>
        </p:nvSpPr>
        <p:spPr bwMode="auto">
          <a:xfrm>
            <a:off x="486912" y="478676"/>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303671087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C03D50-5812-B084-DBF7-70D1F81183EB}"/>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22AE3113-9116-127B-43FA-ABB3CAD60C0C}"/>
              </a:ext>
            </a:extLst>
          </p:cNvPr>
          <p:cNvSpPr/>
          <p:nvPr>
            <p:custDataLst>
              <p:tags r:id="rId1"/>
            </p:custDataLst>
          </p:nvPr>
        </p:nvSpPr>
        <p:spPr>
          <a:xfrm>
            <a:off x="0" y="-181826"/>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DE7A9342-909E-95AA-D286-3C8B74396E3C}"/>
              </a:ext>
            </a:extLst>
          </p:cNvPr>
          <p:cNvSpPr>
            <a:spLocks noGrp="1"/>
          </p:cNvSpPr>
          <p:nvPr>
            <p:ph type="sldNum" sz="quarter" idx="12"/>
          </p:nvPr>
        </p:nvSpPr>
        <p:spPr/>
        <p:txBody>
          <a:bodyPr/>
          <a:lstStyle/>
          <a:p>
            <a:fld id="{A840D53A-832B-4CFE-819B-CBBAE244F2EE}" type="slidenum">
              <a:rPr lang="zh-CN" altLang="en-US" smtClean="0"/>
              <a:t>39</a:t>
            </a:fld>
            <a:endParaRPr lang="zh-CN" altLang="en-US"/>
          </a:p>
        </p:txBody>
      </p:sp>
      <p:sp>
        <p:nvSpPr>
          <p:cNvPr id="3" name="文本框 2">
            <a:extLst>
              <a:ext uri="{FF2B5EF4-FFF2-40B4-BE49-F238E27FC236}">
                <a16:creationId xmlns:a16="http://schemas.microsoft.com/office/drawing/2014/main" id="{F638C9BB-F294-4BA6-CD03-83A69101E5A5}"/>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0B05A285-2AC0-FBEC-1722-695776893696}"/>
              </a:ext>
            </a:extLst>
          </p:cNvPr>
          <p:cNvSpPr txBox="1"/>
          <p:nvPr/>
        </p:nvSpPr>
        <p:spPr bwMode="auto">
          <a:xfrm>
            <a:off x="255917" y="6272643"/>
            <a:ext cx="11097883" cy="508959"/>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9004544-4CC6-ABE1-803E-5D3191462F20}"/>
                  </a:ext>
                </a:extLst>
              </p:cNvPr>
              <p:cNvSpPr txBox="1"/>
              <p:nvPr/>
            </p:nvSpPr>
            <p:spPr bwMode="auto">
              <a:xfrm>
                <a:off x="8610600" y="-85202"/>
                <a:ext cx="3276369" cy="1286756"/>
              </a:xfrm>
              <a:prstGeom prst="rect">
                <a:avLst/>
              </a:prstGeom>
              <a:noFill/>
              <a:ln>
                <a:solidFill>
                  <a:srgbClr val="00B050"/>
                </a:solidFill>
              </a:ln>
              <a:effectLst/>
            </p:spPr>
            <p:txBody>
              <a:bodyPr wrap="square" rtlCol="0">
                <a:noAutofit/>
              </a:bodyPr>
              <a:lstStyle/>
              <a:p>
                <a:pPr/>
                <a14:m>
                  <m:oMathPara xmlns:m="http://schemas.openxmlformats.org/officeDocument/2006/math">
                    <m:oMathParaPr>
                      <m:jc m:val="centerGroup"/>
                    </m:oMathParaPr>
                    <m:oMath xmlns:m="http://schemas.openxmlformats.org/officeDocument/2006/math">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𝑝</m:t>
                          </m:r>
                        </m:den>
                      </m:f>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   </m:t>
                      </m:r>
                      <m:r>
                        <a:rPr lang="zh-CN" altLang="en-US"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num>
                        <m:den>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den>
                      </m:f>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oMath>
                  </m:oMathPara>
                </a14:m>
                <a:endPar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谁最先合写到一起的？</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7" name="文本框 6">
                <a:extLst>
                  <a:ext uri="{FF2B5EF4-FFF2-40B4-BE49-F238E27FC236}">
                    <a16:creationId xmlns:a16="http://schemas.microsoft.com/office/drawing/2014/main" id="{F9004544-4CC6-ABE1-803E-5D3191462F20}"/>
                  </a:ext>
                </a:extLst>
              </p:cNvPr>
              <p:cNvSpPr txBox="1">
                <a:spLocks noRot="1" noChangeAspect="1" noMove="1" noResize="1" noEditPoints="1" noAdjustHandles="1" noChangeArrowheads="1" noChangeShapeType="1" noTextEdit="1"/>
              </p:cNvSpPr>
              <p:nvPr/>
            </p:nvSpPr>
            <p:spPr bwMode="auto">
              <a:xfrm>
                <a:off x="8610600" y="-85202"/>
                <a:ext cx="3276369" cy="1286756"/>
              </a:xfrm>
              <a:prstGeom prst="rect">
                <a:avLst/>
              </a:prstGeom>
              <a:blipFill>
                <a:blip r:embed="rId3"/>
                <a:stretch>
                  <a:fillRect r="-4082" b="-8920"/>
                </a:stretch>
              </a:blipFill>
              <a:ln>
                <a:solidFill>
                  <a:srgbClr val="00B050"/>
                </a:solidFill>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BAF2BA97-FD85-229C-79E3-0605A81346F1}"/>
                  </a:ext>
                </a:extLst>
              </p:cNvPr>
              <p:cNvSpPr txBox="1"/>
              <p:nvPr/>
            </p:nvSpPr>
            <p:spPr bwMode="auto">
              <a:xfrm>
                <a:off x="130231" y="1011238"/>
                <a:ext cx="8655170" cy="5155977"/>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同时给出了波长和频率，却不提物质波的速度。从一开始物质波的速度就超过光速，被称为 超光波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Überlichtwelle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从一开始时，能量  </a:t>
                </a:r>
                <a14:m>
                  <m:oMath xmlns:m="http://schemas.openxmlformats.org/officeDocument/2006/math">
                    <m:r>
                      <a:rPr lang="en-US" altLang="zh-CN" sz="2400" i="1">
                        <a:solidFill>
                          <a:schemeClr val="bg1"/>
                        </a:solidFill>
                        <a:latin typeface="Cambria Math" panose="02040503050406030204" pitchFamily="18" charset="0"/>
                      </a:rPr>
                      <m:t>𝜀</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𝑚</m:t>
                        </m:r>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num>
                      <m:den>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i="1">
                        <a:solidFill>
                          <a:schemeClr val="bg1"/>
                        </a:solidFill>
                        <a:latin typeface="Cambria Math" panose="02040503050406030204" pitchFamily="18" charset="0"/>
                      </a:rPr>
                      <m:t> </m:t>
                    </m:r>
                    <m:r>
                      <a:rPr lang="zh-CN" altLang="en-US" sz="2400" i="1" smtClean="0">
                        <a:solidFill>
                          <a:schemeClr val="bg1"/>
                        </a:solidFill>
                        <a:latin typeface="Cambria Math" panose="02040503050406030204" pitchFamily="18" charset="0"/>
                      </a:rPr>
                      <m:t>。</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薛定谔将</a:t>
                </a:r>
                <a:r>
                  <a:rPr lang="el-GR"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β</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很小时的相对论能量换成动能，是为了凑爱因斯坦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年的气体量子论的结果。他说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400" dirty="0">
                    <a:solidFill>
                      <a:schemeClr val="bg1"/>
                    </a:solidFill>
                    <a:latin typeface="Times New Roman" panose="02020603050405020304" pitchFamily="18" charset="0"/>
                    <a:cs typeface="Times New Roman" panose="02020603050405020304" pitchFamily="18" charset="0"/>
                  </a:rPr>
                  <a:t>在</a:t>
                </a:r>
                <a14:m>
                  <m:oMath xmlns:m="http://schemas.openxmlformats.org/officeDocument/2006/math">
                    <m:r>
                      <a:rPr lang="en-US" altLang="zh-CN" sz="2400" i="1">
                        <a:solidFill>
                          <a:schemeClr val="bg1"/>
                        </a:solidFill>
                        <a:latin typeface="Cambria Math" panose="02040503050406030204" pitchFamily="18" charset="0"/>
                      </a:rPr>
                      <m:t>𝛽</m:t>
                    </m:r>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值很小的情形，将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𝜀</m:t>
                        </m:r>
                      </m:e>
                      <m:sub>
                        <m:r>
                          <a:rPr lang="en-US" altLang="zh-CN" sz="2400" i="1">
                            <a:solidFill>
                              <a:schemeClr val="bg1"/>
                            </a:solidFill>
                            <a:latin typeface="Cambria Math" panose="02040503050406030204" pitchFamily="18" charset="0"/>
                          </a:rPr>
                          <m:t>𝑠</m:t>
                        </m:r>
                      </m:sub>
                    </m:sSub>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理解为只是动能是比较舒服的、惯常的</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虽然也不是很自恰的</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ist</a:t>
                </a:r>
                <a:r>
                  <a:rPr lang="en-US" altLang="zh-CN" sz="2400" dirty="0">
                    <a:solidFill>
                      <a:schemeClr val="bg1"/>
                    </a:solidFill>
                    <a:latin typeface="Times New Roman" panose="02020603050405020304" pitchFamily="18" charset="0"/>
                    <a:cs typeface="Times New Roman" panose="02020603050405020304" pitchFamily="18" charset="0"/>
                  </a:rPr>
                  <a:t> es </a:t>
                </a:r>
                <a:r>
                  <a:rPr lang="en-US" altLang="zh-CN" sz="2400" dirty="0" err="1">
                    <a:solidFill>
                      <a:schemeClr val="bg1"/>
                    </a:solidFill>
                    <a:latin typeface="Times New Roman" panose="02020603050405020304" pitchFamily="18" charset="0"/>
                    <a:cs typeface="Times New Roman" panose="02020603050405020304" pitchFamily="18" charset="0"/>
                  </a:rPr>
                  <a:t>bequemer</a:t>
                </a:r>
                <a:r>
                  <a:rPr lang="en-US" altLang="zh-CN" sz="2400" dirty="0">
                    <a:solidFill>
                      <a:schemeClr val="bg1"/>
                    </a:solidFill>
                    <a:latin typeface="Times New Roman" panose="02020603050405020304" pitchFamily="18" charset="0"/>
                    <a:cs typeface="Times New Roman" panose="02020603050405020304" pitchFamily="18" charset="0"/>
                  </a:rPr>
                  <a:t> und </a:t>
                </a:r>
                <a:r>
                  <a:rPr lang="en-US" altLang="zh-CN" sz="2400" dirty="0" err="1">
                    <a:solidFill>
                      <a:schemeClr val="bg1"/>
                    </a:solidFill>
                    <a:latin typeface="Times New Roman" panose="02020603050405020304" pitchFamily="18" charset="0"/>
                    <a:cs typeface="Times New Roman" panose="02020603050405020304" pitchFamily="18" charset="0"/>
                  </a:rPr>
                  <a:t>gewohnter</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wenn</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auch</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weniger</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konsquent</a:t>
                </a:r>
                <a:r>
                  <a:rPr lang="en-US" altLang="zh-CN" sz="2400" dirty="0">
                    <a:solidFill>
                      <a:schemeClr val="bg1"/>
                    </a:solidFill>
                    <a:latin typeface="Times New Roman" panose="02020603050405020304" pitchFamily="18" charset="0"/>
                    <a:cs typeface="Times New Roman" panose="02020603050405020304" pitchFamily="18" charset="0"/>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后来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Pauli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在遭遇这个问题时说</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it is for convenience to…”</a:t>
                </a:r>
              </a:p>
              <a:p>
                <a:endParaRPr lang="en-US" altLang="zh-CN" sz="2400" b="0" i="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i="1"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8" name="文本框 7">
                <a:extLst>
                  <a:ext uri="{FF2B5EF4-FFF2-40B4-BE49-F238E27FC236}">
                    <a16:creationId xmlns:a16="http://schemas.microsoft.com/office/drawing/2014/main" id="{BAF2BA97-FD85-229C-79E3-0605A81346F1}"/>
                  </a:ext>
                </a:extLst>
              </p:cNvPr>
              <p:cNvSpPr txBox="1">
                <a:spLocks noRot="1" noChangeAspect="1" noMove="1" noResize="1" noEditPoints="1" noAdjustHandles="1" noChangeArrowheads="1" noChangeShapeType="1" noTextEdit="1"/>
              </p:cNvSpPr>
              <p:nvPr/>
            </p:nvSpPr>
            <p:spPr bwMode="auto">
              <a:xfrm>
                <a:off x="130231" y="1011238"/>
                <a:ext cx="8655170" cy="5155977"/>
              </a:xfrm>
              <a:prstGeom prst="rect">
                <a:avLst/>
              </a:prstGeom>
              <a:blipFill>
                <a:blip r:embed="rId4"/>
                <a:stretch>
                  <a:fillRect l="-1056" r="-2676"/>
                </a:stretch>
              </a:blipFill>
              <a:ln>
                <a:noFill/>
              </a:ln>
              <a:effectLst/>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5C393CA7-F0F9-7B6A-6013-7168EEF034A2}"/>
              </a:ext>
            </a:extLst>
          </p:cNvPr>
          <p:cNvPicPr>
            <a:picLocks noChangeAspect="1"/>
          </p:cNvPicPr>
          <p:nvPr/>
        </p:nvPicPr>
        <p:blipFill>
          <a:blip r:embed="rId5"/>
          <a:stretch>
            <a:fillRect/>
          </a:stretch>
        </p:blipFill>
        <p:spPr>
          <a:xfrm>
            <a:off x="8915632" y="2653632"/>
            <a:ext cx="3276368" cy="2582602"/>
          </a:xfrm>
          <a:prstGeom prst="rect">
            <a:avLst/>
          </a:prstGeom>
        </p:spPr>
      </p:pic>
      <p:sp>
        <p:nvSpPr>
          <p:cNvPr id="9" name="文本框 8">
            <a:extLst>
              <a:ext uri="{FF2B5EF4-FFF2-40B4-BE49-F238E27FC236}">
                <a16:creationId xmlns:a16="http://schemas.microsoft.com/office/drawing/2014/main" id="{E724597F-B7D9-F064-157F-8FDFF3C8585E}"/>
              </a:ext>
            </a:extLst>
          </p:cNvPr>
          <p:cNvSpPr txBox="1"/>
          <p:nvPr/>
        </p:nvSpPr>
        <p:spPr bwMode="auto">
          <a:xfrm>
            <a:off x="305031" y="423148"/>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42415569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CA9463-79D2-3252-57C5-6D8CC2C039BF}"/>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B5DFECAE-B939-CD4E-1F6B-1FCBAD369FCB}"/>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1907E943-88C7-6D01-6FF4-220BB73F3E6F}"/>
              </a:ext>
            </a:extLst>
          </p:cNvPr>
          <p:cNvSpPr>
            <a:spLocks noGrp="1"/>
          </p:cNvSpPr>
          <p:nvPr>
            <p:ph type="sldNum" sz="quarter" idx="12"/>
          </p:nvPr>
        </p:nvSpPr>
        <p:spPr/>
        <p:txBody>
          <a:bodyPr/>
          <a:lstStyle/>
          <a:p>
            <a:fld id="{A840D53A-832B-4CFE-819B-CBBAE244F2EE}" type="slidenum">
              <a:rPr lang="zh-CN" altLang="en-US" smtClean="0"/>
              <a:t>40</a:t>
            </a:fld>
            <a:endParaRPr lang="zh-CN" altLang="en-US"/>
          </a:p>
        </p:txBody>
      </p:sp>
      <p:sp>
        <p:nvSpPr>
          <p:cNvPr id="3" name="文本框 2">
            <a:extLst>
              <a:ext uri="{FF2B5EF4-FFF2-40B4-BE49-F238E27FC236}">
                <a16:creationId xmlns:a16="http://schemas.microsoft.com/office/drawing/2014/main" id="{E8E1310F-4062-24C4-1954-3F4CEA4BFDA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3A7B5B18-69E2-F711-EDA1-D150AFCCA175}"/>
              </a:ext>
            </a:extLst>
          </p:cNvPr>
          <p:cNvSpPr txBox="1"/>
          <p:nvPr/>
        </p:nvSpPr>
        <p:spPr bwMode="auto">
          <a:xfrm>
            <a:off x="255917" y="6245704"/>
            <a:ext cx="11097883" cy="365125"/>
          </a:xfrm>
          <a:prstGeom prst="rect">
            <a:avLst/>
          </a:prstGeom>
          <a:noFill/>
          <a:ln>
            <a:solidFill>
              <a:srgbClr val="00B050"/>
            </a:solidFill>
          </a:ln>
          <a:effectLst/>
        </p:spPr>
        <p:txBody>
          <a:bodyPr wrap="square" rtlCol="0">
            <a:noAutofit/>
          </a:bodyPr>
          <a:lstStyle/>
          <a:p>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Zur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Einsteinschen</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Gastheorie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爱因斯坦的气理论</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Physikalische</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27, 95-101(1926).</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892FA4B-86EC-3FDD-6EDA-828A1884B6BE}"/>
                  </a:ext>
                </a:extLst>
              </p:cNvPr>
              <p:cNvSpPr txBox="1"/>
              <p:nvPr/>
            </p:nvSpPr>
            <p:spPr bwMode="auto">
              <a:xfrm>
                <a:off x="440904" y="1236484"/>
                <a:ext cx="11097883" cy="4714384"/>
              </a:xfrm>
              <a:prstGeom prst="rect">
                <a:avLst/>
              </a:prstGeom>
              <a:noFill/>
              <a:ln>
                <a:noFill/>
              </a:ln>
              <a:effectLst/>
            </p:spPr>
            <p:txBody>
              <a:bodyPr wrap="square" rtlCol="0">
                <a:noAutofit/>
              </a:bodyPr>
              <a:lstStyle/>
              <a:p>
                <a:pPr algn="just"/>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把粒子理解为物质波，要构造三维波包。</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Debye, von  Laue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给出了构造三维波包的方法， 但波包在过了聚焦点后自己会散。 薛定谔说， 量子论要是有本事避免这个结果，那就为解除光量子困境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Lichtquanten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-dilemma)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铺平了道路。</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爱因斯坦气</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理论的真正意义在于，把气当作一个带线性本征振动的系统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System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mit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linearen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Eigenschwingungen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来处理，如同辐射体或固体那样。 </a:t>
                </a:r>
              </a:p>
              <a:p>
                <a:pPr marL="342900" indent="-342900" algn="just">
                  <a:buFont typeface="Wingdings" panose="05000000000000000000" pitchFamily="2" charset="2"/>
                  <a:buChar char="ü"/>
                </a:pP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Strahlungsvolumen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无穷多本征频率， 量子数没有限制</a:t>
                </a:r>
              </a:p>
              <a:p>
                <a:pPr marL="342900" indent="-342900" algn="just">
                  <a:buFont typeface="Wingdings" panose="05000000000000000000" pitchFamily="2" charset="2"/>
                  <a:buChar char="ü"/>
                </a:pP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Festkörper</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有限多本征频率， 量子数没有限制</a:t>
                </a:r>
              </a:p>
              <a:p>
                <a:pPr marL="342900" indent="-342900" algn="just">
                  <a:buFont typeface="Wingdings" panose="05000000000000000000" pitchFamily="2" charset="2"/>
                  <a:buChar char="ü"/>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气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有无穷多振动频率，但对于封闭的气</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_</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体</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Gaskörper</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，量子数对应分子数。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根据德布罗意的做法将驻相波量子化 </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 der stehenden Phasenwellen)</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，得到气体</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Gaskörper</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的频谱</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其实就是 </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Jeans </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和</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Debye</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的做法。 不过频率有不同，</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a:solidFill>
                              <a:schemeClr val="bg1"/>
                            </a:solidFill>
                            <a:latin typeface="Cambria Math" panose="02040503050406030204" pitchFamily="18" charset="0"/>
                          </a:rPr>
                          <m:t>𝜈</m:t>
                        </m:r>
                      </m:e>
                      <m:sub>
                        <m:r>
                          <a:rPr lang="de-DE" altLang="zh-CN" sz="2400">
                            <a:solidFill>
                              <a:schemeClr val="bg1"/>
                            </a:solidFill>
                            <a:latin typeface="Cambria Math" panose="02040503050406030204" pitchFamily="18" charset="0"/>
                          </a:rPr>
                          <m:t>𝑠</m:t>
                        </m:r>
                      </m:sub>
                    </m:sSub>
                    <m:r>
                      <a:rPr lang="de-DE" altLang="zh-CN" sz="2400">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de-DE" altLang="zh-CN" sz="2400">
                            <a:solidFill>
                              <a:schemeClr val="bg1"/>
                            </a:solidFill>
                            <a:latin typeface="Cambria Math" panose="02040503050406030204" pitchFamily="18" charset="0"/>
                          </a:rPr>
                          <m:t>𝑠</m:t>
                        </m:r>
                      </m:e>
                      <m:sup>
                        <m:r>
                          <a:rPr lang="de-DE" altLang="zh-CN" sz="2400">
                            <a:solidFill>
                              <a:schemeClr val="bg1"/>
                            </a:solidFill>
                            <a:latin typeface="Cambria Math" panose="02040503050406030204" pitchFamily="18" charset="0"/>
                          </a:rPr>
                          <m:t>2/3</m:t>
                        </m:r>
                      </m:sup>
                    </m:sSup>
                    <m:r>
                      <a:rPr lang="de-DE" altLang="zh-CN" sz="2400">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而不是</a:t>
                </a:r>
                <a14:m>
                  <m:oMath xmlns:m="http://schemas.openxmlformats.org/officeDocument/2006/math">
                    <m:sSub>
                      <m:sSubPr>
                        <m:ctrlPr>
                          <a:rPr lang="zh-CN" altLang="zh-CN" sz="2400" i="1">
                            <a:solidFill>
                              <a:schemeClr val="bg1"/>
                            </a:solidFill>
                            <a:latin typeface="Cambria Math" panose="02040503050406030204" pitchFamily="18" charset="0"/>
                          </a:rPr>
                        </m:ctrlPr>
                      </m:sSubPr>
                      <m:e>
                        <m:r>
                          <a:rPr lang="de-DE" altLang="zh-CN" sz="2400">
                            <a:solidFill>
                              <a:schemeClr val="bg1"/>
                            </a:solidFill>
                            <a:latin typeface="Cambria Math" panose="02040503050406030204" pitchFamily="18" charset="0"/>
                          </a:rPr>
                          <m:t>𝜈</m:t>
                        </m:r>
                      </m:e>
                      <m:sub>
                        <m:r>
                          <a:rPr lang="de-DE" altLang="zh-CN" sz="2400">
                            <a:solidFill>
                              <a:schemeClr val="bg1"/>
                            </a:solidFill>
                            <a:latin typeface="Cambria Math" panose="02040503050406030204" pitchFamily="18" charset="0"/>
                          </a:rPr>
                          <m:t>𝑠</m:t>
                        </m:r>
                      </m:sub>
                    </m:sSub>
                    <m:r>
                      <a:rPr lang="de-DE" altLang="zh-CN" sz="2400">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de-DE" altLang="zh-CN" sz="2400">
                            <a:solidFill>
                              <a:schemeClr val="bg1"/>
                            </a:solidFill>
                            <a:latin typeface="Cambria Math" panose="02040503050406030204" pitchFamily="18" charset="0"/>
                          </a:rPr>
                          <m:t>𝑠</m:t>
                        </m:r>
                      </m:e>
                      <m:sup>
                        <m:r>
                          <a:rPr lang="de-DE" altLang="zh-CN" sz="2400">
                            <a:solidFill>
                              <a:schemeClr val="bg1"/>
                            </a:solidFill>
                            <a:latin typeface="Cambria Math" panose="02040503050406030204" pitchFamily="18" charset="0"/>
                          </a:rPr>
                          <m:t>1/3</m:t>
                        </m:r>
                      </m:sup>
                    </m:sSup>
                    <m:r>
                      <a:rPr lang="de-DE" altLang="zh-CN" sz="2400">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 </a:t>
                </a:r>
                <a:r>
                  <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是相波的色散关系引起的。</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5892FA4B-86EC-3FDD-6EDA-828A1884B6BE}"/>
                  </a:ext>
                </a:extLst>
              </p:cNvPr>
              <p:cNvSpPr txBox="1">
                <a:spLocks noRot="1" noChangeAspect="1" noMove="1" noResize="1" noEditPoints="1" noAdjustHandles="1" noChangeArrowheads="1" noChangeShapeType="1" noTextEdit="1"/>
              </p:cNvSpPr>
              <p:nvPr/>
            </p:nvSpPr>
            <p:spPr bwMode="auto">
              <a:xfrm>
                <a:off x="440904" y="1236484"/>
                <a:ext cx="11097883" cy="4714384"/>
              </a:xfrm>
              <a:prstGeom prst="rect">
                <a:avLst/>
              </a:prstGeom>
              <a:blipFill>
                <a:blip r:embed="rId3"/>
                <a:stretch>
                  <a:fillRect l="-824" t="-1164" r="-3569"/>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5775E5DE-0658-F9A6-B427-E6A4F8FF764F}"/>
              </a:ext>
            </a:extLst>
          </p:cNvPr>
          <p:cNvSpPr txBox="1"/>
          <p:nvPr/>
        </p:nvSpPr>
        <p:spPr bwMode="auto">
          <a:xfrm>
            <a:off x="486912" y="478676"/>
            <a:ext cx="7130213"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的波力学准备：</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1925</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 </a:t>
            </a:r>
          </a:p>
        </p:txBody>
      </p:sp>
    </p:spTree>
    <p:extLst>
      <p:ext uri="{BB962C8B-B14F-4D97-AF65-F5344CB8AC3E}">
        <p14:creationId xmlns:p14="http://schemas.microsoft.com/office/powerpoint/2010/main" val="409213783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80B85-21CF-2AF7-FEBA-14127EF6736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5FC4F7A8-8B86-53A6-09F5-55CE18F2837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DF7CE7B-6BB6-B647-CF1C-325F2673CE49}"/>
              </a:ext>
            </a:extLst>
          </p:cNvPr>
          <p:cNvSpPr>
            <a:spLocks noGrp="1"/>
          </p:cNvSpPr>
          <p:nvPr>
            <p:ph type="sldNum" sz="quarter" idx="12"/>
          </p:nvPr>
        </p:nvSpPr>
        <p:spPr/>
        <p:txBody>
          <a:bodyPr/>
          <a:lstStyle/>
          <a:p>
            <a:fld id="{A840D53A-832B-4CFE-819B-CBBAE244F2EE}" type="slidenum">
              <a:rPr lang="zh-CN" altLang="en-US" smtClean="0"/>
              <a:t>41</a:t>
            </a:fld>
            <a:endParaRPr lang="zh-CN" altLang="en-US"/>
          </a:p>
        </p:txBody>
      </p:sp>
      <p:sp>
        <p:nvSpPr>
          <p:cNvPr id="3" name="文本框 2">
            <a:extLst>
              <a:ext uri="{FF2B5EF4-FFF2-40B4-BE49-F238E27FC236}">
                <a16:creationId xmlns:a16="http://schemas.microsoft.com/office/drawing/2014/main" id="{D2B2938E-57A9-8C1F-5BF1-19CEAEFF6BF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9EF675D2-52E1-9728-7877-4A29DAFC185D}"/>
              </a:ext>
            </a:extLst>
          </p:cNvPr>
          <p:cNvSpPr txBox="1"/>
          <p:nvPr/>
        </p:nvSpPr>
        <p:spPr bwMode="auto">
          <a:xfrm>
            <a:off x="486914" y="478676"/>
            <a:ext cx="4274868"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物质波方程中的能量 </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D213552E-6A96-4A2B-A014-43456D367920}"/>
                  </a:ext>
                </a:extLst>
              </p:cNvPr>
              <p:cNvSpPr txBox="1"/>
              <p:nvPr/>
            </p:nvSpPr>
            <p:spPr bwMode="auto">
              <a:xfrm>
                <a:off x="8422623" y="1274637"/>
                <a:ext cx="3500408" cy="829634"/>
              </a:xfrm>
              <a:prstGeom prst="rect">
                <a:avLst/>
              </a:prstGeom>
              <a:noFill/>
              <a:ln>
                <a:noFill/>
              </a:ln>
              <a:effectLst/>
            </p:spPr>
            <p:txBody>
              <a:bodyPr wrap="square" rtlCol="0">
                <a:noAutofit/>
              </a:bodyPr>
              <a:lstStyle/>
              <a:p>
                <a14:m>
                  <m:oMath xmlns:m="http://schemas.openxmlformats.org/officeDocument/2006/math">
                    <m:r>
                      <a:rPr lang="zh-CN" altLang="en-US" sz="28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𝑝</m:t>
                        </m:r>
                      </m:den>
                    </m:f>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   </m:t>
                    </m:r>
                    <m:r>
                      <a:rPr lang="zh-CN" altLang="en-US"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8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8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8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𝜀</m:t>
                        </m:r>
                      </m:num>
                      <m:den>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den>
                    </m:f>
                    <m:r>
                      <a:rPr lang="en-US" altLang="zh-CN" sz="28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8" name="文本框 7">
                <a:extLst>
                  <a:ext uri="{FF2B5EF4-FFF2-40B4-BE49-F238E27FC236}">
                    <a16:creationId xmlns:a16="http://schemas.microsoft.com/office/drawing/2014/main" id="{D213552E-6A96-4A2B-A014-43456D367920}"/>
                  </a:ext>
                </a:extLst>
              </p:cNvPr>
              <p:cNvSpPr txBox="1">
                <a:spLocks noRot="1" noChangeAspect="1" noMove="1" noResize="1" noEditPoints="1" noAdjustHandles="1" noChangeArrowheads="1" noChangeShapeType="1" noTextEdit="1"/>
              </p:cNvSpPr>
              <p:nvPr/>
            </p:nvSpPr>
            <p:spPr bwMode="auto">
              <a:xfrm>
                <a:off x="8422623" y="1274637"/>
                <a:ext cx="3500408" cy="829634"/>
              </a:xfrm>
              <a:prstGeom prst="rect">
                <a:avLst/>
              </a:prstGeom>
              <a:blipFill>
                <a:blip r:embed="rId3"/>
                <a:stretch>
                  <a:fillRect/>
                </a:stretch>
              </a:blipFill>
              <a:ln>
                <a:noFill/>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9" name="文本框 8">
                <a:extLst>
                  <a:ext uri="{FF2B5EF4-FFF2-40B4-BE49-F238E27FC236}">
                    <a16:creationId xmlns:a16="http://schemas.microsoft.com/office/drawing/2014/main" id="{C954E5AC-D3C4-1FD9-A90A-00C39151A3BB}"/>
                  </a:ext>
                </a:extLst>
              </p:cNvPr>
              <p:cNvSpPr txBox="1"/>
              <p:nvPr/>
            </p:nvSpPr>
            <p:spPr bwMode="auto">
              <a:xfrm>
                <a:off x="486914" y="1299723"/>
                <a:ext cx="6987398" cy="829634"/>
              </a:xfrm>
              <a:prstGeom prst="rect">
                <a:avLst/>
              </a:prstGeom>
              <a:noFill/>
              <a:ln>
                <a:noFill/>
              </a:ln>
              <a:effectLst/>
            </p:spPr>
            <p:txBody>
              <a:bodyPr wrap="square" rtlCol="0">
                <a:noAutofit/>
              </a:bodyPr>
              <a:lstStyle/>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推导时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𝑚</m:t>
                        </m:r>
                        <m:sSup>
                          <m:sSupPr>
                            <m:ctrlPr>
                              <a:rPr lang="en-US"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𝑐</m:t>
                            </m:r>
                          </m:e>
                          <m:sup>
                            <m:r>
                              <a:rPr lang="en-US" altLang="zh-CN" sz="2400" i="1">
                                <a:solidFill>
                                  <a:schemeClr val="bg1"/>
                                </a:solidFill>
                                <a:latin typeface="Cambria Math" panose="02040503050406030204" pitchFamily="18" charset="0"/>
                              </a:rPr>
                              <m:t>2</m:t>
                            </m:r>
                          </m:sup>
                        </m:sSup>
                      </m:num>
                      <m:den>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1−</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𝛽</m:t>
                                </m:r>
                              </m:e>
                              <m:sup>
                                <m:r>
                                  <a:rPr lang="en-US" altLang="zh-CN" sz="2400" i="1">
                                    <a:solidFill>
                                      <a:schemeClr val="bg1"/>
                                    </a:solidFill>
                                    <a:latin typeface="Cambria Math" panose="02040503050406030204" pitchFamily="18" charset="0"/>
                                  </a:rPr>
                                  <m:t>2</m:t>
                                </m:r>
                              </m:sup>
                            </m:sSup>
                          </m:e>
                        </m:rad>
                      </m:den>
                    </m:f>
                    <m:r>
                      <a:rPr lang="en-US" altLang="zh-CN" sz="2400" b="0" i="1" smtClean="0">
                        <a:solidFill>
                          <a:schemeClr val="bg1"/>
                        </a:solidFill>
                        <a:latin typeface="Cambria Math" panose="02040503050406030204" pitchFamily="18" charset="0"/>
                      </a:rPr>
                      <m:t>  </m:t>
                    </m:r>
                    <m:r>
                      <a:rPr lang="zh-CN" altLang="en-US" sz="2400" i="1">
                        <a:solidFill>
                          <a:schemeClr val="bg1"/>
                        </a:solidFill>
                        <a:latin typeface="Cambria Math" panose="02040503050406030204" pitchFamily="18" charset="0"/>
                      </a:rPr>
                      <m:t>，</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薛定谔又把 </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𝜀</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当成了粒子</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动能</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Choice>
        <mc:Fallback xmlns="">
          <p:sp>
            <p:nvSpPr>
              <p:cNvPr id="9" name="文本框 8">
                <a:extLst>
                  <a:ext uri="{FF2B5EF4-FFF2-40B4-BE49-F238E27FC236}">
                    <a16:creationId xmlns:a16="http://schemas.microsoft.com/office/drawing/2014/main" id="{C954E5AC-D3C4-1FD9-A90A-00C39151A3BB}"/>
                  </a:ext>
                </a:extLst>
              </p:cNvPr>
              <p:cNvSpPr txBox="1">
                <a:spLocks noRot="1" noChangeAspect="1" noMove="1" noResize="1" noEditPoints="1" noAdjustHandles="1" noChangeArrowheads="1" noChangeShapeType="1" noTextEdit="1"/>
              </p:cNvSpPr>
              <p:nvPr/>
            </p:nvSpPr>
            <p:spPr bwMode="auto">
              <a:xfrm>
                <a:off x="486914" y="1299723"/>
                <a:ext cx="6987398" cy="829634"/>
              </a:xfrm>
              <a:prstGeom prst="rect">
                <a:avLst/>
              </a:prstGeom>
              <a:blipFill>
                <a:blip r:embed="rId4"/>
                <a:stretch>
                  <a:fillRect l="-1396" r="-1134"/>
                </a:stretch>
              </a:blipFill>
              <a:ln>
                <a:noFill/>
              </a:ln>
              <a:effectLst/>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6" name="文本框 5">
                <a:extLst>
                  <a:ext uri="{FF2B5EF4-FFF2-40B4-BE49-F238E27FC236}">
                    <a16:creationId xmlns:a16="http://schemas.microsoft.com/office/drawing/2014/main" id="{F2007007-7790-DBE1-CD78-2A43F96A39E3}"/>
                  </a:ext>
                </a:extLst>
              </p:cNvPr>
              <p:cNvSpPr txBox="1"/>
              <p:nvPr/>
            </p:nvSpPr>
            <p:spPr bwMode="auto">
              <a:xfrm>
                <a:off x="486914" y="2700307"/>
                <a:ext cx="9213011" cy="3586743"/>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波函数可表示为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d>
                      <m:d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A</m:t>
                    </m:r>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e</m:t>
                        </m:r>
                      </m:e>
                      <m:sup>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d>
                          <m:d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k</m:t>
                            </m:r>
                            <m: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x</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𝜔</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Near the classical limit,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从经典到量子的过渡：</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d>
                      <m:d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d>
                      <m:dPr>
                        <m:begChr m:val="|"/>
                        <m:endChr m:val="|"/>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e</m:t>
                        </m:r>
                      </m:e>
                      <m:sup>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iS</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sup>
                    </m:sSup>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即 </a:t>
                </a:r>
                <a14:m>
                  <m:oMath xmlns:m="http://schemas.openxmlformats.org/officeDocument/2006/math">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d>
                      <m:d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k</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x</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𝜔</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故有   </a:t>
                </a:r>
                <a14:m>
                  <m:oMath xmlns:m="http://schemas.openxmlformats.org/officeDocument/2006/math">
                    <m:r>
                      <m:rPr>
                        <m:sty m:val="p"/>
                      </m:r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k</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i="1" dirty="0"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𝜔</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在经典力学中， </a:t>
                </a:r>
                <a14:m>
                  <m:oMath xmlns:m="http://schemas.openxmlformats.org/officeDocument/2006/math">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𝑝</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S</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结论是   </a:t>
                </a:r>
                <a14:m>
                  <m:oMath xmlns:m="http://schemas.openxmlformats.org/officeDocument/2006/math">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𝜆</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𝑝</m:t>
                        </m:r>
                      </m:den>
                    </m:f>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   </m:t>
                    </m:r>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𝜈</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𝐻</m:t>
                        </m:r>
                      </m:num>
                      <m:den>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h</m:t>
                        </m:r>
                      </m:den>
                    </m:f>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zh-CN" altLang="en-US" sz="2400" i="1"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oMath>
                </a14:m>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其中 </a:t>
                </a:r>
                <a14:m>
                  <m:oMath xmlns:m="http://schemas.openxmlformats.org/officeDocument/2006/math">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𝐻</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是哈密顿量→ </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能量</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6" name="文本框 5">
                <a:extLst>
                  <a:ext uri="{FF2B5EF4-FFF2-40B4-BE49-F238E27FC236}">
                    <a16:creationId xmlns:a16="http://schemas.microsoft.com/office/drawing/2014/main" id="{F2007007-7790-DBE1-CD78-2A43F96A39E3}"/>
                  </a:ext>
                </a:extLst>
              </p:cNvPr>
              <p:cNvSpPr txBox="1">
                <a:spLocks noRot="1" noChangeAspect="1" noMove="1" noResize="1" noEditPoints="1" noAdjustHandles="1" noChangeArrowheads="1" noChangeShapeType="1" noTextEdit="1"/>
              </p:cNvSpPr>
              <p:nvPr/>
            </p:nvSpPr>
            <p:spPr bwMode="auto">
              <a:xfrm>
                <a:off x="486914" y="2700307"/>
                <a:ext cx="9213011" cy="3586743"/>
              </a:xfrm>
              <a:prstGeom prst="rect">
                <a:avLst/>
              </a:prstGeom>
              <a:blipFill>
                <a:blip r:embed="rId5"/>
                <a:stretch>
                  <a:fillRect l="-1059"/>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197862583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EE857-9B22-3CC5-F148-77A11BE46AD8}"/>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C57CA0B-0F8E-8C7F-12FA-9671891E876C}"/>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6873782D-05FC-231E-060D-DE094706DDF0}"/>
              </a:ext>
            </a:extLst>
          </p:cNvPr>
          <p:cNvSpPr>
            <a:spLocks noGrp="1"/>
          </p:cNvSpPr>
          <p:nvPr>
            <p:ph type="sldNum" sz="quarter" idx="12"/>
          </p:nvPr>
        </p:nvSpPr>
        <p:spPr/>
        <p:txBody>
          <a:bodyPr/>
          <a:lstStyle/>
          <a:p>
            <a:fld id="{A840D53A-832B-4CFE-819B-CBBAE244F2EE}" type="slidenum">
              <a:rPr lang="zh-CN" altLang="en-US" smtClean="0"/>
              <a:t>42</a:t>
            </a:fld>
            <a:endParaRPr lang="zh-CN" altLang="en-US"/>
          </a:p>
        </p:txBody>
      </p:sp>
      <p:sp>
        <p:nvSpPr>
          <p:cNvPr id="3" name="文本框 2">
            <a:extLst>
              <a:ext uri="{FF2B5EF4-FFF2-40B4-BE49-F238E27FC236}">
                <a16:creationId xmlns:a16="http://schemas.microsoft.com/office/drawing/2014/main" id="{A453106C-AF37-DE88-45ED-287B743FB8E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E585A9EE-18E5-0B35-C22D-72F8423142F1}"/>
              </a:ext>
            </a:extLst>
          </p:cNvPr>
          <p:cNvSpPr txBox="1"/>
          <p:nvPr/>
        </p:nvSpPr>
        <p:spPr bwMode="auto">
          <a:xfrm>
            <a:off x="512792" y="495403"/>
            <a:ext cx="524102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玻恩</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1926</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年理解的物质波公式 </a:t>
            </a:r>
          </a:p>
        </p:txBody>
      </p:sp>
      <p:pic>
        <p:nvPicPr>
          <p:cNvPr id="9" name="图片 8">
            <a:extLst>
              <a:ext uri="{FF2B5EF4-FFF2-40B4-BE49-F238E27FC236}">
                <a16:creationId xmlns:a16="http://schemas.microsoft.com/office/drawing/2014/main" id="{55FAA93A-2E0E-1FD7-803B-F553710C2256}"/>
              </a:ext>
            </a:extLst>
          </p:cNvPr>
          <p:cNvPicPr>
            <a:picLocks noChangeAspect="1"/>
          </p:cNvPicPr>
          <p:nvPr/>
        </p:nvPicPr>
        <p:blipFill>
          <a:blip r:embed="rId3"/>
          <a:stretch>
            <a:fillRect/>
          </a:stretch>
        </p:blipFill>
        <p:spPr>
          <a:xfrm>
            <a:off x="512792" y="1614480"/>
            <a:ext cx="9352906" cy="3526257"/>
          </a:xfrm>
          <a:prstGeom prst="rect">
            <a:avLst/>
          </a:prstGeom>
        </p:spPr>
      </p:pic>
      <p:sp>
        <p:nvSpPr>
          <p:cNvPr id="10" name="文本框 9">
            <a:extLst>
              <a:ext uri="{FF2B5EF4-FFF2-40B4-BE49-F238E27FC236}">
                <a16:creationId xmlns:a16="http://schemas.microsoft.com/office/drawing/2014/main" id="{D3E88CE6-AF51-EE25-336C-F91BD19A42B4}"/>
              </a:ext>
            </a:extLst>
          </p:cNvPr>
          <p:cNvSpPr txBox="1"/>
          <p:nvPr/>
        </p:nvSpPr>
        <p:spPr bwMode="auto">
          <a:xfrm>
            <a:off x="1510018" y="6269838"/>
            <a:ext cx="801250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Max Born, Zur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Stoßvorgänge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fr</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38, 803-827 (1926).</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126592849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B3F57A-2BE5-BEF9-3F34-97BCB2B1404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7E449CF3-7475-932A-4D24-69BAD1682CDC}"/>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BA98854-6F48-4B88-35EA-CD44E58565A4}"/>
              </a:ext>
            </a:extLst>
          </p:cNvPr>
          <p:cNvSpPr>
            <a:spLocks noGrp="1"/>
          </p:cNvSpPr>
          <p:nvPr>
            <p:ph type="sldNum" sz="quarter" idx="12"/>
          </p:nvPr>
        </p:nvSpPr>
        <p:spPr/>
        <p:txBody>
          <a:bodyPr/>
          <a:lstStyle/>
          <a:p>
            <a:fld id="{A840D53A-832B-4CFE-819B-CBBAE244F2EE}" type="slidenum">
              <a:rPr lang="zh-CN" altLang="en-US" smtClean="0"/>
              <a:t>43</a:t>
            </a:fld>
            <a:endParaRPr lang="zh-CN" altLang="en-US"/>
          </a:p>
        </p:txBody>
      </p:sp>
      <p:sp>
        <p:nvSpPr>
          <p:cNvPr id="3" name="文本框 2">
            <a:extLst>
              <a:ext uri="{FF2B5EF4-FFF2-40B4-BE49-F238E27FC236}">
                <a16:creationId xmlns:a16="http://schemas.microsoft.com/office/drawing/2014/main" id="{0E0916CF-5CA7-139A-32CF-94476597D94A}"/>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4E7FE96C-E24B-8894-6CA0-F730A3AD9355}"/>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量子化作为本征值问题</a:t>
            </a:r>
          </a:p>
        </p:txBody>
      </p:sp>
      <p:sp>
        <p:nvSpPr>
          <p:cNvPr id="6" name="文本框 5">
            <a:extLst>
              <a:ext uri="{FF2B5EF4-FFF2-40B4-BE49-F238E27FC236}">
                <a16:creationId xmlns:a16="http://schemas.microsoft.com/office/drawing/2014/main" id="{ED0B1EE3-A2C7-FE6D-E8E9-76B514579903}"/>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
        <p:nvSpPr>
          <p:cNvPr id="7" name="文本框 6">
            <a:extLst>
              <a:ext uri="{FF2B5EF4-FFF2-40B4-BE49-F238E27FC236}">
                <a16:creationId xmlns:a16="http://schemas.microsoft.com/office/drawing/2014/main" id="{D2B86A90-9A0C-4071-7FDB-B16312E98431}"/>
              </a:ext>
            </a:extLst>
          </p:cNvPr>
          <p:cNvSpPr txBox="1"/>
          <p:nvPr/>
        </p:nvSpPr>
        <p:spPr>
          <a:xfrm>
            <a:off x="244013" y="1604514"/>
            <a:ext cx="8162114" cy="4154984"/>
          </a:xfrm>
          <a:prstGeom prst="rect">
            <a:avLst/>
          </a:prstGeom>
          <a:noFill/>
        </p:spPr>
        <p:txBody>
          <a:bodyPr wrap="square" rtlCol="0">
            <a:spAutoFit/>
          </a:bodyPr>
          <a:lstStyle/>
          <a:p>
            <a:r>
              <a:rPr lang="zh-CN" altLang="en-US" sz="2400" dirty="0">
                <a:solidFill>
                  <a:schemeClr val="bg1"/>
                </a:solidFill>
              </a:rPr>
              <a:t>一般文献里的量子力学就是 “薛定谔方程在</a:t>
            </a:r>
            <a:r>
              <a:rPr lang="en-US" altLang="zh-CN" sz="2400" dirty="0">
                <a:solidFill>
                  <a:schemeClr val="bg1"/>
                </a:solidFill>
              </a:rPr>
              <a:t>1926</a:t>
            </a:r>
            <a:r>
              <a:rPr lang="zh-CN" altLang="en-US" sz="2400" dirty="0">
                <a:solidFill>
                  <a:schemeClr val="bg1"/>
                </a:solidFill>
              </a:rPr>
              <a:t>”</a:t>
            </a:r>
            <a:endParaRPr lang="en-US" altLang="zh-CN" sz="2400" dirty="0">
              <a:solidFill>
                <a:schemeClr val="bg1"/>
              </a:solidFill>
            </a:endParaRPr>
          </a:p>
          <a:p>
            <a:pPr algn="l"/>
            <a:endParaRPr lang="en-US" altLang="zh-CN" sz="2400" dirty="0">
              <a:solidFill>
                <a:schemeClr val="bg1"/>
              </a:solidFill>
            </a:endParaRPr>
          </a:p>
          <a:p>
            <a:pPr algn="l"/>
            <a:r>
              <a:rPr lang="zh-CN" altLang="en-US" sz="2400" dirty="0">
                <a:solidFill>
                  <a:schemeClr val="bg1"/>
                </a:solidFill>
              </a:rPr>
              <a:t>薛定谔因此成了量子力学的符号式人物</a:t>
            </a:r>
            <a:endParaRPr lang="en-US" altLang="zh-CN" sz="2400" dirty="0">
              <a:solidFill>
                <a:schemeClr val="bg1"/>
              </a:solidFill>
            </a:endParaRPr>
          </a:p>
          <a:p>
            <a:pPr algn="l"/>
            <a:endParaRPr lang="en-US" altLang="zh-CN" sz="2400" dirty="0">
              <a:solidFill>
                <a:schemeClr val="bg1"/>
              </a:solidFill>
            </a:endParaRPr>
          </a:p>
          <a:p>
            <a:pPr algn="l"/>
            <a:r>
              <a:rPr lang="en-US" altLang="zh-CN" sz="2400" dirty="0">
                <a:solidFill>
                  <a:schemeClr val="bg1"/>
                </a:solidFill>
              </a:rPr>
              <a:t>                  </a:t>
            </a:r>
          </a:p>
          <a:p>
            <a:pPr algn="l">
              <a:lnSpc>
                <a:spcPct val="150000"/>
              </a:lnSpc>
            </a:pPr>
            <a:r>
              <a:rPr lang="zh-CN" altLang="en-US" sz="2400" dirty="0">
                <a:solidFill>
                  <a:schemeClr val="bg1"/>
                </a:solidFill>
              </a:rPr>
              <a:t>薛定谔方程之所以被接受，是因为它把问题转换为求二阶微分方程的数学问题，从而脱离了物理。</a:t>
            </a:r>
            <a:endParaRPr lang="en-US" altLang="zh-CN" sz="2400" dirty="0">
              <a:solidFill>
                <a:schemeClr val="bg1"/>
              </a:solidFill>
            </a:endParaRPr>
          </a:p>
          <a:p>
            <a:pPr algn="l"/>
            <a:endParaRPr lang="en-US" altLang="zh-CN" sz="2400" dirty="0">
              <a:solidFill>
                <a:schemeClr val="bg1"/>
              </a:solidFill>
            </a:endParaRPr>
          </a:p>
          <a:p>
            <a:pPr algn="l"/>
            <a:r>
              <a:rPr lang="en-US" altLang="zh-CN" sz="2400" dirty="0">
                <a:solidFill>
                  <a:schemeClr val="bg1"/>
                </a:solidFill>
              </a:rPr>
              <a:t>1935</a:t>
            </a:r>
            <a:r>
              <a:rPr lang="zh-CN" altLang="en-US" sz="2400" dirty="0">
                <a:solidFill>
                  <a:schemeClr val="bg1"/>
                </a:solidFill>
              </a:rPr>
              <a:t>年 “论量子力学现状”一文被演绎出了 “薛定谔的猫”</a:t>
            </a:r>
            <a:endParaRPr lang="en-US" altLang="zh-CN" sz="2400" dirty="0">
              <a:solidFill>
                <a:schemeClr val="bg1"/>
              </a:solidFill>
            </a:endParaRPr>
          </a:p>
          <a:p>
            <a:pPr algn="l"/>
            <a:endParaRPr lang="zh-CN" altLang="en-US" sz="2400" dirty="0">
              <a:solidFill>
                <a:schemeClr val="bg1"/>
              </a:solidFill>
            </a:endParaRPr>
          </a:p>
        </p:txBody>
      </p:sp>
      <p:grpSp>
        <p:nvGrpSpPr>
          <p:cNvPr id="10" name="组合 9">
            <a:extLst>
              <a:ext uri="{FF2B5EF4-FFF2-40B4-BE49-F238E27FC236}">
                <a16:creationId xmlns:a16="http://schemas.microsoft.com/office/drawing/2014/main" id="{1D81A21E-2988-AE5D-A566-E901E2EFA085}"/>
              </a:ext>
            </a:extLst>
          </p:cNvPr>
          <p:cNvGrpSpPr/>
          <p:nvPr/>
        </p:nvGrpSpPr>
        <p:grpSpPr>
          <a:xfrm>
            <a:off x="8650140" y="928144"/>
            <a:ext cx="3407340" cy="4327952"/>
            <a:chOff x="8928341" y="557208"/>
            <a:chExt cx="3407340" cy="4327952"/>
          </a:xfrm>
        </p:grpSpPr>
        <p:pic>
          <p:nvPicPr>
            <p:cNvPr id="8" name="Picture 2" descr="Schrödinger's atomic model (1926 AD) - Rincón educativo">
              <a:extLst>
                <a:ext uri="{FF2B5EF4-FFF2-40B4-BE49-F238E27FC236}">
                  <a16:creationId xmlns:a16="http://schemas.microsoft.com/office/drawing/2014/main" id="{96992934-5927-257B-C740-A257CBDD99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28341" y="557208"/>
              <a:ext cx="3053658" cy="3932741"/>
            </a:xfrm>
            <a:prstGeom prst="rect">
              <a:avLst/>
            </a:prstGeom>
            <a:noFill/>
            <a:extLst>
              <a:ext uri="{909E8E84-426E-40DD-AFC4-6F175D3DCCD1}">
                <a14:hiddenFill xmlns:a14="http://schemas.microsoft.com/office/drawing/2010/main">
                  <a:solidFill>
                    <a:srgbClr val="FFFFFF"/>
                  </a:solidFill>
                </a14:hiddenFill>
              </a:ext>
            </a:extLst>
          </p:spPr>
        </p:pic>
        <p:sp>
          <p:nvSpPr>
            <p:cNvPr id="9" name="文本框 8">
              <a:extLst>
                <a:ext uri="{FF2B5EF4-FFF2-40B4-BE49-F238E27FC236}">
                  <a16:creationId xmlns:a16="http://schemas.microsoft.com/office/drawing/2014/main" id="{7DB269F8-8B0B-42F4-57EB-8085D14C84F7}"/>
                </a:ext>
              </a:extLst>
            </p:cNvPr>
            <p:cNvSpPr txBox="1"/>
            <p:nvPr/>
          </p:nvSpPr>
          <p:spPr>
            <a:xfrm>
              <a:off x="8998861" y="4515828"/>
              <a:ext cx="3336820" cy="369332"/>
            </a:xfrm>
            <a:prstGeom prst="rect">
              <a:avLst/>
            </a:prstGeom>
            <a:noFill/>
          </p:spPr>
          <p:txBody>
            <a:bodyPr wrap="square" rtlCol="0">
              <a:spAutoFit/>
            </a:bodyPr>
            <a:lstStyle/>
            <a:p>
              <a:pPr algn="l"/>
              <a:r>
                <a:rPr lang="en-US" altLang="zh-CN" dirty="0">
                  <a:solidFill>
                    <a:schemeClr val="bg1"/>
                  </a:solidFill>
                  <a:latin typeface="Times New Roman" panose="02020603050405020304" pitchFamily="18" charset="0"/>
                  <a:cs typeface="Times New Roman" panose="02020603050405020304" pitchFamily="18" charset="0"/>
                </a:rPr>
                <a:t>Erwin Schrödinger,</a:t>
              </a:r>
              <a:r>
                <a:rPr lang="zh-CN" altLang="en-US" dirty="0">
                  <a:solidFill>
                    <a:schemeClr val="bg1"/>
                  </a:solidFill>
                  <a:latin typeface="Times New Roman" panose="02020603050405020304" pitchFamily="18" charset="0"/>
                  <a:cs typeface="Times New Roman" panose="02020603050405020304" pitchFamily="18" charset="0"/>
                </a:rPr>
                <a:t> </a:t>
              </a:r>
              <a:r>
                <a:rPr lang="en-US" altLang="zh-CN" dirty="0">
                  <a:solidFill>
                    <a:schemeClr val="bg1"/>
                  </a:solidFill>
                  <a:latin typeface="Times New Roman" panose="02020603050405020304" pitchFamily="18" charset="0"/>
                  <a:cs typeface="Times New Roman" panose="02020603050405020304" pitchFamily="18" charset="0"/>
                </a:rPr>
                <a:t>1887-1961</a:t>
              </a:r>
            </a:p>
          </p:txBody>
        </p:sp>
      </p:grpSp>
    </p:spTree>
    <p:extLst>
      <p:ext uri="{BB962C8B-B14F-4D97-AF65-F5344CB8AC3E}">
        <p14:creationId xmlns:p14="http://schemas.microsoft.com/office/powerpoint/2010/main" val="370568765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68124A-5B31-CC1B-209D-73DD4F807EC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580DF97C-192E-7829-1B9F-12A0535EAA4B}"/>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9402498-1664-0760-4361-CC1E3D7B3A39}"/>
              </a:ext>
            </a:extLst>
          </p:cNvPr>
          <p:cNvSpPr>
            <a:spLocks noGrp="1"/>
          </p:cNvSpPr>
          <p:nvPr>
            <p:ph type="sldNum" sz="quarter" idx="12"/>
          </p:nvPr>
        </p:nvSpPr>
        <p:spPr/>
        <p:txBody>
          <a:bodyPr/>
          <a:lstStyle/>
          <a:p>
            <a:fld id="{A840D53A-832B-4CFE-819B-CBBAE244F2EE}" type="slidenum">
              <a:rPr lang="zh-CN" altLang="en-US" smtClean="0"/>
              <a:t>44</a:t>
            </a:fld>
            <a:endParaRPr lang="zh-CN" altLang="en-US"/>
          </a:p>
        </p:txBody>
      </p:sp>
      <p:sp>
        <p:nvSpPr>
          <p:cNvPr id="3" name="文本框 2">
            <a:extLst>
              <a:ext uri="{FF2B5EF4-FFF2-40B4-BE49-F238E27FC236}">
                <a16:creationId xmlns:a16="http://schemas.microsoft.com/office/drawing/2014/main" id="{F5445F60-B393-4349-E08D-4E89477B0424}"/>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2AF4598D-8EE8-6393-6A74-B80C24A9E54A}"/>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量子化作为本征值问题</a:t>
            </a:r>
          </a:p>
        </p:txBody>
      </p:sp>
      <p:pic>
        <p:nvPicPr>
          <p:cNvPr id="7" name="图片 6">
            <a:extLst>
              <a:ext uri="{FF2B5EF4-FFF2-40B4-BE49-F238E27FC236}">
                <a16:creationId xmlns:a16="http://schemas.microsoft.com/office/drawing/2014/main" id="{D0937B52-21D5-D2D9-9CDE-7D5633E979ED}"/>
              </a:ext>
            </a:extLst>
          </p:cNvPr>
          <p:cNvPicPr>
            <a:picLocks noChangeAspect="1"/>
          </p:cNvPicPr>
          <p:nvPr/>
        </p:nvPicPr>
        <p:blipFill>
          <a:blip r:embed="rId3"/>
          <a:stretch>
            <a:fillRect/>
          </a:stretch>
        </p:blipFill>
        <p:spPr>
          <a:xfrm>
            <a:off x="1676143" y="1156114"/>
            <a:ext cx="8071706" cy="1807916"/>
          </a:xfrm>
          <a:prstGeom prst="rect">
            <a:avLst/>
          </a:prstGeom>
        </p:spPr>
      </p:pic>
      <p:pic>
        <p:nvPicPr>
          <p:cNvPr id="8" name="图片 7">
            <a:extLst>
              <a:ext uri="{FF2B5EF4-FFF2-40B4-BE49-F238E27FC236}">
                <a16:creationId xmlns:a16="http://schemas.microsoft.com/office/drawing/2014/main" id="{0FA7A0C0-E545-0501-B861-242E78B0CB4C}"/>
              </a:ext>
            </a:extLst>
          </p:cNvPr>
          <p:cNvPicPr>
            <a:picLocks noChangeAspect="1"/>
          </p:cNvPicPr>
          <p:nvPr/>
        </p:nvPicPr>
        <p:blipFill>
          <a:blip r:embed="rId4"/>
          <a:stretch>
            <a:fillRect/>
          </a:stretch>
        </p:blipFill>
        <p:spPr>
          <a:xfrm>
            <a:off x="3504241" y="3089772"/>
            <a:ext cx="3322129" cy="1178820"/>
          </a:xfrm>
          <a:prstGeom prst="rect">
            <a:avLst/>
          </a:prstGeom>
        </p:spPr>
      </p:pic>
      <p:sp>
        <p:nvSpPr>
          <p:cNvPr id="9" name="文本框 8">
            <a:extLst>
              <a:ext uri="{FF2B5EF4-FFF2-40B4-BE49-F238E27FC236}">
                <a16:creationId xmlns:a16="http://schemas.microsoft.com/office/drawing/2014/main" id="{1CA7F410-434B-46C0-D83B-EDCBDF782A31}"/>
              </a:ext>
            </a:extLst>
          </p:cNvPr>
          <p:cNvSpPr txBox="1"/>
          <p:nvPr/>
        </p:nvSpPr>
        <p:spPr>
          <a:xfrm>
            <a:off x="313524" y="4471628"/>
            <a:ext cx="11564952" cy="2249847"/>
          </a:xfrm>
          <a:prstGeom prst="rect">
            <a:avLst/>
          </a:prstGeom>
          <a:noFill/>
        </p:spPr>
        <p:txBody>
          <a:bodyPr wrap="square" rtlCol="0">
            <a:spAutoFit/>
          </a:bodyPr>
          <a:lstStyle/>
          <a:p>
            <a:pPr algn="just">
              <a:lnSpc>
                <a:spcPct val="150000"/>
              </a:lnSpc>
            </a:pPr>
            <a:r>
              <a:rPr lang="zh-CN" altLang="en-US" sz="2400" dirty="0">
                <a:solidFill>
                  <a:schemeClr val="bg1"/>
                </a:solidFill>
              </a:rPr>
              <a:t>     </a:t>
            </a:r>
            <a:r>
              <a:rPr lang="zh-CN" altLang="en-US" sz="2400" dirty="0">
                <a:solidFill>
                  <a:schemeClr val="bg1"/>
                </a:solidFill>
                <a:latin typeface="Times New Roman" panose="02020603050405020304" pitchFamily="18" charset="0"/>
                <a:cs typeface="Times New Roman" panose="02020603050405020304" pitchFamily="18" charset="0"/>
              </a:rPr>
              <a:t>薛定谔</a:t>
            </a:r>
            <a:r>
              <a:rPr lang="en-US" altLang="zh-CN" sz="2400" dirty="0">
                <a:solidFill>
                  <a:schemeClr val="bg1"/>
                </a:solidFill>
                <a:latin typeface="Times New Roman" panose="02020603050405020304" pitchFamily="18" charset="0"/>
                <a:cs typeface="Times New Roman" panose="02020603050405020304" pitchFamily="18" charset="0"/>
              </a:rPr>
              <a:t>1926</a:t>
            </a:r>
            <a:r>
              <a:rPr lang="zh-CN" altLang="en-US" sz="2400" dirty="0">
                <a:solidFill>
                  <a:schemeClr val="bg1"/>
                </a:solidFill>
                <a:latin typeface="Times New Roman" panose="02020603050405020304" pitchFamily="18" charset="0"/>
                <a:cs typeface="Times New Roman" panose="02020603050405020304" pitchFamily="18" charset="0"/>
              </a:rPr>
              <a:t>年构造波力学的文章 </a:t>
            </a:r>
            <a:r>
              <a:rPr lang="en-US" altLang="zh-CN" sz="2400" dirty="0" err="1">
                <a:solidFill>
                  <a:schemeClr val="bg1"/>
                </a:solidFill>
                <a:latin typeface="Times New Roman" panose="02020603050405020304" pitchFamily="18" charset="0"/>
                <a:cs typeface="Times New Roman" panose="02020603050405020304" pitchFamily="18" charset="0"/>
              </a:rPr>
              <a:t>Quantisierung</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als</a:t>
            </a:r>
            <a:r>
              <a:rPr lang="en-US" altLang="zh-CN" sz="2400" dirty="0">
                <a:solidFill>
                  <a:schemeClr val="bg1"/>
                </a:solidFill>
                <a:latin typeface="Times New Roman" panose="02020603050405020304" pitchFamily="18" charset="0"/>
                <a:cs typeface="Times New Roman" panose="02020603050405020304" pitchFamily="18" charset="0"/>
              </a:rPr>
              <a:t> </a:t>
            </a:r>
            <a:r>
              <a:rPr lang="en-US" altLang="zh-CN" sz="2400" dirty="0" err="1">
                <a:solidFill>
                  <a:schemeClr val="bg1"/>
                </a:solidFill>
                <a:latin typeface="Times New Roman" panose="02020603050405020304" pitchFamily="18" charset="0"/>
                <a:cs typeface="Times New Roman" panose="02020603050405020304" pitchFamily="18" charset="0"/>
              </a:rPr>
              <a:t>Eigenwertproblem</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量子化作为本征值问题</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en-US" sz="2400" dirty="0">
                <a:solidFill>
                  <a:schemeClr val="bg1"/>
                </a:solidFill>
                <a:latin typeface="Times New Roman" panose="02020603050405020304" pitchFamily="18" charset="0"/>
                <a:cs typeface="Times New Roman" panose="02020603050405020304" pitchFamily="18" charset="0"/>
              </a:rPr>
              <a:t>，</a:t>
            </a:r>
            <a:r>
              <a:rPr lang="zh-CN" altLang="en-US" sz="2400" dirty="0">
                <a:solidFill>
                  <a:srgbClr val="FFC000"/>
                </a:solidFill>
                <a:latin typeface="Times New Roman" panose="02020603050405020304" pitchFamily="18" charset="0"/>
                <a:cs typeface="Times New Roman" panose="02020603050405020304" pitchFamily="18" charset="0"/>
              </a:rPr>
              <a:t>长达</a:t>
            </a:r>
            <a:r>
              <a:rPr lang="en-US" altLang="zh-CN" sz="2400" dirty="0">
                <a:solidFill>
                  <a:srgbClr val="FFC000"/>
                </a:solidFill>
                <a:latin typeface="Times New Roman" panose="02020603050405020304" pitchFamily="18" charset="0"/>
                <a:cs typeface="Times New Roman" panose="02020603050405020304" pitchFamily="18" charset="0"/>
              </a:rPr>
              <a:t>140</a:t>
            </a:r>
            <a:r>
              <a:rPr lang="zh-CN" altLang="en-US" sz="2400" dirty="0">
                <a:solidFill>
                  <a:srgbClr val="FFC000"/>
                </a:solidFill>
                <a:latin typeface="Times New Roman" panose="02020603050405020304" pitchFamily="18" charset="0"/>
                <a:cs typeface="Times New Roman" panose="02020603050405020304" pitchFamily="18" charset="0"/>
              </a:rPr>
              <a:t>页</a:t>
            </a:r>
            <a:r>
              <a:rPr lang="zh-CN" altLang="en-US" sz="2400" dirty="0">
                <a:solidFill>
                  <a:schemeClr val="bg1"/>
                </a:solidFill>
                <a:latin typeface="Times New Roman" panose="02020603050405020304" pitchFamily="18" charset="0"/>
                <a:cs typeface="Times New Roman" panose="02020603050405020304" pitchFamily="18" charset="0"/>
              </a:rPr>
              <a:t>，分四部分发表在 </a:t>
            </a:r>
            <a:r>
              <a:rPr lang="en-US" altLang="zh-CN" sz="2400" dirty="0">
                <a:solidFill>
                  <a:schemeClr val="bg1"/>
                </a:solidFill>
                <a:latin typeface="Times New Roman" panose="02020603050405020304" pitchFamily="18" charset="0"/>
                <a:cs typeface="Times New Roman" panose="02020603050405020304" pitchFamily="18" charset="0"/>
              </a:rPr>
              <a:t>Annalen der </a:t>
            </a:r>
            <a:r>
              <a:rPr lang="en-US" altLang="zh-CN" sz="2400" dirty="0" err="1">
                <a:solidFill>
                  <a:schemeClr val="bg1"/>
                </a:solidFill>
                <a:latin typeface="Times New Roman" panose="02020603050405020304" pitchFamily="18" charset="0"/>
                <a:cs typeface="Times New Roman" panose="02020603050405020304" pitchFamily="18" charset="0"/>
              </a:rPr>
              <a:t>Physik</a:t>
            </a:r>
            <a:r>
              <a:rPr lang="zh-CN" altLang="en-US" sz="2400" dirty="0">
                <a:solidFill>
                  <a:schemeClr val="bg1"/>
                </a:solidFill>
                <a:latin typeface="Times New Roman" panose="02020603050405020304" pitchFamily="18" charset="0"/>
                <a:cs typeface="Times New Roman" panose="02020603050405020304" pitchFamily="18" charset="0"/>
              </a:rPr>
              <a:t>杂志上，分别为： </a:t>
            </a:r>
            <a:r>
              <a:rPr lang="en-US" altLang="zh-CN" sz="2400" dirty="0">
                <a:solidFill>
                  <a:schemeClr val="bg1"/>
                </a:solidFill>
                <a:latin typeface="Times New Roman" panose="02020603050405020304" pitchFamily="18" charset="0"/>
                <a:cs typeface="Times New Roman" panose="02020603050405020304" pitchFamily="18" charset="0"/>
              </a:rPr>
              <a:t>(I) 79, 361-376 (1926), </a:t>
            </a:r>
            <a:r>
              <a:rPr lang="zh-CN" altLang="en-US" sz="2400" dirty="0">
                <a:solidFill>
                  <a:schemeClr val="bg1"/>
                </a:solidFill>
                <a:latin typeface="Times New Roman" panose="02020603050405020304" pitchFamily="18" charset="0"/>
                <a:cs typeface="Times New Roman" panose="02020603050405020304" pitchFamily="18" charset="0"/>
              </a:rPr>
              <a:t>收稿日期为</a:t>
            </a:r>
            <a:r>
              <a:rPr lang="en-US" altLang="zh-CN" sz="2400" dirty="0">
                <a:solidFill>
                  <a:schemeClr val="bg1"/>
                </a:solidFill>
                <a:latin typeface="Times New Roman" panose="02020603050405020304" pitchFamily="18" charset="0"/>
                <a:cs typeface="Times New Roman" panose="02020603050405020304" pitchFamily="18" charset="0"/>
              </a:rPr>
              <a:t>1</a:t>
            </a:r>
            <a:r>
              <a:rPr lang="zh-CN" altLang="en-US" sz="2400" dirty="0">
                <a:solidFill>
                  <a:schemeClr val="bg1"/>
                </a:solidFill>
                <a:latin typeface="Times New Roman" panose="02020603050405020304" pitchFamily="18" charset="0"/>
                <a:cs typeface="Times New Roman" panose="02020603050405020304" pitchFamily="18" charset="0"/>
              </a:rPr>
              <a:t>月</a:t>
            </a:r>
            <a:r>
              <a:rPr lang="en-US" altLang="zh-CN" sz="2400" dirty="0">
                <a:solidFill>
                  <a:schemeClr val="bg1"/>
                </a:solidFill>
                <a:latin typeface="Times New Roman" panose="02020603050405020304" pitchFamily="18" charset="0"/>
                <a:cs typeface="Times New Roman" panose="02020603050405020304" pitchFamily="18" charset="0"/>
              </a:rPr>
              <a:t>27</a:t>
            </a:r>
            <a:r>
              <a:rPr lang="zh-CN" altLang="en-US" sz="2400" dirty="0">
                <a:solidFill>
                  <a:schemeClr val="bg1"/>
                </a:solidFill>
                <a:latin typeface="Times New Roman" panose="02020603050405020304" pitchFamily="18" charset="0"/>
                <a:cs typeface="Times New Roman" panose="02020603050405020304" pitchFamily="18" charset="0"/>
              </a:rPr>
              <a:t>日</a:t>
            </a:r>
            <a:r>
              <a:rPr lang="en-US" altLang="zh-CN" sz="2400" dirty="0">
                <a:solidFill>
                  <a:schemeClr val="bg1"/>
                </a:solidFill>
                <a:latin typeface="Times New Roman" panose="02020603050405020304" pitchFamily="18" charset="0"/>
                <a:cs typeface="Times New Roman" panose="02020603050405020304" pitchFamily="18" charset="0"/>
              </a:rPr>
              <a:t>; (II) 79, 489-527 (1926), </a:t>
            </a:r>
            <a:r>
              <a:rPr lang="zh-CN" altLang="en-US" sz="2400" dirty="0">
                <a:solidFill>
                  <a:schemeClr val="bg1"/>
                </a:solidFill>
                <a:latin typeface="Times New Roman" panose="02020603050405020304" pitchFamily="18" charset="0"/>
                <a:cs typeface="Times New Roman" panose="02020603050405020304" pitchFamily="18" charset="0"/>
              </a:rPr>
              <a:t>收稿日期为</a:t>
            </a:r>
            <a:r>
              <a:rPr lang="en-US" altLang="zh-CN" sz="2400" dirty="0">
                <a:solidFill>
                  <a:schemeClr val="bg1"/>
                </a:solidFill>
                <a:latin typeface="Times New Roman" panose="02020603050405020304" pitchFamily="18" charset="0"/>
                <a:cs typeface="Times New Roman" panose="02020603050405020304" pitchFamily="18" charset="0"/>
              </a:rPr>
              <a:t>2</a:t>
            </a:r>
            <a:r>
              <a:rPr lang="zh-CN" altLang="en-US" sz="2400" dirty="0">
                <a:solidFill>
                  <a:schemeClr val="bg1"/>
                </a:solidFill>
                <a:latin typeface="Times New Roman" panose="02020603050405020304" pitchFamily="18" charset="0"/>
                <a:cs typeface="Times New Roman" panose="02020603050405020304" pitchFamily="18" charset="0"/>
              </a:rPr>
              <a:t>月</a:t>
            </a:r>
            <a:r>
              <a:rPr lang="en-US" altLang="zh-CN" sz="2400" dirty="0">
                <a:solidFill>
                  <a:schemeClr val="bg1"/>
                </a:solidFill>
                <a:latin typeface="Times New Roman" panose="02020603050405020304" pitchFamily="18" charset="0"/>
                <a:cs typeface="Times New Roman" panose="02020603050405020304" pitchFamily="18" charset="0"/>
              </a:rPr>
              <a:t>23</a:t>
            </a:r>
            <a:r>
              <a:rPr lang="zh-CN" altLang="en-US" sz="2400" dirty="0">
                <a:solidFill>
                  <a:schemeClr val="bg1"/>
                </a:solidFill>
                <a:latin typeface="Times New Roman" panose="02020603050405020304" pitchFamily="18" charset="0"/>
                <a:cs typeface="Times New Roman" panose="02020603050405020304" pitchFamily="18" charset="0"/>
              </a:rPr>
              <a:t>日</a:t>
            </a:r>
            <a:r>
              <a:rPr lang="en-US" altLang="zh-CN" sz="2400" dirty="0">
                <a:solidFill>
                  <a:schemeClr val="bg1"/>
                </a:solidFill>
                <a:latin typeface="Times New Roman" panose="02020603050405020304" pitchFamily="18" charset="0"/>
                <a:cs typeface="Times New Roman" panose="02020603050405020304" pitchFamily="18" charset="0"/>
              </a:rPr>
              <a:t>;  (III) 80, 437-490 (1926), </a:t>
            </a:r>
            <a:r>
              <a:rPr lang="zh-CN" altLang="en-US" sz="2400" dirty="0">
                <a:solidFill>
                  <a:schemeClr val="bg1"/>
                </a:solidFill>
                <a:latin typeface="Times New Roman" panose="02020603050405020304" pitchFamily="18" charset="0"/>
                <a:cs typeface="Times New Roman" panose="02020603050405020304" pitchFamily="18" charset="0"/>
              </a:rPr>
              <a:t>收稿日期为</a:t>
            </a:r>
            <a:r>
              <a:rPr lang="en-US" altLang="zh-CN" sz="2400" dirty="0">
                <a:solidFill>
                  <a:schemeClr val="bg1"/>
                </a:solidFill>
                <a:latin typeface="Times New Roman" panose="02020603050405020304" pitchFamily="18" charset="0"/>
                <a:cs typeface="Times New Roman" panose="02020603050405020304" pitchFamily="18" charset="0"/>
              </a:rPr>
              <a:t>5</a:t>
            </a:r>
            <a:r>
              <a:rPr lang="zh-CN" altLang="en-US" sz="2400" dirty="0">
                <a:solidFill>
                  <a:schemeClr val="bg1"/>
                </a:solidFill>
                <a:latin typeface="Times New Roman" panose="02020603050405020304" pitchFamily="18" charset="0"/>
                <a:cs typeface="Times New Roman" panose="02020603050405020304" pitchFamily="18" charset="0"/>
              </a:rPr>
              <a:t>月</a:t>
            </a:r>
            <a:r>
              <a:rPr lang="en-US" altLang="zh-CN" sz="2400" dirty="0">
                <a:solidFill>
                  <a:schemeClr val="bg1"/>
                </a:solidFill>
                <a:latin typeface="Times New Roman" panose="02020603050405020304" pitchFamily="18" charset="0"/>
                <a:cs typeface="Times New Roman" panose="02020603050405020304" pitchFamily="18" charset="0"/>
              </a:rPr>
              <a:t>10</a:t>
            </a:r>
            <a:r>
              <a:rPr lang="zh-CN" altLang="en-US" sz="2400" dirty="0">
                <a:solidFill>
                  <a:schemeClr val="bg1"/>
                </a:solidFill>
                <a:latin typeface="Times New Roman" panose="02020603050405020304" pitchFamily="18" charset="0"/>
                <a:cs typeface="Times New Roman" panose="02020603050405020304" pitchFamily="18" charset="0"/>
              </a:rPr>
              <a:t>日</a:t>
            </a:r>
            <a:r>
              <a:rPr lang="en-US" altLang="zh-CN" sz="2400" dirty="0">
                <a:solidFill>
                  <a:schemeClr val="bg1"/>
                </a:solidFill>
                <a:latin typeface="Times New Roman" panose="02020603050405020304" pitchFamily="18" charset="0"/>
                <a:cs typeface="Times New Roman" panose="02020603050405020304" pitchFamily="18" charset="0"/>
              </a:rPr>
              <a:t>; (IV) 81, 109-139 (1926), </a:t>
            </a:r>
            <a:r>
              <a:rPr lang="zh-CN" altLang="en-US" sz="2400" dirty="0">
                <a:solidFill>
                  <a:schemeClr val="bg1"/>
                </a:solidFill>
                <a:latin typeface="Times New Roman" panose="02020603050405020304" pitchFamily="18" charset="0"/>
                <a:cs typeface="Times New Roman" panose="02020603050405020304" pitchFamily="18" charset="0"/>
              </a:rPr>
              <a:t>收稿日期为</a:t>
            </a:r>
            <a:r>
              <a:rPr lang="en-US" altLang="zh-CN" sz="2400" dirty="0">
                <a:solidFill>
                  <a:schemeClr val="bg1"/>
                </a:solidFill>
                <a:latin typeface="Times New Roman" panose="02020603050405020304" pitchFamily="18" charset="0"/>
                <a:cs typeface="Times New Roman" panose="02020603050405020304" pitchFamily="18" charset="0"/>
              </a:rPr>
              <a:t>6</a:t>
            </a:r>
            <a:r>
              <a:rPr lang="zh-CN" altLang="en-US" sz="2400" dirty="0">
                <a:solidFill>
                  <a:schemeClr val="bg1"/>
                </a:solidFill>
                <a:latin typeface="Times New Roman" panose="02020603050405020304" pitchFamily="18" charset="0"/>
                <a:cs typeface="Times New Roman" panose="02020603050405020304" pitchFamily="18" charset="0"/>
              </a:rPr>
              <a:t>月</a:t>
            </a:r>
            <a:r>
              <a:rPr lang="en-US" altLang="zh-CN" sz="2400" dirty="0">
                <a:solidFill>
                  <a:schemeClr val="bg1"/>
                </a:solidFill>
                <a:latin typeface="Times New Roman" panose="02020603050405020304" pitchFamily="18" charset="0"/>
                <a:cs typeface="Times New Roman" panose="02020603050405020304" pitchFamily="18" charset="0"/>
              </a:rPr>
              <a:t>21</a:t>
            </a:r>
            <a:r>
              <a:rPr lang="zh-CN" altLang="en-US" sz="2400" dirty="0">
                <a:solidFill>
                  <a:schemeClr val="bg1"/>
                </a:solidFill>
              </a:rPr>
              <a:t>日。</a:t>
            </a:r>
          </a:p>
        </p:txBody>
      </p:sp>
    </p:spTree>
    <p:extLst>
      <p:ext uri="{BB962C8B-B14F-4D97-AF65-F5344CB8AC3E}">
        <p14:creationId xmlns:p14="http://schemas.microsoft.com/office/powerpoint/2010/main" val="15760361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AB5044-37BE-AAA2-5B05-F0F6B1CBF9F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026988D-04EF-436E-3E0D-C3BEA5696026}"/>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7D541884-CFDE-DF5C-C8B3-260BCF0D402B}"/>
              </a:ext>
            </a:extLst>
          </p:cNvPr>
          <p:cNvSpPr>
            <a:spLocks noGrp="1"/>
          </p:cNvSpPr>
          <p:nvPr>
            <p:ph type="sldNum" sz="quarter" idx="12"/>
          </p:nvPr>
        </p:nvSpPr>
        <p:spPr/>
        <p:txBody>
          <a:bodyPr/>
          <a:lstStyle/>
          <a:p>
            <a:fld id="{A840D53A-832B-4CFE-819B-CBBAE244F2EE}" type="slidenum">
              <a:rPr lang="zh-CN" altLang="en-US" smtClean="0"/>
              <a:t>45</a:t>
            </a:fld>
            <a:endParaRPr lang="zh-CN" altLang="en-US"/>
          </a:p>
        </p:txBody>
      </p:sp>
      <p:sp>
        <p:nvSpPr>
          <p:cNvPr id="3" name="文本框 2">
            <a:extLst>
              <a:ext uri="{FF2B5EF4-FFF2-40B4-BE49-F238E27FC236}">
                <a16:creationId xmlns:a16="http://schemas.microsoft.com/office/drawing/2014/main" id="{A20A922E-2AA1-BECA-F832-F8568D43DDF4}"/>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EBBA6D4C-B6E5-56E0-E445-869E1127CA77}"/>
              </a:ext>
            </a:extLst>
          </p:cNvPr>
          <p:cNvSpPr txBox="1"/>
          <p:nvPr/>
        </p:nvSpPr>
        <p:spPr bwMode="auto">
          <a:xfrm>
            <a:off x="486913" y="478676"/>
            <a:ext cx="442151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薛定谔的波力学之构造 </a:t>
            </a: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E11BE1E8-939B-B9BD-C777-A138F4C18C94}"/>
                  </a:ext>
                </a:extLst>
              </p:cNvPr>
              <p:cNvSpPr txBox="1"/>
              <p:nvPr/>
            </p:nvSpPr>
            <p:spPr bwMode="auto">
              <a:xfrm>
                <a:off x="391544" y="1362343"/>
                <a:ext cx="10962256" cy="5176569"/>
              </a:xfrm>
              <a:prstGeom prst="rect">
                <a:avLst/>
              </a:prstGeom>
              <a:noFill/>
              <a:ln>
                <a:noFill/>
              </a:ln>
              <a:effectLst/>
            </p:spPr>
            <p:txBody>
              <a:bodyPr wrap="square" rtlCol="0">
                <a:noAutofit/>
              </a:bodyPr>
              <a:lstStyle/>
              <a:p>
                <a:pPr algn="just">
                  <a:lnSpc>
                    <a:spcPct val="150000"/>
                  </a:lnSpc>
                </a:pP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玻尔兹曼公式</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14:m>
                  <m:oMath xmlns:m="http://schemas.openxmlformats.org/officeDocument/2006/math">
                    <m:r>
                      <a:rPr lang="en-US" altLang="zh-CN" sz="2400" i="1" smtClean="0">
                        <a:solidFill>
                          <a:srgbClr val="FFC000"/>
                        </a:solidFill>
                        <a:latin typeface="Cambria Math" panose="02040503050406030204" pitchFamily="18" charset="0"/>
                      </a:rPr>
                      <m:t>𝑆</m:t>
                    </m:r>
                    <m:r>
                      <a:rPr lang="en-US" altLang="zh-CN" sz="2400" i="1" smtClean="0">
                        <a:solidFill>
                          <a:srgbClr val="FFC000"/>
                        </a:solidFill>
                        <a:latin typeface="Cambria Math" panose="02040503050406030204" pitchFamily="18" charset="0"/>
                      </a:rPr>
                      <m:t>=</m:t>
                    </m:r>
                    <m:r>
                      <a:rPr lang="en-US" altLang="zh-CN" sz="2400" i="1" smtClean="0">
                        <a:solidFill>
                          <a:srgbClr val="FFC000"/>
                        </a:solidFill>
                        <a:latin typeface="Cambria Math" panose="02040503050406030204" pitchFamily="18" charset="0"/>
                      </a:rPr>
                      <m:t>𝑘𝑙𝑜𝑔𝑊</m:t>
                    </m:r>
                    <m:r>
                      <a:rPr lang="en-US" altLang="zh-CN" sz="2400" i="1">
                        <a:solidFill>
                          <a:srgbClr val="FFC000"/>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这里 </a:t>
                </a:r>
                <a14:m>
                  <m:oMath xmlns:m="http://schemas.openxmlformats.org/officeDocument/2006/math">
                    <m:r>
                      <a:rPr lang="en-US" altLang="zh-CN" sz="2400" i="1" dirty="0" smtClean="0">
                        <a:solidFill>
                          <a:schemeClr val="bg1"/>
                        </a:solidFill>
                        <a:latin typeface="Cambria Math" panose="02040503050406030204" pitchFamily="18" charset="0"/>
                        <a:ea typeface="仿宋" panose="02010609060101010101" pitchFamily="49" charset="-122"/>
                        <a:cs typeface="Times New Roman" panose="02020603050405020304" pitchFamily="18" charset="0"/>
                      </a:rPr>
                      <m:t>𝑆</m:t>
                    </m:r>
                  </m:oMath>
                </a14:m>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是熵，</a:t>
                </a:r>
                <a14:m>
                  <m:oMath xmlns:m="http://schemas.openxmlformats.org/officeDocument/2006/math">
                    <m:r>
                      <a:rPr lang="en-US" altLang="zh-CN" sz="2400" i="1" dirty="0" smtClean="0">
                        <a:solidFill>
                          <a:schemeClr val="bg1"/>
                        </a:solidFill>
                        <a:latin typeface="Cambria Math" panose="02040503050406030204" pitchFamily="18" charset="0"/>
                        <a:ea typeface="仿宋" panose="02010609060101010101" pitchFamily="49" charset="-122"/>
                        <a:cs typeface="Times New Roman" panose="02020603050405020304" pitchFamily="18" charset="0"/>
                      </a:rPr>
                      <m:t>𝑊</m:t>
                    </m:r>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是面貌数</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仿宋" panose="02010609060101010101" pitchFamily="49" charset="-122"/>
                    <a:cs typeface="Times New Roman" panose="02020603050405020304" pitchFamily="18" charset="0"/>
                  </a:rPr>
                  <a:t>Komplexionszahl</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p>
              <a:p>
                <a:pPr algn="just">
                  <a:lnSpc>
                    <a:spcPct val="150000"/>
                  </a:lnSpc>
                </a:pPr>
                <a:r>
                  <a:rPr lang="zh-CN" altLang="en-US"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文字上 </a:t>
                </a:r>
                <a:r>
                  <a:rPr lang="en-US"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W </a:t>
                </a:r>
                <a:r>
                  <a:rPr lang="zh-CN"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是概率</a:t>
                </a:r>
                <a:r>
                  <a:rPr lang="en-US"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en-US" altLang="zh-CN" sz="2400" b="1" dirty="0" err="1">
                    <a:solidFill>
                      <a:srgbClr val="FFC000"/>
                    </a:solidFill>
                    <a:latin typeface="Times New Roman" panose="02020603050405020304" pitchFamily="18" charset="0"/>
                    <a:ea typeface="仿宋" panose="02010609060101010101" pitchFamily="49" charset="-122"/>
                    <a:cs typeface="Times New Roman" panose="02020603050405020304" pitchFamily="18" charset="0"/>
                  </a:rPr>
                  <a:t>Wahrscheinlichkeit</a:t>
                </a:r>
                <a:r>
                  <a:rPr lang="en-US"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en-US"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和</a:t>
                </a:r>
                <a:r>
                  <a:rPr lang="zh-CN"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波</a:t>
                </a:r>
                <a:r>
                  <a:rPr lang="en-US"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(Welle)</a:t>
                </a:r>
                <a:r>
                  <a:rPr lang="zh-CN"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的首字母</a:t>
                </a:r>
                <a:r>
                  <a:rPr lang="en-US" altLang="zh-CN" sz="2400" b="1"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将波，</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Welle</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，作为主角，玻尔兹曼公式改写为 </a:t>
                </a:r>
                <a14:m>
                  <m:oMath xmlns:m="http://schemas.openxmlformats.org/officeDocument/2006/math">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𝑆</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𝑘</m:t>
                        </m:r>
                        <m:r>
                          <a:rPr lang="en-US" altLang="zh-CN" sz="2400" i="1">
                            <a:solidFill>
                              <a:schemeClr val="bg1"/>
                            </a:solidFill>
                            <a:latin typeface="Cambria Math" panose="02040503050406030204" pitchFamily="18" charset="0"/>
                          </a:rPr>
                          <m:t> </m:t>
                        </m:r>
                      </m:sup>
                    </m:sSup>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。仿</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1923</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年的做法，欲使得 </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𝑆</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𝑘</m:t>
                        </m:r>
                        <m:r>
                          <a:rPr lang="en-US" altLang="zh-CN" sz="2400" i="1">
                            <a:solidFill>
                              <a:schemeClr val="bg1"/>
                            </a:solidFill>
                            <a:latin typeface="Cambria Math" panose="02040503050406030204" pitchFamily="18" charset="0"/>
                          </a:rPr>
                          <m:t> </m:t>
                        </m:r>
                      </m:sup>
                    </m:sSup>
                  </m:oMath>
                </a14:m>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表示波</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三角函数</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，且和量子论相联系，</a:t>
                </a:r>
                <a:r>
                  <a:rPr lang="zh-CN"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将 </a:t>
                </a:r>
                <a14:m>
                  <m:oMath xmlns:m="http://schemas.openxmlformats.org/officeDocument/2006/math">
                    <m:r>
                      <a:rPr lang="en-US" altLang="zh-CN" sz="2400" i="1">
                        <a:solidFill>
                          <a:srgbClr val="FFC000"/>
                        </a:solidFill>
                        <a:latin typeface="Cambria Math" panose="02040503050406030204" pitchFamily="18" charset="0"/>
                      </a:rPr>
                      <m:t>𝑘</m:t>
                    </m:r>
                  </m:oMath>
                </a14:m>
                <a:r>
                  <a:rPr lang="en-US"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用 </a:t>
                </a:r>
                <a14:m>
                  <m:oMath xmlns:m="http://schemas.openxmlformats.org/officeDocument/2006/math">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𝑖h</m:t>
                    </m:r>
                    <m:r>
                      <a:rPr lang="en-US" altLang="zh-CN" sz="2400" i="1">
                        <a:solidFill>
                          <a:srgbClr val="FFC000"/>
                        </a:solidFill>
                        <a:latin typeface="Cambria Math" panose="02040503050406030204" pitchFamily="18" charset="0"/>
                      </a:rPr>
                      <m:t>/2 </m:t>
                    </m:r>
                    <m:r>
                      <a:rPr lang="en-US" altLang="zh-CN" sz="2400" i="1">
                        <a:solidFill>
                          <a:srgbClr val="FFC000"/>
                        </a:solidFill>
                        <a:latin typeface="Cambria Math" panose="02040503050406030204" pitchFamily="18" charset="0"/>
                      </a:rPr>
                      <m:t>𝜋</m:t>
                    </m:r>
                    <m:r>
                      <a:rPr lang="en-US" altLang="zh-CN" sz="2400" i="1">
                        <a:solidFill>
                          <a:srgbClr val="FFC000"/>
                        </a:solidFill>
                        <a:latin typeface="Cambria Math" panose="02040503050406030204" pitchFamily="18" charset="0"/>
                      </a:rPr>
                      <m:t>  </m:t>
                    </m:r>
                  </m:oMath>
                </a14:m>
                <a:r>
                  <a:rPr lang="en-US"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取代</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，再将字母 </a:t>
                </a:r>
                <a14:m>
                  <m:oMath xmlns:m="http://schemas.openxmlformats.org/officeDocument/2006/math">
                    <m:r>
                      <a:rPr lang="en-US" altLang="zh-CN" sz="2400" i="1">
                        <a:solidFill>
                          <a:schemeClr val="bg1"/>
                        </a:solidFill>
                        <a:latin typeface="Cambria Math" panose="02040503050406030204" pitchFamily="18" charset="0"/>
                      </a:rPr>
                      <m:t>𝑊</m:t>
                    </m:r>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换成</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则有波的形式 为 </a:t>
                </a:r>
                <a14:m>
                  <m:oMath xmlns:m="http://schemas.openxmlformats.org/officeDocument/2006/math">
                    <m:r>
                      <a:rPr lang="en-US" altLang="zh-CN" sz="2400" i="1" smtClean="0">
                        <a:solidFill>
                          <a:srgbClr val="FFC000"/>
                        </a:solidFill>
                        <a:latin typeface="Cambria Math" panose="02040503050406030204" pitchFamily="18" charset="0"/>
                      </a:rPr>
                      <m:t>𝜓</m:t>
                    </m:r>
                    <m:r>
                      <a:rPr lang="en-US" altLang="zh-CN" sz="2400" i="1" smtClean="0">
                        <a:solidFill>
                          <a:srgbClr val="FFC000"/>
                        </a:solidFill>
                        <a:latin typeface="Cambria Math" panose="02040503050406030204" pitchFamily="18" charset="0"/>
                      </a:rPr>
                      <m:t>=</m:t>
                    </m:r>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𝑒</m:t>
                        </m:r>
                      </m:e>
                      <m:sup>
                        <m:r>
                          <a:rPr lang="en-US" altLang="zh-CN" sz="2400" i="1">
                            <a:solidFill>
                              <a:srgbClr val="FFC000"/>
                            </a:solidFill>
                            <a:latin typeface="Cambria Math" panose="02040503050406030204" pitchFamily="18" charset="0"/>
                          </a:rPr>
                          <m:t>𝑖</m:t>
                        </m:r>
                        <m:r>
                          <a:rPr lang="en-US" altLang="zh-CN" sz="2400" i="1">
                            <a:solidFill>
                              <a:srgbClr val="FFC000"/>
                            </a:solidFill>
                            <a:latin typeface="Cambria Math" panose="02040503050406030204" pitchFamily="18" charset="0"/>
                          </a:rPr>
                          <m:t>2</m:t>
                        </m:r>
                        <m:r>
                          <a:rPr lang="en-US" altLang="zh-CN" sz="2400" i="1">
                            <a:solidFill>
                              <a:srgbClr val="FFC000"/>
                            </a:solidFill>
                            <a:latin typeface="Cambria Math" panose="02040503050406030204" pitchFamily="18" charset="0"/>
                          </a:rPr>
                          <m:t>𝜋</m:t>
                        </m:r>
                        <m:r>
                          <a:rPr lang="en-US" altLang="zh-CN" sz="2400" i="1">
                            <a:solidFill>
                              <a:srgbClr val="FFC000"/>
                            </a:solidFill>
                            <a:latin typeface="Cambria Math" panose="02040503050406030204" pitchFamily="18" charset="0"/>
                          </a:rPr>
                          <m:t>𝑆</m:t>
                        </m:r>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h</m:t>
                        </m:r>
                        <m:r>
                          <a:rPr lang="en-US" altLang="zh-CN" sz="2400" i="1">
                            <a:solidFill>
                              <a:srgbClr val="FFC000"/>
                            </a:solidFill>
                            <a:latin typeface="Cambria Math" panose="02040503050406030204" pitchFamily="18" charset="0"/>
                          </a:rPr>
                          <m:t> </m:t>
                        </m:r>
                      </m:sup>
                    </m:sSup>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其中</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𝑆</m:t>
                    </m:r>
                  </m:oMath>
                </a14:m>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的量纲应为作用量的量纲。</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恰好</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经典力学的终极方程</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为</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Hamilton-Jacobi</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方程 </a:t>
                </a:r>
                <a14:m>
                  <m:oMath xmlns:m="http://schemas.openxmlformats.org/officeDocument/2006/math">
                    <m:r>
                      <a:rPr lang="en-US" altLang="zh-CN" sz="2400" i="1" smtClean="0">
                        <a:solidFill>
                          <a:srgbClr val="FFC000"/>
                        </a:solidFill>
                        <a:latin typeface="Cambria Math" panose="02040503050406030204" pitchFamily="18" charset="0"/>
                      </a:rPr>
                      <m:t>𝐻</m:t>
                    </m:r>
                    <m:r>
                      <a:rPr lang="en-US" altLang="zh-CN" sz="2400" i="1" smtClean="0">
                        <a:solidFill>
                          <a:srgbClr val="FFC000"/>
                        </a:solidFill>
                        <a:latin typeface="Cambria Math" panose="02040503050406030204" pitchFamily="18" charset="0"/>
                      </a:rPr>
                      <m:t>+</m:t>
                    </m:r>
                    <m:f>
                      <m:fPr>
                        <m:ctrlPr>
                          <a:rPr lang="zh-CN" altLang="zh-CN" sz="2400" i="1">
                            <a:solidFill>
                              <a:srgbClr val="FFC000"/>
                            </a:solidFill>
                            <a:latin typeface="Cambria Math" panose="02040503050406030204" pitchFamily="18" charset="0"/>
                          </a:rPr>
                        </m:ctrlPr>
                      </m:fPr>
                      <m:num>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𝑆</m:t>
                        </m:r>
                      </m:num>
                      <m:den>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𝑡</m:t>
                        </m:r>
                      </m:den>
                    </m:f>
                    <m:r>
                      <a:rPr lang="en-US" altLang="zh-CN" sz="2400" i="1">
                        <a:solidFill>
                          <a:srgbClr val="FFC000"/>
                        </a:solidFill>
                        <a:latin typeface="Cambria Math" panose="02040503050406030204" pitchFamily="18" charset="0"/>
                      </a:rPr>
                      <m:t>=0 </m:t>
                    </m:r>
                  </m:oMath>
                </a14:m>
                <a:r>
                  <a:rPr lang="en-US" altLang="zh-CN" sz="2400" dirty="0">
                    <a:solidFill>
                      <a:srgbClr val="FFC000"/>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中， </a:t>
                </a:r>
                <a:r>
                  <a:rPr lang="zh-CN" altLang="en-US"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其中</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母函数</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𝑆</m:t>
                    </m:r>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就是作用量。 将 </a:t>
                </a: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𝑖</m:t>
                        </m:r>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𝜋</m:t>
                        </m:r>
                        <m:r>
                          <a:rPr lang="en-US" altLang="zh-CN" sz="2400" i="1">
                            <a:solidFill>
                              <a:schemeClr val="bg1"/>
                            </a:solidFill>
                            <a:latin typeface="Cambria Math" panose="02040503050406030204" pitchFamily="18" charset="0"/>
                          </a:rPr>
                          <m:t>𝑆</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h</m:t>
                        </m:r>
                        <m:r>
                          <a:rPr lang="en-US" altLang="zh-CN" sz="2400" i="1">
                            <a:solidFill>
                              <a:schemeClr val="bg1"/>
                            </a:solidFill>
                            <a:latin typeface="Cambria Math" panose="02040503050406030204" pitchFamily="18" charset="0"/>
                          </a:rPr>
                          <m:t> </m:t>
                        </m:r>
                      </m:sup>
                    </m:sSup>
                  </m:oMath>
                </a14:m>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代入，得 薛定谔方程</a:t>
                </a:r>
                <a:r>
                  <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  </a:t>
                </a:r>
                <a14:m>
                  <m:oMath xmlns:m="http://schemas.openxmlformats.org/officeDocument/2006/math">
                    <m:r>
                      <a:rPr lang="en-US" altLang="zh-CN" sz="2400" i="1" smtClean="0">
                        <a:solidFill>
                          <a:srgbClr val="FFC000"/>
                        </a:solidFill>
                        <a:latin typeface="Cambria Math" panose="02040503050406030204" pitchFamily="18" charset="0"/>
                      </a:rPr>
                      <m:t>𝑖</m:t>
                    </m:r>
                    <m:r>
                      <a:rPr lang="en-US" altLang="zh-CN" sz="2400" i="1" smtClean="0">
                        <a:solidFill>
                          <a:srgbClr val="FFC000"/>
                        </a:solidFill>
                        <a:latin typeface="Cambria Math" panose="02040503050406030204" pitchFamily="18" charset="0"/>
                      </a:rPr>
                      <m:t>ℏ</m:t>
                    </m:r>
                    <m:f>
                      <m:fPr>
                        <m:ctrlPr>
                          <a:rPr lang="zh-CN" altLang="zh-CN" sz="2400" i="1">
                            <a:solidFill>
                              <a:srgbClr val="FFC000"/>
                            </a:solidFill>
                            <a:latin typeface="Cambria Math" panose="02040503050406030204" pitchFamily="18" charset="0"/>
                          </a:rPr>
                        </m:ctrlPr>
                      </m:fPr>
                      <m:num>
                        <m:r>
                          <a:rPr lang="en-US" altLang="zh-CN" sz="2400" i="1">
                            <a:solidFill>
                              <a:srgbClr val="FFC000"/>
                            </a:solidFill>
                            <a:latin typeface="Cambria Math" panose="02040503050406030204" pitchFamily="18" charset="0"/>
                          </a:rPr>
                          <m:t>𝜕𝜓</m:t>
                        </m:r>
                      </m:num>
                      <m:den>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𝑡</m:t>
                        </m:r>
                      </m:den>
                    </m:f>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𝐻</m:t>
                    </m:r>
                    <m:r>
                      <a:rPr lang="en-US" altLang="zh-CN" sz="2400" i="1">
                        <a:solidFill>
                          <a:srgbClr val="FFC000"/>
                        </a:solidFill>
                        <a:latin typeface="Cambria Math" panose="02040503050406030204" pitchFamily="18" charset="0"/>
                      </a:rPr>
                      <m:t>𝜓</m:t>
                    </m:r>
                    <m:r>
                      <a:rPr lang="en-US" altLang="zh-CN" sz="2400" i="1">
                        <a:solidFill>
                          <a:srgbClr val="FFC000"/>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endParaRPr>
              </a:p>
              <a:p>
                <a:pPr algn="just">
                  <a:lnSpc>
                    <a:spcPct val="150000"/>
                  </a:lnSpc>
                </a:pPr>
                <a:r>
                  <a:rPr lang="zh-CN" altLang="zh-CN" sz="20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这个拼凑过程见</a:t>
                </a:r>
                <a:r>
                  <a:rPr lang="zh-CN" altLang="en-US" sz="20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于</a:t>
                </a:r>
                <a:r>
                  <a:rPr lang="en-US" altLang="zh-CN" sz="20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Walter Moore, Schrödinger: Life and Thought, Cambridge University Press (1989) </a:t>
                </a:r>
                <a:r>
                  <a:rPr lang="zh-CN" altLang="en-US" sz="2000" dirty="0">
                    <a:solidFill>
                      <a:schemeClr val="bg1"/>
                    </a:solidFill>
                    <a:latin typeface="Times New Roman" panose="02020603050405020304" pitchFamily="18" charset="0"/>
                    <a:ea typeface="仿宋" panose="02010609060101010101" pitchFamily="49" charset="-122"/>
                    <a:cs typeface="Times New Roman" panose="02020603050405020304" pitchFamily="18" charset="0"/>
                  </a:rPr>
                  <a:t>。</a:t>
                </a:r>
              </a:p>
            </p:txBody>
          </p:sp>
        </mc:Choice>
        <mc:Fallback xmlns="">
          <p:sp>
            <p:nvSpPr>
              <p:cNvPr id="8" name="文本框 7">
                <a:extLst>
                  <a:ext uri="{FF2B5EF4-FFF2-40B4-BE49-F238E27FC236}">
                    <a16:creationId xmlns:a16="http://schemas.microsoft.com/office/drawing/2014/main" id="{E11BE1E8-939B-B9BD-C777-A138F4C18C94}"/>
                  </a:ext>
                </a:extLst>
              </p:cNvPr>
              <p:cNvSpPr txBox="1">
                <a:spLocks noRot="1" noChangeAspect="1" noMove="1" noResize="1" noEditPoints="1" noAdjustHandles="1" noChangeArrowheads="1" noChangeShapeType="1" noTextEdit="1"/>
              </p:cNvSpPr>
              <p:nvPr/>
            </p:nvSpPr>
            <p:spPr bwMode="auto">
              <a:xfrm>
                <a:off x="391544" y="1362343"/>
                <a:ext cx="10962256" cy="5176569"/>
              </a:xfrm>
              <a:prstGeom prst="rect">
                <a:avLst/>
              </a:prstGeom>
              <a:blipFill>
                <a:blip r:embed="rId3"/>
                <a:stretch>
                  <a:fillRect l="-834" r="-3613"/>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411295996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A97773-D725-21EC-2A0D-42C2F4E2F52F}"/>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4090ADAC-C08E-0013-F390-98A0FC7E144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87F0EC0-93CC-2A1A-0321-CDFAB9255808}"/>
              </a:ext>
            </a:extLst>
          </p:cNvPr>
          <p:cNvSpPr>
            <a:spLocks noGrp="1"/>
          </p:cNvSpPr>
          <p:nvPr>
            <p:ph type="sldNum" sz="quarter" idx="12"/>
          </p:nvPr>
        </p:nvSpPr>
        <p:spPr/>
        <p:txBody>
          <a:bodyPr/>
          <a:lstStyle/>
          <a:p>
            <a:fld id="{A840D53A-832B-4CFE-819B-CBBAE244F2EE}" type="slidenum">
              <a:rPr lang="zh-CN" altLang="en-US" smtClean="0"/>
              <a:t>46</a:t>
            </a:fld>
            <a:endParaRPr lang="zh-CN" altLang="en-US"/>
          </a:p>
        </p:txBody>
      </p:sp>
      <p:sp>
        <p:nvSpPr>
          <p:cNvPr id="3" name="文本框 2">
            <a:extLst>
              <a:ext uri="{FF2B5EF4-FFF2-40B4-BE49-F238E27FC236}">
                <a16:creationId xmlns:a16="http://schemas.microsoft.com/office/drawing/2014/main" id="{BF8CF848-FF00-1851-7857-C55FA618E8D6}"/>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F839C46-6C82-687D-797F-8F0BA3754546}"/>
              </a:ext>
            </a:extLst>
          </p:cNvPr>
          <p:cNvSpPr txBox="1"/>
          <p:nvPr/>
        </p:nvSpPr>
        <p:spPr bwMode="auto">
          <a:xfrm>
            <a:off x="417902" y="283174"/>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薛定谔的波力学之构造</a:t>
            </a:r>
          </a:p>
        </p:txBody>
      </p:sp>
      <p:sp>
        <p:nvSpPr>
          <p:cNvPr id="6" name="文本框 5">
            <a:extLst>
              <a:ext uri="{FF2B5EF4-FFF2-40B4-BE49-F238E27FC236}">
                <a16:creationId xmlns:a16="http://schemas.microsoft.com/office/drawing/2014/main" id="{B8C44E25-EF3F-A52D-6DEE-CB7C824E5EB0}"/>
              </a:ext>
            </a:extLst>
          </p:cNvPr>
          <p:cNvSpPr txBox="1"/>
          <p:nvPr/>
        </p:nvSpPr>
        <p:spPr bwMode="auto">
          <a:xfrm>
            <a:off x="227557" y="6289774"/>
            <a:ext cx="11562272" cy="285052"/>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An undulatory theory of the mechanics of atoms and molecules, Physical Review 28(6), 1049-1070 (1926).  Sept.</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3.</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A3AFD662-CBF4-A628-15B8-1C9012BBC485}"/>
                  </a:ext>
                </a:extLst>
              </p:cNvPr>
              <p:cNvSpPr txBox="1"/>
              <p:nvPr/>
            </p:nvSpPr>
            <p:spPr bwMode="auto">
              <a:xfrm>
                <a:off x="500729" y="1054857"/>
                <a:ext cx="10273664" cy="4748285"/>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cs typeface="Times New Roman" panose="02020603050405020304" pitchFamily="18" charset="0"/>
                  </a:rPr>
                  <a:t>一个比较简洁的表述</a:t>
                </a:r>
                <a:endParaRPr lang="en-US"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由</a:t>
                </a:r>
                <a:r>
                  <a:rPr lang="zh-CN" altLang="zh-CN" sz="2400" b="1" dirty="0">
                    <a:solidFill>
                      <a:srgbClr val="FFC000"/>
                    </a:solidFill>
                    <a:latin typeface="Times New Roman" panose="02020603050405020304" pitchFamily="18" charset="0"/>
                    <a:cs typeface="Times New Roman" panose="02020603050405020304" pitchFamily="18" charset="0"/>
                  </a:rPr>
                  <a:t>通常的波方程</a:t>
                </a:r>
                <a:r>
                  <a:rPr lang="en-US" altLang="zh-CN" sz="2400" b="1" dirty="0">
                    <a:solidFill>
                      <a:srgbClr val="FFC000"/>
                    </a:solidFill>
                    <a:latin typeface="Times New Roman" panose="02020603050405020304" pitchFamily="18" charset="0"/>
                    <a:cs typeface="Times New Roman" panose="02020603050405020304" pitchFamily="18" charset="0"/>
                  </a:rPr>
                  <a:t> </a:t>
                </a:r>
                <a:r>
                  <a:rPr lang="en-US" altLang="zh-CN" sz="2400" dirty="0">
                    <a:solidFill>
                      <a:schemeClr val="bg1"/>
                    </a:solidFill>
                    <a:latin typeface="Times New Roman" panose="02020603050405020304" pitchFamily="18" charset="0"/>
                    <a:cs typeface="Times New Roman" panose="02020603050405020304" pitchFamily="18" charset="0"/>
                  </a:rPr>
                  <a:t>(ordinary wave-equation)  </a:t>
                </a:r>
                <a14:m>
                  <m:oMath xmlns:m="http://schemas.openxmlformats.org/officeDocument/2006/math">
                    <m:r>
                      <m:rPr>
                        <m:sty m:val="p"/>
                      </m:rPr>
                      <a:rPr lang="en-US" altLang="zh-CN" sz="2400">
                        <a:solidFill>
                          <a:schemeClr val="bg1"/>
                        </a:solidFill>
                        <a:latin typeface="Cambria Math" panose="02040503050406030204" pitchFamily="18" charset="0"/>
                      </a:rPr>
                      <m:t>Δ</m:t>
                    </m:r>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m:t>
                    </m:r>
                    <m:acc>
                      <m:accPr>
                        <m:chr m:val="̈"/>
                        <m:ctrlPr>
                          <a:rPr lang="zh-CN" altLang="zh-CN" sz="2400" i="1">
                            <a:solidFill>
                              <a:schemeClr val="bg1"/>
                            </a:solidFill>
                            <a:latin typeface="Cambria Math" panose="02040503050406030204" pitchFamily="18" charset="0"/>
                          </a:rPr>
                        </m:ctrlPr>
                      </m:accPr>
                      <m:e>
                        <m:r>
                          <a:rPr lang="en-US" altLang="zh-CN" sz="2400" i="1">
                            <a:solidFill>
                              <a:schemeClr val="bg1"/>
                            </a:solidFill>
                            <a:latin typeface="Cambria Math" panose="02040503050406030204" pitchFamily="18" charset="0"/>
                          </a:rPr>
                          <m:t>𝜓</m:t>
                        </m:r>
                      </m:e>
                    </m:acc>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𝑢</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=0</m:t>
                    </m:r>
                  </m:oMath>
                </a14:m>
                <a:r>
                  <a:rPr lang="en-US" altLang="zh-CN" sz="2400" dirty="0">
                    <a:solidFill>
                      <a:schemeClr val="bg1"/>
                    </a:solidFill>
                    <a:latin typeface="Times New Roman" panose="02020603050405020304" pitchFamily="18" charset="0"/>
                    <a:cs typeface="Times New Roman" panose="02020603050405020304" pitchFamily="18" charset="0"/>
                  </a:rPr>
                  <a:t> </a:t>
                </a: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代入由经典力学</a:t>
                </a:r>
                <a:r>
                  <a:rPr lang="en-US" altLang="zh-CN" sz="2400" dirty="0">
                    <a:solidFill>
                      <a:schemeClr val="bg1"/>
                    </a:solidFill>
                    <a:latin typeface="Times New Roman" panose="02020603050405020304" pitchFamily="18" charset="0"/>
                    <a:cs typeface="Times New Roman" panose="02020603050405020304" pitchFamily="18" charset="0"/>
                  </a:rPr>
                  <a:t>/</a:t>
                </a:r>
                <a:r>
                  <a:rPr lang="zh-CN" altLang="zh-CN" sz="2400" dirty="0">
                    <a:solidFill>
                      <a:schemeClr val="bg1"/>
                    </a:solidFill>
                    <a:latin typeface="Times New Roman" panose="02020603050405020304" pitchFamily="18" charset="0"/>
                    <a:cs typeface="Times New Roman" panose="02020603050405020304" pitchFamily="18" charset="0"/>
                  </a:rPr>
                  <a:t>光学类比通过变分原理而来的波速 </a:t>
                </a:r>
                <a14:m>
                  <m:oMath xmlns:m="http://schemas.openxmlformats.org/officeDocument/2006/math">
                    <m:r>
                      <a:rPr lang="en-US" altLang="zh-CN" sz="2400" i="1">
                        <a:solidFill>
                          <a:schemeClr val="bg1"/>
                        </a:solidFill>
                        <a:latin typeface="Cambria Math" panose="02040503050406030204" pitchFamily="18" charset="0"/>
                      </a:rPr>
                      <m:t>𝑢</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𝐸</m:t>
                    </m:r>
                    <m:r>
                      <a:rPr lang="en-US" altLang="zh-CN" sz="2400" i="1">
                        <a:solidFill>
                          <a:schemeClr val="bg1"/>
                        </a:solidFill>
                        <a:latin typeface="Cambria Math" panose="02040503050406030204" pitchFamily="18" charset="0"/>
                      </a:rPr>
                      <m:t> /</m:t>
                    </m:r>
                    <m:rad>
                      <m:radPr>
                        <m:degHide m:val="on"/>
                        <m:ctrlPr>
                          <a:rPr lang="zh-CN" altLang="zh-CN" sz="2400" i="1">
                            <a:solidFill>
                              <a:schemeClr val="bg1"/>
                            </a:solidFill>
                            <a:latin typeface="Cambria Math" panose="02040503050406030204" pitchFamily="18" charset="0"/>
                          </a:rPr>
                        </m:ctrlPr>
                      </m:radPr>
                      <m:deg/>
                      <m:e>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𝑚</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𝐸</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𝑉</m:t>
                            </m:r>
                          </m:e>
                        </m:d>
                      </m:e>
                    </m:rad>
                  </m:oMath>
                </a14:m>
                <a:r>
                  <a:rPr lang="en-US" altLang="zh-CN" sz="2400" dirty="0">
                    <a:solidFill>
                      <a:schemeClr val="bg1"/>
                    </a:solidFill>
                    <a:latin typeface="Times New Roman" panose="02020603050405020304" pitchFamily="18" charset="0"/>
                    <a:cs typeface="Times New Roman" panose="02020603050405020304" pitchFamily="18" charset="0"/>
                  </a:rPr>
                  <a:t>    </a:t>
                </a: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这要求</a:t>
                </a:r>
                <a14:m>
                  <m:oMath xmlns:m="http://schemas.openxmlformats.org/officeDocument/2006/math">
                    <m:r>
                      <a:rPr lang="en-US" altLang="zh-CN" sz="2400" i="1">
                        <a:solidFill>
                          <a:schemeClr val="bg1"/>
                        </a:solidFill>
                        <a:latin typeface="Cambria Math" panose="02040503050406030204" pitchFamily="18" charset="0"/>
                      </a:rPr>
                      <m:t>𝜓</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是借助前缀因子</a:t>
                </a:r>
                <a14:m>
                  <m:oMath xmlns:m="http://schemas.openxmlformats.org/officeDocument/2006/math">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𝑒</m:t>
                        </m:r>
                      </m:e>
                      <m:sup>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𝜋</m:t>
                        </m:r>
                        <m:r>
                          <a:rPr lang="en-US" altLang="zh-CN" sz="2400" i="1">
                            <a:solidFill>
                              <a:schemeClr val="bg1"/>
                            </a:solidFill>
                            <a:latin typeface="Cambria Math" panose="02040503050406030204" pitchFamily="18" charset="0"/>
                          </a:rPr>
                          <m:t>𝑖𝑡𝐸</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h</m:t>
                        </m:r>
                      </m:sup>
                    </m:sSup>
                    <m:r>
                      <a:rPr lang="en-US" altLang="zh-CN" sz="2400" i="1">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依赖于时间的</a:t>
                </a:r>
                <a:r>
                  <a:rPr lang="zh-CN" altLang="en-US" sz="2400" dirty="0">
                    <a:solidFill>
                      <a:schemeClr val="bg1"/>
                    </a:solidFill>
                    <a:latin typeface="Times New Roman" panose="02020603050405020304" pitchFamily="18" charset="0"/>
                    <a:cs typeface="Times New Roman" panose="02020603050405020304" pitchFamily="18" charset="0"/>
                  </a:rPr>
                  <a:t>，</a:t>
                </a:r>
                <a:endParaRPr lang="en-US"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得关系</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zh-CN" altLang="zh-CN" sz="2400" i="1">
                            <a:solidFill>
                              <a:schemeClr val="bg1"/>
                            </a:solidFill>
                            <a:latin typeface="Cambria Math" panose="02040503050406030204" pitchFamily="18" charset="0"/>
                          </a:rPr>
                        </m:ctrlPr>
                      </m:accPr>
                      <m:e>
                        <m:r>
                          <a:rPr lang="en-US" altLang="zh-CN" sz="2400">
                            <a:solidFill>
                              <a:schemeClr val="bg1"/>
                            </a:solidFill>
                            <a:latin typeface="Cambria Math" panose="02040503050406030204" pitchFamily="18" charset="0"/>
                          </a:rPr>
                          <m:t>𝜓</m:t>
                        </m:r>
                      </m:e>
                    </m:acc>
                    <m:r>
                      <a:rPr lang="en-US" altLang="zh-CN" sz="2400">
                        <a:solidFill>
                          <a:schemeClr val="bg1"/>
                        </a:solidFill>
                        <a:latin typeface="Cambria Math" panose="02040503050406030204" pitchFamily="18" charset="0"/>
                      </a:rPr>
                      <m:t>=   −4</m:t>
                    </m:r>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𝜋</m:t>
                        </m:r>
                      </m:e>
                      <m:sup>
                        <m:r>
                          <a:rPr lang="en-US" altLang="zh-CN" sz="2400">
                            <a:solidFill>
                              <a:schemeClr val="bg1"/>
                            </a:solidFill>
                            <a:latin typeface="Cambria Math" panose="02040503050406030204" pitchFamily="18" charset="0"/>
                          </a:rPr>
                          <m:t>2</m:t>
                        </m:r>
                      </m:sup>
                    </m:sSup>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𝐸</m:t>
                        </m:r>
                      </m:e>
                      <m:sup>
                        <m:r>
                          <a:rPr lang="en-US" altLang="zh-CN" sz="2400">
                            <a:solidFill>
                              <a:schemeClr val="bg1"/>
                            </a:solidFill>
                            <a:latin typeface="Cambria Math" panose="02040503050406030204" pitchFamily="18" charset="0"/>
                          </a:rPr>
                          <m:t>2</m:t>
                        </m:r>
                      </m:sup>
                    </m:sSup>
                    <m:r>
                      <a:rPr lang="en-US" altLang="zh-CN" sz="2400">
                        <a:solidFill>
                          <a:schemeClr val="bg1"/>
                        </a:solidFill>
                        <a:latin typeface="Cambria Math" panose="02040503050406030204" pitchFamily="18" charset="0"/>
                      </a:rPr>
                      <m:t>𝜓</m:t>
                    </m:r>
                    <m:r>
                      <a:rPr lang="en-US" altLang="zh-CN" sz="2400">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h</m:t>
                        </m:r>
                      </m:e>
                      <m:sup>
                        <m:r>
                          <a:rPr lang="en-US" altLang="zh-CN" sz="2400">
                            <a:solidFill>
                              <a:schemeClr val="bg1"/>
                            </a:solidFill>
                            <a:latin typeface="Cambria Math" panose="02040503050406030204" pitchFamily="18" charset="0"/>
                          </a:rPr>
                          <m:t>2</m:t>
                        </m:r>
                      </m:sup>
                    </m:sSup>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a:t>
                </a:r>
                <a:endParaRPr lang="en-US"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把</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acc>
                      <m:accPr>
                        <m:chr m:val="̈"/>
                        <m:ctrlPr>
                          <a:rPr lang="zh-CN" altLang="zh-CN" sz="2400" i="1">
                            <a:solidFill>
                              <a:schemeClr val="bg1"/>
                            </a:solidFill>
                            <a:latin typeface="Cambria Math" panose="02040503050406030204" pitchFamily="18" charset="0"/>
                          </a:rPr>
                        </m:ctrlPr>
                      </m:accPr>
                      <m:e>
                        <m:r>
                          <a:rPr lang="en-US" altLang="zh-CN" sz="2400">
                            <a:solidFill>
                              <a:schemeClr val="bg1"/>
                            </a:solidFill>
                            <a:latin typeface="Cambria Math" panose="02040503050406030204" pitchFamily="18" charset="0"/>
                          </a:rPr>
                          <m:t>𝜓</m:t>
                        </m:r>
                      </m:e>
                    </m:acc>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和</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a:solidFill>
                          <a:schemeClr val="bg1"/>
                        </a:solidFill>
                        <a:latin typeface="Cambria Math" panose="02040503050406030204" pitchFamily="18" charset="0"/>
                      </a:rPr>
                      <m:t>𝑢</m:t>
                    </m:r>
                    <m:r>
                      <a:rPr lang="en-US" altLang="zh-CN" sz="2400">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的表达式代入方程 </a:t>
                </a:r>
                <a14:m>
                  <m:oMath xmlns:m="http://schemas.openxmlformats.org/officeDocument/2006/math">
                    <m:r>
                      <m:rPr>
                        <m:sty m:val="p"/>
                      </m:rPr>
                      <a:rPr lang="en-US" altLang="zh-CN" sz="2400">
                        <a:solidFill>
                          <a:schemeClr val="bg1"/>
                        </a:solidFill>
                        <a:latin typeface="Cambria Math" panose="02040503050406030204" pitchFamily="18" charset="0"/>
                      </a:rPr>
                      <m:t>Δ</m:t>
                    </m:r>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m:t>
                    </m:r>
                    <m:acc>
                      <m:accPr>
                        <m:chr m:val="̈"/>
                        <m:ctrlPr>
                          <a:rPr lang="zh-CN" altLang="zh-CN" sz="2400" i="1">
                            <a:solidFill>
                              <a:schemeClr val="bg1"/>
                            </a:solidFill>
                            <a:latin typeface="Cambria Math" panose="02040503050406030204" pitchFamily="18" charset="0"/>
                          </a:rPr>
                        </m:ctrlPr>
                      </m:accPr>
                      <m:e>
                        <m:r>
                          <a:rPr lang="en-US" altLang="zh-CN" sz="2400" i="1">
                            <a:solidFill>
                              <a:schemeClr val="bg1"/>
                            </a:solidFill>
                            <a:latin typeface="Cambria Math" panose="02040503050406030204" pitchFamily="18" charset="0"/>
                          </a:rPr>
                          <m:t>𝜓</m:t>
                        </m:r>
                      </m:e>
                    </m:acc>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𝑢</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=0  </m:t>
                    </m:r>
                  </m:oMath>
                </a14:m>
                <a:r>
                  <a:rPr lang="zh-CN" altLang="zh-CN" sz="2400" dirty="0">
                    <a:solidFill>
                      <a:schemeClr val="bg1"/>
                    </a:solidFill>
                    <a:latin typeface="Times New Roman" panose="02020603050405020304" pitchFamily="18" charset="0"/>
                    <a:cs typeface="Times New Roman" panose="02020603050405020304" pitchFamily="18" charset="0"/>
                  </a:rPr>
                  <a:t> </a:t>
                </a:r>
                <a:endParaRPr lang="en-US"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得到</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en-US" altLang="zh-CN" sz="2400" smtClean="0">
                        <a:solidFill>
                          <a:srgbClr val="FFC000"/>
                        </a:solidFill>
                        <a:latin typeface="Cambria Math" panose="02040503050406030204" pitchFamily="18" charset="0"/>
                      </a:rPr>
                      <m:t>Δ</m:t>
                    </m:r>
                    <m:r>
                      <a:rPr lang="en-US" altLang="zh-CN" sz="2400" i="1">
                        <a:solidFill>
                          <a:srgbClr val="FFC000"/>
                        </a:solidFill>
                        <a:latin typeface="Cambria Math" panose="02040503050406030204" pitchFamily="18" charset="0"/>
                      </a:rPr>
                      <m:t>𝜓</m:t>
                    </m:r>
                    <m:r>
                      <a:rPr lang="en-US" altLang="zh-CN" sz="2400" i="1">
                        <a:solidFill>
                          <a:srgbClr val="FFC000"/>
                        </a:solidFill>
                        <a:latin typeface="Cambria Math" panose="02040503050406030204" pitchFamily="18" charset="0"/>
                      </a:rPr>
                      <m:t>+8</m:t>
                    </m:r>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𝜋</m:t>
                        </m:r>
                      </m:e>
                      <m:sup>
                        <m:r>
                          <a:rPr lang="en-US" altLang="zh-CN" sz="2400" i="1">
                            <a:solidFill>
                              <a:srgbClr val="FFC000"/>
                            </a:solidFill>
                            <a:latin typeface="Cambria Math" panose="02040503050406030204" pitchFamily="18" charset="0"/>
                          </a:rPr>
                          <m:t>2</m:t>
                        </m:r>
                      </m:sup>
                    </m:sSup>
                    <m:r>
                      <a:rPr lang="en-US" altLang="zh-CN" sz="2400" i="1">
                        <a:solidFill>
                          <a:srgbClr val="FFC000"/>
                        </a:solidFill>
                        <a:latin typeface="Cambria Math" panose="02040503050406030204" pitchFamily="18" charset="0"/>
                      </a:rPr>
                      <m:t> </m:t>
                    </m:r>
                    <m:r>
                      <a:rPr lang="en-US" altLang="zh-CN" sz="2400" i="1">
                        <a:solidFill>
                          <a:srgbClr val="FFC000"/>
                        </a:solidFill>
                        <a:latin typeface="Cambria Math" panose="02040503050406030204" pitchFamily="18" charset="0"/>
                      </a:rPr>
                      <m:t>𝑚</m:t>
                    </m:r>
                    <m:d>
                      <m:dPr>
                        <m:ctrlPr>
                          <a:rPr lang="zh-CN" altLang="zh-CN" sz="2400" i="1">
                            <a:solidFill>
                              <a:srgbClr val="FFC000"/>
                            </a:solidFill>
                            <a:latin typeface="Cambria Math" panose="02040503050406030204" pitchFamily="18" charset="0"/>
                          </a:rPr>
                        </m:ctrlPr>
                      </m:dPr>
                      <m:e>
                        <m:r>
                          <a:rPr lang="en-US" altLang="zh-CN" sz="2400" i="1">
                            <a:solidFill>
                              <a:srgbClr val="FFC000"/>
                            </a:solidFill>
                            <a:latin typeface="Cambria Math" panose="02040503050406030204" pitchFamily="18" charset="0"/>
                          </a:rPr>
                          <m:t>𝐸</m:t>
                        </m:r>
                        <m:r>
                          <a:rPr lang="en-US" altLang="zh-CN" sz="2400" i="1">
                            <a:solidFill>
                              <a:srgbClr val="FFC000"/>
                            </a:solidFill>
                            <a:latin typeface="Cambria Math" panose="02040503050406030204" pitchFamily="18" charset="0"/>
                          </a:rPr>
                          <m:t>−</m:t>
                        </m:r>
                        <m:r>
                          <a:rPr lang="en-US" altLang="zh-CN" sz="2400" i="1">
                            <a:solidFill>
                              <a:srgbClr val="FFC000"/>
                            </a:solidFill>
                            <a:latin typeface="Cambria Math" panose="02040503050406030204" pitchFamily="18" charset="0"/>
                          </a:rPr>
                          <m:t>𝑉</m:t>
                        </m:r>
                      </m:e>
                    </m:d>
                    <m:r>
                      <a:rPr lang="en-US" altLang="zh-CN" sz="2400" i="1">
                        <a:solidFill>
                          <a:srgbClr val="FFC000"/>
                        </a:solidFill>
                        <a:latin typeface="Cambria Math" panose="02040503050406030204" pitchFamily="18" charset="0"/>
                      </a:rPr>
                      <m:t>𝜓</m:t>
                    </m:r>
                    <m:r>
                      <a:rPr lang="en-US" altLang="zh-CN" sz="2400" i="1">
                        <a:solidFill>
                          <a:srgbClr val="FFC000"/>
                        </a:solidFill>
                        <a:latin typeface="Cambria Math" panose="02040503050406030204" pitchFamily="18" charset="0"/>
                      </a:rPr>
                      <m:t>/ </m:t>
                    </m:r>
                    <m:sSup>
                      <m:sSupPr>
                        <m:ctrlPr>
                          <a:rPr lang="zh-CN" altLang="zh-CN" sz="2400" i="1">
                            <a:solidFill>
                              <a:srgbClr val="FFC000"/>
                            </a:solidFill>
                            <a:latin typeface="Cambria Math" panose="02040503050406030204" pitchFamily="18" charset="0"/>
                          </a:rPr>
                        </m:ctrlPr>
                      </m:sSupPr>
                      <m:e>
                        <m:r>
                          <a:rPr lang="en-US" altLang="zh-CN" sz="2400" i="1">
                            <a:solidFill>
                              <a:srgbClr val="FFC000"/>
                            </a:solidFill>
                            <a:latin typeface="Cambria Math" panose="02040503050406030204" pitchFamily="18" charset="0"/>
                          </a:rPr>
                          <m:t>h</m:t>
                        </m:r>
                      </m:e>
                      <m:sup>
                        <m:r>
                          <a:rPr lang="en-US" altLang="zh-CN" sz="2400" i="1">
                            <a:solidFill>
                              <a:srgbClr val="FFC000"/>
                            </a:solidFill>
                            <a:latin typeface="Cambria Math" panose="02040503050406030204" pitchFamily="18" charset="0"/>
                          </a:rPr>
                          <m:t>2</m:t>
                        </m:r>
                      </m:sup>
                    </m:sSup>
                    <m:r>
                      <a:rPr lang="en-US" altLang="zh-CN" sz="2400" i="1">
                        <a:solidFill>
                          <a:srgbClr val="FFC000"/>
                        </a:solidFill>
                        <a:latin typeface="Cambria Math" panose="02040503050406030204" pitchFamily="18" charset="0"/>
                      </a:rPr>
                      <m:t>=0</m:t>
                    </m:r>
                  </m:oMath>
                </a14:m>
                <a:r>
                  <a:rPr lang="en-US" altLang="zh-CN" sz="2400" dirty="0">
                    <a:solidFill>
                      <a:srgbClr val="FFC000"/>
                    </a:solidFill>
                    <a:latin typeface="Times New Roman" panose="02020603050405020304" pitchFamily="18" charset="0"/>
                    <a:cs typeface="Times New Roman" panose="02020603050405020304" pitchFamily="18" charset="0"/>
                  </a:rPr>
                  <a:t>  </a:t>
                </a:r>
                <a:endParaRPr lang="en-US" altLang="zh-CN" sz="2400" dirty="0">
                  <a:solidFill>
                    <a:schemeClr val="bg1"/>
                  </a:solidFill>
                  <a:latin typeface="Times New Roman" panose="02020603050405020304" pitchFamily="18" charset="0"/>
                  <a:cs typeface="Times New Roman" panose="02020603050405020304" pitchFamily="18" charset="0"/>
                </a:endParaRPr>
              </a:p>
              <a:p>
                <a:pPr algn="just">
                  <a:lnSpc>
                    <a:spcPct val="150000"/>
                  </a:lnSpc>
                </a:pPr>
                <a:r>
                  <a:rPr lang="zh-CN" altLang="zh-CN" sz="2400" dirty="0">
                    <a:solidFill>
                      <a:schemeClr val="bg1"/>
                    </a:solidFill>
                    <a:latin typeface="Times New Roman" panose="02020603050405020304" pitchFamily="18" charset="0"/>
                    <a:cs typeface="Times New Roman" panose="02020603050405020304" pitchFamily="18" charset="0"/>
                  </a:rPr>
                  <a:t>这就是一般教科书中的所谓定态薛定谔方程</a:t>
                </a:r>
                <a:r>
                  <a:rPr lang="zh-CN" altLang="en-US" sz="2400" dirty="0">
                    <a:solidFill>
                      <a:schemeClr val="bg1"/>
                    </a:solidFill>
                    <a:latin typeface="Times New Roman" panose="02020603050405020304" pitchFamily="18" charset="0"/>
                    <a:cs typeface="Times New Roman" panose="02020603050405020304" pitchFamily="18" charset="0"/>
                  </a:rPr>
                  <a:t>。</a:t>
                </a:r>
              </a:p>
            </p:txBody>
          </p:sp>
        </mc:Choice>
        <mc:Fallback xmlns="">
          <p:sp>
            <p:nvSpPr>
              <p:cNvPr id="7" name="文本框 6">
                <a:extLst>
                  <a:ext uri="{FF2B5EF4-FFF2-40B4-BE49-F238E27FC236}">
                    <a16:creationId xmlns:a16="http://schemas.microsoft.com/office/drawing/2014/main" id="{A3AFD662-CBF4-A628-15B8-1C9012BBC485}"/>
                  </a:ext>
                </a:extLst>
              </p:cNvPr>
              <p:cNvSpPr txBox="1">
                <a:spLocks noRot="1" noChangeAspect="1" noMove="1" noResize="1" noEditPoints="1" noAdjustHandles="1" noChangeArrowheads="1" noChangeShapeType="1" noTextEdit="1"/>
              </p:cNvSpPr>
              <p:nvPr/>
            </p:nvSpPr>
            <p:spPr bwMode="auto">
              <a:xfrm>
                <a:off x="500729" y="1054857"/>
                <a:ext cx="10273664" cy="4748285"/>
              </a:xfrm>
              <a:prstGeom prst="rect">
                <a:avLst/>
              </a:prstGeom>
              <a:blipFill>
                <a:blip r:embed="rId3"/>
                <a:stretch>
                  <a:fillRect l="-890" b="-642"/>
                </a:stretch>
              </a:blipFill>
              <a:ln>
                <a:noFill/>
              </a:ln>
              <a:effectLst/>
            </p:spPr>
            <p:txBody>
              <a:bodyPr/>
              <a:lstStyle/>
              <a:p>
                <a:r>
                  <a:rPr lang="zh-CN" altLang="en-US">
                    <a:noFill/>
                  </a:rPr>
                  <a:t> </a:t>
                </a:r>
              </a:p>
            </p:txBody>
          </p:sp>
        </mc:Fallback>
      </mc:AlternateContent>
      <p:pic>
        <p:nvPicPr>
          <p:cNvPr id="8" name="图片 7">
            <a:extLst>
              <a:ext uri="{FF2B5EF4-FFF2-40B4-BE49-F238E27FC236}">
                <a16:creationId xmlns:a16="http://schemas.microsoft.com/office/drawing/2014/main" id="{9D49EFF0-6D75-F230-A0C7-FFB10C0FFA87}"/>
              </a:ext>
            </a:extLst>
          </p:cNvPr>
          <p:cNvPicPr>
            <a:picLocks noChangeAspect="1"/>
          </p:cNvPicPr>
          <p:nvPr/>
        </p:nvPicPr>
        <p:blipFill>
          <a:blip r:embed="rId4"/>
          <a:stretch>
            <a:fillRect/>
          </a:stretch>
        </p:blipFill>
        <p:spPr>
          <a:xfrm>
            <a:off x="7518401" y="3166229"/>
            <a:ext cx="4673600" cy="2925285"/>
          </a:xfrm>
          <a:prstGeom prst="rect">
            <a:avLst/>
          </a:prstGeom>
        </p:spPr>
      </p:pic>
    </p:spTree>
    <p:extLst>
      <p:ext uri="{BB962C8B-B14F-4D97-AF65-F5344CB8AC3E}">
        <p14:creationId xmlns:p14="http://schemas.microsoft.com/office/powerpoint/2010/main" val="20006374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2595BD-C2A1-A8E2-D5BC-F914044F906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59D3C3A8-5E92-88A8-A793-B757CBA9441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53212214-0C32-1056-9FF3-820FA38ADA40}"/>
              </a:ext>
            </a:extLst>
          </p:cNvPr>
          <p:cNvSpPr>
            <a:spLocks noGrp="1"/>
          </p:cNvSpPr>
          <p:nvPr>
            <p:ph type="sldNum" sz="quarter" idx="12"/>
          </p:nvPr>
        </p:nvSpPr>
        <p:spPr/>
        <p:txBody>
          <a:bodyPr/>
          <a:lstStyle/>
          <a:p>
            <a:fld id="{A840D53A-832B-4CFE-819B-CBBAE244F2EE}" type="slidenum">
              <a:rPr lang="zh-CN" altLang="en-US" smtClean="0"/>
              <a:t>47</a:t>
            </a:fld>
            <a:endParaRPr lang="zh-CN" altLang="en-US"/>
          </a:p>
        </p:txBody>
      </p:sp>
      <p:sp>
        <p:nvSpPr>
          <p:cNvPr id="3" name="文本框 2">
            <a:extLst>
              <a:ext uri="{FF2B5EF4-FFF2-40B4-BE49-F238E27FC236}">
                <a16:creationId xmlns:a16="http://schemas.microsoft.com/office/drawing/2014/main" id="{E8A1C364-6596-F6A6-4089-6F2C9EBEFA2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A528706B-1B27-5B87-6C61-E033C8014B61}"/>
              </a:ext>
            </a:extLst>
          </p:cNvPr>
          <p:cNvSpPr txBox="1"/>
          <p:nvPr/>
        </p:nvSpPr>
        <p:spPr bwMode="auto">
          <a:xfrm>
            <a:off x="417902" y="283174"/>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薛定谔的波力学之构造</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E0C09946-E68F-1F4A-7A2B-DEE9CCF44CC5}"/>
                  </a:ext>
                </a:extLst>
              </p:cNvPr>
              <p:cNvSpPr txBox="1"/>
              <p:nvPr/>
            </p:nvSpPr>
            <p:spPr bwMode="auto">
              <a:xfrm>
                <a:off x="367467" y="917964"/>
                <a:ext cx="10792687" cy="5146405"/>
              </a:xfrm>
              <a:prstGeom prst="rect">
                <a:avLst/>
              </a:prstGeom>
              <a:noFill/>
              <a:ln>
                <a:noFill/>
              </a:ln>
              <a:effectLst/>
            </p:spPr>
            <p:txBody>
              <a:bodyPr wrap="square" rtlCol="0">
                <a:noAutofit/>
              </a:bodyPr>
              <a:lstStyle/>
              <a:p>
                <a:r>
                  <a:rPr lang="zh-CN" altLang="en-US" sz="2400" dirty="0">
                    <a:solidFill>
                      <a:schemeClr val="bg1"/>
                    </a:solidFill>
                    <a:latin typeface="Times New Roman" panose="02020603050405020304" pitchFamily="18" charset="0"/>
                    <a:cs typeface="Times New Roman" panose="02020603050405020304" pitchFamily="18" charset="0"/>
                  </a:rPr>
                  <a:t>一个</a:t>
                </a:r>
                <a:r>
                  <a:rPr lang="zh-CN" altLang="zh-CN" sz="2400" dirty="0">
                    <a:solidFill>
                      <a:schemeClr val="bg1"/>
                    </a:solidFill>
                    <a:latin typeface="Times New Roman" panose="02020603050405020304" pitchFamily="18" charset="0"/>
                    <a:cs typeface="Times New Roman" panose="02020603050405020304" pitchFamily="18" charset="0"/>
                  </a:rPr>
                  <a:t>粒子，动能为</a:t>
                </a:r>
                <a14:m>
                  <m:oMath xmlns:m="http://schemas.openxmlformats.org/officeDocument/2006/math">
                    <m:r>
                      <a:rPr lang="en-US" altLang="zh-CN" sz="2400" i="1">
                        <a:solidFill>
                          <a:schemeClr val="bg1"/>
                        </a:solidFill>
                        <a:latin typeface="Cambria Math" panose="02040503050406030204" pitchFamily="18" charset="0"/>
                      </a:rPr>
                      <m:t>𝑇</m:t>
                    </m:r>
                    <m:r>
                      <a:rPr lang="en-US"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1</m:t>
                        </m:r>
                      </m:num>
                      <m:den>
                        <m:r>
                          <a:rPr lang="en-US" altLang="zh-CN" sz="2400" i="1">
                            <a:solidFill>
                              <a:schemeClr val="bg1"/>
                            </a:solidFill>
                            <a:latin typeface="Cambria Math" panose="02040503050406030204" pitchFamily="18" charset="0"/>
                          </a:rPr>
                          <m:t>2</m:t>
                        </m:r>
                      </m:den>
                    </m:f>
                    <m:r>
                      <a:rPr lang="en-US" altLang="zh-CN" sz="2400" i="1">
                        <a:solidFill>
                          <a:schemeClr val="bg1"/>
                        </a:solidFill>
                        <a:latin typeface="Cambria Math" panose="02040503050406030204" pitchFamily="18" charset="0"/>
                      </a:rPr>
                      <m:t>𝑚</m:t>
                    </m:r>
                    <m:d>
                      <m:dPr>
                        <m:ctrlPr>
                          <a:rPr lang="zh-CN" altLang="zh-CN" sz="2400" i="1">
                            <a:solidFill>
                              <a:schemeClr val="bg1"/>
                            </a:solidFill>
                            <a:latin typeface="Cambria Math" panose="02040503050406030204" pitchFamily="18" charset="0"/>
                          </a:rPr>
                        </m:ctrlPr>
                      </m:dPr>
                      <m:e>
                        <m:sSup>
                          <m:sSupPr>
                            <m:ctrlPr>
                              <a:rPr lang="zh-CN" altLang="zh-CN" sz="2400" i="1">
                                <a:solidFill>
                                  <a:schemeClr val="bg1"/>
                                </a:solidFill>
                                <a:latin typeface="Cambria Math" panose="02040503050406030204" pitchFamily="18" charset="0"/>
                              </a:rPr>
                            </m:ctrlPr>
                          </m:sSupPr>
                          <m:e>
                            <m:acc>
                              <m:accPr>
                                <m:chr m:val="̇"/>
                                <m:ctrlPr>
                                  <a:rPr lang="zh-CN" altLang="zh-CN" sz="2400" i="1">
                                    <a:solidFill>
                                      <a:schemeClr val="bg1"/>
                                    </a:solidFill>
                                    <a:latin typeface="Cambria Math" panose="02040503050406030204" pitchFamily="18" charset="0"/>
                                  </a:rPr>
                                </m:ctrlPr>
                              </m:accPr>
                              <m:e>
                                <m:r>
                                  <a:rPr lang="en-US" altLang="zh-CN" sz="2400" i="1">
                                    <a:solidFill>
                                      <a:schemeClr val="bg1"/>
                                    </a:solidFill>
                                    <a:latin typeface="Cambria Math" panose="02040503050406030204" pitchFamily="18" charset="0"/>
                                  </a:rPr>
                                  <m:t>𝑥</m:t>
                                </m:r>
                              </m:e>
                            </m:acc>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acc>
                              <m:accPr>
                                <m:chr m:val="̇"/>
                                <m:ctrlPr>
                                  <a:rPr lang="zh-CN" altLang="zh-CN" sz="2400" i="1">
                                    <a:solidFill>
                                      <a:schemeClr val="bg1"/>
                                    </a:solidFill>
                                    <a:latin typeface="Cambria Math" panose="02040503050406030204" pitchFamily="18" charset="0"/>
                                  </a:rPr>
                                </m:ctrlPr>
                              </m:accPr>
                              <m:e>
                                <m:r>
                                  <a:rPr lang="en-US" altLang="zh-CN" sz="2400" i="1">
                                    <a:solidFill>
                                      <a:schemeClr val="bg1"/>
                                    </a:solidFill>
                                    <a:latin typeface="Cambria Math" panose="02040503050406030204" pitchFamily="18" charset="0"/>
                                  </a:rPr>
                                  <m:t>𝑦</m:t>
                                </m:r>
                              </m:e>
                            </m:acc>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acc>
                              <m:accPr>
                                <m:chr m:val="̇"/>
                                <m:ctrlPr>
                                  <a:rPr lang="zh-CN" altLang="zh-CN" sz="2400" i="1">
                                    <a:solidFill>
                                      <a:schemeClr val="bg1"/>
                                    </a:solidFill>
                                    <a:latin typeface="Cambria Math" panose="02040503050406030204" pitchFamily="18" charset="0"/>
                                  </a:rPr>
                                </m:ctrlPr>
                              </m:accPr>
                              <m:e>
                                <m:r>
                                  <a:rPr lang="en-US" altLang="zh-CN" sz="2400" i="1">
                                    <a:solidFill>
                                      <a:schemeClr val="bg1"/>
                                    </a:solidFill>
                                    <a:latin typeface="Cambria Math" panose="02040503050406030204" pitchFamily="18" charset="0"/>
                                  </a:rPr>
                                  <m:t>𝑧</m:t>
                                </m:r>
                              </m:e>
                            </m:acc>
                          </m:e>
                          <m:sup>
                            <m:r>
                              <a:rPr lang="en-US" altLang="zh-CN" sz="2400" i="1">
                                <a:solidFill>
                                  <a:schemeClr val="bg1"/>
                                </a:solidFill>
                                <a:latin typeface="Cambria Math" panose="02040503050406030204" pitchFamily="18" charset="0"/>
                              </a:rPr>
                              <m:t>2</m:t>
                            </m:r>
                          </m:sup>
                        </m:sSup>
                      </m:e>
                    </m:d>
                    <m:r>
                      <a:rPr lang="en-US" altLang="zh-CN" sz="2400" i="1">
                        <a:solidFill>
                          <a:schemeClr val="bg1"/>
                        </a:solidFill>
                        <a:latin typeface="Cambria Math" panose="02040503050406030204" pitchFamily="18" charset="0"/>
                      </a:rPr>
                      <m:t>  = </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1</m:t>
                        </m:r>
                      </m:num>
                      <m:den>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𝑚</m:t>
                        </m:r>
                      </m:den>
                    </m:f>
                    <m:d>
                      <m:dPr>
                        <m:ctrlPr>
                          <a:rPr lang="zh-CN" altLang="zh-CN" sz="2400" i="1">
                            <a:solidFill>
                              <a:schemeClr val="bg1"/>
                            </a:solidFill>
                            <a:latin typeface="Cambria Math" panose="02040503050406030204" pitchFamily="18" charset="0"/>
                          </a:rPr>
                        </m:ctrlPr>
                      </m:dPr>
                      <m:e>
                        <m:sSup>
                          <m:sSupPr>
                            <m:ctrlPr>
                              <a:rPr lang="zh-CN" altLang="zh-CN" sz="2400" i="1">
                                <a:solidFill>
                                  <a:schemeClr val="bg1"/>
                                </a:solidFill>
                                <a:latin typeface="Cambria Math" panose="02040503050406030204" pitchFamily="18" charset="0"/>
                              </a:rPr>
                            </m:ctrlPr>
                          </m:sSupPr>
                          <m:e>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𝑝</m:t>
                                </m:r>
                              </m:e>
                              <m:sub>
                                <m:r>
                                  <a:rPr lang="en-US" altLang="zh-CN" sz="2400" i="1">
                                    <a:solidFill>
                                      <a:schemeClr val="bg1"/>
                                    </a:solidFill>
                                    <a:latin typeface="Cambria Math" panose="02040503050406030204" pitchFamily="18" charset="0"/>
                                  </a:rPr>
                                  <m:t>𝑥</m:t>
                                </m:r>
                              </m:sub>
                            </m:sSub>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𝑝</m:t>
                                </m:r>
                              </m:e>
                              <m:sub>
                                <m:r>
                                  <a:rPr lang="en-US" altLang="zh-CN" sz="2400" i="1">
                                    <a:solidFill>
                                      <a:schemeClr val="bg1"/>
                                    </a:solidFill>
                                    <a:latin typeface="Cambria Math" panose="02040503050406030204" pitchFamily="18" charset="0"/>
                                  </a:rPr>
                                  <m:t>𝑦</m:t>
                                </m:r>
                              </m:sub>
                            </m:sSub>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𝑝</m:t>
                                </m:r>
                              </m:e>
                              <m:sub>
                                <m:r>
                                  <a:rPr lang="en-US" altLang="zh-CN" sz="2400" i="1">
                                    <a:solidFill>
                                      <a:schemeClr val="bg1"/>
                                    </a:solidFill>
                                    <a:latin typeface="Cambria Math" panose="02040503050406030204" pitchFamily="18" charset="0"/>
                                  </a:rPr>
                                  <m:t>𝑧</m:t>
                                </m:r>
                              </m:sub>
                            </m:sSub>
                          </m:e>
                          <m:sup>
                            <m:r>
                              <a:rPr lang="en-US" altLang="zh-CN" sz="2400" i="1">
                                <a:solidFill>
                                  <a:schemeClr val="bg1"/>
                                </a:solidFill>
                                <a:latin typeface="Cambria Math" panose="02040503050406030204" pitchFamily="18" charset="0"/>
                              </a:rPr>
                              <m:t>2</m:t>
                            </m:r>
                          </m:sup>
                        </m:sSup>
                      </m:e>
                    </m:d>
                    <m:r>
                      <a:rPr lang="en-US" altLang="zh-CN" sz="2400" i="1">
                        <a:solidFill>
                          <a:schemeClr val="bg1"/>
                        </a:solidFill>
                        <a:latin typeface="Cambria Math" panose="02040503050406030204" pitchFamily="18" charset="0"/>
                      </a:rPr>
                      <m:t>   ,   </m:t>
                    </m:r>
                  </m:oMath>
                </a14:m>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哈密顿作用量函数 </a:t>
                </a:r>
                <a14:m>
                  <m:oMath xmlns:m="http://schemas.openxmlformats.org/officeDocument/2006/math">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nary>
                      <m:naryPr>
                        <m:limLoc m:val="subSup"/>
                        <m:ctrlPr>
                          <a:rPr lang="zh-CN" altLang="zh-CN" sz="2400" i="1">
                            <a:solidFill>
                              <a:schemeClr val="bg1"/>
                            </a:solidFill>
                            <a:latin typeface="Cambria Math" panose="02040503050406030204" pitchFamily="18" charset="0"/>
                          </a:rPr>
                        </m:ctrlPr>
                      </m:naryPr>
                      <m:sub>
                        <m:sSub>
                          <m:sSubPr>
                            <m:ctrlPr>
                              <a:rPr lang="zh-CN" altLang="zh-CN" sz="2400" i="1">
                                <a:solidFill>
                                  <a:schemeClr val="bg1"/>
                                </a:solidFill>
                                <a:latin typeface="Cambria Math" panose="02040503050406030204" pitchFamily="18" charset="0"/>
                              </a:rPr>
                            </m:ctrlPr>
                          </m:sSubPr>
                          <m:e>
                            <m:r>
                              <a:rPr lang="en-US" altLang="zh-CN" sz="2400" i="1">
                                <a:solidFill>
                                  <a:schemeClr val="bg1"/>
                                </a:solidFill>
                                <a:latin typeface="Cambria Math" panose="02040503050406030204" pitchFamily="18" charset="0"/>
                              </a:rPr>
                              <m:t>𝑡</m:t>
                            </m:r>
                          </m:e>
                          <m:sub>
                            <m:r>
                              <a:rPr lang="en-US" altLang="zh-CN" sz="2400" i="1">
                                <a:solidFill>
                                  <a:schemeClr val="bg1"/>
                                </a:solidFill>
                                <a:latin typeface="Cambria Math" panose="02040503050406030204" pitchFamily="18" charset="0"/>
                              </a:rPr>
                              <m:t>0</m:t>
                            </m:r>
                          </m:sub>
                        </m:sSub>
                      </m:sub>
                      <m:sup>
                        <m:r>
                          <a:rPr lang="en-US" altLang="zh-CN" sz="2400" i="1">
                            <a:solidFill>
                              <a:schemeClr val="bg1"/>
                            </a:solidFill>
                            <a:latin typeface="Cambria Math" panose="02040503050406030204" pitchFamily="18" charset="0"/>
                          </a:rPr>
                          <m:t>𝑡</m:t>
                        </m:r>
                      </m:sup>
                      <m:e>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𝑇</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𝑉</m:t>
                            </m:r>
                          </m:e>
                        </m:d>
                      </m:e>
                    </m:nary>
                    <m:r>
                      <a:rPr lang="en-US" altLang="zh-CN" sz="2400" i="1">
                        <a:solidFill>
                          <a:schemeClr val="bg1"/>
                        </a:solidFill>
                        <a:latin typeface="Cambria Math" panose="02040503050406030204" pitchFamily="18" charset="0"/>
                      </a:rPr>
                      <m:t>𝑑𝑡</m:t>
                    </m:r>
                    <m:r>
                      <a:rPr lang="en-US" altLang="zh-CN" sz="2400" i="1">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满足哈密顿方程</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14:m>
                  <m:oMath xmlns:m="http://schemas.openxmlformats.org/officeDocument/2006/math">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𝑡</m:t>
                    </m:r>
                    <m:r>
                      <a:rPr lang="en-US"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en-US" altLang="zh-CN" sz="2400" i="1">
                            <a:solidFill>
                              <a:schemeClr val="bg1"/>
                            </a:solidFill>
                            <a:latin typeface="Cambria Math" panose="02040503050406030204" pitchFamily="18" charset="0"/>
                          </a:rPr>
                          <m:t>1</m:t>
                        </m:r>
                      </m:num>
                      <m:den>
                        <m:r>
                          <a:rPr lang="en-US" altLang="zh-CN" sz="2400" i="1">
                            <a:solidFill>
                              <a:schemeClr val="bg1"/>
                            </a:solidFill>
                            <a:latin typeface="Cambria Math" panose="02040503050406030204" pitchFamily="18" charset="0"/>
                          </a:rPr>
                          <m:t>2</m:t>
                        </m:r>
                        <m:r>
                          <a:rPr lang="en-US" altLang="zh-CN" sz="2400" i="1">
                            <a:solidFill>
                              <a:schemeClr val="bg1"/>
                            </a:solidFill>
                            <a:latin typeface="Cambria Math" panose="02040503050406030204" pitchFamily="18" charset="0"/>
                          </a:rPr>
                          <m:t>𝑚</m:t>
                        </m:r>
                      </m:den>
                    </m:f>
                    <m:d>
                      <m:dPr>
                        <m:begChr m:val="["/>
                        <m:endChr m:val="]"/>
                        <m:ctrlPr>
                          <a:rPr lang="zh-CN" altLang="zh-CN" sz="2400" i="1">
                            <a:solidFill>
                              <a:schemeClr val="bg1"/>
                            </a:solidFill>
                            <a:latin typeface="Cambria Math" panose="02040503050406030204" pitchFamily="18" charset="0"/>
                          </a:rPr>
                        </m:ctrlPr>
                      </m:dPr>
                      <m:e>
                        <m:sSup>
                          <m:sSupPr>
                            <m:ctrlPr>
                              <a:rPr lang="zh-CN" altLang="zh-CN" sz="2400" i="1">
                                <a:solidFill>
                                  <a:schemeClr val="bg1"/>
                                </a:solidFill>
                                <a:latin typeface="Cambria Math" panose="02040503050406030204" pitchFamily="18" charset="0"/>
                              </a:rPr>
                            </m:ctrlPr>
                          </m:sSupPr>
                          <m:e>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𝑥</m:t>
                                </m:r>
                              </m:e>
                            </m:d>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𝑦</m:t>
                                </m:r>
                              </m:e>
                            </m:d>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𝑊</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𝑧</m:t>
                                </m:r>
                              </m:e>
                            </m:d>
                          </m:e>
                          <m:sup>
                            <m:r>
                              <a:rPr lang="en-US" altLang="zh-CN" sz="2400" i="1">
                                <a:solidFill>
                                  <a:schemeClr val="bg1"/>
                                </a:solidFill>
                                <a:latin typeface="Cambria Math" panose="02040503050406030204" pitchFamily="18" charset="0"/>
                              </a:rPr>
                              <m:t>2</m:t>
                            </m:r>
                          </m:sup>
                        </m:sSup>
                      </m:e>
                    </m:d>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𝑉</m:t>
                    </m:r>
                    <m:r>
                      <a:rPr lang="en-US" altLang="zh-CN" sz="2400" i="1">
                        <a:solidFill>
                          <a:schemeClr val="bg1"/>
                        </a:solidFill>
                        <a:latin typeface="Cambria Math" panose="02040503050406030204" pitchFamily="18" charset="0"/>
                      </a:rPr>
                      <m:t>=0 </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a:t>
                </a:r>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解这个方程，令 </a:t>
                </a:r>
                <a14:m>
                  <m:oMath xmlns:m="http://schemas.openxmlformats.org/officeDocument/2006/math">
                    <m:r>
                      <a:rPr lang="en-US" altLang="zh-CN" sz="2400" i="1">
                        <a:solidFill>
                          <a:schemeClr val="bg1"/>
                        </a:solidFill>
                        <a:latin typeface="Cambria Math" panose="02040503050406030204" pitchFamily="18" charset="0"/>
                      </a:rPr>
                      <m:t>𝑊</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𝑥</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𝑦</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𝑧</m:t>
                        </m:r>
                        <m:r>
                          <a:rPr lang="en-US" altLang="zh-CN" sz="2400" b="0" i="1" smtClean="0">
                            <a:solidFill>
                              <a:schemeClr val="bg1"/>
                            </a:solidFill>
                            <a:latin typeface="Cambria Math" panose="02040503050406030204" pitchFamily="18" charset="0"/>
                          </a:rPr>
                          <m:t>;</m:t>
                        </m:r>
                        <m:r>
                          <a:rPr lang="en-US" altLang="zh-CN" sz="2400" b="0" i="1" smtClean="0">
                            <a:solidFill>
                              <a:schemeClr val="bg1"/>
                            </a:solidFill>
                            <a:latin typeface="Cambria Math" panose="02040503050406030204" pitchFamily="18" charset="0"/>
                          </a:rPr>
                          <m:t>𝑡</m:t>
                        </m:r>
                      </m:e>
                    </m:d>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𝐸𝑡</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𝑆</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𝑥</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𝑦</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𝑧</m:t>
                        </m:r>
                      </m:e>
                    </m:d>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，则哈密顿方程变为 </a:t>
                </a:r>
                <a14:m>
                  <m:oMath xmlns:m="http://schemas.openxmlformats.org/officeDocument/2006/math">
                    <m:d>
                      <m:dPr>
                        <m:begChr m:val="|"/>
                        <m:endChr m:val="|"/>
                        <m:ctrlPr>
                          <a:rPr lang="zh-CN" altLang="zh-CN" sz="2400" i="1">
                            <a:solidFill>
                              <a:schemeClr val="bg1"/>
                            </a:solidFill>
                            <a:latin typeface="Cambria Math" panose="02040503050406030204" pitchFamily="18" charset="0"/>
                          </a:rPr>
                        </m:ctrlPr>
                      </m:dPr>
                      <m:e>
                        <m:r>
                          <m:rPr>
                            <m:sty m:val="p"/>
                          </m:rPr>
                          <a:rPr lang="en-US" altLang="zh-CN" sz="2400">
                            <a:solidFill>
                              <a:schemeClr val="bg1"/>
                            </a:solidFill>
                            <a:latin typeface="Cambria Math" panose="02040503050406030204" pitchFamily="18" charset="0"/>
                          </a:rPr>
                          <m:t>∇W</m:t>
                        </m:r>
                      </m:e>
                    </m:d>
                    <m:r>
                      <a:rPr lang="en-US" altLang="zh-CN" sz="2400">
                        <a:solidFill>
                          <a:schemeClr val="bg1"/>
                        </a:solidFill>
                        <a:latin typeface="Cambria Math" panose="02040503050406030204" pitchFamily="18" charset="0"/>
                      </a:rPr>
                      <m:t>=</m:t>
                    </m:r>
                    <m:d>
                      <m:dPr>
                        <m:begChr m:val="|"/>
                        <m:endChr m:val="|"/>
                        <m:ctrlPr>
                          <a:rPr lang="zh-CN" altLang="zh-CN" sz="2400" i="1">
                            <a:solidFill>
                              <a:schemeClr val="bg1"/>
                            </a:solidFill>
                            <a:latin typeface="Cambria Math" panose="02040503050406030204" pitchFamily="18" charset="0"/>
                          </a:rPr>
                        </m:ctrlPr>
                      </m:dPr>
                      <m:e>
                        <m:r>
                          <m:rPr>
                            <m:sty m:val="p"/>
                          </m:rPr>
                          <a:rPr lang="en-US" altLang="zh-CN" sz="2400">
                            <a:solidFill>
                              <a:schemeClr val="bg1"/>
                            </a:solidFill>
                            <a:latin typeface="Cambria Math" panose="02040503050406030204" pitchFamily="18" charset="0"/>
                          </a:rPr>
                          <m:t>∇S</m:t>
                        </m:r>
                      </m:e>
                    </m:d>
                    <m:r>
                      <a:rPr lang="en-US" altLang="zh-CN" sz="2400">
                        <a:solidFill>
                          <a:schemeClr val="bg1"/>
                        </a:solidFill>
                        <a:latin typeface="Cambria Math" panose="02040503050406030204" pitchFamily="18" charset="0"/>
                      </a:rPr>
                      <m:t>=</m:t>
                    </m:r>
                    <m:rad>
                      <m:radPr>
                        <m:degHide m:val="on"/>
                        <m:ctrlPr>
                          <a:rPr lang="zh-CN" altLang="zh-CN" sz="2400" i="1">
                            <a:solidFill>
                              <a:schemeClr val="bg1"/>
                            </a:solidFill>
                            <a:latin typeface="Cambria Math" panose="02040503050406030204" pitchFamily="18" charset="0"/>
                          </a:rPr>
                        </m:ctrlPr>
                      </m:radPr>
                      <m:deg/>
                      <m:e>
                        <m:r>
                          <a:rPr lang="en-US" altLang="zh-CN" sz="2400">
                            <a:solidFill>
                              <a:schemeClr val="bg1"/>
                            </a:solidFill>
                            <a:latin typeface="Cambria Math" panose="02040503050406030204" pitchFamily="18" charset="0"/>
                          </a:rPr>
                          <m:t>2</m:t>
                        </m:r>
                        <m:r>
                          <m:rPr>
                            <m:sty m:val="p"/>
                          </m:rPr>
                          <a:rPr lang="en-US" altLang="zh-CN" sz="2400">
                            <a:solidFill>
                              <a:schemeClr val="bg1"/>
                            </a:solidFill>
                            <a:latin typeface="Cambria Math" panose="02040503050406030204" pitchFamily="18" charset="0"/>
                          </a:rPr>
                          <m:t>m</m:t>
                        </m:r>
                        <m:d>
                          <m:dPr>
                            <m:ctrlPr>
                              <a:rPr lang="zh-CN" altLang="zh-CN" sz="2400" i="1">
                                <a:solidFill>
                                  <a:schemeClr val="bg1"/>
                                </a:solidFill>
                                <a:latin typeface="Cambria Math" panose="02040503050406030204" pitchFamily="18" charset="0"/>
                              </a:rPr>
                            </m:ctrlPr>
                          </m:dPr>
                          <m:e>
                            <m:r>
                              <m:rPr>
                                <m:sty m:val="p"/>
                              </m:rPr>
                              <a:rPr lang="en-US" altLang="zh-CN" sz="2400">
                                <a:solidFill>
                                  <a:schemeClr val="bg1"/>
                                </a:solidFill>
                                <a:latin typeface="Cambria Math" panose="02040503050406030204" pitchFamily="18" charset="0"/>
                              </a:rPr>
                              <m:t>E</m:t>
                            </m:r>
                            <m:r>
                              <a:rPr lang="en-US" altLang="zh-CN" sz="2400" i="1">
                                <a:solidFill>
                                  <a:schemeClr val="bg1"/>
                                </a:solidFill>
                                <a:latin typeface="Cambria Math" panose="02040503050406030204" pitchFamily="18" charset="0"/>
                              </a:rPr>
                              <m:t>−</m:t>
                            </m:r>
                            <m:r>
                              <m:rPr>
                                <m:sty m:val="p"/>
                              </m:rPr>
                              <a:rPr lang="en-US" altLang="zh-CN" sz="2400">
                                <a:solidFill>
                                  <a:schemeClr val="bg1"/>
                                </a:solidFill>
                                <a:latin typeface="Cambria Math" panose="02040503050406030204" pitchFamily="18" charset="0"/>
                              </a:rPr>
                              <m:t>V</m:t>
                            </m:r>
                          </m:e>
                        </m:d>
                      </m:e>
                    </m:rad>
                    <m:r>
                      <a:rPr lang="en-US" altLang="zh-CN" sz="2400">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a:t>
                </a:r>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考察积分</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smtClean="0">
                            <a:solidFill>
                              <a:srgbClr val="FFC000"/>
                            </a:solidFill>
                            <a:latin typeface="Cambria Math" panose="02040503050406030204" pitchFamily="18" charset="0"/>
                          </a:rPr>
                        </m:ctrlPr>
                      </m:sSubPr>
                      <m:e>
                        <m:r>
                          <m:rPr>
                            <m:sty m:val="p"/>
                          </m:rPr>
                          <a:rPr lang="en-US" altLang="zh-CN" sz="2400">
                            <a:solidFill>
                              <a:srgbClr val="FFC000"/>
                            </a:solidFill>
                            <a:latin typeface="Cambria Math" panose="02040503050406030204" pitchFamily="18" charset="0"/>
                          </a:rPr>
                          <m:t>I</m:t>
                        </m:r>
                      </m:e>
                      <m:sub>
                        <m:r>
                          <a:rPr lang="en-US" altLang="zh-CN" sz="2400">
                            <a:solidFill>
                              <a:srgbClr val="FFC000"/>
                            </a:solidFill>
                            <a:latin typeface="Cambria Math" panose="02040503050406030204" pitchFamily="18" charset="0"/>
                          </a:rPr>
                          <m:t>1</m:t>
                        </m:r>
                      </m:sub>
                    </m:sSub>
                    <m:r>
                      <a:rPr lang="en-US" altLang="zh-CN" sz="2400">
                        <a:solidFill>
                          <a:srgbClr val="FFC000"/>
                        </a:solidFill>
                        <a:latin typeface="Cambria Math" panose="02040503050406030204" pitchFamily="18" charset="0"/>
                      </a:rPr>
                      <m:t>=</m:t>
                    </m:r>
                    <m:nary>
                      <m:naryPr>
                        <m:chr m:val="∭"/>
                        <m:limLoc m:val="undOvr"/>
                        <m:subHide m:val="on"/>
                        <m:supHide m:val="on"/>
                        <m:ctrlPr>
                          <a:rPr lang="zh-CN" altLang="zh-CN" sz="2400" i="1">
                            <a:solidFill>
                              <a:srgbClr val="FFC000"/>
                            </a:solidFill>
                            <a:latin typeface="Cambria Math" panose="02040503050406030204" pitchFamily="18" charset="0"/>
                          </a:rPr>
                        </m:ctrlPr>
                      </m:naryPr>
                      <m:sub/>
                      <m:sup/>
                      <m:e>
                        <m:d>
                          <m:dPr>
                            <m:begChr m:val="{"/>
                            <m:endChr m:val="}"/>
                            <m:ctrlPr>
                              <a:rPr lang="zh-CN" altLang="zh-CN" sz="2400" i="1">
                                <a:solidFill>
                                  <a:srgbClr val="FFC000"/>
                                </a:solidFill>
                                <a:latin typeface="Cambria Math" panose="02040503050406030204" pitchFamily="18" charset="0"/>
                              </a:rPr>
                            </m:ctrlPr>
                          </m:dPr>
                          <m:e>
                            <m:f>
                              <m:fPr>
                                <m:ctrlPr>
                                  <a:rPr lang="zh-CN" altLang="zh-CN" sz="2400" i="1">
                                    <a:solidFill>
                                      <a:srgbClr val="FFC000"/>
                                    </a:solidFill>
                                    <a:latin typeface="Cambria Math" panose="02040503050406030204" pitchFamily="18" charset="0"/>
                                  </a:rPr>
                                </m:ctrlPr>
                              </m:fPr>
                              <m:num>
                                <m:sSup>
                                  <m:sSupPr>
                                    <m:ctrlPr>
                                      <a:rPr lang="zh-CN" altLang="zh-CN" sz="2400" i="1">
                                        <a:solidFill>
                                          <a:srgbClr val="FFC000"/>
                                        </a:solidFill>
                                        <a:latin typeface="Cambria Math" panose="02040503050406030204" pitchFamily="18" charset="0"/>
                                      </a:rPr>
                                    </m:ctrlPr>
                                  </m:sSupPr>
                                  <m:e>
                                    <m:r>
                                      <a:rPr lang="en-US" altLang="zh-CN" sz="2400">
                                        <a:solidFill>
                                          <a:srgbClr val="FFC000"/>
                                        </a:solidFill>
                                        <a:latin typeface="Cambria Math" panose="02040503050406030204" pitchFamily="18" charset="0"/>
                                      </a:rPr>
                                      <m:t>ℏ</m:t>
                                    </m:r>
                                  </m:e>
                                  <m:sup>
                                    <m:r>
                                      <a:rPr lang="en-US" altLang="zh-CN" sz="2400">
                                        <a:solidFill>
                                          <a:srgbClr val="FFC000"/>
                                        </a:solidFill>
                                        <a:latin typeface="Cambria Math" panose="02040503050406030204" pitchFamily="18" charset="0"/>
                                      </a:rPr>
                                      <m:t>2</m:t>
                                    </m:r>
                                  </m:sup>
                                </m:sSup>
                              </m:num>
                              <m:den>
                                <m:r>
                                  <a:rPr lang="en-US" altLang="zh-CN" sz="2400">
                                    <a:solidFill>
                                      <a:srgbClr val="FFC000"/>
                                    </a:solidFill>
                                    <a:latin typeface="Cambria Math" panose="02040503050406030204" pitchFamily="18" charset="0"/>
                                  </a:rPr>
                                  <m:t>2</m:t>
                                </m:r>
                                <m:r>
                                  <m:rPr>
                                    <m:sty m:val="p"/>
                                  </m:rPr>
                                  <a:rPr lang="en-US" altLang="zh-CN" sz="2400">
                                    <a:solidFill>
                                      <a:srgbClr val="FFC000"/>
                                    </a:solidFill>
                                    <a:latin typeface="Cambria Math" panose="02040503050406030204" pitchFamily="18" charset="0"/>
                                  </a:rPr>
                                  <m:t>m</m:t>
                                </m:r>
                              </m:den>
                            </m:f>
                            <m:d>
                              <m:dPr>
                                <m:begChr m:val="["/>
                                <m:endChr m:val="]"/>
                                <m:ctrlPr>
                                  <a:rPr lang="zh-CN" altLang="zh-CN" sz="2400" i="1">
                                    <a:solidFill>
                                      <a:srgbClr val="FFC000"/>
                                    </a:solidFill>
                                    <a:latin typeface="Cambria Math" panose="02040503050406030204" pitchFamily="18" charset="0"/>
                                  </a:rPr>
                                </m:ctrlPr>
                              </m:dPr>
                              <m:e>
                                <m:sSup>
                                  <m:sSupPr>
                                    <m:ctrlPr>
                                      <a:rPr lang="zh-CN" altLang="zh-CN" sz="2400" i="1">
                                        <a:solidFill>
                                          <a:srgbClr val="FFC000"/>
                                        </a:solidFill>
                                        <a:latin typeface="Cambria Math" panose="02040503050406030204" pitchFamily="18" charset="0"/>
                                      </a:rPr>
                                    </m:ctrlPr>
                                  </m:sSupPr>
                                  <m:e>
                                    <m:d>
                                      <m:dPr>
                                        <m:ctrlPr>
                                          <a:rPr lang="zh-CN" altLang="zh-CN" sz="2400" i="1">
                                            <a:solidFill>
                                              <a:srgbClr val="FFC000"/>
                                            </a:solidFill>
                                            <a:latin typeface="Cambria Math" panose="02040503050406030204" pitchFamily="18" charset="0"/>
                                          </a:rPr>
                                        </m:ctrlPr>
                                      </m:dPr>
                                      <m:e>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ψ</m:t>
                                        </m:r>
                                        <m:r>
                                          <a:rPr lang="en-US" altLang="zh-CN" sz="2400">
                                            <a:solidFill>
                                              <a:srgbClr val="FFC000"/>
                                            </a:solidFill>
                                            <a:latin typeface="Cambria Math" panose="02040503050406030204" pitchFamily="18" charset="0"/>
                                          </a:rPr>
                                          <m:t>/</m:t>
                                        </m:r>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x</m:t>
                                        </m:r>
                                      </m:e>
                                    </m:d>
                                  </m:e>
                                  <m:sup>
                                    <m:r>
                                      <a:rPr lang="en-US" altLang="zh-CN" sz="2400">
                                        <a:solidFill>
                                          <a:srgbClr val="FFC000"/>
                                        </a:solidFill>
                                        <a:latin typeface="Cambria Math" panose="02040503050406030204" pitchFamily="18" charset="0"/>
                                      </a:rPr>
                                      <m:t>2</m:t>
                                    </m:r>
                                  </m:sup>
                                </m:sSup>
                                <m:r>
                                  <a:rPr lang="en-US" altLang="zh-CN" sz="2400">
                                    <a:solidFill>
                                      <a:srgbClr val="FFC000"/>
                                    </a:solidFill>
                                    <a:latin typeface="Cambria Math" panose="02040503050406030204" pitchFamily="18" charset="0"/>
                                  </a:rPr>
                                  <m:t>+ </m:t>
                                </m:r>
                                <m:sSup>
                                  <m:sSupPr>
                                    <m:ctrlPr>
                                      <a:rPr lang="zh-CN" altLang="zh-CN" sz="2400" i="1">
                                        <a:solidFill>
                                          <a:srgbClr val="FFC000"/>
                                        </a:solidFill>
                                        <a:latin typeface="Cambria Math" panose="02040503050406030204" pitchFamily="18" charset="0"/>
                                      </a:rPr>
                                    </m:ctrlPr>
                                  </m:sSupPr>
                                  <m:e>
                                    <m:d>
                                      <m:dPr>
                                        <m:ctrlPr>
                                          <a:rPr lang="zh-CN" altLang="zh-CN" sz="2400" i="1">
                                            <a:solidFill>
                                              <a:srgbClr val="FFC000"/>
                                            </a:solidFill>
                                            <a:latin typeface="Cambria Math" panose="02040503050406030204" pitchFamily="18" charset="0"/>
                                          </a:rPr>
                                        </m:ctrlPr>
                                      </m:dPr>
                                      <m:e>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ψ</m:t>
                                        </m:r>
                                        <m:r>
                                          <a:rPr lang="en-US" altLang="zh-CN" sz="2400">
                                            <a:solidFill>
                                              <a:srgbClr val="FFC000"/>
                                            </a:solidFill>
                                            <a:latin typeface="Cambria Math" panose="02040503050406030204" pitchFamily="18" charset="0"/>
                                          </a:rPr>
                                          <m:t>/</m:t>
                                        </m:r>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y</m:t>
                                        </m:r>
                                      </m:e>
                                    </m:d>
                                  </m:e>
                                  <m:sup>
                                    <m:r>
                                      <a:rPr lang="en-US" altLang="zh-CN" sz="2400">
                                        <a:solidFill>
                                          <a:srgbClr val="FFC000"/>
                                        </a:solidFill>
                                        <a:latin typeface="Cambria Math" panose="02040503050406030204" pitchFamily="18" charset="0"/>
                                      </a:rPr>
                                      <m:t>2</m:t>
                                    </m:r>
                                  </m:sup>
                                </m:sSup>
                                <m:r>
                                  <a:rPr lang="en-US" altLang="zh-CN" sz="2400">
                                    <a:solidFill>
                                      <a:srgbClr val="FFC000"/>
                                    </a:solidFill>
                                    <a:latin typeface="Cambria Math" panose="02040503050406030204" pitchFamily="18" charset="0"/>
                                  </a:rPr>
                                  <m:t>+</m:t>
                                </m:r>
                                <m:sSup>
                                  <m:sSupPr>
                                    <m:ctrlPr>
                                      <a:rPr lang="zh-CN" altLang="zh-CN" sz="2400" i="1">
                                        <a:solidFill>
                                          <a:srgbClr val="FFC000"/>
                                        </a:solidFill>
                                        <a:latin typeface="Cambria Math" panose="02040503050406030204" pitchFamily="18" charset="0"/>
                                      </a:rPr>
                                    </m:ctrlPr>
                                  </m:sSupPr>
                                  <m:e>
                                    <m:d>
                                      <m:dPr>
                                        <m:ctrlPr>
                                          <a:rPr lang="zh-CN" altLang="zh-CN" sz="2400" i="1">
                                            <a:solidFill>
                                              <a:srgbClr val="FFC000"/>
                                            </a:solidFill>
                                            <a:latin typeface="Cambria Math" panose="02040503050406030204" pitchFamily="18" charset="0"/>
                                          </a:rPr>
                                        </m:ctrlPr>
                                      </m:dPr>
                                      <m:e>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ψ</m:t>
                                        </m:r>
                                        <m:r>
                                          <a:rPr lang="en-US" altLang="zh-CN" sz="2400">
                                            <a:solidFill>
                                              <a:srgbClr val="FFC000"/>
                                            </a:solidFill>
                                            <a:latin typeface="Cambria Math" panose="02040503050406030204" pitchFamily="18" charset="0"/>
                                          </a:rPr>
                                          <m:t>/</m:t>
                                        </m:r>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z</m:t>
                                        </m:r>
                                      </m:e>
                                    </m:d>
                                  </m:e>
                                  <m:sup>
                                    <m:r>
                                      <a:rPr lang="en-US" altLang="zh-CN" sz="2400">
                                        <a:solidFill>
                                          <a:srgbClr val="FFC000"/>
                                        </a:solidFill>
                                        <a:latin typeface="Cambria Math" panose="02040503050406030204" pitchFamily="18" charset="0"/>
                                      </a:rPr>
                                      <m:t>2</m:t>
                                    </m:r>
                                  </m:sup>
                                </m:sSup>
                              </m:e>
                            </m:d>
                            <m:r>
                              <a:rPr lang="en-US" altLang="zh-CN" sz="2400">
                                <a:solidFill>
                                  <a:srgbClr val="FFC000"/>
                                </a:solidFill>
                                <a:latin typeface="Cambria Math" panose="02040503050406030204" pitchFamily="18" charset="0"/>
                              </a:rPr>
                              <m:t>+</m:t>
                            </m:r>
                            <m:r>
                              <m:rPr>
                                <m:sty m:val="p"/>
                              </m:rPr>
                              <a:rPr lang="en-US" altLang="zh-CN" sz="2400">
                                <a:solidFill>
                                  <a:srgbClr val="FFC000"/>
                                </a:solidFill>
                                <a:latin typeface="Cambria Math" panose="02040503050406030204" pitchFamily="18" charset="0"/>
                              </a:rPr>
                              <m:t>V</m:t>
                            </m:r>
                            <m:sSup>
                              <m:sSupPr>
                                <m:ctrlPr>
                                  <a:rPr lang="zh-CN" altLang="zh-CN" sz="2400" i="1">
                                    <a:solidFill>
                                      <a:srgbClr val="FFC000"/>
                                    </a:solidFill>
                                    <a:latin typeface="Cambria Math" panose="02040503050406030204" pitchFamily="18" charset="0"/>
                                  </a:rPr>
                                </m:ctrlPr>
                              </m:sSupPr>
                              <m:e>
                                <m:r>
                                  <m:rPr>
                                    <m:sty m:val="p"/>
                                  </m:rPr>
                                  <a:rPr lang="en-US" altLang="zh-CN" sz="2400">
                                    <a:solidFill>
                                      <a:srgbClr val="FFC000"/>
                                    </a:solidFill>
                                    <a:latin typeface="Cambria Math" panose="02040503050406030204" pitchFamily="18" charset="0"/>
                                  </a:rPr>
                                  <m:t>ψ</m:t>
                                </m:r>
                              </m:e>
                              <m:sup>
                                <m:r>
                                  <a:rPr lang="en-US" altLang="zh-CN" sz="2400">
                                    <a:solidFill>
                                      <a:srgbClr val="FFC000"/>
                                    </a:solidFill>
                                    <a:latin typeface="Cambria Math" panose="02040503050406030204" pitchFamily="18" charset="0"/>
                                  </a:rPr>
                                  <m:t>2</m:t>
                                </m:r>
                              </m:sup>
                            </m:sSup>
                          </m:e>
                        </m:d>
                      </m:e>
                    </m:nary>
                    <m:r>
                      <m:rPr>
                        <m:sty m:val="p"/>
                      </m:rPr>
                      <a:rPr lang="en-US" altLang="zh-CN" sz="2400">
                        <a:solidFill>
                          <a:srgbClr val="FFC000"/>
                        </a:solidFill>
                        <a:latin typeface="Cambria Math" panose="02040503050406030204" pitchFamily="18" charset="0"/>
                      </a:rPr>
                      <m:t>dxdydz</m:t>
                    </m:r>
                    <m:r>
                      <a:rPr lang="en-US" altLang="zh-CN" sz="2400" b="0" i="0" smtClean="0">
                        <a:solidFill>
                          <a:srgbClr val="FFC000"/>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cs typeface="Times New Roman" panose="02020603050405020304" pitchFamily="18" charset="0"/>
                  </a:rPr>
                  <a:t> </a:t>
                </a:r>
              </a:p>
              <a:p>
                <a:r>
                  <a:rPr lang="zh-CN" altLang="zh-CN" sz="2400" dirty="0">
                    <a:solidFill>
                      <a:schemeClr val="bg1"/>
                    </a:solidFill>
                    <a:latin typeface="Times New Roman" panose="02020603050405020304" pitchFamily="18" charset="0"/>
                    <a:cs typeface="Times New Roman" panose="02020603050405020304" pitchFamily="18" charset="0"/>
                  </a:rPr>
                  <a:t>在辅助条件</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smtClean="0">
                            <a:solidFill>
                              <a:srgbClr val="FFC000"/>
                            </a:solidFill>
                            <a:latin typeface="Cambria Math" panose="02040503050406030204" pitchFamily="18" charset="0"/>
                          </a:rPr>
                        </m:ctrlPr>
                      </m:sSubPr>
                      <m:e>
                        <m:r>
                          <m:rPr>
                            <m:sty m:val="p"/>
                          </m:rPr>
                          <a:rPr lang="en-US" altLang="zh-CN" sz="2400">
                            <a:solidFill>
                              <a:srgbClr val="FFC000"/>
                            </a:solidFill>
                            <a:latin typeface="Cambria Math" panose="02040503050406030204" pitchFamily="18" charset="0"/>
                          </a:rPr>
                          <m:t>I</m:t>
                        </m:r>
                      </m:e>
                      <m:sub>
                        <m:r>
                          <a:rPr lang="en-US" altLang="zh-CN" sz="2400">
                            <a:solidFill>
                              <a:srgbClr val="FFC000"/>
                            </a:solidFill>
                            <a:latin typeface="Cambria Math" panose="02040503050406030204" pitchFamily="18" charset="0"/>
                          </a:rPr>
                          <m:t>2</m:t>
                        </m:r>
                      </m:sub>
                    </m:sSub>
                    <m:r>
                      <a:rPr lang="en-US" altLang="zh-CN" sz="2400">
                        <a:solidFill>
                          <a:srgbClr val="FFC000"/>
                        </a:solidFill>
                        <a:latin typeface="Cambria Math" panose="02040503050406030204" pitchFamily="18" charset="0"/>
                      </a:rPr>
                      <m:t>=</m:t>
                    </m:r>
                    <m:nary>
                      <m:naryPr>
                        <m:chr m:val="∭"/>
                        <m:limLoc m:val="undOvr"/>
                        <m:subHide m:val="on"/>
                        <m:supHide m:val="on"/>
                        <m:ctrlPr>
                          <a:rPr lang="zh-CN" altLang="zh-CN" sz="2400" i="1">
                            <a:solidFill>
                              <a:srgbClr val="FFC000"/>
                            </a:solidFill>
                            <a:latin typeface="Cambria Math" panose="02040503050406030204" pitchFamily="18" charset="0"/>
                          </a:rPr>
                        </m:ctrlPr>
                      </m:naryPr>
                      <m:sub/>
                      <m:sup/>
                      <m:e>
                        <m:sSup>
                          <m:sSupPr>
                            <m:ctrlPr>
                              <a:rPr lang="zh-CN" altLang="zh-CN" sz="2400" i="1">
                                <a:solidFill>
                                  <a:srgbClr val="FFC000"/>
                                </a:solidFill>
                                <a:latin typeface="Cambria Math" panose="02040503050406030204" pitchFamily="18" charset="0"/>
                              </a:rPr>
                            </m:ctrlPr>
                          </m:sSupPr>
                          <m:e>
                            <m:r>
                              <m:rPr>
                                <m:sty m:val="p"/>
                              </m:rPr>
                              <a:rPr lang="en-US" altLang="zh-CN" sz="2400">
                                <a:solidFill>
                                  <a:srgbClr val="FFC000"/>
                                </a:solidFill>
                                <a:latin typeface="Cambria Math" panose="02040503050406030204" pitchFamily="18" charset="0"/>
                              </a:rPr>
                              <m:t>ψ</m:t>
                            </m:r>
                          </m:e>
                          <m:sup>
                            <m:r>
                              <a:rPr lang="en-US" altLang="zh-CN" sz="2400">
                                <a:solidFill>
                                  <a:srgbClr val="FFC000"/>
                                </a:solidFill>
                                <a:latin typeface="Cambria Math" panose="02040503050406030204" pitchFamily="18" charset="0"/>
                              </a:rPr>
                              <m:t>2</m:t>
                            </m:r>
                          </m:sup>
                        </m:sSup>
                        <m:r>
                          <m:rPr>
                            <m:sty m:val="p"/>
                          </m:rPr>
                          <a:rPr lang="en-US" altLang="zh-CN" sz="2400">
                            <a:solidFill>
                              <a:srgbClr val="FFC000"/>
                            </a:solidFill>
                            <a:latin typeface="Cambria Math" panose="02040503050406030204" pitchFamily="18" charset="0"/>
                          </a:rPr>
                          <m:t>dxdydz</m:t>
                        </m:r>
                        <m:r>
                          <a:rPr lang="en-US" altLang="zh-CN" sz="2400">
                            <a:solidFill>
                              <a:srgbClr val="FFC000"/>
                            </a:solidFill>
                            <a:latin typeface="Cambria Math" panose="02040503050406030204" pitchFamily="18" charset="0"/>
                          </a:rPr>
                          <m:t>=1 </m:t>
                        </m:r>
                      </m:e>
                    </m:nary>
                  </m:oMath>
                </a14:m>
                <a:r>
                  <a:rPr lang="en-US" altLang="zh-CN" sz="2400" dirty="0">
                    <a:solidFill>
                      <a:schemeClr val="bg1"/>
                    </a:solidFill>
                    <a:latin typeface="Times New Roman" panose="02020603050405020304" pitchFamily="18" charset="0"/>
                    <a:cs typeface="Times New Roman" panose="02020603050405020304" pitchFamily="18" charset="0"/>
                  </a:rPr>
                  <a:t> </a:t>
                </a:r>
              </a:p>
              <a:p>
                <a:r>
                  <a:rPr lang="zh-CN" altLang="zh-CN" sz="2400" dirty="0">
                    <a:solidFill>
                      <a:schemeClr val="bg1"/>
                    </a:solidFill>
                    <a:latin typeface="Times New Roman" panose="02020603050405020304" pitchFamily="18" charset="0"/>
                    <a:cs typeface="Times New Roman" panose="02020603050405020304" pitchFamily="18" charset="0"/>
                  </a:rPr>
                  <a:t>下取极值</a:t>
                </a:r>
                <a:r>
                  <a:rPr lang="zh-CN" altLang="en-US" sz="2400" dirty="0">
                    <a:solidFill>
                      <a:schemeClr val="bg1"/>
                    </a:solidFill>
                    <a:latin typeface="Times New Roman" panose="02020603050405020304" pitchFamily="18" charset="0"/>
                    <a:cs typeface="Times New Roman" panose="02020603050405020304" pitchFamily="18" charset="0"/>
                  </a:rPr>
                  <a:t>的问题</a:t>
                </a:r>
                <a:r>
                  <a:rPr lang="zh-CN" altLang="zh-CN" sz="2400" dirty="0">
                    <a:solidFill>
                      <a:schemeClr val="bg1"/>
                    </a:solidFill>
                    <a:latin typeface="Times New Roman" panose="02020603050405020304" pitchFamily="18" charset="0"/>
                    <a:cs typeface="Times New Roman" panose="02020603050405020304" pitchFamily="18" charset="0"/>
                  </a:rPr>
                  <a:t>，记拉格朗日乘子为</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rPr>
                      <m:t>−</m:t>
                    </m:r>
                    <m:r>
                      <m:rPr>
                        <m:sty m:val="p"/>
                      </m:rPr>
                      <a:rPr lang="en-US" altLang="zh-CN" sz="2400">
                        <a:solidFill>
                          <a:schemeClr val="bg1"/>
                        </a:solidFill>
                        <a:latin typeface="Cambria Math" panose="02040503050406030204" pitchFamily="18" charset="0"/>
                      </a:rPr>
                      <m:t>E</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，也就是求 </a:t>
                </a:r>
                <a14:m>
                  <m:oMath xmlns:m="http://schemas.openxmlformats.org/officeDocument/2006/math">
                    <m:sSub>
                      <m:sSubPr>
                        <m:ctrlPr>
                          <a:rPr lang="zh-CN" altLang="zh-CN" sz="2400" i="1">
                            <a:solidFill>
                              <a:schemeClr val="bg1"/>
                            </a:solidFill>
                            <a:latin typeface="Cambria Math" panose="02040503050406030204" pitchFamily="18" charset="0"/>
                          </a:rPr>
                        </m:ctrlPr>
                      </m:sSubPr>
                      <m:e>
                        <m:r>
                          <m:rPr>
                            <m:sty m:val="p"/>
                          </m:rPr>
                          <a:rPr lang="en-US" altLang="zh-CN" sz="2400">
                            <a:solidFill>
                              <a:schemeClr val="bg1"/>
                            </a:solidFill>
                            <a:latin typeface="Cambria Math" panose="02040503050406030204" pitchFamily="18" charset="0"/>
                          </a:rPr>
                          <m:t>I</m:t>
                        </m:r>
                      </m:e>
                      <m:sub>
                        <m:r>
                          <a:rPr lang="en-US" altLang="zh-CN" sz="2400">
                            <a:solidFill>
                              <a:schemeClr val="bg1"/>
                            </a:solidFill>
                            <a:latin typeface="Cambria Math" panose="02040503050406030204" pitchFamily="18" charset="0"/>
                          </a:rPr>
                          <m:t>1</m:t>
                        </m:r>
                      </m:sub>
                    </m:sSub>
                    <m:r>
                      <a:rPr lang="en-US" altLang="zh-CN" sz="2400" i="1">
                        <a:solidFill>
                          <a:schemeClr val="bg1"/>
                        </a:solidFill>
                        <a:latin typeface="Cambria Math" panose="02040503050406030204" pitchFamily="18" charset="0"/>
                      </a:rPr>
                      <m:t>−</m:t>
                    </m:r>
                    <m:r>
                      <m:rPr>
                        <m:sty m:val="p"/>
                      </m:rPr>
                      <a:rPr lang="en-US" altLang="zh-CN" sz="2400">
                        <a:solidFill>
                          <a:schemeClr val="bg1"/>
                        </a:solidFill>
                        <a:latin typeface="Cambria Math" panose="02040503050406030204" pitchFamily="18" charset="0"/>
                      </a:rPr>
                      <m:t>E</m:t>
                    </m:r>
                    <m:sSub>
                      <m:sSubPr>
                        <m:ctrlPr>
                          <a:rPr lang="zh-CN" altLang="zh-CN" sz="2400" i="1">
                            <a:solidFill>
                              <a:schemeClr val="bg1"/>
                            </a:solidFill>
                            <a:latin typeface="Cambria Math" panose="02040503050406030204" pitchFamily="18" charset="0"/>
                          </a:rPr>
                        </m:ctrlPr>
                      </m:sSubPr>
                      <m:e>
                        <m:r>
                          <m:rPr>
                            <m:sty m:val="p"/>
                          </m:rPr>
                          <a:rPr lang="en-US" altLang="zh-CN" sz="2400">
                            <a:solidFill>
                              <a:schemeClr val="bg1"/>
                            </a:solidFill>
                            <a:latin typeface="Cambria Math" panose="02040503050406030204" pitchFamily="18" charset="0"/>
                          </a:rPr>
                          <m:t>I</m:t>
                        </m:r>
                      </m:e>
                      <m:sub>
                        <m:r>
                          <a:rPr lang="en-US" altLang="zh-CN" sz="2400">
                            <a:solidFill>
                              <a:schemeClr val="bg1"/>
                            </a:solidFill>
                            <a:latin typeface="Cambria Math" panose="02040503050406030204" pitchFamily="18" charset="0"/>
                          </a:rPr>
                          <m:t>2</m:t>
                        </m:r>
                      </m:sub>
                    </m:sSub>
                    <m:r>
                      <a:rPr lang="en-US" altLang="zh-CN" sz="2400">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的极值，极值条件就是薛定谔方程。这样，拉格朗日乘子中的</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en-US" altLang="zh-CN" sz="2400" i="1" dirty="0" smtClean="0">
                        <a:solidFill>
                          <a:srgbClr val="FFC000"/>
                        </a:solidFill>
                        <a:latin typeface="Cambria Math" panose="02040503050406030204" pitchFamily="18" charset="0"/>
                        <a:cs typeface="Times New Roman" panose="02020603050405020304" pitchFamily="18" charset="0"/>
                      </a:rPr>
                      <m:t>𝐸</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是薛定谔方程中的本征值</a:t>
                </a:r>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也即积分</a:t>
                </a:r>
                <a:r>
                  <a:rPr lang="en-US"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sSub>
                      <m:sSubPr>
                        <m:ctrlPr>
                          <a:rPr lang="zh-CN" altLang="zh-CN" sz="2400" i="1">
                            <a:solidFill>
                              <a:schemeClr val="bg1"/>
                            </a:solidFill>
                            <a:latin typeface="Cambria Math" panose="02040503050406030204" pitchFamily="18" charset="0"/>
                          </a:rPr>
                        </m:ctrlPr>
                      </m:sSubPr>
                      <m:e>
                        <m:r>
                          <m:rPr>
                            <m:sty m:val="p"/>
                          </m:rPr>
                          <a:rPr lang="en-US" altLang="zh-CN" sz="2400">
                            <a:solidFill>
                              <a:schemeClr val="bg1"/>
                            </a:solidFill>
                            <a:latin typeface="Cambria Math" panose="02040503050406030204" pitchFamily="18" charset="0"/>
                          </a:rPr>
                          <m:t>I</m:t>
                        </m:r>
                      </m:e>
                      <m:sub>
                        <m:r>
                          <a:rPr lang="en-US" altLang="zh-CN" sz="2400">
                            <a:solidFill>
                              <a:schemeClr val="bg1"/>
                            </a:solidFill>
                            <a:latin typeface="Cambria Math" panose="02040503050406030204" pitchFamily="18" charset="0"/>
                          </a:rPr>
                          <m:t>1</m:t>
                        </m:r>
                      </m:sub>
                    </m:sSub>
                    <m:r>
                      <a:rPr lang="en-US" altLang="zh-CN" sz="2400">
                        <a:solidFill>
                          <a:schemeClr val="bg1"/>
                        </a:solidFill>
                        <a:latin typeface="Cambria Math" panose="02040503050406030204" pitchFamily="18" charset="0"/>
                      </a:rPr>
                      <m:t> </m:t>
                    </m:r>
                  </m:oMath>
                </a14:m>
                <a:r>
                  <a:rPr lang="zh-CN" altLang="zh-CN" sz="2400" dirty="0">
                    <a:solidFill>
                      <a:schemeClr val="bg1"/>
                    </a:solidFill>
                    <a:latin typeface="Times New Roman" panose="02020603050405020304" pitchFamily="18" charset="0"/>
                    <a:cs typeface="Times New Roman" panose="02020603050405020304" pitchFamily="18" charset="0"/>
                  </a:rPr>
                  <a:t>的极值。</a:t>
                </a:r>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这个辅助条件出现在四部分论文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Part I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的后缀里。</a:t>
                </a:r>
              </a:p>
            </p:txBody>
          </p:sp>
        </mc:Choice>
        <mc:Fallback xmlns="">
          <p:sp>
            <p:nvSpPr>
              <p:cNvPr id="7" name="文本框 6">
                <a:extLst>
                  <a:ext uri="{FF2B5EF4-FFF2-40B4-BE49-F238E27FC236}">
                    <a16:creationId xmlns:a16="http://schemas.microsoft.com/office/drawing/2014/main" id="{E0C09946-E68F-1F4A-7A2B-DEE9CCF44CC5}"/>
                  </a:ext>
                </a:extLst>
              </p:cNvPr>
              <p:cNvSpPr txBox="1">
                <a:spLocks noRot="1" noChangeAspect="1" noMove="1" noResize="1" noEditPoints="1" noAdjustHandles="1" noChangeArrowheads="1" noChangeShapeType="1" noTextEdit="1"/>
              </p:cNvSpPr>
              <p:nvPr/>
            </p:nvSpPr>
            <p:spPr bwMode="auto">
              <a:xfrm>
                <a:off x="367467" y="917964"/>
                <a:ext cx="10792687" cy="5146405"/>
              </a:xfrm>
              <a:prstGeom prst="rect">
                <a:avLst/>
              </a:prstGeom>
              <a:blipFill>
                <a:blip r:embed="rId3"/>
                <a:stretch>
                  <a:fillRect l="-847" r="-452"/>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239999A7-7F3F-D865-73A9-EA177BFB3FA7}"/>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Tree>
    <p:extLst>
      <p:ext uri="{BB962C8B-B14F-4D97-AF65-F5344CB8AC3E}">
        <p14:creationId xmlns:p14="http://schemas.microsoft.com/office/powerpoint/2010/main" val="211733092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643DD1-9F91-1A08-E752-707DFD631A73}"/>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0B913858-E85F-4D0A-D0E2-3628C96493D2}"/>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536D5000-40C3-CC98-D65A-0AFF5943FCFF}"/>
              </a:ext>
            </a:extLst>
          </p:cNvPr>
          <p:cNvSpPr>
            <a:spLocks noGrp="1"/>
          </p:cNvSpPr>
          <p:nvPr>
            <p:ph type="sldNum" sz="quarter" idx="12"/>
          </p:nvPr>
        </p:nvSpPr>
        <p:spPr/>
        <p:txBody>
          <a:bodyPr/>
          <a:lstStyle/>
          <a:p>
            <a:fld id="{A840D53A-832B-4CFE-819B-CBBAE244F2EE}" type="slidenum">
              <a:rPr lang="zh-CN" altLang="en-US" smtClean="0"/>
              <a:t>48</a:t>
            </a:fld>
            <a:endParaRPr lang="zh-CN" altLang="en-US"/>
          </a:p>
        </p:txBody>
      </p:sp>
      <p:sp>
        <p:nvSpPr>
          <p:cNvPr id="3" name="文本框 2">
            <a:extLst>
              <a:ext uri="{FF2B5EF4-FFF2-40B4-BE49-F238E27FC236}">
                <a16:creationId xmlns:a16="http://schemas.microsoft.com/office/drawing/2014/main" id="{12B00DBB-2218-CD99-C268-8A1D4B5E3505}"/>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9F6B841C-74DB-0CB3-4702-74C7613D6DAE}"/>
              </a:ext>
            </a:extLst>
          </p:cNvPr>
          <p:cNvSpPr txBox="1"/>
          <p:nvPr/>
        </p:nvSpPr>
        <p:spPr bwMode="auto">
          <a:xfrm>
            <a:off x="486913" y="478676"/>
            <a:ext cx="3256951"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  </a:t>
            </a:r>
          </a:p>
        </p:txBody>
      </p:sp>
      <p:sp>
        <p:nvSpPr>
          <p:cNvPr id="6" name="文本框 5">
            <a:extLst>
              <a:ext uri="{FF2B5EF4-FFF2-40B4-BE49-F238E27FC236}">
                <a16:creationId xmlns:a16="http://schemas.microsoft.com/office/drawing/2014/main" id="{7BE11C77-DDC6-DB8D-F05E-86C7AE4B5EDF}"/>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
        <p:nvSpPr>
          <p:cNvPr id="7" name="文本框 6">
            <a:extLst>
              <a:ext uri="{FF2B5EF4-FFF2-40B4-BE49-F238E27FC236}">
                <a16:creationId xmlns:a16="http://schemas.microsoft.com/office/drawing/2014/main" id="{D87FD5B2-4520-26AA-7BA3-6983049B1F97}"/>
              </a:ext>
            </a:extLst>
          </p:cNvPr>
          <p:cNvSpPr txBox="1"/>
          <p:nvPr/>
        </p:nvSpPr>
        <p:spPr bwMode="auto">
          <a:xfrm>
            <a:off x="754331" y="2491530"/>
            <a:ext cx="9985556" cy="3081721"/>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因为波力学是拼凑的、构造的， 薛定谔不时强调它的</a:t>
            </a:r>
            <a:r>
              <a:rPr lang="zh-CN" altLang="en-US"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直观意义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anschauliche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Deutung</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在</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1926</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6</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月</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8</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日给泡利的信中海森堡曾写道：“薛定谔理论的直观意义就是一坨屎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Anschauliche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Deutung</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Schrödingerschen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Theorie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ist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“Mist”)”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p:txBody>
      </p:sp>
      <p:pic>
        <p:nvPicPr>
          <p:cNvPr id="8" name="图片 7">
            <a:extLst>
              <a:ext uri="{FF2B5EF4-FFF2-40B4-BE49-F238E27FC236}">
                <a16:creationId xmlns:a16="http://schemas.microsoft.com/office/drawing/2014/main" id="{51E9F86A-946E-0E40-D086-5BEDE327DE6F}"/>
              </a:ext>
            </a:extLst>
          </p:cNvPr>
          <p:cNvPicPr>
            <a:picLocks noChangeAspect="1"/>
          </p:cNvPicPr>
          <p:nvPr/>
        </p:nvPicPr>
        <p:blipFill>
          <a:blip r:embed="rId3"/>
          <a:stretch>
            <a:fillRect/>
          </a:stretch>
        </p:blipFill>
        <p:spPr>
          <a:xfrm>
            <a:off x="7781026" y="136525"/>
            <a:ext cx="3572774" cy="1814625"/>
          </a:xfrm>
          <a:prstGeom prst="rect">
            <a:avLst/>
          </a:prstGeom>
        </p:spPr>
      </p:pic>
    </p:spTree>
    <p:extLst>
      <p:ext uri="{BB962C8B-B14F-4D97-AF65-F5344CB8AC3E}">
        <p14:creationId xmlns:p14="http://schemas.microsoft.com/office/powerpoint/2010/main" val="168267353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2E3ED4-86DF-ECEB-535F-417AD24995F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FFACC14-A18C-7B55-C1E1-1CA4C10A2ABA}"/>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C4F975F7-7F81-DC73-F149-C9F914CADEC5}"/>
              </a:ext>
            </a:extLst>
          </p:cNvPr>
          <p:cNvSpPr>
            <a:spLocks noGrp="1"/>
          </p:cNvSpPr>
          <p:nvPr>
            <p:ph type="sldNum" sz="quarter" idx="12"/>
          </p:nvPr>
        </p:nvSpPr>
        <p:spPr/>
        <p:txBody>
          <a:bodyPr/>
          <a:lstStyle/>
          <a:p>
            <a:fld id="{A840D53A-832B-4CFE-819B-CBBAE244F2EE}" type="slidenum">
              <a:rPr lang="zh-CN" altLang="en-US" smtClean="0"/>
              <a:t>49</a:t>
            </a:fld>
            <a:endParaRPr lang="zh-CN" altLang="en-US"/>
          </a:p>
        </p:txBody>
      </p:sp>
      <p:sp>
        <p:nvSpPr>
          <p:cNvPr id="3" name="文本框 2">
            <a:extLst>
              <a:ext uri="{FF2B5EF4-FFF2-40B4-BE49-F238E27FC236}">
                <a16:creationId xmlns:a16="http://schemas.microsoft.com/office/drawing/2014/main" id="{2E69FE90-01B3-0811-1E2F-8128BFD9FF7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38D5C692-F567-E599-0DD5-A27B235F5997}"/>
              </a:ext>
            </a:extLst>
          </p:cNvPr>
          <p:cNvSpPr txBox="1"/>
          <p:nvPr/>
        </p:nvSpPr>
        <p:spPr bwMode="auto">
          <a:xfrm>
            <a:off x="486914" y="478676"/>
            <a:ext cx="5111630"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粒子类比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(Part II)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p:sp>
        <p:nvSpPr>
          <p:cNvPr id="6" name="文本框 5">
            <a:extLst>
              <a:ext uri="{FF2B5EF4-FFF2-40B4-BE49-F238E27FC236}">
                <a16:creationId xmlns:a16="http://schemas.microsoft.com/office/drawing/2014/main" id="{28D9BCDB-E8F5-AD2D-F494-4EE120CB5622}"/>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
        <p:nvSpPr>
          <p:cNvPr id="7" name="文本框 6">
            <a:extLst>
              <a:ext uri="{FF2B5EF4-FFF2-40B4-BE49-F238E27FC236}">
                <a16:creationId xmlns:a16="http://schemas.microsoft.com/office/drawing/2014/main" id="{E36F88A7-2632-C067-65CB-BDF006C07829}"/>
              </a:ext>
            </a:extLst>
          </p:cNvPr>
          <p:cNvSpPr txBox="1"/>
          <p:nvPr/>
        </p:nvSpPr>
        <p:spPr bwMode="auto">
          <a:xfrm>
            <a:off x="690114" y="1302588"/>
            <a:ext cx="10470040" cy="4442603"/>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如前所述，</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1883-1884</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年哈密顿用特征函数系数表示光的路径和行星的路径这个关于动力学的一般方法发表了三篇论文。</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哈密顿的这个方法的意义，</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Felix Klein,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索末菲和薛定谔这样的学者才能理解。 薛定谔说， 可惜的是，哈密顿的这套有力的、强大的思想观念在当代重述中其漂亮的外衣被当作可有可无的饰品给摘掉了，让位于对分析关系的索然无味的表述。 哈密顿初创的这个力学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光学类比，被薛定谔拿来创立他的波力学版本的量子力学，在</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1926</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年经典论文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Part II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有专门论述。 </a:t>
            </a: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409697021"/>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2EE68-C064-5981-ADC9-2B8586DAA93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DD7CBDE4-DA0B-7C70-EE8D-87268DD63543}"/>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DAB5336-842A-1668-FA1E-309C3D6831B4}"/>
              </a:ext>
            </a:extLst>
          </p:cNvPr>
          <p:cNvSpPr>
            <a:spLocks noGrp="1"/>
          </p:cNvSpPr>
          <p:nvPr>
            <p:ph type="sldNum" sz="quarter" idx="12"/>
          </p:nvPr>
        </p:nvSpPr>
        <p:spPr/>
        <p:txBody>
          <a:bodyPr/>
          <a:lstStyle/>
          <a:p>
            <a:fld id="{A840D53A-832B-4CFE-819B-CBBAE244F2EE}" type="slidenum">
              <a:rPr lang="zh-CN" altLang="en-US" smtClean="0"/>
              <a:t>50</a:t>
            </a:fld>
            <a:endParaRPr lang="zh-CN" altLang="en-US"/>
          </a:p>
        </p:txBody>
      </p:sp>
      <p:sp>
        <p:nvSpPr>
          <p:cNvPr id="3" name="文本框 2">
            <a:extLst>
              <a:ext uri="{FF2B5EF4-FFF2-40B4-BE49-F238E27FC236}">
                <a16:creationId xmlns:a16="http://schemas.microsoft.com/office/drawing/2014/main" id="{E948A11C-0F36-239B-E008-006163658844}"/>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811A5B3B-F689-7CBE-BA6B-2242F4E5B717}"/>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91C19BB3-BDB7-8858-1B06-0C422A6E3CBD}"/>
                  </a:ext>
                </a:extLst>
              </p:cNvPr>
              <p:cNvSpPr txBox="1"/>
              <p:nvPr/>
            </p:nvSpPr>
            <p:spPr bwMode="auto">
              <a:xfrm>
                <a:off x="521420" y="1003946"/>
                <a:ext cx="8997351" cy="5215879"/>
              </a:xfrm>
              <a:prstGeom prst="rect">
                <a:avLst/>
              </a:prstGeom>
              <a:noFill/>
              <a:ln>
                <a:noFill/>
              </a:ln>
              <a:effectLst/>
            </p:spPr>
            <p:txBody>
              <a:bodyPr wrap="square" rtlCol="0">
                <a:noAutofit/>
              </a:bodyPr>
              <a:lstStyle/>
              <a:p>
                <a:pPr algn="just">
                  <a:lnSpc>
                    <a:spcPct val="150000"/>
                  </a:lnSpc>
                </a:pPr>
                <a:r>
                  <a:rPr lang="de-DE" altLang="zh-CN" sz="2400" dirty="0">
                    <a:solidFill>
                      <a:schemeClr val="bg1"/>
                    </a:solidFill>
                  </a:rPr>
                  <a:t> </a:t>
                </a:r>
                <a:r>
                  <a:rPr lang="zh-CN" altLang="en-US" sz="2400" dirty="0">
                    <a:solidFill>
                      <a:schemeClr val="bg1"/>
                    </a:solidFill>
                  </a:rPr>
                  <a:t>波上 </a:t>
                </a:r>
                <a14:m>
                  <m:oMath xmlns:m="http://schemas.openxmlformats.org/officeDocument/2006/math">
                    <m:r>
                      <a:rPr lang="de-DE" altLang="zh-CN" sz="2400" i="1">
                        <a:solidFill>
                          <a:schemeClr val="bg1"/>
                        </a:solidFill>
                        <a:latin typeface="Cambria Math" panose="02040503050406030204" pitchFamily="18" charset="0"/>
                      </a:rPr>
                      <m:t>𝑑𝑠</m:t>
                    </m:r>
                    <m:r>
                      <a:rPr lang="de-DE" altLang="zh-CN" sz="2400" i="1">
                        <a:solidFill>
                          <a:schemeClr val="bg1"/>
                        </a:solidFill>
                        <a:latin typeface="Cambria Math" panose="02040503050406030204" pitchFamily="18" charset="0"/>
                      </a:rPr>
                      <m:t>=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𝐸𝑑𝑡</m:t>
                        </m:r>
                      </m:num>
                      <m:den>
                        <m:rad>
                          <m:radPr>
                            <m:degHide m:val="on"/>
                            <m:ctrlPr>
                              <a:rPr lang="zh-CN" altLang="zh-CN" sz="2400" i="1">
                                <a:solidFill>
                                  <a:schemeClr val="bg1"/>
                                </a:solidFill>
                                <a:latin typeface="Cambria Math" panose="02040503050406030204" pitchFamily="18" charset="0"/>
                              </a:rPr>
                            </m:ctrlPr>
                          </m:radPr>
                          <m:deg/>
                          <m:e>
                            <m:r>
                              <a:rPr lang="de-DE" altLang="zh-CN" sz="2400" i="1">
                                <a:solidFill>
                                  <a:schemeClr val="bg1"/>
                                </a:solidFill>
                                <a:latin typeface="Cambria Math" panose="02040503050406030204" pitchFamily="18" charset="0"/>
                              </a:rPr>
                              <m:t>2</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𝐸</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𝑉</m:t>
                                </m:r>
                              </m:e>
                            </m:d>
                          </m:e>
                        </m:rad>
                      </m:den>
                    </m:f>
                    <m:r>
                      <a:rPr lang="de-DE" altLang="zh-CN" sz="2400" i="1">
                        <a:solidFill>
                          <a:schemeClr val="bg1"/>
                        </a:solidFill>
                        <a:latin typeface="Cambria Math" panose="02040503050406030204" pitchFamily="18" charset="0"/>
                      </a:rPr>
                      <m:t>   </m:t>
                    </m:r>
                  </m:oMath>
                </a14:m>
                <a:r>
                  <a:rPr lang="de-DE" altLang="zh-CN" sz="2400" dirty="0">
                    <a:solidFill>
                      <a:schemeClr val="bg1"/>
                    </a:solidFill>
                  </a:rPr>
                  <a:t> ;     </a:t>
                </a:r>
                <a14:m>
                  <m:oMath xmlns:m="http://schemas.openxmlformats.org/officeDocument/2006/math">
                    <m:r>
                      <a:rPr lang="de-DE" altLang="zh-CN" sz="2400" i="1">
                        <a:solidFill>
                          <a:schemeClr val="bg1"/>
                        </a:solidFill>
                        <a:latin typeface="Cambria Math" panose="02040503050406030204" pitchFamily="18" charset="0"/>
                      </a:rPr>
                      <m:t>𝑢</m:t>
                    </m:r>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𝑑𝑡</m:t>
                        </m:r>
                      </m:den>
                    </m:f>
                    <m:r>
                      <a:rPr lang="de-DE" altLang="zh-CN" sz="2400" i="1">
                        <a:solidFill>
                          <a:schemeClr val="bg1"/>
                        </a:solidFill>
                        <a:latin typeface="Cambria Math" panose="02040503050406030204" pitchFamily="18" charset="0"/>
                      </a:rPr>
                      <m:t> =   </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𝐸</m:t>
                        </m:r>
                      </m:num>
                      <m:den>
                        <m:rad>
                          <m:radPr>
                            <m:degHide m:val="on"/>
                            <m:ctrlPr>
                              <a:rPr lang="zh-CN" altLang="zh-CN" sz="2400" i="1">
                                <a:solidFill>
                                  <a:schemeClr val="bg1"/>
                                </a:solidFill>
                                <a:latin typeface="Cambria Math" panose="02040503050406030204" pitchFamily="18" charset="0"/>
                              </a:rPr>
                            </m:ctrlPr>
                          </m:radPr>
                          <m:deg/>
                          <m:e>
                            <m:r>
                              <a:rPr lang="de-DE" altLang="zh-CN" sz="2400" i="1">
                                <a:solidFill>
                                  <a:schemeClr val="bg1"/>
                                </a:solidFill>
                                <a:latin typeface="Cambria Math" panose="02040503050406030204" pitchFamily="18" charset="0"/>
                              </a:rPr>
                              <m:t>2</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𝐸</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𝑉</m:t>
                                </m:r>
                              </m:e>
                            </m:d>
                          </m:e>
                        </m:rad>
                      </m:den>
                    </m:f>
                  </m:oMath>
                </a14:m>
                <a:endParaRPr lang="zh-CN" altLang="zh-CN" sz="2400" dirty="0">
                  <a:solidFill>
                    <a:schemeClr val="bg1"/>
                  </a:solidFill>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Hamilton Principle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就是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Huygens Principle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的表达</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a:rPr lang="de-DE" altLang="zh-CN" sz="2400" i="1" smtClean="0">
                        <a:solidFill>
                          <a:schemeClr val="bg1"/>
                        </a:solidFill>
                        <a:latin typeface="Cambria Math" panose="02040503050406030204" pitchFamily="18" charset="0"/>
                      </a:rPr>
                      <m:t>0=</m:t>
                    </m:r>
                    <m:r>
                      <a:rPr lang="de-DE" altLang="zh-CN" sz="2400" i="1" smtClean="0">
                        <a:solidFill>
                          <a:schemeClr val="bg1"/>
                        </a:solidFill>
                        <a:latin typeface="Cambria Math" panose="02040503050406030204" pitchFamily="18" charset="0"/>
                      </a:rPr>
                      <m:t>𝛿</m:t>
                    </m:r>
                    <m:r>
                      <a:rPr lang="de-DE" altLang="zh-CN" sz="2400" i="1" smtClean="0">
                        <a:solidFill>
                          <a:schemeClr val="bg1"/>
                        </a:solidFill>
                        <a:latin typeface="Cambria Math" panose="02040503050406030204" pitchFamily="18" charset="0"/>
                      </a:rPr>
                      <m:t> </m:t>
                    </m:r>
                    <m:nary>
                      <m:naryPr>
                        <m:limLoc m:val="subSup"/>
                        <m:ctrlPr>
                          <a:rPr lang="zh-CN" altLang="zh-CN" sz="2400" i="1">
                            <a:solidFill>
                              <a:schemeClr val="bg1"/>
                            </a:solidFill>
                            <a:latin typeface="Cambria Math" panose="02040503050406030204" pitchFamily="18" charset="0"/>
                          </a:rPr>
                        </m:ctrlPr>
                      </m:naryPr>
                      <m:sub>
                        <m:r>
                          <a:rPr lang="de-DE" altLang="zh-CN" sz="2400" i="1">
                            <a:solidFill>
                              <a:schemeClr val="bg1"/>
                            </a:solidFill>
                            <a:latin typeface="Cambria Math" panose="02040503050406030204" pitchFamily="18" charset="0"/>
                          </a:rPr>
                          <m:t>𝑝</m:t>
                        </m:r>
                        <m:r>
                          <a:rPr lang="de-DE" altLang="zh-CN" sz="2400" i="1">
                            <a:solidFill>
                              <a:schemeClr val="bg1"/>
                            </a:solidFill>
                            <a:latin typeface="Cambria Math" panose="02040503050406030204" pitchFamily="18" charset="0"/>
                          </a:rPr>
                          <m:t>1</m:t>
                        </m:r>
                      </m:sub>
                      <m:sup>
                        <m:r>
                          <a:rPr lang="de-DE" altLang="zh-CN" sz="2400" i="1">
                            <a:solidFill>
                              <a:schemeClr val="bg1"/>
                            </a:solidFill>
                            <a:latin typeface="Cambria Math" panose="02040503050406030204" pitchFamily="18" charset="0"/>
                          </a:rPr>
                          <m:t>𝑝</m:t>
                        </m:r>
                        <m:r>
                          <a:rPr lang="de-DE" altLang="zh-CN" sz="2400" i="1">
                            <a:solidFill>
                              <a:schemeClr val="bg1"/>
                            </a:solidFill>
                            <a:latin typeface="Cambria Math" panose="02040503050406030204" pitchFamily="18" charset="0"/>
                          </a:rPr>
                          <m:t>2</m:t>
                        </m:r>
                      </m:sup>
                      <m:e>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𝑢</m:t>
                            </m:r>
                          </m:den>
                        </m:f>
                      </m:e>
                    </m:nary>
                    <m:r>
                      <a:rPr lang="de-DE" altLang="zh-CN" sz="2400" i="1">
                        <a:solidFill>
                          <a:schemeClr val="bg1"/>
                        </a:solidFill>
                        <a:latin typeface="Cambria Math" panose="02040503050406030204" pitchFamily="18" charset="0"/>
                      </a:rPr>
                      <m:t>= </m:t>
                    </m:r>
                    <m:nary>
                      <m:naryPr>
                        <m:limLoc m:val="subSup"/>
                        <m:ctrlPr>
                          <a:rPr lang="zh-CN" altLang="zh-CN" sz="2400" i="1">
                            <a:solidFill>
                              <a:schemeClr val="bg1"/>
                            </a:solidFill>
                            <a:latin typeface="Cambria Math" panose="02040503050406030204" pitchFamily="18" charset="0"/>
                          </a:rPr>
                        </m:ctrlPr>
                      </m:naryPr>
                      <m:sub>
                        <m:r>
                          <a:rPr lang="de-DE" altLang="zh-CN" sz="2400" i="1">
                            <a:solidFill>
                              <a:schemeClr val="bg1"/>
                            </a:solidFill>
                            <a:latin typeface="Cambria Math" panose="02040503050406030204" pitchFamily="18" charset="0"/>
                          </a:rPr>
                          <m:t>𝑝</m:t>
                        </m:r>
                        <m:r>
                          <a:rPr lang="de-DE" altLang="zh-CN" sz="2400" i="1">
                            <a:solidFill>
                              <a:schemeClr val="bg1"/>
                            </a:solidFill>
                            <a:latin typeface="Cambria Math" panose="02040503050406030204" pitchFamily="18" charset="0"/>
                          </a:rPr>
                          <m:t>1</m:t>
                        </m:r>
                      </m:sub>
                      <m:sup>
                        <m:r>
                          <a:rPr lang="de-DE" altLang="zh-CN" sz="2400" i="1">
                            <a:solidFill>
                              <a:schemeClr val="bg1"/>
                            </a:solidFill>
                            <a:latin typeface="Cambria Math" panose="02040503050406030204" pitchFamily="18" charset="0"/>
                          </a:rPr>
                          <m:t>𝑝</m:t>
                        </m:r>
                        <m:r>
                          <a:rPr lang="de-DE" altLang="zh-CN" sz="2400" i="1">
                            <a:solidFill>
                              <a:schemeClr val="bg1"/>
                            </a:solidFill>
                            <a:latin typeface="Cambria Math" panose="02040503050406030204" pitchFamily="18" charset="0"/>
                          </a:rPr>
                          <m:t>2</m:t>
                        </m:r>
                      </m:sup>
                      <m:e>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𝐸</m:t>
                            </m:r>
                          </m:den>
                        </m:f>
                      </m:e>
                    </m:nary>
                    <m:r>
                      <a:rPr lang="de-DE" altLang="zh-CN" sz="2400" i="1">
                        <a:solidFill>
                          <a:schemeClr val="bg1"/>
                        </a:solidFill>
                        <a:latin typeface="Cambria Math" panose="02040503050406030204" pitchFamily="18" charset="0"/>
                      </a:rPr>
                      <m:t> </m:t>
                    </m:r>
                    <m:rad>
                      <m:radPr>
                        <m:degHide m:val="on"/>
                        <m:ctrlPr>
                          <a:rPr lang="zh-CN" altLang="zh-CN" sz="2400" i="1">
                            <a:solidFill>
                              <a:schemeClr val="bg1"/>
                            </a:solidFill>
                            <a:latin typeface="Cambria Math" panose="02040503050406030204" pitchFamily="18" charset="0"/>
                          </a:rPr>
                        </m:ctrlPr>
                      </m:radPr>
                      <m:deg/>
                      <m:e>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𝐸</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𝑉</m:t>
                        </m:r>
                        <m:r>
                          <a:rPr lang="de-DE" altLang="zh-CN" sz="2400" i="1">
                            <a:solidFill>
                              <a:schemeClr val="bg1"/>
                            </a:solidFill>
                            <a:latin typeface="Cambria Math" panose="02040503050406030204" pitchFamily="18" charset="0"/>
                          </a:rPr>
                          <m:t>)</m:t>
                        </m:r>
                      </m:e>
                    </m:rad>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1</m:t>
                        </m:r>
                      </m:num>
                      <m:den>
                        <m:r>
                          <a:rPr lang="de-DE" altLang="zh-CN" sz="2400" i="1">
                            <a:solidFill>
                              <a:schemeClr val="bg1"/>
                            </a:solidFill>
                            <a:latin typeface="Cambria Math" panose="02040503050406030204" pitchFamily="18" charset="0"/>
                          </a:rPr>
                          <m:t>𝐸</m:t>
                        </m:r>
                      </m:den>
                    </m:f>
                    <m:r>
                      <a:rPr lang="de-DE" altLang="zh-CN" sz="2400" i="1">
                        <a:solidFill>
                          <a:schemeClr val="bg1"/>
                        </a:solidFill>
                        <a:latin typeface="Cambria Math" panose="02040503050406030204" pitchFamily="18" charset="0"/>
                      </a:rPr>
                      <m:t> </m:t>
                    </m:r>
                    <m:r>
                      <a:rPr lang="de-DE" altLang="zh-CN" sz="2400" i="1">
                        <a:solidFill>
                          <a:schemeClr val="bg1"/>
                        </a:solidFill>
                        <a:latin typeface="Cambria Math" panose="02040503050406030204" pitchFamily="18" charset="0"/>
                      </a:rPr>
                      <m:t>𝛿</m:t>
                    </m:r>
                    <m:r>
                      <a:rPr lang="de-DE" altLang="zh-CN" sz="2400" i="1">
                        <a:solidFill>
                          <a:schemeClr val="bg1"/>
                        </a:solidFill>
                        <a:latin typeface="Cambria Math" panose="02040503050406030204" pitchFamily="18" charset="0"/>
                      </a:rPr>
                      <m:t> </m:t>
                    </m:r>
                    <m:nary>
                      <m:naryPr>
                        <m:limLoc m:val="subSup"/>
                        <m:ctrlPr>
                          <a:rPr lang="zh-CN" altLang="zh-CN" sz="2400" i="1">
                            <a:solidFill>
                              <a:schemeClr val="bg1"/>
                            </a:solidFill>
                            <a:latin typeface="Cambria Math" panose="02040503050406030204" pitchFamily="18" charset="0"/>
                          </a:rPr>
                        </m:ctrlPr>
                      </m:naryPr>
                      <m:sub>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1</m:t>
                        </m:r>
                      </m:sub>
                      <m:sup>
                        <m:r>
                          <a:rPr lang="de-DE" altLang="zh-CN" sz="2400" i="1">
                            <a:solidFill>
                              <a:schemeClr val="bg1"/>
                            </a:solidFill>
                            <a:latin typeface="Cambria Math" panose="02040503050406030204" pitchFamily="18" charset="0"/>
                          </a:rPr>
                          <m:t>𝑡</m:t>
                        </m:r>
                        <m:r>
                          <a:rPr lang="de-DE" altLang="zh-CN" sz="2400" i="1">
                            <a:solidFill>
                              <a:schemeClr val="bg1"/>
                            </a:solidFill>
                            <a:latin typeface="Cambria Math" panose="02040503050406030204" pitchFamily="18" charset="0"/>
                          </a:rPr>
                          <m:t>2</m:t>
                        </m:r>
                      </m:sup>
                      <m:e>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𝑇𝑑𝑡</m:t>
                        </m:r>
                      </m:e>
                    </m:nary>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这是力学与几何光学的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Analogie</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zh-CN" altLang="zh-CN" sz="2400" dirty="0">
                    <a:solidFill>
                      <a:schemeClr val="bg1"/>
                    </a:solidFill>
                  </a:rPr>
                  <a:t>所代表的粒子 速度为</a:t>
                </a:r>
                <a14:m>
                  <m:oMath xmlns:m="http://schemas.openxmlformats.org/officeDocument/2006/math">
                    <m:r>
                      <a:rPr lang="de-DE" altLang="zh-CN" sz="2400" i="1">
                        <a:solidFill>
                          <a:schemeClr val="bg1"/>
                        </a:solidFill>
                        <a:latin typeface="Cambria Math" panose="02040503050406030204" pitchFamily="18" charset="0"/>
                      </a:rPr>
                      <m:t>𝑣</m:t>
                    </m:r>
                    <m:r>
                      <a:rPr lang="de-DE" altLang="zh-CN" sz="2400" i="1">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de-DE" altLang="zh-CN" sz="2400" i="1">
                            <a:solidFill>
                              <a:schemeClr val="bg1"/>
                            </a:solidFill>
                            <a:latin typeface="Cambria Math" panose="02040503050406030204" pitchFamily="18" charset="0"/>
                          </a:rPr>
                          <m:t>𝑑𝑠</m:t>
                        </m:r>
                      </m:num>
                      <m:den>
                        <m:r>
                          <a:rPr lang="de-DE" altLang="zh-CN" sz="2400" i="1">
                            <a:solidFill>
                              <a:schemeClr val="bg1"/>
                            </a:solidFill>
                            <a:latin typeface="Cambria Math" panose="02040503050406030204" pitchFamily="18" charset="0"/>
                          </a:rPr>
                          <m:t>𝑑𝑡</m:t>
                        </m:r>
                      </m:den>
                    </m:f>
                    <m:r>
                      <a:rPr lang="de-DE" altLang="zh-CN" sz="2400" i="1">
                        <a:solidFill>
                          <a:schemeClr val="bg1"/>
                        </a:solidFill>
                        <a:latin typeface="Cambria Math" panose="02040503050406030204" pitchFamily="18" charset="0"/>
                      </a:rPr>
                      <m:t> =</m:t>
                    </m:r>
                    <m:rad>
                      <m:radPr>
                        <m:degHide m:val="on"/>
                        <m:ctrlPr>
                          <a:rPr lang="zh-CN" altLang="zh-CN" sz="2400" i="1">
                            <a:solidFill>
                              <a:schemeClr val="bg1"/>
                            </a:solidFill>
                            <a:latin typeface="Cambria Math" panose="02040503050406030204" pitchFamily="18" charset="0"/>
                          </a:rPr>
                        </m:ctrlPr>
                      </m:radPr>
                      <m:deg/>
                      <m:e>
                        <m:r>
                          <a:rPr lang="de-DE" altLang="zh-CN" sz="2400" i="1">
                            <a:solidFill>
                              <a:schemeClr val="bg1"/>
                            </a:solidFill>
                            <a:latin typeface="Cambria Math" panose="02040503050406030204" pitchFamily="18" charset="0"/>
                          </a:rPr>
                          <m:t>2</m:t>
                        </m:r>
                        <m:r>
                          <a:rPr lang="de-DE" altLang="zh-CN" sz="2400" i="1">
                            <a:solidFill>
                              <a:schemeClr val="bg1"/>
                            </a:solidFill>
                            <a:latin typeface="Cambria Math" panose="02040503050406030204" pitchFamily="18" charset="0"/>
                          </a:rPr>
                          <m:t>𝑇</m:t>
                        </m:r>
                      </m:e>
                    </m:rad>
                    <m:r>
                      <a:rPr lang="de-DE" altLang="zh-CN" sz="2400" i="1">
                        <a:solidFill>
                          <a:schemeClr val="bg1"/>
                        </a:solidFill>
                        <a:latin typeface="Cambria Math" panose="02040503050406030204" pitchFamily="18" charset="0"/>
                      </a:rPr>
                      <m:t> = </m:t>
                    </m:r>
                    <m:rad>
                      <m:radPr>
                        <m:degHide m:val="on"/>
                        <m:ctrlPr>
                          <a:rPr lang="zh-CN" altLang="zh-CN" sz="2400" i="1">
                            <a:solidFill>
                              <a:schemeClr val="bg1"/>
                            </a:solidFill>
                            <a:latin typeface="Cambria Math" panose="02040503050406030204" pitchFamily="18" charset="0"/>
                          </a:rPr>
                        </m:ctrlPr>
                      </m:radPr>
                      <m:deg/>
                      <m:e>
                        <m:r>
                          <a:rPr lang="de-DE" altLang="zh-CN" sz="2400" i="1">
                            <a:solidFill>
                              <a:schemeClr val="bg1"/>
                            </a:solidFill>
                            <a:latin typeface="Cambria Math" panose="02040503050406030204" pitchFamily="18" charset="0"/>
                          </a:rPr>
                          <m:t>2</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𝐸</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𝑉</m:t>
                            </m:r>
                          </m:e>
                        </m:d>
                      </m:e>
                    </m:rad>
                    <m:r>
                      <a:rPr lang="de-DE" altLang="zh-CN" sz="2400" i="1">
                        <a:solidFill>
                          <a:schemeClr val="bg1"/>
                        </a:solidFill>
                        <a:latin typeface="Cambria Math" panose="02040503050406030204" pitchFamily="18" charset="0"/>
                      </a:rPr>
                      <m:t>  </m:t>
                    </m:r>
                  </m:oMath>
                </a14:m>
                <a:endParaRPr lang="zh-CN" altLang="zh-CN" sz="2400" dirty="0">
                  <a:solidFill>
                    <a:schemeClr val="bg1"/>
                  </a:solidFill>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91C19BB3-BDB7-8858-1B06-0C422A6E3CBD}"/>
                  </a:ext>
                </a:extLst>
              </p:cNvPr>
              <p:cNvSpPr txBox="1">
                <a:spLocks noRot="1" noChangeAspect="1" noMove="1" noResize="1" noEditPoints="1" noAdjustHandles="1" noChangeArrowheads="1" noChangeShapeType="1" noTextEdit="1"/>
              </p:cNvSpPr>
              <p:nvPr/>
            </p:nvSpPr>
            <p:spPr bwMode="auto">
              <a:xfrm>
                <a:off x="521420" y="1003946"/>
                <a:ext cx="8997351" cy="5215879"/>
              </a:xfrm>
              <a:prstGeom prst="rect">
                <a:avLst/>
              </a:prstGeom>
              <a:blipFill>
                <a:blip r:embed="rId3"/>
                <a:stretch>
                  <a:fillRect l="-1085"/>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14B30B77-01D2-70FB-76D1-772A7FF52DC6}"/>
              </a:ext>
            </a:extLst>
          </p:cNvPr>
          <p:cNvSpPr txBox="1"/>
          <p:nvPr/>
        </p:nvSpPr>
        <p:spPr bwMode="auto">
          <a:xfrm>
            <a:off x="521420" y="435544"/>
            <a:ext cx="5111630"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粒子类比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(Part II)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p:spTree>
    <p:extLst>
      <p:ext uri="{BB962C8B-B14F-4D97-AF65-F5344CB8AC3E}">
        <p14:creationId xmlns:p14="http://schemas.microsoft.com/office/powerpoint/2010/main" val="156697612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FE746E-9586-BAF3-081B-0DFB0F33C1E5}"/>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63788165-ABFD-0715-B097-2196846A785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063C13B2-3D07-6703-843C-CF9C5549CF05}"/>
              </a:ext>
            </a:extLst>
          </p:cNvPr>
          <p:cNvSpPr>
            <a:spLocks noGrp="1"/>
          </p:cNvSpPr>
          <p:nvPr>
            <p:ph type="sldNum" sz="quarter" idx="12"/>
          </p:nvPr>
        </p:nvSpPr>
        <p:spPr/>
        <p:txBody>
          <a:bodyPr/>
          <a:lstStyle/>
          <a:p>
            <a:fld id="{A840D53A-832B-4CFE-819B-CBBAE244F2EE}" type="slidenum">
              <a:rPr lang="zh-CN" altLang="en-US" smtClean="0"/>
              <a:t>51</a:t>
            </a:fld>
            <a:endParaRPr lang="zh-CN" altLang="en-US"/>
          </a:p>
        </p:txBody>
      </p:sp>
      <p:sp>
        <p:nvSpPr>
          <p:cNvPr id="3" name="文本框 2">
            <a:extLst>
              <a:ext uri="{FF2B5EF4-FFF2-40B4-BE49-F238E27FC236}">
                <a16:creationId xmlns:a16="http://schemas.microsoft.com/office/drawing/2014/main" id="{57315628-901C-CDF6-5FDD-35A85BD078B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CCDFE02B-E71A-CE65-AF93-36A0CD46B19B}"/>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E015E97-253F-D04A-18A7-949164CA241E}"/>
                  </a:ext>
                </a:extLst>
              </p:cNvPr>
              <p:cNvSpPr txBox="1"/>
              <p:nvPr/>
            </p:nvSpPr>
            <p:spPr bwMode="auto">
              <a:xfrm>
                <a:off x="310549" y="1344974"/>
                <a:ext cx="11562271" cy="4607251"/>
              </a:xfrm>
              <a:prstGeom prst="rect">
                <a:avLst/>
              </a:prstGeom>
              <a:noFill/>
              <a:ln>
                <a:noFill/>
              </a:ln>
              <a:effectLst/>
            </p:spPr>
            <p:txBody>
              <a:bodyPr wrap="square" rtlCol="0">
                <a:noAutofit/>
              </a:bodyPr>
              <a:lstStyle/>
              <a:p>
                <a:r>
                  <a:rPr lang="zh-CN" altLang="zh-CN" sz="2400" dirty="0">
                    <a:solidFill>
                      <a:schemeClr val="bg1"/>
                    </a:solidFill>
                    <a:latin typeface="Times New Roman" panose="02020603050405020304" pitchFamily="18" charset="0"/>
                    <a:cs typeface="Times New Roman" panose="02020603050405020304" pitchFamily="18" charset="0"/>
                  </a:rPr>
                  <a:t>薛定谔的</a:t>
                </a:r>
                <a:r>
                  <a:rPr lang="zh-CN" altLang="en-US" sz="2400" dirty="0">
                    <a:solidFill>
                      <a:schemeClr val="bg1"/>
                    </a:solidFill>
                    <a:latin typeface="Times New Roman" panose="02020603050405020304" pitchFamily="18" charset="0"/>
                    <a:cs typeface="Times New Roman" panose="02020603050405020304" pitchFamily="18" charset="0"/>
                  </a:rPr>
                  <a:t>作用  </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a:rPr lang="de-DE" altLang="zh-CN" sz="2400" i="1">
                        <a:solidFill>
                          <a:schemeClr val="bg1"/>
                        </a:solidFill>
                        <a:latin typeface="Cambria Math" panose="02040503050406030204" pitchFamily="18" charset="0"/>
                      </a:rPr>
                      <m:t>𝑊</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𝐸𝑡</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𝑆</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𝑞</m:t>
                        </m:r>
                      </m:e>
                    </m:d>
                  </m:oMath>
                </a14:m>
                <a:r>
                  <a:rPr lang="de-DE" altLang="zh-CN" sz="2400" dirty="0">
                    <a:solidFill>
                      <a:schemeClr val="bg1"/>
                    </a:solidFill>
                    <a:latin typeface="Times New Roman" panose="02020603050405020304" pitchFamily="18" charset="0"/>
                    <a:cs typeface="Times New Roman" panose="02020603050405020304" pitchFamily="18" charset="0"/>
                  </a:rPr>
                  <a:t>   {</a:t>
                </a:r>
                <a:r>
                  <a:rPr lang="zh-CN" altLang="zh-CN" sz="2400" dirty="0">
                    <a:solidFill>
                      <a:schemeClr val="bg1"/>
                    </a:solidFill>
                    <a:latin typeface="Times New Roman" panose="02020603050405020304" pitchFamily="18" charset="0"/>
                    <a:cs typeface="Times New Roman" panose="02020603050405020304" pitchFamily="18" charset="0"/>
                  </a:rPr>
                  <a:t>一般书里</a:t>
                </a:r>
                <a:r>
                  <a:rPr lang="en-US" altLang="zh-CN" sz="2400" dirty="0">
                    <a:solidFill>
                      <a:schemeClr val="bg1"/>
                    </a:solidFill>
                    <a:latin typeface="Times New Roman" panose="02020603050405020304" pitchFamily="18" charset="0"/>
                    <a:cs typeface="Times New Roman" panose="02020603050405020304" pitchFamily="18" charset="0"/>
                  </a:rPr>
                  <a:t>W, S </a:t>
                </a:r>
                <a:r>
                  <a:rPr lang="zh-CN" altLang="en-US" sz="2400" dirty="0">
                    <a:solidFill>
                      <a:schemeClr val="bg1"/>
                    </a:solidFill>
                    <a:latin typeface="Times New Roman" panose="02020603050405020304" pitchFamily="18" charset="0"/>
                    <a:cs typeface="Times New Roman" panose="02020603050405020304" pitchFamily="18" charset="0"/>
                  </a:rPr>
                  <a:t>互换角色，</a:t>
                </a:r>
                <a:r>
                  <a:rPr lang="zh-CN" altLang="zh-CN" sz="2400" dirty="0">
                    <a:solidFill>
                      <a:schemeClr val="bg1"/>
                    </a:solidFill>
                    <a:latin typeface="Times New Roman" panose="02020603050405020304" pitchFamily="18" charset="0"/>
                    <a:cs typeface="Times New Roman" panose="02020603050405020304" pitchFamily="18" charset="0"/>
                  </a:rPr>
                  <a:t>用 </a:t>
                </a:r>
                <a14:m>
                  <m:oMath xmlns:m="http://schemas.openxmlformats.org/officeDocument/2006/math">
                    <m:r>
                      <a:rPr lang="de-DE" altLang="zh-CN" sz="2400" i="1">
                        <a:solidFill>
                          <a:schemeClr val="bg1"/>
                        </a:solidFill>
                        <a:latin typeface="Cambria Math" panose="02040503050406030204" pitchFamily="18" charset="0"/>
                      </a:rPr>
                      <m:t>𝑆</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𝐸𝑡</m:t>
                    </m:r>
                    <m:r>
                      <a:rPr lang="de-DE" altLang="zh-CN" sz="2400" i="1">
                        <a:solidFill>
                          <a:schemeClr val="bg1"/>
                        </a:solidFill>
                        <a:latin typeface="Cambria Math" panose="02040503050406030204" pitchFamily="18" charset="0"/>
                      </a:rPr>
                      <m:t>+</m:t>
                    </m:r>
                    <m:r>
                      <a:rPr lang="de-DE" altLang="zh-CN" sz="2400" i="1">
                        <a:solidFill>
                          <a:schemeClr val="bg1"/>
                        </a:solidFill>
                        <a:latin typeface="Cambria Math" panose="02040503050406030204" pitchFamily="18" charset="0"/>
                      </a:rPr>
                      <m:t>𝑊</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rPr>
                          <m:t>𝑞</m:t>
                        </m:r>
                      </m:e>
                    </m:d>
                  </m:oMath>
                </a14:m>
                <a:r>
                  <a:rPr lang="de-DE"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de-DE" altLang="zh-CN" sz="2400" dirty="0">
                    <a:solidFill>
                      <a:schemeClr val="bg1"/>
                    </a:solidFill>
                    <a:latin typeface="Times New Roman" panose="02020603050405020304" pitchFamily="18" charset="0"/>
                    <a:cs typeface="Times New Roman" panose="02020603050405020304" pitchFamily="18" charset="0"/>
                  </a:rPr>
                  <a:t> </a:t>
                </a:r>
                <a:endParaRPr lang="zh-CN" altLang="zh-CN" sz="2400" dirty="0">
                  <a:solidFill>
                    <a:schemeClr val="bg1"/>
                  </a:solidFill>
                  <a:latin typeface="Times New Roman" panose="02020603050405020304" pitchFamily="18" charset="0"/>
                  <a:cs typeface="Times New Roman" panose="02020603050405020304" pitchFamily="18" charset="0"/>
                </a:endParaRPr>
              </a:p>
              <a:p>
                <a:r>
                  <a:rPr lang="zh-CN" altLang="zh-CN" sz="2400" dirty="0">
                    <a:solidFill>
                      <a:schemeClr val="bg1"/>
                    </a:solidFill>
                    <a:latin typeface="Times New Roman" panose="02020603050405020304" pitchFamily="18" charset="0"/>
                    <a:cs typeface="Times New Roman" panose="02020603050405020304" pitchFamily="18" charset="0"/>
                  </a:rPr>
                  <a:t>而所谓的波是</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sine </a:t>
                </a:r>
                <a:r>
                  <a:rPr lang="zh-CN" altLang="zh-CN" sz="2400" dirty="0">
                    <a:solidFill>
                      <a:schemeClr val="bg1"/>
                    </a:solidFill>
                    <a:latin typeface="Times New Roman" panose="02020603050405020304" pitchFamily="18" charset="0"/>
                    <a:cs typeface="Times New Roman" panose="02020603050405020304" pitchFamily="18" charset="0"/>
                  </a:rPr>
                  <a:t>函数，</a:t>
                </a:r>
                <a:r>
                  <a:rPr lang="de-DE" altLang="zh-CN" sz="2400" dirty="0">
                    <a:solidFill>
                      <a:schemeClr val="bg1"/>
                    </a:solidFill>
                    <a:latin typeface="Times New Roman" panose="02020603050405020304" pitchFamily="18" charset="0"/>
                    <a:cs typeface="Times New Roman" panose="02020603050405020304" pitchFamily="18" charset="0"/>
                  </a:rPr>
                  <a:t>W </a:t>
                </a:r>
                <a:r>
                  <a:rPr lang="zh-CN" altLang="zh-CN" sz="2400" dirty="0">
                    <a:solidFill>
                      <a:schemeClr val="bg1"/>
                    </a:solidFill>
                    <a:latin typeface="Times New Roman" panose="02020603050405020304" pitchFamily="18" charset="0"/>
                    <a:cs typeface="Times New Roman" panose="02020603050405020304" pitchFamily="18" charset="0"/>
                  </a:rPr>
                  <a:t>是它的</a:t>
                </a:r>
                <a:r>
                  <a:rPr lang="en-US" altLang="zh-CN" sz="2400" dirty="0">
                    <a:solidFill>
                      <a:schemeClr val="bg1"/>
                    </a:solidFill>
                    <a:latin typeface="Times New Roman" panose="02020603050405020304" pitchFamily="18" charset="0"/>
                    <a:cs typeface="Times New Roman" panose="02020603050405020304" pitchFamily="18" charset="0"/>
                  </a:rPr>
                  <a:t> </a:t>
                </a:r>
                <a:r>
                  <a:rPr lang="de-DE" altLang="zh-CN" sz="2400" dirty="0">
                    <a:solidFill>
                      <a:schemeClr val="bg1"/>
                    </a:solidFill>
                    <a:latin typeface="Times New Roman" panose="02020603050405020304" pitchFamily="18" charset="0"/>
                    <a:cs typeface="Times New Roman" panose="02020603050405020304" pitchFamily="18" charset="0"/>
                  </a:rPr>
                  <a:t>argument</a:t>
                </a:r>
                <a:r>
                  <a:rPr lang="zh-CN" altLang="en-US" sz="2400" dirty="0">
                    <a:solidFill>
                      <a:schemeClr val="bg1"/>
                    </a:solidFill>
                    <a:latin typeface="Times New Roman" panose="02020603050405020304" pitchFamily="18" charset="0"/>
                    <a:cs typeface="Times New Roman" panose="02020603050405020304" pitchFamily="18" charset="0"/>
                  </a:rPr>
                  <a:t>。选择</a:t>
                </a:r>
                <a:r>
                  <a:rPr lang="de-DE"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el-GR" altLang="zh-CN" sz="2400" b="0" i="1" smtClean="0">
                        <a:solidFill>
                          <a:schemeClr val="bg1"/>
                        </a:solidFill>
                        <a:latin typeface="Cambria Math" panose="02040503050406030204" pitchFamily="18" charset="0"/>
                        <a:ea typeface="Cambria Math" panose="02040503050406030204" pitchFamily="18" charset="0"/>
                      </a:rPr>
                      <m:t>π</m:t>
                    </m:r>
                    <m:r>
                      <a:rPr lang="en-US" altLang="zh-CN" sz="2400" b="0" i="0" smtClean="0">
                        <a:solidFill>
                          <a:schemeClr val="bg1"/>
                        </a:solidFill>
                        <a:latin typeface="Cambria Math" panose="02040503050406030204" pitchFamily="18" charset="0"/>
                      </a:rPr>
                      <m:t>2</m:t>
                    </m:r>
                    <m:r>
                      <m:rPr>
                        <m:sty m:val="p"/>
                      </m:rPr>
                      <a:rPr lang="en-US" altLang="zh-CN" sz="2400" i="1">
                        <a:solidFill>
                          <a:schemeClr val="bg1"/>
                        </a:solidFill>
                        <a:latin typeface="Cambria Math" panose="02040503050406030204" pitchFamily="18" charset="0"/>
                      </a:rPr>
                      <m:t>W</m:t>
                    </m:r>
                    <m:r>
                      <a:rPr lang="en-US" altLang="zh-CN" sz="2400">
                        <a:solidFill>
                          <a:schemeClr val="bg1"/>
                        </a:solidFill>
                        <a:latin typeface="Cambria Math" panose="02040503050406030204" pitchFamily="18" charset="0"/>
                      </a:rPr>
                      <m:t>/</m:t>
                    </m:r>
                    <m:r>
                      <m:rPr>
                        <m:sty m:val="p"/>
                      </m:rPr>
                      <a:rPr lang="de-DE" altLang="zh-CN" sz="2400">
                        <a:solidFill>
                          <a:schemeClr val="bg1"/>
                        </a:solidFill>
                        <a:latin typeface="Cambria Math" panose="02040503050406030204" pitchFamily="18" charset="0"/>
                      </a:rPr>
                      <m:t>h</m:t>
                    </m:r>
                  </m:oMath>
                </a14:m>
                <a:r>
                  <a:rPr lang="zh-CN" altLang="en-US" sz="2400" dirty="0">
                    <a:solidFill>
                      <a:schemeClr val="bg1"/>
                    </a:solidFill>
                    <a:latin typeface="Times New Roman" panose="02020603050405020304" pitchFamily="18" charset="0"/>
                    <a:cs typeface="Times New Roman" panose="02020603050405020304" pitchFamily="18" charset="0"/>
                  </a:rPr>
                  <a:t>的</a:t>
                </a:r>
                <a:r>
                  <a:rPr lang="zh-CN" altLang="zh-CN" sz="2400" dirty="0">
                    <a:solidFill>
                      <a:schemeClr val="bg1"/>
                    </a:solidFill>
                    <a:latin typeface="Times New Roman" panose="02020603050405020304" pitchFamily="18" charset="0"/>
                    <a:cs typeface="Times New Roman" panose="02020603050405020304" pitchFamily="18" charset="0"/>
                  </a:rPr>
                  <a:t>无量纲</a:t>
                </a:r>
                <a:r>
                  <a:rPr lang="zh-CN" altLang="en-US" sz="2400" dirty="0">
                    <a:solidFill>
                      <a:schemeClr val="bg1"/>
                    </a:solidFill>
                    <a:latin typeface="Times New Roman" panose="02020603050405020304" pitchFamily="18" charset="0"/>
                    <a:cs typeface="Times New Roman" panose="02020603050405020304" pitchFamily="18" charset="0"/>
                  </a:rPr>
                  <a:t>形式。</a:t>
                </a:r>
                <a:endParaRPr lang="zh-CN" altLang="zh-CN" sz="2400" dirty="0">
                  <a:solidFill>
                    <a:schemeClr val="bg1"/>
                  </a:solidFill>
                  <a:latin typeface="Times New Roman" panose="02020603050405020304" pitchFamily="18" charset="0"/>
                  <a:cs typeface="Times New Roman" panose="02020603050405020304" pitchFamily="18" charset="0"/>
                </a:endParaRPr>
              </a:p>
              <a:p>
                <a14:m>
                  <m:oMath xmlns:m="http://schemas.openxmlformats.org/officeDocument/2006/math">
                    <m:r>
                      <m:rPr>
                        <m:sty m:val="p"/>
                      </m:rPr>
                      <a:rPr lang="de-DE" altLang="zh-CN" sz="2400">
                        <a:solidFill>
                          <a:schemeClr val="bg1"/>
                        </a:solidFill>
                        <a:latin typeface="Cambria Math" panose="02040503050406030204" pitchFamily="18" charset="0"/>
                      </a:rPr>
                      <m:t>sin</m:t>
                    </m:r>
                    <m:d>
                      <m:dPr>
                        <m:ctrlPr>
                          <a:rPr lang="zh-CN" altLang="zh-CN" sz="2400" i="1">
                            <a:solidFill>
                              <a:schemeClr val="bg1"/>
                            </a:solidFill>
                            <a:latin typeface="Cambria Math" panose="02040503050406030204" pitchFamily="18" charset="0"/>
                          </a:rPr>
                        </m:ctrlPr>
                      </m:dPr>
                      <m:e>
                        <m:f>
                          <m:fPr>
                            <m:ctrlPr>
                              <a:rPr lang="zh-CN" altLang="zh-CN" sz="2400" i="1">
                                <a:solidFill>
                                  <a:schemeClr val="bg1"/>
                                </a:solidFill>
                                <a:latin typeface="Cambria Math" panose="02040503050406030204" pitchFamily="18" charset="0"/>
                              </a:rPr>
                            </m:ctrlPr>
                          </m:fPr>
                          <m:num>
                            <m:r>
                              <a:rPr lang="de-DE" altLang="zh-CN" sz="2400">
                                <a:solidFill>
                                  <a:schemeClr val="bg1"/>
                                </a:solidFill>
                                <a:latin typeface="Cambria Math" panose="02040503050406030204" pitchFamily="18" charset="0"/>
                              </a:rPr>
                              <m:t>2</m:t>
                            </m:r>
                            <m:r>
                              <m:rPr>
                                <m:sty m:val="p"/>
                              </m:rPr>
                              <a:rPr lang="de-DE" altLang="zh-CN" sz="2400">
                                <a:solidFill>
                                  <a:schemeClr val="bg1"/>
                                </a:solidFill>
                                <a:latin typeface="Cambria Math" panose="02040503050406030204" pitchFamily="18" charset="0"/>
                              </a:rPr>
                              <m:t>πW</m:t>
                            </m:r>
                          </m:num>
                          <m:den>
                            <m:r>
                              <m:rPr>
                                <m:sty m:val="p"/>
                              </m:rPr>
                              <a:rPr lang="de-DE" altLang="zh-CN" sz="2400">
                                <a:solidFill>
                                  <a:schemeClr val="bg1"/>
                                </a:solidFill>
                                <a:latin typeface="Cambria Math" panose="02040503050406030204" pitchFamily="18" charset="0"/>
                              </a:rPr>
                              <m:t>h</m:t>
                            </m:r>
                          </m:den>
                        </m:f>
                        <m:r>
                          <a:rPr lang="de-DE" altLang="zh-CN" sz="2400">
                            <a:solidFill>
                              <a:schemeClr val="bg1"/>
                            </a:solidFill>
                            <a:latin typeface="Cambria Math" panose="02040503050406030204" pitchFamily="18" charset="0"/>
                          </a:rPr>
                          <m:t>+</m:t>
                        </m:r>
                        <m:r>
                          <m:rPr>
                            <m:sty m:val="p"/>
                          </m:rPr>
                          <a:rPr lang="de-DE" altLang="zh-CN" sz="2400">
                            <a:solidFill>
                              <a:schemeClr val="bg1"/>
                            </a:solidFill>
                            <a:latin typeface="Cambria Math" panose="02040503050406030204" pitchFamily="18" charset="0"/>
                          </a:rPr>
                          <m:t>const</m:t>
                        </m:r>
                        <m:r>
                          <a:rPr lang="de-DE" altLang="zh-CN" sz="2400">
                            <a:solidFill>
                              <a:schemeClr val="bg1"/>
                            </a:solidFill>
                            <a:latin typeface="Cambria Math" panose="02040503050406030204" pitchFamily="18" charset="0"/>
                          </a:rPr>
                          <m:t>.</m:t>
                        </m:r>
                      </m:e>
                    </m:d>
                    <m:r>
                      <a:rPr lang="de-DE" altLang="zh-CN" sz="2400">
                        <a:solidFill>
                          <a:schemeClr val="bg1"/>
                        </a:solidFill>
                        <a:latin typeface="Cambria Math" panose="02040503050406030204" pitchFamily="18" charset="0"/>
                      </a:rPr>
                      <m:t>=  </m:t>
                    </m:r>
                    <m:r>
                      <m:rPr>
                        <m:sty m:val="p"/>
                      </m:rPr>
                      <a:rPr lang="de-DE" altLang="zh-CN" sz="2400">
                        <a:solidFill>
                          <a:schemeClr val="bg1"/>
                        </a:solidFill>
                        <a:latin typeface="Cambria Math" panose="02040503050406030204" pitchFamily="18" charset="0"/>
                      </a:rPr>
                      <m:t>sin</m:t>
                    </m:r>
                    <m:d>
                      <m:dPr>
                        <m:ctrlPr>
                          <a:rPr lang="zh-CN" altLang="zh-CN" sz="2400" i="1">
                            <a:solidFill>
                              <a:schemeClr val="bg1"/>
                            </a:solidFill>
                            <a:latin typeface="Cambria Math" panose="02040503050406030204" pitchFamily="18" charset="0"/>
                          </a:rPr>
                        </m:ctrlPr>
                      </m:dPr>
                      <m:e>
                        <m:r>
                          <a:rPr lang="de-DE" altLang="zh-CN" sz="2400" i="1">
                            <a:solidFill>
                              <a:schemeClr val="bg1"/>
                            </a:solidFill>
                            <a:latin typeface="Cambria Math" panose="02040503050406030204" pitchFamily="18" charset="0"/>
                            <a:hlinkClick r:id="" action="ppaction://noaction">
                              <a:extLst>
                                <a:ext uri="{A12FA001-AC4F-418D-AE19-62706E023703}">
                                  <ahyp:hlinkClr xmlns:ahyp="http://schemas.microsoft.com/office/drawing/2018/hyperlinkcolor" val="tx"/>
                                </a:ext>
                              </a:extLst>
                            </a:hlinkClick>
                          </a:rPr>
                          <m:t>−</m:t>
                        </m:r>
                        <m:f>
                          <m:fPr>
                            <m:ctrlPr>
                              <a:rPr lang="zh-CN" altLang="zh-CN" sz="2400" i="1">
                                <a:solidFill>
                                  <a:schemeClr val="bg1"/>
                                </a:solidFill>
                                <a:latin typeface="Cambria Math" panose="02040503050406030204" pitchFamily="18" charset="0"/>
                              </a:rPr>
                            </m:ctrlPr>
                          </m:fPr>
                          <m:num>
                            <m:r>
                              <a:rPr lang="de-DE" altLang="zh-CN" sz="2400">
                                <a:solidFill>
                                  <a:schemeClr val="bg1"/>
                                </a:solidFill>
                                <a:latin typeface="Cambria Math" panose="02040503050406030204" pitchFamily="18" charset="0"/>
                              </a:rPr>
                              <m:t>2</m:t>
                            </m:r>
                            <m:r>
                              <m:rPr>
                                <m:sty m:val="p"/>
                              </m:rPr>
                              <a:rPr lang="de-DE" altLang="zh-CN" sz="2400">
                                <a:solidFill>
                                  <a:schemeClr val="bg1"/>
                                </a:solidFill>
                                <a:latin typeface="Cambria Math" panose="02040503050406030204" pitchFamily="18" charset="0"/>
                              </a:rPr>
                              <m:t>πE</m:t>
                            </m:r>
                          </m:num>
                          <m:den>
                            <m:r>
                              <m:rPr>
                                <m:sty m:val="p"/>
                              </m:rPr>
                              <a:rPr lang="de-DE" altLang="zh-CN" sz="2400">
                                <a:solidFill>
                                  <a:schemeClr val="bg1"/>
                                </a:solidFill>
                                <a:latin typeface="Cambria Math" panose="02040503050406030204" pitchFamily="18" charset="0"/>
                              </a:rPr>
                              <m:t>h</m:t>
                            </m:r>
                          </m:den>
                        </m:f>
                        <m:r>
                          <a:rPr lang="de-DE" altLang="zh-CN" sz="240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a:rPr lang="de-DE" altLang="zh-CN" sz="2400">
                                <a:solidFill>
                                  <a:schemeClr val="bg1"/>
                                </a:solidFill>
                                <a:latin typeface="Cambria Math" panose="02040503050406030204" pitchFamily="18" charset="0"/>
                              </a:rPr>
                              <m:t>2</m:t>
                            </m:r>
                            <m:r>
                              <m:rPr>
                                <m:sty m:val="p"/>
                              </m:rPr>
                              <a:rPr lang="de-DE" altLang="zh-CN" sz="2400">
                                <a:solidFill>
                                  <a:schemeClr val="bg1"/>
                                </a:solidFill>
                                <a:latin typeface="Cambria Math" panose="02040503050406030204" pitchFamily="18" charset="0"/>
                              </a:rPr>
                              <m:t>πS</m:t>
                            </m:r>
                            <m:d>
                              <m:dPr>
                                <m:ctrlPr>
                                  <a:rPr lang="zh-CN" altLang="zh-CN" sz="2400" i="1">
                                    <a:solidFill>
                                      <a:schemeClr val="bg1"/>
                                    </a:solidFill>
                                    <a:latin typeface="Cambria Math" panose="02040503050406030204" pitchFamily="18" charset="0"/>
                                  </a:rPr>
                                </m:ctrlPr>
                              </m:dPr>
                              <m:e>
                                <m:r>
                                  <m:rPr>
                                    <m:sty m:val="p"/>
                                  </m:rPr>
                                  <a:rPr lang="de-DE" altLang="zh-CN" sz="2400">
                                    <a:solidFill>
                                      <a:schemeClr val="bg1"/>
                                    </a:solidFill>
                                    <a:latin typeface="Cambria Math" panose="02040503050406030204" pitchFamily="18" charset="0"/>
                                  </a:rPr>
                                  <m:t>q</m:t>
                                </m:r>
                              </m:e>
                            </m:d>
                          </m:num>
                          <m:den>
                            <m:r>
                              <m:rPr>
                                <m:sty m:val="p"/>
                              </m:rPr>
                              <a:rPr lang="de-DE" altLang="zh-CN" sz="2400">
                                <a:solidFill>
                                  <a:schemeClr val="bg1"/>
                                </a:solidFill>
                                <a:latin typeface="Cambria Math" panose="02040503050406030204" pitchFamily="18" charset="0"/>
                              </a:rPr>
                              <m:t>h</m:t>
                            </m:r>
                          </m:den>
                        </m:f>
                        <m:r>
                          <a:rPr lang="de-DE" altLang="zh-CN" sz="2400">
                            <a:solidFill>
                              <a:schemeClr val="bg1"/>
                            </a:solidFill>
                            <a:latin typeface="Cambria Math" panose="02040503050406030204" pitchFamily="18" charset="0"/>
                          </a:rPr>
                          <m:t>+</m:t>
                        </m:r>
                        <m:r>
                          <m:rPr>
                            <m:sty m:val="p"/>
                          </m:rPr>
                          <a:rPr lang="de-DE" altLang="zh-CN" sz="2400">
                            <a:solidFill>
                              <a:schemeClr val="bg1"/>
                            </a:solidFill>
                            <a:latin typeface="Cambria Math" panose="02040503050406030204" pitchFamily="18" charset="0"/>
                          </a:rPr>
                          <m:t>const</m:t>
                        </m:r>
                        <m:r>
                          <a:rPr lang="de-DE" altLang="zh-CN" sz="2400">
                            <a:solidFill>
                              <a:schemeClr val="bg1"/>
                            </a:solidFill>
                            <a:latin typeface="Cambria Math" panose="02040503050406030204" pitchFamily="18" charset="0"/>
                          </a:rPr>
                          <m:t>.</m:t>
                        </m:r>
                      </m:e>
                    </m:d>
                    <m:r>
                      <a:rPr lang="de-DE" altLang="zh-CN" sz="2400">
                        <a:solidFill>
                          <a:schemeClr val="bg1"/>
                        </a:solidFill>
                        <a:latin typeface="Cambria Math" panose="02040503050406030204" pitchFamily="18" charset="0"/>
                      </a:rPr>
                      <m:t>                   </m:t>
                    </m:r>
                  </m:oMath>
                </a14:m>
                <a:r>
                  <a:rPr lang="de-DE" altLang="zh-CN" sz="2400" dirty="0">
                    <a:solidFill>
                      <a:schemeClr val="bg1"/>
                    </a:solidFill>
                    <a:latin typeface="Times New Roman" panose="02020603050405020304" pitchFamily="18" charset="0"/>
                    <a:cs typeface="Times New Roman" panose="02020603050405020304" pitchFamily="18" charset="0"/>
                  </a:rPr>
                  <a:t> </a:t>
                </a:r>
              </a:p>
              <a:p>
                <a:endParaRPr lang="de-DE" altLang="zh-CN" sz="2400" dirty="0">
                  <a:solidFill>
                    <a:schemeClr val="bg1"/>
                  </a:solidFill>
                  <a:latin typeface="Times New Roman" panose="02020603050405020304" pitchFamily="18" charset="0"/>
                  <a:cs typeface="Times New Roman" panose="02020603050405020304" pitchFamily="18" charset="0"/>
                </a:endParaRPr>
              </a:p>
              <a:p>
                <a:r>
                  <a:rPr lang="zh-CN" altLang="en-US" sz="2400" dirty="0">
                    <a:solidFill>
                      <a:schemeClr val="bg1"/>
                    </a:solidFill>
                    <a:latin typeface="Times New Roman" panose="02020603050405020304" pitchFamily="18" charset="0"/>
                    <a:cs typeface="Times New Roman" panose="02020603050405020304" pitchFamily="18" charset="0"/>
                  </a:rPr>
                  <a:t>此为</a:t>
                </a:r>
                <a:r>
                  <a:rPr lang="zh-CN" altLang="zh-CN" sz="2400" dirty="0">
                    <a:solidFill>
                      <a:schemeClr val="bg1"/>
                    </a:solidFill>
                    <a:latin typeface="Times New Roman" panose="02020603050405020304" pitchFamily="18" charset="0"/>
                    <a:cs typeface="Times New Roman" panose="02020603050405020304" pitchFamily="18" charset="0"/>
                  </a:rPr>
                  <a:t>所谓的物质波</a:t>
                </a:r>
                <a:r>
                  <a:rPr lang="zh-CN" altLang="en-US" sz="2400" dirty="0">
                    <a:solidFill>
                      <a:schemeClr val="bg1"/>
                    </a:solidFill>
                    <a:latin typeface="Times New Roman" panose="02020603050405020304" pitchFamily="18" charset="0"/>
                    <a:cs typeface="Times New Roman" panose="02020603050405020304" pitchFamily="18" charset="0"/>
                  </a:rPr>
                  <a:t>， 则有</a:t>
                </a:r>
                <a:r>
                  <a:rPr lang="zh-CN" altLang="zh-CN" sz="2400" dirty="0">
                    <a:solidFill>
                      <a:schemeClr val="bg1"/>
                    </a:solidFill>
                    <a:latin typeface="Times New Roman" panose="02020603050405020304" pitchFamily="18" charset="0"/>
                    <a:cs typeface="Times New Roman" panose="02020603050405020304" pitchFamily="18" charset="0"/>
                  </a:rPr>
                  <a:t> </a:t>
                </a:r>
                <a14:m>
                  <m:oMath xmlns:m="http://schemas.openxmlformats.org/officeDocument/2006/math">
                    <m:r>
                      <m:rPr>
                        <m:sty m:val="p"/>
                      </m:rPr>
                      <a:rPr lang="de-DE" altLang="zh-CN" sz="2400">
                        <a:solidFill>
                          <a:schemeClr val="bg1"/>
                        </a:solidFill>
                        <a:latin typeface="Cambria Math" panose="02040503050406030204" pitchFamily="18" charset="0"/>
                      </a:rPr>
                      <m:t>ν</m:t>
                    </m:r>
                    <m:r>
                      <a:rPr lang="de-DE" altLang="zh-CN" sz="2400">
                        <a:solidFill>
                          <a:schemeClr val="bg1"/>
                        </a:solidFill>
                        <a:latin typeface="Cambria Math" panose="02040503050406030204" pitchFamily="18" charset="0"/>
                      </a:rPr>
                      <m:t>=</m:t>
                    </m:r>
                    <m:f>
                      <m:fPr>
                        <m:ctrlPr>
                          <a:rPr lang="zh-CN" altLang="zh-CN" sz="2400" i="1">
                            <a:solidFill>
                              <a:schemeClr val="bg1"/>
                            </a:solidFill>
                            <a:latin typeface="Cambria Math" panose="02040503050406030204" pitchFamily="18" charset="0"/>
                          </a:rPr>
                        </m:ctrlPr>
                      </m:fPr>
                      <m:num>
                        <m:r>
                          <m:rPr>
                            <m:sty m:val="p"/>
                          </m:rPr>
                          <a:rPr lang="de-DE" altLang="zh-CN" sz="2400">
                            <a:solidFill>
                              <a:schemeClr val="bg1"/>
                            </a:solidFill>
                            <a:latin typeface="Cambria Math" panose="02040503050406030204" pitchFamily="18" charset="0"/>
                          </a:rPr>
                          <m:t>E</m:t>
                        </m:r>
                      </m:num>
                      <m:den>
                        <m:r>
                          <m:rPr>
                            <m:sty m:val="p"/>
                          </m:rPr>
                          <a:rPr lang="de-DE" altLang="zh-CN" sz="2400">
                            <a:solidFill>
                              <a:schemeClr val="bg1"/>
                            </a:solidFill>
                            <a:latin typeface="Cambria Math" panose="02040503050406030204" pitchFamily="18" charset="0"/>
                          </a:rPr>
                          <m:t>h</m:t>
                        </m:r>
                      </m:den>
                    </m:f>
                    <m:r>
                      <a:rPr lang="de-DE" altLang="zh-CN" sz="2400">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cs typeface="Times New Roman" panose="02020603050405020304" pitchFamily="18" charset="0"/>
                  </a:rPr>
                  <a:t>。 </a:t>
                </a:r>
                <a:endParaRPr lang="en-US" altLang="zh-CN" sz="2400" dirty="0">
                  <a:solidFill>
                    <a:schemeClr val="bg1"/>
                  </a:solidFill>
                  <a:latin typeface="Times New Roman" panose="02020603050405020304" pitchFamily="18" charset="0"/>
                  <a:cs typeface="Times New Roman" panose="02020603050405020304" pitchFamily="18" charset="0"/>
                </a:endParaRPr>
              </a:p>
              <a:p>
                <a:endParaRPr lang="en-US" altLang="zh-CN" sz="2400" dirty="0">
                  <a:solidFill>
                    <a:schemeClr val="bg1"/>
                  </a:solidFill>
                  <a:latin typeface="Times New Roman" panose="02020603050405020304" pitchFamily="18" charset="0"/>
                  <a:cs typeface="Times New Roman" panose="02020603050405020304" pitchFamily="18" charset="0"/>
                </a:endParaRPr>
              </a:p>
              <a:p>
                <a:r>
                  <a:rPr lang="zh-CN" altLang="en-US" sz="2400" dirty="0">
                    <a:solidFill>
                      <a:schemeClr val="bg1"/>
                    </a:solidFill>
                    <a:latin typeface="Times New Roman" panose="02020603050405020304" pitchFamily="18" charset="0"/>
                    <a:cs typeface="Times New Roman" panose="02020603050405020304" pitchFamily="18" charset="0"/>
                  </a:rPr>
                  <a:t>这里的 </a:t>
                </a:r>
                <a14:m>
                  <m:oMath xmlns:m="http://schemas.openxmlformats.org/officeDocument/2006/math">
                    <m:r>
                      <a:rPr lang="en-US" altLang="zh-CN" sz="2400" i="1" dirty="0" smtClean="0">
                        <a:solidFill>
                          <a:schemeClr val="bg1"/>
                        </a:solidFill>
                        <a:latin typeface="Cambria Math" panose="02040503050406030204" pitchFamily="18" charset="0"/>
                      </a:rPr>
                      <m:t>𝐸</m:t>
                    </m:r>
                  </m:oMath>
                </a14:m>
                <a:r>
                  <a:rPr lang="en-US" altLang="zh-CN" sz="2400" dirty="0">
                    <a:solidFill>
                      <a:schemeClr val="bg1"/>
                    </a:solidFill>
                    <a:latin typeface="Times New Roman" panose="02020603050405020304" pitchFamily="18" charset="0"/>
                    <a:cs typeface="Times New Roman" panose="02020603050405020304" pitchFamily="18" charset="0"/>
                  </a:rPr>
                  <a:t> </a:t>
                </a:r>
                <a:r>
                  <a:rPr lang="zh-CN" altLang="en-US" sz="2400" dirty="0">
                    <a:solidFill>
                      <a:schemeClr val="bg1"/>
                    </a:solidFill>
                    <a:latin typeface="Times New Roman" panose="02020603050405020304" pitchFamily="18" charset="0"/>
                    <a:cs typeface="Times New Roman" panose="02020603050405020304" pitchFamily="18" charset="0"/>
                  </a:rPr>
                  <a:t>是粒子的能量，而频率是 </a:t>
                </a:r>
                <a:r>
                  <a:rPr lang="en-US" altLang="zh-CN" sz="2400" dirty="0" err="1">
                    <a:solidFill>
                      <a:schemeClr val="bg1"/>
                    </a:solidFill>
                    <a:latin typeface="Times New Roman" panose="02020603050405020304" pitchFamily="18" charset="0"/>
                    <a:cs typeface="Times New Roman" panose="02020603050405020304" pitchFamily="18" charset="0"/>
                  </a:rPr>
                  <a:t>Frequenz</a:t>
                </a:r>
                <a:r>
                  <a:rPr lang="en-US" altLang="zh-CN" sz="2400" dirty="0">
                    <a:solidFill>
                      <a:schemeClr val="bg1"/>
                    </a:solidFill>
                    <a:latin typeface="Times New Roman" panose="02020603050405020304" pitchFamily="18" charset="0"/>
                    <a:cs typeface="Times New Roman" panose="02020603050405020304" pitchFamily="18" charset="0"/>
                  </a:rPr>
                  <a:t> der q-Raumwelle </a:t>
                </a:r>
                <a:r>
                  <a:rPr lang="zh-CN" altLang="en-US" sz="2400" dirty="0">
                    <a:solidFill>
                      <a:schemeClr val="bg1"/>
                    </a:solidFill>
                    <a:latin typeface="Times New Roman" panose="02020603050405020304" pitchFamily="18" charset="0"/>
                    <a:cs typeface="Times New Roman" panose="02020603050405020304" pitchFamily="18" charset="0"/>
                  </a:rPr>
                  <a:t>（构型空间里波的频率！）。 这个公式欲有意义， </a:t>
                </a:r>
                <a14:m>
                  <m:oMath xmlns:m="http://schemas.openxmlformats.org/officeDocument/2006/math">
                    <m:r>
                      <a:rPr lang="en-US" altLang="zh-CN" sz="2400" b="1" i="1" dirty="0" smtClean="0">
                        <a:solidFill>
                          <a:srgbClr val="FFC000"/>
                        </a:solidFill>
                        <a:latin typeface="Cambria Math" panose="02040503050406030204" pitchFamily="18" charset="0"/>
                      </a:rPr>
                      <m:t>𝑬</m:t>
                    </m:r>
                    <m:r>
                      <a:rPr lang="en-US" altLang="zh-CN" sz="2400" b="1" i="1" dirty="0" smtClean="0">
                        <a:solidFill>
                          <a:srgbClr val="FFC000"/>
                        </a:solidFill>
                        <a:latin typeface="Cambria Math" panose="02040503050406030204" pitchFamily="18" charset="0"/>
                      </a:rPr>
                      <m:t> </m:t>
                    </m:r>
                  </m:oMath>
                </a14:m>
                <a:r>
                  <a:rPr lang="zh-CN" altLang="en-US" sz="2400" b="1" dirty="0">
                    <a:solidFill>
                      <a:srgbClr val="FFC000"/>
                    </a:solidFill>
                    <a:latin typeface="Times New Roman" panose="02020603050405020304" pitchFamily="18" charset="0"/>
                    <a:cs typeface="Times New Roman" panose="02020603050405020304" pitchFamily="18" charset="0"/>
                  </a:rPr>
                  <a:t>必须是绝对的</a:t>
                </a:r>
                <a:r>
                  <a:rPr lang="zh-CN" altLang="en-US" sz="2400" dirty="0">
                    <a:solidFill>
                      <a:schemeClr val="bg1"/>
                    </a:solidFill>
                    <a:latin typeface="Times New Roman" panose="02020603050405020304" pitchFamily="18" charset="0"/>
                    <a:cs typeface="Times New Roman" panose="02020603050405020304" pitchFamily="18" charset="0"/>
                  </a:rPr>
                  <a:t>，而非如在经典力学里那样只决定到一个可加常数。</a:t>
                </a:r>
                <a:endParaRPr lang="zh-CN" altLang="zh-CN" sz="2400" dirty="0">
                  <a:solidFill>
                    <a:schemeClr val="bg1"/>
                  </a:solidFill>
                  <a:latin typeface="Times New Roman" panose="02020603050405020304" pitchFamily="18" charset="0"/>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0E015E97-253F-D04A-18A7-949164CA241E}"/>
                  </a:ext>
                </a:extLst>
              </p:cNvPr>
              <p:cNvSpPr txBox="1">
                <a:spLocks noRot="1" noChangeAspect="1" noMove="1" noResize="1" noEditPoints="1" noAdjustHandles="1" noChangeArrowheads="1" noChangeShapeType="1" noTextEdit="1"/>
              </p:cNvSpPr>
              <p:nvPr/>
            </p:nvSpPr>
            <p:spPr bwMode="auto">
              <a:xfrm>
                <a:off x="310549" y="1344974"/>
                <a:ext cx="11562271" cy="4607251"/>
              </a:xfrm>
              <a:prstGeom prst="rect">
                <a:avLst/>
              </a:prstGeom>
              <a:blipFill>
                <a:blip r:embed="rId3"/>
                <a:stretch>
                  <a:fillRect l="-843" t="-1192"/>
                </a:stretch>
              </a:blipFill>
              <a:ln>
                <a:noFill/>
              </a:ln>
              <a:effectLst/>
            </p:spPr>
            <p:txBody>
              <a:bodyPr/>
              <a:lstStyle/>
              <a:p>
                <a:r>
                  <a:rPr lang="zh-CN" altLang="en-US">
                    <a:noFill/>
                  </a:rPr>
                  <a:t> </a:t>
                </a:r>
              </a:p>
            </p:txBody>
          </p:sp>
        </mc:Fallback>
      </mc:AlternateContent>
      <p:sp>
        <p:nvSpPr>
          <p:cNvPr id="8" name="文本框 7">
            <a:extLst>
              <a:ext uri="{FF2B5EF4-FFF2-40B4-BE49-F238E27FC236}">
                <a16:creationId xmlns:a16="http://schemas.microsoft.com/office/drawing/2014/main" id="{DB91674E-AD55-180D-237E-B0E87BFE9293}"/>
              </a:ext>
            </a:extLst>
          </p:cNvPr>
          <p:cNvSpPr txBox="1"/>
          <p:nvPr/>
        </p:nvSpPr>
        <p:spPr bwMode="auto">
          <a:xfrm>
            <a:off x="486914" y="478676"/>
            <a:ext cx="5111630"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粒子类比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(Part II)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p:spTree>
    <p:extLst>
      <p:ext uri="{BB962C8B-B14F-4D97-AF65-F5344CB8AC3E}">
        <p14:creationId xmlns:p14="http://schemas.microsoft.com/office/powerpoint/2010/main" val="30803813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FDE3A5-973A-49F2-0C7F-BA903D18B84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ED707CEE-A021-53D3-8D1F-D1DD5D4041E6}"/>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FF0B9F49-D7AD-7B6E-04E4-F2BDD6263312}"/>
              </a:ext>
            </a:extLst>
          </p:cNvPr>
          <p:cNvSpPr>
            <a:spLocks noGrp="1"/>
          </p:cNvSpPr>
          <p:nvPr>
            <p:ph type="sldNum" sz="quarter" idx="12"/>
          </p:nvPr>
        </p:nvSpPr>
        <p:spPr/>
        <p:txBody>
          <a:bodyPr/>
          <a:lstStyle/>
          <a:p>
            <a:fld id="{A840D53A-832B-4CFE-819B-CBBAE244F2EE}" type="slidenum">
              <a:rPr lang="zh-CN" altLang="en-US" smtClean="0"/>
              <a:t>52</a:t>
            </a:fld>
            <a:endParaRPr lang="zh-CN" altLang="en-US"/>
          </a:p>
        </p:txBody>
      </p:sp>
      <p:sp>
        <p:nvSpPr>
          <p:cNvPr id="3" name="文本框 2">
            <a:extLst>
              <a:ext uri="{FF2B5EF4-FFF2-40B4-BE49-F238E27FC236}">
                <a16:creationId xmlns:a16="http://schemas.microsoft.com/office/drawing/2014/main" id="{B8FF3224-C191-5D41-8E78-88158F06F65A}"/>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1359798-445F-9A64-D8ED-7FD757ACF5F1}"/>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量子化作为本征值问题</a:t>
            </a:r>
          </a:p>
        </p:txBody>
      </p:sp>
      <p:sp>
        <p:nvSpPr>
          <p:cNvPr id="6" name="文本框 5">
            <a:extLst>
              <a:ext uri="{FF2B5EF4-FFF2-40B4-BE49-F238E27FC236}">
                <a16:creationId xmlns:a16="http://schemas.microsoft.com/office/drawing/2014/main" id="{53CF7B80-BA56-B6F5-1D28-4DBD21A2CC9B}"/>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
        <p:nvSpPr>
          <p:cNvPr id="7" name="文本框 6">
            <a:extLst>
              <a:ext uri="{FF2B5EF4-FFF2-40B4-BE49-F238E27FC236}">
                <a16:creationId xmlns:a16="http://schemas.microsoft.com/office/drawing/2014/main" id="{EEC69500-E2FA-C48E-B35C-C58FBDC83958}"/>
              </a:ext>
            </a:extLst>
          </p:cNvPr>
          <p:cNvSpPr txBox="1"/>
          <p:nvPr/>
        </p:nvSpPr>
        <p:spPr bwMode="auto">
          <a:xfrm>
            <a:off x="486913" y="1332028"/>
            <a:ext cx="10317193" cy="4439044"/>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薛定谔的观点是否有点儿偏颇？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本征值问题是物理量的算符表达问题， 属于</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表示论</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的问题。</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我赞同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Quantization as Selection Rather than Eigenvalue Problem</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的观点。这种观点反映经典力学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量子力学的一致性。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玻恩</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索末菲发展经典力学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量子论体现的就是这个精神， 是从</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action-angle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角度看尤其清楚。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Jeans, Debye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从有限空间里的波选择出驻波，那就是所谓的量子化案例。</a:t>
            </a:r>
          </a:p>
        </p:txBody>
      </p:sp>
    </p:spTree>
    <p:extLst>
      <p:ext uri="{BB962C8B-B14F-4D97-AF65-F5344CB8AC3E}">
        <p14:creationId xmlns:p14="http://schemas.microsoft.com/office/powerpoint/2010/main" val="78817932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FCB083-BA3C-BC33-8540-6272D17AA1C6}"/>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075F21C-BB15-FC0A-4B26-81389BAEA73B}"/>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5309B89E-5CAC-3536-8D45-E3BAAB94C611}"/>
              </a:ext>
            </a:extLst>
          </p:cNvPr>
          <p:cNvSpPr>
            <a:spLocks noGrp="1"/>
          </p:cNvSpPr>
          <p:nvPr>
            <p:ph type="sldNum" sz="quarter" idx="12"/>
          </p:nvPr>
        </p:nvSpPr>
        <p:spPr/>
        <p:txBody>
          <a:bodyPr/>
          <a:lstStyle/>
          <a:p>
            <a:fld id="{A840D53A-832B-4CFE-819B-CBBAE244F2EE}" type="slidenum">
              <a:rPr lang="zh-CN" altLang="en-US" smtClean="0"/>
              <a:t>53</a:t>
            </a:fld>
            <a:endParaRPr lang="zh-CN" altLang="en-US"/>
          </a:p>
        </p:txBody>
      </p:sp>
      <p:sp>
        <p:nvSpPr>
          <p:cNvPr id="3" name="文本框 2">
            <a:extLst>
              <a:ext uri="{FF2B5EF4-FFF2-40B4-BE49-F238E27FC236}">
                <a16:creationId xmlns:a16="http://schemas.microsoft.com/office/drawing/2014/main" id="{73AE1223-A6D8-1A2E-33F7-60FCC73028DC}"/>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0A17D36-FC1E-7DFC-75D3-6CEE89EAEEB1}"/>
              </a:ext>
            </a:extLst>
          </p:cNvPr>
          <p:cNvSpPr txBox="1"/>
          <p:nvPr/>
        </p:nvSpPr>
        <p:spPr bwMode="auto">
          <a:xfrm>
            <a:off x="486912" y="271642"/>
            <a:ext cx="6034657" cy="647162"/>
          </a:xfrm>
          <a:prstGeom prst="rect">
            <a:avLst/>
          </a:prstGeom>
          <a:noFill/>
          <a:ln>
            <a:noFill/>
          </a:ln>
          <a:effectLst/>
        </p:spPr>
        <p:txBody>
          <a:bodyPr wrap="square" rtlCol="0">
            <a:noAutofit/>
          </a:bodyPr>
          <a:lstStyle/>
          <a:p>
            <a:pPr algn="l"/>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Schrödinger :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量子化作为本征值问题</a:t>
            </a:r>
          </a:p>
        </p:txBody>
      </p:sp>
      <p:sp>
        <p:nvSpPr>
          <p:cNvPr id="7" name="文本框 6">
            <a:extLst>
              <a:ext uri="{FF2B5EF4-FFF2-40B4-BE49-F238E27FC236}">
                <a16:creationId xmlns:a16="http://schemas.microsoft.com/office/drawing/2014/main" id="{7251ED60-0CFB-BECE-51C0-F17933B179D3}"/>
              </a:ext>
            </a:extLst>
          </p:cNvPr>
          <p:cNvSpPr txBox="1"/>
          <p:nvPr/>
        </p:nvSpPr>
        <p:spPr bwMode="auto">
          <a:xfrm>
            <a:off x="172529" y="918804"/>
            <a:ext cx="11706044" cy="5804080"/>
          </a:xfrm>
          <a:prstGeom prst="rect">
            <a:avLst/>
          </a:prstGeom>
          <a:noFill/>
          <a:ln>
            <a:noFill/>
          </a:ln>
          <a:effectLst/>
        </p:spPr>
        <p:txBody>
          <a:bodyPr wrap="square" rtlCol="0">
            <a:noAutofit/>
          </a:bodyPr>
          <a:lstStyle/>
          <a:p>
            <a:pPr marL="457200" indent="-457200" algn="just">
              <a:lnSpc>
                <a:spcPct val="150000"/>
              </a:lnSpc>
              <a:buFont typeface="+mj-lt"/>
              <a:buAutoNum type="arabicPeriod"/>
            </a:pP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Kornel Lanczos</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Über</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feldmäßige</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Darstellung</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neuen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新量子力学的场表达</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für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35, 812-830 (1926).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证明矩阵力学与连续形式量子力学等价</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457200" indent="-457200" algn="just">
              <a:lnSpc>
                <a:spcPct val="150000"/>
              </a:lnSpc>
              <a:buFont typeface="+mj-lt"/>
              <a:buAutoNum type="arabicPeriod"/>
            </a:pP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Über</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das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Verhältnis</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Heisenberg-Born-</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Jordanschen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zu</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meinen</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论海森堡</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玻恩</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约当的量子力学与鄙人的量子力学之间的关系</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22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734-756 (1926).</a:t>
            </a:r>
          </a:p>
          <a:p>
            <a:pPr marL="457200" indent="-457200" algn="just">
              <a:lnSpc>
                <a:spcPct val="150000"/>
              </a:lnSpc>
              <a:buFont typeface="+mj-lt"/>
              <a:buAutoNum type="arabicPeriod"/>
            </a:pPr>
            <a:r>
              <a:rPr lang="en-US" altLang="zh-CN" sz="2200" b="1" dirty="0" err="1">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WolfgangPauli</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的等价性证明，见于</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1926</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4</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月</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12</a:t>
            </a:r>
            <a:r>
              <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日泡利至约当的一封信。</a:t>
            </a:r>
            <a:endPar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marL="457200" indent="-457200" algn="just">
              <a:lnSpc>
                <a:spcPct val="150000"/>
              </a:lnSpc>
              <a:buFont typeface="+mj-lt"/>
              <a:buAutoNum type="arabicPeriod"/>
            </a:pP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Carl Eckart</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Operator Calculus and the Solution of the Equations of Motion of Quantum Dynamic, Physical Review 28, 711-726(1926).</a:t>
            </a:r>
          </a:p>
          <a:p>
            <a:pPr marL="457200" indent="-457200" algn="just">
              <a:lnSpc>
                <a:spcPct val="150000"/>
              </a:lnSpc>
              <a:buFont typeface="+mj-lt"/>
              <a:buAutoNum type="arabicPeriod"/>
            </a:pPr>
            <a:r>
              <a:rPr lang="en-US"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Ralph. H. Fowler, </a:t>
            </a:r>
            <a:r>
              <a:rPr lang="en-US"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Matrix and Wave mechanics, Nature 119, 239-241(1927).</a:t>
            </a:r>
          </a:p>
          <a:p>
            <a:pPr marL="457200" indent="-457200" algn="just">
              <a:lnSpc>
                <a:spcPct val="150000"/>
              </a:lnSpc>
              <a:buFont typeface="+mj-lt"/>
              <a:buAutoNum type="arabicPeriod"/>
            </a:pPr>
            <a:r>
              <a:rPr lang="de-DE" altLang="zh-CN" sz="22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John von Neumann</a:t>
            </a:r>
            <a:r>
              <a:rPr lang="de-DE" altLang="zh-CN"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Mathematishce Begründung der Quantenmechanik, Königliche Gesellschaft der Wissenschaften zu Göttingen, Mathematisch-physikalische Klasse, Nachrichten 1-57(1927).  </a:t>
            </a:r>
            <a:endParaRPr lang="zh-CN" altLang="en-US" sz="22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86947150"/>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29C70-B802-935D-57C6-D798198CC7A6}"/>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50215AD-1332-9055-BCEE-0DA10924FA25}"/>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28EA7376-075D-204A-7A36-541BE3421B1C}"/>
              </a:ext>
            </a:extLst>
          </p:cNvPr>
          <p:cNvSpPr>
            <a:spLocks noGrp="1"/>
          </p:cNvSpPr>
          <p:nvPr>
            <p:ph type="sldNum" sz="quarter" idx="12"/>
          </p:nvPr>
        </p:nvSpPr>
        <p:spPr/>
        <p:txBody>
          <a:bodyPr/>
          <a:lstStyle/>
          <a:p>
            <a:fld id="{A840D53A-832B-4CFE-819B-CBBAE244F2EE}" type="slidenum">
              <a:rPr lang="zh-CN" altLang="en-US" smtClean="0"/>
              <a:t>54</a:t>
            </a:fld>
            <a:endParaRPr lang="zh-CN" altLang="en-US"/>
          </a:p>
        </p:txBody>
      </p:sp>
      <p:sp>
        <p:nvSpPr>
          <p:cNvPr id="3" name="文本框 2">
            <a:extLst>
              <a:ext uri="{FF2B5EF4-FFF2-40B4-BE49-F238E27FC236}">
                <a16:creationId xmlns:a16="http://schemas.microsoft.com/office/drawing/2014/main" id="{553E2ED7-42EA-9741-4250-8662DEDDC1FA}"/>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8C2FD0C6-1026-B1BA-2398-36063DF37A98}"/>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1</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B7B3B8A0-0D76-DF73-4217-1584F6D948EA}"/>
              </a:ext>
            </a:extLst>
          </p:cNvPr>
          <p:cNvSpPr txBox="1"/>
          <p:nvPr/>
        </p:nvSpPr>
        <p:spPr bwMode="auto">
          <a:xfrm>
            <a:off x="221411" y="6330471"/>
            <a:ext cx="11562272"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Erwin Schrödinger,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Quantisierung</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als</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Eigenwertproblem</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Annalen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79, 361-376;  79, 489-527; 80, 437-490; 81,109-139(1926). </a:t>
            </a:r>
          </a:p>
        </p:txBody>
      </p:sp>
      <p:sp>
        <p:nvSpPr>
          <p:cNvPr id="7" name="文本框 6">
            <a:extLst>
              <a:ext uri="{FF2B5EF4-FFF2-40B4-BE49-F238E27FC236}">
                <a16:creationId xmlns:a16="http://schemas.microsoft.com/office/drawing/2014/main" id="{F895621F-569A-C464-7166-16BD62574FB2}"/>
              </a:ext>
            </a:extLst>
          </p:cNvPr>
          <p:cNvSpPr txBox="1"/>
          <p:nvPr/>
        </p:nvSpPr>
        <p:spPr bwMode="auto">
          <a:xfrm>
            <a:off x="327804" y="1465745"/>
            <a:ext cx="8997351" cy="4322580"/>
          </a:xfrm>
          <a:prstGeom prst="rect">
            <a:avLst/>
          </a:prstGeom>
          <a:noFill/>
          <a:ln>
            <a:noFill/>
          </a:ln>
          <a:effectLst/>
        </p:spPr>
        <p:txBody>
          <a:bodyPr wrap="square" rtlCol="0">
            <a:noAutofit/>
          </a:bodyPr>
          <a:lstStyle/>
          <a:p>
            <a:r>
              <a:rPr lang="de-DE" altLang="zh-CN" sz="2400" dirty="0">
                <a:solidFill>
                  <a:schemeClr val="bg1"/>
                </a:solidFill>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8" name="文本框 7">
                <a:extLst>
                  <a:ext uri="{FF2B5EF4-FFF2-40B4-BE49-F238E27FC236}">
                    <a16:creationId xmlns:a16="http://schemas.microsoft.com/office/drawing/2014/main" id="{57FF4CEF-0CF5-64CA-CC3E-A4F0051DE16D}"/>
                  </a:ext>
                </a:extLst>
              </p:cNvPr>
              <p:cNvSpPr txBox="1"/>
              <p:nvPr/>
            </p:nvSpPr>
            <p:spPr bwMode="auto">
              <a:xfrm>
                <a:off x="486912" y="2091052"/>
                <a:ext cx="10673241" cy="3697273"/>
              </a:xfrm>
              <a:prstGeom prst="rect">
                <a:avLst/>
              </a:prstGeom>
              <a:noFill/>
              <a:ln>
                <a:noFill/>
              </a:ln>
              <a:effectLst/>
            </p:spPr>
            <p:txBody>
              <a:bodyPr wrap="square" rtlCol="0">
                <a:noAutofit/>
              </a:bodyPr>
              <a:lstStyle/>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波函数 </a:t>
                </a:r>
                <a14:m>
                  <m:oMath xmlns:m="http://schemas.openxmlformats.org/officeDocument/2006/math">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应该在归一化辅助条件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nary>
                      <m:naryPr>
                        <m:limLoc m:val="undOvr"/>
                        <m:subHide m:val="on"/>
                        <m:supHide m:val="on"/>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sup/>
                      <m:e>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𝜏</m:t>
                        </m:r>
                      </m:e>
                    </m:nary>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=1</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下使得哈密顿积分  </a:t>
                </a:r>
                <a14:m>
                  <m:oMath xmlns:m="http://schemas.openxmlformats.org/officeDocument/2006/math">
                    <m:nary>
                      <m:naryPr>
                        <m:limLoc m:val="undOvr"/>
                        <m:subHide m:val="on"/>
                        <m:supHide m:val="on"/>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sup/>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𝜏</m:t>
                        </m:r>
                        <m:d>
                          <m:dPr>
                            <m:begChr m:val="{"/>
                            <m:endChr m:val="}"/>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𝐾</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𝑇</m:t>
                            </m:r>
                            <m:d>
                              <m:d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num>
                                  <m:den>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den>
                                </m:f>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V</m:t>
                            </m:r>
                          </m:e>
                        </m:d>
                      </m:e>
                    </m:nary>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为稳态值。</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函数 </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自身一般来说不能直接在三维物理空间里诠释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(…die </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–Function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selbst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im</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allgemeinen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nicht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direct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dreidimensinal</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räumlich</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interpretiert</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werden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kann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单粒子的）量 </a:t>
                </a:r>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𝜏</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被诠释为粒子在体积元 </a:t>
                </a:r>
                <a14:m>
                  <m:oMath xmlns:m="http://schemas.openxmlformats.org/officeDocument/2006/math">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d</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𝜏</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中出现的概率。 </a:t>
                </a:r>
              </a:p>
            </p:txBody>
          </p:sp>
        </mc:Choice>
        <mc:Fallback xmlns="">
          <p:sp>
            <p:nvSpPr>
              <p:cNvPr id="8" name="文本框 7">
                <a:extLst>
                  <a:ext uri="{FF2B5EF4-FFF2-40B4-BE49-F238E27FC236}">
                    <a16:creationId xmlns:a16="http://schemas.microsoft.com/office/drawing/2014/main" id="{57FF4CEF-0CF5-64CA-CC3E-A4F0051DE16D}"/>
                  </a:ext>
                </a:extLst>
              </p:cNvPr>
              <p:cNvSpPr txBox="1">
                <a:spLocks noRot="1" noChangeAspect="1" noMove="1" noResize="1" noEditPoints="1" noAdjustHandles="1" noChangeArrowheads="1" noChangeShapeType="1" noTextEdit="1"/>
              </p:cNvSpPr>
              <p:nvPr/>
            </p:nvSpPr>
            <p:spPr bwMode="auto">
              <a:xfrm>
                <a:off x="486912" y="2091052"/>
                <a:ext cx="10673241" cy="3697273"/>
              </a:xfrm>
              <a:prstGeom prst="rect">
                <a:avLst/>
              </a:prstGeom>
              <a:blipFill>
                <a:blip r:embed="rId3"/>
                <a:stretch>
                  <a:fillRect l="-914" t="-19934"/>
                </a:stretch>
              </a:blipFill>
              <a:ln>
                <a:noFill/>
              </a:ln>
              <a:effectLst/>
            </p:spPr>
            <p:txBody>
              <a:bodyPr/>
              <a:lstStyle/>
              <a:p>
                <a:r>
                  <a:rPr lang="zh-CN" altLang="en-US">
                    <a:noFill/>
                  </a:rPr>
                  <a:t> </a:t>
                </a:r>
              </a:p>
            </p:txBody>
          </p:sp>
        </mc:Fallback>
      </mc:AlternateContent>
      <p:pic>
        <p:nvPicPr>
          <p:cNvPr id="10" name="图片 9">
            <a:extLst>
              <a:ext uri="{FF2B5EF4-FFF2-40B4-BE49-F238E27FC236}">
                <a16:creationId xmlns:a16="http://schemas.microsoft.com/office/drawing/2014/main" id="{1408BD7E-E6A7-0A97-9A91-4A342F4FBED9}"/>
              </a:ext>
            </a:extLst>
          </p:cNvPr>
          <p:cNvPicPr>
            <a:picLocks noChangeAspect="1"/>
          </p:cNvPicPr>
          <p:nvPr/>
        </p:nvPicPr>
        <p:blipFill>
          <a:blip r:embed="rId4"/>
          <a:stretch>
            <a:fillRect/>
          </a:stretch>
        </p:blipFill>
        <p:spPr>
          <a:xfrm>
            <a:off x="5831457" y="173378"/>
            <a:ext cx="6328913" cy="1646601"/>
          </a:xfrm>
          <a:prstGeom prst="rect">
            <a:avLst/>
          </a:prstGeom>
        </p:spPr>
      </p:pic>
    </p:spTree>
    <p:extLst>
      <p:ext uri="{BB962C8B-B14F-4D97-AF65-F5344CB8AC3E}">
        <p14:creationId xmlns:p14="http://schemas.microsoft.com/office/powerpoint/2010/main" val="365880463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B18C8E-C32E-46E0-A3F6-B2CA7B1BD3B1}"/>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E6CA07C0-CB0D-55B7-3EDF-2253E417841B}"/>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AA38489E-6389-CBE9-C41E-414F352E2C36}"/>
              </a:ext>
            </a:extLst>
          </p:cNvPr>
          <p:cNvSpPr>
            <a:spLocks noGrp="1"/>
          </p:cNvSpPr>
          <p:nvPr>
            <p:ph type="sldNum" sz="quarter" idx="12"/>
          </p:nvPr>
        </p:nvSpPr>
        <p:spPr/>
        <p:txBody>
          <a:bodyPr/>
          <a:lstStyle/>
          <a:p>
            <a:fld id="{A840D53A-832B-4CFE-819B-CBBAE244F2EE}" type="slidenum">
              <a:rPr lang="zh-CN" altLang="en-US" smtClean="0"/>
              <a:t>55</a:t>
            </a:fld>
            <a:endParaRPr lang="zh-CN" altLang="en-US"/>
          </a:p>
        </p:txBody>
      </p:sp>
      <p:sp>
        <p:nvSpPr>
          <p:cNvPr id="3" name="文本框 2">
            <a:extLst>
              <a:ext uri="{FF2B5EF4-FFF2-40B4-BE49-F238E27FC236}">
                <a16:creationId xmlns:a16="http://schemas.microsoft.com/office/drawing/2014/main" id="{24756F22-D51B-A6C5-3C80-0156F82B1401}"/>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40FA043B-D727-D8FF-4C18-22676FCB68D7}"/>
              </a:ext>
            </a:extLst>
          </p:cNvPr>
          <p:cNvSpPr txBox="1"/>
          <p:nvPr/>
        </p:nvSpPr>
        <p:spPr bwMode="auto">
          <a:xfrm>
            <a:off x="415384" y="518915"/>
            <a:ext cx="4001342"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薛定谔的波力学诠释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2</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6" name="文本框 5">
            <a:extLst>
              <a:ext uri="{FF2B5EF4-FFF2-40B4-BE49-F238E27FC236}">
                <a16:creationId xmlns:a16="http://schemas.microsoft.com/office/drawing/2014/main" id="{AA0DF7BC-F6EC-7073-DB5D-CEA02B54EC53}"/>
              </a:ext>
            </a:extLst>
          </p:cNvPr>
          <p:cNvSpPr txBox="1"/>
          <p:nvPr/>
        </p:nvSpPr>
        <p:spPr bwMode="auto">
          <a:xfrm>
            <a:off x="838200" y="6323687"/>
            <a:ext cx="9687464" cy="391004"/>
          </a:xfrm>
          <a:prstGeom prst="rect">
            <a:avLst/>
          </a:prstGeom>
          <a:noFill/>
          <a:ln>
            <a:solidFill>
              <a:srgbClr val="00B050"/>
            </a:solidFill>
          </a:ln>
          <a:effectLst/>
        </p:spPr>
        <p:txBody>
          <a:bodyPr wrap="square" rtlCol="0">
            <a:noAutofit/>
          </a:bodyPr>
          <a:lstStyle/>
          <a:p>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Max Born, Zur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Quantenmechanik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der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Stoßvorgänge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Zeitschrift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fr</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Physik</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37, 863-867 (1926); 38, 803-827 (1926).</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grpSp>
        <p:nvGrpSpPr>
          <p:cNvPr id="14" name="组合 13">
            <a:extLst>
              <a:ext uri="{FF2B5EF4-FFF2-40B4-BE49-F238E27FC236}">
                <a16:creationId xmlns:a16="http://schemas.microsoft.com/office/drawing/2014/main" id="{3F7225B3-6693-E302-7EF5-321961394751}"/>
              </a:ext>
            </a:extLst>
          </p:cNvPr>
          <p:cNvGrpSpPr/>
          <p:nvPr/>
        </p:nvGrpSpPr>
        <p:grpSpPr>
          <a:xfrm>
            <a:off x="4899804" y="64370"/>
            <a:ext cx="7292196" cy="2940799"/>
            <a:chOff x="2694676" y="3178855"/>
            <a:chExt cx="7372350" cy="2986603"/>
          </a:xfrm>
        </p:grpSpPr>
        <p:pic>
          <p:nvPicPr>
            <p:cNvPr id="11" name="图片 10">
              <a:extLst>
                <a:ext uri="{FF2B5EF4-FFF2-40B4-BE49-F238E27FC236}">
                  <a16:creationId xmlns:a16="http://schemas.microsoft.com/office/drawing/2014/main" id="{BA919DFE-C8F4-4854-BCCA-5FC470E74EFF}"/>
                </a:ext>
              </a:extLst>
            </p:cNvPr>
            <p:cNvPicPr>
              <a:picLocks noChangeAspect="1"/>
            </p:cNvPicPr>
            <p:nvPr/>
          </p:nvPicPr>
          <p:blipFill>
            <a:blip r:embed="rId3"/>
            <a:stretch>
              <a:fillRect/>
            </a:stretch>
          </p:blipFill>
          <p:spPr>
            <a:xfrm>
              <a:off x="2694676" y="4106624"/>
              <a:ext cx="7372350" cy="2058834"/>
            </a:xfrm>
            <a:prstGeom prst="rect">
              <a:avLst/>
            </a:prstGeom>
          </p:spPr>
        </p:pic>
        <p:pic>
          <p:nvPicPr>
            <p:cNvPr id="13" name="图片 12">
              <a:extLst>
                <a:ext uri="{FF2B5EF4-FFF2-40B4-BE49-F238E27FC236}">
                  <a16:creationId xmlns:a16="http://schemas.microsoft.com/office/drawing/2014/main" id="{CD16DEA4-D9AD-1FAC-EC19-4824B3490E9E}"/>
                </a:ext>
              </a:extLst>
            </p:cNvPr>
            <p:cNvPicPr>
              <a:picLocks noChangeAspect="1"/>
            </p:cNvPicPr>
            <p:nvPr/>
          </p:nvPicPr>
          <p:blipFill>
            <a:blip r:embed="rId4"/>
            <a:stretch>
              <a:fillRect/>
            </a:stretch>
          </p:blipFill>
          <p:spPr>
            <a:xfrm>
              <a:off x="2694676" y="3178855"/>
              <a:ext cx="7372350" cy="865123"/>
            </a:xfrm>
            <a:prstGeom prst="rect">
              <a:avLst/>
            </a:prstGeom>
          </p:spPr>
        </p:pic>
      </p:grpSp>
      <p:grpSp>
        <p:nvGrpSpPr>
          <p:cNvPr id="19" name="组合 18">
            <a:extLst>
              <a:ext uri="{FF2B5EF4-FFF2-40B4-BE49-F238E27FC236}">
                <a16:creationId xmlns:a16="http://schemas.microsoft.com/office/drawing/2014/main" id="{F8978CD9-CC08-6D8F-F95D-484858BF304B}"/>
              </a:ext>
            </a:extLst>
          </p:cNvPr>
          <p:cNvGrpSpPr/>
          <p:nvPr/>
        </p:nvGrpSpPr>
        <p:grpSpPr>
          <a:xfrm>
            <a:off x="181155" y="3115342"/>
            <a:ext cx="6340415" cy="3031669"/>
            <a:chOff x="181155" y="2876035"/>
            <a:chExt cx="6340415" cy="3031669"/>
          </a:xfrm>
        </p:grpSpPr>
        <p:pic>
          <p:nvPicPr>
            <p:cNvPr id="16" name="图片 15">
              <a:extLst>
                <a:ext uri="{FF2B5EF4-FFF2-40B4-BE49-F238E27FC236}">
                  <a16:creationId xmlns:a16="http://schemas.microsoft.com/office/drawing/2014/main" id="{DAA49233-9586-387D-B146-DA2A31663430}"/>
                </a:ext>
              </a:extLst>
            </p:cNvPr>
            <p:cNvPicPr>
              <a:picLocks noChangeAspect="1"/>
            </p:cNvPicPr>
            <p:nvPr/>
          </p:nvPicPr>
          <p:blipFill>
            <a:blip r:embed="rId5"/>
            <a:stretch>
              <a:fillRect/>
            </a:stretch>
          </p:blipFill>
          <p:spPr>
            <a:xfrm>
              <a:off x="181155" y="2876035"/>
              <a:ext cx="6340415" cy="928214"/>
            </a:xfrm>
            <a:prstGeom prst="rect">
              <a:avLst/>
            </a:prstGeom>
          </p:spPr>
        </p:pic>
        <p:pic>
          <p:nvPicPr>
            <p:cNvPr id="18" name="图片 17">
              <a:extLst>
                <a:ext uri="{FF2B5EF4-FFF2-40B4-BE49-F238E27FC236}">
                  <a16:creationId xmlns:a16="http://schemas.microsoft.com/office/drawing/2014/main" id="{440535E5-2C0E-0343-5F6B-7CC15E2934D4}"/>
                </a:ext>
              </a:extLst>
            </p:cNvPr>
            <p:cNvPicPr>
              <a:picLocks noChangeAspect="1"/>
            </p:cNvPicPr>
            <p:nvPr/>
          </p:nvPicPr>
          <p:blipFill>
            <a:blip r:embed="rId6"/>
            <a:stretch>
              <a:fillRect/>
            </a:stretch>
          </p:blipFill>
          <p:spPr>
            <a:xfrm>
              <a:off x="181155" y="3818085"/>
              <a:ext cx="6338978" cy="2089619"/>
            </a:xfrm>
            <a:prstGeom prst="rect">
              <a:avLst/>
            </a:prstGeom>
          </p:spPr>
        </p:pic>
      </p:grpSp>
      <p:sp>
        <p:nvSpPr>
          <p:cNvPr id="20" name="文本框 19">
            <a:extLst>
              <a:ext uri="{FF2B5EF4-FFF2-40B4-BE49-F238E27FC236}">
                <a16:creationId xmlns:a16="http://schemas.microsoft.com/office/drawing/2014/main" id="{CC1497C5-8A19-D526-8AB3-F383760FF129}"/>
              </a:ext>
            </a:extLst>
          </p:cNvPr>
          <p:cNvSpPr txBox="1"/>
          <p:nvPr/>
        </p:nvSpPr>
        <p:spPr bwMode="auto">
          <a:xfrm>
            <a:off x="6780364" y="4020432"/>
            <a:ext cx="5151405" cy="1822305"/>
          </a:xfrm>
          <a:prstGeom prst="rect">
            <a:avLst/>
          </a:prstGeom>
          <a:noFill/>
          <a:ln>
            <a:noFill/>
          </a:ln>
          <a:effectLst/>
        </p:spPr>
        <p:txBody>
          <a:bodyPr wrap="square" rtlCol="0">
            <a:noAutofit/>
          </a:bodyPr>
          <a:lstStyle/>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量子力学一词的构造者，矩阵力学的构造者，约当、海森堡、泡利、洪特、彭桓武等人的学位导师或</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Habilitation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房师玻恩， 后来就是因这个工作被人羞辱的。</a:t>
            </a:r>
          </a:p>
        </p:txBody>
      </p:sp>
    </p:spTree>
    <p:extLst>
      <p:ext uri="{BB962C8B-B14F-4D97-AF65-F5344CB8AC3E}">
        <p14:creationId xmlns:p14="http://schemas.microsoft.com/office/powerpoint/2010/main" val="349912599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28748A-0BF5-BE04-6E33-1D1BD859684D}"/>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3B49740C-29B0-F3B7-C56B-13E154131A3F}"/>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2B2774C-59F5-16EA-A824-10CAF111ACA4}"/>
              </a:ext>
            </a:extLst>
          </p:cNvPr>
          <p:cNvSpPr>
            <a:spLocks noGrp="1"/>
          </p:cNvSpPr>
          <p:nvPr>
            <p:ph type="sldNum" sz="quarter" idx="12"/>
          </p:nvPr>
        </p:nvSpPr>
        <p:spPr/>
        <p:txBody>
          <a:bodyPr/>
          <a:lstStyle/>
          <a:p>
            <a:fld id="{A840D53A-832B-4CFE-819B-CBBAE244F2EE}" type="slidenum">
              <a:rPr lang="zh-CN" altLang="en-US" smtClean="0"/>
              <a:t>56</a:t>
            </a:fld>
            <a:endParaRPr lang="zh-CN" altLang="en-US"/>
          </a:p>
        </p:txBody>
      </p:sp>
      <p:sp>
        <p:nvSpPr>
          <p:cNvPr id="3" name="文本框 2">
            <a:extLst>
              <a:ext uri="{FF2B5EF4-FFF2-40B4-BE49-F238E27FC236}">
                <a16:creationId xmlns:a16="http://schemas.microsoft.com/office/drawing/2014/main" id="{DDAE6128-AA7A-739B-F4FD-39DC889FA043}"/>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472C8F1E-5B70-4BB3-059F-B05C25937C68}"/>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3-1</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0CD98B7A-56FA-B83E-D5BB-3F83142745C3}"/>
                  </a:ext>
                </a:extLst>
              </p:cNvPr>
              <p:cNvSpPr txBox="1"/>
              <p:nvPr/>
            </p:nvSpPr>
            <p:spPr bwMode="auto">
              <a:xfrm>
                <a:off x="743278" y="1440791"/>
                <a:ext cx="10416876" cy="4915559"/>
              </a:xfrm>
              <a:prstGeom prst="rect">
                <a:avLst/>
              </a:prstGeom>
              <a:noFill/>
              <a:ln>
                <a:noFill/>
              </a:ln>
              <a:effectLst/>
            </p:spPr>
            <p:txBody>
              <a:bodyPr wrap="square" rtlCol="0">
                <a:noAutofit/>
              </a:bodyPr>
              <a:lstStyle/>
              <a:p>
                <a:pPr algn="just">
                  <a:lnSpc>
                    <a:spcPct val="150000"/>
                  </a:lnSpc>
                </a:pP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The Schrödinger equation is the master equation of quantum motions. It is the quantum </a:t>
                </a:r>
                <a:r>
                  <a:rPr lang="en-US" altLang="zh-CN" sz="24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transfiguration</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of the classical Hamilton–Jacobi equation.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德国人会强调是转义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24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Umdeutung</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𝐻</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𝑝</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𝑉</m:t>
                    </m:r>
                    <m:d>
                      <m:d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𝑥</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14:m>
                  <m:oMath xmlns:m="http://schemas.openxmlformats.org/officeDocument/2006/math">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𝑖</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𝑉</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若</a:t>
                </a:r>
                <a14:m>
                  <m:oMath xmlns:m="http://schemas.openxmlformats.org/officeDocument/2006/math">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d>
                      <m:dPr>
                        <m:begChr m:val="|"/>
                        <m:endChr m:val="|"/>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e</m:t>
                        </m:r>
                      </m:e>
                      <m:sup>
                        <m:f>
                          <m:fPr>
                            <m:type m:val="lin"/>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iS</m:t>
                            </m:r>
                          </m:num>
                          <m:den>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den>
                        </m:f>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，则 有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a:p>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num>
                      <m:den>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2</m:t>
                            </m:r>
                          </m:sup>
                        </m:sSup>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d>
                      <m:d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e>
                    </m:d>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num>
                      <m:den>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2</m:t>
                            </m:r>
                          </m:sup>
                        </m:sSup>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num>
                      <m:den>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den>
                    </m:f>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den>
                    </m:f>
                    <m:d>
                      <m:d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d>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OK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0CD98B7A-56FA-B83E-D5BB-3F83142745C3}"/>
                  </a:ext>
                </a:extLst>
              </p:cNvPr>
              <p:cNvSpPr txBox="1">
                <a:spLocks noRot="1" noChangeAspect="1" noMove="1" noResize="1" noEditPoints="1" noAdjustHandles="1" noChangeArrowheads="1" noChangeShapeType="1" noTextEdit="1"/>
              </p:cNvSpPr>
              <p:nvPr/>
            </p:nvSpPr>
            <p:spPr bwMode="auto">
              <a:xfrm>
                <a:off x="743278" y="1440791"/>
                <a:ext cx="10416876" cy="4915559"/>
              </a:xfrm>
              <a:prstGeom prst="rect">
                <a:avLst/>
              </a:prstGeom>
              <a:blipFill>
                <a:blip r:embed="rId3"/>
                <a:stretch>
                  <a:fillRect l="-936" r="-878"/>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40009320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EC59AC-1083-36EF-3071-CB6AA122921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CD9E8ED9-691E-5658-00DC-B76F6D1AE0B0}"/>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34251A14-3EAA-DA6B-2FE0-3463526969B3}"/>
              </a:ext>
            </a:extLst>
          </p:cNvPr>
          <p:cNvSpPr>
            <a:spLocks noGrp="1"/>
          </p:cNvSpPr>
          <p:nvPr>
            <p:ph type="sldNum" sz="quarter" idx="12"/>
          </p:nvPr>
        </p:nvSpPr>
        <p:spPr/>
        <p:txBody>
          <a:bodyPr/>
          <a:lstStyle/>
          <a:p>
            <a:fld id="{A840D53A-832B-4CFE-819B-CBBAE244F2EE}" type="slidenum">
              <a:rPr lang="zh-CN" altLang="en-US" smtClean="0"/>
              <a:t>57</a:t>
            </a:fld>
            <a:endParaRPr lang="zh-CN" altLang="en-US"/>
          </a:p>
        </p:txBody>
      </p:sp>
      <p:sp>
        <p:nvSpPr>
          <p:cNvPr id="3" name="文本框 2">
            <a:extLst>
              <a:ext uri="{FF2B5EF4-FFF2-40B4-BE49-F238E27FC236}">
                <a16:creationId xmlns:a16="http://schemas.microsoft.com/office/drawing/2014/main" id="{89819E2F-2846-1D11-F7CC-82B6C929182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829B97B1-C8B5-16DF-3699-A43729C88EF8}"/>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3-2</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D0D4223B-69CA-581F-D9E6-498DF0EDACD3}"/>
                  </a:ext>
                </a:extLst>
              </p:cNvPr>
              <p:cNvSpPr txBox="1"/>
              <p:nvPr/>
            </p:nvSpPr>
            <p:spPr bwMode="auto">
              <a:xfrm>
                <a:off x="1031846" y="1223432"/>
                <a:ext cx="10416876" cy="5305245"/>
              </a:xfrm>
              <a:prstGeom prst="rect">
                <a:avLst/>
              </a:prstGeom>
              <a:noFill/>
              <a:ln>
                <a:noFill/>
              </a:ln>
              <a:effectLst/>
            </p:spPr>
            <p:txBody>
              <a:bodyPr wrap="square" rtlCol="0">
                <a:noAutofit/>
              </a:bodyPr>
              <a:lstStyle/>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带入薛定谔方程考察实部与虚部，可得</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S</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𝑉</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den>
                    </m:f>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 </a:t>
                </a:r>
              </a:p>
              <a:p>
                <a:pPr algn="just">
                  <a:lnSpc>
                    <a:spcPct val="150000"/>
                  </a:lnSpc>
                </a:pPr>
                <a14:m>
                  <m:oMath xmlns:m="http://schemas.openxmlformats.org/officeDocument/2006/math">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sSup>
                      <m:s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d>
                      <m:dPr>
                        <m:ctrl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∇S</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(b)</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注意  </a:t>
                </a:r>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den>
                    </m:f>
                    <m:d>
                      <m:d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d>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记</a:t>
                </a:r>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𝜚</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m:rPr>
                        <m:sty m:val="p"/>
                      </m:rP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J</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d>
                      <m:d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  </m:t>
                            </m:r>
                          </m:sup>
                        </m:s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d>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𝑗</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𝜚</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方程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就是连续性方程     </a:t>
                </a:r>
                <a14:m>
                  <m:oMath xmlns:m="http://schemas.openxmlformats.org/officeDocument/2006/math">
                    <m:f>
                      <m:fPr>
                        <m:ctrlPr>
                          <a:rPr lang="en-US" altLang="zh-CN" sz="2400" i="1" dirty="0" smtClean="0">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num>
                      <m:den>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zh-CN" altLang="en-US"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𝜚</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𝐽</m:t>
                    </m:r>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=0 </m:t>
                    </m:r>
                  </m:oMath>
                </a14:m>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D0D4223B-69CA-581F-D9E6-498DF0EDACD3}"/>
                  </a:ext>
                </a:extLst>
              </p:cNvPr>
              <p:cNvSpPr txBox="1">
                <a:spLocks noRot="1" noChangeAspect="1" noMove="1" noResize="1" noEditPoints="1" noAdjustHandles="1" noChangeArrowheads="1" noChangeShapeType="1" noTextEdit="1"/>
              </p:cNvSpPr>
              <p:nvPr/>
            </p:nvSpPr>
            <p:spPr bwMode="auto">
              <a:xfrm>
                <a:off x="1031846" y="1223432"/>
                <a:ext cx="10416876" cy="5305245"/>
              </a:xfrm>
              <a:prstGeom prst="rect">
                <a:avLst/>
              </a:prstGeom>
              <a:blipFill>
                <a:blip r:embed="rId3"/>
                <a:stretch>
                  <a:fillRect l="-878" b="-3448"/>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6293382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9D57B1-AEE3-0D2A-8AFC-24BDD15086EE}"/>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52A9722F-357E-F178-FFE8-84E80DA133EE}"/>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B32E0D14-80D9-6E3D-2AFA-89EA0A927FD5}"/>
              </a:ext>
            </a:extLst>
          </p:cNvPr>
          <p:cNvSpPr>
            <a:spLocks noGrp="1"/>
          </p:cNvSpPr>
          <p:nvPr>
            <p:ph type="sldNum" sz="quarter" idx="12"/>
          </p:nvPr>
        </p:nvSpPr>
        <p:spPr/>
        <p:txBody>
          <a:bodyPr/>
          <a:lstStyle/>
          <a:p>
            <a:fld id="{A840D53A-832B-4CFE-819B-CBBAE244F2EE}" type="slidenum">
              <a:rPr lang="zh-CN" altLang="en-US" smtClean="0"/>
              <a:t>58</a:t>
            </a:fld>
            <a:endParaRPr lang="zh-CN" altLang="en-US"/>
          </a:p>
        </p:txBody>
      </p:sp>
      <p:sp>
        <p:nvSpPr>
          <p:cNvPr id="3" name="文本框 2">
            <a:extLst>
              <a:ext uri="{FF2B5EF4-FFF2-40B4-BE49-F238E27FC236}">
                <a16:creationId xmlns:a16="http://schemas.microsoft.com/office/drawing/2014/main" id="{078D9397-BF62-D73A-A661-F15B6DF9027D}"/>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35326B47-C996-6BC8-8A10-0E62018439D9}"/>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3-3 </a:t>
            </a:r>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a:t>
            </a: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EACC45FF-DF4D-5632-4B38-5E96EE10AA17}"/>
                  </a:ext>
                </a:extLst>
              </p:cNvPr>
              <p:cNvSpPr txBox="1"/>
              <p:nvPr/>
            </p:nvSpPr>
            <p:spPr bwMode="auto">
              <a:xfrm>
                <a:off x="743278" y="1481303"/>
                <a:ext cx="10416876" cy="5021232"/>
              </a:xfrm>
              <a:prstGeom prst="rect">
                <a:avLst/>
              </a:prstGeom>
              <a:noFill/>
              <a:ln>
                <a:noFill/>
              </a:ln>
              <a:effectLst/>
            </p:spPr>
            <p:txBody>
              <a:bodyPr wrap="square" rtlCol="0">
                <a:noAutofit/>
              </a:bodyPr>
              <a:lstStyle/>
              <a:p>
                <a14:m>
                  <m:oMath xmlns:m="http://schemas.openxmlformats.org/officeDocument/2006/math">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S</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1</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𝑆</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𝑉</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den>
                    </m:f>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 </a:t>
                </a: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14:m>
                  <m:oMath xmlns:m="http://schemas.openxmlformats.org/officeDocument/2006/math">
                    <m:f>
                      <m:fPr>
                        <m:ctrl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i="1" dirty="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num>
                      <m:den>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den>
                    </m:f>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d>
                          <m:dPr>
                            <m:begChr m:val="|"/>
                            <m:end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e>
                        </m:d>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i</m:t>
                        </m:r>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m:t>
                        </m:r>
                      </m:den>
                    </m:f>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d>
                      <m:dPr>
                        <m:ctrl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dPr>
                      <m:e>
                        <m:r>
                          <a:rPr lang="zh-CN" altLang="en-US"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Sup>
                          <m:sSupPr>
                            <m:ctrl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ctrlPr>
                          </m:sSupPr>
                          <m:e>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sup>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sup>
                        </m:sSup>
                        <m:r>
                          <m:rPr>
                            <m:sty m:val="p"/>
                          </m:rP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m:t>
                        </m:r>
                        <m:r>
                          <a:rPr lang="zh-CN" altLang="en-US"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𝜓</m:t>
                        </m:r>
                      </m:e>
                    </m:d>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=0</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(b)  </a:t>
                </a: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方程</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中含 </a:t>
                </a:r>
                <a14:m>
                  <m:oMath xmlns:m="http://schemas.openxmlformats.org/officeDocument/2006/math">
                    <m:sSup>
                      <m:s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项， 当 </a:t>
                </a:r>
                <a14:m>
                  <m:oMath xmlns:m="http://schemas.openxmlformats.org/officeDocument/2006/math">
                    <m:r>
                      <a:rPr lang="en-US" altLang="zh-CN" sz="240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0   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时回归经典的</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Hamilton-Jacobi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方程。 </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这就是所谓当 </a:t>
                </a:r>
                <a14:m>
                  <m:oMath xmlns:m="http://schemas.openxmlformats.org/officeDocument/2006/math">
                    <m: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ℏ→0</m:t>
                    </m:r>
                    <m:r>
                      <a:rPr lang="en-US" altLang="zh-CN" sz="2400" b="0" i="1" smtClean="0">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 </m:t>
                    </m:r>
                  </m:oMath>
                </a14:m>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，量子理论回到经典理论的滥觞， 全然不顾这是对方程 </a:t>
                </a:r>
                <a:r>
                  <a:rPr lang="en-US" altLang="zh-CN"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(a) </a:t>
                </a:r>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中 </a:t>
                </a:r>
                <a14:m>
                  <m:oMath xmlns:m="http://schemas.openxmlformats.org/officeDocument/2006/math">
                    <m:sSup>
                      <m:sSupPr>
                        <m:ctrlP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i="1">
                            <a:solidFill>
                              <a:srgbClr val="FFC000"/>
                            </a:solidFill>
                            <a:latin typeface="Cambria Math" panose="02040503050406030204" pitchFamily="18" charset="0"/>
                            <a:ea typeface="Cambria Math" panose="02040503050406030204" pitchFamily="18" charset="0"/>
                            <a:cs typeface="Times New Roman" panose="02020603050405020304" pitchFamily="18" charset="0"/>
                          </a:rPr>
                          <m:t>ℏ</m:t>
                        </m:r>
                      </m:e>
                      <m:sup>
                        <m:r>
                          <a:rPr lang="en-US" altLang="zh-CN" sz="2400" i="1">
                            <a:solidFill>
                              <a:srgbClr val="FFC000"/>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oMath>
                </a14:m>
                <a:r>
                  <a:rPr lang="zh-CN" altLang="en-US" sz="24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 项的近似，近似以后好歹还剩个方程</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一般情况下，比如对方程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(b)</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这样的作近似 </a:t>
                </a:r>
                <a14:m>
                  <m:oMath xmlns:m="http://schemas.openxmlformats.org/officeDocument/2006/math">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ℏ→0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就什么都不剩了。</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14:m>
                  <m:oMath xmlns:m="http://schemas.openxmlformats.org/officeDocument/2006/math">
                    <m:r>
                      <a:rPr lang="en-US" altLang="zh-CN" sz="2400" i="1">
                        <a:solidFill>
                          <a:schemeClr val="bg1"/>
                        </a:solidFill>
                        <a:latin typeface="Cambria Math" panose="02040503050406030204" pitchFamily="18" charset="0"/>
                        <a:ea typeface="Cambria Math" panose="02040503050406030204" pitchFamily="18" charset="0"/>
                        <a:cs typeface="Times New Roman" panose="02020603050405020304" pitchFamily="18" charset="0"/>
                      </a:rPr>
                      <m:t>ℏ</m:t>
                    </m:r>
                    <m:r>
                      <a:rPr lang="en-US" altLang="zh-CN" sz="2400" b="0" i="1" smtClean="0">
                        <a:solidFill>
                          <a:schemeClr val="bg1"/>
                        </a:solidFill>
                        <a:latin typeface="Cambria Math" panose="02040503050406030204" pitchFamily="18" charset="0"/>
                        <a:ea typeface="Cambria Math" panose="02040503050406030204" pitchFamily="18" charset="0"/>
                        <a:cs typeface="Times New Roman" panose="02020603050405020304" pitchFamily="18" charset="0"/>
                      </a:rPr>
                      <m:t>=1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是一个宇宙常数， 是一个标签。</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量子论</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物质波</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相波</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Action is phase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就联系上经典力学</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平面波了。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EACC45FF-DF4D-5632-4B38-5E96EE10AA17}"/>
                  </a:ext>
                </a:extLst>
              </p:cNvPr>
              <p:cNvSpPr txBox="1">
                <a:spLocks noRot="1" noChangeAspect="1" noMove="1" noResize="1" noEditPoints="1" noAdjustHandles="1" noChangeArrowheads="1" noChangeShapeType="1" noTextEdit="1"/>
              </p:cNvSpPr>
              <p:nvPr/>
            </p:nvSpPr>
            <p:spPr bwMode="auto">
              <a:xfrm>
                <a:off x="743278" y="1481303"/>
                <a:ext cx="10416876" cy="5021232"/>
              </a:xfrm>
              <a:prstGeom prst="rect">
                <a:avLst/>
              </a:prstGeom>
              <a:blipFill>
                <a:blip r:embed="rId3"/>
                <a:stretch>
                  <a:fillRect l="-936" b="-364"/>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1697710883"/>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5B757C-CD3C-2CC9-FF36-8D7C18536A0A}"/>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02E69DE6-4CA1-7214-3FE2-831775FC1E4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884818DC-088B-A098-A70C-2915C4EC9A87}"/>
              </a:ext>
            </a:extLst>
          </p:cNvPr>
          <p:cNvSpPr>
            <a:spLocks noGrp="1"/>
          </p:cNvSpPr>
          <p:nvPr>
            <p:ph type="sldNum" sz="quarter" idx="12"/>
          </p:nvPr>
        </p:nvSpPr>
        <p:spPr/>
        <p:txBody>
          <a:bodyPr/>
          <a:lstStyle/>
          <a:p>
            <a:fld id="{A840D53A-832B-4CFE-819B-CBBAE244F2EE}" type="slidenum">
              <a:rPr lang="zh-CN" altLang="en-US" smtClean="0"/>
              <a:t>59</a:t>
            </a:fld>
            <a:endParaRPr lang="zh-CN" altLang="en-US"/>
          </a:p>
        </p:txBody>
      </p:sp>
      <p:sp>
        <p:nvSpPr>
          <p:cNvPr id="3" name="文本框 2">
            <a:extLst>
              <a:ext uri="{FF2B5EF4-FFF2-40B4-BE49-F238E27FC236}">
                <a16:creationId xmlns:a16="http://schemas.microsoft.com/office/drawing/2014/main" id="{C9922E5E-8ECB-AAD4-A515-125A4209B118}"/>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34B79D18-A5C1-C5AD-4D36-04566135D11D}"/>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Einstein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7" name="文本框 6">
            <a:extLst>
              <a:ext uri="{FF2B5EF4-FFF2-40B4-BE49-F238E27FC236}">
                <a16:creationId xmlns:a16="http://schemas.microsoft.com/office/drawing/2014/main" id="{EA834379-9807-C43A-748E-C00494D9C14D}"/>
              </a:ext>
            </a:extLst>
          </p:cNvPr>
          <p:cNvSpPr txBox="1"/>
          <p:nvPr/>
        </p:nvSpPr>
        <p:spPr bwMode="auto">
          <a:xfrm>
            <a:off x="486913" y="1017381"/>
            <a:ext cx="10673241" cy="5605092"/>
          </a:xfrm>
          <a:prstGeom prst="rect">
            <a:avLst/>
          </a:prstGeom>
          <a:noFill/>
          <a:ln>
            <a:noFill/>
          </a:ln>
          <a:effectLst/>
        </p:spPr>
        <p:txBody>
          <a:bodyPr wrap="square" rtlCol="0">
            <a:noAutofit/>
          </a:bodyPr>
          <a:lstStyle/>
          <a:p>
            <a:pPr algn="just">
              <a:lnSpc>
                <a:spcPct val="150000"/>
              </a:lnSpc>
            </a:pP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 Bestimmt Schrödingers Wellenmechanik die Bewegung eines Systems vollständig oder nur im Sinne der Statistik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薛定谔波力学能完全决定系统的运动还是仅停留在统计的意义上</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1927.  </a:t>
            </a:r>
          </a:p>
          <a:p>
            <a:pPr algn="just">
              <a:lnSpc>
                <a:spcPct val="150000"/>
              </a:lnSpc>
            </a:pPr>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1927</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5</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月</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5</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日，爱因斯坦在普鲁士科学院报告了这个工作， 其意在以隐变量为基础构造关于量子力学的决定性诠释。 爱因斯坦在付印时撤回了这篇文章。</a:t>
            </a:r>
            <a:endPar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r>
              <a:rPr lang="de-DE"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Einstein präsentierte diese Arbeit am 5. Mai 1927 vor der Preußischen Akademie der Wissenschaften in Berlin. Es handelte sich dabei um seinen Versuch, eine deterministische Interpretation der Quantenmechanik mittels verborgener Variablen (ähnlich der späteren De-Broglie-Bohm-Pilotwellen-Theorie) zu formulieren.  Obwohl die Arbeit bereits im Druckprozess war, zog Einstein das Manuskript kurz vor der Veröffentlichung abrupt zurück.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Tree>
    <p:extLst>
      <p:ext uri="{BB962C8B-B14F-4D97-AF65-F5344CB8AC3E}">
        <p14:creationId xmlns:p14="http://schemas.microsoft.com/office/powerpoint/2010/main" val="233225588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DE36F1-864F-5E4D-A8DD-6F3D981EBC59}"/>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6BF7A913-1987-F9F0-7118-DCD0E93AA7BD}"/>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3F35C5CB-B46A-35D5-0329-858A7F69BF17}"/>
              </a:ext>
            </a:extLst>
          </p:cNvPr>
          <p:cNvSpPr>
            <a:spLocks noGrp="1"/>
          </p:cNvSpPr>
          <p:nvPr>
            <p:ph type="sldNum" sz="quarter" idx="12"/>
          </p:nvPr>
        </p:nvSpPr>
        <p:spPr/>
        <p:txBody>
          <a:bodyPr/>
          <a:lstStyle/>
          <a:p>
            <a:fld id="{A840D53A-832B-4CFE-819B-CBBAE244F2EE}" type="slidenum">
              <a:rPr lang="zh-CN" altLang="en-US" smtClean="0"/>
              <a:t>60</a:t>
            </a:fld>
            <a:endParaRPr lang="zh-CN" altLang="en-US"/>
          </a:p>
        </p:txBody>
      </p:sp>
      <p:sp>
        <p:nvSpPr>
          <p:cNvPr id="3" name="文本框 2">
            <a:extLst>
              <a:ext uri="{FF2B5EF4-FFF2-40B4-BE49-F238E27FC236}">
                <a16:creationId xmlns:a16="http://schemas.microsoft.com/office/drawing/2014/main" id="{D08C3367-5344-7732-FD0A-4CEAE61EAB2D}"/>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01BA3DF5-38B7-8C8A-7A3A-6D36F69BEE69}"/>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Einstein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F68B6182-F1FD-5C16-8598-D431EC49591B}"/>
                  </a:ext>
                </a:extLst>
              </p:cNvPr>
              <p:cNvSpPr txBox="1"/>
              <p:nvPr/>
            </p:nvSpPr>
            <p:spPr bwMode="auto">
              <a:xfrm>
                <a:off x="602921" y="1252908"/>
                <a:ext cx="10673241" cy="5605092"/>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rPr>
                  <a:t>薛定谔方程：  </a:t>
                </a:r>
                <a14:m>
                  <m:oMath xmlns:m="http://schemas.openxmlformats.org/officeDocument/2006/math">
                    <m:r>
                      <a:rPr lang="en-US" altLang="zh-CN" sz="2400" b="0" i="0" smtClean="0">
                        <a:solidFill>
                          <a:schemeClr val="bg1"/>
                        </a:solidFill>
                        <a:latin typeface="Cambria Math" panose="02040503050406030204" pitchFamily="18" charset="0"/>
                      </a:rPr>
                      <m:t> </m:t>
                    </m:r>
                    <m:r>
                      <m:rPr>
                        <m:sty m:val="p"/>
                      </m:rPr>
                      <a:rPr lang="en-US" altLang="zh-CN" sz="2400">
                        <a:solidFill>
                          <a:schemeClr val="bg1"/>
                        </a:solidFill>
                        <a:latin typeface="Cambria Math" panose="02040503050406030204" pitchFamily="18" charset="0"/>
                      </a:rPr>
                      <m:t>Δ</m:t>
                    </m:r>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+8</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𝜋</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 </m:t>
                    </m:r>
                    <m:r>
                      <a:rPr lang="en-US" altLang="zh-CN" sz="2400" i="1">
                        <a:solidFill>
                          <a:schemeClr val="bg1"/>
                        </a:solidFill>
                        <a:latin typeface="Cambria Math" panose="02040503050406030204" pitchFamily="18" charset="0"/>
                      </a:rPr>
                      <m:t>𝑚</m:t>
                    </m:r>
                    <m:d>
                      <m:dPr>
                        <m:ctrlPr>
                          <a:rPr lang="zh-CN" altLang="zh-CN" sz="2400" i="1">
                            <a:solidFill>
                              <a:schemeClr val="bg1"/>
                            </a:solidFill>
                            <a:latin typeface="Cambria Math" panose="02040503050406030204" pitchFamily="18" charset="0"/>
                          </a:rPr>
                        </m:ctrlPr>
                      </m:dPr>
                      <m:e>
                        <m:r>
                          <a:rPr lang="en-US" altLang="zh-CN" sz="2400" i="1">
                            <a:solidFill>
                              <a:schemeClr val="bg1"/>
                            </a:solidFill>
                            <a:latin typeface="Cambria Math" panose="02040503050406030204" pitchFamily="18" charset="0"/>
                          </a:rPr>
                          <m:t>𝐸</m:t>
                        </m:r>
                        <m:r>
                          <a:rPr lang="en-US" altLang="zh-CN" sz="2400" i="1">
                            <a:solidFill>
                              <a:schemeClr val="bg1"/>
                            </a:solidFill>
                            <a:latin typeface="Cambria Math" panose="02040503050406030204" pitchFamily="18" charset="0"/>
                          </a:rPr>
                          <m:t>−</m:t>
                        </m:r>
                        <m:r>
                          <a:rPr lang="en-US" altLang="zh-CN" sz="2400" i="1">
                            <a:solidFill>
                              <a:schemeClr val="bg1"/>
                            </a:solidFill>
                            <a:latin typeface="Cambria Math" panose="02040503050406030204" pitchFamily="18" charset="0"/>
                          </a:rPr>
                          <m:t>𝑉</m:t>
                        </m:r>
                      </m:e>
                    </m:d>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 </m:t>
                    </m:r>
                    <m:sSup>
                      <m:sSupPr>
                        <m:ctrlPr>
                          <a:rPr lang="zh-CN" altLang="zh-CN" sz="2400" i="1">
                            <a:solidFill>
                              <a:schemeClr val="bg1"/>
                            </a:solidFill>
                            <a:latin typeface="Cambria Math" panose="02040503050406030204" pitchFamily="18" charset="0"/>
                          </a:rPr>
                        </m:ctrlPr>
                      </m:sSupPr>
                      <m:e>
                        <m:r>
                          <a:rPr lang="en-US" altLang="zh-CN" sz="2400" i="1">
                            <a:solidFill>
                              <a:schemeClr val="bg1"/>
                            </a:solidFill>
                            <a:latin typeface="Cambria Math" panose="02040503050406030204" pitchFamily="18" charset="0"/>
                          </a:rPr>
                          <m:t>h</m:t>
                        </m:r>
                      </m:e>
                      <m:sup>
                        <m:r>
                          <a:rPr lang="en-US" altLang="zh-CN" sz="2400" i="1">
                            <a:solidFill>
                              <a:schemeClr val="bg1"/>
                            </a:solidFill>
                            <a:latin typeface="Cambria Math" panose="02040503050406030204" pitchFamily="18" charset="0"/>
                          </a:rPr>
                          <m:t>2</m:t>
                        </m:r>
                      </m:sup>
                    </m:sSup>
                    <m:r>
                      <a:rPr lang="en-US" altLang="zh-CN" sz="2400" i="1">
                        <a:solidFill>
                          <a:schemeClr val="bg1"/>
                        </a:solidFill>
                        <a:latin typeface="Cambria Math" panose="02040503050406030204" pitchFamily="18" charset="0"/>
                      </a:rPr>
                      <m:t>=0</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给定了</a:t>
                </a: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就决定了动能   </a:t>
                </a:r>
                <a14:m>
                  <m:oMath xmlns:m="http://schemas.openxmlformats.org/officeDocument/2006/math">
                    <m:r>
                      <m:rPr>
                        <m:sty m:val="p"/>
                      </m:r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T</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𝐸</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m:rPr>
                        <m:sty m:val="p"/>
                      </m:rPr>
                      <a:rPr lang="en-US" altLang="zh-CN" sz="2400" i="1" dirty="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V</m:t>
                    </m:r>
                    <m:r>
                      <a:rPr lang="en-US" altLang="zh-CN" sz="2400" b="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对于多自由度系统， 显然不行，你弄不清运动的方向。</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假设</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n-</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维构型空间里的波函数 </a:t>
                </a:r>
                <a14:m>
                  <m:oMath xmlns:m="http://schemas.openxmlformats.org/officeDocument/2006/math">
                    <m:r>
                      <a:rPr lang="en-US" altLang="zh-CN" sz="2400" i="1">
                        <a:solidFill>
                          <a:schemeClr val="bg1"/>
                        </a:solidFill>
                        <a:latin typeface="Cambria Math" panose="02040503050406030204" pitchFamily="18" charset="0"/>
                      </a:rPr>
                      <m:t>𝜓</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可以被指定 </a:t>
                </a:r>
                <a14:m>
                  <m:oMath xmlns:m="http://schemas.openxmlformats.org/officeDocument/2006/math">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𝑛</m:t>
                    </m:r>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个方向， 而动能也可以分解为 </a:t>
                </a:r>
                <a14:m>
                  <m:oMath xmlns:m="http://schemas.openxmlformats.org/officeDocument/2006/math">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𝑛</m:t>
                    </m:r>
                    <m:r>
                      <a:rPr lang="en-US" altLang="zh-CN" sz="2400" i="1" dirty="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项之和，则可以为每一个方向指定一个与动能项对应的速度。</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动能</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T</m:t>
                    </m:r>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sSub>
                      <m:sSub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𝑔</m:t>
                        </m:r>
                      </m:e>
                      <m:sub>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𝜇𝜈</m:t>
                        </m:r>
                      </m:sub>
                    </m:sSub>
                    <m:sSub>
                      <m:sSub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e>
                        </m:acc>
                      </m:e>
                      <m:sub>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sub>
                    </m:sSub>
                    <m:sSub>
                      <m:sSub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𝑞</m:t>
                            </m:r>
                          </m:e>
                        </m:acc>
                      </m:e>
                      <m:sub>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𝜈</m:t>
                        </m:r>
                      </m:sub>
                    </m:sSub>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𝑑𝑠</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num>
                      <m:den>
                        <m:sSup>
                          <m:sSupPr>
                            <m:ctrlP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pPr>
                          <m:e>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𝑑𝑡</m:t>
                            </m:r>
                          </m:e>
                          <m:sup>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sup>
                        </m:sSup>
                      </m:den>
                    </m:f>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b="0" i="1" smtClean="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曲率张量： </a:t>
                </a:r>
                <a14:m>
                  <m:oMath xmlns:m="http://schemas.openxmlformats.org/officeDocument/2006/math">
                    <m:r>
                      <m:rPr>
                        <m:sty m:val="p"/>
                      </m:rPr>
                      <a:rPr lang="en-US" altLang="zh-CN" sz="2400">
                        <a:solidFill>
                          <a:schemeClr val="bg1"/>
                        </a:solidFill>
                        <a:latin typeface="Cambria Math" panose="02040503050406030204" pitchFamily="18" charset="0"/>
                      </a:rPr>
                      <m:t>Δ</m:t>
                    </m:r>
                    <m:r>
                      <a:rPr lang="en-US" altLang="zh-CN" sz="2400" i="1">
                        <a:solidFill>
                          <a:schemeClr val="bg1"/>
                        </a:solidFill>
                        <a:latin typeface="Cambria Math" panose="02040503050406030204" pitchFamily="18" charset="0"/>
                      </a:rPr>
                      <m:t>𝜓</m:t>
                    </m:r>
                    <m:r>
                      <a:rPr lang="en-US" altLang="zh-CN" sz="2400" b="0" i="1" smtClean="0">
                        <a:solidFill>
                          <a:schemeClr val="bg1"/>
                        </a:solidFill>
                        <a:latin typeface="Cambria Math" panose="02040503050406030204" pitchFamily="18" charset="0"/>
                      </a:rPr>
                      <m:t>=</m:t>
                    </m:r>
                    <m:sSup>
                      <m:sSupPr>
                        <m:ctrlPr>
                          <a:rPr lang="en-US" altLang="zh-CN" sz="2400" b="0" i="1" smtClean="0">
                            <a:solidFill>
                              <a:schemeClr val="bg1"/>
                            </a:solidFill>
                            <a:latin typeface="Cambria Math" panose="02040503050406030204" pitchFamily="18" charset="0"/>
                          </a:rPr>
                        </m:ctrlPr>
                      </m:sSupPr>
                      <m:e>
                        <m:r>
                          <m:rPr>
                            <m:sty m:val="p"/>
                          </m:rPr>
                          <a:rPr lang="en-US" altLang="zh-CN" sz="2400" i="1">
                            <a:solidFill>
                              <a:schemeClr val="bg1"/>
                            </a:solidFill>
                            <a:latin typeface="Cambria Math" panose="02040503050406030204" pitchFamily="18" charset="0"/>
                          </a:rPr>
                          <m:t>g</m:t>
                        </m:r>
                      </m:e>
                      <m:sup>
                        <m:r>
                          <a:rPr lang="zh-CN" altLang="en-US" sz="2400" b="0" i="1" smtClean="0">
                            <a:solidFill>
                              <a:schemeClr val="bg1"/>
                            </a:solidFill>
                            <a:latin typeface="Cambria Math" panose="02040503050406030204" pitchFamily="18" charset="0"/>
                          </a:rPr>
                          <m:t>𝛼𝛽</m:t>
                        </m:r>
                      </m:sup>
                    </m:sSup>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𝜓</m:t>
                        </m:r>
                      </m:e>
                      <m:sub>
                        <m:r>
                          <a:rPr lang="zh-CN" altLang="en-US" sz="2400" b="0" i="1" smtClean="0">
                            <a:solidFill>
                              <a:schemeClr val="bg1"/>
                            </a:solidFill>
                            <a:latin typeface="Cambria Math" panose="02040503050406030204" pitchFamily="18" charset="0"/>
                          </a:rPr>
                          <m:t>𝛼𝛽</m:t>
                        </m:r>
                      </m:sub>
                    </m:sSub>
                    <m:r>
                      <a:rPr lang="en-US" altLang="zh-CN" sz="2400" b="0" i="1" smtClean="0">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𝜓</m:t>
                        </m:r>
                      </m:e>
                      <m:sub>
                        <m:r>
                          <a:rPr lang="zh-CN" altLang="en-US" sz="2400" i="1">
                            <a:solidFill>
                              <a:schemeClr val="bg1"/>
                            </a:solidFill>
                            <a:latin typeface="Cambria Math" panose="02040503050406030204" pitchFamily="18" charset="0"/>
                          </a:rPr>
                          <m:t>𝛼𝛽</m:t>
                        </m:r>
                      </m:sub>
                    </m:sSub>
                    <m:r>
                      <a:rPr lang="en-US" altLang="zh-CN" sz="2400" b="0" i="1" smtClean="0">
                        <a:solidFill>
                          <a:schemeClr val="bg1"/>
                        </a:solidFill>
                        <a:latin typeface="Cambria Math" panose="02040503050406030204" pitchFamily="18" charset="0"/>
                      </a:rPr>
                      <m:t>=</m:t>
                    </m:r>
                    <m:f>
                      <m:fPr>
                        <m:ctrlPr>
                          <a:rPr lang="en-US" altLang="zh-CN" sz="2400" i="1">
                            <a:solidFill>
                              <a:schemeClr val="bg1"/>
                            </a:solidFill>
                            <a:latin typeface="Cambria Math" panose="02040503050406030204" pitchFamily="18" charset="0"/>
                          </a:rPr>
                        </m:ctrlPr>
                      </m:fPr>
                      <m:num>
                        <m:sSup>
                          <m:sSupPr>
                            <m:ctrlPr>
                              <a:rPr lang="en-US" altLang="zh-CN" sz="2400" i="1" smtClean="0">
                                <a:solidFill>
                                  <a:schemeClr val="bg1"/>
                                </a:solidFill>
                                <a:latin typeface="Cambria Math" panose="02040503050406030204" pitchFamily="18" charset="0"/>
                              </a:rPr>
                            </m:ctrlPr>
                          </m:sSupPr>
                          <m:e>
                            <m:r>
                              <a:rPr lang="zh-CN" altLang="en-US" sz="2400" i="1">
                                <a:solidFill>
                                  <a:schemeClr val="bg1"/>
                                </a:solidFill>
                                <a:latin typeface="Cambria Math" panose="02040503050406030204" pitchFamily="18" charset="0"/>
                              </a:rPr>
                              <m:t>𝜕</m:t>
                            </m:r>
                          </m:e>
                          <m:sup>
                            <m:r>
                              <a:rPr lang="en-US" altLang="zh-CN" sz="2400" b="0" i="1" smtClean="0">
                                <a:solidFill>
                                  <a:schemeClr val="bg1"/>
                                </a:solidFill>
                                <a:latin typeface="Cambria Math" panose="02040503050406030204" pitchFamily="18" charset="0"/>
                              </a:rPr>
                              <m:t>2</m:t>
                            </m:r>
                          </m:sup>
                        </m:sSup>
                        <m:r>
                          <a:rPr lang="zh-CN" altLang="en-US" sz="2400" i="1">
                            <a:solidFill>
                              <a:schemeClr val="bg1"/>
                            </a:solidFill>
                            <a:latin typeface="Cambria Math" panose="02040503050406030204" pitchFamily="18" charset="0"/>
                          </a:rPr>
                          <m:t>𝜓</m:t>
                        </m:r>
                      </m:num>
                      <m:den>
                        <m:r>
                          <a:rPr lang="zh-CN" altLang="en-US" sz="2400" i="1">
                            <a:solidFill>
                              <a:schemeClr val="bg1"/>
                            </a:solidFill>
                            <a:latin typeface="Cambria Math" panose="02040503050406030204" pitchFamily="18" charset="0"/>
                          </a:rPr>
                          <m:t>𝜕</m:t>
                        </m:r>
                        <m:sSub>
                          <m:sSubPr>
                            <m:ctrlPr>
                              <a:rPr lang="en-US" altLang="zh-CN" sz="2400" i="1">
                                <a:solidFill>
                                  <a:schemeClr val="bg1"/>
                                </a:solidFill>
                                <a:latin typeface="Cambria Math" panose="02040503050406030204" pitchFamily="18" charset="0"/>
                              </a:rPr>
                            </m:ctrlPr>
                          </m:sSubPr>
                          <m:e>
                            <m:r>
                              <m:rPr>
                                <m:sty m:val="p"/>
                              </m:rPr>
                              <a:rPr lang="en-US" altLang="zh-CN" sz="2400" i="1">
                                <a:solidFill>
                                  <a:schemeClr val="bg1"/>
                                </a:solidFill>
                                <a:latin typeface="Cambria Math" panose="02040503050406030204" pitchFamily="18" charset="0"/>
                              </a:rPr>
                              <m:t>q</m:t>
                            </m:r>
                          </m:e>
                          <m:sub>
                            <m:r>
                              <a:rPr lang="zh-CN" altLang="en-US" sz="2400" i="1" smtClean="0">
                                <a:solidFill>
                                  <a:schemeClr val="bg1"/>
                                </a:solidFill>
                                <a:latin typeface="Cambria Math" panose="02040503050406030204" pitchFamily="18" charset="0"/>
                              </a:rPr>
                              <m:t>𝛼</m:t>
                            </m:r>
                          </m:sub>
                        </m:sSub>
                        <m:r>
                          <a:rPr lang="zh-CN" altLang="en-US" sz="2400" i="1">
                            <a:solidFill>
                              <a:schemeClr val="bg1"/>
                            </a:solidFill>
                            <a:latin typeface="Cambria Math" panose="02040503050406030204" pitchFamily="18" charset="0"/>
                          </a:rPr>
                          <m:t>𝜕</m:t>
                        </m:r>
                        <m:sSub>
                          <m:sSubPr>
                            <m:ctrlPr>
                              <a:rPr lang="en-US" altLang="zh-CN" sz="2400" i="1">
                                <a:solidFill>
                                  <a:schemeClr val="bg1"/>
                                </a:solidFill>
                                <a:latin typeface="Cambria Math" panose="02040503050406030204" pitchFamily="18" charset="0"/>
                              </a:rPr>
                            </m:ctrlPr>
                          </m:sSubPr>
                          <m:e>
                            <m:r>
                              <m:rPr>
                                <m:sty m:val="p"/>
                              </m:rPr>
                              <a:rPr lang="en-US" altLang="zh-CN" sz="2400" i="1">
                                <a:solidFill>
                                  <a:schemeClr val="bg1"/>
                                </a:solidFill>
                                <a:latin typeface="Cambria Math" panose="02040503050406030204" pitchFamily="18" charset="0"/>
                              </a:rPr>
                              <m:t>q</m:t>
                            </m:r>
                          </m:e>
                          <m:sub>
                            <m:r>
                              <a:rPr lang="zh-CN" altLang="en-US" sz="2400" i="1" smtClean="0">
                                <a:solidFill>
                                  <a:schemeClr val="bg1"/>
                                </a:solidFill>
                                <a:latin typeface="Cambria Math" panose="02040503050406030204" pitchFamily="18" charset="0"/>
                              </a:rPr>
                              <m:t>𝛽</m:t>
                            </m:r>
                          </m:sub>
                        </m:sSub>
                      </m:den>
                    </m:f>
                    <m:r>
                      <a:rPr lang="en-US" altLang="zh-CN" sz="2400" b="0" i="1" smtClean="0">
                        <a:solidFill>
                          <a:schemeClr val="bg1"/>
                        </a:solidFill>
                        <a:latin typeface="Cambria Math" panose="02040503050406030204" pitchFamily="18" charset="0"/>
                      </a:rPr>
                      <m:t>−</m:t>
                    </m:r>
                    <m:sSubSup>
                      <m:sSubSupPr>
                        <m:ctrlPr>
                          <a:rPr lang="en-US" altLang="zh-CN" sz="2400" b="0" i="1" smtClean="0">
                            <a:solidFill>
                              <a:schemeClr val="bg1"/>
                            </a:solidFill>
                            <a:latin typeface="Cambria Math" panose="02040503050406030204" pitchFamily="18" charset="0"/>
                          </a:rPr>
                        </m:ctrlPr>
                      </m:sSubSupPr>
                      <m:e>
                        <m:r>
                          <m:rPr>
                            <m:sty m:val="p"/>
                          </m:rPr>
                          <a:rPr lang="el-GR" altLang="zh-CN" sz="2400" b="0" i="1" smtClean="0">
                            <a:solidFill>
                              <a:schemeClr val="bg1"/>
                            </a:solidFill>
                            <a:latin typeface="Cambria Math" panose="02040503050406030204" pitchFamily="18" charset="0"/>
                            <a:ea typeface="Cambria Math" panose="02040503050406030204" pitchFamily="18" charset="0"/>
                          </a:rPr>
                          <m:t>Γ</m:t>
                        </m:r>
                      </m:e>
                      <m:sub>
                        <m:r>
                          <a:rPr lang="zh-CN" altLang="en-US" sz="2400" b="0" i="1" smtClean="0">
                            <a:solidFill>
                              <a:schemeClr val="bg1"/>
                            </a:solidFill>
                            <a:latin typeface="Cambria Math" panose="02040503050406030204" pitchFamily="18" charset="0"/>
                          </a:rPr>
                          <m:t>𝛼𝛽</m:t>
                        </m:r>
                      </m:sub>
                      <m:sup>
                        <m:r>
                          <a:rPr lang="zh-CN" altLang="en-US" sz="2400" b="0" i="1" smtClean="0">
                            <a:solidFill>
                              <a:schemeClr val="bg1"/>
                            </a:solidFill>
                            <a:latin typeface="Cambria Math" panose="02040503050406030204" pitchFamily="18" charset="0"/>
                          </a:rPr>
                          <m:t>𝜎</m:t>
                        </m:r>
                      </m:sup>
                    </m:sSubSup>
                    <m:r>
                      <a:rPr lang="en-US" altLang="zh-CN" sz="2400" b="0" i="1" smtClean="0">
                        <a:solidFill>
                          <a:schemeClr val="bg1"/>
                        </a:solidFill>
                        <a:latin typeface="Cambria Math" panose="02040503050406030204" pitchFamily="18" charset="0"/>
                      </a:rPr>
                      <m:t> </m:t>
                    </m:r>
                    <m:f>
                      <m:fPr>
                        <m:ctrlPr>
                          <a:rPr lang="en-US" altLang="zh-CN" sz="2400" b="0" i="1" smtClean="0">
                            <a:solidFill>
                              <a:schemeClr val="bg1"/>
                            </a:solidFill>
                            <a:latin typeface="Cambria Math" panose="02040503050406030204" pitchFamily="18" charset="0"/>
                          </a:rPr>
                        </m:ctrlPr>
                      </m:fPr>
                      <m:num>
                        <m:r>
                          <a:rPr lang="zh-CN" altLang="en-US" sz="2400" b="0" i="1" smtClean="0">
                            <a:solidFill>
                              <a:schemeClr val="bg1"/>
                            </a:solidFill>
                            <a:latin typeface="Cambria Math" panose="02040503050406030204" pitchFamily="18" charset="0"/>
                          </a:rPr>
                          <m:t>𝜕𝜓</m:t>
                        </m:r>
                      </m:num>
                      <m:den>
                        <m:r>
                          <a:rPr lang="zh-CN" altLang="en-US"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m:rPr>
                                <m:sty m:val="p"/>
                              </m:rPr>
                              <a:rPr lang="en-US" altLang="zh-CN" sz="2400" i="1">
                                <a:solidFill>
                                  <a:schemeClr val="bg1"/>
                                </a:solidFill>
                                <a:latin typeface="Cambria Math" panose="02040503050406030204" pitchFamily="18" charset="0"/>
                              </a:rPr>
                              <m:t>q</m:t>
                            </m:r>
                          </m:e>
                          <m:sub>
                            <m:r>
                              <a:rPr lang="zh-CN" altLang="en-US" sz="2400" b="0" i="1" smtClean="0">
                                <a:solidFill>
                                  <a:schemeClr val="bg1"/>
                                </a:solidFill>
                                <a:latin typeface="Cambria Math" panose="02040503050406030204" pitchFamily="18" charset="0"/>
                              </a:rPr>
                              <m:t>𝜎</m:t>
                            </m:r>
                          </m:sub>
                        </m:sSub>
                      </m:den>
                    </m:f>
                    <m:r>
                      <a:rPr lang="en-US" altLang="zh-CN" sz="2400" b="0" i="1" smtClean="0">
                        <a:solidFill>
                          <a:schemeClr val="bg1"/>
                        </a:solidFill>
                        <a:latin typeface="Cambria Math" panose="02040503050406030204" pitchFamily="18" charset="0"/>
                      </a:rPr>
                      <m:t>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将曲率张量对角化： </a:t>
                </a:r>
                <a14:m>
                  <m:oMath xmlns:m="http://schemas.openxmlformats.org/officeDocument/2006/math">
                    <m:d>
                      <m:dPr>
                        <m:ctrlPr>
                          <a:rPr lang="en-US" altLang="zh-CN" sz="2400" b="0" i="1" smtClean="0">
                            <a:solidFill>
                              <a:schemeClr val="bg1"/>
                            </a:solidFill>
                            <a:latin typeface="Cambria Math" panose="02040503050406030204" pitchFamily="18" charset="0"/>
                          </a:rPr>
                        </m:ctrlPr>
                      </m:dPr>
                      <m:e>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𝜓</m:t>
                            </m:r>
                          </m:e>
                          <m:sub>
                            <m:r>
                              <a:rPr lang="zh-CN" altLang="en-US" sz="2400" i="1" smtClean="0">
                                <a:solidFill>
                                  <a:schemeClr val="bg1"/>
                                </a:solidFill>
                                <a:latin typeface="Cambria Math" panose="02040503050406030204" pitchFamily="18" charset="0"/>
                              </a:rPr>
                              <m:t>𝜇𝜈</m:t>
                            </m:r>
                          </m:sub>
                        </m:sSub>
                        <m:r>
                          <a:rPr lang="en-US" altLang="zh-CN" sz="2400" b="0" i="1" smtClean="0">
                            <a:solidFill>
                              <a:schemeClr val="bg1"/>
                            </a:solidFill>
                            <a:latin typeface="Cambria Math" panose="02040503050406030204" pitchFamily="18" charset="0"/>
                          </a:rPr>
                          <m:t>−</m:t>
                        </m:r>
                        <m:r>
                          <a:rPr lang="zh-CN" altLang="en-US" sz="2400" b="0" i="1" smtClean="0">
                            <a:solidFill>
                              <a:schemeClr val="bg1"/>
                            </a:solidFill>
                            <a:latin typeface="Cambria Math" panose="02040503050406030204" pitchFamily="18" charset="0"/>
                          </a:rPr>
                          <m:t>𝜆</m:t>
                        </m:r>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𝑔</m:t>
                            </m:r>
                          </m:e>
                          <m: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𝜇𝜈</m:t>
                            </m:r>
                          </m:sub>
                        </m:sSub>
                      </m:e>
                    </m:d>
                    <m:sSup>
                      <m:sSupPr>
                        <m:ctrlPr>
                          <a:rPr lang="en-US" altLang="zh-CN" sz="2400" b="0" i="1" smtClean="0">
                            <a:solidFill>
                              <a:schemeClr val="bg1"/>
                            </a:solidFill>
                            <a:latin typeface="Cambria Math" panose="02040503050406030204" pitchFamily="18" charset="0"/>
                          </a:rPr>
                        </m:ctrlPr>
                      </m:sSupPr>
                      <m:e>
                        <m:r>
                          <m:rPr>
                            <m:sty m:val="p"/>
                          </m:rPr>
                          <a:rPr lang="en-US" altLang="zh-CN" sz="2400" i="1">
                            <a:solidFill>
                              <a:schemeClr val="bg1"/>
                            </a:solidFill>
                            <a:latin typeface="Cambria Math" panose="02040503050406030204" pitchFamily="18" charset="0"/>
                          </a:rPr>
                          <m:t>A</m:t>
                        </m:r>
                      </m:e>
                      <m:sup>
                        <m:r>
                          <a:rPr lang="zh-CN" altLang="en-US" sz="2400" b="0" i="1" smtClean="0">
                            <a:solidFill>
                              <a:schemeClr val="bg1"/>
                            </a:solidFill>
                            <a:latin typeface="Cambria Math" panose="02040503050406030204" pitchFamily="18" charset="0"/>
                          </a:rPr>
                          <m:t>𝜇</m:t>
                        </m:r>
                      </m:sup>
                    </m:sSup>
                    <m:r>
                      <a:rPr lang="en-US" altLang="zh-CN" sz="2400" b="0" i="1" smtClean="0">
                        <a:solidFill>
                          <a:schemeClr val="bg1"/>
                        </a:solidFill>
                        <a:latin typeface="Cambria Math" panose="02040503050406030204" pitchFamily="18" charset="0"/>
                      </a:rPr>
                      <m:t>=0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要求 </a:t>
                </a:r>
                <a14:m>
                  <m:oMath xmlns:m="http://schemas.openxmlformats.org/officeDocument/2006/math">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𝑔</m:t>
                        </m:r>
                      </m:e>
                      <m: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𝜇𝜈</m:t>
                        </m:r>
                      </m:sub>
                    </m:sSub>
                    <m:sSup>
                      <m:sSupPr>
                        <m:ctrlPr>
                          <a:rPr lang="en-US" altLang="zh-CN" sz="2400" i="1">
                            <a:solidFill>
                              <a:schemeClr val="bg1"/>
                            </a:solidFill>
                            <a:latin typeface="Cambria Math" panose="02040503050406030204" pitchFamily="18" charset="0"/>
                          </a:rPr>
                        </m:ctrlPr>
                      </m:sSupPr>
                      <m:e>
                        <m:r>
                          <m:rPr>
                            <m:sty m:val="p"/>
                          </m:rPr>
                          <a:rPr lang="en-US" altLang="zh-CN" sz="2400" i="1">
                            <a:solidFill>
                              <a:schemeClr val="bg1"/>
                            </a:solidFill>
                            <a:latin typeface="Cambria Math" panose="02040503050406030204" pitchFamily="18" charset="0"/>
                          </a:rPr>
                          <m:t>A</m:t>
                        </m:r>
                      </m:e>
                      <m:sup>
                        <m:r>
                          <a:rPr lang="zh-CN" altLang="en-US" sz="2400" i="1">
                            <a:solidFill>
                              <a:schemeClr val="bg1"/>
                            </a:solidFill>
                            <a:latin typeface="Cambria Math" panose="02040503050406030204" pitchFamily="18" charset="0"/>
                          </a:rPr>
                          <m:t>𝜇</m:t>
                        </m:r>
                      </m:sup>
                    </m:sSup>
                    <m:sSup>
                      <m:sSupPr>
                        <m:ctrlPr>
                          <a:rPr lang="en-US" altLang="zh-CN" sz="2400" i="1" smtClean="0">
                            <a:solidFill>
                              <a:schemeClr val="bg1"/>
                            </a:solidFill>
                            <a:latin typeface="Cambria Math" panose="02040503050406030204" pitchFamily="18" charset="0"/>
                          </a:rPr>
                        </m:ctrlPr>
                      </m:sSupPr>
                      <m:e>
                        <m:r>
                          <m:rPr>
                            <m:sty m:val="p"/>
                          </m:rPr>
                          <a:rPr lang="en-US" altLang="zh-CN" sz="2400" i="1">
                            <a:solidFill>
                              <a:schemeClr val="bg1"/>
                            </a:solidFill>
                            <a:latin typeface="Cambria Math" panose="02040503050406030204" pitchFamily="18" charset="0"/>
                          </a:rPr>
                          <m:t>A</m:t>
                        </m:r>
                      </m:e>
                      <m:sup>
                        <m:r>
                          <a:rPr lang="zh-CN" altLang="en-US" sz="2400" i="1" smtClean="0">
                            <a:solidFill>
                              <a:schemeClr val="bg1"/>
                            </a:solidFill>
                            <a:latin typeface="Cambria Math" panose="02040503050406030204" pitchFamily="18" charset="0"/>
                          </a:rPr>
                          <m:t>𝜈</m:t>
                        </m:r>
                      </m:sup>
                    </m:sSup>
                    <m:r>
                      <a:rPr lang="en-US" altLang="zh-CN" sz="2400" b="0" i="1" smtClean="0">
                        <a:solidFill>
                          <a:schemeClr val="bg1"/>
                        </a:solidFill>
                        <a:latin typeface="Cambria Math" panose="02040503050406030204" pitchFamily="18" charset="0"/>
                      </a:rPr>
                      <m:t>=1  </m:t>
                    </m:r>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F68B6182-F1FD-5C16-8598-D431EC49591B}"/>
                  </a:ext>
                </a:extLst>
              </p:cNvPr>
              <p:cNvSpPr txBox="1">
                <a:spLocks noRot="1" noChangeAspect="1" noMove="1" noResize="1" noEditPoints="1" noAdjustHandles="1" noChangeArrowheads="1" noChangeShapeType="1" noTextEdit="1"/>
              </p:cNvSpPr>
              <p:nvPr/>
            </p:nvSpPr>
            <p:spPr bwMode="auto">
              <a:xfrm>
                <a:off x="602921" y="1252908"/>
                <a:ext cx="10673241" cy="5605092"/>
              </a:xfrm>
              <a:prstGeom prst="rect">
                <a:avLst/>
              </a:prstGeom>
              <a:blipFill>
                <a:blip r:embed="rId3"/>
                <a:stretch>
                  <a:fillRect l="-914" r="-857"/>
                </a:stretch>
              </a:blipFill>
              <a:ln>
                <a:noFill/>
              </a:ln>
              <a:effectLst/>
            </p:spPr>
            <p:txBody>
              <a:bodyPr/>
              <a:lstStyle/>
              <a:p>
                <a:r>
                  <a:rPr lang="zh-CN" altLang="en-US">
                    <a:noFill/>
                  </a:rPr>
                  <a:t> </a:t>
                </a:r>
              </a:p>
            </p:txBody>
          </p:sp>
        </mc:Fallback>
      </mc:AlternateContent>
    </p:spTree>
    <p:extLst>
      <p:ext uri="{BB962C8B-B14F-4D97-AF65-F5344CB8AC3E}">
        <p14:creationId xmlns:p14="http://schemas.microsoft.com/office/powerpoint/2010/main" val="258592783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FA0AE-9799-EF78-23EE-B700547AA205}"/>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1D2349C3-8864-422E-E777-98C56AB5EAD1}"/>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3FB6377C-8829-7A69-D18F-540344AF86A7}"/>
              </a:ext>
            </a:extLst>
          </p:cNvPr>
          <p:cNvSpPr>
            <a:spLocks noGrp="1"/>
          </p:cNvSpPr>
          <p:nvPr>
            <p:ph type="sldNum" sz="quarter" idx="12"/>
          </p:nvPr>
        </p:nvSpPr>
        <p:spPr/>
        <p:txBody>
          <a:bodyPr/>
          <a:lstStyle/>
          <a:p>
            <a:fld id="{A840D53A-832B-4CFE-819B-CBBAE244F2EE}" type="slidenum">
              <a:rPr lang="zh-CN" altLang="en-US" smtClean="0"/>
              <a:t>61</a:t>
            </a:fld>
            <a:endParaRPr lang="zh-CN" altLang="en-US"/>
          </a:p>
        </p:txBody>
      </p:sp>
      <p:sp>
        <p:nvSpPr>
          <p:cNvPr id="3" name="文本框 2">
            <a:extLst>
              <a:ext uri="{FF2B5EF4-FFF2-40B4-BE49-F238E27FC236}">
                <a16:creationId xmlns:a16="http://schemas.microsoft.com/office/drawing/2014/main" id="{D8543E33-7D60-3411-A96C-82A40DDF8900}"/>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12194923-AF53-E6B8-5497-DE71BB978D9B}"/>
              </a:ext>
            </a:extLst>
          </p:cNvPr>
          <p:cNvSpPr txBox="1"/>
          <p:nvPr/>
        </p:nvSpPr>
        <p:spPr bwMode="auto">
          <a:xfrm>
            <a:off x="486913" y="478676"/>
            <a:ext cx="6034657" cy="647162"/>
          </a:xfrm>
          <a:prstGeom prst="rect">
            <a:avLst/>
          </a:prstGeom>
          <a:noFill/>
          <a:ln>
            <a:noFill/>
          </a:ln>
          <a:effectLst/>
        </p:spPr>
        <p:txBody>
          <a:bodyPr wrap="square" rtlCol="0">
            <a:noAutofit/>
          </a:bodyPr>
          <a:lstStyle/>
          <a:p>
            <a:pPr algn="l"/>
            <a:r>
              <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薛定谔波力学的诠释： </a:t>
            </a:r>
            <a:r>
              <a:rPr lang="en-US" altLang="zh-CN"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Einstein </a:t>
            </a:r>
            <a:endParaRPr lang="zh-CN" altLang="en-US" sz="2800"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7E3A9A1B-C21A-A2E5-9F49-A13743CFEEA7}"/>
                  </a:ext>
                </a:extLst>
              </p:cNvPr>
              <p:cNvSpPr txBox="1"/>
              <p:nvPr/>
            </p:nvSpPr>
            <p:spPr bwMode="auto">
              <a:xfrm>
                <a:off x="486913" y="1017381"/>
                <a:ext cx="10673241" cy="5605092"/>
              </a:xfrm>
              <a:prstGeom prst="rect">
                <a:avLst/>
              </a:prstGeom>
              <a:noFill/>
              <a:ln>
                <a:noFill/>
              </a:ln>
              <a:effectLst/>
            </p:spPr>
            <p:txBody>
              <a:bodyPr wrap="square" rtlCol="0">
                <a:noAutofit/>
              </a:bodyPr>
              <a:lstStyle/>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对角化得到的本征方向 构成一个欧几里得几何的坐标系，此坐标下的量上面加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”表示。 对角化后的</a:t>
                </a: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曲率张量为 </a:t>
                </a:r>
                <a14:m>
                  <m:oMath xmlns:m="http://schemas.openxmlformats.org/officeDocument/2006/math">
                    <m:r>
                      <a:rPr lang="en-US" altLang="zh-CN" sz="2400" b="0" i="1" smtClean="0">
                        <a:solidFill>
                          <a:schemeClr val="bg1"/>
                        </a:solidFill>
                        <a:latin typeface="Cambria Math" panose="02040503050406030204" pitchFamily="18" charset="0"/>
                      </a:rPr>
                      <m:t>  </m:t>
                    </m:r>
                    <m:acc>
                      <m:accPr>
                        <m:chr m:val="̅"/>
                        <m:ctrlPr>
                          <a:rPr lang="en-US" altLang="zh-CN" sz="2400" b="0" i="1" smtClean="0">
                            <a:solidFill>
                              <a:schemeClr val="bg1"/>
                            </a:solidFill>
                            <a:latin typeface="Cambria Math" panose="02040503050406030204" pitchFamily="18" charset="0"/>
                          </a:rPr>
                        </m:ctrlPr>
                      </m:accPr>
                      <m:e>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𝜓</m:t>
                            </m:r>
                          </m:e>
                          <m:sub>
                            <m:r>
                              <a:rPr lang="zh-CN" altLang="en-US" sz="2400" i="1">
                                <a:solidFill>
                                  <a:schemeClr val="bg1"/>
                                </a:solidFill>
                                <a:latin typeface="Cambria Math" panose="02040503050406030204" pitchFamily="18" charset="0"/>
                              </a:rPr>
                              <m:t>𝛼𝛼</m:t>
                            </m:r>
                          </m:sub>
                        </m:sSub>
                      </m:e>
                    </m:acc>
                    <m:r>
                      <a:rPr lang="en-US" altLang="zh-CN" sz="2400" b="0" i="1" smtClean="0">
                        <a:solidFill>
                          <a:schemeClr val="bg1"/>
                        </a:solidFill>
                        <a:latin typeface="Cambria Math" panose="02040503050406030204" pitchFamily="18" charset="0"/>
                      </a:rPr>
                      <m:t> = </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𝜆</m:t>
                        </m:r>
                      </m:e>
                      <m:sub>
                        <m:d>
                          <m:dPr>
                            <m:ctrlPr>
                              <a:rPr lang="en-US" altLang="zh-CN" sz="2400" b="0" i="1" smtClean="0">
                                <a:solidFill>
                                  <a:schemeClr val="bg1"/>
                                </a:solidFill>
                                <a:latin typeface="Cambria Math" panose="02040503050406030204" pitchFamily="18" charset="0"/>
                              </a:rPr>
                            </m:ctrlPr>
                          </m:dPr>
                          <m:e>
                            <m:r>
                              <a:rPr lang="zh-CN" altLang="en-US" sz="2400" b="0" i="1" smtClean="0">
                                <a:solidFill>
                                  <a:schemeClr val="bg1"/>
                                </a:solidFill>
                                <a:latin typeface="Cambria Math" panose="02040503050406030204" pitchFamily="18" charset="0"/>
                              </a:rPr>
                              <m:t>𝛼</m:t>
                            </m:r>
                          </m:e>
                        </m:d>
                      </m:sub>
                    </m:sSub>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𝛿</m:t>
                        </m:r>
                      </m:e>
                      <m:sub>
                        <m:r>
                          <a:rPr lang="zh-CN" altLang="en-US" sz="2400" b="0" i="1" smtClean="0">
                            <a:solidFill>
                              <a:schemeClr val="bg1"/>
                            </a:solidFill>
                            <a:latin typeface="Cambria Math" panose="02040503050406030204" pitchFamily="18" charset="0"/>
                          </a:rPr>
                          <m:t>𝛼𝛽</m:t>
                        </m:r>
                      </m:sub>
                    </m:sSub>
                    <m:r>
                      <a:rPr lang="en-US" altLang="zh-CN" sz="2400" i="1">
                        <a:solidFill>
                          <a:schemeClr val="bg1"/>
                        </a:solidFill>
                        <a:latin typeface="Cambria Math" panose="02040503050406030204" pitchFamily="18" charset="0"/>
                      </a:rPr>
                      <m:t> </m:t>
                    </m:r>
                    <m:r>
                      <a:rPr lang="en-US" altLang="zh-CN" sz="2400" b="0" i="1" smtClean="0">
                        <a:solidFill>
                          <a:schemeClr val="bg1"/>
                        </a:solidFill>
                        <a:latin typeface="Cambria Math" panose="02040503050406030204" pitchFamily="18" charset="0"/>
                      </a:rPr>
                      <m:t> </m:t>
                    </m:r>
                  </m:oMath>
                </a14:m>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14:m>
                  <m:oMath xmlns:m="http://schemas.openxmlformats.org/officeDocument/2006/math">
                    <m:r>
                      <m:rPr>
                        <m:sty m:val="p"/>
                      </m:rPr>
                      <a:rPr lang="en-US" altLang="zh-CN" sz="2400">
                        <a:solidFill>
                          <a:schemeClr val="bg1"/>
                        </a:solidFill>
                        <a:latin typeface="Cambria Math" panose="02040503050406030204" pitchFamily="18" charset="0"/>
                      </a:rPr>
                      <m:t>Δ</m:t>
                    </m:r>
                    <m:r>
                      <a:rPr lang="en-US" altLang="zh-CN" sz="2400" i="1">
                        <a:solidFill>
                          <a:schemeClr val="bg1"/>
                        </a:solidFill>
                        <a:latin typeface="Cambria Math" panose="02040503050406030204" pitchFamily="18" charset="0"/>
                      </a:rPr>
                      <m:t>𝜓</m:t>
                    </m:r>
                    <m:r>
                      <a:rPr lang="en-US" altLang="zh-CN" sz="2400" i="1">
                        <a:solidFill>
                          <a:schemeClr val="bg1"/>
                        </a:solidFill>
                        <a:latin typeface="Cambria Math" panose="02040503050406030204" pitchFamily="18" charset="0"/>
                      </a:rPr>
                      <m:t>=   </m:t>
                    </m:r>
                    <m:nary>
                      <m:naryPr>
                        <m:chr m:val="∑"/>
                        <m:supHide m:val="on"/>
                        <m:ctrlPr>
                          <a:rPr lang="en-US" altLang="zh-CN" sz="2400" b="0" i="1" smtClean="0">
                            <a:solidFill>
                              <a:schemeClr val="bg1"/>
                            </a:solidFill>
                            <a:latin typeface="Cambria Math" panose="02040503050406030204" pitchFamily="18" charset="0"/>
                          </a:rPr>
                        </m:ctrlPr>
                      </m:naryPr>
                      <m:sub>
                        <m:r>
                          <m:rPr>
                            <m:brk m:alnAt="7"/>
                          </m:rPr>
                          <a:rPr lang="zh-CN" altLang="en-US" sz="2400" b="0" i="1" smtClean="0">
                            <a:solidFill>
                              <a:schemeClr val="bg1"/>
                            </a:solidFill>
                            <a:latin typeface="Cambria Math" panose="02040503050406030204" pitchFamily="18" charset="0"/>
                          </a:rPr>
                          <m:t>𝛼</m:t>
                        </m:r>
                      </m:sub>
                      <m:sup/>
                      <m:e>
                        <m:acc>
                          <m:accPr>
                            <m:chr m:val="̅"/>
                            <m:ctrlPr>
                              <a:rPr lang="en-US" altLang="zh-CN" sz="2400" b="0" i="1" smtClean="0">
                                <a:solidFill>
                                  <a:schemeClr val="bg1"/>
                                </a:solidFill>
                                <a:latin typeface="Cambria Math" panose="02040503050406030204" pitchFamily="18" charset="0"/>
                              </a:rPr>
                            </m:ctrlPr>
                          </m:accPr>
                          <m:e>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𝜓</m:t>
                                </m:r>
                              </m:e>
                              <m:sub>
                                <m:r>
                                  <a:rPr lang="zh-CN" altLang="en-US" sz="2400" i="1" smtClean="0">
                                    <a:solidFill>
                                      <a:schemeClr val="bg1"/>
                                    </a:solidFill>
                                    <a:latin typeface="Cambria Math" panose="02040503050406030204" pitchFamily="18" charset="0"/>
                                  </a:rPr>
                                  <m:t>𝛼𝛼</m:t>
                                </m:r>
                              </m:sub>
                            </m:sSub>
                          </m:e>
                        </m:acc>
                      </m:e>
                    </m:nary>
                    <m:r>
                      <a:rPr lang="en-US" altLang="zh-CN" sz="2400" b="0" i="1" smtClean="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14:m>
                  <m:oMath xmlns:m="http://schemas.openxmlformats.org/officeDocument/2006/math">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T</m:t>
                    </m:r>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nary>
                      <m:naryPr>
                        <m:chr m:val="∑"/>
                        <m:supHide m:val="on"/>
                        <m:ctrlPr>
                          <a:rPr lang="en-US" altLang="zh-CN" sz="2400" i="1">
                            <a:solidFill>
                              <a:schemeClr val="bg1"/>
                            </a:solidFill>
                            <a:latin typeface="Cambria Math" panose="02040503050406030204" pitchFamily="18" charset="0"/>
                          </a:rPr>
                        </m:ctrlPr>
                      </m:naryPr>
                      <m:sub>
                        <m:r>
                          <m:rPr>
                            <m:brk m:alnAt="7"/>
                          </m:rPr>
                          <a:rPr lang="zh-CN" altLang="en-US" sz="2400" i="1">
                            <a:solidFill>
                              <a:schemeClr val="bg1"/>
                            </a:solidFill>
                            <a:latin typeface="Cambria Math" panose="02040503050406030204" pitchFamily="18" charset="0"/>
                          </a:rPr>
                          <m:t>𝛼</m:t>
                        </m:r>
                      </m:sub>
                      <m:sup/>
                      <m:e>
                        <m:sSup>
                          <m:sSupPr>
                            <m:ctrlPr>
                              <a:rPr lang="en-US" altLang="zh-CN" sz="2400" i="1" smtClean="0">
                                <a:solidFill>
                                  <a:schemeClr val="bg1"/>
                                </a:solidFill>
                                <a:latin typeface="Cambria Math" panose="02040503050406030204" pitchFamily="18" charset="0"/>
                              </a:rPr>
                            </m:ctrlPr>
                          </m:sSupPr>
                          <m:e>
                            <m:acc>
                              <m:accPr>
                                <m:chr m:val="̅"/>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sSub>
                                  <m:sSub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e>
                                    </m:acc>
                                  </m:e>
                                  <m:sub>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sub>
                                </m:sSub>
                              </m:e>
                            </m:acc>
                          </m:e>
                          <m:sup>
                            <m:r>
                              <a:rPr lang="en-US" altLang="zh-CN" sz="2400" b="0" i="1" smtClean="0">
                                <a:solidFill>
                                  <a:schemeClr val="bg1"/>
                                </a:solidFill>
                                <a:latin typeface="Cambria Math" panose="02040503050406030204" pitchFamily="18" charset="0"/>
                              </a:rPr>
                              <m:t>2</m:t>
                            </m:r>
                          </m:sup>
                        </m:sSup>
                      </m:e>
                    </m:nary>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，故有 </a:t>
                </a:r>
                <a14:m>
                  <m:oMath xmlns:m="http://schemas.openxmlformats.org/officeDocument/2006/math">
                    <m:sSup>
                      <m:sSupPr>
                        <m:ctrlPr>
                          <a:rPr lang="en-US" altLang="zh-CN" sz="2400" i="1">
                            <a:solidFill>
                              <a:schemeClr val="bg1"/>
                            </a:solidFill>
                            <a:latin typeface="Cambria Math" panose="02040503050406030204" pitchFamily="18" charset="0"/>
                          </a:rPr>
                        </m:ctrlPr>
                      </m:sSupPr>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e>
                                </m:acc>
                              </m:e>
                              <m: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sub>
                            </m:sSub>
                          </m:e>
                        </m:acc>
                      </m:e>
                      <m:sup>
                        <m:r>
                          <a:rPr lang="en-US" altLang="zh-CN" sz="2400" i="1">
                            <a:solidFill>
                              <a:schemeClr val="bg1"/>
                            </a:solidFill>
                            <a:latin typeface="Cambria Math" panose="02040503050406030204" pitchFamily="18" charset="0"/>
                          </a:rPr>
                          <m:t>2</m:t>
                        </m:r>
                      </m:sup>
                    </m:sSup>
                    <m:r>
                      <a:rPr lang="en-US" altLang="zh-CN" sz="2400" b="0" i="1" smtClean="0">
                        <a:solidFill>
                          <a:schemeClr val="bg1"/>
                        </a:solidFill>
                        <a:latin typeface="Cambria Math" panose="02040503050406030204" pitchFamily="18" charset="0"/>
                      </a:rPr>
                      <m:t>=   −</m:t>
                    </m:r>
                    <m:f>
                      <m:fPr>
                        <m:ctrlPr>
                          <a:rPr lang="en-US" altLang="zh-CN" sz="2400" b="0" i="1" smtClean="0">
                            <a:solidFill>
                              <a:schemeClr val="bg1"/>
                            </a:solidFill>
                            <a:latin typeface="Cambria Math" panose="02040503050406030204" pitchFamily="18" charset="0"/>
                          </a:rPr>
                        </m:ctrlPr>
                      </m:fPr>
                      <m:num>
                        <m:sSup>
                          <m:sSupPr>
                            <m:ctrlPr>
                              <a:rPr lang="en-US" altLang="zh-CN" sz="2400" b="0" i="1" smtClean="0">
                                <a:solidFill>
                                  <a:schemeClr val="bg1"/>
                                </a:solidFill>
                                <a:latin typeface="Cambria Math" panose="02040503050406030204" pitchFamily="18" charset="0"/>
                              </a:rPr>
                            </m:ctrlPr>
                          </m:sSupPr>
                          <m:e>
                            <m:r>
                              <m:rPr>
                                <m:sty m:val="p"/>
                              </m:rPr>
                              <a:rPr lang="en-US" altLang="zh-CN" sz="2400" i="1">
                                <a:solidFill>
                                  <a:schemeClr val="bg1"/>
                                </a:solidFill>
                                <a:latin typeface="Cambria Math" panose="02040503050406030204" pitchFamily="18" charset="0"/>
                              </a:rPr>
                              <m:t>h</m:t>
                            </m:r>
                          </m:e>
                          <m:sup>
                            <m:r>
                              <a:rPr lang="en-US" altLang="zh-CN" sz="2400" b="0" i="1" smtClean="0">
                                <a:solidFill>
                                  <a:schemeClr val="bg1"/>
                                </a:solidFill>
                                <a:latin typeface="Cambria Math" panose="02040503050406030204" pitchFamily="18" charset="0"/>
                              </a:rPr>
                              <m:t>2</m:t>
                            </m:r>
                          </m:sup>
                        </m:sSup>
                      </m:num>
                      <m:den>
                        <m:r>
                          <a:rPr lang="en-US" altLang="zh-CN" sz="2400" b="0" i="1" smtClean="0">
                            <a:solidFill>
                              <a:schemeClr val="bg1"/>
                            </a:solidFill>
                            <a:latin typeface="Cambria Math" panose="02040503050406030204" pitchFamily="18" charset="0"/>
                          </a:rPr>
                          <m:t>4</m:t>
                        </m:r>
                        <m:sSup>
                          <m:sSupPr>
                            <m:ctrlPr>
                              <a:rPr lang="en-US" altLang="zh-CN" sz="2400" b="0" i="1" smtClean="0">
                                <a:solidFill>
                                  <a:schemeClr val="bg1"/>
                                </a:solidFill>
                                <a:latin typeface="Cambria Math" panose="02040503050406030204" pitchFamily="18" charset="0"/>
                              </a:rPr>
                            </m:ctrlPr>
                          </m:sSupPr>
                          <m:e>
                            <m:r>
                              <a:rPr lang="zh-CN" altLang="en-US" sz="2400" b="0" i="1" smtClean="0">
                                <a:solidFill>
                                  <a:schemeClr val="bg1"/>
                                </a:solidFill>
                                <a:latin typeface="Cambria Math" panose="02040503050406030204" pitchFamily="18" charset="0"/>
                              </a:rPr>
                              <m:t>𝜋</m:t>
                            </m:r>
                          </m:e>
                          <m:sup>
                            <m:r>
                              <a:rPr lang="en-US" altLang="zh-CN" sz="2400" b="0" i="1" smtClean="0">
                                <a:solidFill>
                                  <a:schemeClr val="bg1"/>
                                </a:solidFill>
                                <a:latin typeface="Cambria Math" panose="02040503050406030204" pitchFamily="18" charset="0"/>
                              </a:rPr>
                              <m:t>2</m:t>
                            </m:r>
                          </m:sup>
                        </m:sSup>
                      </m:den>
                    </m:f>
                    <m:r>
                      <a:rPr lang="en-US" altLang="zh-CN" sz="2400" b="0" i="1" smtClean="0">
                        <a:solidFill>
                          <a:schemeClr val="bg1"/>
                        </a:solidFill>
                        <a:latin typeface="Cambria Math" panose="02040503050406030204" pitchFamily="18" charset="0"/>
                      </a:rPr>
                      <m:t>   </m:t>
                    </m:r>
                    <m:f>
                      <m:fPr>
                        <m:ctrlPr>
                          <a:rPr lang="en-US" altLang="zh-CN" sz="2400" b="0" i="1" smtClean="0">
                            <a:solidFill>
                              <a:schemeClr val="bg1"/>
                            </a:solidFill>
                            <a:latin typeface="Cambria Math" panose="02040503050406030204" pitchFamily="18" charset="0"/>
                          </a:rPr>
                        </m:ctrlPr>
                      </m:fPr>
                      <m:num>
                        <m:acc>
                          <m:accPr>
                            <m:chr m:val="̅"/>
                            <m:ctrlPr>
                              <a:rPr lang="en-US" altLang="zh-CN" sz="2400" i="1">
                                <a:solidFill>
                                  <a:schemeClr val="bg1"/>
                                </a:solidFill>
                                <a:latin typeface="Cambria Math" panose="02040503050406030204" pitchFamily="18" charset="0"/>
                              </a:rPr>
                            </m:ctrlPr>
                          </m:accPr>
                          <m:e>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𝜓</m:t>
                                </m:r>
                              </m:e>
                              <m:sub>
                                <m:r>
                                  <a:rPr lang="zh-CN" altLang="en-US" sz="2400" i="1">
                                    <a:solidFill>
                                      <a:schemeClr val="bg1"/>
                                    </a:solidFill>
                                    <a:latin typeface="Cambria Math" panose="02040503050406030204" pitchFamily="18" charset="0"/>
                                  </a:rPr>
                                  <m:t>𝛼𝛼</m:t>
                                </m:r>
                              </m:sub>
                            </m:sSub>
                          </m:e>
                        </m:acc>
                      </m:num>
                      <m:den>
                        <m:r>
                          <a:rPr lang="zh-CN" altLang="en-US" sz="2400" b="0" i="1" smtClean="0">
                            <a:solidFill>
                              <a:schemeClr val="bg1"/>
                            </a:solidFill>
                            <a:latin typeface="Cambria Math" panose="02040503050406030204" pitchFamily="18" charset="0"/>
                          </a:rPr>
                          <m:t>𝜓</m:t>
                        </m:r>
                      </m:den>
                    </m:f>
                    <m:r>
                      <a:rPr lang="en-US" altLang="zh-CN" sz="2400" b="0" i="1" smtClean="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换算回原来的坐标空间 </a:t>
                </a:r>
                <a14:m>
                  <m:oMath xmlns:m="http://schemas.openxmlformats.org/officeDocument/2006/math">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e>
                        </m:acc>
                      </m:e>
                      <m:sub>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sub>
                    </m:sSub>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nary>
                      <m:naryPr>
                        <m:chr m:val="∑"/>
                        <m:supHide m:val="on"/>
                        <m:ctrlP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r>
                          <m:rPr>
                            <m:brk m:alnAt="7"/>
                          </m:rP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sub>
                      <m:sup/>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e>
                                </m:acc>
                              </m:e>
                              <m: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sub>
                            </m:sSub>
                          </m:e>
                        </m:acc>
                      </m:e>
                    </m:nary>
                    <m:sSubSup>
                      <m:sSubSup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Sup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A</m:t>
                        </m:r>
                      </m:e>
                      <m:sub>
                        <m:d>
                          <m:d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e>
                        </m:d>
                      </m:sub>
                      <m:sup>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sup>
                    </m:sSubSup>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也就是  </a:t>
                </a:r>
                <a14:m>
                  <m:oMath xmlns:m="http://schemas.openxmlformats.org/officeDocument/2006/math">
                    <m:sSub>
                      <m:sSub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Pr>
                      <m:e>
                        <m:acc>
                          <m:accPr>
                            <m:chr m:val="̇"/>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acc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q</m:t>
                            </m:r>
                          </m:e>
                        </m:acc>
                      </m:e>
                      <m:sub>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sub>
                    </m:sSub>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h</m:t>
                        </m:r>
                      </m:num>
                      <m:den>
                        <m: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2</m:t>
                        </m:r>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𝜋</m:t>
                        </m:r>
                      </m:den>
                    </m:f>
                    <m:nary>
                      <m:naryPr>
                        <m:chr m:val="∑"/>
                        <m:supHide m:val="on"/>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naryPr>
                      <m:sub>
                        <m:r>
                          <m:rPr>
                            <m:brk m:alnAt="7"/>
                          </m:rP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sub>
                      <m:sup/>
                      <m:e>
                        <m:rad>
                          <m:radPr>
                            <m:degHide m:val="on"/>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radPr>
                          <m:deg/>
                          <m:e>
                            <m:f>
                              <m:fPr>
                                <m:ctrlPr>
                                  <a:rPr lang="en-US" altLang="zh-CN"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𝜆</m:t>
                                    </m:r>
                                  </m:e>
                                  <m:sub>
                                    <m:d>
                                      <m:dPr>
                                        <m:ctrlPr>
                                          <a:rPr lang="en-US" altLang="zh-CN" sz="2400" i="1">
                                            <a:solidFill>
                                              <a:schemeClr val="bg1"/>
                                            </a:solidFill>
                                            <a:latin typeface="Cambria Math" panose="02040503050406030204" pitchFamily="18" charset="0"/>
                                          </a:rPr>
                                        </m:ctrlPr>
                                      </m:dPr>
                                      <m:e>
                                        <m:r>
                                          <a:rPr lang="zh-CN" altLang="en-US" sz="2400" i="1">
                                            <a:solidFill>
                                              <a:schemeClr val="bg1"/>
                                            </a:solidFill>
                                            <a:latin typeface="Cambria Math" panose="02040503050406030204" pitchFamily="18" charset="0"/>
                                          </a:rPr>
                                          <m:t>𝛼</m:t>
                                        </m:r>
                                      </m:e>
                                    </m:d>
                                  </m:sub>
                                </m:sSub>
                              </m:num>
                              <m:den>
                                <m:r>
                                  <a:rPr lang="zh-CN" altLang="en-US" sz="240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den>
                            </m:f>
                          </m:e>
                        </m:rad>
                        <m:sSubSup>
                          <m:sSubSup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sSubSupPr>
                          <m:e>
                            <m:r>
                              <m:rPr>
                                <m:sty m:val="p"/>
                              </m:r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A</m:t>
                            </m:r>
                          </m:e>
                          <m:sub>
                            <m:d>
                              <m:dPr>
                                <m:ctrlPr>
                                  <a:rPr lang="en-US"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𝛼</m:t>
                                </m:r>
                              </m:e>
                            </m:d>
                          </m:sub>
                          <m:sup>
                            <m:r>
                              <a:rPr lang="zh-CN" altLang="en-US"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𝜇</m:t>
                            </m:r>
                          </m:sup>
                        </m:sSubSup>
                      </m:e>
                    </m:nary>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错误： 两个系统构成的复合系统，</a:t>
                </a:r>
                <a:r>
                  <a:rPr lang="en-US" altLang="zh-CN" sz="2400" dirty="0">
                    <a:solidFill>
                      <a:schemeClr val="bg1"/>
                    </a:solidFill>
                  </a:rPr>
                  <a:t> </a:t>
                </a:r>
                <a14:m>
                  <m:oMath xmlns:m="http://schemas.openxmlformats.org/officeDocument/2006/math">
                    <m:r>
                      <a:rPr lang="en-US" altLang="zh-CN" sz="2400" i="1">
                        <a:solidFill>
                          <a:schemeClr val="bg1"/>
                        </a:solidFill>
                        <a:latin typeface="Cambria Math" panose="02040503050406030204" pitchFamily="18" charset="0"/>
                      </a:rPr>
                      <m:t>𝜓</m:t>
                    </m:r>
                    <m:r>
                      <a:rPr lang="en-US" altLang="zh-CN" sz="2400" b="0" i="1" smtClean="0">
                        <a:solidFill>
                          <a:schemeClr val="bg1"/>
                        </a:solidFill>
                        <a:latin typeface="Cambria Math" panose="02040503050406030204" pitchFamily="18" charset="0"/>
                      </a:rPr>
                      <m:t>=</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𝜓</m:t>
                        </m:r>
                      </m:e>
                      <m:sub>
                        <m:r>
                          <a:rPr lang="en-US" altLang="zh-CN" sz="2400" b="0" i="1" smtClean="0">
                            <a:solidFill>
                              <a:schemeClr val="bg1"/>
                            </a:solidFill>
                            <a:latin typeface="Cambria Math" panose="02040503050406030204" pitchFamily="18" charset="0"/>
                          </a:rPr>
                          <m:t>1</m:t>
                        </m:r>
                      </m:sub>
                    </m:sSub>
                    <m:r>
                      <a:rPr lang="en-US" altLang="zh-CN" sz="2400" b="0" i="1" smtClean="0">
                        <a:solidFill>
                          <a:schemeClr val="bg1"/>
                        </a:solidFill>
                        <a:latin typeface="Cambria Math" panose="02040503050406030204" pitchFamily="18" charset="0"/>
                      </a:rPr>
                      <m:t> </m:t>
                    </m:r>
                    <m:sSub>
                      <m:sSubPr>
                        <m:ctrlPr>
                          <a:rPr lang="en-US" altLang="zh-CN" sz="2400" b="0" i="1" smtClean="0">
                            <a:solidFill>
                              <a:schemeClr val="bg1"/>
                            </a:solidFill>
                            <a:latin typeface="Cambria Math" panose="02040503050406030204" pitchFamily="18" charset="0"/>
                          </a:rPr>
                        </m:ctrlPr>
                      </m:sSubPr>
                      <m:e>
                        <m:r>
                          <a:rPr lang="zh-CN" altLang="en-US" sz="2400" b="0" i="1" smtClean="0">
                            <a:solidFill>
                              <a:schemeClr val="bg1"/>
                            </a:solidFill>
                            <a:latin typeface="Cambria Math" panose="02040503050406030204" pitchFamily="18" charset="0"/>
                          </a:rPr>
                          <m:t>𝜓</m:t>
                        </m:r>
                      </m:e>
                      <m:sub>
                        <m:r>
                          <a:rPr lang="en-US" altLang="zh-CN" sz="2400" b="0" i="1" smtClean="0">
                            <a:solidFill>
                              <a:schemeClr val="bg1"/>
                            </a:solidFill>
                            <a:latin typeface="Cambria Math" panose="02040503050406030204" pitchFamily="18" charset="0"/>
                          </a:rPr>
                          <m:t>2</m:t>
                        </m:r>
                      </m:sub>
                    </m:sSub>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；但 </a:t>
                </a:r>
                <a14:m>
                  <m:oMath xmlns:m="http://schemas.openxmlformats.org/officeDocument/2006/math">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𝜆</m:t>
                        </m:r>
                      </m:e>
                      <m:sub>
                        <m:d>
                          <m:dPr>
                            <m:ctrlPr>
                              <a:rPr lang="en-US" altLang="zh-CN" sz="2400" i="1">
                                <a:solidFill>
                                  <a:schemeClr val="bg1"/>
                                </a:solidFill>
                                <a:latin typeface="Cambria Math" panose="02040503050406030204" pitchFamily="18" charset="0"/>
                              </a:rPr>
                            </m:ctrlPr>
                          </m:dPr>
                          <m:e>
                            <m:r>
                              <a:rPr lang="zh-CN" altLang="en-US" sz="2400" i="1">
                                <a:solidFill>
                                  <a:schemeClr val="bg1"/>
                                </a:solidFill>
                                <a:latin typeface="Cambria Math" panose="02040503050406030204" pitchFamily="18" charset="0"/>
                              </a:rPr>
                              <m:t>𝛼</m:t>
                            </m:r>
                          </m:e>
                        </m:d>
                      </m:sub>
                    </m:sSub>
                    <m:r>
                      <a:rPr lang="en-US" altLang="zh-CN" sz="2400" b="0" i="1" smtClean="0">
                        <a:solidFill>
                          <a:schemeClr val="bg1"/>
                        </a:solidFill>
                        <a:latin typeface="Cambria Math" panose="02040503050406030204" pitchFamily="18" charset="0"/>
                        <a:ea typeface="Cambria Math" panose="02040503050406030204" pitchFamily="18" charset="0"/>
                      </a:rPr>
                      <m:t>≠</m:t>
                    </m:r>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𝜆</m:t>
                        </m:r>
                      </m:e>
                      <m:sub>
                        <m:d>
                          <m:dPr>
                            <m:ctrlPr>
                              <a:rPr lang="en-US" altLang="zh-CN" sz="2400" i="1">
                                <a:solidFill>
                                  <a:schemeClr val="bg1"/>
                                </a:solidFill>
                                <a:latin typeface="Cambria Math" panose="02040503050406030204" pitchFamily="18" charset="0"/>
                              </a:rPr>
                            </m:ctrlPr>
                          </m:dPr>
                          <m:e>
                            <m:r>
                              <a:rPr lang="zh-CN" altLang="en-US" sz="2400" i="1">
                                <a:solidFill>
                                  <a:schemeClr val="bg1"/>
                                </a:solidFill>
                                <a:latin typeface="Cambria Math" panose="02040503050406030204" pitchFamily="18" charset="0"/>
                              </a:rPr>
                              <m:t>𝛼</m:t>
                            </m:r>
                          </m:e>
                        </m:d>
                        <m:r>
                          <a:rPr lang="en-US" altLang="zh-CN" sz="2400" b="0" i="1" smtClean="0">
                            <a:solidFill>
                              <a:schemeClr val="bg1"/>
                            </a:solidFill>
                            <a:latin typeface="Cambria Math" panose="02040503050406030204" pitchFamily="18" charset="0"/>
                          </a:rPr>
                          <m:t>,1</m:t>
                        </m:r>
                      </m:sub>
                    </m:sSub>
                    <m:nary>
                      <m:naryPr>
                        <m:chr m:val="⨁"/>
                        <m:subHide m:val="on"/>
                        <m:supHide m:val="on"/>
                        <m:ctrlPr>
                          <a:rPr lang="zh-CN" altLang="en-US" sz="2400" b="0" i="1" smtClean="0">
                            <a:solidFill>
                              <a:schemeClr val="bg1"/>
                            </a:solidFill>
                            <a:latin typeface="Cambria Math" panose="02040503050406030204" pitchFamily="18" charset="0"/>
                          </a:rPr>
                        </m:ctrlPr>
                      </m:naryPr>
                      <m:sub/>
                      <m:sup/>
                      <m:e>
                        <m:sSub>
                          <m:sSubPr>
                            <m:ctrlPr>
                              <a:rPr lang="en-US" altLang="zh-CN" sz="2400" i="1">
                                <a:solidFill>
                                  <a:schemeClr val="bg1"/>
                                </a:solidFill>
                                <a:latin typeface="Cambria Math" panose="02040503050406030204" pitchFamily="18" charset="0"/>
                              </a:rPr>
                            </m:ctrlPr>
                          </m:sSubPr>
                          <m:e>
                            <m:r>
                              <a:rPr lang="zh-CN" altLang="en-US" sz="2400" i="1">
                                <a:solidFill>
                                  <a:schemeClr val="bg1"/>
                                </a:solidFill>
                                <a:latin typeface="Cambria Math" panose="02040503050406030204" pitchFamily="18" charset="0"/>
                              </a:rPr>
                              <m:t>𝜆</m:t>
                            </m:r>
                          </m:e>
                          <m:sub>
                            <m:d>
                              <m:dPr>
                                <m:ctrlPr>
                                  <a:rPr lang="en-US" altLang="zh-CN" sz="2400" i="1">
                                    <a:solidFill>
                                      <a:schemeClr val="bg1"/>
                                    </a:solidFill>
                                    <a:latin typeface="Cambria Math" panose="02040503050406030204" pitchFamily="18" charset="0"/>
                                  </a:rPr>
                                </m:ctrlPr>
                              </m:dPr>
                              <m:e>
                                <m:r>
                                  <a:rPr lang="zh-CN" altLang="en-US" sz="2400" i="1">
                                    <a:solidFill>
                                      <a:schemeClr val="bg1"/>
                                    </a:solidFill>
                                    <a:latin typeface="Cambria Math" panose="02040503050406030204" pitchFamily="18" charset="0"/>
                                  </a:rPr>
                                  <m:t>𝛼</m:t>
                                </m:r>
                              </m:e>
                            </m:d>
                            <m:r>
                              <a:rPr lang="en-US" altLang="zh-CN" sz="2400" b="0" i="1" smtClean="0">
                                <a:solidFill>
                                  <a:schemeClr val="bg1"/>
                                </a:solidFill>
                                <a:latin typeface="Cambria Math" panose="02040503050406030204" pitchFamily="18" charset="0"/>
                              </a:rPr>
                              <m:t>,2</m:t>
                            </m:r>
                          </m:sub>
                        </m:sSub>
                      </m:e>
                    </m:nary>
                  </m:oMath>
                </a14:m>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有人建议改而处理  </a:t>
                </a:r>
                <a14:m>
                  <m:oMath xmlns:m="http://schemas.openxmlformats.org/officeDocument/2006/math">
                    <m:r>
                      <a:rPr lang="en-US" altLang="zh-CN"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𝑙𝑛</m:t>
                    </m:r>
                    <m:r>
                      <a:rPr lang="zh-CN" altLang="en-US" sz="2400" b="0" i="1"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无果。</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just">
                  <a:lnSpc>
                    <a:spcPct val="150000"/>
                  </a:lnSpc>
                </a:pP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7E3A9A1B-C21A-A2E5-9F49-A13743CFEEA7}"/>
                  </a:ext>
                </a:extLst>
              </p:cNvPr>
              <p:cNvSpPr txBox="1">
                <a:spLocks noRot="1" noChangeAspect="1" noMove="1" noResize="1" noEditPoints="1" noAdjustHandles="1" noChangeArrowheads="1" noChangeShapeType="1" noTextEdit="1"/>
              </p:cNvSpPr>
              <p:nvPr/>
            </p:nvSpPr>
            <p:spPr bwMode="auto">
              <a:xfrm>
                <a:off x="486913" y="1017381"/>
                <a:ext cx="10673241" cy="5605092"/>
              </a:xfrm>
              <a:prstGeom prst="rect">
                <a:avLst/>
              </a:prstGeom>
              <a:blipFill>
                <a:blip r:embed="rId3"/>
                <a:stretch>
                  <a:fillRect l="-914" r="-857"/>
                </a:stretch>
              </a:blipFill>
              <a:ln>
                <a:noFill/>
              </a:ln>
              <a:effectLst/>
            </p:spPr>
            <p:txBody>
              <a:bodyPr/>
              <a:lstStyle/>
              <a:p>
                <a:r>
                  <a:rPr lang="zh-CN" altLang="en-US">
                    <a:noFill/>
                  </a:rPr>
                  <a:t> </a:t>
                </a:r>
              </a:p>
            </p:txBody>
          </p:sp>
        </mc:Fallback>
      </mc:AlternateContent>
      <p:sp>
        <p:nvSpPr>
          <p:cNvPr id="6" name="思想气泡: 云 5">
            <a:extLst>
              <a:ext uri="{FF2B5EF4-FFF2-40B4-BE49-F238E27FC236}">
                <a16:creationId xmlns:a16="http://schemas.microsoft.com/office/drawing/2014/main" id="{96F64DA4-8C85-1EF7-D01E-0A3E5C2AB20C}"/>
              </a:ext>
            </a:extLst>
          </p:cNvPr>
          <p:cNvSpPr/>
          <p:nvPr/>
        </p:nvSpPr>
        <p:spPr>
          <a:xfrm>
            <a:off x="8936966" y="1856548"/>
            <a:ext cx="3141452" cy="1429398"/>
          </a:xfrm>
          <a:prstGeom prst="cloudCallout">
            <a:avLst>
              <a:gd name="adj1" fmla="val -34259"/>
              <a:gd name="adj2" fmla="val 62435"/>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0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rPr>
              <a:t>对于物理方程来说，丑等于错误！</a:t>
            </a:r>
          </a:p>
        </p:txBody>
      </p:sp>
    </p:spTree>
    <p:extLst>
      <p:ext uri="{BB962C8B-B14F-4D97-AF65-F5344CB8AC3E}">
        <p14:creationId xmlns:p14="http://schemas.microsoft.com/office/powerpoint/2010/main" val="3893175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E38BD0-9B88-3419-5981-2CC619C1F034}"/>
            </a:ext>
          </a:extLst>
        </p:cNvPr>
        <p:cNvGrpSpPr/>
        <p:nvPr/>
      </p:nvGrpSpPr>
      <p:grpSpPr>
        <a:xfrm>
          <a:off x="0" y="0"/>
          <a:ext cx="0" cy="0"/>
          <a:chOff x="0" y="0"/>
          <a:chExt cx="0" cy="0"/>
        </a:xfrm>
      </p:grpSpPr>
      <p:sp>
        <p:nvSpPr>
          <p:cNvPr id="5" name="PA-矩形 11">
            <a:extLst>
              <a:ext uri="{FF2B5EF4-FFF2-40B4-BE49-F238E27FC236}">
                <a16:creationId xmlns:a16="http://schemas.microsoft.com/office/drawing/2014/main" id="{26333E5A-B0B0-D711-33DD-06FEB2BE313F}"/>
              </a:ext>
            </a:extLst>
          </p:cNvPr>
          <p:cNvSpPr/>
          <p:nvPr>
            <p:custDataLst>
              <p:tags r:id="rId1"/>
            </p:custDataLst>
          </p:nvPr>
        </p:nvSpPr>
        <p:spPr>
          <a:xfrm>
            <a:off x="0" y="0"/>
            <a:ext cx="12192000" cy="6858000"/>
          </a:xfrm>
          <a:prstGeom prst="rect">
            <a:avLst/>
          </a:prstGeom>
          <a:gradFill flip="none" rotWithShape="1">
            <a:gsLst>
              <a:gs pos="0">
                <a:srgbClr val="151212"/>
              </a:gs>
              <a:gs pos="61000">
                <a:srgbClr val="151212">
                  <a:alpha val="94000"/>
                </a:srgbClr>
              </a:gs>
              <a:gs pos="40000">
                <a:srgbClr val="151212">
                  <a:alpha val="97000"/>
                </a:srgbClr>
              </a:gs>
              <a:gs pos="100000">
                <a:srgbClr val="151212">
                  <a:alpha val="0"/>
                </a:srgbClr>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2" name="灯片编号占位符 1">
            <a:extLst>
              <a:ext uri="{FF2B5EF4-FFF2-40B4-BE49-F238E27FC236}">
                <a16:creationId xmlns:a16="http://schemas.microsoft.com/office/drawing/2014/main" id="{600BB07C-C914-F12C-A433-8EFC735FA07F}"/>
              </a:ext>
            </a:extLst>
          </p:cNvPr>
          <p:cNvSpPr>
            <a:spLocks noGrp="1"/>
          </p:cNvSpPr>
          <p:nvPr>
            <p:ph type="sldNum" sz="quarter" idx="12"/>
          </p:nvPr>
        </p:nvSpPr>
        <p:spPr/>
        <p:txBody>
          <a:bodyPr/>
          <a:lstStyle/>
          <a:p>
            <a:fld id="{A840D53A-832B-4CFE-819B-CBBAE244F2EE}" type="slidenum">
              <a:rPr lang="zh-CN" altLang="en-US" smtClean="0"/>
              <a:t>62</a:t>
            </a:fld>
            <a:endParaRPr lang="zh-CN" altLang="en-US"/>
          </a:p>
        </p:txBody>
      </p:sp>
      <p:sp>
        <p:nvSpPr>
          <p:cNvPr id="3" name="文本框 2">
            <a:extLst>
              <a:ext uri="{FF2B5EF4-FFF2-40B4-BE49-F238E27FC236}">
                <a16:creationId xmlns:a16="http://schemas.microsoft.com/office/drawing/2014/main" id="{C427D36A-55C9-1F02-731F-26ED4A871F7B}"/>
              </a:ext>
            </a:extLst>
          </p:cNvPr>
          <p:cNvSpPr txBox="1"/>
          <p:nvPr/>
        </p:nvSpPr>
        <p:spPr bwMode="auto">
          <a:xfrm>
            <a:off x="1031846" y="2445811"/>
            <a:ext cx="478172" cy="45719"/>
          </a:xfrm>
          <a:prstGeom prst="rect">
            <a:avLst/>
          </a:prstGeom>
          <a:noFill/>
          <a:ln>
            <a:noFill/>
          </a:ln>
          <a:effectLst/>
        </p:spPr>
        <p:txBody>
          <a:bodyPr wrap="square" rtlCol="0">
            <a:noAutofit/>
          </a:bodyPr>
          <a:lstStyle/>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p:sp>
        <p:nvSpPr>
          <p:cNvPr id="4" name="文本框 3">
            <a:extLst>
              <a:ext uri="{FF2B5EF4-FFF2-40B4-BE49-F238E27FC236}">
                <a16:creationId xmlns:a16="http://schemas.microsoft.com/office/drawing/2014/main" id="{DD43A4B8-D51F-AD0B-28D1-1732DF2F51BF}"/>
              </a:ext>
            </a:extLst>
          </p:cNvPr>
          <p:cNvSpPr txBox="1"/>
          <p:nvPr/>
        </p:nvSpPr>
        <p:spPr bwMode="auto">
          <a:xfrm>
            <a:off x="409275" y="390493"/>
            <a:ext cx="4525035" cy="647162"/>
          </a:xfrm>
          <a:prstGeom prst="rect">
            <a:avLst/>
          </a:prstGeom>
          <a:noFill/>
          <a:ln>
            <a:noFill/>
          </a:ln>
          <a:effectLst/>
        </p:spPr>
        <p:txBody>
          <a:bodyPr wrap="square" rtlCol="0">
            <a:noAutofit/>
          </a:bodyPr>
          <a:lstStyle/>
          <a:p>
            <a:pPr algn="l"/>
            <a:r>
              <a:rPr lang="en-US" altLang="zh-CN"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De Broglie –Bohm </a:t>
            </a:r>
            <a:r>
              <a:rPr lang="zh-CN" altLang="en-US" sz="28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理论 </a:t>
            </a:r>
          </a:p>
        </p:txBody>
      </p:sp>
      <p:sp>
        <p:nvSpPr>
          <p:cNvPr id="6" name="文本框 5">
            <a:extLst>
              <a:ext uri="{FF2B5EF4-FFF2-40B4-BE49-F238E27FC236}">
                <a16:creationId xmlns:a16="http://schemas.microsoft.com/office/drawing/2014/main" id="{85631CCD-06A3-3BF4-BBCA-B6A94C0B511C}"/>
              </a:ext>
            </a:extLst>
          </p:cNvPr>
          <p:cNvSpPr txBox="1"/>
          <p:nvPr/>
        </p:nvSpPr>
        <p:spPr bwMode="auto">
          <a:xfrm>
            <a:off x="172529" y="5195303"/>
            <a:ext cx="11395495" cy="1383679"/>
          </a:xfrm>
          <a:prstGeom prst="rect">
            <a:avLst/>
          </a:prstGeom>
          <a:noFill/>
          <a:ln>
            <a:solidFill>
              <a:srgbClr val="00B050"/>
            </a:solidFill>
          </a:ln>
          <a:effectLst/>
        </p:spPr>
        <p:txBody>
          <a:bodyPr wrap="square" rtlCol="0">
            <a:noAutofit/>
          </a:bodyPr>
          <a:lstStyle/>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Louis de Broglie,  La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mécanique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ondulatoire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et la structure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atomique</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de la matière et du </a:t>
            </a:r>
            <a:r>
              <a:rPr lang="en-US" altLang="zh-CN" sz="1600" dirty="0" err="1">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rayonnement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波力学与物质和辐射的原子结构</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Journal de Physique et le Radium 8 (5), 225-241 (1927).</a:t>
            </a:r>
          </a:p>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David Bohm, A Suggested Interpretation of the Quantum Theory in Terms of </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1600" b="1" dirty="0">
                <a:solidFill>
                  <a:srgbClr val="FFC000"/>
                </a:solidFill>
                <a:latin typeface="Times New Roman" panose="02020603050405020304" pitchFamily="18" charset="0"/>
                <a:ea typeface="思源黑体 CN Light" panose="020B0300000000000000" pitchFamily="34" charset="-122"/>
                <a:cs typeface="Times New Roman" panose="02020603050405020304" pitchFamily="18" charset="0"/>
              </a:rPr>
              <a:t>Hidden Variables</a:t>
            </a:r>
            <a:r>
              <a:rPr lang="zh-CN" altLang="en-US"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t>
            </a:r>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I &amp; II,  Physical Review. 85 (2), 166–179 &amp; 180-193(1952). </a:t>
            </a:r>
          </a:p>
          <a:p>
            <a:pPr algn="l"/>
            <a:r>
              <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John S. Bell, On the Einstein Podolsky Rosen Paradox, Physics Physique </a:t>
            </a:r>
            <a:r>
              <a:rPr lang="az-Cyrl-AZ"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Физика 1 (3), 195–200(1964).</a:t>
            </a:r>
            <a:endParaRPr lang="en-US" altLang="zh-CN" sz="16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AlternateContent xmlns:mc="http://schemas.openxmlformats.org/markup-compatibility/2006" xmlns:a14="http://schemas.microsoft.com/office/drawing/2010/main">
        <mc:Choice Requires="a14">
          <p:sp>
            <p:nvSpPr>
              <p:cNvPr id="7" name="文本框 6">
                <a:extLst>
                  <a:ext uri="{FF2B5EF4-FFF2-40B4-BE49-F238E27FC236}">
                    <a16:creationId xmlns:a16="http://schemas.microsoft.com/office/drawing/2014/main" id="{559F1237-EE8E-6E2C-4E63-FB88FC9E28ED}"/>
                  </a:ext>
                </a:extLst>
              </p:cNvPr>
              <p:cNvSpPr txBox="1"/>
              <p:nvPr/>
            </p:nvSpPr>
            <p:spPr bwMode="auto">
              <a:xfrm>
                <a:off x="265740" y="1428147"/>
                <a:ext cx="8182636" cy="3856767"/>
              </a:xfrm>
              <a:prstGeom prst="rect">
                <a:avLst/>
              </a:prstGeom>
              <a:noFill/>
              <a:ln>
                <a:noFill/>
              </a:ln>
              <a:effectLst/>
            </p:spPr>
            <p:txBody>
              <a:bodyPr wrap="square" rtlCol="0">
                <a:noAutofit/>
              </a:bodyPr>
              <a:lstStyle/>
              <a:p>
                <a:pPr algn="l"/>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德布罗意</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1927</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年提出了 </a:t>
                </a:r>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Pilot wave </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理论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David Bohm rediscovered de Broglie‘s pilot wave theory in 1952.</a:t>
                </a:r>
                <a:r>
                  <a:rPr lang="zh-CN" altLang="en-US"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pPr algn="l"/>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For  a plane wave  </a:t>
                </a:r>
                <a14:m>
                  <m:oMath xmlns:m="http://schemas.openxmlformats.org/officeDocument/2006/math">
                    <m:r>
                      <a:rPr lang="en-US" altLang="zh-CN" sz="2400">
                        <a:solidFill>
                          <a:schemeClr val="bg1"/>
                        </a:solidFill>
                        <a:latin typeface="Cambria Math" panose="02040503050406030204" pitchFamily="18" charset="0"/>
                      </a:rPr>
                      <m:t>𝜓</m:t>
                    </m:r>
                    <m:d>
                      <m:dPr>
                        <m:ctrlPr>
                          <a:rPr lang="zh-CN" altLang="zh-CN" sz="2400" i="1">
                            <a:solidFill>
                              <a:schemeClr val="bg1"/>
                            </a:solidFill>
                            <a:latin typeface="Cambria Math" panose="02040503050406030204" pitchFamily="18" charset="0"/>
                          </a:rPr>
                        </m:ctrlPr>
                      </m:dPr>
                      <m:e>
                        <m:r>
                          <a:rPr lang="en-US" altLang="zh-CN" sz="2400">
                            <a:solidFill>
                              <a:schemeClr val="bg1"/>
                            </a:solidFill>
                            <a:latin typeface="Cambria Math" panose="02040503050406030204" pitchFamily="18" charset="0"/>
                          </a:rPr>
                          <m:t>𝑥</m:t>
                        </m:r>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𝑡</m:t>
                        </m:r>
                      </m:e>
                    </m:d>
                    <m:r>
                      <a:rPr lang="en-US" altLang="zh-CN" sz="2400">
                        <a:solidFill>
                          <a:schemeClr val="bg1"/>
                        </a:solidFill>
                        <a:latin typeface="Cambria Math" panose="02040503050406030204" pitchFamily="18" charset="0"/>
                      </a:rPr>
                      <m:t>=</m:t>
                    </m:r>
                    <m:sSup>
                      <m:sSupPr>
                        <m:ctrlPr>
                          <a:rPr lang="zh-CN" altLang="zh-CN" sz="2400" i="1">
                            <a:solidFill>
                              <a:schemeClr val="bg1"/>
                            </a:solidFill>
                            <a:latin typeface="Cambria Math" panose="02040503050406030204" pitchFamily="18" charset="0"/>
                          </a:rPr>
                        </m:ctrlPr>
                      </m:sSupPr>
                      <m:e>
                        <m:r>
                          <a:rPr lang="en-US" altLang="zh-CN" sz="2400">
                            <a:solidFill>
                              <a:schemeClr val="bg1"/>
                            </a:solidFill>
                            <a:latin typeface="Cambria Math" panose="02040503050406030204" pitchFamily="18" charset="0"/>
                          </a:rPr>
                          <m:t>𝑒</m:t>
                        </m:r>
                      </m:e>
                      <m:sup>
                        <m:r>
                          <a:rPr lang="en-US" altLang="zh-CN" sz="2400">
                            <a:solidFill>
                              <a:schemeClr val="bg1"/>
                            </a:solidFill>
                            <a:latin typeface="Cambria Math" panose="02040503050406030204" pitchFamily="18" charset="0"/>
                          </a:rPr>
                          <m:t>𝑖</m:t>
                        </m:r>
                        <m:d>
                          <m:dPr>
                            <m:ctrlPr>
                              <a:rPr lang="zh-CN" altLang="zh-CN" sz="2400" i="1">
                                <a:solidFill>
                                  <a:schemeClr val="bg1"/>
                                </a:solidFill>
                                <a:latin typeface="Cambria Math" panose="02040503050406030204" pitchFamily="18" charset="0"/>
                              </a:rPr>
                            </m:ctrlPr>
                          </m:dPr>
                          <m:e>
                            <m:r>
                              <a:rPr lang="en-US" altLang="zh-CN" sz="2400">
                                <a:solidFill>
                                  <a:schemeClr val="bg1"/>
                                </a:solidFill>
                                <a:latin typeface="Cambria Math" panose="02040503050406030204" pitchFamily="18" charset="0"/>
                              </a:rPr>
                              <m:t>𝑘</m:t>
                            </m:r>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𝑥</m:t>
                            </m:r>
                            <m:r>
                              <a:rPr lang="en-US" altLang="zh-CN" sz="2400">
                                <a:solidFill>
                                  <a:schemeClr val="bg1"/>
                                </a:solidFill>
                                <a:latin typeface="Cambria Math" panose="02040503050406030204" pitchFamily="18" charset="0"/>
                              </a:rPr>
                              <m:t>−</m:t>
                            </m:r>
                            <m:r>
                              <a:rPr lang="en-US" altLang="zh-CN" sz="2400">
                                <a:solidFill>
                                  <a:schemeClr val="bg1"/>
                                </a:solidFill>
                                <a:latin typeface="Cambria Math" panose="02040503050406030204" pitchFamily="18" charset="0"/>
                              </a:rPr>
                              <m:t>𝜔</m:t>
                            </m:r>
                            <m:r>
                              <a:rPr lang="en-US" altLang="zh-CN" sz="2400">
                                <a:solidFill>
                                  <a:schemeClr val="bg1"/>
                                </a:solidFill>
                                <a:latin typeface="Cambria Math" panose="02040503050406030204" pitchFamily="18" charset="0"/>
                              </a:rPr>
                              <m:t>𝑡</m:t>
                            </m:r>
                          </m:e>
                        </m:d>
                        <m:r>
                          <a:rPr lang="en-US" altLang="zh-CN" sz="2400">
                            <a:solidFill>
                              <a:schemeClr val="bg1"/>
                            </a:solidFill>
                            <a:latin typeface="Cambria Math" panose="02040503050406030204" pitchFamily="18" charset="0"/>
                          </a:rPr>
                          <m:t>/ℏ</m:t>
                        </m:r>
                      </m:sup>
                    </m:sSup>
                    <m:r>
                      <a:rPr lang="en-US" altLang="zh-CN" sz="2400">
                        <a:solidFill>
                          <a:schemeClr val="bg1"/>
                        </a:solidFill>
                        <a:latin typeface="Cambria Math" panose="020405030504060302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14:m>
                  <m:oMath xmlns:m="http://schemas.openxmlformats.org/officeDocument/2006/math">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m:t>
                    </m:r>
                    <m:f>
                      <m:f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num>
                      <m:den>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ℏ</m:t>
                        </m:r>
                      </m:den>
                    </m:f>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f>
                      <m:f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num>
                      <m:den>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den>
                    </m:f>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a:t>
                </a:r>
              </a:p>
              <a:p>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Assuming </a:t>
                </a:r>
                <a14:m>
                  <m:oMath xmlns:m="http://schemas.openxmlformats.org/officeDocument/2006/math">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𝑝</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𝑚𝑣</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be the particle's actual velocity, we have then the guiding equation:</a:t>
                </a:r>
              </a:p>
              <a:p>
                <a:r>
                  <a:rPr lang="en-US" altLang="zh-CN" sz="2400" dirty="0">
                    <a:solidFill>
                      <a:schemeClr val="bg1"/>
                    </a:solidFill>
                    <a:ea typeface="思源黑体 CN Light" panose="020B0300000000000000" pitchFamily="34" charset="-122"/>
                    <a:cs typeface="Times New Roman" panose="02020603050405020304" pitchFamily="18" charset="0"/>
                  </a:rPr>
                  <a:t>                                      </a:t>
                </a:r>
                <a14:m>
                  <m:oMath xmlns:m="http://schemas.openxmlformats.org/officeDocument/2006/math">
                    <m:f>
                      <m:f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m:t>
                        </m:r>
                      </m:num>
                      <m:den>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𝑑𝑡</m:t>
                        </m:r>
                      </m:den>
                    </m:f>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𝑄</m:t>
                    </m:r>
                    <m:d>
                      <m:d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f>
                      <m:f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ℏ</m:t>
                        </m:r>
                      </m:num>
                      <m:den>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𝑘</m:t>
                        </m:r>
                      </m:den>
                    </m:f>
                    <m:r>
                      <a:rPr lang="en-US" altLang="zh-CN" sz="2400" b="0" i="0" smtClean="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𝑖𝑚</m:t>
                    </m:r>
                    <m:d>
                      <m:d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f>
                          <m:f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fPr>
                          <m:num>
                            <m:r>
                              <m:rPr>
                                <m:sty m:val="p"/>
                              </m:rP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num>
                          <m:den>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𝜓</m:t>
                            </m:r>
                          </m:den>
                        </m:f>
                      </m:e>
                    </m:d>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 </m:t>
                    </m:r>
                    <m:d>
                      <m:dPr>
                        <m:ctrlPr>
                          <a:rPr lang="zh-CN" altLang="zh-CN" sz="2400" i="1">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ctrlPr>
                      </m:dPr>
                      <m:e>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𝑄</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m:t>
                        </m:r>
                        <m:r>
                          <a:rPr lang="en-US" altLang="zh-CN" sz="2400">
                            <a:solidFill>
                              <a:schemeClr val="bg1"/>
                            </a:solidFill>
                            <a:latin typeface="Cambria Math" panose="02040503050406030204" pitchFamily="18" charset="0"/>
                            <a:ea typeface="思源黑体 CN Light" panose="020B0300000000000000" pitchFamily="34" charset="-122"/>
                            <a:cs typeface="Times New Roman" panose="02020603050405020304" pitchFamily="18" charset="0"/>
                          </a:rPr>
                          <m:t>𝑡</m:t>
                        </m:r>
                      </m:e>
                    </m:d>
                  </m:oMath>
                </a14:m>
                <a:r>
                  <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rPr>
                  <a:t> . </a:t>
                </a:r>
                <a:endParaRPr lang="zh-CN"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a:p>
                <a:endParaRPr lang="en-US" altLang="zh-CN" sz="2400" dirty="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endParaRPr>
              </a:p>
            </p:txBody>
          </p:sp>
        </mc:Choice>
        <mc:Fallback xmlns="">
          <p:sp>
            <p:nvSpPr>
              <p:cNvPr id="7" name="文本框 6">
                <a:extLst>
                  <a:ext uri="{FF2B5EF4-FFF2-40B4-BE49-F238E27FC236}">
                    <a16:creationId xmlns:a16="http://schemas.microsoft.com/office/drawing/2014/main" id="{559F1237-EE8E-6E2C-4E63-FB88FC9E28ED}"/>
                  </a:ext>
                </a:extLst>
              </p:cNvPr>
              <p:cNvSpPr txBox="1">
                <a:spLocks noRot="1" noChangeAspect="1" noMove="1" noResize="1" noEditPoints="1" noAdjustHandles="1" noChangeArrowheads="1" noChangeShapeType="1" noTextEdit="1"/>
              </p:cNvSpPr>
              <p:nvPr/>
            </p:nvSpPr>
            <p:spPr bwMode="auto">
              <a:xfrm>
                <a:off x="265740" y="1428147"/>
                <a:ext cx="8182636" cy="3856767"/>
              </a:xfrm>
              <a:prstGeom prst="rect">
                <a:avLst/>
              </a:prstGeom>
              <a:blipFill>
                <a:blip r:embed="rId3"/>
                <a:stretch>
                  <a:fillRect l="-1192" t="-1422" r="-1788"/>
                </a:stretch>
              </a:blipFill>
              <a:ln>
                <a:noFill/>
              </a:ln>
              <a:effectLst/>
            </p:spPr>
            <p:txBody>
              <a:bodyPr/>
              <a:lstStyle/>
              <a:p>
                <a:r>
                  <a:rPr lang="zh-CN" altLang="en-US">
                    <a:noFill/>
                  </a:rPr>
                  <a:t> </a:t>
                </a:r>
              </a:p>
            </p:txBody>
          </p:sp>
        </mc:Fallback>
      </mc:AlternateContent>
      <p:sp>
        <p:nvSpPr>
          <p:cNvPr id="8" name="思想气泡: 云 7">
            <a:extLst>
              <a:ext uri="{FF2B5EF4-FFF2-40B4-BE49-F238E27FC236}">
                <a16:creationId xmlns:a16="http://schemas.microsoft.com/office/drawing/2014/main" id="{DB1ADF00-B37E-AD45-C2AC-62B0943F8A46}"/>
              </a:ext>
            </a:extLst>
          </p:cNvPr>
          <p:cNvSpPr/>
          <p:nvPr/>
        </p:nvSpPr>
        <p:spPr>
          <a:xfrm>
            <a:off x="8610600" y="2788201"/>
            <a:ext cx="3502324" cy="1429398"/>
          </a:xfrm>
          <a:prstGeom prst="cloudCallout">
            <a:avLst>
              <a:gd name="adj1" fmla="val -75214"/>
              <a:gd name="adj2" fmla="val 54589"/>
            </a:avLst>
          </a:prstGeom>
          <a:solidFill>
            <a:schemeClr val="bg1"/>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2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rPr>
              <a:t>对于物理方程来说，丑等于错误！</a:t>
            </a:r>
          </a:p>
        </p:txBody>
      </p:sp>
    </p:spTree>
    <p:extLst>
      <p:ext uri="{BB962C8B-B14F-4D97-AF65-F5344CB8AC3E}">
        <p14:creationId xmlns:p14="http://schemas.microsoft.com/office/powerpoint/2010/main" val="1626068498"/>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D028F7-9289-AEFC-6DD9-33C3D2AA2982}"/>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5CA179A7-6C88-B63C-7D52-EC163B758DD3}"/>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 y="0"/>
            <a:ext cx="12192000" cy="6858001"/>
          </a:xfrm>
          <a:prstGeom prst="rect">
            <a:avLst/>
          </a:prstGeom>
        </p:spPr>
      </p:pic>
      <p:sp>
        <p:nvSpPr>
          <p:cNvPr id="17" name="矩形 16">
            <a:extLst>
              <a:ext uri="{FF2B5EF4-FFF2-40B4-BE49-F238E27FC236}">
                <a16:creationId xmlns:a16="http://schemas.microsoft.com/office/drawing/2014/main" id="{189C9012-D1B0-E248-121A-04737C6D28A9}"/>
              </a:ext>
            </a:extLst>
          </p:cNvPr>
          <p:cNvSpPr/>
          <p:nvPr/>
        </p:nvSpPr>
        <p:spPr>
          <a:xfrm>
            <a:off x="0" y="0"/>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 name="Picture 4" descr="In our skies: The Big Dipper appears to be pouring space onto Earth">
            <a:extLst>
              <a:ext uri="{FF2B5EF4-FFF2-40B4-BE49-F238E27FC236}">
                <a16:creationId xmlns:a16="http://schemas.microsoft.com/office/drawing/2014/main" id="{5D1BDB71-1A1E-A3F5-546E-7426CB09FF4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84973" y="1678181"/>
            <a:ext cx="6998511" cy="3954159"/>
          </a:xfrm>
          <a:prstGeom prst="rect">
            <a:avLst/>
          </a:prstGeom>
          <a:noFill/>
          <a:extLst>
            <a:ext uri="{909E8E84-426E-40DD-AFC4-6F175D3DCCD1}">
              <a14:hiddenFill xmlns:a14="http://schemas.microsoft.com/office/drawing/2010/main">
                <a:solidFill>
                  <a:srgbClr val="FFFFFF"/>
                </a:solidFill>
              </a14:hiddenFill>
            </a:ext>
          </a:extLst>
        </p:spPr>
      </p:pic>
      <p:sp>
        <p:nvSpPr>
          <p:cNvPr id="14" name="矩形 13">
            <a:extLst>
              <a:ext uri="{FF2B5EF4-FFF2-40B4-BE49-F238E27FC236}">
                <a16:creationId xmlns:a16="http://schemas.microsoft.com/office/drawing/2014/main" id="{769D67B2-6872-615B-4F3B-2EE69CAED701}"/>
              </a:ext>
            </a:extLst>
          </p:cNvPr>
          <p:cNvSpPr/>
          <p:nvPr/>
        </p:nvSpPr>
        <p:spPr>
          <a:xfrm>
            <a:off x="4410488" y="4447118"/>
            <a:ext cx="3315331" cy="1465401"/>
          </a:xfrm>
          <a:prstGeom prst="rect">
            <a:avLst/>
          </a:prstGeom>
        </p:spPr>
        <p:txBody>
          <a:bodyPr wrap="none">
            <a:spAutoFit/>
          </a:bodyPr>
          <a:lstStyle/>
          <a:p>
            <a:pPr>
              <a:lnSpc>
                <a:spcPct val="120000"/>
              </a:lnSpc>
            </a:pPr>
            <a:r>
              <a:rPr kumimoji="1" lang="zh-CN" altLang="en-US" sz="8000" b="1" dirty="0">
                <a:solidFill>
                  <a:schemeClr val="bg1"/>
                </a:solidFill>
                <a:effectLst>
                  <a:outerShdw blurRad="38100" dist="38100" dir="2700000" algn="tl">
                    <a:srgbClr val="000000">
                      <a:alpha val="43137"/>
                    </a:srgbClr>
                  </a:outerShdw>
                </a:effectLst>
              </a:rPr>
              <a:t>谢 谢</a:t>
            </a:r>
            <a:r>
              <a:rPr kumimoji="1" lang="zh-CN" altLang="en-US" sz="6600" b="1" dirty="0">
                <a:solidFill>
                  <a:schemeClr val="bg1"/>
                </a:solidFill>
                <a:effectLst>
                  <a:outerShdw blurRad="38100" dist="38100" dir="2700000" algn="tl">
                    <a:srgbClr val="000000">
                      <a:alpha val="43137"/>
                    </a:srgbClr>
                  </a:outerShdw>
                </a:effectLst>
              </a:rPr>
              <a:t>！</a:t>
            </a:r>
          </a:p>
        </p:txBody>
      </p:sp>
      <p:sp>
        <p:nvSpPr>
          <p:cNvPr id="4" name="文本框 3">
            <a:extLst>
              <a:ext uri="{FF2B5EF4-FFF2-40B4-BE49-F238E27FC236}">
                <a16:creationId xmlns:a16="http://schemas.microsoft.com/office/drawing/2014/main" id="{716EF1F2-DBA8-A61E-ABFC-3FC9A00B3127}"/>
              </a:ext>
            </a:extLst>
          </p:cNvPr>
          <p:cNvSpPr txBox="1"/>
          <p:nvPr/>
        </p:nvSpPr>
        <p:spPr>
          <a:xfrm>
            <a:off x="2134420" y="1267590"/>
            <a:ext cx="7320131" cy="1953868"/>
          </a:xfrm>
          <a:prstGeom prst="rect">
            <a:avLst/>
          </a:prstGeom>
          <a:noFill/>
        </p:spPr>
        <p:txBody>
          <a:bodyPr wrap="square" rtlCol="0">
            <a:spAutoFit/>
          </a:bodyPr>
          <a:lstStyle/>
          <a:p>
            <a:pPr algn="l">
              <a:lnSpc>
                <a:spcPct val="150000"/>
              </a:lnSpc>
            </a:pPr>
            <a:r>
              <a:rPr lang="zh-CN" altLang="en-US" sz="2800" dirty="0">
                <a:solidFill>
                  <a:schemeClr val="bg1"/>
                </a:solidFill>
                <a:latin typeface="Times New Roman" panose="02020603050405020304" pitchFamily="18" charset="0"/>
                <a:cs typeface="Times New Roman" panose="02020603050405020304" pitchFamily="18" charset="0"/>
              </a:rPr>
              <a:t>物理学挺难的， 量子力学是漏风的</a:t>
            </a:r>
            <a:endParaRPr lang="en-US" altLang="zh-CN" sz="2800" dirty="0">
              <a:solidFill>
                <a:schemeClr val="bg1"/>
              </a:solidFill>
              <a:latin typeface="Times New Roman" panose="02020603050405020304" pitchFamily="18" charset="0"/>
              <a:cs typeface="Times New Roman" panose="02020603050405020304" pitchFamily="18" charset="0"/>
            </a:endParaRPr>
          </a:p>
          <a:p>
            <a:pPr algn="l">
              <a:lnSpc>
                <a:spcPct val="150000"/>
              </a:lnSpc>
            </a:pPr>
            <a:endParaRPr lang="en-US" altLang="zh-CN" sz="2800" dirty="0">
              <a:solidFill>
                <a:schemeClr val="bg1"/>
              </a:solidFill>
              <a:latin typeface="Times New Roman" panose="02020603050405020304" pitchFamily="18" charset="0"/>
              <a:cs typeface="Times New Roman" panose="02020603050405020304" pitchFamily="18" charset="0"/>
            </a:endParaRPr>
          </a:p>
          <a:p>
            <a:pPr algn="l">
              <a:lnSpc>
                <a:spcPct val="150000"/>
              </a:lnSpc>
            </a:pPr>
            <a:r>
              <a:rPr lang="en-US" altLang="zh-CN" sz="2800" dirty="0">
                <a:solidFill>
                  <a:schemeClr val="bg1"/>
                </a:solidFill>
                <a:latin typeface="Times New Roman" panose="02020603050405020304" pitchFamily="18" charset="0"/>
                <a:cs typeface="Times New Roman" panose="02020603050405020304" pitchFamily="18" charset="0"/>
              </a:rPr>
              <a:t>                                     </a:t>
            </a:r>
            <a:r>
              <a:rPr lang="zh-CN" altLang="en-US" sz="2800" dirty="0">
                <a:solidFill>
                  <a:schemeClr val="bg1"/>
                </a:solidFill>
                <a:latin typeface="Times New Roman" panose="02020603050405020304" pitchFamily="18" charset="0"/>
                <a:cs typeface="Times New Roman" panose="02020603050405020304" pitchFamily="18" charset="0"/>
              </a:rPr>
              <a:t>物理学家也挺难的</a:t>
            </a:r>
          </a:p>
        </p:txBody>
      </p:sp>
    </p:spTree>
    <p:extLst>
      <p:ext uri="{BB962C8B-B14F-4D97-AF65-F5344CB8AC3E}">
        <p14:creationId xmlns:p14="http://schemas.microsoft.com/office/powerpoint/2010/main" val="2875835968"/>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B351E-21D5-B568-5880-D32CE0A5C8B5}"/>
            </a:ext>
          </a:extLst>
        </p:cNvPr>
        <p:cNvGrpSpPr/>
        <p:nvPr/>
      </p:nvGrpSpPr>
      <p:grpSpPr>
        <a:xfrm>
          <a:off x="0" y="0"/>
          <a:ext cx="0" cy="0"/>
          <a:chOff x="0" y="0"/>
          <a:chExt cx="0" cy="0"/>
        </a:xfrm>
      </p:grpSpPr>
      <p:pic>
        <p:nvPicPr>
          <p:cNvPr id="3" name="图片 2">
            <a:extLst>
              <a:ext uri="{FF2B5EF4-FFF2-40B4-BE49-F238E27FC236}">
                <a16:creationId xmlns:a16="http://schemas.microsoft.com/office/drawing/2014/main" id="{91E62565-D4B7-41A3-53AC-5D70447E49B7}"/>
              </a:ext>
            </a:extLst>
          </p:cNvPr>
          <p:cNvPicPr>
            <a:picLocks noChangeAspect="1"/>
          </p:cNvPicPr>
          <p:nvPr/>
        </p:nvPicPr>
        <p:blipFill>
          <a:blip r:embed="rId3" cstate="print">
            <a:extLst>
              <a:ext uri="{BEBA8EAE-BF5A-486C-A8C5-ECC9F3942E4B}">
                <a14:imgProps xmlns:a14="http://schemas.microsoft.com/office/drawing/2010/main">
                  <a14:imgLayer r:embed="rId4">
                    <a14:imgEffect>
                      <a14:colorTemperature colorTemp="11200"/>
                    </a14:imgEffect>
                  </a14:imgLayer>
                </a14:imgProps>
              </a:ext>
              <a:ext uri="{28A0092B-C50C-407E-A947-70E740481C1C}">
                <a14:useLocalDpi xmlns:a14="http://schemas.microsoft.com/office/drawing/2010/main" val="0"/>
              </a:ext>
            </a:extLst>
          </a:blip>
          <a:stretch>
            <a:fillRect/>
          </a:stretch>
        </p:blipFill>
        <p:spPr>
          <a:xfrm>
            <a:off x="-1" y="0"/>
            <a:ext cx="12192000" cy="6858001"/>
          </a:xfrm>
          <a:prstGeom prst="rect">
            <a:avLst/>
          </a:prstGeom>
        </p:spPr>
      </p:pic>
      <p:sp>
        <p:nvSpPr>
          <p:cNvPr id="17" name="矩形 16">
            <a:extLst>
              <a:ext uri="{FF2B5EF4-FFF2-40B4-BE49-F238E27FC236}">
                <a16:creationId xmlns:a16="http://schemas.microsoft.com/office/drawing/2014/main" id="{25D8E78C-347D-1BA0-4EDB-33D774E86D54}"/>
              </a:ext>
            </a:extLst>
          </p:cNvPr>
          <p:cNvSpPr/>
          <p:nvPr/>
        </p:nvSpPr>
        <p:spPr>
          <a:xfrm>
            <a:off x="0" y="1"/>
            <a:ext cx="12192000" cy="6858000"/>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 name="组合 1">
            <a:extLst>
              <a:ext uri="{FF2B5EF4-FFF2-40B4-BE49-F238E27FC236}">
                <a16:creationId xmlns:a16="http://schemas.microsoft.com/office/drawing/2014/main" id="{5DE76AF1-E006-614E-9BAA-C89D675EBA59}"/>
              </a:ext>
            </a:extLst>
          </p:cNvPr>
          <p:cNvGrpSpPr/>
          <p:nvPr/>
        </p:nvGrpSpPr>
        <p:grpSpPr>
          <a:xfrm>
            <a:off x="-2" y="-1"/>
            <a:ext cx="12192000" cy="6858000"/>
            <a:chOff x="0" y="0"/>
            <a:chExt cx="12192000" cy="6858000"/>
          </a:xfrm>
        </p:grpSpPr>
        <p:pic>
          <p:nvPicPr>
            <p:cNvPr id="4" name="图片 3">
              <a:extLst>
                <a:ext uri="{FF2B5EF4-FFF2-40B4-BE49-F238E27FC236}">
                  <a16:creationId xmlns:a16="http://schemas.microsoft.com/office/drawing/2014/main" id="{909B2A43-4D94-662A-20A8-EA8BF262252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5" name="图片 4">
              <a:extLst>
                <a:ext uri="{FF2B5EF4-FFF2-40B4-BE49-F238E27FC236}">
                  <a16:creationId xmlns:a16="http://schemas.microsoft.com/office/drawing/2014/main" id="{9237A34A-3DA4-5555-2024-974C64062744}"/>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497012" y="1756801"/>
              <a:ext cx="1818187" cy="2481825"/>
            </a:xfrm>
            <a:prstGeom prst="rect">
              <a:avLst/>
            </a:prstGeom>
          </p:spPr>
        </p:pic>
      </p:grpSp>
      <p:pic>
        <p:nvPicPr>
          <p:cNvPr id="6" name="图片 5">
            <a:extLst>
              <a:ext uri="{FF2B5EF4-FFF2-40B4-BE49-F238E27FC236}">
                <a16:creationId xmlns:a16="http://schemas.microsoft.com/office/drawing/2014/main" id="{28CBC615-38AA-AE77-BA05-25D8CBD2FEFF}"/>
              </a:ext>
            </a:extLst>
          </p:cNvPr>
          <p:cNvPicPr>
            <a:picLocks noChangeAspect="1"/>
          </p:cNvPicPr>
          <p:nvPr/>
        </p:nvPicPr>
        <p:blipFill>
          <a:blip r:embed="rId7"/>
          <a:stretch>
            <a:fillRect/>
          </a:stretch>
        </p:blipFill>
        <p:spPr>
          <a:xfrm>
            <a:off x="8018369" y="1756801"/>
            <a:ext cx="2481824" cy="2481824"/>
          </a:xfrm>
          <a:prstGeom prst="rect">
            <a:avLst/>
          </a:prstGeom>
        </p:spPr>
      </p:pic>
      <p:pic>
        <p:nvPicPr>
          <p:cNvPr id="8" name="图片 7">
            <a:extLst>
              <a:ext uri="{FF2B5EF4-FFF2-40B4-BE49-F238E27FC236}">
                <a16:creationId xmlns:a16="http://schemas.microsoft.com/office/drawing/2014/main" id="{1F3D0694-FB29-19AD-B47B-567B4C04CA5C}"/>
              </a:ext>
            </a:extLst>
          </p:cNvPr>
          <p:cNvPicPr>
            <a:picLocks noChangeAspect="1"/>
          </p:cNvPicPr>
          <p:nvPr/>
        </p:nvPicPr>
        <p:blipFill>
          <a:blip r:embed="rId8"/>
          <a:stretch>
            <a:fillRect/>
          </a:stretch>
        </p:blipFill>
        <p:spPr>
          <a:xfrm>
            <a:off x="1955072" y="1756800"/>
            <a:ext cx="1837653" cy="2481825"/>
          </a:xfrm>
          <a:prstGeom prst="rect">
            <a:avLst/>
          </a:prstGeom>
        </p:spPr>
      </p:pic>
    </p:spTree>
    <p:extLst>
      <p:ext uri="{BB962C8B-B14F-4D97-AF65-F5344CB8AC3E}">
        <p14:creationId xmlns:p14="http://schemas.microsoft.com/office/powerpoint/2010/main" val="3063601085"/>
      </p:ext>
    </p:extLst>
  </p:cSld>
  <p:clrMapOvr>
    <a:masterClrMapping/>
  </p:clrMapOvr>
  <mc:AlternateContent xmlns:mc="http://schemas.openxmlformats.org/markup-compatibility/2006" xmlns:p14="http://schemas.microsoft.com/office/powerpoint/2010/main">
    <mc:Choice Requires="p14">
      <p:transition spd="slow">
        <p14:flash/>
      </p:transition>
    </mc:Choice>
    <mc:Fallback xmlns="">
      <p:transition spd="slow">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SO_WPP_MARK_KEY" val="12eeb35d-16ef-4376-a137-9aafd25e174d"/>
  <p:tag name="COMMONDATA" val="eyJoZGlkIjoiZGI0ZTdiZGQ5ZTE0MmExNjYxYjdhYjk3ZDQyMjVlOGQifQ=="/>
</p:tagLst>
</file>

<file path=ppt/tags/tag2.xml><?xml version="1.0" encoding="utf-8"?>
<p:tagLst xmlns:a="http://schemas.openxmlformats.org/drawingml/2006/main" xmlns:r="http://schemas.openxmlformats.org/officeDocument/2006/relationships" xmlns:p="http://schemas.openxmlformats.org/presentationml/2006/main">
  <p:tag name="PA" val="v5.2.11"/>
</p:tagLst>
</file>

<file path=ppt/tags/tag3.xml><?xml version="1.0" encoding="utf-8"?>
<p:tagLst xmlns:a="http://schemas.openxmlformats.org/drawingml/2006/main" xmlns:r="http://schemas.openxmlformats.org/officeDocument/2006/relationships" xmlns:p="http://schemas.openxmlformats.org/presentationml/2006/main">
  <p:tag name="PA" val="v5.2.11"/>
</p:tagLst>
</file>

<file path=ppt/tags/tag4.xml><?xml version="1.0" encoding="utf-8"?>
<p:tagLst xmlns:a="http://schemas.openxmlformats.org/drawingml/2006/main" xmlns:r="http://schemas.openxmlformats.org/officeDocument/2006/relationships" xmlns:p="http://schemas.openxmlformats.org/presentationml/2006/main">
  <p:tag name="PA" val="v5.2.11"/>
</p:tagLst>
</file>

<file path=ppt/tags/tag5.xml><?xml version="1.0" encoding="utf-8"?>
<p:tagLst xmlns:a="http://schemas.openxmlformats.org/drawingml/2006/main" xmlns:r="http://schemas.openxmlformats.org/officeDocument/2006/relationships" xmlns:p="http://schemas.openxmlformats.org/presentationml/2006/main">
  <p:tag name="PA" val="v5.2.11"/>
</p:tagLst>
</file>

<file path=ppt/tags/tag6.xml><?xml version="1.0" encoding="utf-8"?>
<p:tagLst xmlns:a="http://schemas.openxmlformats.org/drawingml/2006/main" xmlns:r="http://schemas.openxmlformats.org/officeDocument/2006/relationships" xmlns:p="http://schemas.openxmlformats.org/presentationml/2006/main">
  <p:tag name="PA" val="v5.2.11"/>
</p:tagLst>
</file>

<file path=ppt/tags/tag7.xml><?xml version="1.0" encoding="utf-8"?>
<p:tagLst xmlns:a="http://schemas.openxmlformats.org/drawingml/2006/main" xmlns:r="http://schemas.openxmlformats.org/officeDocument/2006/relationships" xmlns:p="http://schemas.openxmlformats.org/presentationml/2006/main">
  <p:tag name="PA" val="v5.2.11"/>
</p:tagLst>
</file>

<file path=ppt/tags/tag8.xml><?xml version="1.0" encoding="utf-8"?>
<p:tagLst xmlns:a="http://schemas.openxmlformats.org/drawingml/2006/main" xmlns:r="http://schemas.openxmlformats.org/officeDocument/2006/relationships" xmlns:p="http://schemas.openxmlformats.org/presentationml/2006/main">
  <p:tag name="PA" val="v5.2.11"/>
</p:tagLst>
</file>

<file path=ppt/tags/tag9.xml><?xml version="1.0" encoding="utf-8"?>
<p:tagLst xmlns:a="http://schemas.openxmlformats.org/drawingml/2006/main" xmlns:r="http://schemas.openxmlformats.org/officeDocument/2006/relationships" xmlns:p="http://schemas.openxmlformats.org/presentationml/2006/main">
  <p:tag name="PA" val="v5.2.11"/>
</p:tagLst>
</file>

<file path=ppt/tags/tag10.xml><?xml version="1.0" encoding="utf-8"?>
<p:tagLst xmlns:a="http://schemas.openxmlformats.org/drawingml/2006/main" xmlns:r="http://schemas.openxmlformats.org/officeDocument/2006/relationships" xmlns:p="http://schemas.openxmlformats.org/presentationml/2006/main">
  <p:tag name="PA" val="v5.2.11"/>
</p:tagLst>
</file>

<file path=ppt/tags/tag11.xml><?xml version="1.0" encoding="utf-8"?>
<p:tagLst xmlns:a="http://schemas.openxmlformats.org/drawingml/2006/main" xmlns:r="http://schemas.openxmlformats.org/officeDocument/2006/relationships" xmlns:p="http://schemas.openxmlformats.org/presentationml/2006/main">
  <p:tag name="PA" val="v5.2.11"/>
</p:tagLst>
</file>

<file path=ppt/tags/tag12.xml><?xml version="1.0" encoding="utf-8"?>
<p:tagLst xmlns:a="http://schemas.openxmlformats.org/drawingml/2006/main" xmlns:r="http://schemas.openxmlformats.org/officeDocument/2006/relationships" xmlns:p="http://schemas.openxmlformats.org/presentationml/2006/main">
  <p:tag name="PA" val="v5.2.11"/>
</p:tagLst>
</file>

<file path=ppt/tags/tag13.xml><?xml version="1.0" encoding="utf-8"?>
<p:tagLst xmlns:a="http://schemas.openxmlformats.org/drawingml/2006/main" xmlns:r="http://schemas.openxmlformats.org/officeDocument/2006/relationships" xmlns:p="http://schemas.openxmlformats.org/presentationml/2006/main">
  <p:tag name="PA" val="v5.2.11"/>
</p:tagLst>
</file>

<file path=ppt/tags/tag14.xml><?xml version="1.0" encoding="utf-8"?>
<p:tagLst xmlns:a="http://schemas.openxmlformats.org/drawingml/2006/main" xmlns:r="http://schemas.openxmlformats.org/officeDocument/2006/relationships" xmlns:p="http://schemas.openxmlformats.org/presentationml/2006/main">
  <p:tag name="PA" val="v5.2.11"/>
</p:tagLst>
</file>

<file path=ppt/tags/tag15.xml><?xml version="1.0" encoding="utf-8"?>
<p:tagLst xmlns:a="http://schemas.openxmlformats.org/drawingml/2006/main" xmlns:r="http://schemas.openxmlformats.org/officeDocument/2006/relationships" xmlns:p="http://schemas.openxmlformats.org/presentationml/2006/main">
  <p:tag name="PA" val="v5.2.11"/>
</p:tagLst>
</file>

<file path=ppt/tags/tag16.xml><?xml version="1.0" encoding="utf-8"?>
<p:tagLst xmlns:a="http://schemas.openxmlformats.org/drawingml/2006/main" xmlns:r="http://schemas.openxmlformats.org/officeDocument/2006/relationships" xmlns:p="http://schemas.openxmlformats.org/presentationml/2006/main">
  <p:tag name="PA" val="v5.2.11"/>
</p:tagLst>
</file>

<file path=ppt/tags/tag17.xml><?xml version="1.0" encoding="utf-8"?>
<p:tagLst xmlns:a="http://schemas.openxmlformats.org/drawingml/2006/main" xmlns:r="http://schemas.openxmlformats.org/officeDocument/2006/relationships" xmlns:p="http://schemas.openxmlformats.org/presentationml/2006/main">
  <p:tag name="PA" val="v5.2.11"/>
</p:tagLst>
</file>

<file path=ppt/tags/tag18.xml><?xml version="1.0" encoding="utf-8"?>
<p:tagLst xmlns:a="http://schemas.openxmlformats.org/drawingml/2006/main" xmlns:r="http://schemas.openxmlformats.org/officeDocument/2006/relationships" xmlns:p="http://schemas.openxmlformats.org/presentationml/2006/main">
  <p:tag name="PA" val="v5.2.11"/>
</p:tagLst>
</file>

<file path=ppt/tags/tag19.xml><?xml version="1.0" encoding="utf-8"?>
<p:tagLst xmlns:a="http://schemas.openxmlformats.org/drawingml/2006/main" xmlns:r="http://schemas.openxmlformats.org/officeDocument/2006/relationships" xmlns:p="http://schemas.openxmlformats.org/presentationml/2006/main">
  <p:tag name="PA" val="v5.2.11"/>
</p:tagLst>
</file>

<file path=ppt/tags/tag20.xml><?xml version="1.0" encoding="utf-8"?>
<p:tagLst xmlns:a="http://schemas.openxmlformats.org/drawingml/2006/main" xmlns:r="http://schemas.openxmlformats.org/officeDocument/2006/relationships" xmlns:p="http://schemas.openxmlformats.org/presentationml/2006/main">
  <p:tag name="PA" val="v5.2.11"/>
</p:tagLst>
</file>

<file path=ppt/tags/tag21.xml><?xml version="1.0" encoding="utf-8"?>
<p:tagLst xmlns:a="http://schemas.openxmlformats.org/drawingml/2006/main" xmlns:r="http://schemas.openxmlformats.org/officeDocument/2006/relationships" xmlns:p="http://schemas.openxmlformats.org/presentationml/2006/main">
  <p:tag name="PA" val="v5.2.11"/>
</p:tagLst>
</file>

<file path=ppt/tags/tag22.xml><?xml version="1.0" encoding="utf-8"?>
<p:tagLst xmlns:a="http://schemas.openxmlformats.org/drawingml/2006/main" xmlns:r="http://schemas.openxmlformats.org/officeDocument/2006/relationships" xmlns:p="http://schemas.openxmlformats.org/presentationml/2006/main">
  <p:tag name="PA" val="v5.2.11"/>
</p:tagLst>
</file>

<file path=ppt/tags/tag23.xml><?xml version="1.0" encoding="utf-8"?>
<p:tagLst xmlns:a="http://schemas.openxmlformats.org/drawingml/2006/main" xmlns:r="http://schemas.openxmlformats.org/officeDocument/2006/relationships" xmlns:p="http://schemas.openxmlformats.org/presentationml/2006/main">
  <p:tag name="PA" val="v5.2.11"/>
</p:tagLst>
</file>

<file path=ppt/tags/tag24.xml><?xml version="1.0" encoding="utf-8"?>
<p:tagLst xmlns:a="http://schemas.openxmlformats.org/drawingml/2006/main" xmlns:r="http://schemas.openxmlformats.org/officeDocument/2006/relationships" xmlns:p="http://schemas.openxmlformats.org/presentationml/2006/main">
  <p:tag name="PA" val="v5.2.11"/>
</p:tagLst>
</file>

<file path=ppt/tags/tag25.xml><?xml version="1.0" encoding="utf-8"?>
<p:tagLst xmlns:a="http://schemas.openxmlformats.org/drawingml/2006/main" xmlns:r="http://schemas.openxmlformats.org/officeDocument/2006/relationships" xmlns:p="http://schemas.openxmlformats.org/presentationml/2006/main">
  <p:tag name="PA" val="v5.2.11"/>
</p:tagLst>
</file>

<file path=ppt/tags/tag26.xml><?xml version="1.0" encoding="utf-8"?>
<p:tagLst xmlns:a="http://schemas.openxmlformats.org/drawingml/2006/main" xmlns:r="http://schemas.openxmlformats.org/officeDocument/2006/relationships" xmlns:p="http://schemas.openxmlformats.org/presentationml/2006/main">
  <p:tag name="PA" val="v5.2.11"/>
</p:tagLst>
</file>

<file path=ppt/tags/tag27.xml><?xml version="1.0" encoding="utf-8"?>
<p:tagLst xmlns:a="http://schemas.openxmlformats.org/drawingml/2006/main" xmlns:r="http://schemas.openxmlformats.org/officeDocument/2006/relationships" xmlns:p="http://schemas.openxmlformats.org/presentationml/2006/main">
  <p:tag name="PA" val="v5.2.11"/>
</p:tagLst>
</file>

<file path=ppt/tags/tag28.xml><?xml version="1.0" encoding="utf-8"?>
<p:tagLst xmlns:a="http://schemas.openxmlformats.org/drawingml/2006/main" xmlns:r="http://schemas.openxmlformats.org/officeDocument/2006/relationships" xmlns:p="http://schemas.openxmlformats.org/presentationml/2006/main">
  <p:tag name="PA" val="v5.2.11"/>
</p:tagLst>
</file>

<file path=ppt/tags/tag29.xml><?xml version="1.0" encoding="utf-8"?>
<p:tagLst xmlns:a="http://schemas.openxmlformats.org/drawingml/2006/main" xmlns:r="http://schemas.openxmlformats.org/officeDocument/2006/relationships" xmlns:p="http://schemas.openxmlformats.org/presentationml/2006/main">
  <p:tag name="PA" val="v5.2.11"/>
</p:tagLst>
</file>

<file path=ppt/tags/tag30.xml><?xml version="1.0" encoding="utf-8"?>
<p:tagLst xmlns:a="http://schemas.openxmlformats.org/drawingml/2006/main" xmlns:r="http://schemas.openxmlformats.org/officeDocument/2006/relationships" xmlns:p="http://schemas.openxmlformats.org/presentationml/2006/main">
  <p:tag name="PA" val="v5.2.11"/>
</p:tagLst>
</file>

<file path=ppt/tags/tag31.xml><?xml version="1.0" encoding="utf-8"?>
<p:tagLst xmlns:a="http://schemas.openxmlformats.org/drawingml/2006/main" xmlns:r="http://schemas.openxmlformats.org/officeDocument/2006/relationships" xmlns:p="http://schemas.openxmlformats.org/presentationml/2006/main">
  <p:tag name="PA" val="v5.2.11"/>
</p:tagLst>
</file>

<file path=ppt/tags/tag32.xml><?xml version="1.0" encoding="utf-8"?>
<p:tagLst xmlns:a="http://schemas.openxmlformats.org/drawingml/2006/main" xmlns:r="http://schemas.openxmlformats.org/officeDocument/2006/relationships" xmlns:p="http://schemas.openxmlformats.org/presentationml/2006/main">
  <p:tag name="PA" val="v5.2.11"/>
</p:tagLst>
</file>

<file path=ppt/tags/tag33.xml><?xml version="1.0" encoding="utf-8"?>
<p:tagLst xmlns:a="http://schemas.openxmlformats.org/drawingml/2006/main" xmlns:r="http://schemas.openxmlformats.org/officeDocument/2006/relationships" xmlns:p="http://schemas.openxmlformats.org/presentationml/2006/main">
  <p:tag name="PA" val="v5.2.11"/>
</p:tagLst>
</file>

<file path=ppt/tags/tag34.xml><?xml version="1.0" encoding="utf-8"?>
<p:tagLst xmlns:a="http://schemas.openxmlformats.org/drawingml/2006/main" xmlns:r="http://schemas.openxmlformats.org/officeDocument/2006/relationships" xmlns:p="http://schemas.openxmlformats.org/presentationml/2006/main">
  <p:tag name="PA" val="v5.2.11"/>
</p:tagLst>
</file>

<file path=ppt/tags/tag35.xml><?xml version="1.0" encoding="utf-8"?>
<p:tagLst xmlns:a="http://schemas.openxmlformats.org/drawingml/2006/main" xmlns:r="http://schemas.openxmlformats.org/officeDocument/2006/relationships" xmlns:p="http://schemas.openxmlformats.org/presentationml/2006/main">
  <p:tag name="PA" val="v5.2.11"/>
</p:tagLst>
</file>

<file path=ppt/tags/tag36.xml><?xml version="1.0" encoding="utf-8"?>
<p:tagLst xmlns:a="http://schemas.openxmlformats.org/drawingml/2006/main" xmlns:r="http://schemas.openxmlformats.org/officeDocument/2006/relationships" xmlns:p="http://schemas.openxmlformats.org/presentationml/2006/main">
  <p:tag name="PA" val="v5.2.11"/>
</p:tagLst>
</file>

<file path=ppt/tags/tag37.xml><?xml version="1.0" encoding="utf-8"?>
<p:tagLst xmlns:a="http://schemas.openxmlformats.org/drawingml/2006/main" xmlns:r="http://schemas.openxmlformats.org/officeDocument/2006/relationships" xmlns:p="http://schemas.openxmlformats.org/presentationml/2006/main">
  <p:tag name="PA" val="v5.2.11"/>
</p:tagLst>
</file>

<file path=ppt/tags/tag38.xml><?xml version="1.0" encoding="utf-8"?>
<p:tagLst xmlns:a="http://schemas.openxmlformats.org/drawingml/2006/main" xmlns:r="http://schemas.openxmlformats.org/officeDocument/2006/relationships" xmlns:p="http://schemas.openxmlformats.org/presentationml/2006/main">
  <p:tag name="PA" val="v5.2.11"/>
</p:tagLst>
</file>

<file path=ppt/tags/tag39.xml><?xml version="1.0" encoding="utf-8"?>
<p:tagLst xmlns:a="http://schemas.openxmlformats.org/drawingml/2006/main" xmlns:r="http://schemas.openxmlformats.org/officeDocument/2006/relationships" xmlns:p="http://schemas.openxmlformats.org/presentationml/2006/main">
  <p:tag name="PA" val="v5.2.11"/>
</p:tagLst>
</file>

<file path=ppt/tags/tag40.xml><?xml version="1.0" encoding="utf-8"?>
<p:tagLst xmlns:a="http://schemas.openxmlformats.org/drawingml/2006/main" xmlns:r="http://schemas.openxmlformats.org/officeDocument/2006/relationships" xmlns:p="http://schemas.openxmlformats.org/presentationml/2006/main">
  <p:tag name="PA" val="v5.2.11"/>
</p:tagLst>
</file>

<file path=ppt/tags/tag41.xml><?xml version="1.0" encoding="utf-8"?>
<p:tagLst xmlns:a="http://schemas.openxmlformats.org/drawingml/2006/main" xmlns:r="http://schemas.openxmlformats.org/officeDocument/2006/relationships" xmlns:p="http://schemas.openxmlformats.org/presentationml/2006/main">
  <p:tag name="PA" val="v5.2.11"/>
</p:tagLst>
</file>

<file path=ppt/tags/tag42.xml><?xml version="1.0" encoding="utf-8"?>
<p:tagLst xmlns:a="http://schemas.openxmlformats.org/drawingml/2006/main" xmlns:r="http://schemas.openxmlformats.org/officeDocument/2006/relationships" xmlns:p="http://schemas.openxmlformats.org/presentationml/2006/main">
  <p:tag name="PA" val="v5.2.11"/>
</p:tagLst>
</file>

<file path=ppt/tags/tag43.xml><?xml version="1.0" encoding="utf-8"?>
<p:tagLst xmlns:a="http://schemas.openxmlformats.org/drawingml/2006/main" xmlns:r="http://schemas.openxmlformats.org/officeDocument/2006/relationships" xmlns:p="http://schemas.openxmlformats.org/presentationml/2006/main">
  <p:tag name="PA" val="v5.2.11"/>
</p:tagLst>
</file>

<file path=ppt/tags/tag44.xml><?xml version="1.0" encoding="utf-8"?>
<p:tagLst xmlns:a="http://schemas.openxmlformats.org/drawingml/2006/main" xmlns:r="http://schemas.openxmlformats.org/officeDocument/2006/relationships" xmlns:p="http://schemas.openxmlformats.org/presentationml/2006/main">
  <p:tag name="PA" val="v5.2.11"/>
</p:tagLst>
</file>

<file path=ppt/tags/tag45.xml><?xml version="1.0" encoding="utf-8"?>
<p:tagLst xmlns:a="http://schemas.openxmlformats.org/drawingml/2006/main" xmlns:r="http://schemas.openxmlformats.org/officeDocument/2006/relationships" xmlns:p="http://schemas.openxmlformats.org/presentationml/2006/main">
  <p:tag name="PA" val="v5.2.11"/>
</p:tagLst>
</file>

<file path=ppt/tags/tag46.xml><?xml version="1.0" encoding="utf-8"?>
<p:tagLst xmlns:a="http://schemas.openxmlformats.org/drawingml/2006/main" xmlns:r="http://schemas.openxmlformats.org/officeDocument/2006/relationships" xmlns:p="http://schemas.openxmlformats.org/presentationml/2006/main">
  <p:tag name="PA" val="v5.2.11"/>
</p:tagLst>
</file>

<file path=ppt/tags/tag47.xml><?xml version="1.0" encoding="utf-8"?>
<p:tagLst xmlns:a="http://schemas.openxmlformats.org/drawingml/2006/main" xmlns:r="http://schemas.openxmlformats.org/officeDocument/2006/relationships" xmlns:p="http://schemas.openxmlformats.org/presentationml/2006/main">
  <p:tag name="PA" val="v5.2.11"/>
</p:tagLst>
</file>

<file path=ppt/tags/tag48.xml><?xml version="1.0" encoding="utf-8"?>
<p:tagLst xmlns:a="http://schemas.openxmlformats.org/drawingml/2006/main" xmlns:r="http://schemas.openxmlformats.org/officeDocument/2006/relationships" xmlns:p="http://schemas.openxmlformats.org/presentationml/2006/main">
  <p:tag name="PA" val="v5.2.11"/>
</p:tagLst>
</file>

<file path=ppt/tags/tag49.xml><?xml version="1.0" encoding="utf-8"?>
<p:tagLst xmlns:a="http://schemas.openxmlformats.org/drawingml/2006/main" xmlns:r="http://schemas.openxmlformats.org/officeDocument/2006/relationships" xmlns:p="http://schemas.openxmlformats.org/presentationml/2006/main">
  <p:tag name="PA" val="v5.2.11"/>
</p:tagLst>
</file>

<file path=ppt/tags/tag50.xml><?xml version="1.0" encoding="utf-8"?>
<p:tagLst xmlns:a="http://schemas.openxmlformats.org/drawingml/2006/main" xmlns:r="http://schemas.openxmlformats.org/officeDocument/2006/relationships" xmlns:p="http://schemas.openxmlformats.org/presentationml/2006/main">
  <p:tag name="PA" val="v5.2.11"/>
</p:tagLst>
</file>

<file path=ppt/tags/tag51.xml><?xml version="1.0" encoding="utf-8"?>
<p:tagLst xmlns:a="http://schemas.openxmlformats.org/drawingml/2006/main" xmlns:r="http://schemas.openxmlformats.org/officeDocument/2006/relationships" xmlns:p="http://schemas.openxmlformats.org/presentationml/2006/main">
  <p:tag name="PA" val="v5.2.11"/>
</p:tagLst>
</file>

<file path=ppt/tags/tag52.xml><?xml version="1.0" encoding="utf-8"?>
<p:tagLst xmlns:a="http://schemas.openxmlformats.org/drawingml/2006/main" xmlns:r="http://schemas.openxmlformats.org/officeDocument/2006/relationships" xmlns:p="http://schemas.openxmlformats.org/presentationml/2006/main">
  <p:tag name="PA" val="v5.2.11"/>
</p:tagLst>
</file>

<file path=ppt/tags/tag53.xml><?xml version="1.0" encoding="utf-8"?>
<p:tagLst xmlns:a="http://schemas.openxmlformats.org/drawingml/2006/main" xmlns:r="http://schemas.openxmlformats.org/officeDocument/2006/relationships" xmlns:p="http://schemas.openxmlformats.org/presentationml/2006/main">
  <p:tag name="PA" val="v5.2.11"/>
</p:tagLst>
</file>

<file path=ppt/tags/tag54.xml><?xml version="1.0" encoding="utf-8"?>
<p:tagLst xmlns:a="http://schemas.openxmlformats.org/drawingml/2006/main" xmlns:r="http://schemas.openxmlformats.org/officeDocument/2006/relationships" xmlns:p="http://schemas.openxmlformats.org/presentationml/2006/main">
  <p:tag name="PA" val="v5.2.11"/>
</p:tagLst>
</file>

<file path=ppt/tags/tag55.xml><?xml version="1.0" encoding="utf-8"?>
<p:tagLst xmlns:a="http://schemas.openxmlformats.org/drawingml/2006/main" xmlns:r="http://schemas.openxmlformats.org/officeDocument/2006/relationships" xmlns:p="http://schemas.openxmlformats.org/presentationml/2006/main">
  <p:tag name="PA" val="v5.2.11"/>
</p:tagLst>
</file>

<file path=ppt/tags/tag56.xml><?xml version="1.0" encoding="utf-8"?>
<p:tagLst xmlns:a="http://schemas.openxmlformats.org/drawingml/2006/main" xmlns:r="http://schemas.openxmlformats.org/officeDocument/2006/relationships" xmlns:p="http://schemas.openxmlformats.org/presentationml/2006/main">
  <p:tag name="PA" val="v5.2.11"/>
</p:tagLst>
</file>

<file path=ppt/tags/tag57.xml><?xml version="1.0" encoding="utf-8"?>
<p:tagLst xmlns:a="http://schemas.openxmlformats.org/drawingml/2006/main" xmlns:r="http://schemas.openxmlformats.org/officeDocument/2006/relationships" xmlns:p="http://schemas.openxmlformats.org/presentationml/2006/main">
  <p:tag name="PA" val="v5.2.11"/>
</p:tagLst>
</file>

<file path=ppt/tags/tag58.xml><?xml version="1.0" encoding="utf-8"?>
<p:tagLst xmlns:a="http://schemas.openxmlformats.org/drawingml/2006/main" xmlns:r="http://schemas.openxmlformats.org/officeDocument/2006/relationships" xmlns:p="http://schemas.openxmlformats.org/presentationml/2006/main">
  <p:tag name="PA" val="v5.2.11"/>
</p:tagLst>
</file>

<file path=ppt/tags/tag59.xml><?xml version="1.0" encoding="utf-8"?>
<p:tagLst xmlns:a="http://schemas.openxmlformats.org/drawingml/2006/main" xmlns:r="http://schemas.openxmlformats.org/officeDocument/2006/relationships" xmlns:p="http://schemas.openxmlformats.org/presentationml/2006/main">
  <p:tag name="PA" val="v5.2.11"/>
</p:tagLst>
</file>

<file path=ppt/tags/tag60.xml><?xml version="1.0" encoding="utf-8"?>
<p:tagLst xmlns:a="http://schemas.openxmlformats.org/drawingml/2006/main" xmlns:r="http://schemas.openxmlformats.org/officeDocument/2006/relationships" xmlns:p="http://schemas.openxmlformats.org/presentationml/2006/main">
  <p:tag name="PA" val="v5.2.11"/>
</p:tagLst>
</file>

<file path=ppt/tags/tag61.xml><?xml version="1.0" encoding="utf-8"?>
<p:tagLst xmlns:a="http://schemas.openxmlformats.org/drawingml/2006/main" xmlns:r="http://schemas.openxmlformats.org/officeDocument/2006/relationships" xmlns:p="http://schemas.openxmlformats.org/presentationml/2006/main">
  <p:tag name="PA" val="v5.2.11"/>
</p:tagLst>
</file>

<file path=ppt/tags/tag62.xml><?xml version="1.0" encoding="utf-8"?>
<p:tagLst xmlns:a="http://schemas.openxmlformats.org/drawingml/2006/main" xmlns:r="http://schemas.openxmlformats.org/officeDocument/2006/relationships" xmlns:p="http://schemas.openxmlformats.org/presentationml/2006/main">
  <p:tag name="PA" val="v5.2.11"/>
</p:tagLst>
</file>

<file path=ppt/tags/tag63.xml><?xml version="1.0" encoding="utf-8"?>
<p:tagLst xmlns:a="http://schemas.openxmlformats.org/drawingml/2006/main" xmlns:r="http://schemas.openxmlformats.org/officeDocument/2006/relationships" xmlns:p="http://schemas.openxmlformats.org/presentationml/2006/main">
  <p:tag name="PA" val="v5.2.1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rgbClr val="00B050"/>
          </a:solidFill>
        </a:ln>
      </a:spPr>
      <a:bodyPr rtlCol="0" anchor="ctr"/>
      <a:lstStyle>
        <a:defPPr algn="ctr">
          <a:defRPr sz="2200" b="1" dirty="0">
            <a:solidFill>
              <a:srgbClr val="0000FF"/>
            </a:solidFill>
            <a:latin typeface="思源黑体 CN Light" panose="020B0300000000000000" pitchFamily="34" charset="-122"/>
            <a:ea typeface="思源黑体 CN Light" panose="020B0300000000000000" pitchFamily="34" charset="-122"/>
            <a:cs typeface="Times New Roman" panose="02020603050405020304" pitchFamily="18"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38100">
          <a:solidFill>
            <a:srgbClr val="FF0000"/>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bwMode="auto">
        <a:noFill/>
        <a:ln>
          <a:noFill/>
        </a:ln>
        <a:effectLst/>
      </a:spPr>
      <a:bodyPr wrap="square" rtlCol="0">
        <a:noAutofit/>
      </a:bodyPr>
      <a:lstStyle>
        <a:defPPr algn="l">
          <a:defRPr sz="2400" dirty="0" smtClean="0">
            <a:solidFill>
              <a:schemeClr val="bg1"/>
            </a:solidFill>
            <a:latin typeface="Times New Roman" panose="02020603050405020304" pitchFamily="18" charset="0"/>
            <a:ea typeface="思源黑体 CN Light" panose="020B0300000000000000" pitchFamily="34" charset="-122"/>
            <a:cs typeface="Times New Roman" panose="02020603050405020304" pitchFamily="18"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250843</TotalTime>
  <Words>8536</Words>
  <Application>Microsoft Office PowerPoint</Application>
  <PresentationFormat>宽屏</PresentationFormat>
  <Paragraphs>562</Paragraphs>
  <Slides>64</Slides>
  <Notes>2</Notes>
  <HiddenSlides>0</HiddenSlides>
  <MMClips>0</MMClips>
  <ScaleCrop>false</ScaleCrop>
  <HeadingPairs>
    <vt:vector size="6" baseType="variant">
      <vt:variant>
        <vt:lpstr>已用的字体</vt:lpstr>
      </vt:variant>
      <vt:variant>
        <vt:i4>9</vt:i4>
      </vt:variant>
      <vt:variant>
        <vt:lpstr>主题</vt:lpstr>
      </vt:variant>
      <vt:variant>
        <vt:i4>1</vt:i4>
      </vt:variant>
      <vt:variant>
        <vt:lpstr>幻灯片标题</vt:lpstr>
      </vt:variant>
      <vt:variant>
        <vt:i4>64</vt:i4>
      </vt:variant>
    </vt:vector>
  </HeadingPairs>
  <TitlesOfParts>
    <vt:vector size="74" baseType="lpstr">
      <vt:lpstr>Arial</vt:lpstr>
      <vt:lpstr>Monotype Corsiva</vt:lpstr>
      <vt:lpstr>Cambria Math</vt:lpstr>
      <vt:lpstr>等线 Light</vt:lpstr>
      <vt:lpstr>等线</vt:lpstr>
      <vt:lpstr>思源黑体 CN Light</vt:lpstr>
      <vt:lpstr>Wingdings</vt:lpstr>
      <vt:lpstr>Harlow Solid Italic</vt:lpstr>
      <vt:lpstr>Times New Roman</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zxcao@iphy.ac.cn</dc:creator>
  <cp:lastModifiedBy>zxcao@iphy.ac.cn</cp:lastModifiedBy>
  <cp:revision>1201</cp:revision>
  <dcterms:created xsi:type="dcterms:W3CDTF">2022-08-23T01:14:00Z</dcterms:created>
  <dcterms:modified xsi:type="dcterms:W3CDTF">2026-10-16T00:05:28Z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B894FE09B67A4178A33FBCFD9353517C</vt:lpwstr>
  </property>
  <property fmtid="{D5CDD505-2E9C-101B-9397-08002B2CF9AE}" pid="3" name="KSOProductBuildVer">
    <vt:lpwstr>2052-11.1.0.12763</vt:lpwstr>
  </property>
</Properties>
</file>