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  <p:sldId id="259" r:id="rId3"/>
    <p:sldId id="260" r:id="rId4"/>
    <p:sldId id="257" r:id="rId5"/>
    <p:sldId id="261" r:id="rId6"/>
    <p:sldId id="262" r:id="rId7"/>
    <p:sldId id="263" r:id="rId8"/>
    <p:sldId id="264" r:id="rId9"/>
    <p:sldId id="303" r:id="rId10"/>
    <p:sldId id="302" r:id="rId11"/>
    <p:sldId id="266" r:id="rId12"/>
    <p:sldId id="265" r:id="rId1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219"/>
    <p:restoredTop sz="94670"/>
  </p:normalViewPr>
  <p:slideViewPr>
    <p:cSldViewPr snapToGrid="0">
      <p:cViewPr varScale="1">
        <p:scale>
          <a:sx n="109" d="100"/>
          <a:sy n="109" d="100"/>
        </p:scale>
        <p:origin x="40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78F37C6-FE99-276D-FAE4-A79E601127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FADF64CC-CE3D-68FC-4C56-BA556BDA7F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BB7A09C-DC0F-92EB-26F9-A7CE27854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EA28C-1B80-8A40-91FD-2D6A57B9E745}" type="datetimeFigureOut">
              <a:rPr kumimoji="1" lang="zh-CN" altLang="en-US" smtClean="0"/>
              <a:t>2026/7/26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8C01AA4-241E-D2F8-00A5-5D5A3274B7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8BD4396-9A3B-6183-630C-B4DCBBE3D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7E881-2A7F-004C-A2F6-3B170A082AB1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9181055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569FE61-AA76-7315-F10D-EA4B9DCC4F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AD2EBAB-EB6F-0B58-3758-229788B908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F241846-01DA-4408-D411-AD2813FFAE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EA28C-1B80-8A40-91FD-2D6A57B9E745}" type="datetimeFigureOut">
              <a:rPr kumimoji="1" lang="zh-CN" altLang="en-US" smtClean="0"/>
              <a:t>2026/7/26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A1A19C2-8083-0F03-3035-A68B54F6F8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E38F450-B9AB-73F2-C0F3-DDDFCDE1D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7E881-2A7F-004C-A2F6-3B170A082AB1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3832222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8998ABB9-712D-1D14-F9B0-E6415A1DA3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722BDD8-B805-3D28-0272-2E99036014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76AF95A-BC66-B24E-02F3-614F0C2604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EA28C-1B80-8A40-91FD-2D6A57B9E745}" type="datetimeFigureOut">
              <a:rPr kumimoji="1" lang="zh-CN" altLang="en-US" smtClean="0"/>
              <a:t>2026/7/26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8D0BBA7-DABE-EA6B-8700-6E09CF7B0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BF1A7F8-E333-83E0-A047-6BF5C8ADD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7E881-2A7F-004C-A2F6-3B170A082AB1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708778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FA93E93-43FC-9944-1912-DECEF429D8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6125967-EFC0-07E8-0F8B-F0E6729C40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36E264E-79F3-3A5A-A9B4-40DC057B7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EA28C-1B80-8A40-91FD-2D6A57B9E745}" type="datetimeFigureOut">
              <a:rPr kumimoji="1" lang="zh-CN" altLang="en-US" smtClean="0"/>
              <a:t>2026/7/26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A11BB00-99B9-43AE-1253-258E0A2A1B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63C509D-01C8-FA9B-35CF-1C0AFCBEE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7E881-2A7F-004C-A2F6-3B170A082AB1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67727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C9CF442-6B50-0747-2889-9497196D5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3A9EBD9-59D8-ADB9-5AB0-173D03FDBF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5C7874E-C278-55DE-C4AE-E285DC63BA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EA28C-1B80-8A40-91FD-2D6A57B9E745}" type="datetimeFigureOut">
              <a:rPr kumimoji="1" lang="zh-CN" altLang="en-US" smtClean="0"/>
              <a:t>2026/7/26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936313A-523E-454F-CF0A-D64927F76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08269AF-6DB1-3831-BC11-CCBCBD5D4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7E881-2A7F-004C-A2F6-3B170A082AB1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797020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9733A20-2AE5-193A-54F8-D593B3CFE1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E302392-09A9-5C24-D024-6896285AB5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569039A-3C2B-E1DF-F7C2-FFFD4372D3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08FC9A4-FB37-D491-F104-1D409580E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EA28C-1B80-8A40-91FD-2D6A57B9E745}" type="datetimeFigureOut">
              <a:rPr kumimoji="1" lang="zh-CN" altLang="en-US" smtClean="0"/>
              <a:t>2026/7/26</a:t>
            </a:fld>
            <a:endParaRPr kumimoji="1"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C51EC6F-E36F-C716-F9F0-54658D086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2FE5D9C-765B-54CD-E9DF-1BFB161845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7E881-2A7F-004C-A2F6-3B170A082AB1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5478322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29E97B6-DB2E-3778-DB9F-188DC769CE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1CFDF73-B0CA-24F7-3A67-CDC9937E83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C14D2B5-E702-7114-905D-E5CF9D3DCF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53A2D1CA-D4CB-7E98-DE42-1203972514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03706D75-E259-009C-078D-BCF906549DF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930B39F8-A7DF-AAF4-E7C7-DA1938A058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EA28C-1B80-8A40-91FD-2D6A57B9E745}" type="datetimeFigureOut">
              <a:rPr kumimoji="1" lang="zh-CN" altLang="en-US" smtClean="0"/>
              <a:t>2026/7/26</a:t>
            </a:fld>
            <a:endParaRPr kumimoji="1"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70AB6108-7864-C783-022C-C1F8C3197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6326BC53-600F-07E4-43B3-F04FF1325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7E881-2A7F-004C-A2F6-3B170A082AB1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511373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44D48B0-3CF2-54CE-D544-629E04746F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4FCA8E56-8950-A08C-E9D3-10AB0D046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EA28C-1B80-8A40-91FD-2D6A57B9E745}" type="datetimeFigureOut">
              <a:rPr kumimoji="1" lang="zh-CN" altLang="en-US" smtClean="0"/>
              <a:t>2026/7/26</a:t>
            </a:fld>
            <a:endParaRPr kumimoji="1"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51D80FCA-5BCA-C7AD-E8D7-6CD59A2CA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C6376131-007F-6E1E-4424-B90417814E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7E881-2A7F-004C-A2F6-3B170A082AB1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826521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D673FABE-BF99-B273-FC3F-A392356149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EA28C-1B80-8A40-91FD-2D6A57B9E745}" type="datetimeFigureOut">
              <a:rPr kumimoji="1" lang="zh-CN" altLang="en-US" smtClean="0"/>
              <a:t>2026/7/26</a:t>
            </a:fld>
            <a:endParaRPr kumimoji="1"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1387121A-D71E-4598-C941-186D56A853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CBF8E38-AA6C-DDC1-68D7-6BF237249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7E881-2A7F-004C-A2F6-3B170A082AB1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5519726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83EC064-ADB6-731A-CDD2-0EF6E03DA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C32CA68-AFAD-8EB1-3A0A-81B87A686C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ACDA6F9-422D-2A40-055F-171EEA3338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C470C56-0BE2-0018-4CEF-4384F2187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EA28C-1B80-8A40-91FD-2D6A57B9E745}" type="datetimeFigureOut">
              <a:rPr kumimoji="1" lang="zh-CN" altLang="en-US" smtClean="0"/>
              <a:t>2026/7/26</a:t>
            </a:fld>
            <a:endParaRPr kumimoji="1"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7C78B88-F928-0857-9967-F5859D943A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246FF06-38EE-6308-2F0B-564CBE7C0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7E881-2A7F-004C-A2F6-3B170A082AB1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5899030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CC9559F-4060-6C09-1794-DCC6C94513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0BBC5C17-D042-04A4-3B13-31AE87F03D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E107E36-9653-994B-0DA0-9BFAE49B1D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7781A40-C768-6EE2-0A77-3EC3A11948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EA28C-1B80-8A40-91FD-2D6A57B9E745}" type="datetimeFigureOut">
              <a:rPr kumimoji="1" lang="zh-CN" altLang="en-US" smtClean="0"/>
              <a:t>2026/7/26</a:t>
            </a:fld>
            <a:endParaRPr kumimoji="1"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EE2132F-2A20-4A5A-3DD1-5CC5C7E32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4A2EA21-8341-6D28-59CA-2717CC4759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7E881-2A7F-004C-A2F6-3B170A082AB1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742170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C2385F8C-0786-4EA0-61F9-20D008B781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3858B21-2129-D6D8-66D7-693BA16CE7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5497402-E652-F163-47DD-18CD7F4D996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2CEA28C-1B80-8A40-91FD-2D6A57B9E745}" type="datetimeFigureOut">
              <a:rPr kumimoji="1" lang="zh-CN" altLang="en-US" smtClean="0"/>
              <a:t>2026/7/26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7129EFD-5DA4-CCC6-5B0C-D02E076D4E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B48A937-9DB1-C86E-7B1D-CE9C455680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857E881-2A7F-004C-A2F6-3B170A082AB1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602751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id="{6F2F5320-5624-291C-27F0-2B48A4123252}"/>
                  </a:ext>
                </a:extLst>
              </p:cNvPr>
              <p:cNvSpPr/>
              <p:nvPr/>
            </p:nvSpPr>
            <p:spPr>
              <a:xfrm>
                <a:off x="2004527" y="1900557"/>
                <a:ext cx="8182946" cy="707886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000" b="1" cap="none" spc="50" dirty="0">
                    <a:ln w="9525" cmpd="sng">
                      <a:solidFill>
                        <a:schemeClr val="accent1"/>
                      </a:solidFill>
                      <a:prstDash val="solid"/>
                    </a:ln>
                    <a:solidFill>
                      <a:srgbClr val="70AD47">
                        <a:tint val="1000"/>
                      </a:srgbClr>
                    </a:solidFill>
                    <a:effectLst>
                      <a:glow rad="38100">
                        <a:schemeClr val="accent1">
                          <a:alpha val="40000"/>
                        </a:schemeClr>
                      </a:glow>
                    </a:effectLst>
                  </a:rPr>
                  <a:t>Search</a:t>
                </a:r>
                <a:r>
                  <a:rPr lang="zh-CN" altLang="en-US" sz="4000" b="1" cap="none" spc="50" dirty="0">
                    <a:ln w="9525" cmpd="sng">
                      <a:solidFill>
                        <a:schemeClr val="accent1"/>
                      </a:solidFill>
                      <a:prstDash val="solid"/>
                    </a:ln>
                    <a:solidFill>
                      <a:srgbClr val="70AD47">
                        <a:tint val="1000"/>
                      </a:srgbClr>
                    </a:solidFill>
                    <a:effectLst>
                      <a:glow rad="38100">
                        <a:schemeClr val="accent1">
                          <a:alpha val="40000"/>
                        </a:schemeClr>
                      </a:glow>
                    </a:effectLst>
                  </a:rPr>
                  <a:t> </a:t>
                </a:r>
                <a:r>
                  <a:rPr lang="en-US" altLang="zh-CN" sz="4000" b="1" cap="none" spc="50" dirty="0">
                    <a:ln w="9525" cmpd="sng">
                      <a:solidFill>
                        <a:schemeClr val="accent1"/>
                      </a:solidFill>
                      <a:prstDash val="solid"/>
                    </a:ln>
                    <a:solidFill>
                      <a:srgbClr val="70AD47">
                        <a:tint val="1000"/>
                      </a:srgbClr>
                    </a:solidFill>
                    <a:effectLst>
                      <a:glow rad="38100">
                        <a:schemeClr val="accent1">
                          <a:alpha val="40000"/>
                        </a:schemeClr>
                      </a:glow>
                    </a:effectLst>
                  </a:rPr>
                  <a:t>for</a:t>
                </a:r>
                <a:r>
                  <a:rPr lang="zh-CN" altLang="en-US" sz="4000" b="1" cap="none" spc="50" dirty="0">
                    <a:ln w="9525" cmpd="sng">
                      <a:solidFill>
                        <a:schemeClr val="accent1"/>
                      </a:solidFill>
                      <a:prstDash val="solid"/>
                    </a:ln>
                    <a:solidFill>
                      <a:srgbClr val="70AD47">
                        <a:tint val="1000"/>
                      </a:srgbClr>
                    </a:solidFill>
                    <a:effectLst>
                      <a:glow rad="38100">
                        <a:schemeClr val="accent1">
                          <a:alpha val="40000"/>
                        </a:schemeClr>
                      </a:glow>
                    </a:effectLst>
                  </a:rPr>
                  <a:t> </a:t>
                </a:r>
                <a:r>
                  <a:rPr lang="en-US" altLang="zh-CN" sz="4000" b="1" cap="none" spc="50" dirty="0">
                    <a:ln w="9525" cmpd="sng">
                      <a:solidFill>
                        <a:schemeClr val="accent1"/>
                      </a:solidFill>
                      <a:prstDash val="solid"/>
                    </a:ln>
                    <a:solidFill>
                      <a:srgbClr val="70AD47">
                        <a:tint val="1000"/>
                      </a:srgbClr>
                    </a:solidFill>
                    <a:effectLst>
                      <a:glow rad="38100">
                        <a:schemeClr val="accent1">
                          <a:alpha val="40000"/>
                        </a:schemeClr>
                      </a:glow>
                    </a:effectLst>
                  </a:rPr>
                  <a:t>the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4000" b="1" i="1" cap="none" spc="50" dirty="0" smtClean="0">
                            <a:ln w="9525" cmpd="sng">
                              <a:solidFill>
                                <a:schemeClr val="accent1"/>
                              </a:solidFill>
                              <a:prstDash val="solid"/>
                            </a:ln>
                            <a:solidFill>
                              <a:srgbClr val="70AD47">
                                <a:tint val="1000"/>
                              </a:srgbClr>
                            </a:solidFill>
                            <a:effectLst>
                              <a:glow rad="38100">
                                <a:schemeClr val="accent1">
                                  <a:alpha val="40000"/>
                                </a:schemeClr>
                              </a:glow>
                            </a:effectLst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4000" b="1" i="1" cap="none" spc="50" dirty="0" smtClean="0">
                            <a:ln w="9525" cmpd="sng">
                              <a:solidFill>
                                <a:schemeClr val="accent1"/>
                              </a:solidFill>
                              <a:prstDash val="solid"/>
                            </a:ln>
                            <a:solidFill>
                              <a:srgbClr val="70AD47">
                                <a:tint val="1000"/>
                              </a:srgbClr>
                            </a:solidFill>
                            <a:effectLst>
                              <a:glow rad="38100">
                                <a:schemeClr val="accent1">
                                  <a:alpha val="40000"/>
                                </a:schemeClr>
                              </a:glo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𝝉</m:t>
                        </m:r>
                      </m:e>
                      <m:sup>
                        <m:r>
                          <a:rPr lang="en-US" altLang="zh-CN" sz="4000" b="1" i="1" cap="none" spc="50" dirty="0" smtClean="0">
                            <a:ln w="9525" cmpd="sng">
                              <a:solidFill>
                                <a:schemeClr val="accent1"/>
                              </a:solidFill>
                              <a:prstDash val="solid"/>
                            </a:ln>
                            <a:solidFill>
                              <a:srgbClr val="70AD47">
                                <a:tint val="1000"/>
                              </a:srgbClr>
                            </a:solidFill>
                            <a:effectLst>
                              <a:glow rad="38100">
                                <a:schemeClr val="accent1">
                                  <a:alpha val="40000"/>
                                </a:schemeClr>
                              </a:glo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en-US" altLang="zh-CN" sz="4000" b="1" i="1" cap="none" spc="50" dirty="0" smtClean="0">
                        <a:ln w="9525" cmpd="sng">
                          <a:solidFill>
                            <a:schemeClr val="accent1"/>
                          </a:solidFill>
                          <a:prstDash val="solid"/>
                        </a:ln>
                        <a:solidFill>
                          <a:srgbClr val="70AD47">
                            <a:tint val="1000"/>
                          </a:srgbClr>
                        </a:solidFill>
                        <a:effectLst>
                          <a:glow rad="38100">
                            <a:schemeClr val="accent1">
                              <a:alpha val="40000"/>
                            </a:schemeClr>
                          </a:glo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zh-CN" sz="4000" b="1" i="1" cap="none" spc="50" dirty="0" smtClean="0">
                            <a:ln w="9525" cmpd="sng">
                              <a:solidFill>
                                <a:schemeClr val="accent1"/>
                              </a:solidFill>
                              <a:prstDash val="solid"/>
                            </a:ln>
                            <a:solidFill>
                              <a:srgbClr val="70AD47">
                                <a:tint val="1000"/>
                              </a:srgbClr>
                            </a:solidFill>
                            <a:effectLst>
                              <a:glow rad="38100">
                                <a:schemeClr val="accent1">
                                  <a:alpha val="40000"/>
                                </a:schemeClr>
                              </a:glo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4000" b="1" i="1" cap="none" spc="50" dirty="0" smtClean="0">
                            <a:ln w="9525" cmpd="sng">
                              <a:solidFill>
                                <a:schemeClr val="accent1"/>
                              </a:solidFill>
                              <a:prstDash val="solid"/>
                            </a:ln>
                            <a:solidFill>
                              <a:srgbClr val="70AD47">
                                <a:tint val="1000"/>
                              </a:srgbClr>
                            </a:solidFill>
                            <a:effectLst>
                              <a:glow rad="38100">
                                <a:schemeClr val="accent1">
                                  <a:alpha val="40000"/>
                                </a:schemeClr>
                              </a:glo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𝑲</m:t>
                        </m:r>
                      </m:e>
                      <m:sup>
                        <m:r>
                          <a:rPr lang="en-US" altLang="zh-CN" sz="4000" b="1" i="1" cap="none" spc="50" dirty="0" smtClean="0">
                            <a:ln w="9525" cmpd="sng">
                              <a:solidFill>
                                <a:schemeClr val="accent1"/>
                              </a:solidFill>
                              <a:prstDash val="solid"/>
                            </a:ln>
                            <a:solidFill>
                              <a:srgbClr val="70AD47">
                                <a:tint val="1000"/>
                              </a:srgbClr>
                            </a:solidFill>
                            <a:effectLst>
                              <a:glow rad="38100">
                                <a:schemeClr val="accent1">
                                  <a:alpha val="40000"/>
                                </a:schemeClr>
                              </a:glo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</m:sup>
                    </m:sSup>
                    <m:sSup>
                      <m:sSupPr>
                        <m:ctrlPr>
                          <a:rPr lang="en-US" altLang="zh-CN" sz="4000" b="1" i="1" cap="none" spc="50" dirty="0" smtClean="0">
                            <a:ln w="9525" cmpd="sng">
                              <a:solidFill>
                                <a:schemeClr val="accent1"/>
                              </a:solidFill>
                              <a:prstDash val="solid"/>
                            </a:ln>
                            <a:solidFill>
                              <a:srgbClr val="70AD47">
                                <a:tint val="1000"/>
                              </a:srgbClr>
                            </a:solidFill>
                            <a:effectLst>
                              <a:glow rad="38100">
                                <a:schemeClr val="accent1">
                                  <a:alpha val="40000"/>
                                </a:schemeClr>
                              </a:glo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4000" b="1" i="1" cap="none" spc="50" dirty="0" smtClean="0">
                            <a:ln w="9525" cmpd="sng">
                              <a:solidFill>
                                <a:schemeClr val="accent1"/>
                              </a:solidFill>
                              <a:prstDash val="solid"/>
                            </a:ln>
                            <a:solidFill>
                              <a:srgbClr val="70AD47">
                                <a:tint val="1000"/>
                              </a:srgbClr>
                            </a:solidFill>
                            <a:effectLst>
                              <a:glow rad="38100">
                                <a:schemeClr val="accent1">
                                  <a:alpha val="40000"/>
                                </a:schemeClr>
                              </a:glo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𝜼</m:t>
                        </m:r>
                      </m:e>
                      <m:sup>
                        <m:r>
                          <a:rPr lang="en-US" altLang="zh-CN" sz="4000" b="1" i="1" cap="none" spc="50" dirty="0" smtClean="0">
                            <a:ln w="9525" cmpd="sng">
                              <a:solidFill>
                                <a:schemeClr val="accent1"/>
                              </a:solidFill>
                              <a:prstDash val="solid"/>
                            </a:ln>
                            <a:solidFill>
                              <a:srgbClr val="70AD47">
                                <a:tint val="1000"/>
                              </a:srgbClr>
                            </a:solidFill>
                            <a:effectLst>
                              <a:glow rad="38100">
                                <a:schemeClr val="accent1">
                                  <a:alpha val="40000"/>
                                </a:schemeClr>
                              </a:glo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sup>
                    </m:sSup>
                    <m:sSub>
                      <m:sSubPr>
                        <m:ctrlPr>
                          <a:rPr lang="en-US" altLang="zh-CN" sz="4000" b="1" i="1" cap="none" spc="50" dirty="0" smtClean="0">
                            <a:ln w="9525" cmpd="sng">
                              <a:solidFill>
                                <a:schemeClr val="accent1"/>
                              </a:solidFill>
                              <a:prstDash val="solid"/>
                            </a:ln>
                            <a:solidFill>
                              <a:srgbClr val="70AD47">
                                <a:tint val="1000"/>
                              </a:srgbClr>
                            </a:solidFill>
                            <a:effectLst>
                              <a:glow rad="38100">
                                <a:schemeClr val="accent1">
                                  <a:alpha val="40000"/>
                                </a:schemeClr>
                              </a:glo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4000" b="1" i="1" cap="none" spc="50" dirty="0" smtClean="0">
                            <a:ln w="9525" cmpd="sng">
                              <a:solidFill>
                                <a:schemeClr val="accent1"/>
                              </a:solidFill>
                              <a:prstDash val="solid"/>
                            </a:ln>
                            <a:solidFill>
                              <a:srgbClr val="70AD47">
                                <a:tint val="1000"/>
                              </a:srgbClr>
                            </a:solidFill>
                            <a:effectLst>
                              <a:glow rad="38100">
                                <a:schemeClr val="accent1">
                                  <a:alpha val="40000"/>
                                </a:schemeClr>
                              </a:glo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𝝂</m:t>
                        </m:r>
                      </m:e>
                      <m:sub>
                        <m:r>
                          <a:rPr lang="en-US" altLang="zh-CN" sz="4000" b="1" i="1" cap="none" spc="50" dirty="0" smtClean="0">
                            <a:ln w="9525" cmpd="sng">
                              <a:solidFill>
                                <a:schemeClr val="accent1"/>
                              </a:solidFill>
                              <a:prstDash val="solid"/>
                            </a:ln>
                            <a:solidFill>
                              <a:srgbClr val="70AD47">
                                <a:tint val="1000"/>
                              </a:srgbClr>
                            </a:solidFill>
                            <a:effectLst>
                              <a:glow rad="38100">
                                <a:schemeClr val="accent1">
                                  <a:alpha val="40000"/>
                                </a:schemeClr>
                              </a:glo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𝝉</m:t>
                        </m:r>
                      </m:sub>
                    </m:sSub>
                  </m:oMath>
                </a14:m>
                <a:r>
                  <a:rPr lang="en-US" altLang="zh-CN" sz="4000" b="1" cap="none" spc="50" dirty="0">
                    <a:ln w="9525" cmpd="sng">
                      <a:solidFill>
                        <a:schemeClr val="accent1"/>
                      </a:solidFill>
                      <a:prstDash val="solid"/>
                    </a:ln>
                    <a:solidFill>
                      <a:srgbClr val="70AD47">
                        <a:tint val="1000"/>
                      </a:srgbClr>
                    </a:solidFill>
                    <a:effectLst>
                      <a:glow rad="38100">
                        <a:schemeClr val="accent1">
                          <a:alpha val="40000"/>
                        </a:schemeClr>
                      </a:glow>
                    </a:effectLst>
                  </a:rPr>
                  <a:t> decay</a:t>
                </a:r>
                <a:endParaRPr lang="zh-CN" altLang="en-US" sz="4000" b="1" cap="none" spc="50" dirty="0">
                  <a:ln w="9525" cmpd="sng">
                    <a:solidFill>
                      <a:schemeClr val="accent1"/>
                    </a:solidFill>
                    <a:prstDash val="solid"/>
                  </a:ln>
                  <a:solidFill>
                    <a:srgbClr val="70AD47">
                      <a:tint val="1000"/>
                    </a:srgbClr>
                  </a:solidFill>
                  <a:effectLst>
                    <a:glow rad="38100">
                      <a:schemeClr val="accent1">
                        <a:alpha val="40000"/>
                      </a:schemeClr>
                    </a:glow>
                  </a:effectLst>
                </a:endParaRPr>
              </a:p>
            </p:txBody>
          </p:sp>
        </mc:Choice>
        <mc:Fallback xmlns=""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id="{6F2F5320-5624-291C-27F0-2B48A412325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4527" y="1900557"/>
                <a:ext cx="8182946" cy="70788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图片 5">
            <a:extLst>
              <a:ext uri="{FF2B5EF4-FFF2-40B4-BE49-F238E27FC236}">
                <a16:creationId xmlns:a16="http://schemas.microsoft.com/office/drawing/2014/main" id="{36ED2C3D-3A28-C178-5729-D313F3B723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3054" y="0"/>
            <a:ext cx="1081898" cy="1080000"/>
          </a:xfrm>
          <a:prstGeom prst="rect">
            <a:avLst/>
          </a:prstGeom>
        </p:spPr>
      </p:pic>
      <p:sp>
        <p:nvSpPr>
          <p:cNvPr id="7" name="TextBox 11">
            <a:extLst>
              <a:ext uri="{FF2B5EF4-FFF2-40B4-BE49-F238E27FC236}">
                <a16:creationId xmlns:a16="http://schemas.microsoft.com/office/drawing/2014/main" id="{FDF4BA73-8A96-4D43-A9BF-C8D75CCC6B26}"/>
              </a:ext>
            </a:extLst>
          </p:cNvPr>
          <p:cNvSpPr txBox="1"/>
          <p:nvPr/>
        </p:nvSpPr>
        <p:spPr>
          <a:xfrm>
            <a:off x="1603173" y="3429000"/>
            <a:ext cx="8985653" cy="2570704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Wanyi</a:t>
            </a:r>
            <a:r>
              <a:rPr lang="en-US" altLang="zh-CN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Zhuang</a:t>
            </a:r>
            <a:r>
              <a:rPr lang="en-US" altLang="zh-CN" sz="22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zh-CN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zh-CN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Xiantao</a:t>
            </a:r>
            <a:r>
              <a:rPr lang="en-US" altLang="zh-CN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Hou</a:t>
            </a:r>
            <a:r>
              <a:rPr lang="en-US" altLang="zh-CN" sz="22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zh-CN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Xiaolong Wang</a:t>
            </a:r>
            <a:r>
              <a:rPr lang="en-US" altLang="zh-CN" sz="22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zh-CN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Changzheng Yuan</a:t>
            </a:r>
            <a:r>
              <a:rPr lang="en-US" altLang="zh-CN" sz="22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  <a:p>
            <a:pPr algn="ctr" eaLnBrk="1" hangingPunct="1">
              <a:lnSpc>
                <a:spcPct val="150000"/>
              </a:lnSpc>
              <a:buNone/>
            </a:pPr>
            <a:r>
              <a:rPr lang="en-US" altLang="zh-CN" sz="22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zh-CN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Fudan University</a:t>
            </a:r>
          </a:p>
          <a:p>
            <a:pPr algn="ctr" eaLnBrk="1" hangingPunct="1">
              <a:lnSpc>
                <a:spcPct val="150000"/>
              </a:lnSpc>
              <a:buNone/>
            </a:pPr>
            <a:r>
              <a:rPr lang="en-US" altLang="zh-CN" sz="22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zh-CN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Institue of High Energy Physics</a:t>
            </a:r>
          </a:p>
          <a:p>
            <a:pPr algn="ctr" eaLnBrk="1" hangingPunct="1">
              <a:lnSpc>
                <a:spcPct val="150000"/>
              </a:lnSpc>
              <a:buNone/>
            </a:pPr>
            <a:r>
              <a:rPr lang="en-US" altLang="zh-CN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Tau group meeting</a:t>
            </a:r>
          </a:p>
          <a:p>
            <a:pPr algn="ctr" eaLnBrk="1" hangingPunct="1">
              <a:lnSpc>
                <a:spcPct val="150000"/>
              </a:lnSpc>
              <a:buNone/>
            </a:pPr>
            <a:r>
              <a:rPr lang="en-US" altLang="zh-CN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13.07.2026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3DA7E1FF-A238-F5E8-173D-F5700CB8BA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1527" y="0"/>
            <a:ext cx="1401527" cy="1080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67184BAE-00E3-42A7-7144-4FED610819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401527" cy="1080000"/>
          </a:xfrm>
          <a:prstGeom prst="rect">
            <a:avLst/>
          </a:prstGeom>
        </p:spPr>
      </p:pic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461B375C-679D-DCE5-2323-FD84D242C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CEC0F-9179-9945-8730-F942AA168E5D}" type="slidenum">
              <a:rPr kumimoji="1" lang="zh-CN" altLang="en-US" sz="2000" b="1" smtClean="0"/>
              <a:t>1</a:t>
            </a:fld>
            <a:r>
              <a:rPr kumimoji="1" lang="en-US" altLang="zh-CN" sz="2000" b="1" dirty="0"/>
              <a:t>/21</a:t>
            </a:r>
            <a:endParaRPr kumimoji="1" lang="zh-CN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5859063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44F2E4-586C-10A0-B13E-D870B5BBFB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110F1883-2D07-7565-D3C7-41A3525B6653}"/>
                  </a:ext>
                </a:extLst>
              </p:cNvPr>
              <p:cNvSpPr txBox="1"/>
              <p:nvPr/>
            </p:nvSpPr>
            <p:spPr>
              <a:xfrm>
                <a:off x="358346" y="2032023"/>
                <a:ext cx="11022227" cy="43867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𝑠𝑖𝑔𝑛𝑎𝑙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𝜀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𝑟𝑒𝑐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𝐵𝑟</m:t>
                      </m:r>
                      <m:d>
                        <m:d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kumimoji="1" lang="zh-CN" altLang="en-US" i="1" dirty="0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zh-CN" altLang="en-US" i="1" dirty="0" smtClean="0">
                                  <a:latin typeface="Cambria Math" panose="02040503050406030204" pitchFamily="18" charset="0"/>
                                </a:rPr>
                                <m:t>𝜏</m:t>
                              </m:r>
                            </m:e>
                            <m:sup>
                              <m:r>
                                <a:rPr kumimoji="1" lang="en-US" altLang="zh-CN" b="0" i="1" dirty="0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sup>
                          </m:sSup>
                          <m:r>
                            <a:rPr kumimoji="1" lang="en-US" altLang="zh-CN" b="0" i="1" dirty="0" smtClean="0">
                              <a:latin typeface="Cambria Math" panose="02040503050406030204" pitchFamily="18" charset="0"/>
                            </a:rPr>
                            <m:t>→</m:t>
                          </m:r>
                          <m:sSup>
                            <m:sSupPr>
                              <m:ctrlPr>
                                <a:rPr kumimoji="1" lang="en-US" altLang="zh-CN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b="0" i="1" dirty="0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kumimoji="1" lang="en-US" altLang="zh-CN" b="0" i="1" dirty="0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sup>
                          </m:sSup>
                          <m:sSub>
                            <m:sSubPr>
                              <m:ctrlPr>
                                <a:rPr kumimoji="1" lang="en-US" altLang="zh-CN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kumimoji="1" lang="en-US" altLang="zh-CN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kumimoji="1" lang="en-US" altLang="zh-CN" b="0" i="1" dirty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𝜈</m:t>
                                  </m:r>
                                </m:e>
                              </m:acc>
                            </m:e>
                            <m:sub>
                              <m:r>
                                <a:rPr kumimoji="1" lang="en-US" altLang="zh-CN" b="0" i="1" dirty="0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sub>
                          </m:sSub>
                          <m:sSub>
                            <m:sSubPr>
                              <m:ctrlPr>
                                <a:rPr kumimoji="1" lang="en-US" altLang="zh-CN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b="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𝜈</m:t>
                              </m:r>
                            </m:e>
                            <m:sub>
                              <m:r>
                                <a:rPr kumimoji="1" lang="en-US" altLang="zh-CN" b="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𝜏</m:t>
                              </m:r>
                            </m:sub>
                          </m:sSub>
                          <m:r>
                            <a:rPr kumimoji="1" lang="en-US" altLang="zh-CN" b="0" i="1" dirty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kumimoji="1" lang="en-US" altLang="zh-CN" b="0" i="1" dirty="0" smtClean="0">
                              <a:latin typeface="Cambria Math" panose="02040503050406030204" pitchFamily="18" charset="0"/>
                            </a:rPr>
                            <m:t>𝑜𝑟</m:t>
                          </m:r>
                          <m:r>
                            <a:rPr kumimoji="1" lang="en-US" altLang="zh-CN" b="0" i="1" dirty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kumimoji="1" lang="zh-CN" altLang="en-US" i="1" dirty="0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zh-CN" altLang="en-US" i="1" dirty="0" smtClean="0">
                                  <a:latin typeface="Cambria Math" panose="02040503050406030204" pitchFamily="18" charset="0"/>
                                </a:rPr>
                                <m:t>𝜏</m:t>
                              </m:r>
                            </m:e>
                            <m:sup>
                              <m:r>
                                <a:rPr kumimoji="1" lang="en-US" altLang="zh-CN" b="0" i="1" dirty="0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sup>
                          </m:sSup>
                          <m:r>
                            <a:rPr kumimoji="1" lang="en-US" altLang="zh-CN" b="0" i="1" dirty="0" smtClean="0">
                              <a:latin typeface="Cambria Math" panose="02040503050406030204" pitchFamily="18" charset="0"/>
                            </a:rPr>
                            <m:t>→</m:t>
                          </m:r>
                          <m:sSup>
                            <m:sSupPr>
                              <m:ctrlPr>
                                <a:rPr kumimoji="1" lang="en-US" altLang="zh-CN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b="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p>
                              <m:r>
                                <a:rPr kumimoji="1" lang="en-US" altLang="zh-CN" b="0" i="1" dirty="0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sup>
                          </m:sSup>
                          <m:sSub>
                            <m:sSubPr>
                              <m:ctrlPr>
                                <a:rPr kumimoji="1" lang="en-US" altLang="zh-CN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kumimoji="1" lang="en-US" altLang="zh-CN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kumimoji="1" lang="en-US" altLang="zh-CN" b="0" i="1" dirty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𝜈</m:t>
                                  </m:r>
                                </m:e>
                              </m:acc>
                            </m:e>
                            <m:sub>
                              <m:r>
                                <a:rPr kumimoji="1" lang="en-US" altLang="zh-CN" b="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𝜇</m:t>
                              </m:r>
                            </m:sub>
                          </m:sSub>
                          <m:sSub>
                            <m:sSubPr>
                              <m:ctrlPr>
                                <a:rPr kumimoji="1" lang="en-US" altLang="zh-CN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b="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𝜈</m:t>
                              </m:r>
                            </m:e>
                            <m:sub>
                              <m:r>
                                <a:rPr kumimoji="1" lang="en-US" altLang="zh-CN" b="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𝜏</m:t>
                              </m:r>
                            </m:sub>
                          </m:sSub>
                        </m:e>
                      </m:d>
                      <m:r>
                        <a:rPr kumimoji="1"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𝐵𝑟</m:t>
                      </m:r>
                      <m:d>
                        <m:d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kumimoji="1" lang="en-US" altLang="zh-CN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𝜂</m:t>
                              </m:r>
                            </m:e>
                            <m:sup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→</m:t>
                          </m:r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𝜂</m:t>
                          </m:r>
                          <m:sSup>
                            <m:sSupPr>
                              <m:ctrlPr>
                                <a:rPr kumimoji="1" lang="en-US" altLang="zh-CN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𝜋</m:t>
                              </m:r>
                            </m:e>
                            <m:sup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</m:sup>
                          </m:sSup>
                          <m:sSup>
                            <m:sSupPr>
                              <m:ctrlPr>
                                <a:rPr kumimoji="1" lang="en-US" altLang="zh-CN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𝜋</m:t>
                              </m:r>
                            </m:e>
                            <m:sup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</m:sup>
                          </m:sSup>
                        </m:e>
                      </m:d>
                      <m:r>
                        <a:rPr kumimoji="1"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𝐵𝑟</m:t>
                      </m:r>
                      <m:d>
                        <m:d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𝜂</m:t>
                          </m:r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→</m:t>
                          </m:r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𝛾𝛾</m:t>
                          </m:r>
                        </m:e>
                      </m:d>
                      <m:r>
                        <a:rPr kumimoji="1"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kumimoji="1"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𝐵𝑟</m:t>
                      </m:r>
                      <m:r>
                        <a:rPr kumimoji="1"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kumimoji="1"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𝜏</m:t>
                          </m:r>
                        </m:e>
                        <m:sup>
                          <m:r>
                            <a:rPr kumimoji="1"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kumimoji="1"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kumimoji="1"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𝐾</m:t>
                          </m:r>
                        </m:e>
                        <m:sup>
                          <m:r>
                            <a:rPr kumimoji="1"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sSup>
                        <m:sSupPr>
                          <m:ctrlPr>
                            <a:rPr kumimoji="1"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𝜂</m:t>
                          </m:r>
                        </m:e>
                        <m:sup>
                          <m:r>
                            <a:rPr kumimoji="1"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sSub>
                        <m:sSubPr>
                          <m:ctrlPr>
                            <a:rPr kumimoji="1" lang="en-US" altLang="zh-CN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kumimoji="1" lang="en-US" altLang="zh-CN" b="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kumimoji="1" lang="en-US" altLang="zh-CN" b="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𝜈</m:t>
                              </m:r>
                            </m:e>
                          </m:acc>
                        </m:e>
                        <m:sub>
                          <m:r>
                            <a:rPr kumimoji="1" lang="en-US" altLang="zh-CN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𝜏</m:t>
                          </m:r>
                        </m:sub>
                      </m:sSub>
                      <m:r>
                        <a:rPr kumimoji="1"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𝜏𝜏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ℒ</m:t>
                      </m:r>
                    </m:oMath>
                  </m:oMathPara>
                </a14:m>
                <a:endParaRPr kumimoji="1" lang="en-US" altLang="zh-CN" b="0" dirty="0">
                  <a:ea typeface="Cambria Math" panose="02040503050406030204" pitchFamily="18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kumimoji="1" lang="en-US" altLang="zh-CN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𝑟𝑒𝑐</m:t>
                        </m:r>
                      </m:sub>
                    </m:sSub>
                  </m:oMath>
                </a14:m>
                <a:endParaRPr kumimoji="1" lang="en-US" altLang="zh-CN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kumimoji="1" lang="en-US" altLang="zh-CN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𝐵𝑟</m:t>
                    </m:r>
                    <m:d>
                      <m:dPr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kumimoji="1" lang="zh-CN" altLang="en-US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kumimoji="1" lang="zh-CN" altLang="en-US" i="1" dirty="0" smtClean="0">
                                <a:latin typeface="Cambria Math" panose="02040503050406030204" pitchFamily="18" charset="0"/>
                              </a:rPr>
                              <m:t>𝜏</m:t>
                            </m:r>
                          </m:e>
                          <m:sup>
                            <m:r>
                              <a:rPr kumimoji="1" lang="en-US" altLang="zh-CN" b="0" i="1" dirty="0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</m:sup>
                        </m:sSup>
                        <m:r>
                          <a:rPr kumimoji="1" lang="en-US" altLang="zh-CN" b="0" i="1" dirty="0" smtClean="0">
                            <a:latin typeface="Cambria Math" panose="02040503050406030204" pitchFamily="18" charset="0"/>
                          </a:rPr>
                          <m:t>→</m:t>
                        </m:r>
                        <m:sSup>
                          <m:sSupPr>
                            <m:ctrlPr>
                              <a:rPr kumimoji="1" lang="en-US" altLang="zh-CN" b="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zh-CN" b="0" i="1" dirty="0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kumimoji="1" lang="en-US" altLang="zh-CN" b="0" i="1" dirty="0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</m:sup>
                        </m:sSup>
                        <m:sSub>
                          <m:sSubPr>
                            <m:ctrlPr>
                              <a:rPr kumimoji="1" lang="en-US" altLang="zh-CN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kumimoji="1" lang="en-US" altLang="zh-CN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kumimoji="1" lang="en-US" altLang="zh-CN" b="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𝜈</m:t>
                                </m:r>
                              </m:e>
                            </m:acc>
                          </m:e>
                          <m:sub>
                            <m:r>
                              <a:rPr kumimoji="1" lang="en-US" altLang="zh-CN" b="0" i="1" dirty="0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  <m:sSub>
                          <m:sSubPr>
                            <m:ctrlPr>
                              <a:rPr kumimoji="1" lang="en-US" altLang="zh-CN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𝜈</m:t>
                            </m:r>
                          </m:e>
                          <m:sub>
                            <m:r>
                              <a:rPr kumimoji="1" lang="en-US" altLang="zh-CN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𝜏</m:t>
                            </m:r>
                          </m:sub>
                        </m:sSub>
                        <m:r>
                          <a:rPr kumimoji="1" lang="en-US" altLang="zh-CN" b="0" i="1" dirty="0" smtClean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d>
                    <m:r>
                      <a:rPr kumimoji="1" lang="en-US" altLang="zh-CN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=17.39%</m:t>
                    </m:r>
                  </m:oMath>
                </a14:m>
                <a:endParaRPr kumimoji="1" lang="en-US" altLang="zh-CN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kumimoji="1" lang="en-US" altLang="zh-CN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𝐵𝑟</m:t>
                    </m:r>
                    <m:d>
                      <m:dPr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CN" b="0" i="1" dirty="0" smtClean="0">
                            <a:latin typeface="Cambria Math" panose="02040503050406030204" pitchFamily="18" charset="0"/>
                          </a:rPr>
                          <m:t> </m:t>
                        </m:r>
                        <m:sSup>
                          <m:sSupPr>
                            <m:ctrlPr>
                              <a:rPr kumimoji="1" lang="zh-CN" altLang="en-US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kumimoji="1" lang="zh-CN" altLang="en-US" i="1" dirty="0" smtClean="0">
                                <a:latin typeface="Cambria Math" panose="02040503050406030204" pitchFamily="18" charset="0"/>
                              </a:rPr>
                              <m:t>𝜏</m:t>
                            </m:r>
                          </m:e>
                          <m:sup>
                            <m:r>
                              <a:rPr kumimoji="1" lang="en-US" altLang="zh-CN" b="0" i="1" dirty="0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</m:sup>
                        </m:sSup>
                        <m:r>
                          <a:rPr kumimoji="1" lang="en-US" altLang="zh-CN" b="0" i="1" dirty="0" smtClean="0">
                            <a:latin typeface="Cambria Math" panose="02040503050406030204" pitchFamily="18" charset="0"/>
                          </a:rPr>
                          <m:t>→</m:t>
                        </m:r>
                        <m:sSup>
                          <m:sSupPr>
                            <m:ctrlPr>
                              <a:rPr kumimoji="1" lang="en-US" altLang="zh-CN" b="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zh-CN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𝜇</m:t>
                            </m:r>
                          </m:e>
                          <m:sup>
                            <m:r>
                              <a:rPr kumimoji="1" lang="en-US" altLang="zh-CN" b="0" i="1" dirty="0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</m:sup>
                        </m:sSup>
                        <m:sSub>
                          <m:sSubPr>
                            <m:ctrlPr>
                              <a:rPr kumimoji="1" lang="en-US" altLang="zh-CN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kumimoji="1" lang="en-US" altLang="zh-CN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kumimoji="1" lang="en-US" altLang="zh-CN" b="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𝜈</m:t>
                                </m:r>
                              </m:e>
                            </m:acc>
                          </m:e>
                          <m:sub>
                            <m:r>
                              <a:rPr kumimoji="1" lang="en-US" altLang="zh-CN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𝜇</m:t>
                            </m:r>
                          </m:sub>
                        </m:sSub>
                        <m:sSub>
                          <m:sSubPr>
                            <m:ctrlPr>
                              <a:rPr kumimoji="1" lang="en-US" altLang="zh-CN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𝜈</m:t>
                            </m:r>
                          </m:e>
                          <m:sub>
                            <m:r>
                              <a:rPr kumimoji="1" lang="en-US" altLang="zh-CN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𝜏</m:t>
                            </m:r>
                          </m:sub>
                        </m:sSub>
                      </m:e>
                    </m:d>
                    <m:r>
                      <a:rPr kumimoji="1" lang="en-US" altLang="zh-CN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=17.82%</m:t>
                    </m:r>
                  </m:oMath>
                </a14:m>
                <a:endParaRPr kumimoji="1" lang="en-US" altLang="zh-CN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kumimoji="1" lang="en-US" altLang="zh-CN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𝐵𝑟</m:t>
                    </m:r>
                    <m:d>
                      <m:dPr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kumimoji="1" lang="en-US" altLang="zh-CN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zh-CN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𝜂</m:t>
                            </m:r>
                          </m:e>
                          <m:sup>
                            <m:r>
                              <a:rPr kumimoji="1" lang="en-US" altLang="zh-CN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→</m:t>
                        </m:r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𝜂</m:t>
                        </m:r>
                        <m:sSup>
                          <m:sSupPr>
                            <m:ctrlPr>
                              <a:rPr kumimoji="1" lang="en-US" altLang="zh-CN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zh-CN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kumimoji="1" lang="en-US" altLang="zh-CN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  <m:sSup>
                          <m:sSupPr>
                            <m:ctrlPr>
                              <a:rPr kumimoji="1" lang="en-US" altLang="zh-CN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zh-CN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kumimoji="1" lang="en-US" altLang="zh-CN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</m:sup>
                        </m:sSup>
                      </m:e>
                    </m:d>
                    <m:r>
                      <a:rPr kumimoji="1" lang="en-US" altLang="zh-CN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42.5±0.5</m:t>
                        </m:r>
                      </m:e>
                    </m:d>
                    <m:r>
                      <a:rPr kumimoji="1" lang="en-US" altLang="zh-CN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%</m:t>
                    </m:r>
                  </m:oMath>
                </a14:m>
                <a:endParaRPr kumimoji="1" lang="en-US" altLang="zh-CN" b="0" dirty="0">
                  <a:ea typeface="Cambria Math" panose="02040503050406030204" pitchFamily="18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kumimoji="1" lang="en-US" altLang="zh-CN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𝐵𝑟</m:t>
                    </m:r>
                    <m:d>
                      <m:dPr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𝜂</m:t>
                        </m:r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→</m:t>
                        </m:r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𝛾𝛾</m:t>
                        </m:r>
                      </m:e>
                    </m:d>
                    <m:r>
                      <a:rPr kumimoji="1" lang="en-US" altLang="zh-CN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39.36±0.18</m:t>
                        </m:r>
                      </m:e>
                    </m:d>
                    <m:r>
                      <a:rPr kumimoji="1" lang="en-US" altLang="zh-CN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%</m:t>
                    </m:r>
                  </m:oMath>
                </a14:m>
                <a:endParaRPr kumimoji="1" lang="en-US" altLang="zh-CN" b="0" dirty="0">
                  <a:ea typeface="Cambria Math" panose="02040503050406030204" pitchFamily="18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kumimoji="1" lang="en-US" altLang="zh-CN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𝐵𝑟</m:t>
                    </m:r>
                    <m:d>
                      <m:dPr>
                        <m:ctrlPr>
                          <a:rPr kumimoji="1" lang="en-US" altLang="zh-CN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kumimoji="1" lang="en-US" altLang="zh-CN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zh-CN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𝜏</m:t>
                            </m:r>
                          </m:e>
                          <m:sup>
                            <m:r>
                              <a:rPr kumimoji="1" lang="en-US" altLang="zh-CN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  <m:r>
                          <a:rPr kumimoji="1" lang="en-US" altLang="zh-CN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→</m:t>
                        </m:r>
                        <m:sSup>
                          <m:sSupPr>
                            <m:ctrlPr>
                              <a:rPr kumimoji="1" lang="en-US" altLang="zh-CN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zh-CN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𝐾</m:t>
                            </m:r>
                          </m:e>
                          <m:sup>
                            <m:r>
                              <a:rPr kumimoji="1" lang="en-US" altLang="zh-CN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  <m:sSup>
                          <m:sSupPr>
                            <m:ctrlPr>
                              <a:rPr kumimoji="1" lang="en-US" altLang="zh-CN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zh-CN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𝜂</m:t>
                            </m:r>
                          </m:e>
                          <m:sup>
                            <m:r>
                              <a:rPr kumimoji="1" lang="en-US" altLang="zh-CN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sSub>
                          <m:sSubPr>
                            <m:ctrlPr>
                              <a:rPr kumimoji="1" lang="en-US" altLang="zh-CN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𝜈</m:t>
                            </m:r>
                          </m:e>
                          <m:sub>
                            <m:r>
                              <a:rPr kumimoji="1" lang="en-US" altLang="zh-CN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𝜏</m:t>
                            </m:r>
                          </m:sub>
                        </m:sSub>
                      </m:e>
                    </m:d>
                    <m:r>
                      <a:rPr kumimoji="1" lang="en-US" altLang="zh-CN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&lt;2.4×</m:t>
                    </m:r>
                    <m:sSup>
                      <m:sSupPr>
                        <m:ctrlPr>
                          <a:rPr kumimoji="1" lang="en-US" altLang="zh-CN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kumimoji="1" lang="en-US" altLang="zh-CN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−6</m:t>
                        </m:r>
                      </m:sup>
                    </m:sSup>
                  </m:oMath>
                </a14:m>
                <a:endParaRPr kumimoji="1" lang="en-US" altLang="zh-CN" dirty="0">
                  <a:solidFill>
                    <a:schemeClr val="tx1"/>
                  </a:solidFill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𝜏𝜏</m:t>
                        </m:r>
                      </m:sub>
                    </m:sSub>
                    <m:r>
                      <a:rPr kumimoji="1" lang="en-US" altLang="zh-CN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=0.919 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𝑛𝑏</m:t>
                    </m:r>
                  </m:oMath>
                </a14:m>
                <a:endParaRPr kumimoji="1" lang="en-US" altLang="zh-CN" dirty="0">
                  <a:solidFill>
                    <a:schemeClr val="tx1"/>
                  </a:solidFill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kumimoji="1" lang="en-US" altLang="zh-CN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ℒ</m:t>
                    </m:r>
                    <m:r>
                      <a:rPr kumimoji="1" lang="en-US" altLang="zh-CN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=500 </m:t>
                    </m:r>
                    <m:sSup>
                      <m:sSupPr>
                        <m:ctrlPr>
                          <a:rPr kumimoji="1" lang="en-US" altLang="zh-CN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𝑓𝑏</m:t>
                        </m:r>
                      </m:e>
                      <m:sup>
                        <m:r>
                          <a:rPr kumimoji="1" lang="en-US" altLang="zh-CN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kumimoji="1" lang="en-US" altLang="zh-CN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(run1 all data)  </a:t>
                </a:r>
                <a14:m>
                  <m:oMath xmlns:m="http://schemas.openxmlformats.org/officeDocument/2006/math">
                    <m:r>
                      <a:rPr kumimoji="1" lang="en-US" altLang="zh-CN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ℒ</m:t>
                    </m:r>
                    <m:r>
                      <a:rPr kumimoji="1" lang="en-US" altLang="zh-CN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~90</m:t>
                    </m:r>
                    <m:r>
                      <a:rPr kumimoji="1" lang="en-US" altLang="zh-CN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0 </m:t>
                    </m:r>
                    <m:sSup>
                      <m:sSupPr>
                        <m:ctrlPr>
                          <a:rPr kumimoji="1" lang="en-US" altLang="zh-CN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𝑓𝑏</m:t>
                        </m:r>
                      </m:e>
                      <m:sup>
                        <m:r>
                          <a:rPr kumimoji="1" lang="en-US" altLang="zh-CN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kumimoji="1" lang="en-US" altLang="zh-CN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(all new data)</a:t>
                </a:r>
              </a:p>
              <a:p>
                <a:endParaRPr kumimoji="1" lang="en-US" altLang="zh-CN" dirty="0">
                  <a:solidFill>
                    <a:schemeClr val="tx1"/>
                  </a:solidFill>
                </a:endParaRPr>
              </a:p>
              <a:p>
                <a:r>
                  <a:rPr kumimoji="1"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𝑟𝑒𝑐</m:t>
                        </m:r>
                      </m:sub>
                    </m:sSub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=6.657%</m:t>
                    </m:r>
                  </m:oMath>
                </a14:m>
                <a:r>
                  <a:rPr kumimoji="1" lang="en-US" altLang="zh-CN" dirty="0"/>
                  <a:t> </a:t>
                </a:r>
                <a:r>
                  <a:rPr kumimoji="1"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and </a:t>
                </a:r>
                <a14:m>
                  <m:oMath xmlns:m="http://schemas.openxmlformats.org/officeDocument/2006/math">
                    <m:r>
                      <a:rPr kumimoji="1" lang="en-US" altLang="zh-CN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𝐵𝑟</m:t>
                    </m:r>
                    <m:d>
                      <m:dPr>
                        <m:ctrlPr>
                          <a:rPr kumimoji="1" lang="en-US" altLang="zh-CN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kumimoji="1" lang="en-US" altLang="zh-CN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zh-CN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𝜏</m:t>
                            </m:r>
                          </m:e>
                          <m:sup>
                            <m:r>
                              <a:rPr kumimoji="1" lang="en-US" altLang="zh-CN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  <m:r>
                          <a:rPr kumimoji="1" lang="en-US" altLang="zh-CN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→</m:t>
                        </m:r>
                        <m:sSup>
                          <m:sSupPr>
                            <m:ctrlPr>
                              <a:rPr kumimoji="1" lang="en-US" altLang="zh-CN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zh-CN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𝐾</m:t>
                            </m:r>
                          </m:e>
                          <m:sup>
                            <m:r>
                              <a:rPr kumimoji="1" lang="en-US" altLang="zh-CN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  <m:sSup>
                          <m:sSupPr>
                            <m:ctrlPr>
                              <a:rPr kumimoji="1" lang="en-US" altLang="zh-CN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zh-CN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𝜂</m:t>
                            </m:r>
                          </m:e>
                          <m:sup>
                            <m:r>
                              <a:rPr kumimoji="1" lang="en-US" altLang="zh-CN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sSub>
                          <m:sSubPr>
                            <m:ctrlPr>
                              <a:rPr kumimoji="1" lang="en-US" altLang="zh-CN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𝜈</m:t>
                            </m:r>
                          </m:e>
                          <m:sub>
                            <m:r>
                              <a:rPr kumimoji="1" lang="en-US" altLang="zh-CN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𝜏</m:t>
                            </m:r>
                          </m:sub>
                        </m:sSub>
                      </m:e>
                    </m:d>
                    <m:r>
                      <a:rPr kumimoji="1" lang="en-US" altLang="zh-CN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kumimoji="1" lang="en-US" altLang="zh-CN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2.4×</m:t>
                    </m:r>
                    <m:sSup>
                      <m:sSupPr>
                        <m:ctrlPr>
                          <a:rPr kumimoji="1" lang="en-US" altLang="zh-CN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kumimoji="1" lang="en-US" altLang="zh-CN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−6</m:t>
                        </m:r>
                      </m:sup>
                    </m:sSup>
                  </m:oMath>
                </a14:m>
                <a:r>
                  <a:rPr kumimoji="1"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, then </a:t>
                </a:r>
              </a:p>
              <a:p>
                <a14:m>
                  <m:oMath xmlns:m="http://schemas.openxmlformats.org/officeDocument/2006/math">
                    <m:r>
                      <a:rPr kumimoji="1" lang="en-US" altLang="zh-CN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ℒ</m:t>
                    </m:r>
                    <m:r>
                      <a:rPr kumimoji="1" lang="en-US" altLang="zh-CN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=500 </m:t>
                    </m:r>
                    <m:sSup>
                      <m:sSupPr>
                        <m:ctrlPr>
                          <a:rPr kumimoji="1"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𝑓𝑏</m:t>
                        </m:r>
                      </m:e>
                      <m:sup>
                        <m:r>
                          <a:rPr kumimoji="1"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kumimoji="1" lang="en-US" altLang="zh-CN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kumimoji="1" lang="en-US" altLang="zh-CN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:</m:t>
                    </m:r>
                    <m:sSub>
                      <m:sSubPr>
                        <m:ctrlPr>
                          <a:rPr kumimoji="1" lang="en-US" altLang="zh-CN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kumimoji="1" lang="en-US" altLang="zh-CN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𝑠𝑖𝑔𝑛𝑎𝑙</m:t>
                        </m:r>
                      </m:sub>
                    </m:sSub>
                    <m:r>
                      <a:rPr kumimoji="1" lang="en-US" altLang="zh-CN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kumimoji="1" lang="en-US" altLang="zh-CN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2.1,</m:t>
                    </m:r>
                  </m:oMath>
                </a14:m>
                <a:r>
                  <a:rPr kumimoji="1" lang="en-US" altLang="zh-CN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i="1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𝑏𝑘𝑔</m:t>
                        </m:r>
                      </m:sub>
                    </m:sSub>
                    <m:r>
                      <a:rPr kumimoji="1" lang="en-US" altLang="zh-CN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5.2</m:t>
                    </m:r>
                  </m:oMath>
                </a14:m>
                <a:endParaRPr kumimoji="1" lang="en-US" altLang="zh-CN" dirty="0">
                  <a:solidFill>
                    <a:schemeClr val="tx1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1" lang="en-US" altLang="zh-CN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ℒ</m:t>
                      </m:r>
                      <m:r>
                        <a:rPr kumimoji="1" lang="en-US" altLang="zh-CN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=900 </m:t>
                      </m:r>
                      <m:sSup>
                        <m:sSupPr>
                          <m:ctrlPr>
                            <a:rPr kumimoji="1" lang="en-US" altLang="zh-CN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𝑓𝑏</m:t>
                          </m:r>
                        </m:e>
                        <m:sup>
                          <m:r>
                            <a:rPr kumimoji="1" lang="en-US" altLang="zh-CN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kumimoji="1" lang="en-US" altLang="zh-CN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:</m:t>
                      </m:r>
                      <m:sSub>
                        <m:sSubPr>
                          <m:ctrlPr>
                            <a:rPr kumimoji="1" lang="en-US" altLang="zh-CN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i="1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kumimoji="1" lang="en-US" altLang="zh-CN" i="1">
                              <a:latin typeface="Cambria Math" panose="02040503050406030204" pitchFamily="18" charset="0"/>
                            </a:rPr>
                            <m:t>𝑠𝑖𝑔𝑛𝑎𝑙</m:t>
                          </m:r>
                        </m:sub>
                      </m:sSub>
                      <m:r>
                        <a:rPr kumimoji="1" lang="en-US" altLang="zh-CN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3.8</m:t>
                      </m:r>
                      <m:r>
                        <a:rPr kumimoji="1" lang="en-US" altLang="zh-CN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kumimoji="1" lang="en-US" altLang="zh-CN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kumimoji="1" lang="en-US" altLang="zh-CN" i="1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kumimoji="1" lang="en-US" altLang="zh-CN" i="1">
                              <a:latin typeface="Cambria Math" panose="02040503050406030204" pitchFamily="18" charset="0"/>
                            </a:rPr>
                            <m:t>𝑏𝑘𝑔</m:t>
                          </m:r>
                        </m:sub>
                      </m:sSub>
                      <m:r>
                        <a:rPr kumimoji="1" lang="en-US" altLang="zh-CN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9.4</m:t>
                      </m:r>
                    </m:oMath>
                  </m:oMathPara>
                </a14:m>
                <a:endParaRPr kumimoji="1" lang="en-US" altLang="zh-CN" dirty="0"/>
              </a:p>
              <a:p>
                <a:endParaRPr kumimoji="1" lang="en-US" altLang="zh-CN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110F1883-2D07-7565-D3C7-41A3525B66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346" y="2032023"/>
                <a:ext cx="11022227" cy="4386714"/>
              </a:xfrm>
              <a:prstGeom prst="rect">
                <a:avLst/>
              </a:prstGeom>
              <a:blipFill>
                <a:blip r:embed="rId2"/>
                <a:stretch>
                  <a:fillRect l="-46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文本框 3">
            <a:extLst>
              <a:ext uri="{FF2B5EF4-FFF2-40B4-BE49-F238E27FC236}">
                <a16:creationId xmlns:a16="http://schemas.microsoft.com/office/drawing/2014/main" id="{2B61B86D-9813-0E72-DAF6-F5CCCF8AA3BC}"/>
              </a:ext>
            </a:extLst>
          </p:cNvPr>
          <p:cNvSpPr txBox="1"/>
          <p:nvPr/>
        </p:nvSpPr>
        <p:spPr>
          <a:xfrm>
            <a:off x="2835876" y="235484"/>
            <a:ext cx="59436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E</a:t>
            </a:r>
            <a:r>
              <a:rPr lang="en-US" altLang="zh-CN" sz="28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valuation of signal yield-eTag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949E8694-4B23-739E-FD55-173689558F5F}"/>
              </a:ext>
            </a:extLst>
          </p:cNvPr>
          <p:cNvSpPr txBox="1"/>
          <p:nvPr/>
        </p:nvSpPr>
        <p:spPr>
          <a:xfrm>
            <a:off x="358346" y="1393545"/>
            <a:ext cx="544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zh-CN" b="1" dirty="0"/>
              <a:t>Under the requirement of MVA&gt;0.60</a:t>
            </a:r>
            <a:endParaRPr kumimoji="1" lang="zh-CN" altLang="en-US" b="1" dirty="0"/>
          </a:p>
        </p:txBody>
      </p:sp>
      <p:sp>
        <p:nvSpPr>
          <p:cNvPr id="6" name="灯片编号占位符 1">
            <a:extLst>
              <a:ext uri="{FF2B5EF4-FFF2-40B4-BE49-F238E27FC236}">
                <a16:creationId xmlns:a16="http://schemas.microsoft.com/office/drawing/2014/main" id="{C4199ED4-D42C-A541-B60F-F6859A871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20ACEC0F-9179-9945-8730-F942AA168E5D}" type="slidenum">
              <a:rPr kumimoji="1" lang="zh-CN" altLang="en-US" sz="2000" b="1" smtClean="0"/>
              <a:t>10</a:t>
            </a:fld>
            <a:r>
              <a:rPr kumimoji="1" lang="en-US" altLang="zh-CN" sz="2000" b="1" dirty="0"/>
              <a:t>/21</a:t>
            </a:r>
            <a:endParaRPr kumimoji="1" lang="zh-CN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993080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49695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42ADCBC3-C293-0B45-BF71-440ACDD85204}"/>
              </a:ext>
            </a:extLst>
          </p:cNvPr>
          <p:cNvSpPr txBox="1"/>
          <p:nvPr/>
        </p:nvSpPr>
        <p:spPr>
          <a:xfrm>
            <a:off x="1853" y="95711"/>
            <a:ext cx="10044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b="1" dirty="0"/>
              <a:t>若不加</a:t>
            </a:r>
            <a:r>
              <a:rPr kumimoji="1" lang="en-US" altLang="zh-CN" b="1" dirty="0"/>
              <a:t>MVA</a:t>
            </a:r>
            <a:r>
              <a:rPr kumimoji="1" lang="zh-CN" altLang="en-US" b="1" dirty="0"/>
              <a:t>这个</a:t>
            </a:r>
            <a:r>
              <a:rPr kumimoji="1" lang="en-US" altLang="zh-CN" b="1" dirty="0"/>
              <a:t>selection</a:t>
            </a:r>
            <a:r>
              <a:rPr kumimoji="1" lang="zh-CN" altLang="en-US" b="1" dirty="0"/>
              <a:t>，则对于</a:t>
            </a:r>
            <a:r>
              <a:rPr kumimoji="1" lang="en-US" altLang="zh-CN" b="1" dirty="0"/>
              <a:t>continuum</a:t>
            </a:r>
            <a:r>
              <a:rPr kumimoji="1" lang="zh-CN" altLang="en-US" b="1" dirty="0"/>
              <a:t>本底有</a:t>
            </a:r>
            <a:r>
              <a:rPr kumimoji="1" lang="en-US" altLang="zh-CN" b="1" dirty="0"/>
              <a:t>peaking</a:t>
            </a:r>
            <a:r>
              <a:rPr kumimoji="1" lang="zh-CN" altLang="en-US" b="1" dirty="0"/>
              <a:t> </a:t>
            </a:r>
            <a:r>
              <a:rPr kumimoji="1" lang="en-US" altLang="zh-CN" b="1" dirty="0"/>
              <a:t>background</a:t>
            </a:r>
            <a:r>
              <a:rPr kumimoji="1" lang="zh-CN" altLang="en-US" b="1" dirty="0"/>
              <a:t>存在：</a:t>
            </a:r>
            <a:endParaRPr kumimoji="1" lang="en-US" altLang="zh-CN" b="1" dirty="0"/>
          </a:p>
          <a:p>
            <a:r>
              <a:rPr kumimoji="1" lang="zh-CN" altLang="en-US" b="1" dirty="0"/>
              <a:t>我们反选</a:t>
            </a:r>
            <a:r>
              <a:rPr kumimoji="1" lang="en-US" altLang="zh-CN" b="1" dirty="0" err="1"/>
              <a:t>lepID</a:t>
            </a:r>
            <a:r>
              <a:rPr kumimoji="1" lang="zh-CN" altLang="en-US" b="1" dirty="0"/>
              <a:t>小的事件，并且</a:t>
            </a:r>
            <a:r>
              <a:rPr kumimoji="1" lang="zh-CN" altLang="en-US" b="1" dirty="0">
                <a:solidFill>
                  <a:srgbClr val="FF0000"/>
                </a:solidFill>
              </a:rPr>
              <a:t>删掉</a:t>
            </a:r>
            <a:r>
              <a:rPr kumimoji="1" lang="en-US" altLang="zh-CN" b="1" dirty="0">
                <a:solidFill>
                  <a:srgbClr val="FF0000"/>
                </a:solidFill>
              </a:rPr>
              <a:t>eta</a:t>
            </a:r>
            <a:r>
              <a:rPr kumimoji="1" lang="zh-CN" altLang="en-US" b="1" dirty="0">
                <a:solidFill>
                  <a:srgbClr val="FF0000"/>
                </a:solidFill>
              </a:rPr>
              <a:t>不变质量的选择条件</a:t>
            </a:r>
            <a:r>
              <a:rPr kumimoji="1" lang="en-US" altLang="zh-CN" b="1" dirty="0">
                <a:solidFill>
                  <a:srgbClr val="FF0000"/>
                </a:solidFill>
              </a:rPr>
              <a:t>(?)</a:t>
            </a:r>
            <a:endParaRPr kumimoji="1" lang="zh-CN" altLang="en-US" b="1" dirty="0">
              <a:solidFill>
                <a:srgbClr val="FF0000"/>
              </a:solidFill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7ACDE3C3-1F55-6307-7CD8-FFF9F73C2B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5257" y="1238808"/>
            <a:ext cx="3907636" cy="28080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AEED1405-7DCC-AE6E-38DC-C26ECBDC26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7720" y="1238808"/>
            <a:ext cx="3907636" cy="2808000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ED6B7698-EF15-AE7E-26B1-DF3F5462F8A9}"/>
              </a:ext>
            </a:extLst>
          </p:cNvPr>
          <p:cNvSpPr txBox="1"/>
          <p:nvPr/>
        </p:nvSpPr>
        <p:spPr>
          <a:xfrm>
            <a:off x="0" y="891607"/>
            <a:ext cx="35705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zh-CN" b="1" dirty="0"/>
              <a:t>For</a:t>
            </a:r>
            <a:r>
              <a:rPr kumimoji="1" lang="zh-CN" altLang="en-US" b="1" dirty="0"/>
              <a:t> </a:t>
            </a:r>
            <a:r>
              <a:rPr kumimoji="1" lang="en-US" altLang="zh-CN" b="1" dirty="0" err="1"/>
              <a:t>taupair</a:t>
            </a:r>
            <a:r>
              <a:rPr kumimoji="1" lang="zh-CN" altLang="en-US" b="1" dirty="0"/>
              <a:t> </a:t>
            </a:r>
            <a:r>
              <a:rPr kumimoji="1" lang="en-US" altLang="zh-CN" b="1" dirty="0"/>
              <a:t>background</a:t>
            </a:r>
            <a:endParaRPr kumimoji="1" lang="zh-CN" altLang="en-US" b="1" dirty="0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BEC2ACB2-4347-8BEB-0229-19C7F46A09BE}"/>
              </a:ext>
            </a:extLst>
          </p:cNvPr>
          <p:cNvSpPr txBox="1"/>
          <p:nvPr/>
        </p:nvSpPr>
        <p:spPr>
          <a:xfrm>
            <a:off x="6475499" y="891607"/>
            <a:ext cx="35705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zh-CN" b="1" dirty="0"/>
              <a:t>For</a:t>
            </a:r>
            <a:r>
              <a:rPr kumimoji="1" lang="zh-CN" altLang="en-US" b="1" dirty="0"/>
              <a:t> </a:t>
            </a:r>
            <a:r>
              <a:rPr kumimoji="1" lang="en-US" altLang="zh-CN" b="1" dirty="0"/>
              <a:t>continuum</a:t>
            </a:r>
            <a:r>
              <a:rPr kumimoji="1" lang="zh-CN" altLang="en-US" b="1" dirty="0"/>
              <a:t> </a:t>
            </a:r>
            <a:r>
              <a:rPr kumimoji="1" lang="en-US" altLang="zh-CN" b="1" dirty="0"/>
              <a:t>background</a:t>
            </a:r>
            <a:endParaRPr kumimoji="1" lang="zh-CN" altLang="en-US" b="1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F2970603-71EF-78EC-97A6-8A905D3FE501}"/>
              </a:ext>
            </a:extLst>
          </p:cNvPr>
          <p:cNvSpPr txBox="1"/>
          <p:nvPr/>
        </p:nvSpPr>
        <p:spPr>
          <a:xfrm>
            <a:off x="888134" y="5375420"/>
            <a:ext cx="25779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zh-CN" b="1" dirty="0"/>
              <a:t>For</a:t>
            </a:r>
            <a:r>
              <a:rPr kumimoji="1" lang="zh-CN" altLang="en-US" b="1" dirty="0"/>
              <a:t> </a:t>
            </a:r>
            <a:r>
              <a:rPr kumimoji="1" lang="en-US" altLang="zh-CN" b="1" dirty="0"/>
              <a:t>real</a:t>
            </a:r>
            <a:r>
              <a:rPr kumimoji="1" lang="zh-CN" altLang="en-US" b="1" dirty="0"/>
              <a:t> </a:t>
            </a:r>
            <a:r>
              <a:rPr kumimoji="1" lang="en-US" altLang="zh-CN" b="1" dirty="0"/>
              <a:t>background</a:t>
            </a:r>
            <a:endParaRPr kumimoji="1" lang="zh-CN" altLang="en-US" b="1" dirty="0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40F636EA-985C-C353-2946-82F8280FFC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9075" y="4046808"/>
            <a:ext cx="3907636" cy="2808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94357379-8E60-8952-C3E7-721852CDAEA0}"/>
                  </a:ext>
                </a:extLst>
              </p:cNvPr>
              <p:cNvSpPr txBox="1"/>
              <p:nvPr/>
            </p:nvSpPr>
            <p:spPr>
              <a:xfrm>
                <a:off x="8134000" y="5356684"/>
                <a:ext cx="3530462" cy="52501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b="1" i="0" smtClean="0">
                          <a:latin typeface="Cambria Math" panose="02040503050406030204" pitchFamily="18" charset="0"/>
                        </a:rPr>
                        <m:t>𝐫𝐚𝐭𝐢𝐨</m:t>
                      </m:r>
                      <m:r>
                        <a:rPr kumimoji="1" lang="en-US" altLang="zh-CN" b="1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1" lang="zh-CN" alt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1" lang="en-US" altLang="zh-CN" b="1" i="1" smtClean="0">
                              <a:latin typeface="Cambria Math" panose="02040503050406030204" pitchFamily="18" charset="0"/>
                            </a:rPr>
                            <m:t>𝟐𝟖</m:t>
                          </m:r>
                          <m:r>
                            <a:rPr kumimoji="1" lang="en-US" altLang="zh-CN" b="1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kumimoji="1" lang="en-US" altLang="zh-CN" b="1" i="1" smtClean="0"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kumimoji="1" lang="en-US" altLang="zh-CN" b="1" i="1" smtClean="0">
                              <a:latin typeface="Cambria Math" panose="02040503050406030204" pitchFamily="18" charset="0"/>
                            </a:rPr>
                            <m:t>𝟓𝟗</m:t>
                          </m:r>
                          <m:r>
                            <a:rPr kumimoji="1" lang="en-US" altLang="zh-CN" b="1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kumimoji="1" lang="en-US" altLang="zh-CN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kumimoji="1" lang="en-US" altLang="zh-CN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kumimoji="1" lang="en-US" altLang="zh-CN" b="1" i="1" smtClean="0">
                              <a:latin typeface="Cambria Math" panose="02040503050406030204" pitchFamily="18" charset="0"/>
                            </a:rPr>
                            <m:t>𝟏𝟏𝟎</m:t>
                          </m:r>
                          <m:r>
                            <a:rPr kumimoji="1" lang="en-US" altLang="zh-CN" b="1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kumimoji="1" lang="en-US" altLang="zh-CN" b="1" i="1" smtClean="0"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  <m:r>
                        <a:rPr kumimoji="1" lang="en-US" altLang="zh-CN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kumimoji="1" lang="en-US" altLang="zh-CN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kumimoji="1" lang="en-US" altLang="zh-CN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kumimoji="1" lang="en-US" altLang="zh-CN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𝟏𝟔𝟖𝟓</m:t>
                      </m:r>
                    </m:oMath>
                  </m:oMathPara>
                </a14:m>
                <a:endParaRPr kumimoji="1" lang="zh-CN" altLang="en-US" b="1" dirty="0"/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94357379-8E60-8952-C3E7-721852CDAE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34000" y="5356684"/>
                <a:ext cx="3530462" cy="525016"/>
              </a:xfrm>
              <a:prstGeom prst="rect">
                <a:avLst/>
              </a:prstGeom>
              <a:blipFill>
                <a:blip r:embed="rId5"/>
                <a:stretch>
                  <a:fillRect t="-4651" b="-1162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32849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B2A43E74-5E36-A265-AC98-42130ECE7A2D}"/>
              </a:ext>
            </a:extLst>
          </p:cNvPr>
          <p:cNvSpPr/>
          <p:nvPr/>
        </p:nvSpPr>
        <p:spPr>
          <a:xfrm>
            <a:off x="842481" y="105103"/>
            <a:ext cx="963716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CN" sz="3600" b="1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Data and MC Sample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2FB01678-51A3-D2FD-9CC2-33C37ECB0811}"/>
                  </a:ext>
                </a:extLst>
              </p:cNvPr>
              <p:cNvSpPr txBox="1"/>
              <p:nvPr/>
            </p:nvSpPr>
            <p:spPr>
              <a:xfrm>
                <a:off x="1277420" y="1771480"/>
                <a:ext cx="9637160" cy="37856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kumimoji="1" lang="en-US" altLang="zh-CN" sz="2000" b="1" u="sng" dirty="0"/>
                  <a:t>Data</a:t>
                </a:r>
                <a:r>
                  <a:rPr kumimoji="1" lang="en-US" altLang="zh-CN" sz="2000" b="1" dirty="0"/>
                  <a:t>: </a:t>
                </a:r>
                <a:r>
                  <a:rPr kumimoji="1" lang="en-US" altLang="zh-CN" sz="2000" dirty="0"/>
                  <a:t>Run1: Proc13 + Moriond2023, total </a:t>
                </a:r>
                <a:r>
                  <a:rPr kumimoji="1" lang="en-US" altLang="zh-CN" sz="2000" dirty="0" err="1"/>
                  <a:t>intL</a:t>
                </a:r>
                <a14:m>
                  <m:oMath xmlns:m="http://schemas.openxmlformats.org/officeDocument/2006/math">
                    <m:r>
                      <a:rPr kumimoji="1" lang="en-US" altLang="zh-CN" sz="2000" b="0" i="1" smtClean="0">
                        <a:latin typeface="Cambria Math" panose="02040503050406030204" pitchFamily="18" charset="0"/>
                      </a:rPr>
                      <m:t>~430 </m:t>
                    </m:r>
                    <m:sSup>
                      <m:sSupPr>
                        <m:ctrlPr>
                          <a:rPr kumimoji="1"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1" lang="en-US" altLang="zh-CN" sz="2000" b="0" i="0" smtClean="0">
                            <a:latin typeface="Cambria Math" panose="02040503050406030204" pitchFamily="18" charset="0"/>
                          </a:rPr>
                          <m:t>fb</m:t>
                        </m:r>
                      </m:e>
                      <m:sup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kumimoji="1" lang="en-US" altLang="zh-CN" sz="2000" dirty="0"/>
                  <a:t> (4S + </a:t>
                </a:r>
                <a:r>
                  <a:rPr kumimoji="1" lang="en-US" altLang="zh-CN" sz="2000" dirty="0" err="1"/>
                  <a:t>off_res</a:t>
                </a:r>
                <a:r>
                  <a:rPr kumimoji="1" lang="en-US" altLang="zh-CN" sz="2000" dirty="0"/>
                  <a:t> + 5S)</a:t>
                </a:r>
              </a:p>
              <a:p>
                <a:endParaRPr kumimoji="1" lang="en-US" altLang="zh-CN" sz="20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kumimoji="1" lang="en-US" altLang="zh-CN" sz="2000" b="1" u="sng" dirty="0"/>
                  <a:t>Generic MC</a:t>
                </a:r>
                <a:r>
                  <a:rPr kumimoji="1" lang="en-US" altLang="zh-CN" sz="2000" b="1" dirty="0"/>
                  <a:t>: </a:t>
                </a:r>
                <a:r>
                  <a:rPr kumimoji="1" lang="en-US" altLang="zh-CN" sz="2000" dirty="0"/>
                  <a:t>Run1: MC16rd, total </a:t>
                </a:r>
                <a:r>
                  <a:rPr kumimoji="1" lang="en-US" altLang="zh-CN" sz="2000" dirty="0" err="1"/>
                  <a:t>intL</a:t>
                </a:r>
                <a14:m>
                  <m:oMath xmlns:m="http://schemas.openxmlformats.org/officeDocument/2006/math">
                    <m:r>
                      <a:rPr kumimoji="1" lang="en-US" altLang="zh-CN" sz="2000" i="1">
                        <a:latin typeface="Cambria Math" panose="02040503050406030204" pitchFamily="18" charset="0"/>
                      </a:rPr>
                      <m:t>~</m:t>
                    </m:r>
                    <m:r>
                      <a:rPr kumimoji="1" lang="en-US" altLang="zh-CN" sz="2000" b="0" i="1" smtClean="0">
                        <a:latin typeface="Cambria Math" panose="02040503050406030204" pitchFamily="18" charset="0"/>
                      </a:rPr>
                      <m:t>1.4 </m:t>
                    </m:r>
                    <m:sSup>
                      <m:sSupPr>
                        <m:ctrlPr>
                          <a:rPr kumimoji="1" lang="en-US" altLang="zh-CN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1" lang="en-US" altLang="zh-CN" sz="2000" b="0" i="0" smtClean="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m:rPr>
                            <m:sty m:val="p"/>
                          </m:rPr>
                          <a:rPr kumimoji="1" lang="en-US" altLang="zh-CN" sz="2000">
                            <a:latin typeface="Cambria Math" panose="02040503050406030204" pitchFamily="18" charset="0"/>
                          </a:rPr>
                          <m:t>b</m:t>
                        </m:r>
                      </m:e>
                      <m:sup>
                        <m:r>
                          <a:rPr kumimoji="1" lang="en-US" altLang="zh-CN" sz="2000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kumimoji="1" lang="en-US" altLang="zh-CN" sz="2000" dirty="0"/>
                  <a:t>, normalized to </a:t>
                </a:r>
                <a14:m>
                  <m:oMath xmlns:m="http://schemas.openxmlformats.org/officeDocument/2006/math">
                    <m:r>
                      <a:rPr kumimoji="1" lang="en-US" altLang="zh-CN" sz="2000" i="1">
                        <a:latin typeface="Cambria Math" panose="02040503050406030204" pitchFamily="18" charset="0"/>
                      </a:rPr>
                      <m:t>430</m:t>
                    </m:r>
                    <m:r>
                      <a:rPr kumimoji="1" lang="en-US" altLang="zh-CN" sz="2000" b="0" i="1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kumimoji="1" lang="en-US" altLang="zh-CN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1" lang="en-US" altLang="zh-CN" sz="2000">
                            <a:latin typeface="Cambria Math" panose="02040503050406030204" pitchFamily="18" charset="0"/>
                          </a:rPr>
                          <m:t>fb</m:t>
                        </m:r>
                      </m:e>
                      <m:sup>
                        <m:r>
                          <a:rPr kumimoji="1" lang="en-US" altLang="zh-CN" sz="2000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endParaRPr kumimoji="1" lang="en-US" altLang="zh-CN" sz="2000" dirty="0"/>
              </a:p>
              <a:p>
                <a:endParaRPr kumimoji="1" lang="en-US" altLang="zh-CN" sz="20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kumimoji="1" lang="en-US" altLang="zh-CN" sz="2000" b="1" u="sng" dirty="0"/>
                  <a:t>Skim</a:t>
                </a:r>
                <a:r>
                  <a:rPr kumimoji="1" lang="en-US" altLang="zh-CN" sz="2000" b="1" dirty="0"/>
                  <a:t>: </a:t>
                </a:r>
                <a:r>
                  <a:rPr kumimoji="1" lang="en-US" altLang="zh-CN" sz="2000" dirty="0"/>
                  <a:t>tau Thrust skim:</a:t>
                </a:r>
              </a:p>
              <a:p>
                <a:endParaRPr kumimoji="1" lang="en-US" altLang="zh-CN" sz="2000" dirty="0"/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kumimoji="1" lang="en-US" altLang="zh-CN" sz="2000" dirty="0"/>
                  <a:t>0.8&lt;thrust&lt;0.99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kumimoji="1" lang="en-US" altLang="zh-CN" sz="2000" dirty="0"/>
                  <a:t>1.4&lt;</a:t>
                </a:r>
                <a:r>
                  <a:rPr kumimoji="1" lang="en-US" altLang="zh-CN" sz="2000" dirty="0" err="1"/>
                  <a:t>visibleEnergyOfEventsCMS</a:t>
                </a:r>
                <a:r>
                  <a:rPr kumimoji="1" lang="en-US" altLang="zh-CN" sz="2000" dirty="0"/>
                  <a:t>&lt;10.4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zh-CN" sz="2000" dirty="0">
                        <a:latin typeface="Cambria Math" panose="02040503050406030204" pitchFamily="18" charset="0"/>
                      </a:rPr>
                      <m:t>GeV</m:t>
                    </m:r>
                  </m:oMath>
                </a14:m>
                <a:endParaRPr kumimoji="1" lang="en-US" altLang="zh-CN" sz="2000" dirty="0"/>
              </a:p>
              <a:p>
                <a:endParaRPr kumimoji="1" lang="en-US" altLang="zh-CN" sz="20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kumimoji="1" lang="en-US" altLang="zh-CN" sz="2000" b="1" u="sng" dirty="0"/>
                  <a:t>Topology</a:t>
                </a:r>
                <a:r>
                  <a:rPr kumimoji="1" lang="en-US" altLang="zh-CN" sz="2000" b="1" dirty="0"/>
                  <a:t>:</a:t>
                </a:r>
              </a:p>
              <a:p>
                <a:pPr lvl="1"/>
                <a:r>
                  <a:rPr kumimoji="1" lang="en-US" altLang="zh-CN" sz="2000" dirty="0"/>
                  <a:t>Signal side: </a:t>
                </a:r>
                <a14:m>
                  <m:oMath xmlns:m="http://schemas.openxmlformats.org/officeDocument/2006/math">
                    <m:r>
                      <a:rPr kumimoji="1" lang="el-GR" altLang="zh-CN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𝜏</m:t>
                    </m:r>
                    <m:r>
                      <a:rPr kumimoji="1" lang="en-US" altLang="zh-CN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kumimoji="1" lang="en-US" altLang="zh-CN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𝐾</m:t>
                        </m:r>
                        <m:sSup>
                          <m:sSupPr>
                            <m:ctrlPr>
                              <a:rPr kumimoji="1" lang="en-US" altLang="zh-CN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zh-CN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𝜂</m:t>
                            </m:r>
                          </m:e>
                          <m:sup>
                            <m:r>
                              <a:rPr kumimoji="1" lang="en-US" altLang="zh-CN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kumimoji="1" lang="en-US" altLang="zh-CN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𝜈</m:t>
                        </m:r>
                      </m:e>
                      <m:sub>
                        <m:r>
                          <a:rPr kumimoji="1" lang="en-US" altLang="zh-CN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𝜏</m:t>
                        </m:r>
                      </m:sub>
                    </m:sSub>
                  </m:oMath>
                </a14:m>
                <a:r>
                  <a:rPr kumimoji="1" lang="en-US" altLang="zh-CN" sz="2000" i="1" dirty="0"/>
                  <a:t>,</a:t>
                </a:r>
                <a:r>
                  <a:rPr kumimoji="1" lang="en-US" altLang="zh-CN" sz="2000" i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𝜂</m:t>
                        </m:r>
                      </m:e>
                      <m:sup>
                        <m:r>
                          <a:rPr kumimoji="1" lang="en-US" altLang="zh-CN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kumimoji="1" lang="en-US" altLang="zh-CN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kumimoji="1" lang="en-US" altLang="zh-CN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𝜂𝜋𝜋</m:t>
                    </m:r>
                  </m:oMath>
                </a14:m>
                <a:r>
                  <a:rPr kumimoji="1" lang="en-US" altLang="zh-CN" sz="2000" i="1" dirty="0"/>
                  <a:t>,</a:t>
                </a:r>
                <a14:m>
                  <m:oMath xmlns:m="http://schemas.openxmlformats.org/officeDocument/2006/math">
                    <m:r>
                      <a:rPr kumimoji="1" lang="en-US" altLang="zh-CN" sz="2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𝜂</m:t>
                    </m:r>
                    <m:r>
                      <a:rPr kumimoji="1" lang="en-US" altLang="zh-CN" sz="2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kumimoji="1" lang="en-US" altLang="zh-CN" sz="2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𝛾𝛾</m:t>
                    </m:r>
                  </m:oMath>
                </a14:m>
                <a:endParaRPr kumimoji="1" lang="en-US" altLang="zh-CN" sz="2000" i="1" dirty="0"/>
              </a:p>
              <a:p>
                <a:pPr lvl="1"/>
                <a:r>
                  <a:rPr kumimoji="1" lang="en-US" altLang="zh-CN" sz="2000" dirty="0"/>
                  <a:t>Tag side: </a:t>
                </a:r>
                <a14:m>
                  <m:oMath xmlns:m="http://schemas.openxmlformats.org/officeDocument/2006/math">
                    <m:r>
                      <a:rPr kumimoji="1" lang="el-GR" altLang="zh-CN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𝜏</m:t>
                    </m:r>
                    <m:r>
                      <a:rPr kumimoji="1" lang="en-US" altLang="zh-CN" sz="2000" b="0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kumimoji="1" lang="en-US" altLang="zh-CN" sz="2000" b="0" i="1" smtClean="0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kumimoji="1" lang="en-US" altLang="zh-CN" sz="2000" i="1" dirty="0"/>
                  <a:t>, </a:t>
                </a:r>
                <a14:m>
                  <m:oMath xmlns:m="http://schemas.openxmlformats.org/officeDocument/2006/math">
                    <m:r>
                      <a:rPr kumimoji="1" lang="en-US" altLang="zh-CN" sz="2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</m:oMath>
                </a14:m>
                <a:endParaRPr kumimoji="1" lang="zh-CN" altLang="en-US" sz="2000" i="1" dirty="0"/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2FB01678-51A3-D2FD-9CC2-33C37ECB08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7420" y="1771480"/>
                <a:ext cx="9637160" cy="3785652"/>
              </a:xfrm>
              <a:prstGeom prst="rect">
                <a:avLst/>
              </a:prstGeom>
              <a:blipFill>
                <a:blip r:embed="rId2"/>
                <a:stretch>
                  <a:fillRect l="-526" t="-1003" b="-200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灯片编号占位符 1">
            <a:extLst>
              <a:ext uri="{FF2B5EF4-FFF2-40B4-BE49-F238E27FC236}">
                <a16:creationId xmlns:a16="http://schemas.microsoft.com/office/drawing/2014/main" id="{446DC398-E18F-A84B-9600-66D3182F5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20ACEC0F-9179-9945-8730-F942AA168E5D}" type="slidenum">
              <a:rPr kumimoji="1" lang="zh-CN" altLang="en-US" sz="2000" b="1" smtClean="0"/>
              <a:t>2</a:t>
            </a:fld>
            <a:r>
              <a:rPr kumimoji="1" lang="en-US" altLang="zh-CN" sz="2000" b="1" dirty="0"/>
              <a:t>/21</a:t>
            </a:r>
            <a:endParaRPr kumimoji="1" lang="zh-CN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9010226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3CE8303A-D97A-0F4F-7A07-996E8E0841DB}"/>
              </a:ext>
            </a:extLst>
          </p:cNvPr>
          <p:cNvSpPr/>
          <p:nvPr/>
        </p:nvSpPr>
        <p:spPr>
          <a:xfrm>
            <a:off x="842481" y="0"/>
            <a:ext cx="963716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CN" sz="3200" b="1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Selection Criteria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7A6BAF71-C5B5-D5F3-8EFB-74DC7BF80668}"/>
                  </a:ext>
                </a:extLst>
              </p:cNvPr>
              <p:cNvSpPr txBox="1"/>
              <p:nvPr/>
            </p:nvSpPr>
            <p:spPr>
              <a:xfrm>
                <a:off x="148185" y="806049"/>
                <a:ext cx="7847400" cy="56167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sz="1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Selections for candidates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kumimoji="1" lang="en-US" altLang="zh-CN" sz="1600" dirty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Tracks</a:t>
                </a:r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zh-CN" sz="1600" b="0" i="0" smtClean="0">
                        <a:latin typeface="Cambria Math" panose="02040503050406030204" pitchFamily="18" charset="0"/>
                      </a:rPr>
                      <m:t>dr</m:t>
                    </m:r>
                    <m:r>
                      <a:rPr kumimoji="1" lang="en-US" altLang="zh-CN" sz="1600" b="0" i="0" smtClean="0">
                        <a:latin typeface="Cambria Math" panose="02040503050406030204" pitchFamily="18" charset="0"/>
                      </a:rPr>
                      <m:t>&lt;1.0 </m:t>
                    </m:r>
                    <m:r>
                      <m:rPr>
                        <m:sty m:val="p"/>
                      </m:rPr>
                      <a:rPr kumimoji="1" lang="en-US" altLang="zh-CN" sz="1600" b="0" i="0" smtClean="0">
                        <a:latin typeface="Cambria Math" panose="02040503050406030204" pitchFamily="18" charset="0"/>
                      </a:rPr>
                      <m:t>cm</m:t>
                    </m:r>
                  </m:oMath>
                </a14:m>
                <a:r>
                  <a:rPr kumimoji="1" lang="en-US" altLang="zh-CN" sz="1600" dirty="0"/>
                  <a:t>,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kumimoji="1" lang="en-US" altLang="zh-CN" sz="1600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kumimoji="1" lang="en-US" altLang="zh-CN" sz="1600" b="0" i="0" dirty="0" smtClean="0">
                            <a:latin typeface="Cambria Math" panose="02040503050406030204" pitchFamily="18" charset="0"/>
                          </a:rPr>
                          <m:t>dz</m:t>
                        </m:r>
                      </m:e>
                    </m:d>
                    <m:r>
                      <a:rPr kumimoji="1" lang="en-US" altLang="zh-CN" sz="1600" b="0" i="0" dirty="0" smtClean="0">
                        <a:latin typeface="Cambria Math" panose="02040503050406030204" pitchFamily="18" charset="0"/>
                      </a:rPr>
                      <m:t>&lt;3.0 </m:t>
                    </m:r>
                    <m:r>
                      <m:rPr>
                        <m:sty m:val="p"/>
                      </m:rPr>
                      <a:rPr kumimoji="1" lang="en-US" altLang="zh-CN" sz="1600" b="0" i="0" dirty="0" smtClean="0">
                        <a:latin typeface="Cambria Math" panose="02040503050406030204" pitchFamily="18" charset="0"/>
                      </a:rPr>
                      <m:t>cm</m:t>
                    </m:r>
                  </m:oMath>
                </a14:m>
                <a:r>
                  <a:rPr kumimoji="1" lang="en-US" altLang="zh-CN" sz="1600" dirty="0"/>
                  <a:t>,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16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1" lang="en-US" altLang="zh-CN" sz="1600" b="0" i="0" dirty="0" smtClean="0">
                            <a:latin typeface="Cambria Math" panose="02040503050406030204" pitchFamily="18" charset="0"/>
                          </a:rPr>
                          <m:t>P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1" lang="en-US" altLang="zh-CN" sz="1600" b="0" i="0" dirty="0" smtClean="0">
                            <a:latin typeface="Cambria Math" panose="02040503050406030204" pitchFamily="18" charset="0"/>
                          </a:rPr>
                          <m:t>t</m:t>
                        </m:r>
                      </m:sub>
                    </m:sSub>
                    <m:r>
                      <a:rPr kumimoji="1" lang="en-US" altLang="zh-CN" sz="1600" b="0" i="0" dirty="0" smtClean="0">
                        <a:latin typeface="Cambria Math" panose="02040503050406030204" pitchFamily="18" charset="0"/>
                      </a:rPr>
                      <m:t>&gt;0.1</m:t>
                    </m:r>
                    <m:r>
                      <m:rPr>
                        <m:sty m:val="p"/>
                      </m:rPr>
                      <a:rPr kumimoji="1" lang="en-US" altLang="zh-CN" sz="1600" b="0" i="0" dirty="0" smtClean="0">
                        <a:latin typeface="Cambria Math" panose="02040503050406030204" pitchFamily="18" charset="0"/>
                      </a:rPr>
                      <m:t>GeV</m:t>
                    </m:r>
                    <m:r>
                      <a:rPr kumimoji="1" lang="en-US" altLang="zh-CN" sz="1600" b="0" i="0" dirty="0" smtClean="0">
                        <a:latin typeface="Cambria Math" panose="02040503050406030204" pitchFamily="18" charset="0"/>
                      </a:rPr>
                      <m:t>/</m:t>
                    </m:r>
                    <m:r>
                      <m:rPr>
                        <m:sty m:val="p"/>
                      </m:rPr>
                      <a:rPr kumimoji="1" lang="en-US" altLang="zh-CN" sz="1600" b="0" i="0" dirty="0" smtClean="0">
                        <a:latin typeface="Cambria Math" panose="02040503050406030204" pitchFamily="18" charset="0"/>
                      </a:rPr>
                      <m:t>c</m:t>
                    </m:r>
                  </m:oMath>
                </a14:m>
                <a:r>
                  <a:rPr kumimoji="1" lang="en-US" altLang="zh-CN" sz="1600" dirty="0"/>
                  <a:t>,</a:t>
                </a:r>
                <a14:m>
                  <m:oMath xmlns:m="http://schemas.openxmlformats.org/officeDocument/2006/math">
                    <m:r>
                      <a:rPr kumimoji="1" lang="en-US" altLang="zh-CN" sz="1600" b="0" i="0" dirty="0" smtClean="0">
                        <a:latin typeface="Cambria Math" panose="02040503050406030204" pitchFamily="18" charset="0"/>
                      </a:rPr>
                      <m:t>−0.8660&lt;</m:t>
                    </m:r>
                    <m:r>
                      <m:rPr>
                        <m:sty m:val="p"/>
                      </m:rPr>
                      <a:rPr kumimoji="1" lang="en-US" altLang="zh-CN" sz="1600" b="0" i="0" dirty="0" smtClean="0">
                        <a:latin typeface="Cambria Math" panose="02040503050406030204" pitchFamily="18" charset="0"/>
                      </a:rPr>
                      <m:t>cosθ</m:t>
                    </m:r>
                    <m:r>
                      <a:rPr kumimoji="1" lang="en-US" altLang="zh-CN" sz="16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&lt;0.9563</m:t>
                    </m:r>
                  </m:oMath>
                </a14:m>
                <a:r>
                  <a:rPr kumimoji="1" lang="en-US" altLang="zh-CN" sz="1600" dirty="0"/>
                  <a:t>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zh-CN" sz="1600" b="0" i="0" dirty="0" smtClean="0">
                        <a:latin typeface="Cambria Math" panose="02040503050406030204" pitchFamily="18" charset="0"/>
                      </a:rPr>
                      <m:t>nGoodTracks</m:t>
                    </m:r>
                    <m:r>
                      <a:rPr kumimoji="1" lang="en-US" altLang="zh-CN" sz="1600" b="0" i="0" dirty="0" smtClean="0">
                        <a:latin typeface="Cambria Math" panose="02040503050406030204" pitchFamily="18" charset="0"/>
                      </a:rPr>
                      <m:t>=4</m:t>
                    </m:r>
                  </m:oMath>
                </a14:m>
                <a:endParaRPr kumimoji="1" lang="en-US" altLang="zh-CN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kumimoji="1" lang="en-US" altLang="zh-CN" sz="1600" dirty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Photons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kumimoji="1" lang="en-US" altLang="zh-CN" sz="1600" i="0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clusterNHits</m:t>
                      </m:r>
                      <m:r>
                        <a:rPr kumimoji="1" lang="en-US" altLang="zh-CN" sz="1600" i="0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&gt;1.5, |</m:t>
                      </m:r>
                      <m:r>
                        <m:rPr>
                          <m:sty m:val="p"/>
                        </m:rPr>
                        <a:rPr kumimoji="1" lang="en-US" altLang="zh-CN" sz="1600" i="0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clusterTiming</m:t>
                      </m:r>
                      <m:r>
                        <a:rPr kumimoji="1" lang="en-US" altLang="zh-CN" sz="1600" i="0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|&lt;200 </m:t>
                      </m:r>
                      <m:r>
                        <m:rPr>
                          <m:sty m:val="p"/>
                        </m:rPr>
                        <a:rPr kumimoji="1" lang="en-US" altLang="zh-CN" sz="1600" i="0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ns</m:t>
                      </m:r>
                      <m:r>
                        <a:rPr kumimoji="1" lang="en-US" altLang="zh-CN" sz="1600" i="0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 −0.8660&lt; </m:t>
                      </m:r>
                      <m:r>
                        <m:rPr>
                          <m:sty m:val="p"/>
                        </m:rPr>
                        <a:rPr kumimoji="1" lang="en-US" altLang="zh-CN" sz="1600" b="0" i="0" dirty="0" smtClean="0">
                          <a:latin typeface="Cambria Math" panose="02040503050406030204" pitchFamily="18" charset="0"/>
                        </a:rPr>
                        <m:t>cos</m:t>
                      </m:r>
                      <m:r>
                        <m:rPr>
                          <m:sty m:val="p"/>
                        </m:rPr>
                        <a:rPr kumimoji="1" lang="en-US" altLang="zh-CN" sz="1600" b="0" i="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θ</m:t>
                      </m:r>
                      <m:r>
                        <a:rPr kumimoji="1" lang="en-US" altLang="zh-CN" sz="1600" i="0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&lt;0.9563, </m:t>
                      </m:r>
                      <m:r>
                        <a:rPr kumimoji="1" lang="en-US" altLang="zh-CN" sz="1600" b="0" i="0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kumimoji="1" lang="en-US" altLang="zh-CN" sz="1600" i="0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beamBackgroundSuppression</m:t>
                      </m:r>
                      <m:r>
                        <a:rPr kumimoji="1" lang="en-US" altLang="zh-CN" sz="1600" i="0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&gt; 0.9,   </m:t>
                      </m:r>
                      <m:r>
                        <m:rPr>
                          <m:sty m:val="p"/>
                        </m:rPr>
                        <a:rPr kumimoji="1" lang="en-US" altLang="zh-CN" sz="160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fakePhotonSuppression</m:t>
                      </m:r>
                      <m:r>
                        <a:rPr kumimoji="1" lang="en-US" altLang="zh-CN" sz="160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&gt; 0.80</m:t>
                      </m:r>
                    </m:oMath>
                  </m:oMathPara>
                </a14:m>
                <a:endParaRPr kumimoji="1" lang="en-US" altLang="zh-CN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16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1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𝐾</m:t>
                        </m:r>
                      </m:e>
                      <m:sup>
                        <m:r>
                          <a:rPr kumimoji="1" lang="en-US" altLang="zh-CN" sz="16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±</m:t>
                        </m:r>
                      </m:sup>
                    </m:sSup>
                  </m:oMath>
                </a14:m>
                <a:endParaRPr kumimoji="1" lang="en-US" altLang="zh-CN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kumimoji="1" lang="en-US" altLang="zh-CN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Selection of tracks + </a:t>
                </a:r>
                <a:r>
                  <a:rPr kumimoji="1" lang="en-US" altLang="zh-CN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kaonIDNN</a:t>
                </a:r>
                <a:r>
                  <a:rPr kumimoji="1" lang="en-US" altLang="zh-CN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&gt; 0.90, </a:t>
                </a:r>
                <a:r>
                  <a:rPr kumimoji="1" lang="en-US" altLang="zh-CN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eID_noSVD_noTOP</a:t>
                </a:r>
                <a:r>
                  <a:rPr kumimoji="1" lang="en-US" altLang="zh-CN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&lt; 0.9, </a:t>
                </a:r>
                <a:r>
                  <a:rPr kumimoji="1" lang="en-US" altLang="zh-CN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muID_noSVD</a:t>
                </a:r>
                <a:r>
                  <a:rPr kumimoji="1" lang="en-US" altLang="zh-CN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&lt; 0.9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16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1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p>
                        <m:r>
                          <a:rPr kumimoji="1" lang="en-US" altLang="zh-CN" sz="16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±</m:t>
                        </m:r>
                      </m:sup>
                    </m:sSup>
                  </m:oMath>
                </a14:m>
                <a:endParaRPr kumimoji="1" lang="en-US" altLang="zh-CN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kumimoji="1" lang="en-US" altLang="zh-CN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Selection of tracks + </a:t>
                </a:r>
                <a:r>
                  <a:rPr kumimoji="1" lang="en-US" altLang="zh-CN" sz="1600" dirty="0" err="1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eID_noSVD_noTOP</a:t>
                </a:r>
                <a:r>
                  <a:rPr kumimoji="1" lang="en-US" altLang="zh-CN" sz="1600" dirty="0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&gt; 0.9, </a:t>
                </a:r>
                <a:r>
                  <a:rPr kumimoji="1" lang="en-US" altLang="zh-CN" sz="1600" dirty="0" err="1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muID_noSVD</a:t>
                </a:r>
                <a:r>
                  <a:rPr kumimoji="1" lang="en-US" altLang="zh-CN" sz="1600" dirty="0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&lt; 0.9, </a:t>
                </a:r>
                <a:r>
                  <a:rPr kumimoji="1" lang="en-US" altLang="zh-CN" sz="1600" dirty="0" err="1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kaonID</a:t>
                </a:r>
                <a:r>
                  <a:rPr kumimoji="1" lang="en-US" altLang="zh-CN" sz="1600" dirty="0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&lt;0.1</a:t>
                </a:r>
                <a:endParaRPr kumimoji="1" lang="en-US" altLang="zh-CN" sz="1600" i="1" dirty="0">
                  <a:highlight>
                    <a:srgbClr val="FFFF00"/>
                  </a:highlight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16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16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𝜇</m:t>
                        </m:r>
                      </m:e>
                      <m:sup>
                        <m:r>
                          <a:rPr kumimoji="1" lang="en-US" altLang="zh-CN" sz="16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±</m:t>
                        </m:r>
                      </m:sup>
                    </m:sSup>
                  </m:oMath>
                </a14:m>
                <a:endParaRPr kumimoji="1" lang="en-US" altLang="zh-CN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kumimoji="1" lang="en-US" altLang="zh-CN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Selection of tracks + </a:t>
                </a:r>
                <a:r>
                  <a:rPr kumimoji="1" lang="en-US" altLang="zh-CN" sz="1600" dirty="0" err="1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eID_noSVD_noTOP</a:t>
                </a:r>
                <a:r>
                  <a:rPr kumimoji="1" lang="en-US" altLang="zh-CN" sz="1600" dirty="0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&lt; 0.9, </a:t>
                </a:r>
                <a:r>
                  <a:rPr kumimoji="1" lang="en-US" altLang="zh-CN" sz="1600" dirty="0" err="1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muID_noSVD</a:t>
                </a:r>
                <a:r>
                  <a:rPr kumimoji="1" lang="en-US" altLang="zh-CN" sz="1600" dirty="0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&gt; 0.9, </a:t>
                </a:r>
                <a:r>
                  <a:rPr kumimoji="1" lang="en-US" altLang="zh-CN" sz="1600" dirty="0" err="1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kaonID</a:t>
                </a:r>
                <a:r>
                  <a:rPr kumimoji="1" lang="en-US" altLang="zh-CN" sz="1600" dirty="0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&lt;0.1</a:t>
                </a:r>
                <a:endParaRPr kumimoji="1" lang="en-US" altLang="zh-CN" sz="1600" i="1" dirty="0">
                  <a:highlight>
                    <a:srgbClr val="FFFF00"/>
                  </a:highlight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16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16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𝜂</m:t>
                        </m:r>
                      </m:e>
                      <m:sup>
                        <m:r>
                          <a:rPr kumimoji="1" lang="en-US" altLang="zh-CN" sz="1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</m:oMath>
                </a14:m>
                <a:endParaRPr kumimoji="1" lang="en-US" altLang="zh-CN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1" lang="en-US" altLang="zh-CN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|</m:t>
                      </m:r>
                      <m:r>
                        <a:rPr kumimoji="1" lang="en-US" altLang="zh-CN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𝑀</m:t>
                      </m:r>
                      <m:d>
                        <m:dPr>
                          <m:ctrlPr>
                            <a:rPr kumimoji="1" lang="en-US" altLang="zh-CN" sz="1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kumimoji="1" lang="en-US" altLang="zh-CN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𝜂</m:t>
                          </m:r>
                          <m:sSup>
                            <m:sSupPr>
                              <m:ctrlPr>
                                <a:rPr kumimoji="1" lang="en-US" altLang="zh-CN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𝜋</m:t>
                              </m:r>
                            </m:e>
                            <m:sup>
                              <m:r>
                                <a:rPr kumimoji="1" lang="en-US" altLang="zh-CN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</m:sup>
                          </m:sSup>
                          <m:sSup>
                            <m:sSupPr>
                              <m:ctrlPr>
                                <a:rPr kumimoji="1" lang="en-US" altLang="zh-CN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𝜋</m:t>
                              </m:r>
                            </m:e>
                            <m:sup>
                              <m:r>
                                <a:rPr kumimoji="1" lang="en-US" altLang="zh-CN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</m:sup>
                          </m:sSup>
                        </m:e>
                      </m:d>
                      <m:r>
                        <a:rPr kumimoji="1" lang="en-US" altLang="zh-CN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−0.958|</m:t>
                      </m:r>
                      <m:r>
                        <a:rPr kumimoji="1" lang="en-US" altLang="zh-CN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&lt;0.009 </m:t>
                      </m:r>
                      <m:r>
                        <m:rPr>
                          <m:sty m:val="p"/>
                        </m:rPr>
                        <a:rPr kumimoji="1" lang="en-US" altLang="zh-CN" sz="1600" b="0" i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GeV</m:t>
                      </m:r>
                      <m:r>
                        <a:rPr kumimoji="1" lang="en-US" altLang="zh-CN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/</m:t>
                      </m:r>
                      <m:sSup>
                        <m:sSupPr>
                          <m:ctrlPr>
                            <a:rPr kumimoji="1" lang="en-US" altLang="zh-CN" sz="1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sz="1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𝑐</m:t>
                          </m:r>
                        </m:e>
                        <m:sup>
                          <m:r>
                            <a:rPr kumimoji="1" lang="en-US" altLang="zh-CN" sz="1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kumimoji="1" lang="en-US" altLang="zh-CN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kumimoji="1" lang="en-US" altLang="zh-CN" sz="1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𝜂</m:t>
                    </m:r>
                  </m:oMath>
                </a14:m>
                <a:endParaRPr kumimoji="1" lang="en-US" altLang="zh-CN" sz="1600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kumimoji="1" lang="en-US" altLang="zh-CN" sz="16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|</m:t>
                    </m:r>
                    <m:r>
                      <a:rPr kumimoji="1" lang="en-US" altLang="zh-CN" sz="16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𝑀</m:t>
                    </m:r>
                    <m:d>
                      <m:dPr>
                        <m:ctrlPr>
                          <a:rPr kumimoji="1" lang="en-US" altLang="zh-CN" sz="16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CN" sz="1600" b="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1600" b="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𝛾</m:t>
                            </m:r>
                          </m:e>
                          <m:sub>
                            <m:r>
                              <a:rPr kumimoji="1" lang="en-US" altLang="zh-CN" sz="1600" b="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𝜂</m:t>
                            </m:r>
                          </m:sub>
                        </m:sSub>
                        <m:sSub>
                          <m:sSubPr>
                            <m:ctrlPr>
                              <a:rPr kumimoji="1" lang="en-US" altLang="zh-CN" sz="1600" i="1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1600" i="1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𝛾</m:t>
                            </m:r>
                          </m:e>
                          <m:sub>
                            <m:r>
                              <a:rPr kumimoji="1" lang="en-US" altLang="zh-CN" sz="1600" i="1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𝜂</m:t>
                            </m:r>
                          </m:sub>
                        </m:sSub>
                      </m:e>
                    </m:d>
                    <m:r>
                      <a:rPr kumimoji="1" lang="en-US" altLang="zh-CN" sz="16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sSub>
                      <m:sSubPr>
                        <m:ctrlPr>
                          <a:rPr kumimoji="1" lang="en-US" altLang="zh-CN" sz="1600" i="1" dirty="0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1600" b="0" i="1" dirty="0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  <m:sub>
                        <m:r>
                          <a:rPr kumimoji="1" lang="en-US" altLang="zh-CN" sz="1600" i="1" dirty="0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𝜂</m:t>
                        </m:r>
                      </m:sub>
                    </m:sSub>
                    <m:r>
                      <a:rPr kumimoji="1" lang="en-US" altLang="zh-CN" sz="1600" b="0" i="1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|</m:t>
                    </m:r>
                    <m:r>
                      <a:rPr kumimoji="1" lang="en-US" altLang="zh-CN" sz="16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&lt;0.04 </m:t>
                    </m:r>
                    <m:r>
                      <m:rPr>
                        <m:sty m:val="p"/>
                      </m:rPr>
                      <a:rPr kumimoji="1" lang="en-US" altLang="zh-CN" sz="1600" b="0" i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GeV</m:t>
                    </m:r>
                    <m:r>
                      <a:rPr kumimoji="1" lang="en-US" altLang="zh-CN" sz="16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/</m:t>
                    </m:r>
                    <m:sSup>
                      <m:sSupPr>
                        <m:ctrlPr>
                          <a:rPr kumimoji="1" lang="en-US" altLang="zh-CN" sz="16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16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p>
                        <m:r>
                          <a:rPr kumimoji="1" lang="en-US" altLang="zh-CN" sz="16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kumimoji="1" lang="en-US" altLang="zh-CN" sz="16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(3</a:t>
                </a:r>
                <a14:m>
                  <m:oMath xmlns:m="http://schemas.openxmlformats.org/officeDocument/2006/math">
                    <m:r>
                      <a:rPr kumimoji="1" lang="en-US" altLang="zh-CN" sz="160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𝜎</m:t>
                    </m:r>
                  </m:oMath>
                </a14:m>
                <a:r>
                  <a:rPr kumimoji="1" lang="en-US" altLang="zh-CN" sz="16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)</a:t>
                </a:r>
              </a:p>
              <a:p>
                <a:r>
                  <a:rPr kumimoji="1" lang="en-US" altLang="zh-CN" sz="1600" dirty="0"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Mass constrain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16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16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𝛾</m:t>
                        </m:r>
                      </m:e>
                      <m:sub>
                        <m:r>
                          <a:rPr kumimoji="1" lang="en-US" altLang="zh-CN" sz="16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𝜂</m:t>
                        </m:r>
                      </m:sub>
                    </m:sSub>
                  </m:oMath>
                </a14:m>
                <a:endParaRPr kumimoji="1" lang="en-US" altLang="zh-CN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kumimoji="1" lang="en-US" altLang="zh-CN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Selection of photons +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16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r>
                          <a:rPr kumimoji="1" lang="en-US" altLang="zh-CN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𝑓𝑜𝑟𝑤𝑎𝑟𝑑</m:t>
                        </m:r>
                      </m:sub>
                    </m:sSub>
                    <m:r>
                      <a:rPr kumimoji="1" lang="en-US" altLang="zh-CN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&gt;150</m:t>
                    </m:r>
                    <m:r>
                      <m:rPr>
                        <m:sty m:val="p"/>
                      </m:rPr>
                      <a:rPr kumimoji="1" lang="en-US" altLang="zh-CN" sz="16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MeV</m:t>
                    </m:r>
                    <m:r>
                      <a:rPr kumimoji="1" lang="en-US" altLang="zh-CN" sz="16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</m:oMath>
                </a14:m>
                <a:r>
                  <a:rPr kumimoji="1" lang="en-US" altLang="zh-CN" sz="1600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16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r>
                          <a:rPr kumimoji="1" lang="en-US" altLang="zh-CN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𝐵𝑎𝑟𝑟𝑒𝑙</m:t>
                        </m:r>
                      </m:sub>
                    </m:sSub>
                    <m:r>
                      <a:rPr kumimoji="1" lang="en-US" altLang="zh-CN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&gt;150</m:t>
                    </m:r>
                    <m:r>
                      <m:rPr>
                        <m:sty m:val="p"/>
                      </m:rPr>
                      <a:rPr kumimoji="1" lang="en-US" altLang="zh-CN" sz="16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MeV</m:t>
                    </m:r>
                  </m:oMath>
                </a14:m>
                <a:r>
                  <a:rPr kumimoji="1" lang="en-US" altLang="zh-CN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r>
                  <a:rPr kumimoji="1" lang="en-US" altLang="zh-CN" sz="1600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16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r>
                          <a:rPr kumimoji="1" lang="en-US" altLang="zh-CN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𝑏𝑎𝑟𝑘𝑤𝑎𝑟𝑑</m:t>
                        </m:r>
                      </m:sub>
                    </m:sSub>
                    <m:r>
                      <a:rPr kumimoji="1" lang="en-US" altLang="zh-CN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&gt;180</m:t>
                    </m:r>
                    <m:r>
                      <m:rPr>
                        <m:sty m:val="p"/>
                      </m:rPr>
                      <a:rPr kumimoji="1" lang="en-US" altLang="zh-CN" sz="16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MeV</m:t>
                    </m:r>
                  </m:oMath>
                </a14:m>
                <a:endParaRPr kumimoji="1" lang="en-US" altLang="zh-CN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16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16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𝛾</m:t>
                        </m:r>
                      </m:e>
                      <m:sub>
                        <m:sSup>
                          <m:sSupPr>
                            <m:ctrlPr>
                              <a:rPr kumimoji="1" lang="en-US" altLang="zh-CN" sz="160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zh-CN" sz="160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kumimoji="1" lang="en-US" altLang="zh-CN" sz="1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sup>
                        </m:sSup>
                      </m:sub>
                    </m:sSub>
                  </m:oMath>
                </a14:m>
                <a:endParaRPr kumimoji="1" lang="en-US" altLang="zh-CN" sz="1600" b="0" dirty="0">
                  <a:solidFill>
                    <a:schemeClr val="accent2"/>
                  </a:solidFill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r>
                  <a:rPr kumimoji="1" lang="en-US" altLang="zh-CN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Selection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kumimoji="1" lang="en-US" altLang="zh-CN" sz="1600" i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of</m:t>
                    </m:r>
                    <m:r>
                      <m:rPr>
                        <m:nor/>
                      </m:rPr>
                      <a:rPr kumimoji="1" lang="en-US" altLang="zh-CN" sz="1600" i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nor/>
                      </m:rPr>
                      <a:rPr kumimoji="1" lang="en-US" altLang="zh-CN" sz="1600" i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photons</m:t>
                    </m:r>
                    <m:r>
                      <m:rPr>
                        <m:nor/>
                      </m:rPr>
                      <a:rPr kumimoji="1" lang="en-US" altLang="zh-CN" sz="1600" i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 +</m:t>
                    </m:r>
                    <m:sSub>
                      <m:sSubPr>
                        <m:ctrlPr>
                          <a:rPr kumimoji="1" lang="en-US" altLang="zh-CN" sz="16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r>
                          <a:rPr kumimoji="1" lang="en-US" altLang="zh-CN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𝑓𝑜𝑟𝑤𝑎𝑟𝑑</m:t>
                        </m:r>
                      </m:sub>
                    </m:sSub>
                    <m:r>
                      <a:rPr kumimoji="1" lang="en-US" altLang="zh-CN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&gt;160</m:t>
                    </m:r>
                    <m:r>
                      <m:rPr>
                        <m:sty m:val="p"/>
                      </m:rPr>
                      <a:rPr kumimoji="1" lang="en-US" altLang="zh-CN" sz="16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MeV</m:t>
                    </m:r>
                    <m:r>
                      <a:rPr kumimoji="1" lang="en-US" altLang="zh-CN" sz="16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m:rPr>
                        <m:nor/>
                      </m:rPr>
                      <a:rPr kumimoji="1" lang="en-US" altLang="zh-CN" sz="1600" i="0" dirty="0">
                        <a:cs typeface="Times New Roman" panose="02020603050405020304" pitchFamily="18" charset="0"/>
                      </a:rPr>
                      <m:t> </m:t>
                    </m:r>
                    <m:sSub>
                      <m:sSubPr>
                        <m:ctrlPr>
                          <a:rPr kumimoji="1" lang="en-US" altLang="zh-CN" sz="16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r>
                          <a:rPr kumimoji="1" lang="en-US" altLang="zh-CN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𝐵𝑎𝑟𝑟𝑒𝑙</m:t>
                        </m:r>
                      </m:sub>
                    </m:sSub>
                    <m:r>
                      <a:rPr kumimoji="1" lang="en-US" altLang="zh-CN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&gt;</m:t>
                    </m:r>
                    <m:r>
                      <a:rPr kumimoji="1" lang="en-US" altLang="zh-CN" sz="16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80</m:t>
                    </m:r>
                    <m:r>
                      <m:rPr>
                        <m:sty m:val="p"/>
                      </m:rPr>
                      <a:rPr kumimoji="1" lang="en-US" altLang="zh-CN" sz="16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MeV</m:t>
                    </m:r>
                    <m:r>
                      <m:rPr>
                        <m:nor/>
                      </m:rPr>
                      <a:rPr kumimoji="1" lang="en-US" altLang="zh-CN" sz="1600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m:rPr>
                        <m:nor/>
                      </m:rPr>
                      <a:rPr kumimoji="1" lang="en-US" altLang="zh-CN" sz="1600" i="0" dirty="0">
                        <a:cs typeface="Times New Roman" panose="02020603050405020304" pitchFamily="18" charset="0"/>
                      </a:rPr>
                      <m:t> </m:t>
                    </m:r>
                    <m:sSub>
                      <m:sSubPr>
                        <m:ctrlPr>
                          <a:rPr kumimoji="1" lang="en-US" altLang="zh-CN" sz="16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r>
                          <a:rPr kumimoji="1" lang="en-US" altLang="zh-CN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𝑏𝑎𝑟𝑘𝑤𝑎𝑟𝑑</m:t>
                        </m:r>
                      </m:sub>
                    </m:sSub>
                    <m:r>
                      <a:rPr kumimoji="1" lang="en-US" altLang="zh-CN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&gt;140</m:t>
                    </m:r>
                    <m:r>
                      <m:rPr>
                        <m:sty m:val="p"/>
                      </m:rPr>
                      <a:rPr kumimoji="1" lang="en-US" altLang="zh-CN" sz="16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MeV</m:t>
                    </m:r>
                  </m:oMath>
                </a14:m>
                <a:endParaRPr kumimoji="1" lang="en-US" altLang="zh-CN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kumimoji="1" lang="en-US" altLang="zh-CN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7A6BAF71-C5B5-D5F3-8EFB-74DC7BF806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185" y="806049"/>
                <a:ext cx="7847400" cy="5616794"/>
              </a:xfrm>
              <a:prstGeom prst="rect">
                <a:avLst/>
              </a:prstGeom>
              <a:blipFill>
                <a:blip r:embed="rId2"/>
                <a:stretch>
                  <a:fillRect l="-323" t="-45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DC23C819-34FE-63B1-9406-078A21877B30}"/>
                  </a:ext>
                </a:extLst>
              </p:cNvPr>
              <p:cNvSpPr txBox="1"/>
              <p:nvPr/>
            </p:nvSpPr>
            <p:spPr>
              <a:xfrm>
                <a:off x="7918050" y="806049"/>
                <a:ext cx="4273950" cy="22563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kumimoji="1" lang="en-US" altLang="zh-CN" sz="1600" dirty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Event</a:t>
                </a:r>
              </a:p>
              <a:p>
                <a14:m>
                  <m:oMath xmlns:m="http://schemas.openxmlformats.org/officeDocument/2006/math">
                    <m:d>
                      <m:dPr>
                        <m:ctrlPr>
                          <a:rPr kumimoji="1" lang="en-US" altLang="zh-CN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kumimoji="1" lang="en-US" altLang="zh-CN" sz="16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acc>
                              <m:accPr>
                                <m:chr m:val="⃑"/>
                                <m:ctrlPr>
                                  <a:rPr kumimoji="1" lang="en-US" altLang="zh-CN" sz="16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kumimoji="1" lang="en-US" altLang="zh-CN" sz="16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𝑝</m:t>
                                </m:r>
                              </m:e>
                            </m:acc>
                          </m:e>
                          <m:sub>
                            <m:r>
                              <a:rPr kumimoji="1" lang="en-US" altLang="zh-CN" sz="16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𝑠𝑖𝑔</m:t>
                            </m:r>
                          </m:sub>
                          <m:sup>
                            <m:r>
                              <a:rPr kumimoji="1" lang="en-US" altLang="zh-CN" sz="16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𝐶𝑀</m:t>
                            </m:r>
                          </m:sup>
                        </m:sSubSup>
                        <m:r>
                          <a:rPr kumimoji="1" lang="en-US" altLang="zh-CN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∙</m:t>
                        </m:r>
                        <m:acc>
                          <m:accPr>
                            <m:chr m:val="̂"/>
                            <m:ctrlPr>
                              <a:rPr kumimoji="1" lang="en-US" altLang="zh-CN" sz="1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kumimoji="1" lang="en-US" altLang="zh-CN" sz="1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</m:acc>
                      </m:e>
                    </m:d>
                    <m:r>
                      <a:rPr kumimoji="1" lang="en-US" altLang="zh-CN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∙</m:t>
                    </m:r>
                    <m:d>
                      <m:dPr>
                        <m:ctrlPr>
                          <a:rPr kumimoji="1" lang="en-US" altLang="zh-CN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kumimoji="1" lang="en-US" altLang="zh-CN" sz="16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acc>
                              <m:accPr>
                                <m:chr m:val="⃑"/>
                                <m:ctrlPr>
                                  <a:rPr kumimoji="1" lang="en-US" altLang="zh-CN" sz="16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kumimoji="1" lang="en-US" altLang="zh-CN" sz="16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𝑝</m:t>
                                </m:r>
                              </m:e>
                            </m:acc>
                          </m:e>
                          <m:sub>
                            <m:r>
                              <a:rPr kumimoji="1" lang="en-US" altLang="zh-CN" sz="16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𝑡𝑎𝑔</m:t>
                            </m:r>
                          </m:sub>
                          <m:sup>
                            <m:r>
                              <a:rPr kumimoji="1" lang="en-US" altLang="zh-CN" sz="16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𝐶𝑀</m:t>
                            </m:r>
                          </m:sup>
                        </m:sSubSup>
                        <m:r>
                          <a:rPr kumimoji="1" lang="en-US" altLang="zh-CN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∙</m:t>
                        </m:r>
                        <m:acc>
                          <m:accPr>
                            <m:chr m:val="̂"/>
                            <m:ctrlPr>
                              <a:rPr kumimoji="1" lang="en-US" altLang="zh-CN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kumimoji="1" lang="en-US" altLang="zh-CN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</m:acc>
                      </m:e>
                    </m:d>
                    <m:r>
                      <a:rPr kumimoji="1" lang="en-US" altLang="zh-CN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&lt;0</m:t>
                    </m:r>
                  </m:oMath>
                </a14:m>
                <a:r>
                  <a:rPr kumimoji="1" lang="en-US" altLang="zh-CN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for any pair of track or cluster in one event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1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en-US" altLang="zh-CN" sz="1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𝑁</m:t>
                        </m:r>
                      </m:e>
                      <m:sub>
                        <m:r>
                          <a:rPr kumimoji="1" lang="en-US" altLang="zh-CN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𝑒𝑥𝑡𝑟</m:t>
                        </m:r>
                        <m:sSub>
                          <m:sSubPr>
                            <m:ctrlPr>
                              <a:rPr kumimoji="1" lang="en-US" altLang="zh-CN" sz="1600" b="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16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kumimoji="1" lang="en-US" altLang="zh-CN" sz="1600" i="1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𝛾</m:t>
                            </m:r>
                          </m:sub>
                        </m:sSub>
                      </m:sub>
                    </m:sSub>
                    <m:r>
                      <a:rPr kumimoji="1" lang="en-US" altLang="zh-CN" sz="16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kumimoji="1" lang="en-US" altLang="zh-CN" sz="16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𝑡𝑎𝑔</m:t>
                    </m:r>
                    <m:r>
                      <a:rPr kumimoji="1" lang="en-US" altLang="zh-CN" sz="16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kumimoji="1" lang="en-US" altLang="zh-CN" sz="16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𝑠𝑖𝑑𝑒</m:t>
                    </m:r>
                    <m:r>
                      <a:rPr kumimoji="1" lang="en-US" altLang="zh-CN" sz="16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kumimoji="1" lang="en-US" altLang="zh-CN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&lt;1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sz="160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16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𝑁</m:t>
                          </m:r>
                        </m:e>
                        <m:sub>
                          <m:r>
                            <a:rPr kumimoji="1" lang="en-US" altLang="zh-CN" sz="16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𝑒𝑥𝑡𝑟</m:t>
                          </m:r>
                          <m:sSub>
                            <m:sSubPr>
                              <m:ctrlPr>
                                <a:rPr kumimoji="1" lang="en-US" altLang="zh-CN" sz="16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16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𝑎</m:t>
                              </m:r>
                            </m:e>
                            <m:sub>
                              <m:sSup>
                                <m:sSupPr>
                                  <m:ctrlPr>
                                    <a:rPr kumimoji="1" lang="en-US" altLang="zh-CN" sz="160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kumimoji="1" lang="en-US" altLang="zh-CN" sz="16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𝜋</m:t>
                                  </m:r>
                                </m:e>
                                <m:sup>
                                  <m:r>
                                    <a:rPr kumimoji="1" lang="en-US" altLang="zh-CN" sz="16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0</m:t>
                                  </m:r>
                                </m:sup>
                              </m:sSup>
                            </m:sub>
                          </m:sSub>
                        </m:sub>
                      </m:sSub>
                      <m:r>
                        <a:rPr kumimoji="1" lang="en-US" altLang="zh-CN" sz="16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=0</m:t>
                      </m:r>
                    </m:oMath>
                  </m:oMathPara>
                </a14:m>
                <a:endParaRPr kumimoji="1" lang="en-US" altLang="zh-CN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sz="16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16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𝑁</m:t>
                          </m:r>
                        </m:e>
                        <m:sub>
                          <m:r>
                            <a:rPr kumimoji="1" lang="en-US" altLang="zh-CN" sz="16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𝑔𝑜𝑜</m:t>
                          </m:r>
                          <m:sSub>
                            <m:sSubPr>
                              <m:ctrlPr>
                                <a:rPr kumimoji="1" lang="en-US" altLang="zh-CN" sz="16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16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kumimoji="1" lang="en-US" altLang="zh-CN" sz="16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𝜂</m:t>
                              </m:r>
                            </m:sub>
                          </m:sSub>
                        </m:sub>
                      </m:sSub>
                      <m:r>
                        <a:rPr kumimoji="1" lang="en-US" altLang="zh-CN" sz="16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&lt;2</m:t>
                      </m:r>
                    </m:oMath>
                  </m:oMathPara>
                </a14:m>
                <a:endParaRPr kumimoji="1" lang="en-US" altLang="zh-CN" sz="1600" dirty="0"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r>
                  <a:rPr kumimoji="1" lang="en-US" altLang="zh-CN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Thrust&gt;0.90</a:t>
                </a:r>
              </a:p>
              <a:p>
                <a14:m>
                  <m:oMath xmlns:m="http://schemas.openxmlformats.org/officeDocument/2006/math">
                    <m:r>
                      <a:rPr kumimoji="1" lang="en-US" altLang="zh-CN" sz="16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1.5&lt;</m:t>
                    </m:r>
                    <m:r>
                      <a:rPr kumimoji="1" lang="en-US" altLang="zh-CN" sz="16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𝑀</m:t>
                    </m:r>
                    <m:d>
                      <m:dPr>
                        <m:ctrlPr>
                          <a:rPr kumimoji="1" lang="en-US" altLang="zh-CN" sz="1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kumimoji="1" lang="en-US" altLang="zh-CN" sz="16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zh-CN" sz="16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𝐾</m:t>
                            </m:r>
                          </m:e>
                          <m:sup>
                            <m:r>
                              <a:rPr kumimoji="1" lang="en-US" altLang="zh-CN" sz="16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</m:sup>
                        </m:sSup>
                        <m:r>
                          <a:rPr kumimoji="1" lang="en-US" altLang="zh-CN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𝜂</m:t>
                        </m:r>
                        <m:r>
                          <a:rPr kumimoji="1" lang="en-US" altLang="zh-CN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e>
                    </m:d>
                    <m:r>
                      <a:rPr kumimoji="1" lang="en-US" altLang="zh-CN" sz="1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&lt;1.7</m:t>
                    </m:r>
                  </m:oMath>
                </a14:m>
                <a:r>
                  <a:rPr kumimoji="1" lang="en-US" altLang="zh-CN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GeV/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1600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sz="1600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p>
                        <m:r>
                          <a:rPr kumimoji="1" lang="en-US" altLang="zh-CN" sz="1600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kumimoji="1" lang="en-US" altLang="zh-CN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DC23C819-34FE-63B1-9406-078A21877B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8050" y="806049"/>
                <a:ext cx="4273950" cy="2256387"/>
              </a:xfrm>
              <a:prstGeom prst="rect">
                <a:avLst/>
              </a:prstGeom>
              <a:blipFill>
                <a:blip r:embed="rId3"/>
                <a:stretch>
                  <a:fillRect l="-592" t="-1124" b="-28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灯片编号占位符 1">
            <a:extLst>
              <a:ext uri="{FF2B5EF4-FFF2-40B4-BE49-F238E27FC236}">
                <a16:creationId xmlns:a16="http://schemas.microsoft.com/office/drawing/2014/main" id="{166F1234-2BD3-22A6-F2D9-6765FFDD5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20ACEC0F-9179-9945-8730-F942AA168E5D}" type="slidenum">
              <a:rPr kumimoji="1" lang="zh-CN" altLang="en-US" sz="2000" b="1" smtClean="0"/>
              <a:t>3</a:t>
            </a:fld>
            <a:r>
              <a:rPr kumimoji="1" lang="en-US" altLang="zh-CN" sz="2000" b="1" dirty="0"/>
              <a:t>/21</a:t>
            </a:r>
            <a:endParaRPr kumimoji="1" lang="zh-CN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0961978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EB51CE00-5B3F-AC9C-4E91-1781363C85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32298"/>
            <a:ext cx="3192671" cy="2448000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171324E4-A564-FB5C-0388-6CE222B60610}"/>
              </a:ext>
            </a:extLst>
          </p:cNvPr>
          <p:cNvSpPr/>
          <p:nvPr/>
        </p:nvSpPr>
        <p:spPr>
          <a:xfrm>
            <a:off x="842481" y="0"/>
            <a:ext cx="963716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CN" sz="3200" b="1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Background Study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CDABBFD9-7821-0E53-E6CB-99A7036C00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280" y="588462"/>
            <a:ext cx="3192672" cy="24480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EA35D1CA-E122-7870-9C73-03964A2518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46540" y="584775"/>
            <a:ext cx="3192672" cy="244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3D2D1A3-7A4C-2393-144A-D62A096A55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18223" y="584775"/>
            <a:ext cx="3192672" cy="2448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4981DBE0-B926-F71E-975F-45DFB480A6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99328" y="584775"/>
            <a:ext cx="3192672" cy="244800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BADBE75F-00D5-FE51-7954-6C64FC3C107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46541" y="3624924"/>
            <a:ext cx="3192671" cy="2448000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DDB95BE8-1EBC-AEF3-D72E-F886404B0C2A}"/>
              </a:ext>
            </a:extLst>
          </p:cNvPr>
          <p:cNvSpPr txBox="1"/>
          <p:nvPr/>
        </p:nvSpPr>
        <p:spPr>
          <a:xfrm>
            <a:off x="1785128" y="3059668"/>
            <a:ext cx="3192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zh-CN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Missing mass squared</a:t>
            </a:r>
            <a:endParaRPr kumimoji="1" lang="zh-CN" altLang="en-US" b="1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9000B580-B2E6-F117-30BD-23915CE6D30D}"/>
              </a:ext>
            </a:extLst>
          </p:cNvPr>
          <p:cNvSpPr txBox="1"/>
          <p:nvPr/>
        </p:nvSpPr>
        <p:spPr>
          <a:xfrm>
            <a:off x="7411647" y="3059668"/>
            <a:ext cx="42364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zh-CN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Missing momentum in lab. frame</a:t>
            </a:r>
            <a:endParaRPr kumimoji="1" lang="zh-CN" altLang="en-US" b="1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1BEB3612-B8CD-EDF2-6B2C-296C7CA8094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18224" y="3617550"/>
            <a:ext cx="3192671" cy="2448000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CBC8D008-633D-7B6F-6526-19ADE8689B9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11716" y="3639672"/>
            <a:ext cx="3192671" cy="2448000"/>
          </a:xfrm>
          <a:prstGeom prst="rect">
            <a:avLst/>
          </a:prstGeom>
        </p:spPr>
      </p:pic>
      <p:sp>
        <p:nvSpPr>
          <p:cNvPr id="19" name="文本框 18">
            <a:extLst>
              <a:ext uri="{FF2B5EF4-FFF2-40B4-BE49-F238E27FC236}">
                <a16:creationId xmlns:a16="http://schemas.microsoft.com/office/drawing/2014/main" id="{32BBF758-B520-800F-AA1C-0B96EDE85B97}"/>
              </a:ext>
            </a:extLst>
          </p:cNvPr>
          <p:cNvSpPr txBox="1"/>
          <p:nvPr/>
        </p:nvSpPr>
        <p:spPr>
          <a:xfrm>
            <a:off x="7848303" y="6190960"/>
            <a:ext cx="3192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zh-CN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Visible energy in </a:t>
            </a:r>
            <a:r>
              <a:rPr kumimoji="1" lang="en-US" altLang="zh-CN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c.m.s</a:t>
            </a:r>
            <a:endParaRPr kumimoji="1" lang="zh-CN" altLang="en-US" b="1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BE07924B-5A88-D86B-CA66-DE2B8BC21343}"/>
                  </a:ext>
                </a:extLst>
              </p:cNvPr>
              <p:cNvSpPr txBox="1"/>
              <p:nvPr/>
            </p:nvSpPr>
            <p:spPr>
              <a:xfrm>
                <a:off x="1610403" y="6192949"/>
                <a:ext cx="442188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kumimoji="1" lang="en-US" altLang="zh-CN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𝜽</m:t>
                    </m:r>
                  </m:oMath>
                </a14:m>
                <a:r>
                  <a:rPr kumimoji="1" lang="en-US" altLang="zh-CN" b="1" dirty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angle of the missing momentum in lab. frame</a:t>
                </a:r>
                <a:endParaRPr kumimoji="1" lang="zh-CN" altLang="en-US" b="1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BE07924B-5A88-D86B-CA66-DE2B8BC213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0403" y="6192949"/>
                <a:ext cx="4421888" cy="646331"/>
              </a:xfrm>
              <a:prstGeom prst="rect">
                <a:avLst/>
              </a:prstGeom>
              <a:blipFill>
                <a:blip r:embed="rId10"/>
                <a:stretch>
                  <a:fillRect l="-857" t="-3846" b="-1346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文本框 1">
            <a:extLst>
              <a:ext uri="{FF2B5EF4-FFF2-40B4-BE49-F238E27FC236}">
                <a16:creationId xmlns:a16="http://schemas.microsoft.com/office/drawing/2014/main" id="{4D5EDDF2-A9DA-CC94-1023-DA8E5D125C8C}"/>
              </a:ext>
            </a:extLst>
          </p:cNvPr>
          <p:cNvSpPr txBox="1"/>
          <p:nvPr/>
        </p:nvSpPr>
        <p:spPr>
          <a:xfrm>
            <a:off x="612452" y="806457"/>
            <a:ext cx="11726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000" b="1" dirty="0"/>
              <a:t>eTag</a:t>
            </a:r>
            <a:endParaRPr kumimoji="1" lang="zh-CN" altLang="en-US" sz="2000" b="1" dirty="0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02AC147A-4466-B8FC-7446-3DD28082C0C9}"/>
              </a:ext>
            </a:extLst>
          </p:cNvPr>
          <p:cNvSpPr txBox="1"/>
          <p:nvPr/>
        </p:nvSpPr>
        <p:spPr>
          <a:xfrm>
            <a:off x="3516162" y="806457"/>
            <a:ext cx="10267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000" b="1" dirty="0" err="1"/>
              <a:t>muTag</a:t>
            </a:r>
            <a:endParaRPr kumimoji="1" lang="zh-CN" altLang="en-US" sz="2000" b="1" dirty="0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DF6E890F-8ADC-C243-8DA3-8FADCB3066D5}"/>
              </a:ext>
            </a:extLst>
          </p:cNvPr>
          <p:cNvSpPr txBox="1"/>
          <p:nvPr/>
        </p:nvSpPr>
        <p:spPr>
          <a:xfrm>
            <a:off x="6549217" y="806457"/>
            <a:ext cx="11726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000" b="1" dirty="0"/>
              <a:t>eTag</a:t>
            </a:r>
            <a:endParaRPr kumimoji="1" lang="zh-CN" altLang="en-US" sz="2000" b="1" dirty="0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FA962F44-2308-6EBF-94CC-F5D6EBB1C5A5}"/>
              </a:ext>
            </a:extLst>
          </p:cNvPr>
          <p:cNvSpPr txBox="1"/>
          <p:nvPr/>
        </p:nvSpPr>
        <p:spPr>
          <a:xfrm>
            <a:off x="9452927" y="806457"/>
            <a:ext cx="10267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000" b="1" dirty="0" err="1"/>
              <a:t>muTag</a:t>
            </a:r>
            <a:endParaRPr kumimoji="1" lang="zh-CN" altLang="en-US" sz="2000" b="1" dirty="0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D9218756-77E3-7507-D54E-FE7A0D1CD6A1}"/>
              </a:ext>
            </a:extLst>
          </p:cNvPr>
          <p:cNvSpPr txBox="1"/>
          <p:nvPr/>
        </p:nvSpPr>
        <p:spPr>
          <a:xfrm>
            <a:off x="612452" y="3913072"/>
            <a:ext cx="11726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000" b="1" dirty="0"/>
              <a:t>eTag</a:t>
            </a:r>
            <a:endParaRPr kumimoji="1" lang="zh-CN" altLang="en-US" sz="2000" b="1" dirty="0"/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677A85C3-6113-1A91-D7A9-1F1C200A87AE}"/>
              </a:ext>
            </a:extLst>
          </p:cNvPr>
          <p:cNvSpPr txBox="1"/>
          <p:nvPr/>
        </p:nvSpPr>
        <p:spPr>
          <a:xfrm>
            <a:off x="3516162" y="3913072"/>
            <a:ext cx="10267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000" b="1" dirty="0" err="1"/>
              <a:t>muTag</a:t>
            </a:r>
            <a:endParaRPr kumimoji="1" lang="zh-CN" altLang="en-US" sz="2000" b="1" dirty="0"/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4578CFF7-B8DD-65BD-6774-AEA868AF9CEE}"/>
              </a:ext>
            </a:extLst>
          </p:cNvPr>
          <p:cNvSpPr txBox="1"/>
          <p:nvPr/>
        </p:nvSpPr>
        <p:spPr>
          <a:xfrm>
            <a:off x="6549217" y="3913072"/>
            <a:ext cx="11726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000" b="1" dirty="0"/>
              <a:t>eTag</a:t>
            </a:r>
            <a:endParaRPr kumimoji="1" lang="zh-CN" altLang="en-US" sz="2000" b="1" dirty="0"/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FD24B26C-D544-7931-8C47-2009FA30A8FB}"/>
              </a:ext>
            </a:extLst>
          </p:cNvPr>
          <p:cNvSpPr txBox="1"/>
          <p:nvPr/>
        </p:nvSpPr>
        <p:spPr>
          <a:xfrm>
            <a:off x="9452927" y="3913072"/>
            <a:ext cx="10267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000" b="1" dirty="0" err="1"/>
              <a:t>muTag</a:t>
            </a:r>
            <a:endParaRPr kumimoji="1" lang="zh-CN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41405902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3FBDE045-7460-350D-BF53-E457B2A1E33A}"/>
              </a:ext>
            </a:extLst>
          </p:cNvPr>
          <p:cNvSpPr/>
          <p:nvPr/>
        </p:nvSpPr>
        <p:spPr>
          <a:xfrm>
            <a:off x="842481" y="0"/>
            <a:ext cx="963716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CN" sz="3200" b="1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Background Study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2C725772-0238-2EA1-4DDC-CEC430AB7A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84775"/>
            <a:ext cx="3192671" cy="24480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5519342C-CF92-21E0-2F98-F2FB9A7BE3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9937" y="584775"/>
            <a:ext cx="3192671" cy="24480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44B60C33-479B-E474-29EB-B294A0C395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4633" y="584775"/>
            <a:ext cx="3192671" cy="2448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A73DF760-3C67-2D0E-A1A0-80FE0BE9A7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99329" y="584775"/>
            <a:ext cx="3192671" cy="24480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CAD99AF4-DE9E-49B9-160F-6A01B7D119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" y="3455894"/>
            <a:ext cx="3192671" cy="244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FAD26A14-C73E-0402-E981-97E7846252A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29937" y="3455894"/>
            <a:ext cx="3192671" cy="2448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F7E00601-3B84-FDDA-582C-1CAE2C55D75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14632" y="3455894"/>
            <a:ext cx="3192671" cy="244800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2FB454DC-119D-DBA7-F087-47FBD50D2BD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99328" y="3455894"/>
            <a:ext cx="3192671" cy="2448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3E921322-99D6-96DD-55B9-67A4E4F460B6}"/>
                  </a:ext>
                </a:extLst>
              </p:cNvPr>
              <p:cNvSpPr txBox="1"/>
              <p:nvPr/>
            </p:nvSpPr>
            <p:spPr>
              <a:xfrm>
                <a:off x="1724527" y="3032775"/>
                <a:ext cx="348051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kumimoji="1" lang="en-US" altLang="zh-CN" b="1" dirty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Number of extra </a:t>
                </a:r>
                <a14:m>
                  <m:oMath xmlns:m="http://schemas.openxmlformats.org/officeDocument/2006/math">
                    <m:r>
                      <a:rPr kumimoji="1" lang="en-US" altLang="zh-CN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𝜸</m:t>
                    </m:r>
                  </m:oMath>
                </a14:m>
                <a:r>
                  <a:rPr kumimoji="1" lang="en-US" altLang="zh-CN" b="1" dirty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on tag side</a:t>
                </a:r>
                <a:endParaRPr kumimoji="1" lang="zh-CN" altLang="en-US" b="1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3E921322-99D6-96DD-55B9-67A4E4F460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4527" y="3032775"/>
                <a:ext cx="3480519" cy="369332"/>
              </a:xfrm>
              <a:prstGeom prst="rect">
                <a:avLst/>
              </a:prstGeom>
              <a:blipFill>
                <a:blip r:embed="rId10"/>
                <a:stretch>
                  <a:fillRect l="-1091" t="-10345" b="-2413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61E81F75-7587-E11B-B938-1EC1B4AF55F3}"/>
                  </a:ext>
                </a:extLst>
              </p:cNvPr>
              <p:cNvSpPr txBox="1"/>
              <p:nvPr/>
            </p:nvSpPr>
            <p:spPr>
              <a:xfrm>
                <a:off x="8234983" y="2959826"/>
                <a:ext cx="219602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kumimoji="1" lang="en-US" altLang="zh-CN" b="1" dirty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Number of </a:t>
                </a:r>
                <a14:m>
                  <m:oMath xmlns:m="http://schemas.openxmlformats.org/officeDocument/2006/math">
                    <m:r>
                      <a:rPr kumimoji="1" lang="en-US" altLang="zh-CN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𝜼</m:t>
                    </m:r>
                  </m:oMath>
                </a14:m>
                <a:endParaRPr kumimoji="1" lang="zh-CN" altLang="en-US" b="1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61E81F75-7587-E11B-B938-1EC1B4AF55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4983" y="2959826"/>
                <a:ext cx="2196029" cy="369332"/>
              </a:xfrm>
              <a:prstGeom prst="rect">
                <a:avLst/>
              </a:prstGeom>
              <a:blipFill>
                <a:blip r:embed="rId11"/>
                <a:stretch>
                  <a:fillRect l="-1724" t="-10000" b="-20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EDBCD66F-2706-125D-51A5-4D72A6335A10}"/>
                  </a:ext>
                </a:extLst>
              </p:cNvPr>
              <p:cNvSpPr txBox="1"/>
              <p:nvPr/>
            </p:nvSpPr>
            <p:spPr>
              <a:xfrm>
                <a:off x="1724527" y="6088559"/>
                <a:ext cx="3480519" cy="375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kumimoji="1" lang="en-US" altLang="zh-CN" b="1" dirty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Mass of extra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1" lang="en-US" altLang="zh-CN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𝝅</m:t>
                        </m:r>
                      </m:e>
                      <m:sup>
                        <m:r>
                          <a:rPr kumimoji="1" lang="en-US" altLang="zh-CN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kumimoji="1" lang="en-US" altLang="zh-CN" b="1" dirty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kumimoji="1" lang="en-US" altLang="zh-CN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on tag side(?)</a:t>
                </a:r>
                <a:endParaRPr kumimoji="1" lang="zh-CN" altLang="en-US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EDBCD66F-2706-125D-51A5-4D72A6335A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4527" y="6088559"/>
                <a:ext cx="3480519" cy="375552"/>
              </a:xfrm>
              <a:prstGeom prst="rect">
                <a:avLst/>
              </a:prstGeom>
              <a:blipFill>
                <a:blip r:embed="rId12"/>
                <a:stretch>
                  <a:fillRect l="-1091" t="-3333" r="-1455" b="-2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文本框 15">
            <a:extLst>
              <a:ext uri="{FF2B5EF4-FFF2-40B4-BE49-F238E27FC236}">
                <a16:creationId xmlns:a16="http://schemas.microsoft.com/office/drawing/2014/main" id="{49D80F0C-C200-BFAF-2F41-91CD151AD623}"/>
              </a:ext>
            </a:extLst>
          </p:cNvPr>
          <p:cNvSpPr txBox="1"/>
          <p:nvPr/>
        </p:nvSpPr>
        <p:spPr>
          <a:xfrm>
            <a:off x="8234982" y="6088559"/>
            <a:ext cx="36522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zh-CN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Number of</a:t>
            </a:r>
            <a:r>
              <a:rPr kumimoji="1" lang="zh-CN" alt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1" lang="en-US" altLang="zh-CN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KLM layers</a:t>
            </a:r>
            <a:endParaRPr kumimoji="1" lang="zh-CN" altLang="en-US" b="1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06787565-2DE2-99BA-96AC-18E19247B96F}"/>
              </a:ext>
            </a:extLst>
          </p:cNvPr>
          <p:cNvSpPr txBox="1"/>
          <p:nvPr/>
        </p:nvSpPr>
        <p:spPr>
          <a:xfrm>
            <a:off x="612452" y="806457"/>
            <a:ext cx="11726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000" b="1" dirty="0"/>
              <a:t>eTag</a:t>
            </a:r>
            <a:endParaRPr kumimoji="1" lang="zh-CN" altLang="en-US" sz="2000" b="1" dirty="0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CEFA5E96-073D-C25E-BAAC-F5E2C5600CC7}"/>
              </a:ext>
            </a:extLst>
          </p:cNvPr>
          <p:cNvSpPr txBox="1"/>
          <p:nvPr/>
        </p:nvSpPr>
        <p:spPr>
          <a:xfrm>
            <a:off x="3516162" y="806457"/>
            <a:ext cx="10267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000" b="1" dirty="0" err="1"/>
              <a:t>muTag</a:t>
            </a:r>
            <a:endParaRPr kumimoji="1" lang="zh-CN" altLang="en-US" sz="2000" b="1" dirty="0"/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AEEA38CD-6B73-DE79-1B63-049CC9905EAE}"/>
              </a:ext>
            </a:extLst>
          </p:cNvPr>
          <p:cNvSpPr txBox="1"/>
          <p:nvPr/>
        </p:nvSpPr>
        <p:spPr>
          <a:xfrm>
            <a:off x="6549217" y="806457"/>
            <a:ext cx="11726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000" b="1" dirty="0"/>
              <a:t>eTag</a:t>
            </a:r>
            <a:endParaRPr kumimoji="1" lang="zh-CN" altLang="en-US" sz="2000" b="1" dirty="0"/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D07E3950-8CE4-2D93-967E-9848953911E4}"/>
              </a:ext>
            </a:extLst>
          </p:cNvPr>
          <p:cNvSpPr txBox="1"/>
          <p:nvPr/>
        </p:nvSpPr>
        <p:spPr>
          <a:xfrm>
            <a:off x="9452927" y="806457"/>
            <a:ext cx="10267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000" b="1" dirty="0" err="1"/>
              <a:t>muTag</a:t>
            </a:r>
            <a:endParaRPr kumimoji="1" lang="zh-CN" altLang="en-US" sz="2000" b="1" dirty="0"/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3E8AA6D5-BB56-E210-AA57-1B657426BFA1}"/>
              </a:ext>
            </a:extLst>
          </p:cNvPr>
          <p:cNvSpPr txBox="1"/>
          <p:nvPr/>
        </p:nvSpPr>
        <p:spPr>
          <a:xfrm>
            <a:off x="612452" y="3752277"/>
            <a:ext cx="11726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000" b="1" dirty="0"/>
              <a:t>eTag</a:t>
            </a:r>
            <a:endParaRPr kumimoji="1" lang="zh-CN" altLang="en-US" sz="2000" b="1" dirty="0"/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218EDF3E-131A-AA66-622F-0738FC28BE50}"/>
              </a:ext>
            </a:extLst>
          </p:cNvPr>
          <p:cNvSpPr txBox="1"/>
          <p:nvPr/>
        </p:nvSpPr>
        <p:spPr>
          <a:xfrm>
            <a:off x="3516162" y="3752277"/>
            <a:ext cx="10267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000" b="1" dirty="0" err="1"/>
              <a:t>muTag</a:t>
            </a:r>
            <a:endParaRPr kumimoji="1" lang="zh-CN" altLang="en-US" sz="2000" b="1" dirty="0"/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867105DE-142E-644F-79FE-7A5C9B8C760B}"/>
              </a:ext>
            </a:extLst>
          </p:cNvPr>
          <p:cNvSpPr txBox="1"/>
          <p:nvPr/>
        </p:nvSpPr>
        <p:spPr>
          <a:xfrm>
            <a:off x="6549217" y="3752277"/>
            <a:ext cx="11726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000" b="1" dirty="0"/>
              <a:t>eTag</a:t>
            </a:r>
            <a:endParaRPr kumimoji="1" lang="zh-CN" altLang="en-US" sz="2000" b="1" dirty="0"/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19CFCE9C-CC53-8F09-8366-EA5715B3B532}"/>
              </a:ext>
            </a:extLst>
          </p:cNvPr>
          <p:cNvSpPr txBox="1"/>
          <p:nvPr/>
        </p:nvSpPr>
        <p:spPr>
          <a:xfrm>
            <a:off x="9452927" y="3752277"/>
            <a:ext cx="10267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000" b="1" dirty="0" err="1"/>
              <a:t>muTag</a:t>
            </a:r>
            <a:endParaRPr kumimoji="1" lang="zh-CN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41845784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002AFF17-9DC5-F36F-0807-3B1B2E86DC96}"/>
              </a:ext>
            </a:extLst>
          </p:cNvPr>
          <p:cNvSpPr/>
          <p:nvPr/>
        </p:nvSpPr>
        <p:spPr>
          <a:xfrm>
            <a:off x="842481" y="0"/>
            <a:ext cx="963716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CN" sz="3200" b="1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Background Study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B6C1DBC2-ACDA-1EF5-3361-5BD31F497D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84775"/>
            <a:ext cx="3192671" cy="24480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C4659561-A51E-A744-0FDB-B691163AF3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7631" y="584775"/>
            <a:ext cx="3192671" cy="2448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8BCD3A57-9979-66E5-1834-A24C633FE8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1698" y="584775"/>
            <a:ext cx="3192671" cy="24480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9268B8ED-7449-B1DE-4297-A63BE44332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99329" y="584775"/>
            <a:ext cx="3192671" cy="24480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BDB63C09-8DC1-58ED-F750-69D1F326DB8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3429000"/>
            <a:ext cx="3192672" cy="244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6DCE650C-F9B0-C38C-ABAE-CE80570802F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87631" y="3429000"/>
            <a:ext cx="3192671" cy="2448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570FF650-7829-F58C-D05A-B46D49EE29A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16387" y="3429000"/>
            <a:ext cx="3192671" cy="244800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625B72AB-5C8A-2004-9C11-3F68036FEB6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99329" y="3437221"/>
            <a:ext cx="3192671" cy="2448000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29905C9A-C3E3-CFB0-D79D-47BF41020965}"/>
              </a:ext>
            </a:extLst>
          </p:cNvPr>
          <p:cNvSpPr txBox="1"/>
          <p:nvPr/>
        </p:nvSpPr>
        <p:spPr>
          <a:xfrm>
            <a:off x="612452" y="806457"/>
            <a:ext cx="11726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000" b="1" dirty="0"/>
              <a:t>eTag</a:t>
            </a:r>
            <a:endParaRPr kumimoji="1" lang="zh-CN" altLang="en-US" sz="2000" b="1" dirty="0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722F8B94-6699-1066-ABC0-711D82484968}"/>
              </a:ext>
            </a:extLst>
          </p:cNvPr>
          <p:cNvSpPr txBox="1"/>
          <p:nvPr/>
        </p:nvSpPr>
        <p:spPr>
          <a:xfrm>
            <a:off x="3516162" y="806457"/>
            <a:ext cx="10267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000" b="1" dirty="0" err="1"/>
              <a:t>muTag</a:t>
            </a:r>
            <a:endParaRPr kumimoji="1" lang="zh-CN" altLang="en-US" sz="2000" b="1" dirty="0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F25767EF-2EB4-FDBB-69A6-40F21613D7D2}"/>
              </a:ext>
            </a:extLst>
          </p:cNvPr>
          <p:cNvSpPr txBox="1"/>
          <p:nvPr/>
        </p:nvSpPr>
        <p:spPr>
          <a:xfrm>
            <a:off x="6549217" y="806457"/>
            <a:ext cx="11726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000" b="1" dirty="0"/>
              <a:t>eTag</a:t>
            </a:r>
            <a:endParaRPr kumimoji="1" lang="zh-CN" altLang="en-US" sz="2000" b="1" dirty="0"/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C19FE89D-8A64-CD99-5465-5C4EA67E4A00}"/>
              </a:ext>
            </a:extLst>
          </p:cNvPr>
          <p:cNvSpPr txBox="1"/>
          <p:nvPr/>
        </p:nvSpPr>
        <p:spPr>
          <a:xfrm>
            <a:off x="9452927" y="806457"/>
            <a:ext cx="10267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000" b="1" dirty="0" err="1"/>
              <a:t>muTag</a:t>
            </a:r>
            <a:endParaRPr kumimoji="1" lang="zh-CN" altLang="en-US" sz="2000" b="1" dirty="0"/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096C5FB6-CD40-5214-AFAD-259705C8EFBF}"/>
              </a:ext>
            </a:extLst>
          </p:cNvPr>
          <p:cNvSpPr txBox="1"/>
          <p:nvPr/>
        </p:nvSpPr>
        <p:spPr>
          <a:xfrm>
            <a:off x="612452" y="3617550"/>
            <a:ext cx="11726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000" b="1" dirty="0"/>
              <a:t>eTag</a:t>
            </a:r>
            <a:endParaRPr kumimoji="1" lang="zh-CN" altLang="en-US" sz="2000" b="1" dirty="0"/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3D27FD78-A39B-06F1-1820-42D310433DEB}"/>
              </a:ext>
            </a:extLst>
          </p:cNvPr>
          <p:cNvSpPr txBox="1"/>
          <p:nvPr/>
        </p:nvSpPr>
        <p:spPr>
          <a:xfrm>
            <a:off x="3516162" y="3617550"/>
            <a:ext cx="10267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000" b="1" dirty="0" err="1"/>
              <a:t>muTag</a:t>
            </a:r>
            <a:endParaRPr kumimoji="1" lang="zh-CN" altLang="en-US" sz="2000" b="1" dirty="0"/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F12276E6-9B2B-16C1-18D7-DA4768CBD35C}"/>
              </a:ext>
            </a:extLst>
          </p:cNvPr>
          <p:cNvSpPr txBox="1"/>
          <p:nvPr/>
        </p:nvSpPr>
        <p:spPr>
          <a:xfrm>
            <a:off x="6549217" y="3617550"/>
            <a:ext cx="11726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000" b="1" dirty="0"/>
              <a:t>eTag</a:t>
            </a:r>
            <a:endParaRPr kumimoji="1" lang="zh-CN" altLang="en-US" sz="2000" b="1" dirty="0"/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5C375519-98E0-A531-0204-5CB68404A812}"/>
              </a:ext>
            </a:extLst>
          </p:cNvPr>
          <p:cNvSpPr txBox="1"/>
          <p:nvPr/>
        </p:nvSpPr>
        <p:spPr>
          <a:xfrm>
            <a:off x="9452927" y="3617550"/>
            <a:ext cx="10267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000" b="1" dirty="0" err="1"/>
              <a:t>muTag</a:t>
            </a:r>
            <a:endParaRPr kumimoji="1" lang="zh-CN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204968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074D54D0-9B62-7B39-CEFD-67C491333E81}"/>
              </a:ext>
            </a:extLst>
          </p:cNvPr>
          <p:cNvSpPr/>
          <p:nvPr/>
        </p:nvSpPr>
        <p:spPr>
          <a:xfrm>
            <a:off x="842481" y="0"/>
            <a:ext cx="963716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CN" sz="3200" b="1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Background Study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7A22F1B2-7A63-D2B2-3F68-42BF038976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84775"/>
            <a:ext cx="3192671" cy="24480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29F96FCF-1AF7-4F14-1B0C-45BDDF3A5B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0611" y="584775"/>
            <a:ext cx="3192671" cy="24480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F52999CC-7735-4784-BCEF-ACED5275F7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61222" y="584775"/>
            <a:ext cx="3192671" cy="244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3D615B12-B6E2-7283-2EFD-425CEE8C52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99329" y="584775"/>
            <a:ext cx="3192671" cy="2448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AA20FC24-B1F5-5DA7-3C02-23413D8F9D6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" y="3429000"/>
            <a:ext cx="3192671" cy="244800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841EA4D3-068A-494D-69DE-9460981BC54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84359" y="3429000"/>
            <a:ext cx="3192671" cy="244800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02F122FB-229A-1098-81B6-9175E962D39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68718" y="3429000"/>
            <a:ext cx="3192672" cy="244800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075ACEEC-F690-1D29-A5E4-468499F0834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99329" y="3429000"/>
            <a:ext cx="3192671" cy="2448000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757DD56C-BE98-1EFE-1D7E-84B15C11142C}"/>
              </a:ext>
            </a:extLst>
          </p:cNvPr>
          <p:cNvSpPr txBox="1"/>
          <p:nvPr/>
        </p:nvSpPr>
        <p:spPr>
          <a:xfrm>
            <a:off x="1785128" y="3059668"/>
            <a:ext cx="3192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zh-CN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Thrust</a:t>
            </a:r>
            <a:endParaRPr kumimoji="1" lang="zh-CN" altLang="en-US" b="1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88C99873-0154-1538-C296-95C52042D17C}"/>
                  </a:ext>
                </a:extLst>
              </p:cNvPr>
              <p:cNvSpPr txBox="1"/>
              <p:nvPr/>
            </p:nvSpPr>
            <p:spPr>
              <a:xfrm>
                <a:off x="8270431" y="3032775"/>
                <a:ext cx="319267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kumimoji="1" lang="en-US" altLang="zh-CN" b="1" dirty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Mass of </a:t>
                </a:r>
                <a14:m>
                  <m:oMath xmlns:m="http://schemas.openxmlformats.org/officeDocument/2006/math">
                    <m:r>
                      <a:rPr kumimoji="1" lang="en-US" altLang="zh-CN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𝜼</m:t>
                    </m:r>
                  </m:oMath>
                </a14:m>
                <a:endParaRPr kumimoji="1" lang="zh-CN" altLang="en-US" b="1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88C99873-0154-1538-C296-95C52042D1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0431" y="3032775"/>
                <a:ext cx="3192672" cy="369332"/>
              </a:xfrm>
              <a:prstGeom prst="rect">
                <a:avLst/>
              </a:prstGeom>
              <a:blipFill>
                <a:blip r:embed="rId10"/>
                <a:stretch>
                  <a:fillRect l="-1190" t="-10345" b="-2413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2BF15B5F-103A-3056-8C43-DE5B6B25B45A}"/>
                  </a:ext>
                </a:extLst>
              </p:cNvPr>
              <p:cNvSpPr txBox="1"/>
              <p:nvPr/>
            </p:nvSpPr>
            <p:spPr>
              <a:xfrm>
                <a:off x="1785128" y="6088559"/>
                <a:ext cx="319267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kumimoji="1" lang="en-US" altLang="zh-CN" b="1" dirty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Mass of </a:t>
                </a:r>
                <a14:m>
                  <m:oMath xmlns:m="http://schemas.openxmlformats.org/officeDocument/2006/math">
                    <m:r>
                      <a:rPr kumimoji="1" lang="en-US" altLang="zh-CN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𝜼</m:t>
                    </m:r>
                    <m:r>
                      <a:rPr kumimoji="1" lang="en-US" altLang="zh-CN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′</m:t>
                    </m:r>
                  </m:oMath>
                </a14:m>
                <a:endParaRPr kumimoji="1" lang="zh-CN" altLang="en-US" b="1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2BF15B5F-103A-3056-8C43-DE5B6B25B4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5128" y="6088559"/>
                <a:ext cx="3192672" cy="369332"/>
              </a:xfrm>
              <a:prstGeom prst="rect">
                <a:avLst/>
              </a:prstGeom>
              <a:blipFill>
                <a:blip r:embed="rId11"/>
                <a:stretch>
                  <a:fillRect l="-1186" t="-6667" b="-23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935E3D5F-5D06-1ADA-7B0D-ED18481D7195}"/>
                  </a:ext>
                </a:extLst>
              </p:cNvPr>
              <p:cNvSpPr txBox="1"/>
              <p:nvPr/>
            </p:nvSpPr>
            <p:spPr>
              <a:xfrm>
                <a:off x="8270431" y="6088559"/>
                <a:ext cx="319267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kumimoji="1" lang="en-US" altLang="zh-CN" b="1" dirty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Mass of </a:t>
                </a:r>
                <a14:m>
                  <m:oMath xmlns:m="http://schemas.openxmlformats.org/officeDocument/2006/math">
                    <m:r>
                      <a:rPr kumimoji="1" lang="en-US" altLang="zh-CN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𝑲</m:t>
                    </m:r>
                    <m:r>
                      <a:rPr kumimoji="1" lang="en-US" altLang="zh-CN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𝜼</m:t>
                    </m:r>
                    <m:r>
                      <a:rPr kumimoji="1" lang="en-US" altLang="zh-CN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′</m:t>
                    </m:r>
                  </m:oMath>
                </a14:m>
                <a:endParaRPr kumimoji="1" lang="zh-CN" altLang="en-US" b="1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935E3D5F-5D06-1ADA-7B0D-ED18481D71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0431" y="6088559"/>
                <a:ext cx="3192672" cy="369332"/>
              </a:xfrm>
              <a:prstGeom prst="rect">
                <a:avLst/>
              </a:prstGeom>
              <a:blipFill>
                <a:blip r:embed="rId12"/>
                <a:stretch>
                  <a:fillRect l="-1190" t="-6667" b="-23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文本框 4">
            <a:extLst>
              <a:ext uri="{FF2B5EF4-FFF2-40B4-BE49-F238E27FC236}">
                <a16:creationId xmlns:a16="http://schemas.microsoft.com/office/drawing/2014/main" id="{A6DCDFE0-AE8F-DD4B-1236-8CB489021921}"/>
              </a:ext>
            </a:extLst>
          </p:cNvPr>
          <p:cNvSpPr txBox="1"/>
          <p:nvPr/>
        </p:nvSpPr>
        <p:spPr>
          <a:xfrm>
            <a:off x="612452" y="806457"/>
            <a:ext cx="11726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000" b="1" dirty="0"/>
              <a:t>eTag</a:t>
            </a:r>
            <a:endParaRPr kumimoji="1" lang="zh-CN" altLang="en-US" sz="2000" b="1" dirty="0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3C341247-A8A3-5C99-9CE9-90ACC524A223}"/>
              </a:ext>
            </a:extLst>
          </p:cNvPr>
          <p:cNvSpPr txBox="1"/>
          <p:nvPr/>
        </p:nvSpPr>
        <p:spPr>
          <a:xfrm>
            <a:off x="3516162" y="806457"/>
            <a:ext cx="10267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000" b="1" dirty="0" err="1"/>
              <a:t>muTag</a:t>
            </a:r>
            <a:endParaRPr kumimoji="1" lang="zh-CN" altLang="en-US" sz="2000" b="1" dirty="0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5ACDD98A-C43E-B671-8865-6A285D9FB3BF}"/>
              </a:ext>
            </a:extLst>
          </p:cNvPr>
          <p:cNvSpPr txBox="1"/>
          <p:nvPr/>
        </p:nvSpPr>
        <p:spPr>
          <a:xfrm>
            <a:off x="6549217" y="806457"/>
            <a:ext cx="11726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000" b="1" dirty="0"/>
              <a:t>eTag</a:t>
            </a:r>
            <a:endParaRPr kumimoji="1" lang="zh-CN" altLang="en-US" sz="2000" b="1" dirty="0"/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A8D56804-5EA6-FDC8-C197-01397A9F69D3}"/>
              </a:ext>
            </a:extLst>
          </p:cNvPr>
          <p:cNvSpPr txBox="1"/>
          <p:nvPr/>
        </p:nvSpPr>
        <p:spPr>
          <a:xfrm>
            <a:off x="9452927" y="806457"/>
            <a:ext cx="10267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000" b="1" dirty="0" err="1"/>
              <a:t>muTag</a:t>
            </a:r>
            <a:endParaRPr kumimoji="1" lang="zh-CN" altLang="en-US" sz="2000" b="1" dirty="0"/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C799E45B-C557-6F53-0CC1-A6C79E85AC39}"/>
              </a:ext>
            </a:extLst>
          </p:cNvPr>
          <p:cNvSpPr txBox="1"/>
          <p:nvPr/>
        </p:nvSpPr>
        <p:spPr>
          <a:xfrm>
            <a:off x="612452" y="3656610"/>
            <a:ext cx="11726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000" b="1" dirty="0"/>
              <a:t>eTag</a:t>
            </a:r>
            <a:endParaRPr kumimoji="1" lang="zh-CN" altLang="en-US" sz="2000" b="1" dirty="0"/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69DE8238-BCBE-2DBF-C1AD-ABFDAF930CEF}"/>
              </a:ext>
            </a:extLst>
          </p:cNvPr>
          <p:cNvSpPr txBox="1"/>
          <p:nvPr/>
        </p:nvSpPr>
        <p:spPr>
          <a:xfrm>
            <a:off x="3516162" y="3656610"/>
            <a:ext cx="10267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000" b="1" dirty="0" err="1"/>
              <a:t>muTag</a:t>
            </a:r>
            <a:endParaRPr kumimoji="1" lang="zh-CN" altLang="en-US" sz="2000" b="1" dirty="0"/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7B51FE9D-349F-7F42-2039-731C14711C71}"/>
              </a:ext>
            </a:extLst>
          </p:cNvPr>
          <p:cNvSpPr txBox="1"/>
          <p:nvPr/>
        </p:nvSpPr>
        <p:spPr>
          <a:xfrm>
            <a:off x="6549217" y="3656610"/>
            <a:ext cx="11726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000" b="1" dirty="0"/>
              <a:t>eTag</a:t>
            </a:r>
            <a:endParaRPr kumimoji="1" lang="zh-CN" altLang="en-US" sz="2000" b="1" dirty="0"/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3E1A5668-0472-4568-89FA-E32E680FBD0A}"/>
              </a:ext>
            </a:extLst>
          </p:cNvPr>
          <p:cNvSpPr txBox="1"/>
          <p:nvPr/>
        </p:nvSpPr>
        <p:spPr>
          <a:xfrm>
            <a:off x="9452927" y="3656610"/>
            <a:ext cx="10267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000" b="1" dirty="0" err="1"/>
              <a:t>muTag</a:t>
            </a:r>
            <a:endParaRPr kumimoji="1" lang="zh-CN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3747470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8D5F91C6-69D8-0F23-EB9D-A5106F3A90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9000"/>
            <a:ext cx="5959162" cy="3960000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96D97444-9775-CF5B-1551-4452C3D782FE}"/>
              </a:ext>
            </a:extLst>
          </p:cNvPr>
          <p:cNvSpPr/>
          <p:nvPr/>
        </p:nvSpPr>
        <p:spPr>
          <a:xfrm>
            <a:off x="842481" y="0"/>
            <a:ext cx="963716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CN" sz="3200" b="1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Continuum</a:t>
            </a:r>
            <a:r>
              <a:rPr lang="zh-CN" altLang="en-US" sz="3200" b="1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3200" b="1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Suppression</a:t>
            </a:r>
            <a:r>
              <a:rPr lang="zh-CN" altLang="en-US" sz="3200" b="1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3200" b="1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for</a:t>
            </a:r>
            <a:r>
              <a:rPr lang="zh-CN" altLang="en-US" sz="3200" b="1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3200" b="1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eTag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C1FA6FB0-E7E1-EB7D-572E-6B25F8D4C6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0907" y="1269000"/>
            <a:ext cx="6341093" cy="3960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BBB45D0A-DE76-2377-FCB7-41D175ED6D9F}"/>
                  </a:ext>
                </a:extLst>
              </p:cNvPr>
              <p:cNvSpPr txBox="1"/>
              <p:nvPr/>
            </p:nvSpPr>
            <p:spPr>
              <a:xfrm>
                <a:off x="2086780" y="5913225"/>
                <a:ext cx="3384630" cy="3956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kumimoji="1" lang="en-US" altLang="zh-CN" b="1" dirty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MVA &gt; 0.96. </a:t>
                </a:r>
                <a14:m>
                  <m:oMath xmlns:m="http://schemas.openxmlformats.org/officeDocument/2006/math">
                    <m:r>
                      <a:rPr kumimoji="1" lang="en-US" altLang="zh-CN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</m:oMath>
                </a14:m>
                <a:r>
                  <a:rPr kumimoji="1" lang="en-US" altLang="zh-CN" b="1" dirty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zh-CN" altLang="en-US" b="1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1" lang="zh-CN" altLang="en-US" b="1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𝜺</m:t>
                        </m:r>
                      </m:e>
                      <m:sub>
                        <m:r>
                          <a:rPr kumimoji="1" lang="en-US" altLang="zh-CN" b="1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𝒔𝒊𝒈</m:t>
                        </m:r>
                      </m:sub>
                    </m:sSub>
                  </m:oMath>
                </a14:m>
                <a:r>
                  <a:rPr kumimoji="1" lang="en-US" altLang="zh-CN" b="1" dirty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=6.657%</a:t>
                </a:r>
                <a:endParaRPr kumimoji="1" lang="zh-CN" altLang="en-US" b="1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BBB45D0A-DE76-2377-FCB7-41D175ED6D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6780" y="5913225"/>
                <a:ext cx="3384630" cy="395621"/>
              </a:xfrm>
              <a:prstGeom prst="rect">
                <a:avLst/>
              </a:prstGeom>
              <a:blipFill>
                <a:blip r:embed="rId4"/>
                <a:stretch>
                  <a:fillRect l="-1119" t="-6250" b="-1562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51425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DA2706A5-F66E-C544-647C-670138D50E7B}"/>
              </a:ext>
            </a:extLst>
          </p:cNvPr>
          <p:cNvSpPr/>
          <p:nvPr/>
        </p:nvSpPr>
        <p:spPr>
          <a:xfrm>
            <a:off x="842481" y="0"/>
            <a:ext cx="963716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CN" sz="3200" b="1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Background Study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7E8801A5-993B-4BFE-7D76-B3D77D837D7C}"/>
              </a:ext>
            </a:extLst>
          </p:cNvPr>
          <p:cNvSpPr txBox="1"/>
          <p:nvPr/>
        </p:nvSpPr>
        <p:spPr>
          <a:xfrm>
            <a:off x="119921" y="584775"/>
            <a:ext cx="5976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zh-CN" b="1" dirty="0"/>
              <a:t>Only </a:t>
            </a:r>
            <a:r>
              <a:rPr kumimoji="1" lang="en-US" altLang="zh-CN" b="1" dirty="0" err="1"/>
              <a:t>taupair</a:t>
            </a:r>
            <a:r>
              <a:rPr kumimoji="1" lang="en-US" altLang="zh-CN" b="1" dirty="0"/>
              <a:t> background remains:</a:t>
            </a:r>
            <a:endParaRPr kumimoji="1" lang="zh-CN" altLang="en-US" b="1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BAE37599-BF21-E2FD-5FD2-4B17EA4C1FE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144"/>
          <a:stretch>
            <a:fillRect/>
          </a:stretch>
        </p:blipFill>
        <p:spPr>
          <a:xfrm>
            <a:off x="1774861" y="954107"/>
            <a:ext cx="7772400" cy="5689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1451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994</TotalTime>
  <Words>639</Words>
  <Application>Microsoft Macintosh PowerPoint</Application>
  <PresentationFormat>宽屏</PresentationFormat>
  <Paragraphs>125</Paragraphs>
  <Slides>12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18" baseType="lpstr">
      <vt:lpstr>等线</vt:lpstr>
      <vt:lpstr>等线 Light</vt:lpstr>
      <vt:lpstr>Arial</vt:lpstr>
      <vt:lpstr>Cambria Math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wyzhuang23@m.fudan.edu.cn</dc:creator>
  <cp:lastModifiedBy>wyzhuang23@m.fudan.edu.cn</cp:lastModifiedBy>
  <cp:revision>6</cp:revision>
  <dcterms:created xsi:type="dcterms:W3CDTF">2026-07-12T08:05:38Z</dcterms:created>
  <dcterms:modified xsi:type="dcterms:W3CDTF">2026-07-26T13:17:16Z</dcterms:modified>
</cp:coreProperties>
</file>