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37.svg" ContentType="image/svg+xml"/>
  <Override PartName="/ppt/media/image40.svg" ContentType="image/svg+xml"/>
  <Override PartName="/ppt/media/image56.svg" ContentType="image/svg+xml"/>
  <Override PartName="/ppt/media/image58.svg" ContentType="image/svg+xml"/>
  <Override PartName="/ppt/media/image61.svg" ContentType="image/svg+xml"/>
  <Override PartName="/ppt/media/image6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577" r:id="rId3"/>
    <p:sldId id="2641" r:id="rId5"/>
    <p:sldId id="2568" r:id="rId6"/>
    <p:sldId id="2606" r:id="rId7"/>
    <p:sldId id="2572" r:id="rId8"/>
    <p:sldId id="2593" r:id="rId9"/>
    <p:sldId id="2598" r:id="rId10"/>
    <p:sldId id="2640" r:id="rId11"/>
    <p:sldId id="2463" r:id="rId12"/>
    <p:sldId id="2610" r:id="rId13"/>
    <p:sldId id="2607" r:id="rId14"/>
    <p:sldId id="2608" r:id="rId15"/>
    <p:sldId id="2609" r:id="rId16"/>
    <p:sldId id="2592" r:id="rId17"/>
    <p:sldId id="2528" r:id="rId18"/>
    <p:sldId id="2630" r:id="rId19"/>
    <p:sldId id="2612" r:id="rId20"/>
    <p:sldId id="2632" r:id="rId21"/>
    <p:sldId id="2539" r:id="rId22"/>
    <p:sldId id="2573" r:id="rId23"/>
    <p:sldId id="2549" r:id="rId24"/>
    <p:sldId id="2594" r:id="rId25"/>
    <p:sldId id="2620" r:id="rId26"/>
    <p:sldId id="2621" r:id="rId27"/>
    <p:sldId id="2622" r:id="rId28"/>
    <p:sldId id="2633" r:id="rId29"/>
    <p:sldId id="2634" r:id="rId30"/>
    <p:sldId id="2635" r:id="rId31"/>
    <p:sldId id="2636" r:id="rId32"/>
    <p:sldId id="2637" r:id="rId33"/>
    <p:sldId id="2638" r:id="rId34"/>
    <p:sldId id="2624" r:id="rId35"/>
    <p:sldId id="2626" r:id="rId36"/>
    <p:sldId id="2627" r:id="rId37"/>
    <p:sldId id="2604" r:id="rId38"/>
    <p:sldId id="2605" r:id="rId39"/>
    <p:sldId id="2639" r:id="rId40"/>
  </p:sldIdLst>
  <p:sldSz cx="9144000" cy="6858000" type="screen4x3"/>
  <p:notesSz cx="7099300" cy="10234295"/>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3" userDrawn="1">
          <p15:clr>
            <a:srgbClr val="A4A3A4"/>
          </p15:clr>
        </p15:guide>
        <p15:guide id="2" pos="3690" userDrawn="1">
          <p15:clr>
            <a:srgbClr val="A4A3A4"/>
          </p15:clr>
        </p15:guide>
        <p15:guide id="3"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b21cn" initials="xb21cn" lastIdx="1" clrIdx="0"/>
  <p:cmAuthor id="2" name="作者"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FF"/>
    <a:srgbClr val="FF3399"/>
    <a:srgbClr val="FF00FF"/>
    <a:srgbClr val="C92B2F"/>
    <a:srgbClr val="EAE8E3"/>
    <a:srgbClr val="EAE7E4"/>
    <a:srgbClr val="9999FF"/>
    <a:srgbClr val="FF9966"/>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3900" autoAdjust="0"/>
  </p:normalViewPr>
  <p:slideViewPr>
    <p:cSldViewPr showGuides="1">
      <p:cViewPr>
        <p:scale>
          <a:sx n="70" d="100"/>
          <a:sy n="70" d="100"/>
        </p:scale>
        <p:origin x="690" y="-24"/>
      </p:cViewPr>
      <p:guideLst>
        <p:guide orient="horz" pos="2153"/>
        <p:guide pos="3690"/>
        <p:guide pos="2880"/>
      </p:guideLst>
    </p:cSldViewPr>
  </p:slideViewPr>
  <p:outlineViewPr>
    <p:cViewPr>
      <p:scale>
        <a:sx n="33" d="100"/>
        <a:sy n="33" d="100"/>
      </p:scale>
      <p:origin x="0" y="33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gs" Target="tags/tag81.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3CDDDF7B-33CD-4A21-A702-DAB473623EE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486F92DB-4F0C-4CC6-8086-6F5688900AC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79072"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79072"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79072"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79072"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79072"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79072"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79072"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47775" y="1279525"/>
            <a:ext cx="46037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FB58365-D645-4294-9AFA-C84C695EFEC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7"/>
            <a:ext cx="77724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2"/>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0"/>
            <a:ext cx="20574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74640"/>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52A2E53-6C57-461D-A2E1-0998C886BC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230DC7-4477-4DE3-B55A-DEC06AF5A05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067561" y="6461135"/>
            <a:ext cx="2057400" cy="365125"/>
          </a:xfrm>
        </p:spPr>
        <p:txBody>
          <a:bodyPr/>
          <a:lstStyle>
            <a:lvl1pPr>
              <a:defRPr sz="2800">
                <a:solidFill>
                  <a:schemeClr val="tx1"/>
                </a:solidFill>
              </a:defRPr>
            </a:lvl1pPr>
          </a:lstStyle>
          <a:p>
            <a:fld id="{9565EDE5-12B2-4A26-A61F-906C88207933}" type="slidenum">
              <a:rPr lang="en-US" smtClean="0"/>
            </a:fld>
            <a:endParaRPr lang="en-US" dirty="0"/>
          </a:p>
        </p:txBody>
      </p:sp>
      <p:sp>
        <p:nvSpPr>
          <p:cNvPr id="11" name="Title 1"/>
          <p:cNvSpPr>
            <a:spLocks noGrp="1"/>
          </p:cNvSpPr>
          <p:nvPr>
            <p:ph type="title"/>
          </p:nvPr>
        </p:nvSpPr>
        <p:spPr>
          <a:xfrm>
            <a:off x="0" y="0"/>
            <a:ext cx="9144000" cy="914400"/>
          </a:xfrm>
          <a:solidFill>
            <a:srgbClr val="005B82"/>
          </a:solidFill>
        </p:spPr>
        <p:txBody>
          <a:bodyPr>
            <a:normAutofit/>
          </a:bodyPr>
          <a:lstStyle>
            <a:lvl1pPr algn="ctr">
              <a:defRPr sz="4000" b="1">
                <a:solidFill>
                  <a:schemeClr val="bg1"/>
                </a:solidFill>
                <a:latin typeface="Book Antiqua" panose="02040602050305030304" pitchFamily="18" charset="0"/>
                <a:ea typeface="微软雅黑" panose="020B0503020204020204" charset="-122"/>
                <a:cs typeface="Arial" panose="020B0604020202020204" pitchFamily="34" charset="0"/>
              </a:defRPr>
            </a:lvl1pPr>
          </a:lstStyle>
          <a:p>
            <a:r>
              <a:rPr lang="en-US" dirty="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2A2E53-6C57-461D-A2E1-0998C886BCD2}" type="datetimeFigureOut">
              <a:rPr lang="zh-CN" altLang="en-US" smtClean="0"/>
            </a:fld>
            <a:endParaRPr lang="zh-CN" altLang="en-US"/>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30DC7-4477-4DE3-B55A-DEC06AF5A05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image" Target="../media/image6.jpeg"/><Relationship Id="rId5" Type="http://schemas.openxmlformats.org/officeDocument/2006/relationships/tags" Target="../tags/tag5.xml"/><Relationship Id="rId4" Type="http://schemas.openxmlformats.org/officeDocument/2006/relationships/image" Target="../media/image5.png"/><Relationship Id="rId3" Type="http://schemas.openxmlformats.org/officeDocument/2006/relationships/image" Target="../media/image4.png"/><Relationship Id="rId23" Type="http://schemas.openxmlformats.org/officeDocument/2006/relationships/notesSlide" Target="../notesSlides/notesSlide2.xml"/><Relationship Id="rId22" Type="http://schemas.openxmlformats.org/officeDocument/2006/relationships/slideLayout" Target="../slideLayouts/slideLayout2.xml"/><Relationship Id="rId21" Type="http://schemas.openxmlformats.org/officeDocument/2006/relationships/image" Target="../media/image10.png"/><Relationship Id="rId20" Type="http://schemas.openxmlformats.org/officeDocument/2006/relationships/image" Target="../media/image9.png"/><Relationship Id="rId2" Type="http://schemas.openxmlformats.org/officeDocument/2006/relationships/tags" Target="../tags/tag4.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image" Target="../media/image8.png"/><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image" Target="../media/image7.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2.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image" Target="../media/image21.png"/><Relationship Id="rId2" Type="http://schemas.openxmlformats.org/officeDocument/2006/relationships/tags" Target="../tags/tag18.xml"/><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8.png"/><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tags" Target="../tags/tag21.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0" Type="http://schemas.openxmlformats.org/officeDocument/2006/relationships/notesSlide" Target="../notesSlides/notesSlide6.xml"/><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tags" Target="../tags/tag22.xml"/><Relationship Id="rId2" Type="http://schemas.openxmlformats.org/officeDocument/2006/relationships/image" Target="../media/image30.png"/><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9" Type="http://schemas.openxmlformats.org/officeDocument/2006/relationships/image" Target="../media/image37.svg"/><Relationship Id="rId8" Type="http://schemas.openxmlformats.org/officeDocument/2006/relationships/image" Target="../media/image36.png"/><Relationship Id="rId7" Type="http://schemas.openxmlformats.org/officeDocument/2006/relationships/image" Target="../media/image35.png"/><Relationship Id="rId6" Type="http://schemas.openxmlformats.org/officeDocument/2006/relationships/tags" Target="../tags/tag26.xml"/><Relationship Id="rId5" Type="http://schemas.openxmlformats.org/officeDocument/2006/relationships/image" Target="../media/image34.png"/><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image" Target="../media/image33.png"/><Relationship Id="rId11" Type="http://schemas.openxmlformats.org/officeDocument/2006/relationships/notesSlide" Target="../notesSlides/notesSlide8.xml"/><Relationship Id="rId10" Type="http://schemas.openxmlformats.org/officeDocument/2006/relationships/slideLayout" Target="../slideLayouts/slideLayout12.xml"/><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image" Target="../media/image42.png"/><Relationship Id="rId7" Type="http://schemas.openxmlformats.org/officeDocument/2006/relationships/tags" Target="../tags/tag29.xml"/><Relationship Id="rId6" Type="http://schemas.openxmlformats.org/officeDocument/2006/relationships/image" Target="../media/image41.png"/><Relationship Id="rId5" Type="http://schemas.openxmlformats.org/officeDocument/2006/relationships/tags" Target="../tags/tag28.xml"/><Relationship Id="rId4" Type="http://schemas.openxmlformats.org/officeDocument/2006/relationships/image" Target="../media/image40.svg"/><Relationship Id="rId3" Type="http://schemas.openxmlformats.org/officeDocument/2006/relationships/image" Target="../media/image39.png"/><Relationship Id="rId2" Type="http://schemas.openxmlformats.org/officeDocument/2006/relationships/tags" Target="../tags/tag27.xml"/><Relationship Id="rId18" Type="http://schemas.openxmlformats.org/officeDocument/2006/relationships/slideLayout" Target="../slideLayouts/slideLayout2.xml"/><Relationship Id="rId17" Type="http://schemas.openxmlformats.org/officeDocument/2006/relationships/image" Target="../media/image47.png"/><Relationship Id="rId16" Type="http://schemas.openxmlformats.org/officeDocument/2006/relationships/tags" Target="../tags/tag33.xml"/><Relationship Id="rId15" Type="http://schemas.openxmlformats.org/officeDocument/2006/relationships/image" Target="../media/image46.png"/><Relationship Id="rId14" Type="http://schemas.openxmlformats.org/officeDocument/2006/relationships/tags" Target="../tags/tag32.xml"/><Relationship Id="rId13" Type="http://schemas.openxmlformats.org/officeDocument/2006/relationships/image" Target="../media/image45.png"/><Relationship Id="rId12" Type="http://schemas.openxmlformats.org/officeDocument/2006/relationships/image" Target="../media/image44.png"/><Relationship Id="rId11" Type="http://schemas.openxmlformats.org/officeDocument/2006/relationships/image" Target="../media/image43.jpeg"/><Relationship Id="rId10" Type="http://schemas.openxmlformats.org/officeDocument/2006/relationships/tags" Target="../tags/tag31.xml"/><Relationship Id="rId1" Type="http://schemas.openxmlformats.org/officeDocument/2006/relationships/image" Target="../media/image38.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37.svg"/><Relationship Id="rId1"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svg"/><Relationship Id="rId7" Type="http://schemas.openxmlformats.org/officeDocument/2006/relationships/image" Target="../media/image57.png"/><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image" Target="../media/image53.png"/><Relationship Id="rId2" Type="http://schemas.openxmlformats.org/officeDocument/2006/relationships/image" Target="../media/image52.png"/><Relationship Id="rId17" Type="http://schemas.openxmlformats.org/officeDocument/2006/relationships/notesSlide" Target="../notesSlides/notesSlide10.xml"/><Relationship Id="rId16" Type="http://schemas.openxmlformats.org/officeDocument/2006/relationships/slideLayout" Target="../slideLayouts/slideLayout2.xml"/><Relationship Id="rId15" Type="http://schemas.openxmlformats.org/officeDocument/2006/relationships/image" Target="../media/image65.png"/><Relationship Id="rId14" Type="http://schemas.openxmlformats.org/officeDocument/2006/relationships/image" Target="../media/image64.png"/><Relationship Id="rId13" Type="http://schemas.openxmlformats.org/officeDocument/2006/relationships/image" Target="../media/image63.svg"/><Relationship Id="rId12" Type="http://schemas.openxmlformats.org/officeDocument/2006/relationships/image" Target="../media/image62.png"/><Relationship Id="rId11" Type="http://schemas.openxmlformats.org/officeDocument/2006/relationships/image" Target="../media/image61.svg"/><Relationship Id="rId10" Type="http://schemas.openxmlformats.org/officeDocument/2006/relationships/image" Target="../media/image60.png"/><Relationship Id="rId1" Type="http://schemas.openxmlformats.org/officeDocument/2006/relationships/image" Target="../media/image51.png"/></Relationships>
</file>

<file path=ppt/slides/_rels/slide16.xml.rels><?xml version="1.0" encoding="UTF-8" standalone="yes"?>
<Relationships xmlns="http://schemas.openxmlformats.org/package/2006/relationships"><Relationship Id="rId9" Type="http://schemas.openxmlformats.org/officeDocument/2006/relationships/image" Target="../media/image69.png"/><Relationship Id="rId8" Type="http://schemas.openxmlformats.org/officeDocument/2006/relationships/image" Target="../media/image68.png"/><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image" Target="../media/image67.png"/><Relationship Id="rId4" Type="http://schemas.openxmlformats.org/officeDocument/2006/relationships/image" Target="../media/image29.png"/><Relationship Id="rId3" Type="http://schemas.openxmlformats.org/officeDocument/2006/relationships/image" Target="../media/image66.png"/><Relationship Id="rId2" Type="http://schemas.openxmlformats.org/officeDocument/2006/relationships/tags" Target="../tags/tag35.xml"/><Relationship Id="rId12" Type="http://schemas.openxmlformats.org/officeDocument/2006/relationships/notesSlide" Target="../notesSlides/notesSlide11.xml"/><Relationship Id="rId11" Type="http://schemas.openxmlformats.org/officeDocument/2006/relationships/slideLayout" Target="../slideLayouts/slideLayout2.xml"/><Relationship Id="rId10" Type="http://schemas.openxmlformats.org/officeDocument/2006/relationships/image" Target="../media/image70.png"/><Relationship Id="rId1" Type="http://schemas.openxmlformats.org/officeDocument/2006/relationships/tags" Target="../tags/tag34.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image" Target="../media/image71.pn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9.png"/><Relationship Id="rId7" Type="http://schemas.openxmlformats.org/officeDocument/2006/relationships/image" Target="../media/image78.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77.png"/><Relationship Id="rId3" Type="http://schemas.openxmlformats.org/officeDocument/2006/relationships/image" Target="../media/image76.png"/><Relationship Id="rId2" Type="http://schemas.openxmlformats.org/officeDocument/2006/relationships/image" Target="../media/image75.png"/><Relationship Id="rId10" Type="http://schemas.openxmlformats.org/officeDocument/2006/relationships/notesSlide" Target="../notesSlides/notesSlide13.xml"/><Relationship Id="rId1" Type="http://schemas.openxmlformats.org/officeDocument/2006/relationships/tags" Target="../tags/tag40.xml"/></Relationships>
</file>

<file path=ppt/slides/_rels/slide19.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image" Target="../media/image85.png"/><Relationship Id="rId6" Type="http://schemas.openxmlformats.org/officeDocument/2006/relationships/tags" Target="../tags/tag41.xml"/><Relationship Id="rId5" Type="http://schemas.openxmlformats.org/officeDocument/2006/relationships/image" Target="../media/image84.png"/><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7" Type="http://schemas.openxmlformats.org/officeDocument/2006/relationships/notesSlide" Target="../notesSlides/notesSlide14.xml"/><Relationship Id="rId16" Type="http://schemas.openxmlformats.org/officeDocument/2006/relationships/slideLayout" Target="../slideLayouts/slideLayout2.xml"/><Relationship Id="rId15" Type="http://schemas.openxmlformats.org/officeDocument/2006/relationships/image" Target="../media/image87.png"/><Relationship Id="rId14" Type="http://schemas.openxmlformats.org/officeDocument/2006/relationships/tags" Target="../tags/tag47.xml"/><Relationship Id="rId13" Type="http://schemas.openxmlformats.org/officeDocument/2006/relationships/image" Target="../media/image86.png"/><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image" Target="../media/image80.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image" Target="../media/image9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93.png"/><Relationship Id="rId1" Type="http://schemas.openxmlformats.org/officeDocument/2006/relationships/image" Target="../media/image92.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image" Target="../media/image94.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103.png"/><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2.xml"/><Relationship Id="rId7" Type="http://schemas.openxmlformats.org/officeDocument/2006/relationships/image" Target="../media/image109.png"/><Relationship Id="rId6" Type="http://schemas.openxmlformats.org/officeDocument/2006/relationships/image" Target="../media/image48.png"/><Relationship Id="rId5" Type="http://schemas.openxmlformats.org/officeDocument/2006/relationships/image" Target="../media/image108.png"/><Relationship Id="rId4" Type="http://schemas.openxmlformats.org/officeDocument/2006/relationships/image" Target="../media/image107.png"/><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image" Target="../media/image104.png"/></Relationships>
</file>

<file path=ppt/slides/_rels/slide26.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0" Type="http://schemas.openxmlformats.org/officeDocument/2006/relationships/notesSlide" Target="../notesSlides/notesSlide21.xml"/><Relationship Id="rId4" Type="http://schemas.openxmlformats.org/officeDocument/2006/relationships/tags" Target="../tags/tag49.xml"/><Relationship Id="rId39" Type="http://schemas.openxmlformats.org/officeDocument/2006/relationships/slideLayout" Target="../slideLayouts/slideLayout2.xml"/><Relationship Id="rId38" Type="http://schemas.openxmlformats.org/officeDocument/2006/relationships/tags" Target="../tags/tag79.xml"/><Relationship Id="rId37" Type="http://schemas.openxmlformats.org/officeDocument/2006/relationships/tags" Target="../tags/tag78.xml"/><Relationship Id="rId36" Type="http://schemas.openxmlformats.org/officeDocument/2006/relationships/tags" Target="../tags/tag77.xml"/><Relationship Id="rId35" Type="http://schemas.openxmlformats.org/officeDocument/2006/relationships/tags" Target="../tags/tag76.xml"/><Relationship Id="rId34" Type="http://schemas.openxmlformats.org/officeDocument/2006/relationships/tags" Target="../tags/tag75.xml"/><Relationship Id="rId33" Type="http://schemas.openxmlformats.org/officeDocument/2006/relationships/tags" Target="../tags/tag74.xml"/><Relationship Id="rId32" Type="http://schemas.openxmlformats.org/officeDocument/2006/relationships/tags" Target="../tags/tag73.xml"/><Relationship Id="rId31" Type="http://schemas.openxmlformats.org/officeDocument/2006/relationships/tags" Target="../tags/tag72.xml"/><Relationship Id="rId30" Type="http://schemas.openxmlformats.org/officeDocument/2006/relationships/tags" Target="../tags/tag71.xml"/><Relationship Id="rId3" Type="http://schemas.openxmlformats.org/officeDocument/2006/relationships/tags" Target="../tags/tag48.xml"/><Relationship Id="rId29" Type="http://schemas.openxmlformats.org/officeDocument/2006/relationships/tags" Target="../tags/tag70.xml"/><Relationship Id="rId28" Type="http://schemas.openxmlformats.org/officeDocument/2006/relationships/tags" Target="../tags/tag69.xml"/><Relationship Id="rId27" Type="http://schemas.openxmlformats.org/officeDocument/2006/relationships/tags" Target="../tags/tag68.xml"/><Relationship Id="rId26" Type="http://schemas.openxmlformats.org/officeDocument/2006/relationships/tags" Target="../tags/tag67.xml"/><Relationship Id="rId25" Type="http://schemas.openxmlformats.org/officeDocument/2006/relationships/tags" Target="../tags/tag66.xml"/><Relationship Id="rId24" Type="http://schemas.openxmlformats.org/officeDocument/2006/relationships/tags" Target="../tags/tag65.xml"/><Relationship Id="rId23" Type="http://schemas.openxmlformats.org/officeDocument/2006/relationships/tags" Target="../tags/tag64.xml"/><Relationship Id="rId22" Type="http://schemas.openxmlformats.org/officeDocument/2006/relationships/image" Target="../media/image113.png"/><Relationship Id="rId21" Type="http://schemas.openxmlformats.org/officeDocument/2006/relationships/image" Target="../media/image112.png"/><Relationship Id="rId20" Type="http://schemas.openxmlformats.org/officeDocument/2006/relationships/image" Target="../media/image111.png"/><Relationship Id="rId2" Type="http://schemas.openxmlformats.org/officeDocument/2006/relationships/image" Target="../media/image40.svg"/><Relationship Id="rId19" Type="http://schemas.openxmlformats.org/officeDocument/2006/relationships/image" Target="../media/image110.png"/><Relationship Id="rId18" Type="http://schemas.openxmlformats.org/officeDocument/2006/relationships/tags" Target="../tags/tag63.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image" Target="../media/image39.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image" Target="../media/image114.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 Id="rId3" Type="http://schemas.openxmlformats.org/officeDocument/2006/relationships/image" Target="../media/image117.png"/><Relationship Id="rId2" Type="http://schemas.openxmlformats.org/officeDocument/2006/relationships/image" Target="../media/image40.svg"/><Relationship Id="rId1" Type="http://schemas.openxmlformats.org/officeDocument/2006/relationships/image" Target="../media/image39.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image" Target="../media/image121.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124.png"/><Relationship Id="rId2" Type="http://schemas.openxmlformats.org/officeDocument/2006/relationships/image" Target="../media/image40.svg"/><Relationship Id="rId1" Type="http://schemas.openxmlformats.org/officeDocument/2006/relationships/image" Target="../media/image39.pn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6.png"/><Relationship Id="rId3" Type="http://schemas.openxmlformats.org/officeDocument/2006/relationships/image" Target="../media/image125.png"/><Relationship Id="rId2" Type="http://schemas.openxmlformats.org/officeDocument/2006/relationships/image" Target="../media/image40.svg"/><Relationship Id="rId1" Type="http://schemas.openxmlformats.org/officeDocument/2006/relationships/image" Target="../media/image39.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2.xml"/><Relationship Id="rId6" Type="http://schemas.openxmlformats.org/officeDocument/2006/relationships/image" Target="../media/image130.jpeg"/><Relationship Id="rId5" Type="http://schemas.openxmlformats.org/officeDocument/2006/relationships/tags" Target="../tags/tag80.xml"/><Relationship Id="rId4" Type="http://schemas.openxmlformats.org/officeDocument/2006/relationships/image" Target="../media/image129.png"/><Relationship Id="rId3" Type="http://schemas.openxmlformats.org/officeDocument/2006/relationships/image" Target="../media/image128.png"/><Relationship Id="rId2" Type="http://schemas.openxmlformats.org/officeDocument/2006/relationships/image" Target="../media/image40.svg"/><Relationship Id="rId1" Type="http://schemas.openxmlformats.org/officeDocument/2006/relationships/image" Target="../media/image39.pn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image" Target="../media/image132.png"/><Relationship Id="rId3" Type="http://schemas.openxmlformats.org/officeDocument/2006/relationships/image" Target="../media/image131.png"/><Relationship Id="rId2" Type="http://schemas.openxmlformats.org/officeDocument/2006/relationships/image" Target="../media/image40.svg"/><Relationship Id="rId1" Type="http://schemas.openxmlformats.org/officeDocument/2006/relationships/image" Target="../media/image39.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image" Target="../media/image135.png"/><Relationship Id="rId3" Type="http://schemas.openxmlformats.org/officeDocument/2006/relationships/image" Target="../media/image134.png"/><Relationship Id="rId2" Type="http://schemas.openxmlformats.org/officeDocument/2006/relationships/image" Target="../media/image40.svg"/><Relationship Id="rId1" Type="http://schemas.openxmlformats.org/officeDocument/2006/relationships/image" Target="../media/image39.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2.xml"/><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6.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image" Target="../media/image139.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image" Target="../media/image1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luojie\Desktop\物理系形象设计\物理系透明logo.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39262" y="6194418"/>
            <a:ext cx="2789218" cy="6635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表格 4"/>
          <p:cNvGraphicFramePr>
            <a:graphicFrameLocks noGrp="1"/>
          </p:cNvGraphicFramePr>
          <p:nvPr>
            <p:custDataLst>
              <p:tags r:id="rId2"/>
            </p:custDataLst>
          </p:nvPr>
        </p:nvGraphicFramePr>
        <p:xfrm>
          <a:off x="42545" y="5509260"/>
          <a:ext cx="9007475" cy="851535"/>
        </p:xfrm>
        <a:graphic>
          <a:graphicData uri="http://schemas.openxmlformats.org/drawingml/2006/table">
            <a:tbl>
              <a:tblPr firstRow="1" bandRow="1">
                <a:tableStyleId>{5C22544A-7EE6-4342-B048-85BDC9FD1C3A}</a:tableStyleId>
              </a:tblPr>
              <a:tblGrid>
                <a:gridCol w="4023995"/>
                <a:gridCol w="4983480"/>
              </a:tblGrid>
              <a:tr h="374650">
                <a:tc>
                  <a:txBody>
                    <a:bodyPr/>
                    <a:p>
                      <a:pPr algn="r">
                        <a:buNone/>
                      </a:pP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Courier New" panose="02070309020205020404" pitchFamily="49" charset="0"/>
                        </a:rPr>
                        <a:t>肖志刚</a:t>
                      </a:r>
                      <a:endPar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Courier New" panose="02070309020205020404" pitchFamily="49"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sz="20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 </a:t>
                      </a:r>
                      <a:r>
                        <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rPr>
                        <a:t>清华大学物理系</a:t>
                      </a:r>
                      <a:endParaRPr lang="zh-CN" altLang="en-US" sz="2000" b="1" dirty="0">
                        <a:solidFill>
                          <a:schemeClr val="tx1">
                            <a:lumMod val="75000"/>
                            <a:lumOff val="25000"/>
                          </a:schemeClr>
                        </a:solidFill>
                        <a:latin typeface="楷体" panose="02010609060101010101" pitchFamily="49" charset="-122"/>
                        <a:ea typeface="楷体" panose="02010609060101010101" pitchFamily="49" charset="-122"/>
                        <a:cs typeface="楷体" panose="02010609060101010101" pitchFamily="49" charset="-122"/>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476885">
                <a:tc>
                  <a:txBody>
                    <a:bodyPr/>
                    <a:p>
                      <a:pPr algn="r"/>
                      <a:r>
                        <a:rPr lang="en-US" altLang="zh-CN" sz="1600" b="1" dirty="0">
                          <a:solidFill>
                            <a:schemeClr val="tx1">
                              <a:lumMod val="75000"/>
                              <a:lumOff val="25000"/>
                            </a:schemeClr>
                          </a:solidFill>
                          <a:latin typeface="Courier New" panose="02070309020205020404" pitchFamily="49" charset="0"/>
                          <a:ea typeface="黑体" panose="02010609060101010101" pitchFamily="49" charset="-122"/>
                          <a:cs typeface="Courier New" panose="02070309020205020404" pitchFamily="49" charset="0"/>
                          <a:sym typeface="+mn-ea"/>
                        </a:rPr>
                        <a:t>E-mail: xiaozg@tsinghua.edu.cn</a:t>
                      </a:r>
                      <a:r>
                        <a:rPr lang="en-US" altLang="zh-CN" sz="1600" b="1" dirty="0">
                          <a:solidFill>
                            <a:schemeClr val="tx1">
                              <a:lumMod val="75000"/>
                              <a:lumOff val="25000"/>
                            </a:schemeClr>
                          </a:solidFill>
                          <a:latin typeface="Courier New" panose="02070309020205020404" pitchFamily="49" charset="0"/>
                          <a:ea typeface="黑体" panose="02010609060101010101" pitchFamily="49" charset="-122"/>
                          <a:cs typeface="Courier New" panose="02070309020205020404" pitchFamily="49" charset="0"/>
                        </a:rPr>
                        <a:t> </a:t>
                      </a:r>
                      <a:endParaRPr lang="en-US" altLang="zh-CN" sz="1600" b="1" dirty="0">
                        <a:solidFill>
                          <a:schemeClr val="tx1">
                            <a:lumMod val="75000"/>
                            <a:lumOff val="25000"/>
                          </a:schemeClr>
                        </a:solidFill>
                        <a:latin typeface="Courier New" panose="02070309020205020404" pitchFamily="49" charset="0"/>
                        <a:ea typeface="黑体" panose="02010609060101010101" pitchFamily="49" charset="-122"/>
                        <a:cs typeface="Courier New" panose="02070309020205020404" pitchFamily="49"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sz="1600" b="1" dirty="0">
                          <a:solidFill>
                            <a:schemeClr val="tx1">
                              <a:lumMod val="75000"/>
                              <a:lumOff val="25000"/>
                            </a:schemeClr>
                          </a:solidFill>
                          <a:latin typeface="Courier New" panose="02070309020205020404" pitchFamily="49" charset="0"/>
                          <a:ea typeface="黑体" panose="02010609060101010101" pitchFamily="49" charset="-122"/>
                          <a:cs typeface="Courier New" panose="02070309020205020404" pitchFamily="49" charset="0"/>
                          <a:sym typeface="+mn-ea"/>
                        </a:rPr>
                        <a:t> http://info.phys.tsinghua.edu.cn/enpg</a:t>
                      </a:r>
                      <a:endParaRPr lang="en-US" altLang="zh-CN" sz="1600" b="1" dirty="0">
                        <a:solidFill>
                          <a:schemeClr val="tx1">
                            <a:lumMod val="75000"/>
                            <a:lumOff val="25000"/>
                          </a:schemeClr>
                        </a:solidFill>
                        <a:latin typeface="Courier New" panose="02070309020205020404" pitchFamily="49" charset="0"/>
                        <a:ea typeface="黑体" panose="02010609060101010101" pitchFamily="49" charset="-122"/>
                        <a:cs typeface="Courier New" panose="02070309020205020404" pitchFamily="49" charset="0"/>
                        <a:sym typeface="+mn-ea"/>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bl>
          </a:graphicData>
        </a:graphic>
      </p:graphicFrame>
      <p:pic>
        <p:nvPicPr>
          <p:cNvPr id="6" name="图片 5"/>
          <p:cNvPicPr>
            <a:picLocks noChangeAspect="1"/>
          </p:cNvPicPr>
          <p:nvPr>
            <p:custDataLst>
              <p:tags r:id="rId3"/>
            </p:custDataLst>
          </p:nvPr>
        </p:nvPicPr>
        <p:blipFill>
          <a:blip r:embed="rId4"/>
          <a:stretch>
            <a:fillRect/>
          </a:stretch>
        </p:blipFill>
        <p:spPr>
          <a:xfrm>
            <a:off x="107950" y="6360795"/>
            <a:ext cx="9027160" cy="497205"/>
          </a:xfrm>
          <a:prstGeom prst="rect">
            <a:avLst/>
          </a:prstGeom>
        </p:spPr>
      </p:pic>
      <p:cxnSp>
        <p:nvCxnSpPr>
          <p:cNvPr id="12" name="直接连接符 11"/>
          <p:cNvCxnSpPr/>
          <p:nvPr/>
        </p:nvCxnSpPr>
        <p:spPr>
          <a:xfrm>
            <a:off x="120650" y="692769"/>
            <a:ext cx="8929370" cy="0"/>
          </a:xfrm>
          <a:prstGeom prst="line">
            <a:avLst/>
          </a:prstGeom>
          <a:ln w="31750">
            <a:gradFill>
              <a:gsLst>
                <a:gs pos="90000">
                  <a:schemeClr val="accent2">
                    <a:lumMod val="60000"/>
                    <a:lumOff val="40000"/>
                  </a:schemeClr>
                </a:gs>
                <a:gs pos="27000">
                  <a:schemeClr val="accent1">
                    <a:lumMod val="30000"/>
                    <a:lumOff val="70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123440" y="116840"/>
            <a:ext cx="4588510" cy="1080770"/>
          </a:xfrm>
          <a:prstGeom prst="rect">
            <a:avLst/>
          </a:prstGeom>
          <a:noFill/>
        </p:spPr>
        <p:txBody>
          <a:bodyPr wrap="square" rtlCol="0" anchor="t">
            <a:noAutofit/>
          </a:bodyPr>
          <a:p>
            <a:pPr algn="ctr">
              <a:lnSpc>
                <a:spcPct val="140000"/>
              </a:lnSpc>
            </a:pPr>
            <a:r>
              <a:rPr lang="zh-CN" altLang="en-US" sz="2400"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极端条件下的</a:t>
            </a:r>
            <a:r>
              <a:rPr lang="en-US" altLang="zh-CN" sz="2400"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QCD</a:t>
            </a:r>
            <a:r>
              <a:rPr lang="zh-CN" altLang="en-US" sz="2400"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物理研讨会</a:t>
            </a:r>
            <a:endParaRPr lang="en-US" altLang="zh-CN" sz="2400"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endParaRPr>
          </a:p>
          <a:p>
            <a:pPr algn="ctr">
              <a:lnSpc>
                <a:spcPct val="140000"/>
              </a:lnSpc>
            </a:pPr>
            <a:r>
              <a:rPr lang="en-US" altLang="zh-CN"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2026</a:t>
            </a:r>
            <a:r>
              <a:rPr lang="zh-CN" altLang="en-US"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年</a:t>
            </a:r>
            <a:r>
              <a:rPr lang="en-US" altLang="zh-CN"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8</a:t>
            </a:r>
            <a:r>
              <a:rPr lang="zh-CN" altLang="en-US"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月</a:t>
            </a:r>
            <a:r>
              <a:rPr lang="en-US" altLang="zh-CN"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19-20</a:t>
            </a:r>
            <a:r>
              <a:rPr lang="zh-CN" altLang="en-US"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日</a:t>
            </a:r>
            <a:r>
              <a:rPr lang="en-US" altLang="zh-CN"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a:t>
            </a:r>
            <a:r>
              <a:rPr lang="zh-CN" altLang="en-US"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烟台</a:t>
            </a:r>
            <a:r>
              <a:rPr lang="en-US" altLang="zh-CN"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rPr>
              <a:t>大学 </a:t>
            </a:r>
            <a:endParaRPr lang="zh-CN" altLang="en-US" b="1" dirty="0">
              <a:solidFill>
                <a:srgbClr val="FF3399"/>
              </a:solidFill>
              <a:latin typeface="Cambria Math" panose="02040503050406030204" pitchFamily="18" charset="0"/>
              <a:ea typeface="楷体" panose="02010609060101010101" pitchFamily="49" charset="-122"/>
              <a:cs typeface="Cambria Math" panose="02040503050406030204" pitchFamily="18" charset="0"/>
              <a:sym typeface="+mn-ea"/>
            </a:endParaRPr>
          </a:p>
        </p:txBody>
      </p:sp>
      <p:pic>
        <p:nvPicPr>
          <p:cNvPr id="11" name="图片 10"/>
          <p:cNvPicPr>
            <a:picLocks noChangeAspect="1"/>
          </p:cNvPicPr>
          <p:nvPr/>
        </p:nvPicPr>
        <p:blipFill>
          <a:blip r:embed="rId5"/>
          <a:stretch>
            <a:fillRect/>
          </a:stretch>
        </p:blipFill>
        <p:spPr>
          <a:xfrm>
            <a:off x="722630" y="2277110"/>
            <a:ext cx="7698105" cy="22263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
            <a:ext cx="9138103" cy="692696"/>
          </a:xfrm>
          <a:noFill/>
        </p:spPr>
        <p:txBody>
          <a:bodyPr rtlCol="0">
            <a:normAutofit fontScale="90000"/>
          </a:bodyPr>
          <a:lstStyle/>
          <a:p>
            <a:pPr>
              <a:defRPr/>
            </a:pPr>
            <a:r>
              <a:rPr lang="zh-CN" altLang="en-US" dirty="0">
                <a:solidFill>
                  <a:schemeClr val="accent4">
                    <a:lumMod val="50000"/>
                  </a:schemeClr>
                </a:solidFill>
              </a:rPr>
              <a:t>报告提纲</a:t>
            </a:r>
            <a:endParaRPr lang="zh-CN" altLang="en-US" dirty="0">
              <a:solidFill>
                <a:schemeClr val="accent4">
                  <a:lumMod val="50000"/>
                </a:schemeClr>
              </a:solidFill>
            </a:endParaRPr>
          </a:p>
        </p:txBody>
      </p:sp>
      <p:sp>
        <p:nvSpPr>
          <p:cNvPr id="6" name="内容占位符 2"/>
          <p:cNvSpPr txBox="1"/>
          <p:nvPr/>
        </p:nvSpPr>
        <p:spPr>
          <a:xfrm>
            <a:off x="1475740" y="1628775"/>
            <a:ext cx="6381115" cy="3748405"/>
          </a:xfrm>
          <a:prstGeom prst="rect">
            <a:avLst/>
          </a:prstGeom>
        </p:spPr>
        <p:txBody>
          <a:bodyPr vert="horz" lIns="91440" tIns="45720" rIns="91440" bIns="45720" rtlCol="0">
            <a:normAutofit lnSpcReduction="10000"/>
          </a:bodyPr>
          <a:lstStyle/>
          <a:p>
            <a:pPr>
              <a:lnSpc>
                <a:spcPct val="170000"/>
              </a:lnSpc>
              <a:buNone/>
            </a:pPr>
            <a:r>
              <a:rPr lang="en-US" altLang="zh-CN" sz="2400" dirty="0">
                <a:solidFill>
                  <a:schemeClr val="accent4">
                    <a:lumMod val="50000"/>
                  </a:schemeClr>
                </a:solidFill>
                <a:latin typeface="Cambria Math" panose="02040503050406030204" pitchFamily="18" charset="0"/>
                <a:cs typeface="Cambria Math" panose="02040503050406030204" pitchFamily="18" charset="0"/>
              </a:rPr>
              <a:t>1. </a:t>
            </a:r>
            <a:r>
              <a:rPr lang="zh-CN" sz="2400" dirty="0">
                <a:solidFill>
                  <a:schemeClr val="accent4">
                    <a:lumMod val="50000"/>
                  </a:schemeClr>
                </a:solidFill>
                <a:latin typeface="Cambria Math" panose="02040503050406030204" pitchFamily="18" charset="0"/>
                <a:cs typeface="Cambria Math" panose="02040503050406030204" pitchFamily="18" charset="0"/>
              </a:rPr>
              <a:t>引言：</a:t>
            </a:r>
            <a:r>
              <a:rPr lang="en-US" sz="2400" dirty="0">
                <a:solidFill>
                  <a:schemeClr val="accent4">
                    <a:lumMod val="50000"/>
                  </a:schemeClr>
                </a:solidFill>
                <a:latin typeface="Cambria Math" panose="02040503050406030204" pitchFamily="18" charset="0"/>
                <a:cs typeface="Cambria Math" panose="02040503050406030204" pitchFamily="18" charset="0"/>
              </a:rPr>
              <a:t>Femoscopy</a:t>
            </a:r>
            <a:r>
              <a:rPr lang="zh-CN" altLang="en-US" sz="2400" dirty="0">
                <a:solidFill>
                  <a:schemeClr val="accent4">
                    <a:lumMod val="50000"/>
                  </a:schemeClr>
                </a:solidFill>
                <a:latin typeface="Cambria Math" panose="02040503050406030204" pitchFamily="18" charset="0"/>
                <a:cs typeface="Cambria Math" panose="02040503050406030204" pitchFamily="18" charset="0"/>
              </a:rPr>
              <a:t>与重离子碰撞研究</a:t>
            </a:r>
            <a:endParaRPr lang="zh-CN" altLang="en-US" sz="2400" dirty="0">
              <a:solidFill>
                <a:schemeClr val="accent4">
                  <a:lumMod val="50000"/>
                </a:schemeClr>
              </a:solidFill>
              <a:latin typeface="Cambria Math" panose="02040503050406030204" pitchFamily="18" charset="0"/>
              <a:cs typeface="Cambria Math" panose="02040503050406030204" pitchFamily="18" charset="0"/>
            </a:endParaRPr>
          </a:p>
          <a:p>
            <a:pPr>
              <a:lnSpc>
                <a:spcPct val="170000"/>
              </a:lnSpc>
              <a:buNone/>
            </a:pP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2. CSHINE</a:t>
            </a:r>
            <a:r>
              <a:rPr lang="zh-CN" altLang="en-US" sz="2400" dirty="0">
                <a:solidFill>
                  <a:schemeClr val="accent4">
                    <a:lumMod val="50000"/>
                  </a:schemeClr>
                </a:solidFill>
                <a:latin typeface="Cambria Math" panose="02040503050406030204" pitchFamily="18" charset="0"/>
                <a:cs typeface="Cambria Math" panose="02040503050406030204" pitchFamily="18" charset="0"/>
                <a:sym typeface="+mn-ea"/>
              </a:rPr>
              <a:t>和</a:t>
            </a: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CEE </a:t>
            </a:r>
            <a:r>
              <a:rPr lang="zh-CN" altLang="en-US" sz="2400" dirty="0">
                <a:solidFill>
                  <a:schemeClr val="accent4">
                    <a:lumMod val="50000"/>
                  </a:schemeClr>
                </a:solidFill>
                <a:latin typeface="Cambria Math" panose="02040503050406030204" pitchFamily="18" charset="0"/>
                <a:cs typeface="Cambria Math" panose="02040503050406030204" pitchFamily="18" charset="0"/>
                <a:sym typeface="+mn-ea"/>
              </a:rPr>
              <a:t>实验介绍</a:t>
            </a: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zh-CN" altLang="en-US" sz="2400" dirty="0">
              <a:solidFill>
                <a:schemeClr val="accent4">
                  <a:lumMod val="50000"/>
                </a:schemeClr>
              </a:solidFill>
              <a:latin typeface="Cambria Math" panose="02040503050406030204" pitchFamily="18" charset="0"/>
              <a:cs typeface="Cambria Math" panose="02040503050406030204" pitchFamily="18" charset="0"/>
            </a:endParaRPr>
          </a:p>
          <a:p>
            <a:pPr algn="l">
              <a:lnSpc>
                <a:spcPct val="170000"/>
              </a:lnSpc>
              <a:buNone/>
            </a:pP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3. Femtoscopy</a:t>
            </a:r>
            <a:r>
              <a:rPr lang="zh-CN" altLang="en-US" sz="2400" dirty="0">
                <a:solidFill>
                  <a:schemeClr val="accent4">
                    <a:lumMod val="50000"/>
                  </a:schemeClr>
                </a:solidFill>
                <a:latin typeface="Cambria Math" panose="02040503050406030204" pitchFamily="18" charset="0"/>
                <a:cs typeface="Cambria Math" panose="02040503050406030204" pitchFamily="18" charset="0"/>
                <a:sym typeface="+mn-ea"/>
              </a:rPr>
              <a:t>的两个研究举例</a:t>
            </a: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zh-CN" altLang="en-US" sz="2400" dirty="0">
              <a:solidFill>
                <a:schemeClr val="accent4">
                  <a:lumMod val="50000"/>
                </a:schemeClr>
              </a:solidFill>
              <a:latin typeface="Cambria Math" panose="02040503050406030204" pitchFamily="18" charset="0"/>
              <a:cs typeface="Cambria Math" panose="02040503050406030204" pitchFamily="18" charset="0"/>
            </a:endParaRPr>
          </a:p>
          <a:p>
            <a:pPr algn="l">
              <a:lnSpc>
                <a:spcPct val="170000"/>
              </a:lnSpc>
              <a:buClrTx/>
              <a:buSzTx/>
              <a:buFontTx/>
              <a:buNone/>
            </a:pPr>
            <a:r>
              <a:rPr lang="zh-CN" sz="2200" dirty="0">
                <a:solidFill>
                  <a:schemeClr val="accent4">
                    <a:lumMod val="50000"/>
                  </a:schemeClr>
                </a:solidFill>
                <a:latin typeface="Cambria Math" panose="02040503050406030204" pitchFamily="18" charset="0"/>
                <a:cs typeface="Cambria Math" panose="02040503050406030204" pitchFamily="18" charset="0"/>
              </a:rPr>
              <a:t>  </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3</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1</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n-n</a:t>
            </a:r>
            <a:r>
              <a:rPr lang="zh-CN" altLang="en-US" sz="2200" dirty="0">
                <a:solidFill>
                  <a:schemeClr val="accent4">
                    <a:lumMod val="50000"/>
                  </a:schemeClr>
                </a:solidFill>
                <a:latin typeface="Cambria Math" panose="02040503050406030204" pitchFamily="18" charset="0"/>
                <a:cs typeface="Cambria Math" panose="02040503050406030204" pitchFamily="18" charset="0"/>
                <a:sym typeface="+mn-ea"/>
              </a:rPr>
              <a:t>、</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p-p</a:t>
            </a:r>
            <a:r>
              <a:rPr lang="zh-CN" altLang="en-US" sz="2200" dirty="0">
                <a:solidFill>
                  <a:schemeClr val="accent4">
                    <a:lumMod val="50000"/>
                  </a:schemeClr>
                </a:solidFill>
                <a:latin typeface="Cambria Math" panose="02040503050406030204" pitchFamily="18" charset="0"/>
                <a:cs typeface="Cambria Math" panose="02040503050406030204" pitchFamily="18" charset="0"/>
                <a:sym typeface="+mn-ea"/>
              </a:rPr>
              <a:t>关联函数及其应用</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zh-CN" sz="2200" dirty="0">
              <a:solidFill>
                <a:schemeClr val="accent4">
                  <a:lumMod val="50000"/>
                </a:schemeClr>
              </a:solidFill>
              <a:latin typeface="Cambria Math" panose="02040503050406030204" pitchFamily="18" charset="0"/>
              <a:cs typeface="Cambria Math" panose="02040503050406030204" pitchFamily="18" charset="0"/>
            </a:endParaRPr>
          </a:p>
          <a:p>
            <a:pPr algn="l">
              <a:lnSpc>
                <a:spcPct val="170000"/>
              </a:lnSpc>
              <a:buClrTx/>
              <a:buSzTx/>
              <a:buFontTx/>
              <a:buNone/>
            </a:pP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3</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2</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 p-p</a:t>
            </a:r>
            <a:r>
              <a:rPr lang="zh-CN" altLang="en-US" sz="2200" dirty="0">
                <a:solidFill>
                  <a:schemeClr val="accent4">
                    <a:lumMod val="50000"/>
                  </a:schemeClr>
                </a:solidFill>
                <a:latin typeface="Cambria Math" panose="02040503050406030204" pitchFamily="18" charset="0"/>
                <a:cs typeface="Cambria Math" panose="02040503050406030204" pitchFamily="18" charset="0"/>
                <a:sym typeface="+mn-ea"/>
              </a:rPr>
              <a:t>关联函数与核内核子短程关联</a:t>
            </a:r>
            <a:endParaRPr lang="zh-CN" sz="2200" dirty="0">
              <a:solidFill>
                <a:schemeClr val="accent4">
                  <a:lumMod val="50000"/>
                </a:schemeClr>
              </a:solidFill>
              <a:latin typeface="Cambria Math" panose="02040503050406030204" pitchFamily="18" charset="0"/>
              <a:cs typeface="Cambria Math" panose="02040503050406030204" pitchFamily="18" charset="0"/>
              <a:sym typeface="+mn-ea"/>
            </a:endParaRPr>
          </a:p>
          <a:p>
            <a:pPr>
              <a:lnSpc>
                <a:spcPct val="170000"/>
              </a:lnSpc>
              <a:buNone/>
            </a:pPr>
            <a:r>
              <a:rPr lang="en-US" altLang="zh-CN" sz="2400" dirty="0">
                <a:solidFill>
                  <a:schemeClr val="accent4">
                    <a:lumMod val="50000"/>
                  </a:schemeClr>
                </a:solidFill>
                <a:latin typeface="Cambria Math" panose="02040503050406030204" pitchFamily="18" charset="0"/>
                <a:cs typeface="Cambria Math" panose="02040503050406030204" pitchFamily="18" charset="0"/>
              </a:rPr>
              <a:t>4. </a:t>
            </a:r>
            <a:r>
              <a:rPr lang="zh-CN" altLang="en-US" sz="2400" dirty="0">
                <a:solidFill>
                  <a:schemeClr val="accent4">
                    <a:lumMod val="50000"/>
                  </a:schemeClr>
                </a:solidFill>
                <a:latin typeface="Cambria Math" panose="02040503050406030204" pitchFamily="18" charset="0"/>
                <a:cs typeface="Cambria Math" panose="02040503050406030204" pitchFamily="18" charset="0"/>
              </a:rPr>
              <a:t>小结</a:t>
            </a:r>
            <a:endParaRPr lang="zh-CN" altLang="en-US" sz="2400" dirty="0">
              <a:solidFill>
                <a:schemeClr val="accent4">
                  <a:lumMod val="50000"/>
                </a:schemeClr>
              </a:solidFill>
              <a:latin typeface="Cambria Math" panose="02040503050406030204" pitchFamily="18" charset="0"/>
              <a:cs typeface="Cambria Math" panose="02040503050406030204" pitchFamily="18" charset="0"/>
            </a:endParaRPr>
          </a:p>
        </p:txBody>
      </p:sp>
      <p:cxnSp>
        <p:nvCxnSpPr>
          <p:cNvPr id="4" name="直接连接符 3"/>
          <p:cNvCxnSpPr/>
          <p:nvPr/>
        </p:nvCxnSpPr>
        <p:spPr>
          <a:xfrm>
            <a:off x="0" y="764451"/>
            <a:ext cx="9144000" cy="0"/>
          </a:xfrm>
          <a:prstGeom prst="line">
            <a:avLst/>
          </a:prstGeom>
          <a:ln w="190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99"/>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41" y="97642"/>
            <a:ext cx="9127718"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dirty="0">
                <a:solidFill>
                  <a:schemeClr val="tx1">
                    <a:lumMod val="75000"/>
                    <a:lumOff val="25000"/>
                  </a:schemeClr>
                </a:solidFill>
                <a:latin typeface="Times New Roman" panose="02020603050405020304" pitchFamily="18" charset="0"/>
                <a:cs typeface="Times New Roman" panose="02020603050405020304" pitchFamily="18" charset="0"/>
              </a:rPr>
              <a:t> </a:t>
            </a:r>
            <a:r>
              <a:rPr lang="zh-CN" altLang="en-US" sz="2800" dirty="0">
                <a:solidFill>
                  <a:schemeClr val="tx1">
                    <a:lumMod val="75000"/>
                    <a:lumOff val="25000"/>
                  </a:schemeClr>
                </a:solidFill>
                <a:latin typeface="Times New Roman" panose="02020603050405020304" pitchFamily="18" charset="0"/>
                <a:cs typeface="Times New Roman" panose="02020603050405020304" pitchFamily="18" charset="0"/>
              </a:rPr>
              <a:t>飞米显微技术与强度干涉学方法</a:t>
            </a:r>
            <a:endParaRPr lang="zh-CN" altLang="en-US" sz="28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6" name="内容占位符 2"/>
          <p:cNvSpPr>
            <a:spLocks noGrp="1"/>
          </p:cNvSpPr>
          <p:nvPr>
            <p:ph idx="1"/>
          </p:nvPr>
        </p:nvSpPr>
        <p:spPr>
          <a:xfrm>
            <a:off x="35560" y="725805"/>
            <a:ext cx="8990965" cy="652780"/>
          </a:xfrm>
          <a:noFill/>
        </p:spPr>
        <p:txBody>
          <a:bodyPr>
            <a:normAutofit fontScale="90000"/>
          </a:bodyPr>
          <a:lstStyle/>
          <a:p>
            <a:pPr algn="just">
              <a:lnSpc>
                <a:spcPct val="110000"/>
              </a:lnSpc>
            </a:pPr>
            <a:r>
              <a:rPr lang="zh-CN" altLang="en-US"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由</a:t>
            </a:r>
            <a:r>
              <a:rPr lang="en-US" altLang="zh-CN"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Hanbury Brown </a:t>
            </a:r>
            <a:r>
              <a:rPr lang="zh-CN" altLang="en-US"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和</a:t>
            </a:r>
            <a:r>
              <a:rPr lang="en-US" altLang="zh-CN"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 Twiss </a:t>
            </a:r>
            <a:r>
              <a:rPr lang="zh-CN" altLang="en-US"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上世纪</a:t>
            </a:r>
            <a:r>
              <a:rPr lang="en-US" altLang="zh-CN"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50</a:t>
            </a:r>
            <a:r>
              <a:rPr lang="zh-CN" altLang="en-US"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年代引入，测量天狼星角尺寸，称为</a:t>
            </a:r>
            <a:r>
              <a:rPr lang="en-US" altLang="zh-CN"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HBT</a:t>
            </a:r>
            <a:r>
              <a:rPr lang="zh-CN" altLang="en-US"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方法</a:t>
            </a:r>
            <a:r>
              <a:rPr lang="en-US" altLang="zh-CN"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0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矩形 17"/>
          <p:cNvSpPr/>
          <p:nvPr/>
        </p:nvSpPr>
        <p:spPr>
          <a:xfrm>
            <a:off x="4355967" y="6237387"/>
            <a:ext cx="4439229" cy="523220"/>
          </a:xfrm>
          <a:prstGeom prst="rect">
            <a:avLst/>
          </a:prstGeom>
          <a:noFill/>
        </p:spPr>
        <p:txBody>
          <a:bodyPr wrap="none">
            <a:spAutoFit/>
          </a:bodyPr>
          <a:lstStyle/>
          <a:p>
            <a:pPr lvl="0">
              <a:defRPr/>
            </a:pPr>
            <a:r>
              <a:rPr lang="en-US" altLang="zh-CN"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Hanbury Brown and Twiss</a:t>
            </a:r>
            <a:r>
              <a:rPr lang="zh-CN" altLang="en-US"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Nature</a:t>
            </a:r>
            <a:r>
              <a:rPr lang="en-US" altLang="zh-CN" sz="1400" b="1"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 177</a:t>
            </a:r>
            <a:r>
              <a:rPr lang="zh-CN" altLang="en-US"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27    </a:t>
            </a:r>
            <a:r>
              <a:rPr lang="zh-CN" altLang="en-US"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1956</a:t>
            </a:r>
            <a:r>
              <a:rPr lang="zh-CN" altLang="en-US"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rPr>
              <a:t>）</a:t>
            </a:r>
            <a:endParaRPr lang="en-US" altLang="zh-CN" sz="1400" dirty="0">
              <a:solidFill>
                <a:schemeClr val="tx1">
                  <a:lumMod val="65000"/>
                  <a:lumOff val="35000"/>
                </a:schemeClr>
              </a:solidFill>
              <a:latin typeface="Times New Roman" panose="02020603050405020304" pitchFamily="18" charset="0"/>
              <a:ea typeface="黑体" panose="02010609060101010101" pitchFamily="49" charset="-122"/>
              <a:cs typeface="Times New Roman" panose="02020603050405020304" pitchFamily="18" charset="0"/>
            </a:endParaRPr>
          </a:p>
          <a:p>
            <a:pPr>
              <a:defRPr/>
            </a:pPr>
            <a:r>
              <a:rPr kumimoji="0" lang="en-US" altLang="zh-CN"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Hanbury Brown and Twiss</a:t>
            </a:r>
            <a:r>
              <a:rPr kumimoji="0" lang="zh-CN" altLang="en-US"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 </a:t>
            </a:r>
            <a:r>
              <a:rPr kumimoji="0" lang="en-US" altLang="zh-CN" sz="140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Nature</a:t>
            </a:r>
            <a:r>
              <a:rPr kumimoji="0" lang="en-US" altLang="zh-CN" sz="1400" b="1"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 178</a:t>
            </a:r>
            <a:r>
              <a:rPr kumimoji="0" lang="zh-CN" altLang="en-US" sz="140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 </a:t>
            </a:r>
            <a:r>
              <a:rPr kumimoji="0" lang="en-US" altLang="zh-CN"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1046</a:t>
            </a:r>
            <a:r>
              <a:rPr kumimoji="0" lang="zh-CN" altLang="en-US"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1956</a:t>
            </a:r>
            <a:r>
              <a:rPr kumimoji="0" lang="zh-CN" altLang="en-US"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rPr>
              <a:t>）</a:t>
            </a:r>
            <a:endParaRPr kumimoji="0" lang="en-US" altLang="zh-CN" sz="1400" b="0" i="0" u="none" strike="noStrike" kern="1200" cap="none" spc="0" normalizeH="0" baseline="0" noProof="0" dirty="0">
              <a:ln>
                <a:noFill/>
              </a:ln>
              <a:solidFill>
                <a:schemeClr val="tx1">
                  <a:lumMod val="65000"/>
                  <a:lumOff val="35000"/>
                </a:schemeClr>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内容占位符 2"/>
              <p:cNvSpPr txBox="1"/>
              <p:nvPr>
                <p:custDataLst>
                  <p:tags r:id="rId1"/>
                </p:custDataLst>
              </p:nvPr>
            </p:nvSpPr>
            <p:spPr>
              <a:xfrm>
                <a:off x="179070" y="3059430"/>
                <a:ext cx="3674745" cy="563245"/>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buNone/>
                </a:pPr>
                <a14:m>
                  <m:oMath xmlns:m="http://schemas.openxmlformats.org/officeDocument/2006/math">
                    <m:f>
                      <m:fPr>
                        <m:type m:val="lin"/>
                        <m:ctrlPr>
                          <a:rPr lang="en-US" altLang="zh-CN" sz="1200" b="1" i="1" dirty="0">
                            <a:solidFill>
                              <a:schemeClr val="tx1">
                                <a:lumMod val="75000"/>
                                <a:lumOff val="25000"/>
                              </a:schemeClr>
                            </a:solidFill>
                            <a:latin typeface="Cambria Math" panose="02040503050406030204" pitchFamily="18" charset="0"/>
                            <a:ea typeface="仿宋" panose="02010609060101010101" charset="-122"/>
                            <a:cs typeface="Cambria Math" panose="02040503050406030204" pitchFamily="18" charset="0"/>
                          </a:rPr>
                        </m:ctrlPr>
                      </m:fPr>
                      <m:num>
                        <m:r>
                          <a:rPr lang="en-US" altLang="zh-CN" sz="1200" b="1" i="1" dirty="0">
                            <a:solidFill>
                              <a:schemeClr val="tx1">
                                <a:lumMod val="75000"/>
                                <a:lumOff val="25000"/>
                              </a:schemeClr>
                            </a:solidFill>
                            <a:latin typeface="Cambria Math" panose="02040503050406030204" pitchFamily="18" charset="0"/>
                            <a:ea typeface="仿宋" panose="02010609060101010101" charset="-122"/>
                            <a:cs typeface="Cambria Math" panose="02040503050406030204" pitchFamily="18" charset="0"/>
                          </a:rPr>
                          <m:t>𝑳</m:t>
                        </m:r>
                      </m:num>
                      <m:den>
                        <m:r>
                          <a:rPr lang="en-US" altLang="zh-CN" sz="1200" b="1" i="1" dirty="0">
                            <a:solidFill>
                              <a:schemeClr val="tx1">
                                <a:lumMod val="75000"/>
                                <a:lumOff val="25000"/>
                              </a:schemeClr>
                            </a:solidFill>
                            <a:latin typeface="Cambria Math" panose="02040503050406030204" pitchFamily="18" charset="0"/>
                            <a:ea typeface="仿宋" panose="02010609060101010101" charset="-122"/>
                            <a:cs typeface="Cambria Math" panose="02040503050406030204" pitchFamily="18" charset="0"/>
                          </a:rPr>
                          <m:t>𝒅</m:t>
                        </m:r>
                      </m:den>
                    </m:f>
                    <m:r>
                      <a:rPr lang="zh-CN" altLang="en-US"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m:t>
                    </m:r>
                    <m:f>
                      <m:fPr>
                        <m:type m:val="lin"/>
                        <m:ctrlPr>
                          <a:rPr lang="zh-CN" altLang="en-US"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ctrlPr>
                      </m:fPr>
                      <m:num>
                        <m:r>
                          <a:rPr lang="en-US" altLang="zh-CN" sz="1200" b="1" i="1">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𝒃</m:t>
                        </m:r>
                      </m:num>
                      <m:den>
                        <m:r>
                          <a:rPr lang="zh-CN" altLang="en-US"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𝝀</m:t>
                        </m:r>
                      </m:den>
                    </m:f>
                  </m:oMath>
                </a14:m>
                <a: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a:t> </a:t>
                </a:r>
                <a14:m>
                  <m:oMath xmlns:m="http://schemas.openxmlformats.org/officeDocument/2006/math">
                    <m: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m:t>
                    </m:r>
                    <m:sSup>
                      <m:sSupPr>
                        <m:ctrlP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ctrlPr>
                      </m:sSupPr>
                      <m:e>
                        <m: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𝟏𝟎</m:t>
                        </m:r>
                      </m:e>
                      <m:sup>
                        <m: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𝟕</m:t>
                        </m:r>
                        <m: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m:t>
                        </m:r>
                        <m: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𝟗</m:t>
                        </m:r>
                      </m:sup>
                    </m:sSup>
                    <m:r>
                      <a:rPr lang="en-US" altLang="zh-CN" sz="12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 </m:t>
                    </m:r>
                  </m:oMath>
                </a14:m>
                <a:r>
                  <a:rPr lang="en-US" altLang="zh-CN" sz="1200" b="1" dirty="0">
                    <a:solidFill>
                      <a:schemeClr val="tx1">
                        <a:lumMod val="75000"/>
                        <a:lumOff val="25000"/>
                      </a:schemeClr>
                    </a:solidFill>
                    <a:latin typeface="仿宋" panose="02010609060101010101" charset="-122"/>
                    <a:ea typeface="仿宋" panose="02010609060101010101" charset="-122"/>
                    <a:cs typeface="Times New Roman" panose="02020603050405020304" pitchFamily="18" charset="0"/>
                    <a:sym typeface="Symbol" panose="05050102010706020507" pitchFamily="1" charset="2"/>
                  </a:rPr>
                  <a:t> </a:t>
                </a:r>
                <a:endParaRPr lang="en-US" altLang="zh-CN" sz="1200" b="1" dirty="0">
                  <a:solidFill>
                    <a:schemeClr val="tx1">
                      <a:lumMod val="75000"/>
                      <a:lumOff val="25000"/>
                    </a:schemeClr>
                  </a:solidFill>
                  <a:latin typeface="仿宋" panose="02010609060101010101" charset="-122"/>
                  <a:ea typeface="仿宋" panose="02010609060101010101" charset="-122"/>
                  <a:cs typeface="Times New Roman" panose="02020603050405020304" pitchFamily="18" charset="0"/>
                  <a:sym typeface="Symbol" panose="05050102010706020507" pitchFamily="1" charset="2"/>
                </a:endParaRPr>
              </a:p>
            </p:txBody>
          </p:sp>
        </mc:Choice>
        <mc:Fallback>
          <p:sp>
            <p:nvSpPr>
              <p:cNvPr id="5" name="内容占位符 2"/>
              <p:cNvSpPr txBox="1">
                <a:spLocks noRot="1" noChangeAspect="1" noMove="1" noResize="1" noEditPoints="1" noAdjustHandles="1" noChangeArrowheads="1" noChangeShapeType="1" noTextEdit="1"/>
              </p:cNvSpPr>
              <p:nvPr>
                <p:custDataLst>
                  <p:tags r:id="rId2"/>
                </p:custDataLst>
              </p:nvPr>
            </p:nvSpPr>
            <p:spPr>
              <a:xfrm>
                <a:off x="179070" y="3059430"/>
                <a:ext cx="3674745" cy="563245"/>
              </a:xfrm>
              <a:prstGeom prst="rect">
                <a:avLst/>
              </a:prstGeom>
              <a:blipFill rotWithShape="1">
                <a:blip r:embed="rId3"/>
                <a:stretch>
                  <a:fillRect/>
                </a:stretch>
              </a:blipFill>
            </p:spPr>
            <p:txBody>
              <a:bodyPr/>
              <a:lstStyle/>
              <a:p>
                <a:r>
                  <a:rPr lang="zh-CN" altLang="en-US">
                    <a:noFill/>
                  </a:rPr>
                  <a:t> </a:t>
                </a:r>
              </a:p>
            </p:txBody>
          </p:sp>
        </mc:Fallback>
      </mc:AlternateContent>
      <p:grpSp>
        <p:nvGrpSpPr>
          <p:cNvPr id="8" name="组合 7"/>
          <p:cNvGrpSpPr/>
          <p:nvPr/>
        </p:nvGrpSpPr>
        <p:grpSpPr>
          <a:xfrm>
            <a:off x="237490" y="1268730"/>
            <a:ext cx="8788400" cy="4206240"/>
            <a:chOff x="559" y="3475"/>
            <a:chExt cx="13840" cy="6624"/>
          </a:xfrm>
        </p:grpSpPr>
        <p:pic>
          <p:nvPicPr>
            <p:cNvPr id="4" name="图片 3"/>
            <p:cNvPicPr>
              <a:picLocks noChangeAspect="1"/>
            </p:cNvPicPr>
            <p:nvPr/>
          </p:nvPicPr>
          <p:blipFill>
            <a:blip r:embed="rId4"/>
            <a:stretch>
              <a:fillRect/>
            </a:stretch>
          </p:blipFill>
          <p:spPr>
            <a:xfrm>
              <a:off x="4525" y="3475"/>
              <a:ext cx="9875" cy="5266"/>
            </a:xfrm>
            <a:prstGeom prst="rect">
              <a:avLst/>
            </a:prstGeom>
            <a:noFill/>
          </p:spPr>
        </p:pic>
        <p:grpSp>
          <p:nvGrpSpPr>
            <p:cNvPr id="19" name="组合 18"/>
            <p:cNvGrpSpPr/>
            <p:nvPr/>
          </p:nvGrpSpPr>
          <p:grpSpPr>
            <a:xfrm>
              <a:off x="559" y="4097"/>
              <a:ext cx="3785" cy="6003"/>
              <a:chOff x="38811" y="2215026"/>
              <a:chExt cx="2403447" cy="3811933"/>
            </a:xfrm>
          </p:grpSpPr>
          <p:grpSp>
            <p:nvGrpSpPr>
              <p:cNvPr id="21" name="组合 20"/>
              <p:cNvGrpSpPr/>
              <p:nvPr/>
            </p:nvGrpSpPr>
            <p:grpSpPr>
              <a:xfrm>
                <a:off x="38811" y="2215026"/>
                <a:ext cx="2403447" cy="3725065"/>
                <a:chOff x="38811" y="2215026"/>
                <a:chExt cx="2403447" cy="3725065"/>
              </a:xfrm>
            </p:grpSpPr>
            <p:pic>
              <p:nvPicPr>
                <p:cNvPr id="11" name="图片 10"/>
                <p:cNvPicPr>
                  <a:picLocks noChangeAspect="1"/>
                </p:cNvPicPr>
                <p:nvPr>
                  <p:custDataLst>
                    <p:tags r:id="rId5"/>
                  </p:custDataLst>
                </p:nvPr>
              </p:nvPicPr>
              <p:blipFill rotWithShape="1">
                <a:blip r:embed="rId6">
                  <a:extLst>
                    <a:ext uri="{28A0092B-C50C-407E-A947-70E740481C1C}">
                      <a14:useLocalDpi xmlns:a14="http://schemas.microsoft.com/office/drawing/2010/main" val="0"/>
                    </a:ext>
                  </a:extLst>
                </a:blip>
                <a:srcRect b="24506"/>
                <a:stretch>
                  <a:fillRect/>
                </a:stretch>
              </p:blipFill>
              <p:spPr>
                <a:xfrm>
                  <a:off x="38811" y="2215026"/>
                  <a:ext cx="2403447" cy="1179964"/>
                </a:xfrm>
                <a:prstGeom prst="rect">
                  <a:avLst/>
                </a:prstGeom>
              </p:spPr>
            </p:pic>
            <p:grpSp>
              <p:nvGrpSpPr>
                <p:cNvPr id="3" name="组合 2"/>
                <p:cNvGrpSpPr/>
                <p:nvPr/>
              </p:nvGrpSpPr>
              <p:grpSpPr>
                <a:xfrm>
                  <a:off x="506707" y="2997843"/>
                  <a:ext cx="862964" cy="2046879"/>
                  <a:chOff x="5600740" y="2749119"/>
                  <a:chExt cx="862964" cy="2046879"/>
                </a:xfrm>
                <a:noFill/>
              </p:grpSpPr>
              <p:cxnSp>
                <p:nvCxnSpPr>
                  <p:cNvPr id="7" name="直接连接符 6"/>
                  <p:cNvCxnSpPr/>
                  <p:nvPr>
                    <p:custDataLst>
                      <p:tags r:id="rId7"/>
                    </p:custDataLst>
                  </p:nvPr>
                </p:nvCxnSpPr>
                <p:spPr>
                  <a:xfrm flipH="1">
                    <a:off x="5600740" y="2749119"/>
                    <a:ext cx="824382" cy="2046879"/>
                  </a:xfrm>
                  <a:prstGeom prst="line">
                    <a:avLst/>
                  </a:prstGeom>
                  <a:grpFill/>
                  <a:ln w="6350">
                    <a:solidFill>
                      <a:srgbClr val="FF0000"/>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flipH="1">
                    <a:off x="5919239" y="2749119"/>
                    <a:ext cx="544465" cy="1996254"/>
                  </a:xfrm>
                  <a:prstGeom prst="line">
                    <a:avLst/>
                  </a:prstGeom>
                  <a:grpFill/>
                  <a:ln w="6350">
                    <a:solidFill>
                      <a:srgbClr val="FF0000"/>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60461" y="5044722"/>
                  <a:ext cx="756004" cy="895369"/>
                  <a:chOff x="133453" y="4806461"/>
                  <a:chExt cx="614806" cy="764245"/>
                </a:xfrm>
              </p:grpSpPr>
              <p:pic>
                <p:nvPicPr>
                  <p:cNvPr id="14" name="图片 13"/>
                  <p:cNvPicPr>
                    <a:picLocks noChangeAspect="1"/>
                  </p:cNvPicPr>
                  <p:nvPr>
                    <p:custDataLst>
                      <p:tags r:id="rId9"/>
                    </p:custDataLst>
                  </p:nvPr>
                </p:nvPicPr>
                <p:blipFill>
                  <a:blip r:embed="rId10"/>
                  <a:stretch>
                    <a:fillRect/>
                  </a:stretch>
                </p:blipFill>
                <p:spPr>
                  <a:xfrm>
                    <a:off x="133453" y="4878799"/>
                    <a:ext cx="351898" cy="691907"/>
                  </a:xfrm>
                  <a:prstGeom prst="rect">
                    <a:avLst/>
                  </a:prstGeom>
                </p:spPr>
              </p:pic>
              <p:pic>
                <p:nvPicPr>
                  <p:cNvPr id="17" name="图片 16"/>
                  <p:cNvPicPr>
                    <a:picLocks noChangeAspect="1"/>
                  </p:cNvPicPr>
                  <p:nvPr>
                    <p:custDataLst>
                      <p:tags r:id="rId11"/>
                    </p:custDataLst>
                  </p:nvPr>
                </p:nvPicPr>
                <p:blipFill>
                  <a:blip r:embed="rId10"/>
                  <a:stretch>
                    <a:fillRect/>
                  </a:stretch>
                </p:blipFill>
                <p:spPr>
                  <a:xfrm>
                    <a:off x="464609" y="4806461"/>
                    <a:ext cx="283650" cy="592853"/>
                  </a:xfrm>
                  <a:prstGeom prst="rect">
                    <a:avLst/>
                  </a:prstGeom>
                </p:spPr>
              </p:pic>
              <p:sp>
                <p:nvSpPr>
                  <p:cNvPr id="20" name="任意多边形: 形状 40"/>
                  <p:cNvSpPr/>
                  <p:nvPr>
                    <p:custDataLst>
                      <p:tags r:id="rId12"/>
                    </p:custDataLst>
                  </p:nvPr>
                </p:nvSpPr>
                <p:spPr>
                  <a:xfrm>
                    <a:off x="415031" y="5383032"/>
                    <a:ext cx="311188" cy="169627"/>
                  </a:xfrm>
                  <a:custGeom>
                    <a:avLst/>
                    <a:gdLst>
                      <a:gd name="connsiteX0" fmla="*/ 60960 w 315402"/>
                      <a:gd name="connsiteY0" fmla="*/ 5300 h 159026"/>
                      <a:gd name="connsiteX1" fmla="*/ 315402 w 315402"/>
                      <a:gd name="connsiteY1" fmla="*/ 0 h 159026"/>
                      <a:gd name="connsiteX2" fmla="*/ 47708 w 315402"/>
                      <a:gd name="connsiteY2" fmla="*/ 159026 h 159026"/>
                      <a:gd name="connsiteX3" fmla="*/ 0 w 315402"/>
                      <a:gd name="connsiteY3" fmla="*/ 37106 h 159026"/>
                      <a:gd name="connsiteX4" fmla="*/ 60960 w 315402"/>
                      <a:gd name="connsiteY4" fmla="*/ 5300 h 159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02" h="159026">
                        <a:moveTo>
                          <a:pt x="60960" y="5300"/>
                        </a:moveTo>
                        <a:lnTo>
                          <a:pt x="315402" y="0"/>
                        </a:lnTo>
                        <a:lnTo>
                          <a:pt x="47708" y="159026"/>
                        </a:lnTo>
                        <a:lnTo>
                          <a:pt x="0" y="37106"/>
                        </a:lnTo>
                        <a:lnTo>
                          <a:pt x="60960" y="5300"/>
                        </a:lnTo>
                        <a:close/>
                      </a:path>
                    </a:pathLst>
                  </a:custGeom>
                  <a:gradFill flip="none" rotWithShape="1">
                    <a:gsLst>
                      <a:gs pos="3261">
                        <a:schemeClr val="bg1">
                          <a:lumMod val="75000"/>
                        </a:schemeClr>
                      </a:gs>
                      <a:gs pos="46000">
                        <a:schemeClr val="bg1">
                          <a:lumMod val="50000"/>
                        </a:schemeClr>
                      </a:gs>
                      <a:gs pos="100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3" name="文本框 22"/>
                <p:cNvSpPr txBox="1"/>
                <p:nvPr>
                  <p:custDataLst>
                    <p:tags r:id="rId13"/>
                  </p:custDataLst>
                </p:nvPr>
              </p:nvSpPr>
              <p:spPr>
                <a:xfrm>
                  <a:off x="916465" y="2445708"/>
                  <a:ext cx="930797" cy="368300"/>
                </a:xfrm>
                <a:prstGeom prst="rect">
                  <a:avLst/>
                </a:prstGeom>
                <a:noFill/>
              </p:spPr>
              <p:txBody>
                <a:bodyPr wrap="square">
                  <a:spAutoFit/>
                </a:bodyPr>
                <a:lstStyle/>
                <a:p>
                  <a:r>
                    <a:rPr lang="en-US" altLang="zh-CN" b="0" cap="none" spc="0"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ea typeface="黑体" panose="02010609060101010101" pitchFamily="49" charset="-122"/>
                      <a:cs typeface="Times New Roman" panose="02020603050405020304" pitchFamily="18" charset="0"/>
                    </a:rPr>
                    <a:t>Siris</a:t>
                  </a:r>
                  <a:endParaRPr lang="en-US" altLang="zh-CN" b="0" cap="none" spc="0"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25" name="直接箭头连接符 24"/>
                <p:cNvCxnSpPr/>
                <p:nvPr>
                  <p:custDataLst>
                    <p:tags r:id="rId14"/>
                  </p:custDataLst>
                </p:nvPr>
              </p:nvCxnSpPr>
              <p:spPr>
                <a:xfrm>
                  <a:off x="1276672" y="2753485"/>
                  <a:ext cx="73709" cy="143579"/>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26" name="文本框 25"/>
                  <p:cNvSpPr txBox="1"/>
                  <p:nvPr>
                    <p:custDataLst>
                      <p:tags r:id="rId15"/>
                    </p:custDataLst>
                  </p:nvPr>
                </p:nvSpPr>
                <p:spPr>
                  <a:xfrm>
                    <a:off x="636455" y="5688405"/>
                    <a:ext cx="361731" cy="338554"/>
                  </a:xfrm>
                  <a:prstGeom prst="rect">
                    <a:avLst/>
                  </a:prstGeom>
                  <a:noFill/>
                </p:spPr>
                <p:txBody>
                  <a:bodyPr wrap="square">
                    <a:spAutoFit/>
                  </a:bodyPr>
                  <a:lstStyle/>
                  <a:p>
                    <a14:m>
                      <m:oMathPara xmlns:m="http://schemas.openxmlformats.org/officeDocument/2006/math">
                        <m:oMathParaPr>
                          <m:jc m:val="centerGroup"/>
                        </m:oMathParaPr>
                        <m:oMath xmlns:m="http://schemas.openxmlformats.org/officeDocument/2006/math">
                          <m:r>
                            <a:rPr lang="en-US" altLang="zh-CN" sz="1600" b="1" i="1" smtClean="0">
                              <a:solidFill>
                                <a:srgbClr val="0099FF"/>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𝒃</m:t>
                          </m:r>
                        </m:oMath>
                      </m:oMathPara>
                    </a14:m>
                    <a:endParaRPr lang="zh-CN" altLang="en-US" sz="1600" dirty="0">
                      <a:solidFill>
                        <a:srgbClr val="0099FF"/>
                      </a:solidFill>
                    </a:endParaRPr>
                  </a:p>
                </p:txBody>
              </p:sp>
            </mc:Choice>
            <mc:Fallback>
              <p:sp>
                <p:nvSpPr>
                  <p:cNvPr id="26" name="文本框 25"/>
                  <p:cNvSpPr txBox="1">
                    <a:spLocks noRot="1" noChangeAspect="1" noMove="1" noResize="1" noEditPoints="1" noAdjustHandles="1" noChangeArrowheads="1" noChangeShapeType="1" noTextEdit="1"/>
                  </p:cNvSpPr>
                  <p:nvPr>
                    <p:custDataLst>
                      <p:tags r:id="rId16"/>
                    </p:custDataLst>
                  </p:nvPr>
                </p:nvSpPr>
                <p:spPr>
                  <a:xfrm>
                    <a:off x="636455" y="5688405"/>
                    <a:ext cx="361731" cy="338554"/>
                  </a:xfrm>
                  <a:prstGeom prst="rect">
                    <a:avLst/>
                  </a:prstGeom>
                  <a:blipFill rotWithShape="1">
                    <a:blip r:embed="rId17"/>
                  </a:blipFill>
                </p:spPr>
                <p:txBody>
                  <a:bodyPr/>
                  <a:lstStyle/>
                  <a:p>
                    <a:r>
                      <a:rPr lang="zh-CN" altLang="en-US">
                        <a:noFill/>
                      </a:rPr>
                      <a:t> </a:t>
                    </a:r>
                  </a:p>
                </p:txBody>
              </p:sp>
            </mc:Fallback>
          </mc:AlternateContent>
          <p:cxnSp>
            <p:nvCxnSpPr>
              <p:cNvPr id="27" name="直接连接符 26"/>
              <p:cNvCxnSpPr/>
              <p:nvPr>
                <p:custDataLst>
                  <p:tags r:id="rId18"/>
                </p:custDataLst>
              </p:nvPr>
            </p:nvCxnSpPr>
            <p:spPr>
              <a:xfrm>
                <a:off x="677756" y="5718218"/>
                <a:ext cx="423213"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9"/>
                </p:custDataLst>
              </p:nvPr>
            </p:nvCxnSpPr>
            <p:spPr>
              <a:xfrm>
                <a:off x="431466" y="5918947"/>
                <a:ext cx="423213"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mc:Choice xmlns:a14="http://schemas.microsoft.com/office/drawing/2010/main" Requires="a14">
          <p:sp>
            <p:nvSpPr>
              <p:cNvPr id="9" name="文本框 8"/>
              <p:cNvSpPr txBox="1"/>
              <p:nvPr/>
            </p:nvSpPr>
            <p:spPr>
              <a:xfrm>
                <a:off x="3059430" y="5116195"/>
                <a:ext cx="4001770" cy="575310"/>
              </a:xfrm>
              <a:prstGeom prst="rect">
                <a:avLst/>
              </a:prstGeom>
              <a:noFill/>
            </p:spPr>
            <p:txBody>
              <a:bodyPr wrap="square" rtlCol="0" anchor="t">
                <a:spAutoFit/>
              </a:bodyPr>
              <a:p>
                <a14:m>
                  <m:oMath xmlns:m="http://schemas.openxmlformats.org/officeDocument/2006/math">
                    <m:r>
                      <m:rPr>
                        <m:sty m:val="p"/>
                      </m:rPr>
                      <a:rPr lang="en-US" altLang="zh-CN" sz="2000" smtClean="0">
                        <a:solidFill>
                          <a:srgbClr val="FF0066"/>
                        </a:solidFill>
                        <a:latin typeface="Cambria Math" panose="02040503050406030204" pitchFamily="18" charset="0"/>
                      </a:rPr>
                      <m:t>C</m:t>
                    </m:r>
                    <m:d>
                      <m:dPr>
                        <m:ctrlPr>
                          <a:rPr lang="en-US" altLang="zh-CN" sz="2000" i="1" smtClean="0">
                            <a:solidFill>
                              <a:srgbClr val="FF0066"/>
                            </a:solidFill>
                            <a:latin typeface="Cambria Math" panose="02040503050406030204" pitchFamily="18" charset="0"/>
                            <a:cs typeface="Cambria Math" panose="02040503050406030204" pitchFamily="18" charset="0"/>
                          </a:rPr>
                        </m:ctrlPr>
                      </m:dPr>
                      <m:e>
                        <m:r>
                          <a:rPr lang="en-US" altLang="zh-CN" sz="2000" i="1" smtClean="0">
                            <a:solidFill>
                              <a:srgbClr val="FF0066"/>
                            </a:solidFill>
                            <a:latin typeface="Cambria Math" panose="02040503050406030204" pitchFamily="18" charset="0"/>
                            <a:cs typeface="Cambria Math" panose="02040503050406030204" pitchFamily="18" charset="0"/>
                          </a:rPr>
                          <m:t>𝑞</m:t>
                        </m:r>
                      </m:e>
                    </m:d>
                    <m:r>
                      <a:rPr lang="en-US" altLang="zh-CN" sz="2000" i="1" smtClean="0">
                        <a:solidFill>
                          <a:srgbClr val="FF0066"/>
                        </a:solidFill>
                        <a:latin typeface="Cambria Math" panose="02040503050406030204" pitchFamily="18" charset="0"/>
                        <a:cs typeface="Cambria Math" panose="02040503050406030204" pitchFamily="18" charset="0"/>
                      </a:rPr>
                      <m:t>=</m:t>
                    </m:r>
                    <m:f>
                      <m:fPr>
                        <m:ctrlPr>
                          <a:rPr lang="en-US" altLang="zh-CN" sz="2000" i="1" smtClean="0">
                            <a:solidFill>
                              <a:srgbClr val="FF0066"/>
                            </a:solidFill>
                            <a:latin typeface="Cambria Math" panose="02040503050406030204" pitchFamily="18" charset="0"/>
                          </a:rPr>
                        </m:ctrlPr>
                      </m:fPr>
                      <m:num>
                        <m:r>
                          <a:rPr lang="en-US" altLang="zh-CN" sz="2000" i="1" smtClean="0">
                            <a:solidFill>
                              <a:srgbClr val="FF0066"/>
                            </a:solidFill>
                            <a:latin typeface="Cambria Math" panose="02040503050406030204" pitchFamily="18" charset="0"/>
                          </a:rPr>
                          <m:t>𝑃</m:t>
                        </m:r>
                        <m:r>
                          <a:rPr lang="en-US" altLang="zh-CN" sz="2000" i="1" smtClean="0">
                            <a:solidFill>
                              <a:srgbClr val="FF0066"/>
                            </a:solidFill>
                            <a:latin typeface="Cambria Math" panose="02040503050406030204" pitchFamily="18" charset="0"/>
                          </a:rPr>
                          <m:t>(</m:t>
                        </m:r>
                        <m:sSub>
                          <m:sSubPr>
                            <m:ctrlPr>
                              <a:rPr lang="en-US" altLang="zh-CN" sz="2000" b="0" i="1" smtClean="0">
                                <a:solidFill>
                                  <a:srgbClr val="FF0066"/>
                                </a:solidFill>
                                <a:latin typeface="Cambria Math" panose="02040503050406030204" pitchFamily="18" charset="0"/>
                              </a:rPr>
                            </m:ctrlPr>
                          </m:sSubPr>
                          <m:e>
                            <m:r>
                              <a:rPr lang="en-US" altLang="zh-CN" sz="2000" b="1" i="0" smtClean="0">
                                <a:solidFill>
                                  <a:srgbClr val="FF0066"/>
                                </a:solidFill>
                                <a:latin typeface="Cambria Math" panose="02040503050406030204"/>
                              </a:rPr>
                              <m:t>𝐩</m:t>
                            </m:r>
                          </m:e>
                          <m:sub>
                            <m:r>
                              <a:rPr lang="en-US" altLang="zh-CN" sz="2000" b="0" i="1" smtClean="0">
                                <a:solidFill>
                                  <a:srgbClr val="FF0066"/>
                                </a:solidFill>
                                <a:latin typeface="Cambria Math" panose="02040503050406030204"/>
                              </a:rPr>
                              <m:t>1</m:t>
                            </m:r>
                          </m:sub>
                        </m:sSub>
                        <m:r>
                          <a:rPr lang="en-US" altLang="zh-CN" sz="2000" i="1" smtClean="0">
                            <a:solidFill>
                              <a:srgbClr val="FF0066"/>
                            </a:solidFill>
                            <a:latin typeface="Cambria Math" panose="02040503050406030204" pitchFamily="18" charset="0"/>
                          </a:rPr>
                          <m:t>, </m:t>
                        </m:r>
                        <m:sSub>
                          <m:sSubPr>
                            <m:ctrlPr>
                              <a:rPr lang="en-US" altLang="zh-CN" sz="2000" b="0" i="1" smtClean="0">
                                <a:solidFill>
                                  <a:srgbClr val="FF0066"/>
                                </a:solidFill>
                                <a:latin typeface="Cambria Math" panose="02040503050406030204" pitchFamily="18" charset="0"/>
                              </a:rPr>
                            </m:ctrlPr>
                          </m:sSubPr>
                          <m:e>
                            <m:r>
                              <a:rPr lang="en-US" altLang="zh-CN" sz="2000" b="1" i="0" smtClean="0">
                                <a:solidFill>
                                  <a:srgbClr val="FF0066"/>
                                </a:solidFill>
                                <a:latin typeface="Cambria Math" panose="02040503050406030204"/>
                              </a:rPr>
                              <m:t>𝐩</m:t>
                            </m:r>
                          </m:e>
                          <m:sub>
                            <m:r>
                              <a:rPr lang="en-US" altLang="zh-CN" sz="2000" b="1" i="0" smtClean="0">
                                <a:solidFill>
                                  <a:srgbClr val="FF0066"/>
                                </a:solidFill>
                                <a:latin typeface="Cambria Math" panose="02040503050406030204"/>
                              </a:rPr>
                              <m:t>𝟐</m:t>
                            </m:r>
                          </m:sub>
                        </m:sSub>
                        <m:r>
                          <a:rPr lang="en-US" altLang="zh-CN" sz="2000" i="1" smtClean="0">
                            <a:solidFill>
                              <a:srgbClr val="FF0066"/>
                            </a:solidFill>
                            <a:latin typeface="Cambria Math" panose="02040503050406030204" pitchFamily="18" charset="0"/>
                          </a:rPr>
                          <m:t>)</m:t>
                        </m:r>
                      </m:num>
                      <m:den>
                        <m:r>
                          <a:rPr lang="en-US" altLang="zh-CN" sz="2000" i="1" smtClean="0">
                            <a:solidFill>
                              <a:srgbClr val="FF0066"/>
                            </a:solidFill>
                            <a:latin typeface="Cambria Math" panose="02040503050406030204" pitchFamily="18" charset="0"/>
                          </a:rPr>
                          <m:t>𝑃</m:t>
                        </m:r>
                        <m:r>
                          <a:rPr lang="en-US" altLang="zh-CN" sz="2000" i="1" smtClean="0">
                            <a:solidFill>
                              <a:srgbClr val="FF0066"/>
                            </a:solidFill>
                            <a:latin typeface="Cambria Math" panose="02040503050406030204" pitchFamily="18" charset="0"/>
                          </a:rPr>
                          <m:t>(</m:t>
                        </m:r>
                        <m:sSub>
                          <m:sSubPr>
                            <m:ctrlPr>
                              <a:rPr lang="en-US" altLang="zh-CN" sz="2000" b="0" i="1" smtClean="0">
                                <a:solidFill>
                                  <a:srgbClr val="FF0066"/>
                                </a:solidFill>
                                <a:latin typeface="Cambria Math" panose="02040503050406030204" pitchFamily="18" charset="0"/>
                              </a:rPr>
                            </m:ctrlPr>
                          </m:sSubPr>
                          <m:e>
                            <m:r>
                              <a:rPr lang="en-US" altLang="zh-CN" sz="2000" b="1" i="0" smtClean="0">
                                <a:solidFill>
                                  <a:srgbClr val="FF0066"/>
                                </a:solidFill>
                                <a:latin typeface="Cambria Math" panose="02040503050406030204"/>
                              </a:rPr>
                              <m:t>𝐩</m:t>
                            </m:r>
                          </m:e>
                          <m:sub>
                            <m:r>
                              <a:rPr lang="en-US" altLang="zh-CN" sz="2000" b="0" i="1" smtClean="0">
                                <a:solidFill>
                                  <a:srgbClr val="FF0066"/>
                                </a:solidFill>
                                <a:latin typeface="Cambria Math" panose="02040503050406030204"/>
                              </a:rPr>
                              <m:t>1</m:t>
                            </m:r>
                          </m:sub>
                        </m:sSub>
                        <m:r>
                          <a:rPr lang="en-US" altLang="zh-CN" sz="2000" b="0" i="1" smtClean="0">
                            <a:solidFill>
                              <a:srgbClr val="FF0066"/>
                            </a:solidFill>
                            <a:latin typeface="Cambria Math" panose="02040503050406030204"/>
                          </a:rPr>
                          <m:t>)</m:t>
                        </m:r>
                        <m:r>
                          <a:rPr lang="en-US" altLang="zh-CN" sz="2000" i="1" smtClean="0">
                            <a:solidFill>
                              <a:srgbClr val="FF0066"/>
                            </a:solidFill>
                            <a:latin typeface="Cambria Math" panose="02040503050406030204" pitchFamily="18" charset="0"/>
                          </a:rPr>
                          <m:t>𝑃</m:t>
                        </m:r>
                        <m:r>
                          <a:rPr lang="en-US" altLang="zh-CN" sz="2000" i="1" smtClean="0">
                            <a:solidFill>
                              <a:srgbClr val="FF0066"/>
                            </a:solidFill>
                            <a:latin typeface="Cambria Math" panose="02040503050406030204" pitchFamily="18" charset="0"/>
                          </a:rPr>
                          <m:t>(</m:t>
                        </m:r>
                        <m:sSub>
                          <m:sSubPr>
                            <m:ctrlPr>
                              <a:rPr lang="en-US" altLang="zh-CN" sz="2000" b="0" i="1" smtClean="0">
                                <a:solidFill>
                                  <a:srgbClr val="FF0066"/>
                                </a:solidFill>
                                <a:latin typeface="Cambria Math" panose="02040503050406030204" pitchFamily="18" charset="0"/>
                              </a:rPr>
                            </m:ctrlPr>
                          </m:sSubPr>
                          <m:e>
                            <m:r>
                              <a:rPr lang="en-US" altLang="zh-CN" sz="2000" b="1" i="0" smtClean="0">
                                <a:solidFill>
                                  <a:srgbClr val="FF0066"/>
                                </a:solidFill>
                                <a:latin typeface="Cambria Math" panose="02040503050406030204"/>
                              </a:rPr>
                              <m:t>𝐩</m:t>
                            </m:r>
                          </m:e>
                          <m:sub>
                            <m:r>
                              <a:rPr lang="en-US" altLang="zh-CN" sz="2000" b="0" i="1" smtClean="0">
                                <a:solidFill>
                                  <a:srgbClr val="FF0066"/>
                                </a:solidFill>
                                <a:latin typeface="Cambria Math" panose="02040503050406030204"/>
                              </a:rPr>
                              <m:t>2</m:t>
                            </m:r>
                          </m:sub>
                        </m:sSub>
                        <m:r>
                          <a:rPr lang="en-US" altLang="zh-CN" sz="2000" b="0" i="1" smtClean="0">
                            <a:solidFill>
                              <a:srgbClr val="FF0066"/>
                            </a:solidFill>
                            <a:latin typeface="Cambria Math" panose="02040503050406030204"/>
                          </a:rPr>
                          <m:t>)</m:t>
                        </m:r>
                      </m:den>
                    </m:f>
                    <m:r>
                      <a:rPr lang="en-US" altLang="zh-CN" sz="2000" b="0" i="1" smtClean="0">
                        <a:solidFill>
                          <a:srgbClr val="FF0066"/>
                        </a:solidFill>
                        <a:latin typeface="Cambria Math" panose="02040503050406030204"/>
                      </a:rPr>
                      <m:t>=</m:t>
                    </m:r>
                    <m:r>
                      <a:rPr lang="en-US" altLang="zh-CN" sz="2000" b="0" i="1" smtClean="0">
                        <a:solidFill>
                          <a:srgbClr val="FF0066"/>
                        </a:solidFill>
                        <a:latin typeface="Cambria Math" panose="02040503050406030204"/>
                      </a:rPr>
                      <m:t>1</m:t>
                    </m:r>
                    <m:r>
                      <a:rPr lang="en-US" altLang="zh-CN" sz="2000" b="0" i="1" smtClean="0">
                        <a:solidFill>
                          <a:srgbClr val="FF0066"/>
                        </a:solidFill>
                        <a:latin typeface="Cambria Math" panose="02040503050406030204"/>
                      </a:rPr>
                      <m:t>+</m:t>
                    </m:r>
                    <m:r>
                      <a:rPr lang="en-US" altLang="zh-CN" sz="2000" b="0" i="1" smtClean="0">
                        <a:solidFill>
                          <a:srgbClr val="FF0066"/>
                        </a:solidFill>
                        <a:latin typeface="Cambria Math" panose="02040503050406030204"/>
                      </a:rPr>
                      <m:t>𝑅</m:t>
                    </m:r>
                    <m:r>
                      <a:rPr lang="en-US" altLang="zh-CN" sz="2000" b="0" i="1" smtClean="0">
                        <a:solidFill>
                          <a:srgbClr val="FF0066"/>
                        </a:solidFill>
                        <a:latin typeface="Cambria Math" panose="02040503050406030204"/>
                      </a:rPr>
                      <m:t>(</m:t>
                    </m:r>
                    <m:sSub>
                      <m:sSubPr>
                        <m:ctrlPr>
                          <a:rPr lang="en-US" altLang="zh-CN" sz="2000" b="0" i="1" smtClean="0">
                            <a:solidFill>
                              <a:srgbClr val="FF0066"/>
                            </a:solidFill>
                            <a:latin typeface="Cambria Math" panose="02040503050406030204" pitchFamily="18" charset="0"/>
                          </a:rPr>
                        </m:ctrlPr>
                      </m:sSubPr>
                      <m:e>
                        <m:r>
                          <a:rPr lang="en-US" altLang="zh-CN" sz="2000" b="1" i="0" smtClean="0">
                            <a:solidFill>
                              <a:srgbClr val="FF0066"/>
                            </a:solidFill>
                            <a:latin typeface="Cambria Math" panose="02040503050406030204"/>
                          </a:rPr>
                          <m:t>𝐩</m:t>
                        </m:r>
                      </m:e>
                      <m:sub>
                        <m:r>
                          <a:rPr lang="en-US" altLang="zh-CN" sz="2000" b="0" i="1" smtClean="0">
                            <a:solidFill>
                              <a:srgbClr val="FF0066"/>
                            </a:solidFill>
                            <a:latin typeface="Cambria Math" panose="02040503050406030204"/>
                          </a:rPr>
                          <m:t>1</m:t>
                        </m:r>
                      </m:sub>
                    </m:sSub>
                    <m:r>
                      <a:rPr lang="en-US" altLang="zh-CN" sz="2000" i="1" smtClean="0">
                        <a:solidFill>
                          <a:srgbClr val="FF0066"/>
                        </a:solidFill>
                        <a:latin typeface="Cambria Math" panose="02040503050406030204" pitchFamily="18" charset="0"/>
                      </a:rPr>
                      <m:t>, </m:t>
                    </m:r>
                    <m:sSub>
                      <m:sSubPr>
                        <m:ctrlPr>
                          <a:rPr lang="en-US" altLang="zh-CN" sz="2000" b="0" i="1" smtClean="0">
                            <a:solidFill>
                              <a:srgbClr val="FF0066"/>
                            </a:solidFill>
                            <a:latin typeface="Cambria Math" panose="02040503050406030204" pitchFamily="18" charset="0"/>
                          </a:rPr>
                        </m:ctrlPr>
                      </m:sSubPr>
                      <m:e>
                        <m:r>
                          <a:rPr lang="en-US" altLang="zh-CN" sz="2000" b="1" i="0" smtClean="0">
                            <a:solidFill>
                              <a:srgbClr val="FF0066"/>
                            </a:solidFill>
                            <a:latin typeface="Cambria Math" panose="02040503050406030204"/>
                          </a:rPr>
                          <m:t>𝐩</m:t>
                        </m:r>
                      </m:e>
                      <m:sub>
                        <m:r>
                          <a:rPr lang="en-US" altLang="zh-CN" sz="2000" b="1" i="0" smtClean="0">
                            <a:solidFill>
                              <a:srgbClr val="FF0066"/>
                            </a:solidFill>
                            <a:latin typeface="Cambria Math" panose="02040503050406030204"/>
                          </a:rPr>
                          <m:t>𝟐</m:t>
                        </m:r>
                      </m:sub>
                    </m:sSub>
                    <m:r>
                      <a:rPr lang="en-US" altLang="zh-CN" sz="2000" b="0" i="1" smtClean="0">
                        <a:solidFill>
                          <a:srgbClr val="FF0066"/>
                        </a:solidFill>
                        <a:latin typeface="Cambria Math" panose="02040503050406030204"/>
                      </a:rPr>
                      <m:t>)</m:t>
                    </m:r>
                  </m:oMath>
                </a14:m>
                <a:r>
                  <a:rPr lang="en-US" altLang="zh-CN" sz="2000" b="0" i="1" smtClean="0">
                    <a:solidFill>
                      <a:srgbClr val="FF0066"/>
                    </a:solidFill>
                    <a:latin typeface="Cambria Math" panose="02040503050406030204"/>
                  </a:rPr>
                  <a:t> </a:t>
                </a:r>
                <a:endParaRPr lang="en-US" altLang="zh-CN" sz="2000" b="0" i="1" smtClean="0">
                  <a:solidFill>
                    <a:srgbClr val="FF0066"/>
                  </a:solidFill>
                  <a:latin typeface="Cambria Math" panose="02040503050406030204"/>
                </a:endParaRPr>
              </a:p>
            </p:txBody>
          </p:sp>
        </mc:Choice>
        <mc:Fallback>
          <p:sp>
            <p:nvSpPr>
              <p:cNvPr id="9" name="文本框 8"/>
              <p:cNvSpPr txBox="1">
                <a:spLocks noRot="1" noChangeAspect="1" noMove="1" noResize="1" noEditPoints="1" noAdjustHandles="1" noChangeArrowheads="1" noChangeShapeType="1" noTextEdit="1"/>
              </p:cNvSpPr>
              <p:nvPr/>
            </p:nvSpPr>
            <p:spPr>
              <a:xfrm>
                <a:off x="3059430" y="5116195"/>
                <a:ext cx="4001770" cy="575310"/>
              </a:xfrm>
              <a:prstGeom prst="rect">
                <a:avLst/>
              </a:prstGeom>
              <a:blipFill rotWithShape="1">
                <a:blip r:embed="rId20"/>
                <a:stretch>
                  <a:fillRect/>
                </a:stretch>
              </a:blipFill>
            </p:spPr>
            <p:txBody>
              <a:bodyPr/>
              <a:lstStyle/>
              <a:p>
                <a:r>
                  <a:rPr lang="zh-CN" altLang="en-US">
                    <a:noFill/>
                  </a:rPr>
                  <a:t> </a:t>
                </a:r>
              </a:p>
            </p:txBody>
          </p:sp>
        </mc:Fallback>
      </mc:AlternateContent>
      <p:cxnSp>
        <p:nvCxnSpPr>
          <p:cNvPr id="15" name="直接连接符 14"/>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 name="文本框 9"/>
              <p:cNvSpPr txBox="1"/>
              <p:nvPr/>
            </p:nvSpPr>
            <p:spPr>
              <a:xfrm>
                <a:off x="107315" y="5891530"/>
                <a:ext cx="3188970" cy="721360"/>
              </a:xfrm>
              <a:prstGeom prst="rect">
                <a:avLst/>
              </a:prstGeom>
              <a:noFill/>
            </p:spPr>
            <p:txBody>
              <a:bodyPr wrap="square" rtlCol="0" anchor="t">
                <a:noAutofit/>
              </a:bodyPr>
              <a:p>
                <a14:m>
                  <m:oMathPara xmlns:m="http://schemas.openxmlformats.org/officeDocument/2006/math">
                    <m:oMathParaPr>
                      <m:jc m:val="centerGroup"/>
                    </m:oMathParaPr>
                    <m:oMath xmlns:m="http://schemas.openxmlformats.org/officeDocument/2006/math">
                      <m:f>
                        <m:fPr>
                          <m:ctrlPr>
                            <a:rPr lang="en-US" altLang="zh-CN" sz="1400" i="1" smtClean="0">
                              <a:solidFill>
                                <a:schemeClr val="tx1">
                                  <a:lumMod val="75000"/>
                                  <a:lumOff val="25000"/>
                                </a:schemeClr>
                              </a:solidFill>
                              <a:latin typeface="Cambria Math" panose="02040503050406030204" pitchFamily="18" charset="0"/>
                            </a:rPr>
                          </m:ctrlPr>
                        </m:fPr>
                        <m:num>
                          <m:r>
                            <a:rPr lang="en-US" altLang="zh-CN" sz="1400" i="1" smtClean="0">
                              <a:solidFill>
                                <a:schemeClr val="tx1">
                                  <a:lumMod val="75000"/>
                                  <a:lumOff val="25000"/>
                                </a:schemeClr>
                              </a:solidFill>
                              <a:latin typeface="Cambria Math" panose="02040503050406030204" pitchFamily="18" charset="0"/>
                            </a:rPr>
                            <m:t>观测距离</m:t>
                          </m:r>
                        </m:num>
                        <m:den>
                          <m:r>
                            <a:rPr lang="en-US" altLang="zh-CN" sz="1400" i="1" smtClean="0">
                              <a:solidFill>
                                <a:schemeClr val="tx1">
                                  <a:lumMod val="75000"/>
                                  <a:lumOff val="25000"/>
                                </a:schemeClr>
                              </a:solidFill>
                              <a:latin typeface="Cambria Math" panose="02040503050406030204" pitchFamily="18" charset="0"/>
                            </a:rPr>
                            <m:t>物体尺寸</m:t>
                          </m:r>
                        </m:den>
                      </m:f>
                      <m:r>
                        <a:rPr lang="en-US" altLang="zh-CN" sz="1400" b="0" i="1" smtClean="0">
                          <a:solidFill>
                            <a:schemeClr val="tx1">
                              <a:lumMod val="75000"/>
                              <a:lumOff val="25000"/>
                            </a:schemeClr>
                          </a:solidFill>
                          <a:latin typeface="Cambria Math" panose="02040503050406030204"/>
                        </a:rPr>
                        <m:t>=</m:t>
                      </m:r>
                      <m:f>
                        <m:fPr>
                          <m:ctrlPr>
                            <a:rPr lang="en-US" altLang="zh-CN" sz="1400" i="1" smtClean="0">
                              <a:solidFill>
                                <a:schemeClr val="tx1">
                                  <a:lumMod val="75000"/>
                                  <a:lumOff val="25000"/>
                                </a:schemeClr>
                              </a:solidFill>
                              <a:latin typeface="Cambria Math" panose="02040503050406030204" pitchFamily="18" charset="0"/>
                            </a:rPr>
                          </m:ctrlPr>
                        </m:fPr>
                        <m:num>
                          <m:r>
                            <a:rPr lang="en-US" altLang="zh-CN" sz="1400" i="1" smtClean="0">
                              <a:solidFill>
                                <a:schemeClr val="tx1">
                                  <a:lumMod val="75000"/>
                                  <a:lumOff val="25000"/>
                                </a:schemeClr>
                              </a:solidFill>
                              <a:latin typeface="Cambria Math" panose="02040503050406030204" pitchFamily="18" charset="0"/>
                            </a:rPr>
                            <m:t>基线长度</m:t>
                          </m:r>
                        </m:num>
                        <m:den>
                          <m:r>
                            <a:rPr lang="en-US" altLang="zh-CN" sz="1400" i="1" smtClean="0">
                              <a:solidFill>
                                <a:schemeClr val="tx1">
                                  <a:lumMod val="75000"/>
                                  <a:lumOff val="25000"/>
                                </a:schemeClr>
                              </a:solidFill>
                              <a:latin typeface="Cambria Math" panose="02040503050406030204" pitchFamily="18" charset="0"/>
                            </a:rPr>
                            <m:t>光波波长</m:t>
                          </m:r>
                        </m:den>
                      </m:f>
                      <m:r>
                        <a:rPr lang="en-US" altLang="zh-CN" sz="1400" i="1" smtClean="0">
                          <a:solidFill>
                            <a:schemeClr val="tx1">
                              <a:lumMod val="75000"/>
                              <a:lumOff val="25000"/>
                            </a:schemeClr>
                          </a:solidFill>
                          <a:latin typeface="Cambria Math" panose="02040503050406030204" pitchFamily="18" charset="0"/>
                          <a:cs typeface="Cambria Math" panose="02040503050406030204" pitchFamily="18" charset="0"/>
                        </a:rPr>
                        <m:t>=</m:t>
                      </m:r>
                      <m:sSup>
                        <m:sSupPr>
                          <m:ctrlPr>
                            <a:rPr lang="en-US" altLang="zh-CN" sz="14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ctrlPr>
                        </m:sSupPr>
                        <m:e>
                          <m:r>
                            <a:rPr lang="en-US" altLang="zh-CN" sz="14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𝟏𝟎</m:t>
                          </m:r>
                        </m:e>
                        <m:sup>
                          <m:r>
                            <a:rPr lang="en-US" altLang="zh-CN" sz="14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𝟕</m:t>
                          </m:r>
                          <m:r>
                            <a:rPr lang="en-US" altLang="zh-CN" sz="14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m:t>
                          </m:r>
                          <m:r>
                            <a:rPr lang="en-US" altLang="zh-CN" sz="1400" b="1" i="1" smtClean="0">
                              <a:solidFill>
                                <a:schemeClr val="tx1">
                                  <a:lumMod val="75000"/>
                                  <a:lumOff val="25000"/>
                                </a:schemeClr>
                              </a:solidFill>
                              <a:latin typeface="Cambria Math" panose="02040503050406030204" pitchFamily="18" charset="0"/>
                              <a:ea typeface="仿宋" panose="02010609060101010101" charset="-122"/>
                              <a:cs typeface="Times New Roman" panose="02020603050405020304" pitchFamily="18" charset="0"/>
                              <a:sym typeface="Symbol" panose="05050102010706020507" pitchFamily="1" charset="2"/>
                            </a:rPr>
                            <m:t>𝟗</m:t>
                          </m:r>
                        </m:sup>
                      </m:sSup>
                    </m:oMath>
                  </m:oMathPara>
                </a14:m>
                <a:endParaRPr lang="en-US" altLang="zh-CN" sz="1400" b="0" i="1" smtClean="0">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10" name="文本框 9"/>
              <p:cNvSpPr txBox="1">
                <a:spLocks noRot="1" noChangeAspect="1" noMove="1" noResize="1" noEditPoints="1" noAdjustHandles="1" noChangeArrowheads="1" noChangeShapeType="1" noTextEdit="1"/>
              </p:cNvSpPr>
              <p:nvPr/>
            </p:nvSpPr>
            <p:spPr>
              <a:xfrm>
                <a:off x="107315" y="5891530"/>
                <a:ext cx="3188970" cy="721360"/>
              </a:xfrm>
              <a:prstGeom prst="rect">
                <a:avLst/>
              </a:prstGeom>
              <a:blipFill rotWithShape="1">
                <a:blip r:embed="rId21"/>
                <a:stretch>
                  <a:fillRect/>
                </a:stretch>
              </a:blipFill>
            </p:spPr>
            <p:txBody>
              <a:bodyPr/>
              <a:lstStyle/>
              <a:p>
                <a:r>
                  <a:rPr lang="zh-CN" altLang="en-US">
                    <a:noFill/>
                  </a:rPr>
                  <a:t> </a:t>
                </a:r>
              </a:p>
            </p:txBody>
          </p:sp>
        </mc:Fallback>
      </mc:AlternateContent>
      <p:sp>
        <p:nvSpPr>
          <p:cNvPr id="16" name="文本框 15"/>
          <p:cNvSpPr txBox="1"/>
          <p:nvPr/>
        </p:nvSpPr>
        <p:spPr>
          <a:xfrm>
            <a:off x="1187450" y="3968750"/>
            <a:ext cx="1327785" cy="583565"/>
          </a:xfrm>
          <a:prstGeom prst="rect">
            <a:avLst/>
          </a:prstGeom>
          <a:noFill/>
        </p:spPr>
        <p:txBody>
          <a:bodyPr wrap="square" rtlCol="0" anchor="t">
            <a:spAutoFit/>
          </a:bodyPr>
          <a:p>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非相干光</a:t>
            </a:r>
            <a:endPar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a:p>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强度干涉</a:t>
            </a:r>
            <a:endPar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74775" y="116840"/>
            <a:ext cx="6402070" cy="454025"/>
          </a:xfrm>
          <a:prstGeom prst="rect">
            <a:avLst/>
          </a:prstGeom>
          <a:noFill/>
        </p:spPr>
        <p:txBody>
          <a:bodyPr wrap="square" rtlCol="0">
            <a:no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zh-CN" altLang="en-US" dirty="0">
                <a:solidFill>
                  <a:schemeClr val="tx1">
                    <a:lumMod val="75000"/>
                    <a:lumOff val="25000"/>
                  </a:schemeClr>
                </a:solidFill>
                <a:latin typeface="Times New Roman" panose="02020603050405020304" pitchFamily="18" charset="0"/>
                <a:cs typeface="Times New Roman" panose="02020603050405020304" pitchFamily="18" charset="0"/>
              </a:rPr>
              <a:t>关联函数方法在核物理中的应用</a:t>
            </a:r>
            <a:endParaRPr lang="zh-CN" altLang="en-US"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4" name="内容占位符 2"/>
          <p:cNvSpPr>
            <a:spLocks noGrp="1"/>
          </p:cNvSpPr>
          <p:nvPr>
            <p:ph idx="1"/>
          </p:nvPr>
        </p:nvSpPr>
        <p:spPr>
          <a:xfrm>
            <a:off x="508635" y="1156335"/>
            <a:ext cx="3086735" cy="2432685"/>
          </a:xfrm>
          <a:ln>
            <a:solidFill>
              <a:schemeClr val="tx2">
                <a:lumMod val="60000"/>
                <a:lumOff val="40000"/>
              </a:schemeClr>
            </a:solidFill>
          </a:ln>
        </p:spPr>
        <p:txBody>
          <a:bodyPr>
            <a:noAutofit/>
          </a:bodyPr>
          <a:lstStyle/>
          <a:p>
            <a:pPr marL="0" indent="0">
              <a:lnSpc>
                <a:spcPct val="100000"/>
              </a:lnSpc>
              <a:spcBef>
                <a:spcPts val="600"/>
              </a:spcBef>
              <a:buNone/>
            </a:pP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1960s, Goldhaber </a:t>
            </a:r>
            <a:endPar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marL="0" indent="0">
              <a:lnSpc>
                <a:spcPct val="100000"/>
              </a:lnSpc>
              <a:spcBef>
                <a:spcPts val="600"/>
              </a:spcBef>
              <a:buNone/>
            </a:pP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     </a:t>
            </a: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 correlations </a:t>
            </a:r>
            <a:endPar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marL="0" indent="0">
              <a:lnSpc>
                <a:spcPct val="100000"/>
              </a:lnSpc>
              <a:spcBef>
                <a:spcPts val="600"/>
              </a:spcBef>
              <a:buNone/>
            </a:pP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1977, S Koonin </a:t>
            </a:r>
            <a:endPar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marL="0" indent="0">
              <a:lnSpc>
                <a:spcPct val="100000"/>
              </a:lnSpc>
              <a:spcBef>
                <a:spcPts val="600"/>
              </a:spcBef>
              <a:buNone/>
            </a:pP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     Formulate the p-p correlation</a:t>
            </a:r>
            <a:endPar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marL="0" indent="0">
              <a:lnSpc>
                <a:spcPct val="100000"/>
              </a:lnSpc>
              <a:spcBef>
                <a:spcPts val="600"/>
              </a:spcBef>
              <a:buNone/>
            </a:pP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1990s,</a:t>
            </a:r>
            <a:r>
              <a:rPr lang="zh-CN" altLang="en-US"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 </a:t>
            </a: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enormous  application in HIC </a:t>
            </a:r>
            <a:endPar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marL="0" indent="0">
              <a:lnSpc>
                <a:spcPct val="100000"/>
              </a:lnSpc>
              <a:spcBef>
                <a:spcPts val="600"/>
              </a:spcBef>
              <a:buNone/>
            </a:pPr>
            <a:endPar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marL="0" indent="0">
              <a:lnSpc>
                <a:spcPct val="100000"/>
              </a:lnSpc>
              <a:spcBef>
                <a:spcPts val="600"/>
              </a:spcBef>
              <a:buNone/>
            </a:pPr>
            <a:r>
              <a:rPr lang="en-US" altLang="zh-CN" sz="1200" dirty="0">
                <a:solidFill>
                  <a:srgbClr val="00B0F0"/>
                </a:solidFill>
                <a:latin typeface="Cambria Math" panose="02040503050406030204" pitchFamily="18" charset="0"/>
                <a:ea typeface="黑体" panose="02010609060101010101" pitchFamily="49" charset="-122"/>
                <a:cs typeface="Cambria Math" panose="02040503050406030204" pitchFamily="18" charset="0"/>
              </a:rPr>
              <a:t>2006,</a:t>
            </a:r>
            <a:r>
              <a:rPr lang="zh-CN" altLang="en-US" sz="1200" dirty="0">
                <a:solidFill>
                  <a:srgbClr val="00B0F0"/>
                </a:solidFill>
                <a:latin typeface="Cambria Math" panose="02040503050406030204" pitchFamily="18" charset="0"/>
                <a:ea typeface="黑体" panose="02010609060101010101" pitchFamily="49" charset="-122"/>
                <a:cs typeface="Cambria Math" panose="02040503050406030204" pitchFamily="18" charset="0"/>
              </a:rPr>
              <a:t> </a:t>
            </a:r>
            <a:r>
              <a:rPr lang="en-US" altLang="zh-CN" sz="1200" u="sng" dirty="0">
                <a:solidFill>
                  <a:srgbClr val="00B0F0"/>
                </a:solidFill>
                <a:latin typeface="Cambria Math" panose="02040503050406030204" pitchFamily="18" charset="0"/>
                <a:ea typeface="黑体" panose="02010609060101010101" pitchFamily="49" charset="-122"/>
                <a:cs typeface="Cambria Math" panose="02040503050406030204" pitchFamily="18" charset="0"/>
              </a:rPr>
              <a:t>ZGX</a:t>
            </a:r>
            <a:r>
              <a:rPr lang="en-US" altLang="zh-CN" sz="1200" dirty="0">
                <a:solidFill>
                  <a:srgbClr val="00B0F0"/>
                </a:solidFill>
                <a:latin typeface="Cambria Math" panose="02040503050406030204" pitchFamily="18" charset="0"/>
                <a:ea typeface="黑体" panose="02010609060101010101" pitchFamily="49" charset="-122"/>
                <a:cs typeface="Cambria Math" panose="02040503050406030204" pitchFamily="18" charset="0"/>
              </a:rPr>
              <a:t> et al., </a:t>
            </a:r>
            <a:r>
              <a:rPr lang="en-US" altLang="zh-CN" sz="1200" b="1" dirty="0">
                <a:solidFill>
                  <a:srgbClr val="00B0F0"/>
                </a:solidFill>
                <a:latin typeface="Cambria Math" panose="02040503050406030204" pitchFamily="18" charset="0"/>
                <a:ea typeface="黑体" panose="02010609060101010101" pitchFamily="49" charset="-122"/>
                <a:cs typeface="Cambria Math" panose="02040503050406030204" pitchFamily="18" charset="0"/>
              </a:rPr>
              <a:t>PLB</a:t>
            </a:r>
            <a:r>
              <a:rPr lang="en-US" altLang="zh-CN" sz="1200" dirty="0">
                <a:solidFill>
                  <a:srgbClr val="00B0F0"/>
                </a:solidFill>
                <a:latin typeface="Cambria Math" panose="02040503050406030204" pitchFamily="18" charset="0"/>
                <a:ea typeface="黑体" panose="02010609060101010101" pitchFamily="49" charset="-122"/>
                <a:cs typeface="Cambria Math" panose="02040503050406030204" pitchFamily="18" charset="0"/>
              </a:rPr>
              <a:t> 639, 436</a:t>
            </a:r>
            <a:endParaRPr lang="en-US" altLang="zh-CN" sz="1200" dirty="0">
              <a:solidFill>
                <a:srgbClr val="00B0F0"/>
              </a:solidFill>
              <a:latin typeface="Cambria Math" panose="02040503050406030204" pitchFamily="18" charset="0"/>
              <a:ea typeface="黑体" panose="02010609060101010101" pitchFamily="49" charset="-122"/>
              <a:cs typeface="Cambria Math" panose="02040503050406030204" pitchFamily="18" charset="0"/>
            </a:endParaRPr>
          </a:p>
          <a:p>
            <a:pPr marL="0" indent="0">
              <a:lnSpc>
                <a:spcPct val="100000"/>
              </a:lnSpc>
              <a:spcBef>
                <a:spcPts val="600"/>
              </a:spcBef>
              <a:buNone/>
            </a:pPr>
            <a:r>
              <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Isospin effect of IMF-IMF correlation function in HIC</a:t>
            </a:r>
            <a:endParaRPr lang="en-US" altLang="zh-CN" sz="12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p:txBody>
      </p:sp>
      <p:grpSp>
        <p:nvGrpSpPr>
          <p:cNvPr id="9" name="组合 8"/>
          <p:cNvGrpSpPr/>
          <p:nvPr/>
        </p:nvGrpSpPr>
        <p:grpSpPr>
          <a:xfrm>
            <a:off x="3851910" y="1049020"/>
            <a:ext cx="4948555" cy="2637790"/>
            <a:chOff x="3715473" y="937369"/>
            <a:chExt cx="5428526" cy="3071246"/>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t="7630"/>
            <a:stretch>
              <a:fillRect/>
            </a:stretch>
          </p:blipFill>
          <p:spPr>
            <a:xfrm>
              <a:off x="3715473" y="1193345"/>
              <a:ext cx="5428526" cy="2815270"/>
            </a:xfrm>
            <a:prstGeom prst="rect">
              <a:avLst/>
            </a:prstGeom>
          </p:spPr>
        </p:pic>
        <p:sp>
          <p:nvSpPr>
            <p:cNvPr id="7" name="矩形 6"/>
            <p:cNvSpPr/>
            <p:nvPr/>
          </p:nvSpPr>
          <p:spPr>
            <a:xfrm>
              <a:off x="4657724" y="937369"/>
              <a:ext cx="3679905" cy="320876"/>
            </a:xfrm>
            <a:prstGeom prst="rect">
              <a:avLst/>
            </a:prstGeom>
          </p:spPr>
          <p:txBody>
            <a:bodyPr wrap="square">
              <a:spAutoFit/>
            </a:bodyPr>
            <a:lstStyle/>
            <a:p>
              <a:r>
                <a:rPr lang="en-US" altLang="zh-CN" sz="1200" dirty="0">
                  <a:solidFill>
                    <a:schemeClr val="tx1">
                      <a:lumMod val="75000"/>
                      <a:lumOff val="25000"/>
                    </a:schemeClr>
                  </a:solidFill>
                  <a:latin typeface="Times New Roman" panose="02020603050405020304" pitchFamily="18" charset="0"/>
                  <a:cs typeface="Times New Roman" panose="02020603050405020304" pitchFamily="18" charset="0"/>
                </a:rPr>
                <a:t>S. </a:t>
              </a:r>
              <a:r>
                <a:rPr lang="en-US" altLang="zh-CN" sz="1200" dirty="0" err="1">
                  <a:solidFill>
                    <a:schemeClr val="tx1">
                      <a:lumMod val="75000"/>
                      <a:lumOff val="25000"/>
                    </a:schemeClr>
                  </a:solidFill>
                  <a:latin typeface="Times New Roman" panose="02020603050405020304" pitchFamily="18" charset="0"/>
                  <a:cs typeface="Times New Roman" panose="02020603050405020304" pitchFamily="18" charset="0"/>
                </a:rPr>
                <a:t>Koonin</a:t>
              </a:r>
              <a:r>
                <a:rPr lang="en-US" altLang="zh-CN" sz="1200" dirty="0">
                  <a:solidFill>
                    <a:schemeClr val="tx1">
                      <a:lumMod val="75000"/>
                      <a:lumOff val="25000"/>
                    </a:schemeClr>
                  </a:solidFill>
                  <a:latin typeface="Times New Roman" panose="02020603050405020304" pitchFamily="18" charset="0"/>
                  <a:cs typeface="Times New Roman" panose="02020603050405020304" pitchFamily="18" charset="0"/>
                </a:rPr>
                <a:t>, Phys. Lett. B70, 43 (1977)</a:t>
              </a:r>
              <a:endParaRPr lang="en-US" altLang="zh-CN" sz="12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grpSp>
      <p:grpSp>
        <p:nvGrpSpPr>
          <p:cNvPr id="5" name="组合 4"/>
          <p:cNvGrpSpPr/>
          <p:nvPr/>
        </p:nvGrpSpPr>
        <p:grpSpPr>
          <a:xfrm>
            <a:off x="1259362" y="4856711"/>
            <a:ext cx="6811702" cy="1687971"/>
            <a:chOff x="-197167" y="4172681"/>
            <a:chExt cx="9278104" cy="2250628"/>
          </a:xfrm>
        </p:grpSpPr>
        <mc:AlternateContent xmlns:mc="http://schemas.openxmlformats.org/markup-compatibility/2006">
          <mc:Choice xmlns:a14="http://schemas.microsoft.com/office/drawing/2010/main" Requires="a14">
            <p:sp>
              <p:nvSpPr>
                <p:cNvPr id="43" name="矩形 42"/>
                <p:cNvSpPr/>
                <p:nvPr/>
              </p:nvSpPr>
              <p:spPr>
                <a:xfrm>
                  <a:off x="195415" y="5689249"/>
                  <a:ext cx="7021442" cy="73406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altLang="zh-CN" sz="1350" i="1" smtClean="0">
                            <a:latin typeface="Cambria Math" panose="02040503050406030204"/>
                          </a:rPr>
                          <m:t>𝐷</m:t>
                        </m:r>
                        <m:d>
                          <m:dPr>
                            <m:ctrlPr>
                              <a:rPr lang="en-US" altLang="zh-CN" sz="1350" i="1">
                                <a:latin typeface="Cambria Math" panose="02040503050406030204" pitchFamily="18" charset="0"/>
                              </a:rPr>
                            </m:ctrlPr>
                          </m:dPr>
                          <m:e>
                            <m:r>
                              <a:rPr lang="en-US" altLang="zh-CN" sz="1350" b="1" i="0" smtClean="0">
                                <a:latin typeface="Cambria Math" panose="02040503050406030204"/>
                              </a:rPr>
                              <m:t>𝐫</m:t>
                            </m:r>
                            <m:r>
                              <a:rPr lang="en-US" altLang="zh-CN" sz="1350" b="0" i="0" smtClean="0">
                                <a:latin typeface="Cambria Math" panose="02040503050406030204"/>
                              </a:rPr>
                              <m:t>,</m:t>
                            </m:r>
                            <m:r>
                              <m:rPr>
                                <m:sty m:val="p"/>
                              </m:rPr>
                              <a:rPr lang="en-US" altLang="zh-CN" sz="1350" b="0" i="0" smtClean="0">
                                <a:latin typeface="Cambria Math" panose="02040503050406030204"/>
                              </a:rPr>
                              <m:t>t</m:t>
                            </m:r>
                            <m:r>
                              <a:rPr lang="en-US" altLang="zh-CN" sz="1350" i="1">
                                <a:latin typeface="Cambria Math" panose="02040503050406030204"/>
                              </a:rPr>
                              <m:t>,</m:t>
                            </m:r>
                            <m:r>
                              <a:rPr lang="en-US" altLang="zh-CN" sz="1350" b="1">
                                <a:latin typeface="Cambria Math" panose="02040503050406030204"/>
                              </a:rPr>
                              <m:t>𝐩</m:t>
                            </m:r>
                          </m:e>
                        </m:d>
                        <m:r>
                          <a:rPr lang="en-US" altLang="zh-CN" sz="1350" b="0" i="1" smtClean="0">
                            <a:latin typeface="Cambria Math" panose="02040503050406030204"/>
                          </a:rPr>
                          <m:t>=</m:t>
                        </m:r>
                        <m:f>
                          <m:fPr>
                            <m:ctrlPr>
                              <a:rPr lang="en-US" altLang="zh-CN" sz="1350" i="1">
                                <a:latin typeface="Cambria Math" panose="02040503050406030204" pitchFamily="18" charset="0"/>
                              </a:rPr>
                            </m:ctrlPr>
                          </m:fPr>
                          <m:num>
                            <m:r>
                              <a:rPr lang="en-US" altLang="zh-CN" sz="1350" i="1">
                                <a:latin typeface="Cambria Math" panose="02040503050406030204"/>
                              </a:rPr>
                              <m:t>1</m:t>
                            </m:r>
                          </m:num>
                          <m:den>
                            <m:r>
                              <a:rPr lang="zh-CN" altLang="en-US" sz="1350" i="1">
                                <a:latin typeface="Cambria Math" panose="02040503050406030204"/>
                              </a:rPr>
                              <m:t>𝜎</m:t>
                            </m:r>
                          </m:den>
                        </m:f>
                        <m:f>
                          <m:fPr>
                            <m:ctrlPr>
                              <a:rPr lang="en-US" altLang="zh-CN" sz="1350" i="1">
                                <a:latin typeface="Cambria Math" panose="02040503050406030204" pitchFamily="18" charset="0"/>
                              </a:rPr>
                            </m:ctrlPr>
                          </m:fPr>
                          <m:num>
                            <m:r>
                              <a:rPr lang="en-US" altLang="zh-CN" sz="1350" i="1">
                                <a:latin typeface="Cambria Math" panose="02040503050406030204"/>
                              </a:rPr>
                              <m:t>𝑑</m:t>
                            </m:r>
                            <m:r>
                              <a:rPr lang="zh-CN" altLang="en-US" sz="1350" i="1">
                                <a:latin typeface="Cambria Math" panose="02040503050406030204"/>
                              </a:rPr>
                              <m:t>𝜎</m:t>
                            </m:r>
                          </m:num>
                          <m:den>
                            <m:r>
                              <a:rPr lang="en-US" altLang="zh-CN" sz="1350" i="1">
                                <a:latin typeface="Cambria Math" panose="02040503050406030204"/>
                              </a:rPr>
                              <m:t>𝑑</m:t>
                            </m:r>
                            <m:r>
                              <a:rPr lang="en-US" altLang="zh-CN" sz="1350" b="1">
                                <a:latin typeface="Cambria Math" panose="02040503050406030204"/>
                              </a:rPr>
                              <m:t>𝐩</m:t>
                            </m:r>
                          </m:den>
                        </m:f>
                        <m:d>
                          <m:dPr>
                            <m:begChr m:val="["/>
                            <m:endChr m:val="]"/>
                            <m:ctrlPr>
                              <a:rPr lang="en-US" altLang="zh-CN" sz="1350" i="1" smtClean="0">
                                <a:latin typeface="Cambria Math" panose="02040503050406030204" pitchFamily="18" charset="0"/>
                              </a:rPr>
                            </m:ctrlPr>
                          </m:dPr>
                          <m:e>
                            <m:f>
                              <m:fPr>
                                <m:ctrlPr>
                                  <a:rPr lang="en-US" altLang="zh-CN" sz="1350" i="1" smtClean="0">
                                    <a:solidFill>
                                      <a:schemeClr val="tx1"/>
                                    </a:solidFill>
                                    <a:latin typeface="Cambria Math" panose="02040503050406030204" pitchFamily="18" charset="0"/>
                                  </a:rPr>
                                </m:ctrlPr>
                              </m:fPr>
                              <m:num>
                                <m:r>
                                  <a:rPr lang="en-US" altLang="zh-CN" sz="1350" i="1">
                                    <a:solidFill>
                                      <a:schemeClr val="tx1"/>
                                    </a:solidFill>
                                    <a:latin typeface="Cambria Math" panose="02040503050406030204"/>
                                  </a:rPr>
                                  <m:t>1</m:t>
                                </m:r>
                              </m:num>
                              <m:den>
                                <m:sSup>
                                  <m:sSupPr>
                                    <m:ctrlPr>
                                      <a:rPr lang="en-US" altLang="zh-CN" sz="1350" i="1">
                                        <a:solidFill>
                                          <a:schemeClr val="tx1"/>
                                        </a:solidFill>
                                        <a:latin typeface="Cambria Math" panose="02040503050406030204" pitchFamily="18" charset="0"/>
                                      </a:rPr>
                                    </m:ctrlPr>
                                  </m:sSupPr>
                                  <m:e>
                                    <m:r>
                                      <a:rPr lang="zh-CN" altLang="en-US" sz="1350" i="1">
                                        <a:solidFill>
                                          <a:schemeClr val="tx1"/>
                                        </a:solidFill>
                                        <a:latin typeface="Cambria Math" panose="02040503050406030204"/>
                                      </a:rPr>
                                      <m:t>𝜋</m:t>
                                    </m:r>
                                  </m:e>
                                  <m:sup>
                                    <m:r>
                                      <a:rPr lang="en-US" altLang="zh-CN" sz="1350" i="1">
                                        <a:solidFill>
                                          <a:schemeClr val="tx1"/>
                                        </a:solidFill>
                                        <a:latin typeface="Cambria Math" panose="02040503050406030204"/>
                                      </a:rPr>
                                      <m:t>3</m:t>
                                    </m:r>
                                    <m:r>
                                      <a:rPr lang="en-US" altLang="zh-CN" sz="1350" i="1">
                                        <a:solidFill>
                                          <a:schemeClr val="tx1"/>
                                        </a:solidFill>
                                        <a:latin typeface="Cambria Math" panose="02040503050406030204"/>
                                      </a:rPr>
                                      <m:t>/</m:t>
                                    </m:r>
                                    <m:r>
                                      <a:rPr lang="en-US" altLang="zh-CN" sz="1350" i="1">
                                        <a:solidFill>
                                          <a:schemeClr val="tx1"/>
                                        </a:solidFill>
                                        <a:latin typeface="Cambria Math" panose="02040503050406030204"/>
                                      </a:rPr>
                                      <m:t>2</m:t>
                                    </m:r>
                                  </m:sup>
                                </m:sSup>
                                <m:sSubSup>
                                  <m:sSubSupPr>
                                    <m:ctrlPr>
                                      <a:rPr lang="en-US" altLang="zh-CN" sz="1350" i="1">
                                        <a:solidFill>
                                          <a:schemeClr val="tx1"/>
                                        </a:solidFill>
                                        <a:latin typeface="Cambria Math" panose="02040503050406030204" pitchFamily="18" charset="0"/>
                                      </a:rPr>
                                    </m:ctrlPr>
                                  </m:sSubSupPr>
                                  <m:e>
                                    <m:r>
                                      <a:rPr lang="en-US" altLang="zh-CN" sz="1350" i="1">
                                        <a:solidFill>
                                          <a:schemeClr val="tx1"/>
                                        </a:solidFill>
                                        <a:latin typeface="Cambria Math" panose="02040503050406030204"/>
                                      </a:rPr>
                                      <m:t>𝑟</m:t>
                                    </m:r>
                                  </m:e>
                                  <m:sub>
                                    <m:r>
                                      <a:rPr lang="en-US" altLang="zh-CN" sz="1350" i="1">
                                        <a:solidFill>
                                          <a:schemeClr val="tx1"/>
                                        </a:solidFill>
                                        <a:latin typeface="Cambria Math" panose="02040503050406030204"/>
                                      </a:rPr>
                                      <m:t>0</m:t>
                                    </m:r>
                                  </m:sub>
                                  <m:sup>
                                    <m:r>
                                      <a:rPr lang="en-US" altLang="zh-CN" sz="1350" i="1">
                                        <a:solidFill>
                                          <a:schemeClr val="tx1"/>
                                        </a:solidFill>
                                        <a:latin typeface="Cambria Math" panose="02040503050406030204"/>
                                      </a:rPr>
                                      <m:t>3</m:t>
                                    </m:r>
                                  </m:sup>
                                </m:sSubSup>
                              </m:den>
                            </m:f>
                            <m:r>
                              <a:rPr lang="en-US" altLang="zh-CN" sz="1350" i="1" smtClean="0">
                                <a:solidFill>
                                  <a:schemeClr val="tx1"/>
                                </a:solidFill>
                                <a:latin typeface="Cambria Math" panose="02040503050406030204"/>
                              </a:rPr>
                              <m:t>𝑒𝑥𝑝</m:t>
                            </m:r>
                            <m:d>
                              <m:dPr>
                                <m:ctrlPr>
                                  <a:rPr lang="en-US" altLang="zh-CN" sz="1350" i="1">
                                    <a:solidFill>
                                      <a:schemeClr val="tx1"/>
                                    </a:solidFill>
                                    <a:latin typeface="Cambria Math" panose="02040503050406030204" pitchFamily="18" charset="0"/>
                                  </a:rPr>
                                </m:ctrlPr>
                              </m:dPr>
                              <m:e>
                                <m:r>
                                  <a:rPr lang="en-US" altLang="zh-CN" sz="1350" i="1">
                                    <a:solidFill>
                                      <a:schemeClr val="tx1"/>
                                    </a:solidFill>
                                    <a:latin typeface="Cambria Math" panose="02040503050406030204"/>
                                  </a:rPr>
                                  <m:t>−</m:t>
                                </m:r>
                                <m:sSup>
                                  <m:sSupPr>
                                    <m:ctrlPr>
                                      <a:rPr lang="en-US" altLang="zh-CN" sz="1350" i="1">
                                        <a:solidFill>
                                          <a:schemeClr val="tx1"/>
                                        </a:solidFill>
                                        <a:latin typeface="Cambria Math" panose="02040503050406030204" pitchFamily="18" charset="0"/>
                                      </a:rPr>
                                    </m:ctrlPr>
                                  </m:sSupPr>
                                  <m:e>
                                    <m:d>
                                      <m:dPr>
                                        <m:ctrlPr>
                                          <a:rPr lang="en-US" altLang="zh-CN" sz="1350" i="1">
                                            <a:solidFill>
                                              <a:schemeClr val="tx1"/>
                                            </a:solidFill>
                                            <a:latin typeface="Cambria Math" panose="02040503050406030204" pitchFamily="18" charset="0"/>
                                          </a:rPr>
                                        </m:ctrlPr>
                                      </m:dPr>
                                      <m:e>
                                        <m:r>
                                          <a:rPr lang="en-US" altLang="zh-CN" sz="1350" i="1">
                                            <a:solidFill>
                                              <a:schemeClr val="tx1"/>
                                            </a:solidFill>
                                            <a:latin typeface="Cambria Math" panose="02040503050406030204"/>
                                          </a:rPr>
                                          <m:t>𝑟</m:t>
                                        </m:r>
                                        <m:r>
                                          <a:rPr lang="en-US" altLang="zh-CN" sz="1350" i="1">
                                            <a:solidFill>
                                              <a:schemeClr val="tx1"/>
                                            </a:solidFill>
                                            <a:latin typeface="Cambria Math" panose="02040503050406030204"/>
                                          </a:rPr>
                                          <m:t>−</m:t>
                                        </m:r>
                                        <m:sSub>
                                          <m:sSubPr>
                                            <m:ctrlPr>
                                              <a:rPr lang="en-US" altLang="zh-CN" sz="1350" i="1">
                                                <a:solidFill>
                                                  <a:schemeClr val="tx1"/>
                                                </a:solidFill>
                                                <a:latin typeface="Cambria Math" panose="02040503050406030204" pitchFamily="18" charset="0"/>
                                              </a:rPr>
                                            </m:ctrlPr>
                                          </m:sSubPr>
                                          <m:e>
                                            <m:r>
                                              <a:rPr lang="en-US" altLang="zh-CN" sz="1350" i="1">
                                                <a:solidFill>
                                                  <a:schemeClr val="tx1"/>
                                                </a:solidFill>
                                                <a:latin typeface="Cambria Math" panose="02040503050406030204"/>
                                              </a:rPr>
                                              <m:t>𝑉</m:t>
                                            </m:r>
                                          </m:e>
                                          <m:sub>
                                            <m:r>
                                              <a:rPr lang="en-US" altLang="zh-CN" sz="1350" i="1">
                                                <a:solidFill>
                                                  <a:schemeClr val="tx1"/>
                                                </a:solidFill>
                                                <a:latin typeface="Cambria Math" panose="02040503050406030204"/>
                                              </a:rPr>
                                              <m:t>0</m:t>
                                            </m:r>
                                          </m:sub>
                                        </m:sSub>
                                        <m:r>
                                          <a:rPr lang="en-US" altLang="zh-CN" sz="1350" i="1">
                                            <a:solidFill>
                                              <a:schemeClr val="tx1"/>
                                            </a:solidFill>
                                            <a:latin typeface="Cambria Math" panose="02040503050406030204"/>
                                          </a:rPr>
                                          <m:t>𝑡</m:t>
                                        </m:r>
                                      </m:e>
                                    </m:d>
                                  </m:e>
                                  <m:sup>
                                    <m:r>
                                      <a:rPr lang="en-US" altLang="zh-CN" sz="1350" i="1">
                                        <a:solidFill>
                                          <a:schemeClr val="tx1"/>
                                        </a:solidFill>
                                        <a:latin typeface="Cambria Math" panose="02040503050406030204"/>
                                      </a:rPr>
                                      <m:t>2</m:t>
                                    </m:r>
                                  </m:sup>
                                </m:sSup>
                                <m:r>
                                  <a:rPr lang="en-US" altLang="zh-CN" sz="1350" i="1">
                                    <a:solidFill>
                                      <a:schemeClr val="tx1"/>
                                    </a:solidFill>
                                    <a:latin typeface="Cambria Math" panose="02040503050406030204"/>
                                  </a:rPr>
                                  <m:t>/</m:t>
                                </m:r>
                                <m:sSubSup>
                                  <m:sSubSupPr>
                                    <m:ctrlPr>
                                      <a:rPr lang="en-US" altLang="zh-CN" sz="1350" i="1">
                                        <a:solidFill>
                                          <a:schemeClr val="tx1"/>
                                        </a:solidFill>
                                        <a:latin typeface="Cambria Math" panose="02040503050406030204" pitchFamily="18" charset="0"/>
                                      </a:rPr>
                                    </m:ctrlPr>
                                  </m:sSubSupPr>
                                  <m:e>
                                    <m:r>
                                      <a:rPr lang="en-US" altLang="zh-CN" sz="1350" i="1">
                                        <a:solidFill>
                                          <a:schemeClr val="tx1"/>
                                        </a:solidFill>
                                        <a:latin typeface="Cambria Math" panose="02040503050406030204"/>
                                      </a:rPr>
                                      <m:t>𝑟</m:t>
                                    </m:r>
                                  </m:e>
                                  <m:sub>
                                    <m:r>
                                      <a:rPr lang="en-US" altLang="zh-CN" sz="1350" i="1">
                                        <a:solidFill>
                                          <a:schemeClr val="tx1"/>
                                        </a:solidFill>
                                        <a:latin typeface="Cambria Math" panose="02040503050406030204"/>
                                      </a:rPr>
                                      <m:t>0</m:t>
                                    </m:r>
                                  </m:sub>
                                  <m:sup>
                                    <m:r>
                                      <a:rPr lang="en-US" altLang="zh-CN" sz="1350" i="1">
                                        <a:solidFill>
                                          <a:schemeClr val="tx1"/>
                                        </a:solidFill>
                                        <a:latin typeface="Cambria Math" panose="02040503050406030204"/>
                                      </a:rPr>
                                      <m:t>2</m:t>
                                    </m:r>
                                  </m:sup>
                                </m:sSubSup>
                              </m:e>
                            </m:d>
                          </m:e>
                        </m:d>
                        <m:d>
                          <m:dPr>
                            <m:begChr m:val="["/>
                            <m:endChr m:val="]"/>
                            <m:ctrlPr>
                              <a:rPr lang="en-US" altLang="zh-CN" sz="1350" i="1" smtClean="0">
                                <a:latin typeface="Cambria Math" panose="02040503050406030204" pitchFamily="18" charset="0"/>
                              </a:rPr>
                            </m:ctrlPr>
                          </m:dPr>
                          <m:e>
                            <m:f>
                              <m:fPr>
                                <m:ctrlPr>
                                  <a:rPr lang="en-US" altLang="zh-CN" sz="1350" i="1">
                                    <a:latin typeface="Cambria Math" panose="02040503050406030204" pitchFamily="18" charset="0"/>
                                  </a:rPr>
                                </m:ctrlPr>
                              </m:fPr>
                              <m:num>
                                <m:r>
                                  <a:rPr lang="en-US" altLang="zh-CN" sz="1350" i="1">
                                    <a:latin typeface="Cambria Math" panose="02040503050406030204"/>
                                  </a:rPr>
                                  <m:t>1</m:t>
                                </m:r>
                              </m:num>
                              <m:den>
                                <m:sSup>
                                  <m:sSupPr>
                                    <m:ctrlPr>
                                      <a:rPr lang="en-US" altLang="zh-CN" sz="1350" i="1">
                                        <a:latin typeface="Cambria Math" panose="02040503050406030204" pitchFamily="18" charset="0"/>
                                      </a:rPr>
                                    </m:ctrlPr>
                                  </m:sSupPr>
                                  <m:e>
                                    <m:r>
                                      <a:rPr lang="zh-CN" altLang="en-US" sz="1350" i="1">
                                        <a:latin typeface="Cambria Math" panose="02040503050406030204"/>
                                      </a:rPr>
                                      <m:t>𝜋</m:t>
                                    </m:r>
                                  </m:e>
                                  <m:sup>
                                    <m:r>
                                      <a:rPr lang="en-US" altLang="zh-CN" sz="1350" i="1">
                                        <a:latin typeface="Cambria Math" panose="02040503050406030204"/>
                                      </a:rPr>
                                      <m:t>1</m:t>
                                    </m:r>
                                    <m:r>
                                      <a:rPr lang="en-US" altLang="zh-CN" sz="1350" i="1">
                                        <a:latin typeface="Cambria Math" panose="02040503050406030204"/>
                                      </a:rPr>
                                      <m:t>/</m:t>
                                    </m:r>
                                    <m:r>
                                      <a:rPr lang="en-US" altLang="zh-CN" sz="1350" i="1">
                                        <a:latin typeface="Cambria Math" panose="02040503050406030204"/>
                                      </a:rPr>
                                      <m:t>2</m:t>
                                    </m:r>
                                  </m:sup>
                                </m:sSup>
                                <m:r>
                                  <a:rPr lang="zh-CN" altLang="en-US" sz="1350" i="1">
                                    <a:latin typeface="Cambria Math" panose="02040503050406030204"/>
                                  </a:rPr>
                                  <m:t>𝜏</m:t>
                                </m:r>
                              </m:den>
                            </m:f>
                            <m:r>
                              <a:rPr lang="en-US" altLang="zh-CN" sz="1350" i="1" smtClean="0">
                                <a:solidFill>
                                  <a:srgbClr val="0000FF"/>
                                </a:solidFill>
                                <a:latin typeface="Cambria Math" panose="02040503050406030204"/>
                              </a:rPr>
                              <m:t>𝑒𝑥𝑝</m:t>
                            </m:r>
                            <m:d>
                              <m:dPr>
                                <m:ctrlPr>
                                  <a:rPr lang="en-US" altLang="zh-CN" sz="1350" i="1">
                                    <a:solidFill>
                                      <a:srgbClr val="0000FF"/>
                                    </a:solidFill>
                                    <a:latin typeface="Cambria Math" panose="02040503050406030204" pitchFamily="18" charset="0"/>
                                  </a:rPr>
                                </m:ctrlPr>
                              </m:dPr>
                              <m:e>
                                <m:r>
                                  <a:rPr lang="en-US" altLang="zh-CN" sz="1350" i="1">
                                    <a:solidFill>
                                      <a:srgbClr val="0000FF"/>
                                    </a:solidFill>
                                    <a:latin typeface="Cambria Math" panose="02040503050406030204"/>
                                  </a:rPr>
                                  <m:t>−</m:t>
                                </m:r>
                                <m:sSup>
                                  <m:sSupPr>
                                    <m:ctrlPr>
                                      <a:rPr lang="en-US" altLang="zh-CN" sz="1350" i="1">
                                        <a:solidFill>
                                          <a:srgbClr val="0000FF"/>
                                        </a:solidFill>
                                        <a:latin typeface="Cambria Math" panose="02040503050406030204" pitchFamily="18" charset="0"/>
                                      </a:rPr>
                                    </m:ctrlPr>
                                  </m:sSupPr>
                                  <m:e>
                                    <m:r>
                                      <a:rPr lang="en-US" altLang="zh-CN" sz="1350" i="1">
                                        <a:solidFill>
                                          <a:srgbClr val="0000FF"/>
                                        </a:solidFill>
                                        <a:latin typeface="Cambria Math" panose="02040503050406030204"/>
                                      </a:rPr>
                                      <m:t>𝑡</m:t>
                                    </m:r>
                                  </m:e>
                                  <m:sup>
                                    <m:r>
                                      <a:rPr lang="en-US" altLang="zh-CN" sz="1350" i="1">
                                        <a:solidFill>
                                          <a:srgbClr val="0000FF"/>
                                        </a:solidFill>
                                        <a:latin typeface="Cambria Math" panose="02040503050406030204"/>
                                      </a:rPr>
                                      <m:t>2</m:t>
                                    </m:r>
                                  </m:sup>
                                </m:sSup>
                                <m:r>
                                  <a:rPr lang="en-US" altLang="zh-CN" sz="1350" i="1">
                                    <a:solidFill>
                                      <a:srgbClr val="0000FF"/>
                                    </a:solidFill>
                                    <a:latin typeface="Cambria Math" panose="02040503050406030204"/>
                                  </a:rPr>
                                  <m:t>/</m:t>
                                </m:r>
                                <m:sSup>
                                  <m:sSupPr>
                                    <m:ctrlPr>
                                      <a:rPr lang="en-US" altLang="zh-CN" sz="1350" i="1">
                                        <a:solidFill>
                                          <a:srgbClr val="0000FF"/>
                                        </a:solidFill>
                                        <a:latin typeface="Cambria Math" panose="02040503050406030204" pitchFamily="18" charset="0"/>
                                      </a:rPr>
                                    </m:ctrlPr>
                                  </m:sSupPr>
                                  <m:e>
                                    <m:r>
                                      <a:rPr lang="zh-CN" altLang="en-US" sz="1350" b="1" i="1">
                                        <a:solidFill>
                                          <a:srgbClr val="0000FF"/>
                                        </a:solidFill>
                                        <a:latin typeface="Cambria Math" panose="02040503050406030204"/>
                                      </a:rPr>
                                      <m:t>𝝉</m:t>
                                    </m:r>
                                  </m:e>
                                  <m:sup>
                                    <m:r>
                                      <a:rPr lang="en-US" altLang="zh-CN" sz="1350" i="1">
                                        <a:solidFill>
                                          <a:srgbClr val="0000FF"/>
                                        </a:solidFill>
                                        <a:latin typeface="Cambria Math" panose="02040503050406030204"/>
                                      </a:rPr>
                                      <m:t>2</m:t>
                                    </m:r>
                                  </m:sup>
                                </m:sSup>
                              </m:e>
                            </m:d>
                          </m:e>
                        </m:d>
                      </m:oMath>
                    </m:oMathPara>
                  </a14:m>
                  <a:endParaRPr lang="zh-CN" altLang="en-US" sz="1350" dirty="0"/>
                </a:p>
              </p:txBody>
            </p:sp>
          </mc:Choice>
          <mc:Fallback>
            <p:sp>
              <p:nvSpPr>
                <p:cNvPr id="43" name="矩形 42"/>
                <p:cNvSpPr>
                  <a:spLocks noRot="1" noChangeAspect="1" noMove="1" noResize="1" noEditPoints="1" noAdjustHandles="1" noChangeArrowheads="1" noChangeShapeType="1" noTextEdit="1"/>
                </p:cNvSpPr>
                <p:nvPr/>
              </p:nvSpPr>
              <p:spPr>
                <a:xfrm>
                  <a:off x="195415" y="5689249"/>
                  <a:ext cx="7021442" cy="734060"/>
                </a:xfrm>
                <a:prstGeom prst="rect">
                  <a:avLst/>
                </a:prstGeom>
                <a:blipFill rotWithShape="1">
                  <a:blip r:embed="rId2"/>
                </a:blipFill>
              </p:spPr>
              <p:txBody>
                <a:bodyPr/>
                <a:lstStyle/>
                <a:p>
                  <a:r>
                    <a:rPr lang="zh-CN" altLang="en-US">
                      <a:noFill/>
                    </a:rPr>
                    <a:t> </a:t>
                  </a:r>
                </a:p>
              </p:txBody>
            </p:sp>
          </mc:Fallback>
        </mc:AlternateContent>
        <p:grpSp>
          <p:nvGrpSpPr>
            <p:cNvPr id="6" name="组合 5"/>
            <p:cNvGrpSpPr/>
            <p:nvPr/>
          </p:nvGrpSpPr>
          <p:grpSpPr>
            <a:xfrm>
              <a:off x="-197167" y="4172681"/>
              <a:ext cx="9278104" cy="1572895"/>
              <a:chOff x="0" y="4177162"/>
              <a:chExt cx="9278104" cy="1572895"/>
            </a:xfrm>
          </p:grpSpPr>
          <p:grpSp>
            <p:nvGrpSpPr>
              <p:cNvPr id="50" name="组合 49"/>
              <p:cNvGrpSpPr/>
              <p:nvPr/>
            </p:nvGrpSpPr>
            <p:grpSpPr>
              <a:xfrm>
                <a:off x="0" y="4177162"/>
                <a:ext cx="9278104" cy="1572895"/>
                <a:chOff x="0" y="4013764"/>
                <a:chExt cx="9211372" cy="1572895"/>
              </a:xfrm>
            </p:grpSpPr>
            <p:sp>
              <p:nvSpPr>
                <p:cNvPr id="14" name="内容占位符 2"/>
                <p:cNvSpPr txBox="1"/>
                <p:nvPr/>
              </p:nvSpPr>
              <p:spPr>
                <a:xfrm>
                  <a:off x="5452327" y="5051354"/>
                  <a:ext cx="3246537" cy="535305"/>
                </a:xfrm>
                <a:prstGeom prst="rect">
                  <a:avLst/>
                </a:prstGeom>
              </p:spPr>
              <p:txBody>
                <a:bodyPr vert="horz" lIns="68580" tIns="34290" rIns="68580" bIns="34290" rtlCol="0">
                  <a:normAutofit fontScale="90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350" dirty="0">
                      <a:solidFill>
                        <a:srgbClr val="FF0066"/>
                      </a:solidFill>
                      <a:latin typeface="Times New Roman" panose="02020603050405020304" pitchFamily="18" charset="0"/>
                      <a:ea typeface="黑体" panose="02010609060101010101" pitchFamily="49" charset="-122"/>
                      <a:cs typeface="Times New Roman" panose="02020603050405020304" pitchFamily="18" charset="0"/>
                    </a:rPr>
                    <a:t>Propagation and p-p wave function of relative motion </a:t>
                  </a:r>
                  <a:endParaRPr lang="zh-CN" altLang="en-US" sz="1350" dirty="0">
                    <a:solidFill>
                      <a:srgbClr val="FF0066"/>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 name="内容占位符 2"/>
                <p:cNvSpPr txBox="1"/>
                <p:nvPr/>
              </p:nvSpPr>
              <p:spPr>
                <a:xfrm>
                  <a:off x="501939" y="4013764"/>
                  <a:ext cx="3608865" cy="43582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350" dirty="0">
                      <a:solidFill>
                        <a:srgbClr val="FF0066"/>
                      </a:solidFill>
                      <a:latin typeface="Times New Roman" panose="02020603050405020304" pitchFamily="18" charset="0"/>
                      <a:ea typeface="黑体" panose="02010609060101010101" pitchFamily="49" charset="-122"/>
                      <a:cs typeface="Times New Roman" panose="02020603050405020304" pitchFamily="18" charset="0"/>
                    </a:rPr>
                    <a:t>源函数</a:t>
                  </a:r>
                  <a:endParaRPr lang="zh-CN" altLang="en-US" sz="1350" dirty="0">
                    <a:solidFill>
                      <a:srgbClr val="FF0066"/>
                    </a:solidFill>
                    <a:latin typeface="Times New Roman" panose="02020603050405020304" pitchFamily="18" charset="0"/>
                    <a:ea typeface="黑体" panose="02010609060101010101" pitchFamily="49"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2" name="TextBox 41"/>
                    <p:cNvSpPr txBox="1"/>
                    <p:nvPr/>
                  </p:nvSpPr>
                  <p:spPr>
                    <a:xfrm>
                      <a:off x="0" y="4449584"/>
                      <a:ext cx="9211372" cy="626533"/>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f>
                              <m:fPr>
                                <m:ctrlPr>
                                  <a:rPr lang="en-US" altLang="zh-CN" sz="1200" i="1" smtClean="0">
                                    <a:latin typeface="Cambria Math" panose="02040503050406030204" pitchFamily="18" charset="0"/>
                                  </a:rPr>
                                </m:ctrlPr>
                              </m:fPr>
                              <m:num>
                                <m:r>
                                  <a:rPr lang="en-US" altLang="zh-CN" sz="1200" b="0" i="1" smtClean="0">
                                    <a:latin typeface="Cambria Math" panose="02040503050406030204"/>
                                  </a:rPr>
                                  <m:t>1</m:t>
                                </m:r>
                              </m:num>
                              <m:den>
                                <m:r>
                                  <a:rPr lang="zh-CN" altLang="en-US" sz="1200" i="1" smtClean="0">
                                    <a:latin typeface="Cambria Math" panose="02040503050406030204"/>
                                  </a:rPr>
                                  <m:t>𝜎</m:t>
                                </m:r>
                              </m:den>
                            </m:f>
                            <m:f>
                              <m:fPr>
                                <m:ctrlPr>
                                  <a:rPr lang="en-US" altLang="zh-CN" sz="1200" i="1" smtClean="0">
                                    <a:latin typeface="Cambria Math" panose="02040503050406030204" pitchFamily="18" charset="0"/>
                                  </a:rPr>
                                </m:ctrlPr>
                              </m:fPr>
                              <m:num>
                                <m:r>
                                  <a:rPr lang="en-US" altLang="zh-CN" sz="1200" b="0" i="1" smtClean="0">
                                    <a:latin typeface="Cambria Math" panose="02040503050406030204"/>
                                  </a:rPr>
                                  <m:t>𝑑</m:t>
                                </m:r>
                                <m:r>
                                  <a:rPr lang="zh-CN" altLang="en-US" sz="1200" b="0" i="1" smtClean="0">
                                    <a:latin typeface="Cambria Math" panose="02040503050406030204"/>
                                  </a:rPr>
                                  <m:t>𝜎</m:t>
                                </m:r>
                              </m:num>
                              <m:den>
                                <m:r>
                                  <a:rPr lang="en-US" altLang="zh-CN" sz="1200" b="0" i="1" smtClean="0">
                                    <a:latin typeface="Cambria Math" panose="02040503050406030204"/>
                                  </a:rPr>
                                  <m:t>𝑑</m:t>
                                </m:r>
                                <m:sSub>
                                  <m:sSubPr>
                                    <m:ctrlPr>
                                      <a:rPr lang="en-US" altLang="zh-CN" sz="1200" b="0" i="1" smtClean="0">
                                        <a:latin typeface="Cambria Math" panose="02040503050406030204" pitchFamily="18" charset="0"/>
                                      </a:rPr>
                                    </m:ctrlPr>
                                  </m:sSubPr>
                                  <m:e>
                                    <m:r>
                                      <a:rPr lang="en-US" altLang="zh-CN" sz="1200" b="1" i="0" smtClean="0">
                                        <a:latin typeface="Cambria Math" panose="02040503050406030204"/>
                                      </a:rPr>
                                      <m:t>𝐩</m:t>
                                    </m:r>
                                  </m:e>
                                  <m:sub>
                                    <m:r>
                                      <a:rPr lang="en-US" altLang="zh-CN" sz="1200" b="0" i="1" smtClean="0">
                                        <a:latin typeface="Cambria Math" panose="02040503050406030204"/>
                                      </a:rPr>
                                      <m:t>1</m:t>
                                    </m:r>
                                  </m:sub>
                                </m:sSub>
                                <m:r>
                                  <a:rPr lang="en-US" altLang="zh-CN" sz="1200" i="1">
                                    <a:latin typeface="Cambria Math" panose="02040503050406030204"/>
                                  </a:rPr>
                                  <m:t>𝑑</m:t>
                                </m:r>
                                <m:sSub>
                                  <m:sSubPr>
                                    <m:ctrlPr>
                                      <a:rPr lang="en-US" altLang="zh-CN" sz="1200" i="1">
                                        <a:latin typeface="Cambria Math" panose="02040503050406030204" pitchFamily="18" charset="0"/>
                                      </a:rPr>
                                    </m:ctrlPr>
                                  </m:sSubPr>
                                  <m:e>
                                    <m:r>
                                      <a:rPr lang="en-US" altLang="zh-CN" sz="1200" b="1" i="0">
                                        <a:latin typeface="Cambria Math" panose="02040503050406030204"/>
                                      </a:rPr>
                                      <m:t>𝐩</m:t>
                                    </m:r>
                                  </m:e>
                                  <m:sub>
                                    <m:r>
                                      <a:rPr lang="en-US" altLang="zh-CN" sz="1200" b="0" i="1" smtClean="0">
                                        <a:latin typeface="Cambria Math" panose="02040503050406030204"/>
                                      </a:rPr>
                                      <m:t>2</m:t>
                                    </m:r>
                                  </m:sub>
                                </m:sSub>
                              </m:den>
                            </m:f>
                            <m:r>
                              <a:rPr lang="en-US" altLang="zh-CN" sz="1200" b="0" i="1" smtClean="0">
                                <a:latin typeface="Cambria Math" panose="02040503050406030204"/>
                              </a:rPr>
                              <m:t>=</m:t>
                            </m:r>
                            <m:nary>
                              <m:naryPr>
                                <m:limLoc m:val="undOvr"/>
                                <m:subHide m:val="on"/>
                                <m:supHide m:val="on"/>
                                <m:ctrlPr>
                                  <a:rPr lang="en-US" altLang="zh-CN" sz="1200" b="0" i="1" smtClean="0">
                                    <a:latin typeface="Cambria Math" panose="02040503050406030204" pitchFamily="18" charset="0"/>
                                  </a:rPr>
                                </m:ctrlPr>
                              </m:naryPr>
                              <m:sub/>
                              <m:sup/>
                              <m:e>
                                <m:r>
                                  <a:rPr lang="en-US" altLang="zh-CN" sz="1200" b="0" i="1" smtClean="0">
                                    <a:latin typeface="Cambria Math" panose="02040503050406030204"/>
                                  </a:rPr>
                                  <m:t>𝑑</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a:rPr>
                                      <m:t>𝑡</m:t>
                                    </m:r>
                                  </m:e>
                                  <m:sub>
                                    <m:r>
                                      <a:rPr lang="en-US" altLang="zh-CN" sz="1200" b="0" i="1" smtClean="0">
                                        <a:latin typeface="Cambria Math" panose="02040503050406030204"/>
                                      </a:rPr>
                                      <m:t>1</m:t>
                                    </m:r>
                                  </m:sub>
                                </m:sSub>
                                <m:r>
                                  <a:rPr lang="en-US" altLang="zh-CN" sz="1200" b="0" i="1" smtClean="0">
                                    <a:latin typeface="Cambria Math" panose="02040503050406030204"/>
                                  </a:rPr>
                                  <m:t>𝑑</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a:rPr>
                                      <m:t>𝑡</m:t>
                                    </m:r>
                                  </m:e>
                                  <m:sub>
                                    <m:r>
                                      <a:rPr lang="en-US" altLang="zh-CN" sz="1200" b="0" i="1" smtClean="0">
                                        <a:latin typeface="Cambria Math" panose="02040503050406030204"/>
                                      </a:rPr>
                                      <m:t>2</m:t>
                                    </m:r>
                                  </m:sub>
                                </m:sSub>
                                <m:nary>
                                  <m:naryPr>
                                    <m:limLoc m:val="undOvr"/>
                                    <m:subHide m:val="on"/>
                                    <m:supHide m:val="on"/>
                                    <m:ctrlPr>
                                      <a:rPr lang="en-US" altLang="zh-CN" sz="1200" b="0" i="1" smtClean="0">
                                        <a:latin typeface="Cambria Math" panose="02040503050406030204" pitchFamily="18" charset="0"/>
                                      </a:rPr>
                                    </m:ctrlPr>
                                  </m:naryPr>
                                  <m:sub/>
                                  <m:sup/>
                                  <m:e>
                                    <m:r>
                                      <a:rPr lang="en-US" altLang="zh-CN" sz="1200" b="0" i="1" smtClean="0">
                                        <a:latin typeface="Cambria Math" panose="02040503050406030204"/>
                                      </a:rPr>
                                      <m:t>𝑑</m:t>
                                    </m:r>
                                    <m:sSub>
                                      <m:sSubPr>
                                        <m:ctrlPr>
                                          <a:rPr lang="en-US" altLang="zh-CN" sz="1200" i="1">
                                            <a:latin typeface="Cambria Math" panose="02040503050406030204" pitchFamily="18" charset="0"/>
                                          </a:rPr>
                                        </m:ctrlPr>
                                      </m:sSubPr>
                                      <m:e>
                                        <m:r>
                                          <a:rPr lang="en-US" altLang="zh-CN" sz="1200" b="1" i="0" smtClean="0">
                                            <a:latin typeface="Cambria Math" panose="02040503050406030204"/>
                                          </a:rPr>
                                          <m:t>𝐫</m:t>
                                        </m:r>
                                      </m:e>
                                      <m:sub>
                                        <m:r>
                                          <a:rPr lang="en-US" altLang="zh-CN" sz="1200" i="1">
                                            <a:latin typeface="Cambria Math" panose="02040503050406030204"/>
                                          </a:rPr>
                                          <m:t>1</m:t>
                                        </m:r>
                                      </m:sub>
                                    </m:sSub>
                                    <m:r>
                                      <a:rPr lang="en-US" altLang="zh-CN" sz="1200" i="1">
                                        <a:latin typeface="Cambria Math" panose="02040503050406030204"/>
                                      </a:rPr>
                                      <m:t>𝑑</m:t>
                                    </m:r>
                                    <m:sSub>
                                      <m:sSubPr>
                                        <m:ctrlPr>
                                          <a:rPr lang="en-US" altLang="zh-CN" sz="1200" i="1">
                                            <a:latin typeface="Cambria Math" panose="02040503050406030204" pitchFamily="18" charset="0"/>
                                          </a:rPr>
                                        </m:ctrlPr>
                                      </m:sSubPr>
                                      <m:e>
                                        <m:r>
                                          <a:rPr lang="en-US" altLang="zh-CN" sz="1200" b="1" i="0" smtClean="0">
                                            <a:latin typeface="Cambria Math" panose="02040503050406030204"/>
                                          </a:rPr>
                                          <m:t>𝐫</m:t>
                                        </m:r>
                                      </m:e>
                                      <m:sub>
                                        <m:r>
                                          <a:rPr lang="en-US" altLang="zh-CN" sz="1200" i="1">
                                            <a:latin typeface="Cambria Math" panose="02040503050406030204"/>
                                          </a:rPr>
                                          <m:t>2</m:t>
                                        </m:r>
                                      </m:sub>
                                    </m:sSub>
                                  </m:e>
                                </m:nary>
                              </m:e>
                            </m:nary>
                            <m:r>
                              <a:rPr lang="en-US" altLang="zh-CN" sz="1200" b="0" i="1" smtClean="0">
                                <a:latin typeface="Cambria Math" panose="02040503050406030204"/>
                              </a:rPr>
                              <m:t>𝐷</m:t>
                            </m:r>
                            <m:d>
                              <m:dPr>
                                <m:ctrlPr>
                                  <a:rPr lang="en-US" altLang="zh-CN" sz="1200" b="0" i="1" smtClean="0">
                                    <a:latin typeface="Cambria Math" panose="02040503050406030204" pitchFamily="18" charset="0"/>
                                  </a:rPr>
                                </m:ctrlPr>
                              </m:dPr>
                              <m:e>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a:rPr>
                                      <m:t>𝐫</m:t>
                                    </m:r>
                                  </m:e>
                                  <m:sub>
                                    <m:r>
                                      <a:rPr lang="en-US" altLang="zh-CN" sz="1200" b="1" i="0" smtClean="0">
                                        <a:latin typeface="Cambria Math" panose="02040503050406030204"/>
                                      </a:rPr>
                                      <m:t>𝟏</m:t>
                                    </m:r>
                                  </m:sub>
                                </m:sSub>
                                <m:sSub>
                                  <m:sSubPr>
                                    <m:ctrlPr>
                                      <a:rPr lang="en-US" altLang="zh-CN" sz="1200" b="1" i="1" smtClean="0">
                                        <a:latin typeface="Cambria Math" panose="02040503050406030204" pitchFamily="18" charset="0"/>
                                      </a:rPr>
                                    </m:ctrlPr>
                                  </m:sSubPr>
                                  <m:e>
                                    <m:r>
                                      <a:rPr lang="en-US" altLang="zh-CN" sz="1200" b="0" i="1" smtClean="0">
                                        <a:latin typeface="Cambria Math" panose="02040503050406030204"/>
                                      </a:rPr>
                                      <m:t>𝑡</m:t>
                                    </m:r>
                                  </m:e>
                                  <m:sub>
                                    <m:r>
                                      <a:rPr lang="en-US" altLang="zh-CN" sz="1200" b="1">
                                        <a:latin typeface="Cambria Math" panose="02040503050406030204"/>
                                      </a:rPr>
                                      <m:t>𝟏</m:t>
                                    </m:r>
                                  </m:sub>
                                </m:sSub>
                                <m:r>
                                  <a:rPr lang="en-US" altLang="zh-CN" sz="1200" b="0" i="1" smtClean="0">
                                    <a:latin typeface="Cambria Math" panose="02040503050406030204"/>
                                  </a:rPr>
                                  <m:t>,</m:t>
                                </m:r>
                                <m:r>
                                  <a:rPr lang="en-US" altLang="zh-CN" sz="1200" b="1" i="0" smtClean="0">
                                    <a:latin typeface="Cambria Math" panose="02040503050406030204"/>
                                  </a:rPr>
                                  <m:t>𝐩</m:t>
                                </m:r>
                              </m:e>
                            </m:d>
                            <m:r>
                              <a:rPr lang="en-US" altLang="zh-CN" sz="1200" i="1">
                                <a:latin typeface="Cambria Math" panose="02040503050406030204"/>
                              </a:rPr>
                              <m:t>𝐷</m:t>
                            </m:r>
                            <m:d>
                              <m:dPr>
                                <m:ctrlPr>
                                  <a:rPr lang="en-US" altLang="zh-CN" sz="1200" i="1">
                                    <a:latin typeface="Cambria Math" panose="02040503050406030204" pitchFamily="18" charset="0"/>
                                  </a:rPr>
                                </m:ctrlPr>
                              </m:dPr>
                              <m:e>
                                <m:sSub>
                                  <m:sSubPr>
                                    <m:ctrlPr>
                                      <a:rPr lang="en-US" altLang="zh-CN" sz="1200" b="1" i="1" smtClean="0">
                                        <a:latin typeface="Cambria Math" panose="02040503050406030204" pitchFamily="18" charset="0"/>
                                      </a:rPr>
                                    </m:ctrlPr>
                                  </m:sSubPr>
                                  <m:e>
                                    <m:r>
                                      <a:rPr lang="en-US" altLang="zh-CN" sz="1200" b="1">
                                        <a:latin typeface="Cambria Math" panose="02040503050406030204"/>
                                      </a:rPr>
                                      <m:t>𝐫</m:t>
                                    </m:r>
                                  </m:e>
                                  <m:sub>
                                    <m:r>
                                      <a:rPr lang="en-US" altLang="zh-CN" sz="1200" b="1" i="1" smtClean="0">
                                        <a:latin typeface="Cambria Math" panose="02040503050406030204"/>
                                      </a:rPr>
                                      <m:t>𝟐</m:t>
                                    </m:r>
                                  </m:sub>
                                </m:sSub>
                                <m:sSub>
                                  <m:sSubPr>
                                    <m:ctrlPr>
                                      <a:rPr lang="en-US" altLang="zh-CN" sz="1200" b="1" i="1">
                                        <a:latin typeface="Cambria Math" panose="02040503050406030204" pitchFamily="18" charset="0"/>
                                      </a:rPr>
                                    </m:ctrlPr>
                                  </m:sSubPr>
                                  <m:e>
                                    <m:r>
                                      <a:rPr lang="en-US" altLang="zh-CN" sz="1200" b="1" i="1" smtClean="0">
                                        <a:latin typeface="Cambria Math" panose="02040503050406030204"/>
                                      </a:rPr>
                                      <m:t>𝒕</m:t>
                                    </m:r>
                                  </m:e>
                                  <m:sub>
                                    <m:r>
                                      <a:rPr lang="en-US" altLang="zh-CN" sz="1200" b="1" i="1" smtClean="0">
                                        <a:latin typeface="Cambria Math" panose="02040503050406030204"/>
                                      </a:rPr>
                                      <m:t>𝟐</m:t>
                                    </m:r>
                                  </m:sub>
                                </m:sSub>
                                <m:r>
                                  <a:rPr lang="en-US" altLang="zh-CN" sz="1200" i="1">
                                    <a:latin typeface="Cambria Math" panose="02040503050406030204"/>
                                  </a:rPr>
                                  <m:t>,</m:t>
                                </m:r>
                                <m:r>
                                  <a:rPr lang="en-US" altLang="zh-CN" sz="1200" b="1">
                                    <a:latin typeface="Cambria Math" panose="02040503050406030204"/>
                                  </a:rPr>
                                  <m:t>𝐩</m:t>
                                </m:r>
                              </m:e>
                            </m:d>
                            <m:r>
                              <a:rPr lang="en-US" altLang="zh-CN" sz="1200" b="0" i="1" smtClean="0">
                                <a:latin typeface="Cambria Math" panose="02040503050406030204"/>
                                <a:ea typeface="Cambria Math" panose="02040503050406030204"/>
                              </a:rPr>
                              <m:t>×</m:t>
                            </m:r>
                            <m:d>
                              <m:dPr>
                                <m:begChr m:val="{"/>
                                <m:endChr m:val="}"/>
                                <m:ctrlPr>
                                  <a:rPr lang="en-US" altLang="zh-CN" sz="1200" b="0" i="1" smtClean="0">
                                    <a:solidFill>
                                      <a:srgbClr val="C00000"/>
                                    </a:solidFill>
                                    <a:latin typeface="Cambria Math" panose="02040503050406030204" pitchFamily="18" charset="0"/>
                                    <a:ea typeface="Cambria Math" panose="02040503050406030204"/>
                                  </a:rPr>
                                </m:ctrlPr>
                              </m:dPr>
                              <m:e>
                                <m:f>
                                  <m:fPr>
                                    <m:ctrlPr>
                                      <a:rPr lang="en-US" altLang="zh-CN" sz="1200" b="0" i="1" smtClean="0">
                                        <a:solidFill>
                                          <a:srgbClr val="C00000"/>
                                        </a:solidFill>
                                        <a:latin typeface="Cambria Math" panose="02040503050406030204" pitchFamily="18" charset="0"/>
                                        <a:ea typeface="Cambria Math" panose="02040503050406030204"/>
                                      </a:rPr>
                                    </m:ctrlPr>
                                  </m:fPr>
                                  <m:num>
                                    <m:r>
                                      <a:rPr lang="en-US" altLang="zh-CN" sz="1200" b="0" i="1" smtClean="0">
                                        <a:solidFill>
                                          <a:srgbClr val="C00000"/>
                                        </a:solidFill>
                                        <a:latin typeface="Cambria Math" panose="02040503050406030204"/>
                                        <a:ea typeface="Cambria Math" panose="02040503050406030204"/>
                                      </a:rPr>
                                      <m:t>1</m:t>
                                    </m:r>
                                  </m:num>
                                  <m:den>
                                    <m:r>
                                      <a:rPr lang="en-US" altLang="zh-CN" sz="1200" b="0" i="1" smtClean="0">
                                        <a:solidFill>
                                          <a:srgbClr val="C00000"/>
                                        </a:solidFill>
                                        <a:latin typeface="Cambria Math" panose="02040503050406030204"/>
                                        <a:ea typeface="Cambria Math" panose="02040503050406030204"/>
                                      </a:rPr>
                                      <m:t>4</m:t>
                                    </m:r>
                                  </m:den>
                                </m:f>
                                <m:sSup>
                                  <m:sSupPr>
                                    <m:ctrlPr>
                                      <a:rPr lang="en-US" altLang="zh-CN" sz="1200" b="0" i="1" smtClean="0">
                                        <a:solidFill>
                                          <a:srgbClr val="C00000"/>
                                        </a:solidFill>
                                        <a:latin typeface="Cambria Math" panose="02040503050406030204" pitchFamily="18" charset="0"/>
                                        <a:ea typeface="Cambria Math" panose="02040503050406030204"/>
                                      </a:rPr>
                                    </m:ctrlPr>
                                  </m:sSupPr>
                                  <m:e>
                                    <m:d>
                                      <m:dPr>
                                        <m:begChr m:val="|"/>
                                        <m:endChr m:val="|"/>
                                        <m:ctrlPr>
                                          <a:rPr lang="en-US" altLang="zh-CN" sz="1200" b="0" i="1" smtClean="0">
                                            <a:solidFill>
                                              <a:srgbClr val="C00000"/>
                                            </a:solidFill>
                                            <a:latin typeface="Cambria Math" panose="02040503050406030204" pitchFamily="18" charset="0"/>
                                            <a:ea typeface="Cambria Math" panose="02040503050406030204"/>
                                          </a:rPr>
                                        </m:ctrlPr>
                                      </m:dPr>
                                      <m:e>
                                        <m:sSub>
                                          <m:sSubPr>
                                            <m:ctrlPr>
                                              <a:rPr lang="el-GR" altLang="zh-CN" sz="1200" i="1">
                                                <a:solidFill>
                                                  <a:srgbClr val="C00000"/>
                                                </a:solidFill>
                                                <a:latin typeface="Cambria Math" panose="02040503050406030204" pitchFamily="18" charset="0"/>
                                                <a:ea typeface="Cambria Math" panose="02040503050406030204"/>
                                              </a:rPr>
                                            </m:ctrlPr>
                                          </m:sSubPr>
                                          <m:e>
                                            <m:r>
                                              <a:rPr lang="en-US" altLang="zh-CN" sz="1200" b="0" i="1" baseline="30000" smtClean="0">
                                                <a:solidFill>
                                                  <a:srgbClr val="C00000"/>
                                                </a:solidFill>
                                                <a:latin typeface="Cambria Math" panose="02040503050406030204"/>
                                                <a:ea typeface="Cambria Math" panose="02040503050406030204"/>
                                              </a:rPr>
                                              <m:t>1</m:t>
                                            </m:r>
                                            <m:r>
                                              <m:rPr>
                                                <m:sty m:val="p"/>
                                              </m:rPr>
                                              <a:rPr lang="el-GR" altLang="zh-CN" sz="1200" i="1">
                                                <a:solidFill>
                                                  <a:srgbClr val="C00000"/>
                                                </a:solidFill>
                                                <a:latin typeface="Cambria Math" panose="02040503050406030204"/>
                                                <a:ea typeface="Cambria Math" panose="02040503050406030204"/>
                                              </a:rPr>
                                              <m:t>Ψ</m:t>
                                            </m:r>
                                          </m:e>
                                          <m:sub>
                                            <m:sSub>
                                              <m:sSubPr>
                                                <m:ctrlPr>
                                                  <a:rPr lang="en-US" altLang="zh-CN" sz="1200" i="1">
                                                    <a:solidFill>
                                                      <a:srgbClr val="C00000"/>
                                                    </a:solidFill>
                                                    <a:latin typeface="Cambria Math" panose="02040503050406030204" pitchFamily="18" charset="0"/>
                                                  </a:rPr>
                                                </m:ctrlPr>
                                              </m:sSubPr>
                                              <m:e>
                                                <m:r>
                                                  <a:rPr lang="en-US" altLang="zh-CN" sz="1200" b="1">
                                                    <a:solidFill>
                                                      <a:srgbClr val="C00000"/>
                                                    </a:solidFill>
                                                    <a:latin typeface="Cambria Math" panose="02040503050406030204"/>
                                                  </a:rPr>
                                                  <m:t>𝐩</m:t>
                                                </m:r>
                                              </m:e>
                                              <m:sub>
                                                <m:r>
                                                  <a:rPr lang="en-US" altLang="zh-CN" sz="1200" i="1">
                                                    <a:solidFill>
                                                      <a:srgbClr val="C00000"/>
                                                    </a:solidFill>
                                                    <a:latin typeface="Cambria Math" panose="02040503050406030204"/>
                                                  </a:rPr>
                                                  <m:t>1</m:t>
                                                </m:r>
                                              </m:sub>
                                            </m:sSub>
                                            <m:sSub>
                                              <m:sSubPr>
                                                <m:ctrlPr>
                                                  <a:rPr lang="en-US" altLang="zh-CN" sz="1200" i="1">
                                                    <a:solidFill>
                                                      <a:srgbClr val="C00000"/>
                                                    </a:solidFill>
                                                    <a:latin typeface="Cambria Math" panose="02040503050406030204" pitchFamily="18" charset="0"/>
                                                  </a:rPr>
                                                </m:ctrlPr>
                                              </m:sSubPr>
                                              <m:e>
                                                <m:r>
                                                  <a:rPr lang="en-US" altLang="zh-CN" sz="1200" b="1">
                                                    <a:solidFill>
                                                      <a:srgbClr val="C00000"/>
                                                    </a:solidFill>
                                                    <a:latin typeface="Cambria Math" panose="02040503050406030204"/>
                                                  </a:rPr>
                                                  <m:t>𝐩</m:t>
                                                </m:r>
                                              </m:e>
                                              <m:sub>
                                                <m:r>
                                                  <a:rPr lang="en-US" altLang="zh-CN" sz="1200" i="1">
                                                    <a:solidFill>
                                                      <a:srgbClr val="C00000"/>
                                                    </a:solidFill>
                                                    <a:latin typeface="Cambria Math" panose="02040503050406030204"/>
                                                  </a:rPr>
                                                  <m:t>2</m:t>
                                                </m:r>
                                              </m:sub>
                                            </m:sSub>
                                          </m:sub>
                                        </m:sSub>
                                        <m:d>
                                          <m:dPr>
                                            <m:ctrlPr>
                                              <a:rPr lang="en-US" altLang="zh-CN" sz="1200" i="1">
                                                <a:solidFill>
                                                  <a:srgbClr val="C00000"/>
                                                </a:solidFill>
                                                <a:latin typeface="Cambria Math" panose="02040503050406030204" pitchFamily="18" charset="0"/>
                                              </a:rPr>
                                            </m:ctrlPr>
                                          </m:dPr>
                                          <m:e>
                                            <m:sSubSup>
                                              <m:sSubSupPr>
                                                <m:ctrlPr>
                                                  <a:rPr lang="en-US" altLang="zh-CN" sz="1200" i="1">
                                                    <a:solidFill>
                                                      <a:srgbClr val="C00000"/>
                                                    </a:solidFill>
                                                    <a:latin typeface="Cambria Math" panose="02040503050406030204" pitchFamily="18" charset="0"/>
                                                  </a:rPr>
                                                </m:ctrlPr>
                                              </m:sSubSupPr>
                                              <m:e>
                                                <m:r>
                                                  <a:rPr lang="en-US" altLang="zh-CN" sz="1200" b="1">
                                                    <a:solidFill>
                                                      <a:srgbClr val="C00000"/>
                                                    </a:solidFill>
                                                    <a:latin typeface="Cambria Math" panose="02040503050406030204"/>
                                                  </a:rPr>
                                                  <m:t>𝐫</m:t>
                                                </m:r>
                                              </m:e>
                                              <m:sub>
                                                <m:r>
                                                  <a:rPr lang="en-US" altLang="zh-CN" sz="1200" i="1">
                                                    <a:solidFill>
                                                      <a:srgbClr val="C00000"/>
                                                    </a:solidFill>
                                                    <a:latin typeface="Cambria Math" panose="02040503050406030204"/>
                                                  </a:rPr>
                                                  <m:t>1</m:t>
                                                </m:r>
                                              </m:sub>
                                              <m:sup>
                                                <m:r>
                                                  <a:rPr lang="en-US" altLang="zh-CN" sz="1200" i="1">
                                                    <a:solidFill>
                                                      <a:srgbClr val="C00000"/>
                                                    </a:solidFill>
                                                    <a:latin typeface="Cambria Math" panose="02040503050406030204"/>
                                                  </a:rPr>
                                                  <m:t>′</m:t>
                                                </m:r>
                                              </m:sup>
                                            </m:sSubSup>
                                            <m:r>
                                              <a:rPr lang="en-US" altLang="zh-CN" sz="1200" i="1">
                                                <a:solidFill>
                                                  <a:srgbClr val="C00000"/>
                                                </a:solidFill>
                                                <a:latin typeface="Cambria Math" panose="02040503050406030204"/>
                                              </a:rPr>
                                              <m:t>,</m:t>
                                            </m:r>
                                            <m:sSub>
                                              <m:sSubPr>
                                                <m:ctrlPr>
                                                  <a:rPr lang="en-US" altLang="zh-CN" sz="1200" i="1">
                                                    <a:solidFill>
                                                      <a:srgbClr val="C00000"/>
                                                    </a:solidFill>
                                                    <a:latin typeface="Cambria Math" panose="02040503050406030204" pitchFamily="18" charset="0"/>
                                                  </a:rPr>
                                                </m:ctrlPr>
                                              </m:sSubPr>
                                              <m:e>
                                                <m:r>
                                                  <a:rPr lang="en-US" altLang="zh-CN" sz="1200" b="1">
                                                    <a:solidFill>
                                                      <a:srgbClr val="C00000"/>
                                                    </a:solidFill>
                                                    <a:latin typeface="Cambria Math" panose="02040503050406030204"/>
                                                  </a:rPr>
                                                  <m:t>𝐫</m:t>
                                                </m:r>
                                              </m:e>
                                              <m:sub>
                                                <m:r>
                                                  <a:rPr lang="en-US" altLang="zh-CN" sz="1200" i="1">
                                                    <a:solidFill>
                                                      <a:srgbClr val="C00000"/>
                                                    </a:solidFill>
                                                    <a:latin typeface="Cambria Math" panose="02040503050406030204"/>
                                                  </a:rPr>
                                                  <m:t>2</m:t>
                                                </m:r>
                                              </m:sub>
                                            </m:sSub>
                                          </m:e>
                                        </m:d>
                                      </m:e>
                                    </m:d>
                                  </m:e>
                                  <m:sup>
                                    <m:r>
                                      <a:rPr lang="en-US" altLang="zh-CN" sz="1200" b="0" i="1" smtClean="0">
                                        <a:solidFill>
                                          <a:srgbClr val="C00000"/>
                                        </a:solidFill>
                                        <a:latin typeface="Cambria Math" panose="02040503050406030204"/>
                                        <a:ea typeface="Cambria Math" panose="02040503050406030204"/>
                                      </a:rPr>
                                      <m:t>2</m:t>
                                    </m:r>
                                  </m:sup>
                                </m:sSup>
                                <m:r>
                                  <a:rPr lang="en-US" altLang="zh-CN" sz="1200" b="0" i="1" smtClean="0">
                                    <a:solidFill>
                                      <a:srgbClr val="C00000"/>
                                    </a:solidFill>
                                    <a:latin typeface="Cambria Math" panose="02040503050406030204"/>
                                    <a:ea typeface="Cambria Math" panose="02040503050406030204"/>
                                  </a:rPr>
                                  <m:t>+</m:t>
                                </m:r>
                                <m:f>
                                  <m:fPr>
                                    <m:ctrlPr>
                                      <a:rPr lang="en-US" altLang="zh-CN" sz="1200" i="1">
                                        <a:solidFill>
                                          <a:srgbClr val="C00000"/>
                                        </a:solidFill>
                                        <a:latin typeface="Cambria Math" panose="02040503050406030204" pitchFamily="18" charset="0"/>
                                        <a:ea typeface="Cambria Math" panose="02040503050406030204"/>
                                      </a:rPr>
                                    </m:ctrlPr>
                                  </m:fPr>
                                  <m:num>
                                    <m:r>
                                      <a:rPr lang="en-US" altLang="zh-CN" sz="1200" b="0" i="1" smtClean="0">
                                        <a:solidFill>
                                          <a:srgbClr val="C00000"/>
                                        </a:solidFill>
                                        <a:latin typeface="Cambria Math" panose="02040503050406030204"/>
                                        <a:ea typeface="Cambria Math" panose="02040503050406030204"/>
                                      </a:rPr>
                                      <m:t>3</m:t>
                                    </m:r>
                                  </m:num>
                                  <m:den>
                                    <m:r>
                                      <a:rPr lang="en-US" altLang="zh-CN" sz="1200" i="1">
                                        <a:solidFill>
                                          <a:srgbClr val="C00000"/>
                                        </a:solidFill>
                                        <a:latin typeface="Cambria Math" panose="02040503050406030204"/>
                                        <a:ea typeface="Cambria Math" panose="02040503050406030204"/>
                                      </a:rPr>
                                      <m:t>4</m:t>
                                    </m:r>
                                  </m:den>
                                </m:f>
                                <m:sSup>
                                  <m:sSupPr>
                                    <m:ctrlPr>
                                      <a:rPr lang="en-US" altLang="zh-CN" sz="1200" i="1">
                                        <a:solidFill>
                                          <a:srgbClr val="C00000"/>
                                        </a:solidFill>
                                        <a:latin typeface="Cambria Math" panose="02040503050406030204" pitchFamily="18" charset="0"/>
                                        <a:ea typeface="Cambria Math" panose="02040503050406030204"/>
                                      </a:rPr>
                                    </m:ctrlPr>
                                  </m:sSupPr>
                                  <m:e>
                                    <m:d>
                                      <m:dPr>
                                        <m:begChr m:val="|"/>
                                        <m:endChr m:val="|"/>
                                        <m:ctrlPr>
                                          <a:rPr lang="en-US" altLang="zh-CN" sz="1200" i="1">
                                            <a:solidFill>
                                              <a:srgbClr val="C00000"/>
                                            </a:solidFill>
                                            <a:latin typeface="Cambria Math" panose="02040503050406030204" pitchFamily="18" charset="0"/>
                                            <a:ea typeface="Cambria Math" panose="02040503050406030204"/>
                                          </a:rPr>
                                        </m:ctrlPr>
                                      </m:dPr>
                                      <m:e>
                                        <m:r>
                                          <a:rPr lang="en-US" altLang="zh-CN" sz="1200" b="0" i="1" baseline="30000" smtClean="0">
                                            <a:solidFill>
                                              <a:srgbClr val="C00000"/>
                                            </a:solidFill>
                                            <a:latin typeface="Cambria Math" panose="02040503050406030204"/>
                                            <a:ea typeface="Cambria Math" panose="02040503050406030204"/>
                                          </a:rPr>
                                          <m:t>3</m:t>
                                        </m:r>
                                        <m:sSub>
                                          <m:sSubPr>
                                            <m:ctrlPr>
                                              <a:rPr lang="el-GR" altLang="zh-CN" sz="1200" i="1">
                                                <a:solidFill>
                                                  <a:srgbClr val="C00000"/>
                                                </a:solidFill>
                                                <a:latin typeface="Cambria Math" panose="02040503050406030204" pitchFamily="18" charset="0"/>
                                                <a:ea typeface="Cambria Math" panose="02040503050406030204"/>
                                              </a:rPr>
                                            </m:ctrlPr>
                                          </m:sSubPr>
                                          <m:e>
                                            <m:r>
                                              <m:rPr>
                                                <m:sty m:val="p"/>
                                              </m:rPr>
                                              <a:rPr lang="el-GR" altLang="zh-CN" sz="1200" i="1">
                                                <a:solidFill>
                                                  <a:srgbClr val="C00000"/>
                                                </a:solidFill>
                                                <a:latin typeface="Cambria Math" panose="02040503050406030204"/>
                                                <a:ea typeface="Cambria Math" panose="02040503050406030204"/>
                                              </a:rPr>
                                              <m:t>Ψ</m:t>
                                            </m:r>
                                          </m:e>
                                          <m:sub>
                                            <m:sSub>
                                              <m:sSubPr>
                                                <m:ctrlPr>
                                                  <a:rPr lang="en-US" altLang="zh-CN" sz="1200" i="1">
                                                    <a:solidFill>
                                                      <a:srgbClr val="C00000"/>
                                                    </a:solidFill>
                                                    <a:latin typeface="Cambria Math" panose="02040503050406030204" pitchFamily="18" charset="0"/>
                                                  </a:rPr>
                                                </m:ctrlPr>
                                              </m:sSubPr>
                                              <m:e>
                                                <m:r>
                                                  <a:rPr lang="en-US" altLang="zh-CN" sz="1200" b="1">
                                                    <a:solidFill>
                                                      <a:srgbClr val="C00000"/>
                                                    </a:solidFill>
                                                    <a:latin typeface="Cambria Math" panose="02040503050406030204"/>
                                                  </a:rPr>
                                                  <m:t>𝐩</m:t>
                                                </m:r>
                                              </m:e>
                                              <m:sub>
                                                <m:r>
                                                  <a:rPr lang="en-US" altLang="zh-CN" sz="1200" i="1">
                                                    <a:solidFill>
                                                      <a:srgbClr val="C00000"/>
                                                    </a:solidFill>
                                                    <a:latin typeface="Cambria Math" panose="02040503050406030204"/>
                                                  </a:rPr>
                                                  <m:t>1</m:t>
                                                </m:r>
                                              </m:sub>
                                            </m:sSub>
                                            <m:sSub>
                                              <m:sSubPr>
                                                <m:ctrlPr>
                                                  <a:rPr lang="en-US" altLang="zh-CN" sz="1200" i="1">
                                                    <a:solidFill>
                                                      <a:srgbClr val="C00000"/>
                                                    </a:solidFill>
                                                    <a:latin typeface="Cambria Math" panose="02040503050406030204" pitchFamily="18" charset="0"/>
                                                  </a:rPr>
                                                </m:ctrlPr>
                                              </m:sSubPr>
                                              <m:e>
                                                <m:r>
                                                  <a:rPr lang="en-US" altLang="zh-CN" sz="1200" b="1">
                                                    <a:solidFill>
                                                      <a:srgbClr val="C00000"/>
                                                    </a:solidFill>
                                                    <a:latin typeface="Cambria Math" panose="02040503050406030204"/>
                                                  </a:rPr>
                                                  <m:t>𝐩</m:t>
                                                </m:r>
                                              </m:e>
                                              <m:sub>
                                                <m:r>
                                                  <a:rPr lang="en-US" altLang="zh-CN" sz="1200" i="1">
                                                    <a:solidFill>
                                                      <a:srgbClr val="C00000"/>
                                                    </a:solidFill>
                                                    <a:latin typeface="Cambria Math" panose="02040503050406030204"/>
                                                  </a:rPr>
                                                  <m:t>2</m:t>
                                                </m:r>
                                              </m:sub>
                                            </m:sSub>
                                          </m:sub>
                                        </m:sSub>
                                        <m:d>
                                          <m:dPr>
                                            <m:ctrlPr>
                                              <a:rPr lang="en-US" altLang="zh-CN" sz="1200" i="1">
                                                <a:solidFill>
                                                  <a:srgbClr val="C00000"/>
                                                </a:solidFill>
                                                <a:latin typeface="Cambria Math" panose="02040503050406030204" pitchFamily="18" charset="0"/>
                                              </a:rPr>
                                            </m:ctrlPr>
                                          </m:dPr>
                                          <m:e>
                                            <m:sSubSup>
                                              <m:sSubSupPr>
                                                <m:ctrlPr>
                                                  <a:rPr lang="en-US" altLang="zh-CN" sz="1200" i="1">
                                                    <a:solidFill>
                                                      <a:srgbClr val="C00000"/>
                                                    </a:solidFill>
                                                    <a:latin typeface="Cambria Math" panose="02040503050406030204" pitchFamily="18" charset="0"/>
                                                  </a:rPr>
                                                </m:ctrlPr>
                                              </m:sSubSupPr>
                                              <m:e>
                                                <m:r>
                                                  <a:rPr lang="en-US" altLang="zh-CN" sz="1200" b="1">
                                                    <a:solidFill>
                                                      <a:srgbClr val="C00000"/>
                                                    </a:solidFill>
                                                    <a:latin typeface="Cambria Math" panose="02040503050406030204"/>
                                                  </a:rPr>
                                                  <m:t>𝐫</m:t>
                                                </m:r>
                                              </m:e>
                                              <m:sub>
                                                <m:r>
                                                  <a:rPr lang="en-US" altLang="zh-CN" sz="1200" i="1">
                                                    <a:solidFill>
                                                      <a:srgbClr val="C00000"/>
                                                    </a:solidFill>
                                                    <a:latin typeface="Cambria Math" panose="02040503050406030204"/>
                                                  </a:rPr>
                                                  <m:t>1</m:t>
                                                </m:r>
                                              </m:sub>
                                              <m:sup>
                                                <m:r>
                                                  <a:rPr lang="en-US" altLang="zh-CN" sz="1200" i="1">
                                                    <a:solidFill>
                                                      <a:srgbClr val="C00000"/>
                                                    </a:solidFill>
                                                    <a:latin typeface="Cambria Math" panose="02040503050406030204"/>
                                                  </a:rPr>
                                                  <m:t>′</m:t>
                                                </m:r>
                                              </m:sup>
                                            </m:sSubSup>
                                            <m:r>
                                              <a:rPr lang="en-US" altLang="zh-CN" sz="1200" i="1">
                                                <a:solidFill>
                                                  <a:srgbClr val="C00000"/>
                                                </a:solidFill>
                                                <a:latin typeface="Cambria Math" panose="02040503050406030204"/>
                                              </a:rPr>
                                              <m:t>,</m:t>
                                            </m:r>
                                            <m:sSub>
                                              <m:sSubPr>
                                                <m:ctrlPr>
                                                  <a:rPr lang="en-US" altLang="zh-CN" sz="1200" i="1">
                                                    <a:solidFill>
                                                      <a:srgbClr val="C00000"/>
                                                    </a:solidFill>
                                                    <a:latin typeface="Cambria Math" panose="02040503050406030204" pitchFamily="18" charset="0"/>
                                                  </a:rPr>
                                                </m:ctrlPr>
                                              </m:sSubPr>
                                              <m:e>
                                                <m:r>
                                                  <a:rPr lang="en-US" altLang="zh-CN" sz="1200" b="1">
                                                    <a:solidFill>
                                                      <a:srgbClr val="C00000"/>
                                                    </a:solidFill>
                                                    <a:latin typeface="Cambria Math" panose="02040503050406030204"/>
                                                  </a:rPr>
                                                  <m:t>𝐫</m:t>
                                                </m:r>
                                              </m:e>
                                              <m:sub>
                                                <m:r>
                                                  <a:rPr lang="en-US" altLang="zh-CN" sz="1200" i="1">
                                                    <a:solidFill>
                                                      <a:srgbClr val="C00000"/>
                                                    </a:solidFill>
                                                    <a:latin typeface="Cambria Math" panose="02040503050406030204"/>
                                                  </a:rPr>
                                                  <m:t>2</m:t>
                                                </m:r>
                                              </m:sub>
                                            </m:sSub>
                                          </m:e>
                                        </m:d>
                                      </m:e>
                                    </m:d>
                                  </m:e>
                                  <m:sup>
                                    <m:r>
                                      <a:rPr lang="en-US" altLang="zh-CN" sz="1200" i="1">
                                        <a:solidFill>
                                          <a:srgbClr val="C00000"/>
                                        </a:solidFill>
                                        <a:latin typeface="Cambria Math" panose="02040503050406030204"/>
                                        <a:ea typeface="Cambria Math" panose="02040503050406030204"/>
                                      </a:rPr>
                                      <m:t>2</m:t>
                                    </m:r>
                                  </m:sup>
                                </m:sSup>
                              </m:e>
                            </m:d>
                          </m:oMath>
                        </m:oMathPara>
                      </a14:m>
                      <a:endParaRPr lang="en-US" altLang="zh-CN" sz="1200" i="1" dirty="0">
                        <a:solidFill>
                          <a:srgbClr val="C00000"/>
                        </a:solidFill>
                        <a:latin typeface="Cambria Math" panose="02040503050406030204"/>
                        <a:ea typeface="Cambria Math" panose="02040503050406030204"/>
                        <a:cs typeface="Cambria Math" panose="02040503050406030204"/>
                      </a:endParaRPr>
                    </a:p>
                  </p:txBody>
                </p:sp>
              </mc:Choice>
              <mc:Fallback>
                <p:sp>
                  <p:nvSpPr>
                    <p:cNvPr id="42" name="TextBox 41"/>
                    <p:cNvSpPr txBox="1">
                      <a:spLocks noRot="1" noChangeAspect="1" noMove="1" noResize="1" noEditPoints="1" noAdjustHandles="1" noChangeArrowheads="1" noChangeShapeType="1" noTextEdit="1"/>
                    </p:cNvSpPr>
                    <p:nvPr/>
                  </p:nvSpPr>
                  <p:spPr>
                    <a:xfrm>
                      <a:off x="0" y="4449584"/>
                      <a:ext cx="9211372" cy="626533"/>
                    </a:xfrm>
                    <a:prstGeom prst="rect">
                      <a:avLst/>
                    </a:prstGeom>
                    <a:blipFill rotWithShape="1">
                      <a:blip r:embed="rId3"/>
                    </a:blipFill>
                  </p:spPr>
                  <p:txBody>
                    <a:bodyPr/>
                    <a:lstStyle/>
                    <a:p>
                      <a:r>
                        <a:rPr lang="zh-CN" altLang="en-US">
                          <a:noFill/>
                        </a:rPr>
                        <a:t> </a:t>
                      </a:r>
                    </a:p>
                  </p:txBody>
                </p:sp>
              </mc:Fallback>
            </mc:AlternateContent>
            <p:cxnSp>
              <p:nvCxnSpPr>
                <p:cNvPr id="45" name="直接箭头连接符 44"/>
                <p:cNvCxnSpPr/>
                <p:nvPr/>
              </p:nvCxnSpPr>
              <p:spPr>
                <a:xfrm>
                  <a:off x="3008671" y="4336026"/>
                  <a:ext cx="554873" cy="27122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39020" y="4336026"/>
                  <a:ext cx="236965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5452364" y="5051508"/>
                  <a:ext cx="308695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矩形: 圆角 2"/>
              <p:cNvSpPr/>
              <p:nvPr/>
            </p:nvSpPr>
            <p:spPr>
              <a:xfrm>
                <a:off x="3237245" y="4777296"/>
                <a:ext cx="1790281" cy="405765"/>
              </a:xfrm>
              <a:prstGeom prst="round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00FF"/>
                  </a:solidFill>
                </a:endParaRPr>
              </a:p>
            </p:txBody>
          </p:sp>
        </p:grpSp>
      </p:grpSp>
      <p:sp>
        <p:nvSpPr>
          <p:cNvPr id="11" name="文本框 10"/>
          <p:cNvSpPr txBox="1"/>
          <p:nvPr/>
        </p:nvSpPr>
        <p:spPr>
          <a:xfrm>
            <a:off x="305276" y="4304506"/>
            <a:ext cx="8214360" cy="368300"/>
          </a:xfrm>
          <a:prstGeom prst="rect">
            <a:avLst/>
          </a:prstGeom>
          <a:noFill/>
        </p:spPr>
        <p:txBody>
          <a:bodyPr wrap="square" rtlCol="0" anchor="t">
            <a:spAutoFit/>
          </a:bodyPr>
          <a:p>
            <a:pPr algn="ctr"/>
            <a:r>
              <a:rPr lang="zh-CN" altLang="en-US"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当关联函数这种方法应用在核物理中，有什么不同？</a:t>
            </a:r>
            <a:r>
              <a:rPr lang="en-US" altLang="zh-CN"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Dynamic evolution</a:t>
            </a:r>
            <a:r>
              <a:rPr lang="en-US" altLang="zh-CN"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  </a:t>
            </a:r>
            <a:r>
              <a:rPr lang="zh-CN" altLang="en-US"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和</a:t>
            </a:r>
            <a:r>
              <a:rPr lang="en-US" altLang="zh-CN"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sym typeface="+mn-ea"/>
              </a:rPr>
              <a:t> FSI</a:t>
            </a:r>
            <a:r>
              <a:rPr lang="zh-CN" altLang="en-US"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sym typeface="+mn-ea"/>
              </a:rPr>
              <a:t>。</a:t>
            </a:r>
            <a:endParaRPr lang="zh-CN" altLang="en-US"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12" name="灯片编号占位符 11"/>
          <p:cNvSpPr>
            <a:spLocks noGrp="1"/>
          </p:cNvSpPr>
          <p:nvPr>
            <p:ph type="sldNum" sz="quarter" idx="12"/>
          </p:nvPr>
        </p:nvSpPr>
        <p:spPr/>
        <p:txBody>
          <a:bodyPr/>
          <a:p>
            <a:fld id="{780751F9-98E0-4E42-ADD9-55BAB4909C62}" type="slidenum">
              <a:rPr lang="zh-CN" altLang="en-US" sz="900" smtClean="0"/>
            </a:fld>
            <a:endParaRPr lang="zh-CN" altLang="en-US" sz="900"/>
          </a:p>
        </p:txBody>
      </p:sp>
      <p:cxnSp>
        <p:nvCxnSpPr>
          <p:cNvPr id="10" name="直接连接符 9"/>
          <p:cNvCxnSpPr/>
          <p:nvPr/>
        </p:nvCxnSpPr>
        <p:spPr>
          <a:xfrm>
            <a:off x="305276" y="693091"/>
            <a:ext cx="8532971"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7015" y="-27305"/>
            <a:ext cx="8627745" cy="583565"/>
          </a:xfrm>
          <a:prstGeom prst="rect">
            <a:avLst/>
          </a:prstGeom>
          <a:noFill/>
        </p:spPr>
        <p:txBody>
          <a:bodyPr wrap="square" rtlCol="0">
            <a:spAutoFit/>
          </a:bodyPr>
          <a:lstStyle/>
          <a:p>
            <a:pPr algn="ctr"/>
            <a:r>
              <a:rPr lang="zh-CN" altLang="en-US" sz="3200" dirty="0">
                <a:solidFill>
                  <a:schemeClr val="tx1">
                    <a:lumMod val="75000"/>
                    <a:lumOff val="25000"/>
                  </a:schemeClr>
                </a:solidFill>
                <a:latin typeface="Times New Roman" panose="02020603050405020304" pitchFamily="18" charset="0"/>
                <a:cs typeface="Times New Roman" panose="02020603050405020304" pitchFamily="18" charset="0"/>
                <a:sym typeface="+mn-ea"/>
              </a:rPr>
              <a:t>关联函数方法在核物理中的应用</a:t>
            </a:r>
            <a:endParaRPr lang="zh-CN" altLang="en-US" sz="3200"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endParaRPr>
          </a:p>
        </p:txBody>
      </p:sp>
      <p:sp>
        <p:nvSpPr>
          <p:cNvPr id="174" name="文本框 173"/>
          <p:cNvSpPr txBox="1"/>
          <p:nvPr/>
        </p:nvSpPr>
        <p:spPr>
          <a:xfrm>
            <a:off x="263525" y="5517515"/>
            <a:ext cx="4090670" cy="583565"/>
          </a:xfrm>
          <a:prstGeom prst="rect">
            <a:avLst/>
          </a:prstGeom>
          <a:noFill/>
        </p:spPr>
        <p:txBody>
          <a:bodyPr wrap="square">
            <a:spAutoFit/>
          </a:bodyPr>
          <a:lstStyle/>
          <a:p>
            <a:r>
              <a:rPr lang="en-US" sz="1600" b="0" dirty="0" err="1">
                <a:solidFill>
                  <a:srgbClr val="FF0066"/>
                </a:solidFill>
                <a:effectLst/>
                <a:latin typeface="Cambria Math" panose="02040503050406030204" pitchFamily="18" charset="0"/>
                <a:cs typeface="Cambria Math" panose="02040503050406030204" pitchFamily="18" charset="0"/>
              </a:rPr>
              <a:t>Sov. J. Nucl.Phys</a:t>
            </a:r>
            <a:r>
              <a:rPr lang="en-US" sz="1600" b="0" dirty="0">
                <a:solidFill>
                  <a:srgbClr val="FF0066"/>
                </a:solidFill>
                <a:effectLst/>
                <a:latin typeface="Cambria Math" panose="02040503050406030204" pitchFamily="18" charset="0"/>
                <a:cs typeface="Cambria Math" panose="02040503050406030204" pitchFamily="18" charset="0"/>
              </a:rPr>
              <a:t>. 35 (1982) 770</a:t>
            </a:r>
            <a:endParaRPr lang="en-US" sz="1600" b="0" dirty="0">
              <a:solidFill>
                <a:srgbClr val="FF0066"/>
              </a:solidFill>
              <a:effectLst/>
              <a:latin typeface="Cambria Math" panose="02040503050406030204" pitchFamily="18" charset="0"/>
              <a:cs typeface="Cambria Math" panose="02040503050406030204" pitchFamily="18" charset="0"/>
            </a:endParaRPr>
          </a:p>
          <a:p>
            <a:r>
              <a:rPr lang="en-US" sz="1600" dirty="0" err="1">
                <a:solidFill>
                  <a:srgbClr val="FF0066"/>
                </a:solidFill>
                <a:latin typeface="Cambria Math" panose="02040503050406030204" pitchFamily="18" charset="0"/>
                <a:cs typeface="Cambria Math" panose="02040503050406030204" pitchFamily="18" charset="0"/>
              </a:rPr>
              <a:t>Ann. Rev. Nucl. Part. Sci</a:t>
            </a:r>
            <a:r>
              <a:rPr lang="en-US" sz="1600" dirty="0">
                <a:solidFill>
                  <a:srgbClr val="FF0066"/>
                </a:solidFill>
                <a:latin typeface="Cambria Math" panose="02040503050406030204" pitchFamily="18" charset="0"/>
                <a:cs typeface="Cambria Math" panose="02040503050406030204" pitchFamily="18" charset="0"/>
              </a:rPr>
              <a:t>. 55 (2005) 357-402</a:t>
            </a:r>
            <a:endParaRPr lang="en-US" sz="1600" dirty="0">
              <a:solidFill>
                <a:srgbClr val="FF0066"/>
              </a:solidFill>
              <a:latin typeface="Cambria Math" panose="02040503050406030204" pitchFamily="18" charset="0"/>
              <a:cs typeface="Cambria Math" panose="02040503050406030204" pitchFamily="18" charset="0"/>
            </a:endParaRPr>
          </a:p>
        </p:txBody>
      </p:sp>
      <p:sp>
        <p:nvSpPr>
          <p:cNvPr id="3" name="矩形 2"/>
          <p:cNvSpPr/>
          <p:nvPr/>
        </p:nvSpPr>
        <p:spPr>
          <a:xfrm>
            <a:off x="0" y="622006"/>
            <a:ext cx="9144000" cy="3600"/>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0" name="图片 69" descr="图片1"/>
          <p:cNvPicPr>
            <a:picLocks noChangeAspect="1"/>
          </p:cNvPicPr>
          <p:nvPr/>
        </p:nvPicPr>
        <p:blipFill>
          <a:blip r:embed="rId1"/>
          <a:stretch>
            <a:fillRect/>
          </a:stretch>
        </p:blipFill>
        <p:spPr>
          <a:xfrm>
            <a:off x="178435" y="2564765"/>
            <a:ext cx="3932555" cy="2426970"/>
          </a:xfrm>
          <a:prstGeom prst="rect">
            <a:avLst/>
          </a:prstGeom>
        </p:spPr>
      </p:pic>
      <p:sp>
        <p:nvSpPr>
          <p:cNvPr id="4" name="文本框 3"/>
          <p:cNvSpPr txBox="1"/>
          <p:nvPr/>
        </p:nvSpPr>
        <p:spPr>
          <a:xfrm>
            <a:off x="179070" y="836930"/>
            <a:ext cx="3767455" cy="456565"/>
          </a:xfrm>
          <a:prstGeom prst="rect">
            <a:avLst/>
          </a:prstGeom>
          <a:solidFill>
            <a:schemeClr val="tx2">
              <a:lumMod val="40000"/>
              <a:lumOff val="60000"/>
            </a:schemeClr>
          </a:solidFill>
        </p:spPr>
        <p:txBody>
          <a:bodyPr wrap="square" rtlCol="0" anchor="t">
            <a:noAutofit/>
          </a:bodyPr>
          <a:p>
            <a:r>
              <a:rPr lang="zh-CN" altLang="en-US" sz="2400" spc="-1" dirty="0">
                <a:solidFill>
                  <a:schemeClr val="tx1">
                    <a:lumMod val="95000"/>
                    <a:lumOff val="5000"/>
                  </a:schemeClr>
                </a:solidFill>
                <a:uFill>
                  <a:solidFill>
                    <a:srgbClr val="FFFFFF"/>
                  </a:solidFill>
                </a:uFill>
                <a:sym typeface="+mn-ea"/>
              </a:rPr>
              <a:t>关联与两体散射</a:t>
            </a:r>
            <a:endParaRPr lang="zh-CN" altLang="en-US" sz="2400" spc="-1" dirty="0">
              <a:solidFill>
                <a:schemeClr val="tx1">
                  <a:lumMod val="95000"/>
                  <a:lumOff val="5000"/>
                </a:schemeClr>
              </a:solidFill>
              <a:uFill>
                <a:solidFill>
                  <a:srgbClr val="FFFFFF"/>
                </a:solidFill>
              </a:uFill>
              <a:sym typeface="+mn-ea"/>
            </a:endParaRPr>
          </a:p>
        </p:txBody>
      </p:sp>
      <p:grpSp>
        <p:nvGrpSpPr>
          <p:cNvPr id="23" name="组合 22"/>
          <p:cNvGrpSpPr/>
          <p:nvPr/>
        </p:nvGrpSpPr>
        <p:grpSpPr>
          <a:xfrm>
            <a:off x="4435475" y="693420"/>
            <a:ext cx="4335145" cy="5481320"/>
            <a:chOff x="6973" y="1998"/>
            <a:chExt cx="6827" cy="8632"/>
          </a:xfrm>
        </p:grpSpPr>
        <mc:AlternateContent xmlns:mc="http://schemas.openxmlformats.org/markup-compatibility/2006">
          <mc:Choice xmlns:a14="http://schemas.microsoft.com/office/drawing/2010/main" Requires="a14">
            <p:sp>
              <p:nvSpPr>
                <p:cNvPr id="7" name="文本框 6"/>
                <p:cNvSpPr txBox="1"/>
                <p:nvPr/>
              </p:nvSpPr>
              <p:spPr>
                <a:xfrm>
                  <a:off x="6973" y="2162"/>
                  <a:ext cx="6827" cy="2104"/>
                </a:xfrm>
                <a:prstGeom prst="rect">
                  <a:avLst/>
                </a:prstGeom>
                <a:noFill/>
                <a:ln>
                  <a:solidFill>
                    <a:schemeClr val="bg1">
                      <a:lumMod val="50000"/>
                    </a:schemeClr>
                  </a:solidFill>
                </a:ln>
              </p:spPr>
              <p:txBody>
                <a:bodyPr wrap="square" rtlCol="0">
                  <a:noAutofit/>
                </a:bodyPr>
                <a:p>
                  <a:pPr>
                    <a:lnSpc>
                      <a:spcPct val="120000"/>
                    </a:lnSpc>
                  </a:pPr>
                  <a:r>
                    <a:rPr lang="zh-CN" altLang="en-US">
                      <a:solidFill>
                        <a:schemeClr val="tx1">
                          <a:lumMod val="75000"/>
                          <a:lumOff val="25000"/>
                        </a:schemeClr>
                      </a:solidFill>
                    </a:rPr>
                    <a:t>原始的动量关联函数定义</a:t>
                  </a:r>
                  <a:r>
                    <a:rPr lang="en-US" altLang="zh-CN">
                      <a:solidFill>
                        <a:schemeClr val="tx1">
                          <a:lumMod val="75000"/>
                          <a:lumOff val="25000"/>
                        </a:schemeClr>
                      </a:solidFill>
                    </a:rPr>
                    <a:t> </a:t>
                  </a:r>
                  <a:endParaRPr lang="en-US" altLang="zh-CN">
                    <a:solidFill>
                      <a:schemeClr val="tx1">
                        <a:lumMod val="75000"/>
                        <a:lumOff val="25000"/>
                      </a:schemeClr>
                    </a:solidFill>
                  </a:endParaRPr>
                </a:p>
                <a:p>
                  <a:pPr>
                    <a:lnSpc>
                      <a:spcPct val="120000"/>
                    </a:lnSpc>
                  </a:pPr>
                  <a14:m>
                    <m:oMath xmlns:m="http://schemas.openxmlformats.org/officeDocument/2006/math">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𝐶</m:t>
                      </m:r>
                      <m:d>
                        <m:d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dPr>
                        <m:e>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1</m:t>
                              </m:r>
                            </m:sub>
                          </m:s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m:t>
                          </m:r>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𝟐</m:t>
                              </m:r>
                            </m:sub>
                          </m:sSub>
                        </m:e>
                      </m:d>
                      <m:r>
                        <a:rPr lang="en-US" altLang="zh-CN" i="1">
                          <a:solidFill>
                            <a:schemeClr val="tx1">
                              <a:lumMod val="75000"/>
                              <a:lumOff val="25000"/>
                            </a:schemeClr>
                          </a:solidFill>
                          <a:latin typeface="Cambria Math" panose="02040503050406030204" pitchFamily="18" charset="0"/>
                          <a:cs typeface="Cambria Math" panose="02040503050406030204" pitchFamily="18" charset="0"/>
                        </a:rPr>
                        <m:t>≡</m:t>
                      </m:r>
                      <m:r>
                        <a:rPr lang="en-US" altLang="zh-CN" i="1">
                          <a:solidFill>
                            <a:schemeClr val="tx1">
                              <a:lumMod val="75000"/>
                              <a:lumOff val="25000"/>
                            </a:schemeClr>
                          </a:solidFill>
                          <a:latin typeface="Cambria Math" panose="02040503050406030204" pitchFamily="18" charset="0"/>
                          <a:cs typeface="Cambria Math" panose="02040503050406030204" pitchFamily="18" charset="0"/>
                        </a:rPr>
                        <m:t>1</m:t>
                      </m:r>
                      <m:r>
                        <a:rPr lang="en-US" altLang="zh-CN" i="1">
                          <a:solidFill>
                            <a:schemeClr val="tx1">
                              <a:lumMod val="75000"/>
                              <a:lumOff val="25000"/>
                            </a:schemeClr>
                          </a:solidFill>
                          <a:latin typeface="Cambria Math" panose="02040503050406030204" pitchFamily="18" charset="0"/>
                          <a:cs typeface="Cambria Math" panose="02040503050406030204" pitchFamily="18" charset="0"/>
                        </a:rPr>
                        <m:t>+</m:t>
                      </m:r>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𝑅</m:t>
                      </m:r>
                      <m:r>
                        <a:rPr lang="en-US" altLang="zh-CN" i="1">
                          <a:solidFill>
                            <a:schemeClr val="tx1">
                              <a:lumMod val="75000"/>
                              <a:lumOff val="25000"/>
                            </a:schemeClr>
                          </a:solidFill>
                          <a:latin typeface="Cambria Math" panose="02040503050406030204" pitchFamily="18" charset="0"/>
                          <a:cs typeface="Cambria Math" panose="02040503050406030204" pitchFamily="18" charset="0"/>
                        </a:rPr>
                        <m:t>(</m:t>
                      </m:r>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1</m:t>
                          </m:r>
                        </m:sub>
                      </m:s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m:t>
                      </m:r>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𝟐</m:t>
                          </m:r>
                        </m:sub>
                      </m:s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m:t>
                      </m:r>
                      <m:f>
                        <m:f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fPr>
                        <m:num>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𝑃</m:t>
                          </m:r>
                          <m:d>
                            <m:d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dPr>
                            <m:e>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1</m:t>
                                  </m:r>
                                </m:sub>
                              </m:s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m:t>
                              </m:r>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𝟐</m:t>
                                  </m:r>
                                </m:sub>
                              </m:sSub>
                            </m:e>
                          </m:d>
                        </m:num>
                        <m:den>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𝑃</m:t>
                          </m:r>
                          <m:d>
                            <m:d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dPr>
                            <m:e>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i="1">
                                      <a:solidFill>
                                        <a:schemeClr val="tx1">
                                          <a:lumMod val="75000"/>
                                          <a:lumOff val="25000"/>
                                        </a:schemeClr>
                                      </a:solidFill>
                                      <a:latin typeface="Cambria Math" panose="02040503050406030204" pitchFamily="18" charset="0"/>
                                      <a:cs typeface="Cambria Math" panose="02040503050406030204" pitchFamily="18" charset="0"/>
                                    </a:rPr>
                                    <m:t>1</m:t>
                                  </m:r>
                                </m:sub>
                              </m:sSub>
                            </m:e>
                          </m:d>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𝑃</m:t>
                          </m:r>
                          <m:d>
                            <m:d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dPr>
                            <m:e>
                              <m:sSub>
                                <m:sSub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𝒑</m:t>
                                  </m:r>
                                </m:e>
                                <m:sub>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𝟐</m:t>
                                  </m:r>
                                </m:sub>
                              </m:sSub>
                            </m:e>
                          </m:d>
                        </m:den>
                      </m:f>
                    </m:oMath>
                  </a14:m>
                  <a:r>
                    <a:rPr lang="en-US" altLang="zh-CN">
                      <a:solidFill>
                        <a:schemeClr val="tx1">
                          <a:lumMod val="75000"/>
                          <a:lumOff val="25000"/>
                        </a:schemeClr>
                      </a:solidFill>
                    </a:rPr>
                    <a:t> </a:t>
                  </a:r>
                  <a:endParaRPr lang="en-US" altLang="zh-CN">
                    <a:solidFill>
                      <a:schemeClr val="tx1">
                        <a:lumMod val="75000"/>
                        <a:lumOff val="25000"/>
                      </a:schemeClr>
                    </a:solidFill>
                  </a:endParaRPr>
                </a:p>
                <a:p>
                  <a:pPr algn="r">
                    <a:lnSpc>
                      <a:spcPct val="120000"/>
                    </a:lnSpc>
                  </a:pPr>
                  <a:r>
                    <a:rPr lang="en-US" altLang="zh-CN"/>
                    <a:t> </a:t>
                  </a:r>
                  <a14:m>
                    <m:oMath xmlns:m="http://schemas.openxmlformats.org/officeDocument/2006/math">
                      <m:sSub>
                        <m:sSubPr>
                          <m:ctrlPr>
                            <a:rPr lang="en-US" altLang="zh-CN" sz="1600" i="1">
                              <a:solidFill>
                                <a:srgbClr val="0070C0"/>
                              </a:solidFill>
                              <a:latin typeface="Cambria Math" panose="02040503050406030204" pitchFamily="18" charset="0"/>
                              <a:cs typeface="Cambria Math" panose="02040503050406030204" pitchFamily="18" charset="0"/>
                            </a:rPr>
                          </m:ctrlPr>
                        </m:sSubPr>
                        <m:e>
                          <m:r>
                            <a:rPr lang="en-US" altLang="zh-CN" sz="1600" b="1" i="1">
                              <a:solidFill>
                                <a:srgbClr val="0070C0"/>
                              </a:solidFill>
                              <a:latin typeface="Cambria Math" panose="02040503050406030204" pitchFamily="18" charset="0"/>
                              <a:cs typeface="Cambria Math" panose="02040503050406030204" pitchFamily="18" charset="0"/>
                            </a:rPr>
                            <m:t>𝒑</m:t>
                          </m:r>
                        </m:e>
                        <m:sub>
                          <m:r>
                            <a:rPr lang="en-US" altLang="zh-CN" sz="1600" i="1">
                              <a:solidFill>
                                <a:srgbClr val="0070C0"/>
                              </a:solidFill>
                              <a:latin typeface="Cambria Math" panose="02040503050406030204" pitchFamily="18" charset="0"/>
                              <a:cs typeface="Cambria Math" panose="02040503050406030204" pitchFamily="18" charset="0"/>
                            </a:rPr>
                            <m:t>1</m:t>
                          </m:r>
                        </m:sub>
                      </m:sSub>
                      <m:r>
                        <a:rPr lang="en-US" altLang="zh-CN" sz="1600" i="1">
                          <a:solidFill>
                            <a:srgbClr val="0070C0"/>
                          </a:solidFill>
                          <a:latin typeface="Cambria Math" panose="02040503050406030204" pitchFamily="18" charset="0"/>
                          <a:cs typeface="Cambria Math" panose="02040503050406030204" pitchFamily="18" charset="0"/>
                        </a:rPr>
                        <m:t>,</m:t>
                      </m:r>
                      <m:sSub>
                        <m:sSubPr>
                          <m:ctrlPr>
                            <a:rPr lang="en-US" altLang="zh-CN" sz="1600" i="1">
                              <a:solidFill>
                                <a:srgbClr val="0070C0"/>
                              </a:solidFill>
                              <a:latin typeface="Cambria Math" panose="02040503050406030204" pitchFamily="18" charset="0"/>
                              <a:cs typeface="Cambria Math" panose="02040503050406030204" pitchFamily="18" charset="0"/>
                            </a:rPr>
                          </m:ctrlPr>
                        </m:sSubPr>
                        <m:e>
                          <m:r>
                            <a:rPr lang="en-US" altLang="zh-CN" sz="1600" b="1" i="1">
                              <a:solidFill>
                                <a:srgbClr val="0070C0"/>
                              </a:solidFill>
                              <a:latin typeface="Cambria Math" panose="02040503050406030204" pitchFamily="18" charset="0"/>
                              <a:cs typeface="Cambria Math" panose="02040503050406030204" pitchFamily="18" charset="0"/>
                            </a:rPr>
                            <m:t>𝒑</m:t>
                          </m:r>
                        </m:e>
                        <m:sub>
                          <m:r>
                            <a:rPr lang="en-US" altLang="zh-CN" sz="1600" b="1" i="1">
                              <a:solidFill>
                                <a:srgbClr val="0070C0"/>
                              </a:solidFill>
                              <a:latin typeface="Cambria Math" panose="02040503050406030204" pitchFamily="18" charset="0"/>
                              <a:cs typeface="Cambria Math" panose="02040503050406030204" pitchFamily="18" charset="0"/>
                            </a:rPr>
                            <m:t>𝟐</m:t>
                          </m:r>
                        </m:sub>
                      </m:sSub>
                    </m:oMath>
                  </a14:m>
                  <a:r>
                    <a:rPr lang="en-US" altLang="zh-CN" sz="1600">
                      <a:solidFill>
                        <a:srgbClr val="0070C0"/>
                      </a:solidFill>
                    </a:rPr>
                    <a:t> </a:t>
                  </a:r>
                  <a:r>
                    <a:rPr lang="zh-CN" altLang="en-US" sz="1600">
                      <a:solidFill>
                        <a:srgbClr val="0070C0"/>
                      </a:solidFill>
                    </a:rPr>
                    <a:t>为单粒子动量</a:t>
                  </a:r>
                  <a:endParaRPr lang="zh-CN" altLang="en-US" sz="1600">
                    <a:solidFill>
                      <a:srgbClr val="0070C0"/>
                    </a:solidFill>
                  </a:endParaRPr>
                </a:p>
              </p:txBody>
            </p:sp>
          </mc:Choice>
          <mc:Fallback>
            <p:sp>
              <p:nvSpPr>
                <p:cNvPr id="7" name="文本框 6"/>
                <p:cNvSpPr txBox="1">
                  <a:spLocks noRot="1" noChangeAspect="1" noMove="1" noResize="1" noEditPoints="1" noAdjustHandles="1" noChangeArrowheads="1" noChangeShapeType="1" noTextEdit="1"/>
                </p:cNvSpPr>
                <p:nvPr/>
              </p:nvSpPr>
              <p:spPr>
                <a:xfrm>
                  <a:off x="6973" y="2162"/>
                  <a:ext cx="6827" cy="2104"/>
                </a:xfrm>
                <a:prstGeom prst="rect">
                  <a:avLst/>
                </a:prstGeom>
                <a:blipFill rotWithShape="1">
                  <a:blip r:embed="rId2"/>
                </a:blipFill>
                <a:ln>
                  <a:solidFill>
                    <a:schemeClr val="bg1">
                      <a:lumMod val="50000"/>
                    </a:schemeClr>
                  </a:solidFill>
                </a:ln>
              </p:spPr>
              <p:txBody>
                <a:bodyPr/>
                <a:lstStyle/>
                <a:p>
                  <a:r>
                    <a:rPr lang="zh-CN" altLang="en-US">
                      <a:noFill/>
                    </a:rPr>
                    <a:t> </a:t>
                  </a:r>
                </a:p>
              </p:txBody>
            </p:sp>
          </mc:Fallback>
        </mc:AlternateContent>
        <p:grpSp>
          <p:nvGrpSpPr>
            <p:cNvPr id="19" name="组合 18"/>
            <p:cNvGrpSpPr/>
            <p:nvPr/>
          </p:nvGrpSpPr>
          <p:grpSpPr>
            <a:xfrm>
              <a:off x="6985" y="4542"/>
              <a:ext cx="6815" cy="2849"/>
              <a:chOff x="6973" y="4039"/>
              <a:chExt cx="6815" cy="2849"/>
            </a:xfrm>
          </p:grpSpPr>
          <mc:AlternateContent xmlns:mc="http://schemas.openxmlformats.org/markup-compatibility/2006">
            <mc:Choice xmlns:a14="http://schemas.microsoft.com/office/drawing/2010/main" Requires="a14">
              <p:sp>
                <p:nvSpPr>
                  <p:cNvPr id="8" name="文本框 7"/>
                  <p:cNvSpPr txBox="1"/>
                  <p:nvPr/>
                </p:nvSpPr>
                <p:spPr>
                  <a:xfrm>
                    <a:off x="6973" y="4039"/>
                    <a:ext cx="6815" cy="2849"/>
                  </a:xfrm>
                  <a:prstGeom prst="rect">
                    <a:avLst/>
                  </a:prstGeom>
                  <a:noFill/>
                  <a:ln>
                    <a:solidFill>
                      <a:schemeClr val="bg1">
                        <a:lumMod val="50000"/>
                      </a:schemeClr>
                    </a:solidFill>
                  </a:ln>
                </p:spPr>
                <p:txBody>
                  <a:bodyPr wrap="square" rtlCol="0">
                    <a:noAutofit/>
                  </a:bodyPr>
                  <a:p>
                    <a:pPr>
                      <a:lnSpc>
                        <a:spcPct val="120000"/>
                      </a:lnSpc>
                    </a:pPr>
                    <a:r>
                      <a:rPr lang="zh-CN" altLang="en-US">
                        <a:solidFill>
                          <a:schemeClr val="tx1">
                            <a:lumMod val="75000"/>
                            <a:lumOff val="25000"/>
                          </a:schemeClr>
                        </a:solidFill>
                      </a:rPr>
                      <a:t>用</a:t>
                    </a:r>
                    <a:r>
                      <a:rPr lang="en-US" altLang="zh-CN">
                        <a:solidFill>
                          <a:schemeClr val="tx1">
                            <a:lumMod val="75000"/>
                            <a:lumOff val="25000"/>
                          </a:schemeClr>
                        </a:solidFill>
                      </a:rPr>
                      <a:t>  K-P </a:t>
                    </a:r>
                    <a:r>
                      <a:rPr lang="zh-CN" altLang="en-US">
                        <a:solidFill>
                          <a:schemeClr val="tx1">
                            <a:lumMod val="75000"/>
                            <a:lumOff val="25000"/>
                          </a:schemeClr>
                        </a:solidFill>
                      </a:rPr>
                      <a:t>公式描写关联函数</a:t>
                    </a:r>
                    <a:r>
                      <a:rPr lang="en-US" altLang="zh-CN">
                        <a:solidFill>
                          <a:schemeClr val="tx1">
                            <a:lumMod val="75000"/>
                            <a:lumOff val="25000"/>
                          </a:schemeClr>
                        </a:solidFill>
                      </a:rPr>
                      <a:t>:</a:t>
                    </a:r>
                    <a:endParaRPr lang="en-US" altLang="zh-CN">
                      <a:solidFill>
                        <a:schemeClr val="tx1">
                          <a:lumMod val="75000"/>
                          <a:lumOff val="25000"/>
                        </a:schemeClr>
                      </a:solidFill>
                    </a:endParaRPr>
                  </a:p>
                  <a:p>
                    <a:pPr>
                      <a:lnSpc>
                        <a:spcPct val="120000"/>
                      </a:lnSpc>
                    </a:pPr>
                    <a14:m>
                      <m:oMath xmlns:m="http://schemas.openxmlformats.org/officeDocument/2006/math">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𝐶</m:t>
                        </m:r>
                        <m:d>
                          <m:d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dPr>
                          <m:e>
                            <m:sSup>
                              <m:sSup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sSup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𝒌</m:t>
                                </m:r>
                              </m:e>
                              <m:sup>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m:t>
                                </m:r>
                              </m:sup>
                            </m:sSup>
                          </m:e>
                        </m:d>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m:t>
                        </m:r>
                        <m:nary>
                          <m:naryPr>
                            <m:limLoc m:val="undOvr"/>
                            <m:subHide m:val="on"/>
                            <m:supHide m:val="on"/>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naryPr>
                          <m:sub/>
                          <m:sup/>
                          <m:e>
                            <m:sSup>
                              <m:sSup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sSupPr>
                              <m:e>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𝑑</m:t>
                                </m:r>
                              </m:e>
                              <m:sup>
                                <m:r>
                                  <a:rPr lang="en-US" altLang="zh-CN" i="1">
                                    <a:solidFill>
                                      <a:schemeClr val="tx1">
                                        <a:lumMod val="75000"/>
                                        <a:lumOff val="25000"/>
                                      </a:schemeClr>
                                    </a:solidFill>
                                    <a:latin typeface="Cambria Math" panose="02040503050406030204" pitchFamily="18" charset="0"/>
                                    <a:cs typeface="Cambria Math" panose="02040503050406030204" pitchFamily="18" charset="0"/>
                                  </a:rPr>
                                  <m:t>3</m:t>
                                </m:r>
                              </m:sup>
                            </m:sSup>
                            <m:r>
                              <a:rPr lang="en-US" altLang="zh-CN" i="1">
                                <a:solidFill>
                                  <a:schemeClr val="tx1">
                                    <a:lumMod val="75000"/>
                                    <a:lumOff val="25000"/>
                                  </a:schemeClr>
                                </a:solidFill>
                                <a:latin typeface="Cambria Math" panose="02040503050406030204" pitchFamily="18" charset="0"/>
                                <a:cs typeface="Cambria Math" panose="02040503050406030204" pitchFamily="18" charset="0"/>
                              </a:rPr>
                              <m:t>𝑟𝑆</m:t>
                            </m:r>
                            <m:d>
                              <m:dPr>
                                <m:ctrlPr>
                                  <a:rPr lang="en-US" altLang="zh-CN" i="1">
                                    <a:solidFill>
                                      <a:schemeClr val="tx1">
                                        <a:lumMod val="75000"/>
                                        <a:lumOff val="25000"/>
                                      </a:schemeClr>
                                    </a:solidFill>
                                    <a:latin typeface="Cambria Math" panose="02040503050406030204" pitchFamily="18" charset="0"/>
                                    <a:cs typeface="Cambria Math" panose="02040503050406030204" pitchFamily="18" charset="0"/>
                                  </a:rPr>
                                </m:ctrlPr>
                              </m:dPr>
                              <m:e>
                                <m:sSup>
                                  <m:sSup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sSup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𝒓</m:t>
                                    </m:r>
                                  </m:e>
                                  <m:sup>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m:t>
                                    </m:r>
                                  </m:sup>
                                </m:sSup>
                              </m:e>
                            </m:d>
                            <m:sSup>
                              <m:sSup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sSupPr>
                              <m:e>
                                <m:d>
                                  <m:dPr>
                                    <m:begChr m:val="|"/>
                                    <m:endChr m:val="|"/>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d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𝝍</m:t>
                                    </m:r>
                                    <m:d>
                                      <m:d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dPr>
                                      <m:e>
                                        <m:sSup>
                                          <m:sSup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sSup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𝒓</m:t>
                                            </m:r>
                                          </m:e>
                                          <m:sup>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m:t>
                                            </m:r>
                                          </m:sup>
                                        </m:sSup>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m:t>
                                        </m:r>
                                        <m:sSup>
                                          <m:sSup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sSup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𝒌</m:t>
                                            </m:r>
                                          </m:e>
                                          <m:sup>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m:t>
                                            </m:r>
                                          </m:sup>
                                        </m:sSup>
                                      </m:e>
                                    </m:d>
                                  </m:e>
                                </m:d>
                              </m:e>
                              <m:sup>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𝟐</m:t>
                                </m:r>
                              </m:sup>
                            </m:sSup>
                          </m:e>
                        </m:nary>
                      </m:oMath>
                    </a14:m>
                    <a:r>
                      <a:rPr lang="en-US" altLang="zh-CN">
                        <a:solidFill>
                          <a:schemeClr val="tx1">
                            <a:lumMod val="75000"/>
                            <a:lumOff val="25000"/>
                          </a:schemeClr>
                        </a:solidFill>
                      </a:rPr>
                      <a:t> </a:t>
                    </a:r>
                    <a:endParaRPr lang="en-US" altLang="zh-CN">
                      <a:solidFill>
                        <a:schemeClr val="tx1">
                          <a:lumMod val="75000"/>
                          <a:lumOff val="25000"/>
                        </a:schemeClr>
                      </a:solidFill>
                    </a:endParaRPr>
                  </a:p>
                  <a:p>
                    <a:pPr algn="r">
                      <a:lnSpc>
                        <a:spcPct val="120000"/>
                      </a:lnSpc>
                    </a:pPr>
                    <a:r>
                      <a:rPr lang="en-US" altLang="zh-CN"/>
                      <a:t>  </a:t>
                    </a:r>
                    <a:endParaRPr lang="en-US" altLang="zh-CN" sz="1600">
                      <a:solidFill>
                        <a:srgbClr val="0070C0"/>
                      </a:solidFill>
                    </a:endParaRPr>
                  </a:p>
                </p:txBody>
              </p:sp>
            </mc:Choice>
            <mc:Fallback>
              <p:sp>
                <p:nvSpPr>
                  <p:cNvPr id="8" name="文本框 7"/>
                  <p:cNvSpPr txBox="1">
                    <a:spLocks noRot="1" noChangeAspect="1" noMove="1" noResize="1" noEditPoints="1" noAdjustHandles="1" noChangeArrowheads="1" noChangeShapeType="1" noTextEdit="1"/>
                  </p:cNvSpPr>
                  <p:nvPr/>
                </p:nvSpPr>
                <p:spPr>
                  <a:xfrm>
                    <a:off x="6973" y="4039"/>
                    <a:ext cx="6815" cy="2849"/>
                  </a:xfrm>
                  <a:prstGeom prst="rect">
                    <a:avLst/>
                  </a:prstGeom>
                  <a:blipFill rotWithShape="1">
                    <a:blip r:embed="rId3"/>
                  </a:blipFill>
                  <a:ln>
                    <a:solidFill>
                      <a:schemeClr val="bg1">
                        <a:lumMod val="50000"/>
                      </a:schemeClr>
                    </a:solidFill>
                  </a:ln>
                </p:spPr>
                <p:txBody>
                  <a:bodyPr/>
                  <a:lstStyle/>
                  <a:p>
                    <a:r>
                      <a:rPr lang="zh-CN" altLang="en-US">
                        <a:noFill/>
                      </a:rPr>
                      <a:t> </a:t>
                    </a:r>
                  </a:p>
                </p:txBody>
              </p:sp>
            </mc:Fallback>
          </mc:AlternateContent>
          <p:sp>
            <p:nvSpPr>
              <p:cNvPr id="9" name="文本框 8"/>
              <p:cNvSpPr txBox="1"/>
              <p:nvPr/>
            </p:nvSpPr>
            <p:spPr>
              <a:xfrm>
                <a:off x="8662" y="5416"/>
                <a:ext cx="1470" cy="822"/>
              </a:xfrm>
              <a:prstGeom prst="rect">
                <a:avLst/>
              </a:prstGeom>
              <a:noFill/>
            </p:spPr>
            <p:txBody>
              <a:bodyPr wrap="square" rtlCol="0" anchor="t">
                <a:spAutoFit/>
              </a:bodyPr>
              <a:p>
                <a:pPr algn="r"/>
                <a:r>
                  <a:rPr lang="en-US" sz="1400" dirty="0">
                    <a:solidFill>
                      <a:srgbClr val="0000FF"/>
                    </a:solidFill>
                    <a:latin typeface="Cambria Math" panose="02040503050406030204" pitchFamily="18" charset="0"/>
                    <a:cs typeface="Cambria Math" panose="02040503050406030204" pitchFamily="18" charset="0"/>
                    <a:sym typeface="+mn-ea"/>
                  </a:rPr>
                  <a:t>Source function</a:t>
                </a:r>
                <a:endParaRPr lang="en-US" altLang="en-US" sz="1400" dirty="0">
                  <a:solidFill>
                    <a:srgbClr val="0000FF"/>
                  </a:solidFill>
                  <a:latin typeface="Cambria Math" panose="02040503050406030204" pitchFamily="18" charset="0"/>
                  <a:cs typeface="Cambria Math" panose="02040503050406030204" pitchFamily="18" charset="0"/>
                  <a:sym typeface="+mn-ea"/>
                </a:endParaRPr>
              </a:p>
            </p:txBody>
          </p:sp>
          <p:sp>
            <p:nvSpPr>
              <p:cNvPr id="10" name="文本框 9"/>
              <p:cNvSpPr txBox="1"/>
              <p:nvPr/>
            </p:nvSpPr>
            <p:spPr>
              <a:xfrm>
                <a:off x="10250" y="5464"/>
                <a:ext cx="2988" cy="822"/>
              </a:xfrm>
              <a:prstGeom prst="rect">
                <a:avLst/>
              </a:prstGeom>
              <a:noFill/>
            </p:spPr>
            <p:txBody>
              <a:bodyPr wrap="square" rtlCol="0" anchor="t">
                <a:spAutoFit/>
              </a:bodyPr>
              <a:p>
                <a:r>
                  <a:rPr lang="en-US" sz="1400" dirty="0">
                    <a:solidFill>
                      <a:srgbClr val="FF0E56"/>
                    </a:solidFill>
                    <a:latin typeface="Cambria Math" panose="02040503050406030204" pitchFamily="18" charset="0"/>
                    <a:cs typeface="Cambria Math" panose="02040503050406030204" pitchFamily="18" charset="0"/>
                    <a:sym typeface="+mn-ea"/>
                  </a:rPr>
                  <a:t>Relative wave function of the particle pair</a:t>
                </a:r>
                <a:endParaRPr lang="en-US" altLang="en-US" sz="1400" dirty="0">
                  <a:solidFill>
                    <a:srgbClr val="FF0E56"/>
                  </a:solidFill>
                  <a:latin typeface="Cambria Math" panose="02040503050406030204" pitchFamily="18" charset="0"/>
                  <a:cs typeface="Cambria Math" panose="02040503050406030204" pitchFamily="18" charset="0"/>
                  <a:sym typeface="+mn-ea"/>
                </a:endParaRPr>
              </a:p>
            </p:txBody>
          </p:sp>
          <p:sp>
            <p:nvSpPr>
              <p:cNvPr id="11" name="矩形 10"/>
              <p:cNvSpPr/>
              <p:nvPr/>
            </p:nvSpPr>
            <p:spPr>
              <a:xfrm>
                <a:off x="9274" y="4669"/>
                <a:ext cx="796" cy="548"/>
              </a:xfrm>
              <a:prstGeom prst="rect">
                <a:avLst/>
              </a:prstGeom>
              <a:noFill/>
              <a:ln w="12700">
                <a:solidFill>
                  <a:srgbClr val="0000FF"/>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10205" y="4669"/>
                <a:ext cx="1401" cy="548"/>
              </a:xfrm>
              <a:prstGeom prst="rect">
                <a:avLst/>
              </a:prstGeom>
              <a:noFill/>
              <a:ln w="12700">
                <a:solidFill>
                  <a:srgbClr val="FF0066"/>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18" name="组合 17"/>
            <p:cNvGrpSpPr/>
            <p:nvPr/>
          </p:nvGrpSpPr>
          <p:grpSpPr>
            <a:xfrm>
              <a:off x="6985" y="7781"/>
              <a:ext cx="6815" cy="2849"/>
              <a:chOff x="7086" y="6647"/>
              <a:chExt cx="6815" cy="2849"/>
            </a:xfrm>
          </p:grpSpPr>
          <mc:AlternateContent xmlns:mc="http://schemas.openxmlformats.org/markup-compatibility/2006">
            <mc:Choice xmlns:a14="http://schemas.microsoft.com/office/drawing/2010/main" Requires="a14">
              <p:sp>
                <p:nvSpPr>
                  <p:cNvPr id="13" name="文本框 12"/>
                  <p:cNvSpPr txBox="1"/>
                  <p:nvPr/>
                </p:nvSpPr>
                <p:spPr>
                  <a:xfrm>
                    <a:off x="7086" y="6647"/>
                    <a:ext cx="6815" cy="2849"/>
                  </a:xfrm>
                  <a:prstGeom prst="rect">
                    <a:avLst/>
                  </a:prstGeom>
                  <a:noFill/>
                  <a:ln>
                    <a:solidFill>
                      <a:schemeClr val="bg1">
                        <a:lumMod val="50000"/>
                      </a:schemeClr>
                    </a:solidFill>
                  </a:ln>
                </p:spPr>
                <p:txBody>
                  <a:bodyPr wrap="square" rtlCol="0">
                    <a:noAutofit/>
                  </a:bodyPr>
                  <a:p>
                    <a:pPr>
                      <a:lnSpc>
                        <a:spcPct val="120000"/>
                      </a:lnSpc>
                    </a:pPr>
                    <a:r>
                      <a:rPr lang="zh-CN" altLang="en-US"/>
                      <a:t>实验上用混合事件法提取本底：</a:t>
                    </a:r>
                    <a:endParaRPr lang="zh-CN" altLang="en-US"/>
                  </a:p>
                  <a:p>
                    <a:pPr>
                      <a:lnSpc>
                        <a:spcPct val="120000"/>
                      </a:lnSpc>
                    </a:pPr>
                    <a:endParaRPr lang="en-US" altLang="zh-CN"/>
                  </a:p>
                  <a:p>
                    <a:pPr>
                      <a:lnSpc>
                        <a:spcPct val="120000"/>
                      </a:lnSpc>
                    </a:pPr>
                    <a14:m>
                      <m:oMath xmlns:m="http://schemas.openxmlformats.org/officeDocument/2006/math">
                        <m:r>
                          <a:rPr lang="en-US" altLang="zh-CN" i="1">
                            <a:latin typeface="Cambria Math" panose="02040503050406030204" pitchFamily="18" charset="0"/>
                            <a:cs typeface="Cambria Math" panose="02040503050406030204" pitchFamily="18" charset="0"/>
                          </a:rPr>
                          <m:t>𝐶</m:t>
                        </m:r>
                        <m:d>
                          <m:dPr>
                            <m:ctrlPr>
                              <a:rPr lang="en-US" altLang="zh-CN" i="1">
                                <a:latin typeface="Cambria Math" panose="02040503050406030204" pitchFamily="18" charset="0"/>
                                <a:cs typeface="Cambria Math" panose="02040503050406030204" pitchFamily="18" charset="0"/>
                              </a:rPr>
                            </m:ctrlPr>
                          </m:dPr>
                          <m:e>
                            <m:sSup>
                              <m:sSupPr>
                                <m:ctrlPr>
                                  <a:rPr lang="en-US" altLang="zh-CN" b="1" i="1">
                                    <a:latin typeface="Cambria Math" panose="02040503050406030204" pitchFamily="18" charset="0"/>
                                    <a:cs typeface="Cambria Math" panose="02040503050406030204" pitchFamily="18" charset="0"/>
                                  </a:rPr>
                                </m:ctrlPr>
                              </m:sSupPr>
                              <m:e>
                                <m:r>
                                  <a:rPr lang="en-US" altLang="zh-CN" b="1" i="1">
                                    <a:latin typeface="Cambria Math" panose="02040503050406030204" pitchFamily="18" charset="0"/>
                                    <a:cs typeface="Cambria Math" panose="02040503050406030204" pitchFamily="18" charset="0"/>
                                  </a:rPr>
                                  <m:t>𝒌</m:t>
                                </m:r>
                              </m:e>
                              <m:sup>
                                <m:r>
                                  <a:rPr lang="en-US" altLang="zh-CN" b="1" i="1">
                                    <a:latin typeface="Cambria Math" panose="02040503050406030204" pitchFamily="18" charset="0"/>
                                    <a:cs typeface="Cambria Math" panose="02040503050406030204" pitchFamily="18" charset="0"/>
                                  </a:rPr>
                                  <m:t>∗</m:t>
                                </m:r>
                              </m:sup>
                            </m:sSup>
                          </m:e>
                        </m:d>
                        <m:r>
                          <a:rPr lang="en-US" altLang="zh-CN" b="1" i="1">
                            <a:latin typeface="Cambria Math" panose="02040503050406030204" pitchFamily="18" charset="0"/>
                            <a:cs typeface="Cambria Math" panose="02040503050406030204" pitchFamily="18" charset="0"/>
                          </a:rPr>
                          <m:t>=</m:t>
                        </m:r>
                        <m:r>
                          <a:rPr lang="en-US" altLang="zh-CN" b="1" i="1">
                            <a:latin typeface="Cambria Math" panose="02040503050406030204" pitchFamily="18" charset="0"/>
                            <a:cs typeface="Cambria Math" panose="02040503050406030204" pitchFamily="18" charset="0"/>
                          </a:rPr>
                          <m:t>𝒩</m:t>
                        </m:r>
                        <m:f>
                          <m:fPr>
                            <m:ctrlPr>
                              <a:rPr lang="en-US" altLang="zh-CN" b="1" i="1">
                                <a:latin typeface="Cambria Math" panose="02040503050406030204" pitchFamily="18" charset="0"/>
                                <a:cs typeface="Cambria Math" panose="02040503050406030204" pitchFamily="18" charset="0"/>
                              </a:rPr>
                            </m:ctrlPr>
                          </m:fPr>
                          <m:num>
                            <m:r>
                              <a:rPr lang="en-US" altLang="zh-CN" i="1">
                                <a:latin typeface="Cambria Math" panose="02040503050406030204" pitchFamily="18" charset="0"/>
                                <a:cs typeface="Cambria Math" panose="02040503050406030204" pitchFamily="18" charset="0"/>
                              </a:rPr>
                              <m:t>𝐴</m:t>
                            </m:r>
                            <m:r>
                              <a:rPr lang="en-US" altLang="zh-CN" b="1" i="1">
                                <a:latin typeface="Cambria Math" panose="02040503050406030204" pitchFamily="18" charset="0"/>
                                <a:cs typeface="Cambria Math" panose="02040503050406030204" pitchFamily="18" charset="0"/>
                              </a:rPr>
                              <m:t>(</m:t>
                            </m:r>
                            <m:sSup>
                              <m:sSupPr>
                                <m:ctrlPr>
                                  <a:rPr lang="en-US" altLang="zh-CN" b="1" i="1">
                                    <a:latin typeface="Cambria Math" panose="02040503050406030204" pitchFamily="18" charset="0"/>
                                    <a:cs typeface="Cambria Math" panose="02040503050406030204" pitchFamily="18" charset="0"/>
                                  </a:rPr>
                                </m:ctrlPr>
                              </m:sSupPr>
                              <m:e>
                                <m:r>
                                  <a:rPr lang="en-US" altLang="zh-CN" b="1" i="1">
                                    <a:latin typeface="Cambria Math" panose="02040503050406030204" pitchFamily="18" charset="0"/>
                                    <a:cs typeface="Cambria Math" panose="02040503050406030204" pitchFamily="18" charset="0"/>
                                  </a:rPr>
                                  <m:t>𝒌</m:t>
                                </m:r>
                              </m:e>
                              <m:sup>
                                <m:r>
                                  <a:rPr lang="en-US" altLang="zh-CN" b="1" i="1">
                                    <a:latin typeface="Cambria Math" panose="02040503050406030204" pitchFamily="18" charset="0"/>
                                    <a:cs typeface="Cambria Math" panose="02040503050406030204" pitchFamily="18" charset="0"/>
                                  </a:rPr>
                                  <m:t>∗</m:t>
                                </m:r>
                              </m:sup>
                            </m:sSup>
                            <m:r>
                              <a:rPr lang="en-US" altLang="zh-CN" b="1" i="1">
                                <a:latin typeface="Cambria Math" panose="02040503050406030204" pitchFamily="18" charset="0"/>
                                <a:cs typeface="Cambria Math" panose="02040503050406030204" pitchFamily="18" charset="0"/>
                              </a:rPr>
                              <m:t>)</m:t>
                            </m:r>
                          </m:num>
                          <m:den>
                            <m:r>
                              <a:rPr lang="en-US" altLang="zh-CN" i="1">
                                <a:latin typeface="Cambria Math" panose="02040503050406030204" pitchFamily="18" charset="0"/>
                                <a:cs typeface="Cambria Math" panose="02040503050406030204" pitchFamily="18" charset="0"/>
                              </a:rPr>
                              <m:t>𝐵</m:t>
                            </m:r>
                            <m:r>
                              <a:rPr lang="en-US" altLang="zh-CN" b="1" i="1">
                                <a:latin typeface="Cambria Math" panose="02040503050406030204" pitchFamily="18" charset="0"/>
                                <a:cs typeface="Cambria Math" panose="02040503050406030204" pitchFamily="18" charset="0"/>
                              </a:rPr>
                              <m:t>(</m:t>
                            </m:r>
                            <m:sSup>
                              <m:sSupPr>
                                <m:ctrlPr>
                                  <a:rPr lang="en-US" altLang="zh-CN" b="1" i="1">
                                    <a:latin typeface="Cambria Math" panose="02040503050406030204" pitchFamily="18" charset="0"/>
                                    <a:cs typeface="Cambria Math" panose="02040503050406030204" pitchFamily="18" charset="0"/>
                                  </a:rPr>
                                </m:ctrlPr>
                              </m:sSupPr>
                              <m:e>
                                <m:r>
                                  <a:rPr lang="en-US" altLang="zh-CN" b="1" i="1">
                                    <a:latin typeface="Cambria Math" panose="02040503050406030204" pitchFamily="18" charset="0"/>
                                    <a:cs typeface="Cambria Math" panose="02040503050406030204" pitchFamily="18" charset="0"/>
                                  </a:rPr>
                                  <m:t>𝒌</m:t>
                                </m:r>
                              </m:e>
                              <m:sup>
                                <m:r>
                                  <a:rPr lang="en-US" altLang="zh-CN" b="1" i="1">
                                    <a:latin typeface="Cambria Math" panose="02040503050406030204" pitchFamily="18" charset="0"/>
                                    <a:cs typeface="Cambria Math" panose="02040503050406030204" pitchFamily="18" charset="0"/>
                                  </a:rPr>
                                  <m:t>∗</m:t>
                                </m:r>
                              </m:sup>
                            </m:sSup>
                            <m:r>
                              <a:rPr lang="en-US" altLang="zh-CN" b="1" i="1">
                                <a:latin typeface="Cambria Math" panose="02040503050406030204" pitchFamily="18" charset="0"/>
                                <a:cs typeface="Cambria Math" panose="02040503050406030204" pitchFamily="18" charset="0"/>
                              </a:rPr>
                              <m:t>)</m:t>
                            </m:r>
                          </m:den>
                        </m:f>
                      </m:oMath>
                    </a14:m>
                    <a:r>
                      <a:rPr lang="en-US" altLang="zh-CN"/>
                      <a:t> </a:t>
                    </a:r>
                    <a:endParaRPr lang="en-US" altLang="zh-CN"/>
                  </a:p>
                  <a:p>
                    <a:pPr algn="r">
                      <a:lnSpc>
                        <a:spcPct val="120000"/>
                      </a:lnSpc>
                    </a:pPr>
                    <a:endParaRPr lang="en-US" altLang="zh-CN" sz="1600" b="1" i="1">
                      <a:solidFill>
                        <a:srgbClr val="0070C0"/>
                      </a:solidFill>
                      <a:latin typeface="Cambria Math" panose="02040503050406030204" pitchFamily="18" charset="0"/>
                      <a:cs typeface="Cambria Math" panose="02040503050406030204" pitchFamily="18" charset="0"/>
                    </a:endParaRPr>
                  </a:p>
                  <a:p>
                    <a:pPr algn="r">
                      <a:lnSpc>
                        <a:spcPct val="120000"/>
                      </a:lnSpc>
                    </a:pPr>
                    <a14:m>
                      <m:oMath xmlns:m="http://schemas.openxmlformats.org/officeDocument/2006/math">
                        <m:sSup>
                          <m:sSupPr>
                            <m:ctrlPr>
                              <a:rPr lang="en-US" altLang="zh-CN" sz="1600" b="1" i="1">
                                <a:solidFill>
                                  <a:srgbClr val="0070C0"/>
                                </a:solidFill>
                                <a:latin typeface="Cambria Math" panose="02040503050406030204" pitchFamily="18" charset="0"/>
                                <a:cs typeface="Cambria Math" panose="02040503050406030204" pitchFamily="18" charset="0"/>
                              </a:rPr>
                            </m:ctrlPr>
                          </m:sSupPr>
                          <m:e>
                            <m:r>
                              <a:rPr lang="en-US" altLang="zh-CN" sz="1600" b="1" i="1">
                                <a:solidFill>
                                  <a:srgbClr val="0070C0"/>
                                </a:solidFill>
                                <a:latin typeface="Cambria Math" panose="02040503050406030204" pitchFamily="18" charset="0"/>
                                <a:cs typeface="Cambria Math" panose="02040503050406030204" pitchFamily="18" charset="0"/>
                              </a:rPr>
                              <m:t>𝒌</m:t>
                            </m:r>
                          </m:e>
                          <m:sup>
                            <m:r>
                              <a:rPr lang="en-US" altLang="zh-CN" sz="1600" b="1" i="1">
                                <a:solidFill>
                                  <a:srgbClr val="0070C0"/>
                                </a:solidFill>
                                <a:latin typeface="Cambria Math" panose="02040503050406030204" pitchFamily="18" charset="0"/>
                                <a:cs typeface="Cambria Math" panose="02040503050406030204" pitchFamily="18" charset="0"/>
                              </a:rPr>
                              <m:t>∗</m:t>
                            </m:r>
                          </m:sup>
                        </m:sSup>
                      </m:oMath>
                    </a14:m>
                    <a:r>
                      <a:rPr lang="en-US" altLang="zh-CN" sz="1600">
                        <a:solidFill>
                          <a:srgbClr val="0070C0"/>
                        </a:solidFill>
                      </a:rPr>
                      <a:t>: </a:t>
                    </a:r>
                    <a:r>
                      <a:rPr lang="zh-CN" altLang="en-US" sz="1600">
                        <a:solidFill>
                          <a:srgbClr val="0070C0"/>
                        </a:solidFill>
                      </a:rPr>
                      <a:t>粒子对本体坐标系内相对动量</a:t>
                    </a:r>
                    <a:endParaRPr lang="en-US" altLang="zh-CN" sz="1600">
                      <a:solidFill>
                        <a:srgbClr val="0070C0"/>
                      </a:solidFill>
                    </a:endParaRPr>
                  </a:p>
                  <a:p>
                    <a:pPr algn="r">
                      <a:lnSpc>
                        <a:spcPct val="120000"/>
                      </a:lnSpc>
                    </a:pPr>
                    <a:r>
                      <a:rPr lang="en-US" altLang="zh-CN"/>
                      <a:t>  </a:t>
                    </a:r>
                    <a:endParaRPr lang="en-US" altLang="zh-CN" sz="1600">
                      <a:solidFill>
                        <a:srgbClr val="0070C0"/>
                      </a:solidFill>
                    </a:endParaRPr>
                  </a:p>
                </p:txBody>
              </p:sp>
            </mc:Choice>
            <mc:Fallback>
              <p:sp>
                <p:nvSpPr>
                  <p:cNvPr id="13" name="文本框 12"/>
                  <p:cNvSpPr txBox="1">
                    <a:spLocks noRot="1" noChangeAspect="1" noMove="1" noResize="1" noEditPoints="1" noAdjustHandles="1" noChangeArrowheads="1" noChangeShapeType="1" noTextEdit="1"/>
                  </p:cNvSpPr>
                  <p:nvPr/>
                </p:nvSpPr>
                <p:spPr>
                  <a:xfrm>
                    <a:off x="7086" y="6647"/>
                    <a:ext cx="6815" cy="2849"/>
                  </a:xfrm>
                  <a:prstGeom prst="rect">
                    <a:avLst/>
                  </a:prstGeom>
                  <a:blipFill rotWithShape="1">
                    <a:blip r:embed="rId4"/>
                  </a:blipFill>
                  <a:ln>
                    <a:solidFill>
                      <a:schemeClr val="bg1">
                        <a:lumMod val="50000"/>
                      </a:schemeClr>
                    </a:solidFill>
                  </a:ln>
                </p:spPr>
                <p:txBody>
                  <a:bodyPr/>
                  <a:lstStyle/>
                  <a:p>
                    <a:r>
                      <a:rPr lang="zh-CN" altLang="en-US">
                        <a:noFill/>
                      </a:rPr>
                      <a:t> </a:t>
                    </a:r>
                  </a:p>
                </p:txBody>
              </p:sp>
            </mc:Fallback>
          </mc:AlternateContent>
          <p:sp>
            <p:nvSpPr>
              <p:cNvPr id="14" name="矩形 13"/>
              <p:cNvSpPr/>
              <p:nvPr/>
            </p:nvSpPr>
            <p:spPr>
              <a:xfrm>
                <a:off x="9014" y="7823"/>
                <a:ext cx="649" cy="340"/>
              </a:xfrm>
              <a:prstGeom prst="rect">
                <a:avLst/>
              </a:prstGeom>
              <a:noFill/>
              <a:ln w="12700">
                <a:solidFill>
                  <a:srgbClr val="0000FF"/>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矩形 14"/>
              <p:cNvSpPr/>
              <p:nvPr/>
            </p:nvSpPr>
            <p:spPr>
              <a:xfrm>
                <a:off x="9014" y="8325"/>
                <a:ext cx="649" cy="340"/>
              </a:xfrm>
              <a:prstGeom prst="rect">
                <a:avLst/>
              </a:prstGeom>
              <a:noFill/>
              <a:ln w="12700">
                <a:solidFill>
                  <a:srgbClr val="FF0E56"/>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文本框 15"/>
              <p:cNvSpPr txBox="1"/>
              <p:nvPr/>
            </p:nvSpPr>
            <p:spPr>
              <a:xfrm>
                <a:off x="9804" y="7713"/>
                <a:ext cx="1470" cy="483"/>
              </a:xfrm>
              <a:prstGeom prst="rect">
                <a:avLst/>
              </a:prstGeom>
              <a:noFill/>
            </p:spPr>
            <p:txBody>
              <a:bodyPr wrap="square" rtlCol="0" anchor="t">
                <a:spAutoFit/>
              </a:bodyPr>
              <a:p>
                <a:r>
                  <a:rPr lang="en-US" sz="1400" dirty="0">
                    <a:solidFill>
                      <a:srgbClr val="0000FF"/>
                    </a:solidFill>
                    <a:latin typeface="Cambria Math" panose="02040503050406030204" pitchFamily="18" charset="0"/>
                    <a:cs typeface="Cambria Math" panose="02040503050406030204" pitchFamily="18" charset="0"/>
                    <a:sym typeface="+mn-ea"/>
                  </a:rPr>
                  <a:t>Signal</a:t>
                </a:r>
                <a:endParaRPr lang="en-US" altLang="en-US" sz="1400" dirty="0">
                  <a:solidFill>
                    <a:srgbClr val="0000FF"/>
                  </a:solidFill>
                  <a:latin typeface="Cambria Math" panose="02040503050406030204" pitchFamily="18" charset="0"/>
                  <a:cs typeface="Cambria Math" panose="02040503050406030204" pitchFamily="18" charset="0"/>
                  <a:sym typeface="+mn-ea"/>
                </a:endParaRPr>
              </a:p>
            </p:txBody>
          </p:sp>
          <p:sp>
            <p:nvSpPr>
              <p:cNvPr id="17" name="文本框 16"/>
              <p:cNvSpPr txBox="1"/>
              <p:nvPr/>
            </p:nvSpPr>
            <p:spPr>
              <a:xfrm>
                <a:off x="9809" y="8235"/>
                <a:ext cx="1755" cy="483"/>
              </a:xfrm>
              <a:prstGeom prst="rect">
                <a:avLst/>
              </a:prstGeom>
              <a:noFill/>
            </p:spPr>
            <p:txBody>
              <a:bodyPr wrap="square" rtlCol="0" anchor="t">
                <a:spAutoFit/>
              </a:bodyPr>
              <a:p>
                <a:r>
                  <a:rPr lang="en-US" sz="1400" dirty="0">
                    <a:solidFill>
                      <a:srgbClr val="FF0E56"/>
                    </a:solidFill>
                    <a:latin typeface="Cambria Math" panose="02040503050406030204" pitchFamily="18" charset="0"/>
                    <a:cs typeface="Cambria Math" panose="02040503050406030204" pitchFamily="18" charset="0"/>
                    <a:sym typeface="+mn-ea"/>
                  </a:rPr>
                  <a:t>Background</a:t>
                </a:r>
                <a:endParaRPr lang="en-US" altLang="en-US" sz="1400" dirty="0">
                  <a:solidFill>
                    <a:srgbClr val="FF0E56"/>
                  </a:solidFill>
                  <a:latin typeface="Cambria Math" panose="02040503050406030204" pitchFamily="18" charset="0"/>
                  <a:cs typeface="Cambria Math" panose="02040503050406030204" pitchFamily="18" charset="0"/>
                  <a:sym typeface="+mn-ea"/>
                </a:endParaRPr>
              </a:p>
            </p:txBody>
          </p:sp>
        </p:grpSp>
        <p:sp>
          <p:nvSpPr>
            <p:cNvPr id="20" name="流程图: 终止 19"/>
            <p:cNvSpPr/>
            <p:nvPr/>
          </p:nvSpPr>
          <p:spPr>
            <a:xfrm>
              <a:off x="12122" y="1998"/>
              <a:ext cx="1678" cy="350"/>
            </a:xfrm>
            <a:prstGeom prst="flowChartTerminator">
              <a:avLst/>
            </a:prstGeom>
            <a:solidFill>
              <a:schemeClr val="bg1">
                <a:lumMod val="85000"/>
              </a:schemeClr>
            </a:solidFill>
            <a:ln w="127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solidFill>
                    <a:srgbClr val="C00000"/>
                  </a:solidFill>
                  <a:latin typeface="+mj-lt"/>
                  <a:cs typeface="+mj-lt"/>
                </a:rPr>
                <a:t>定义</a:t>
              </a:r>
              <a:endParaRPr lang="zh-CN" altLang="en-US" sz="1400">
                <a:solidFill>
                  <a:srgbClr val="C00000"/>
                </a:solidFill>
                <a:latin typeface="+mj-lt"/>
                <a:cs typeface="+mj-lt"/>
              </a:endParaRPr>
            </a:p>
          </p:txBody>
        </p:sp>
        <p:sp>
          <p:nvSpPr>
            <p:cNvPr id="21" name="流程图: 终止 20"/>
            <p:cNvSpPr/>
            <p:nvPr/>
          </p:nvSpPr>
          <p:spPr>
            <a:xfrm>
              <a:off x="12122" y="4380"/>
              <a:ext cx="1678" cy="350"/>
            </a:xfrm>
            <a:prstGeom prst="flowChartTerminator">
              <a:avLst/>
            </a:prstGeom>
            <a:solidFill>
              <a:schemeClr val="bg1">
                <a:lumMod val="85000"/>
              </a:schemeClr>
            </a:solidFill>
            <a:ln w="127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solidFill>
                    <a:srgbClr val="C00000"/>
                  </a:solidFill>
                  <a:latin typeface="+mj-lt"/>
                  <a:cs typeface="+mj-lt"/>
                </a:rPr>
                <a:t>建模</a:t>
              </a:r>
              <a:endParaRPr lang="zh-CN" altLang="en-US" sz="1400">
                <a:solidFill>
                  <a:srgbClr val="C00000"/>
                </a:solidFill>
                <a:latin typeface="+mj-lt"/>
                <a:cs typeface="+mj-lt"/>
              </a:endParaRPr>
            </a:p>
          </p:txBody>
        </p:sp>
        <p:sp>
          <p:nvSpPr>
            <p:cNvPr id="22" name="流程图: 终止 21"/>
            <p:cNvSpPr/>
            <p:nvPr/>
          </p:nvSpPr>
          <p:spPr>
            <a:xfrm>
              <a:off x="12122" y="7554"/>
              <a:ext cx="1678" cy="350"/>
            </a:xfrm>
            <a:prstGeom prst="flowChartTerminator">
              <a:avLst/>
            </a:prstGeom>
            <a:solidFill>
              <a:schemeClr val="bg1">
                <a:lumMod val="85000"/>
              </a:schemeClr>
            </a:solidFill>
            <a:ln w="127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400">
                  <a:solidFill>
                    <a:srgbClr val="C00000"/>
                  </a:solidFill>
                  <a:latin typeface="+mj-lt"/>
                  <a:cs typeface="+mj-lt"/>
                </a:rPr>
                <a:t>实验提取</a:t>
              </a:r>
              <a:endParaRPr lang="zh-CN" altLang="en-US" sz="1400">
                <a:solidFill>
                  <a:srgbClr val="C00000"/>
                </a:solidFill>
                <a:latin typeface="+mj-lt"/>
                <a:cs typeface="+mj-lt"/>
              </a:endParaRPr>
            </a:p>
          </p:txBody>
        </p:sp>
      </p:grpSp>
      <mc:AlternateContent xmlns:mc="http://schemas.openxmlformats.org/markup-compatibility/2006">
        <mc:Choice xmlns:a14="http://schemas.microsoft.com/office/drawing/2010/main" Requires="a14">
          <p:sp>
            <p:nvSpPr>
              <p:cNvPr id="5" name="文本框 4"/>
              <p:cNvSpPr txBox="1"/>
              <p:nvPr/>
            </p:nvSpPr>
            <p:spPr>
              <a:xfrm>
                <a:off x="178435" y="1293495"/>
                <a:ext cx="3795395" cy="865505"/>
              </a:xfrm>
              <a:prstGeom prst="rect">
                <a:avLst/>
              </a:prstGeom>
              <a:solidFill>
                <a:schemeClr val="accent5">
                  <a:lumMod val="20000"/>
                  <a:lumOff val="80000"/>
                </a:schemeClr>
              </a:solidFill>
            </p:spPr>
            <p:txBody>
              <a:bodyPr wrap="square" rtlCol="0" anchor="t">
                <a:spAutoFit/>
              </a:bodyPr>
              <a:p>
                <a:pPr>
                  <a:lnSpc>
                    <a:spcPct val="140000"/>
                  </a:lnSpc>
                </a:pPr>
                <a:r>
                  <a:rPr lang="en-US" altLang="zh-CN" spc="-1" dirty="0">
                    <a:solidFill>
                      <a:schemeClr val="tx1">
                        <a:lumMod val="75000"/>
                        <a:lumOff val="25000"/>
                      </a:schemeClr>
                    </a:solidFill>
                    <a:uFill>
                      <a:solidFill>
                        <a:srgbClr val="FFFFFF"/>
                      </a:solidFill>
                    </a:uFill>
                    <a:sym typeface="+mn-ea"/>
                  </a:rPr>
                  <a:t>- </a:t>
                </a:r>
                <a:r>
                  <a:rPr lang="zh-CN" altLang="en-US" spc="-1" dirty="0">
                    <a:solidFill>
                      <a:schemeClr val="tx1">
                        <a:lumMod val="75000"/>
                        <a:lumOff val="25000"/>
                      </a:schemeClr>
                    </a:solidFill>
                    <a:uFill>
                      <a:solidFill>
                        <a:srgbClr val="FFFFFF"/>
                      </a:solidFill>
                    </a:uFill>
                    <a:sym typeface="+mn-ea"/>
                  </a:rPr>
                  <a:t>发射源的时空分布</a:t>
                </a:r>
                <a:r>
                  <a:rPr lang="en-US" altLang="zh-CN" spc="-1" dirty="0">
                    <a:solidFill>
                      <a:schemeClr val="tx1">
                        <a:lumMod val="75000"/>
                        <a:lumOff val="25000"/>
                      </a:schemeClr>
                    </a:solidFill>
                    <a:uFill>
                      <a:solidFill>
                        <a:srgbClr val="FFFFFF"/>
                      </a:solidFill>
                    </a:uFill>
                    <a:sym typeface="+mn-ea"/>
                  </a:rPr>
                  <a:t> </a:t>
                </a:r>
                <a:r>
                  <a:rPr lang="en-US" altLang="zh-CN" spc="-1" dirty="0">
                    <a:solidFill>
                      <a:schemeClr val="tx1">
                        <a:lumMod val="75000"/>
                        <a:lumOff val="25000"/>
                      </a:schemeClr>
                    </a:solidFill>
                    <a:uFill>
                      <a:solidFill>
                        <a:srgbClr val="FFFFFF"/>
                      </a:solidFill>
                    </a:uFill>
                    <a:sym typeface="Wingdings" panose="05000000000000000000" charset="0"/>
                  </a:rPr>
                  <a:t> </a:t>
                </a:r>
                <a:r>
                  <a:rPr lang="zh-CN" altLang="en-US" spc="-1" dirty="0">
                    <a:solidFill>
                      <a:schemeClr val="tx1">
                        <a:lumMod val="75000"/>
                        <a:lumOff val="25000"/>
                      </a:schemeClr>
                    </a:solidFill>
                    <a:uFill>
                      <a:solidFill>
                        <a:srgbClr val="FFFFFF"/>
                      </a:solidFill>
                    </a:uFill>
                    <a:sym typeface="Wingdings" panose="05000000000000000000" charset="0"/>
                  </a:rPr>
                  <a:t>碰撞动力学</a:t>
                </a:r>
                <a:endParaRPr lang="zh-CN" altLang="en-US" spc="-1" dirty="0">
                  <a:solidFill>
                    <a:schemeClr val="tx1">
                      <a:lumMod val="75000"/>
                      <a:lumOff val="25000"/>
                    </a:schemeClr>
                  </a:solidFill>
                  <a:uFill>
                    <a:solidFill>
                      <a:srgbClr val="FFFFFF"/>
                    </a:solidFill>
                  </a:uFill>
                  <a:sym typeface="+mn-ea"/>
                </a:endParaRPr>
              </a:p>
              <a:p>
                <a:pPr>
                  <a:lnSpc>
                    <a:spcPct val="140000"/>
                  </a:lnSpc>
                </a:pPr>
                <a:r>
                  <a:rPr lang="en-US" altLang="zh-CN" spc="-1" dirty="0">
                    <a:solidFill>
                      <a:schemeClr val="tx1">
                        <a:lumMod val="75000"/>
                        <a:lumOff val="25000"/>
                      </a:schemeClr>
                    </a:solidFill>
                    <a:uFill>
                      <a:solidFill>
                        <a:srgbClr val="FFFFFF"/>
                      </a:solidFill>
                    </a:uFill>
                    <a:sym typeface="+mn-ea"/>
                  </a:rPr>
                  <a:t>- </a:t>
                </a:r>
                <a:r>
                  <a:rPr lang="zh-CN" altLang="en-US" spc="-1" dirty="0">
                    <a:solidFill>
                      <a:schemeClr val="tx1">
                        <a:lumMod val="75000"/>
                        <a:lumOff val="25000"/>
                      </a:schemeClr>
                    </a:solidFill>
                    <a:uFill>
                      <a:solidFill>
                        <a:srgbClr val="FFFFFF"/>
                      </a:solidFill>
                    </a:uFill>
                    <a:sym typeface="+mn-ea"/>
                  </a:rPr>
                  <a:t>粒子末态相互作用</a:t>
                </a:r>
                <a:r>
                  <a:rPr lang="en-US" altLang="zh-CN" spc="-1" dirty="0">
                    <a:solidFill>
                      <a:schemeClr val="tx1">
                        <a:lumMod val="75000"/>
                        <a:lumOff val="25000"/>
                      </a:schemeClr>
                    </a:solidFill>
                    <a:uFill>
                      <a:solidFill>
                        <a:srgbClr val="FFFFFF"/>
                      </a:solidFill>
                    </a:uFill>
                    <a:sym typeface="+mn-ea"/>
                  </a:rPr>
                  <a:t> </a:t>
                </a:r>
                <a:r>
                  <a:rPr lang="en-US" altLang="zh-CN" spc="-1" dirty="0">
                    <a:solidFill>
                      <a:schemeClr val="tx1">
                        <a:lumMod val="75000"/>
                        <a:lumOff val="25000"/>
                      </a:schemeClr>
                    </a:solidFill>
                    <a:uFill>
                      <a:solidFill>
                        <a:srgbClr val="FFFFFF"/>
                      </a:solidFill>
                    </a:uFill>
                    <a:sym typeface="Wingdings" panose="05000000000000000000" charset="0"/>
                  </a:rPr>
                  <a:t> </a:t>
                </a:r>
                <a14:m>
                  <m:oMath xmlns:m="http://schemas.openxmlformats.org/officeDocument/2006/math">
                    <m:d>
                      <m:dPr>
                        <m:ctrlP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ctrlPr>
                      </m:dPr>
                      <m:e>
                        <m:sSub>
                          <m:sSubPr>
                            <m:ctrlP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ctrlPr>
                          </m:sSubPr>
                          <m:e>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𝑓</m:t>
                            </m:r>
                          </m:e>
                          <m:sub>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0</m:t>
                            </m:r>
                          </m:sub>
                        </m:sSub>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m:t>
                        </m:r>
                        <m:sSub>
                          <m:sSubPr>
                            <m:ctrlP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ctrlPr>
                          </m:sSubPr>
                          <m:e>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𝑑</m:t>
                            </m:r>
                          </m:e>
                          <m:sub>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0</m:t>
                            </m:r>
                          </m:sub>
                        </m:sSub>
                      </m:e>
                    </m:d>
                  </m:oMath>
                </a14:m>
                <a:endPar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178435" y="1293495"/>
                <a:ext cx="3795395" cy="865505"/>
              </a:xfrm>
              <a:prstGeom prst="rect">
                <a:avLst/>
              </a:prstGeom>
              <a:blipFill rotWithShape="1">
                <a:blip r:embed="rId5"/>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5" name="文本框 24"/>
              <p:cNvSpPr txBox="1"/>
              <p:nvPr/>
            </p:nvSpPr>
            <p:spPr>
              <a:xfrm>
                <a:off x="6607175" y="3789680"/>
                <a:ext cx="1716405" cy="309880"/>
              </a:xfrm>
              <a:prstGeom prst="rect">
                <a:avLst/>
              </a:prstGeom>
              <a:solidFill>
                <a:srgbClr val="FFFF00"/>
              </a:solidFill>
            </p:spPr>
            <p:txBody>
              <a:bodyPr wrap="square" rtlCol="0" anchor="t">
                <a:noAutofit/>
              </a:bodyPr>
              <a:p>
                <a14:m>
                  <m:oMathPara xmlns:m="http://schemas.openxmlformats.org/officeDocument/2006/math">
                    <m:oMathParaPr>
                      <m:jc m:val="centerGroup"/>
                    </m:oMathParaPr>
                    <m:oMath xmlns:m="http://schemas.openxmlformats.org/officeDocument/2006/math">
                      <m:d>
                        <m:dPr>
                          <m:ctrlP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ctrlPr>
                        </m:dPr>
                        <m:e>
                          <m:sSub>
                            <m:sSubPr>
                              <m:ctrlP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ctrlPr>
                            </m:sSubPr>
                            <m:e>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𝑓</m:t>
                              </m:r>
                            </m:e>
                            <m:sub>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0</m:t>
                              </m:r>
                            </m:sub>
                          </m:sSub>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m:t>
                          </m:r>
                          <m:sSub>
                            <m:sSubPr>
                              <m:ctrlP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ctrlPr>
                            </m:sSubPr>
                            <m:e>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𝑑</m:t>
                              </m:r>
                            </m:e>
                            <m:sub>
                              <m:r>
                                <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rPr>
                                <m:t>0</m:t>
                              </m:r>
                            </m:sub>
                          </m:sSub>
                        </m:e>
                      </m:d>
                    </m:oMath>
                  </m:oMathPara>
                </a14:m>
                <a:endParaRPr lang="en-US" altLang="zh-CN" i="1"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Wingdings" panose="05000000000000000000" charset="0"/>
                </a:endParaRPr>
              </a:p>
            </p:txBody>
          </p:sp>
        </mc:Choice>
        <mc:Fallback>
          <p:sp>
            <p:nvSpPr>
              <p:cNvPr id="25" name="文本框 24"/>
              <p:cNvSpPr txBox="1">
                <a:spLocks noRot="1" noChangeAspect="1" noMove="1" noResize="1" noEditPoints="1" noAdjustHandles="1" noChangeArrowheads="1" noChangeShapeType="1" noTextEdit="1"/>
              </p:cNvSpPr>
              <p:nvPr/>
            </p:nvSpPr>
            <p:spPr>
              <a:xfrm>
                <a:off x="6607175" y="3789680"/>
                <a:ext cx="1716405" cy="309880"/>
              </a:xfrm>
              <a:prstGeom prst="rect">
                <a:avLst/>
              </a:prstGeom>
              <a:blipFill rotWithShape="1">
                <a:blip r:embed="rId6"/>
                <a:stretch>
                  <a:fillRect b="-3279"/>
                </a:stretch>
              </a:blipFill>
            </p:spPr>
            <p:txBody>
              <a:bodyPr/>
              <a:lstStyle/>
              <a:p>
                <a:r>
                  <a:rPr lang="zh-CN" altLang="en-U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
            <a:ext cx="9138103" cy="692696"/>
          </a:xfrm>
          <a:noFill/>
        </p:spPr>
        <p:txBody>
          <a:bodyPr rtlCol="0"/>
          <a:lstStyle/>
          <a:p>
            <a:pPr>
              <a:defRPr/>
            </a:pPr>
            <a:r>
              <a:rPr lang="zh-CN" altLang="en-US" sz="3200" dirty="0">
                <a:solidFill>
                  <a:schemeClr val="accent4">
                    <a:lumMod val="50000"/>
                  </a:schemeClr>
                </a:solidFill>
              </a:rPr>
              <a:t>关联函数方法可能的应用</a:t>
            </a:r>
            <a:endParaRPr lang="zh-CN" altLang="en-US" sz="3200" dirty="0">
              <a:solidFill>
                <a:schemeClr val="accent4">
                  <a:lumMod val="50000"/>
                </a:schemeClr>
              </a:solidFill>
            </a:endParaRPr>
          </a:p>
        </p:txBody>
      </p:sp>
      <p:cxnSp>
        <p:nvCxnSpPr>
          <p:cNvPr id="4" name="直接连接符 3"/>
          <p:cNvCxnSpPr/>
          <p:nvPr/>
        </p:nvCxnSpPr>
        <p:spPr>
          <a:xfrm>
            <a:off x="0" y="764451"/>
            <a:ext cx="9144000" cy="0"/>
          </a:xfrm>
          <a:prstGeom prst="line">
            <a:avLst/>
          </a:prstGeom>
          <a:ln w="190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表格 2"/>
          <p:cNvGraphicFramePr/>
          <p:nvPr>
            <p:custDataLst>
              <p:tags r:id="rId1"/>
            </p:custDataLst>
          </p:nvPr>
        </p:nvGraphicFramePr>
        <p:xfrm>
          <a:off x="755650" y="1268730"/>
          <a:ext cx="7912100" cy="4145280"/>
        </p:xfrm>
        <a:graphic>
          <a:graphicData uri="http://schemas.openxmlformats.org/drawingml/2006/table">
            <a:tbl>
              <a:tblPr firstRow="1" bandRow="1">
                <a:tableStyleId>{5C22544A-7EE6-4342-B048-85BDC9FD1C3A}</a:tableStyleId>
              </a:tblPr>
              <a:tblGrid>
                <a:gridCol w="4629785"/>
                <a:gridCol w="3282315"/>
              </a:tblGrid>
              <a:tr h="518160">
                <a:tc>
                  <a:txBody>
                    <a:bodyPr/>
                    <a:p>
                      <a:pPr algn="l">
                        <a:lnSpc>
                          <a:spcPct val="140000"/>
                        </a:lnSpc>
                        <a:buNone/>
                      </a:pPr>
                      <a:r>
                        <a:rPr lang="zh-CN" altLang="en-US" sz="2000">
                          <a:solidFill>
                            <a:schemeClr val="accent4">
                              <a:lumMod val="50000"/>
                            </a:schemeClr>
                          </a:solidFill>
                        </a:rPr>
                        <a:t>应用</a:t>
                      </a:r>
                      <a:endParaRPr lang="zh-CN" altLang="en-US" sz="2000">
                        <a:solidFill>
                          <a:schemeClr val="accent4">
                            <a:lumMod val="50000"/>
                          </a:schemeClr>
                        </a:solidFill>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chemeClr val="accent4">
                        <a:lumMod val="20000"/>
                        <a:lumOff val="80000"/>
                      </a:schemeClr>
                    </a:solidFill>
                  </a:tcPr>
                </a:tc>
                <a:tc>
                  <a:txBody>
                    <a:bodyPr/>
                    <a:p>
                      <a:pPr algn="l">
                        <a:lnSpc>
                          <a:spcPct val="140000"/>
                        </a:lnSpc>
                        <a:buNone/>
                      </a:pPr>
                      <a:r>
                        <a:rPr lang="zh-CN" altLang="en-US" sz="2000">
                          <a:solidFill>
                            <a:schemeClr val="accent4">
                              <a:lumMod val="50000"/>
                            </a:schemeClr>
                          </a:solidFill>
                        </a:rPr>
                        <a:t>部分发表文章</a:t>
                      </a:r>
                      <a:endParaRPr lang="zh-CN" altLang="en-US" sz="2000">
                        <a:solidFill>
                          <a:schemeClr val="accent4">
                            <a:lumMod val="50000"/>
                          </a:schemeClr>
                        </a:solidFill>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chemeClr val="accent4">
                        <a:lumMod val="20000"/>
                        <a:lumOff val="80000"/>
                      </a:schemeClr>
                    </a:solidFill>
                  </a:tcPr>
                </a:tc>
              </a:tr>
              <a:tr h="518160">
                <a:tc>
                  <a:txBody>
                    <a:bodyPr/>
                    <a:p>
                      <a:pPr algn="l">
                        <a:lnSpc>
                          <a:spcPct val="140000"/>
                        </a:lnSpc>
                        <a:buNone/>
                      </a:pP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1. </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提取粒子发射源的时空信息</a:t>
                      </a: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 </a:t>
                      </a:r>
                      <a:endPar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c>
                  <a:txBody>
                    <a:bodyPr/>
                    <a:p>
                      <a:pPr algn="l">
                        <a:lnSpc>
                          <a:spcPct val="100000"/>
                        </a:lnSpc>
                        <a:buClrTx/>
                        <a:buSzTx/>
                        <a:buNone/>
                      </a:pPr>
                      <a:r>
                        <a:rPr lang="en-US" altLang="zh-CN" sz="1600" b="1">
                          <a:solidFill>
                            <a:schemeClr val="accent4">
                              <a:lumMod val="75000"/>
                            </a:schemeClr>
                          </a:solidFill>
                          <a:latin typeface="Cambria Math" panose="02040503050406030204" pitchFamily="18" charset="0"/>
                          <a:cs typeface="Cambria Math" panose="02040503050406030204" pitchFamily="18" charset="0"/>
                        </a:rPr>
                        <a:t>PLB </a:t>
                      </a:r>
                      <a:r>
                        <a:rPr lang="en-US" altLang="zh-CN" sz="1600" b="0">
                          <a:solidFill>
                            <a:schemeClr val="accent4">
                              <a:lumMod val="75000"/>
                            </a:schemeClr>
                          </a:solidFill>
                          <a:latin typeface="Cambria Math" panose="02040503050406030204" pitchFamily="18" charset="0"/>
                          <a:cs typeface="Cambria Math" panose="02040503050406030204" pitchFamily="18" charset="0"/>
                        </a:rPr>
                        <a:t>639,436 (2006)</a:t>
                      </a:r>
                      <a:endParaRPr lang="en-US" altLang="zh-CN" sz="1600" b="0">
                        <a:solidFill>
                          <a:schemeClr val="accent4">
                            <a:lumMod val="75000"/>
                          </a:schemeClr>
                        </a:solidFill>
                        <a:latin typeface="Cambria Math" panose="02040503050406030204" pitchFamily="18" charset="0"/>
                        <a:cs typeface="Cambria Math" panose="02040503050406030204" pitchFamily="18" charset="0"/>
                      </a:endParaRPr>
                    </a:p>
                    <a:p>
                      <a:pPr algn="l">
                        <a:lnSpc>
                          <a:spcPct val="100000"/>
                        </a:lnSpc>
                        <a:buClrTx/>
                        <a:buSzTx/>
                        <a:buNone/>
                      </a:pPr>
                      <a:r>
                        <a:rPr lang="en-US" altLang="zh-CN" sz="1600" b="1">
                          <a:solidFill>
                            <a:schemeClr val="accent4">
                              <a:lumMod val="75000"/>
                            </a:schemeClr>
                          </a:solidFill>
                          <a:latin typeface="Cambria Math" panose="02040503050406030204" pitchFamily="18" charset="0"/>
                          <a:cs typeface="Cambria Math" panose="02040503050406030204" pitchFamily="18" charset="0"/>
                        </a:rPr>
                        <a:t>PRC </a:t>
                      </a:r>
                      <a:r>
                        <a:rPr lang="en-US" altLang="zh-CN" sz="1600" b="0">
                          <a:solidFill>
                            <a:schemeClr val="accent4">
                              <a:lumMod val="75000"/>
                            </a:schemeClr>
                          </a:solidFill>
                          <a:latin typeface="Cambria Math" panose="02040503050406030204" pitchFamily="18" charset="0"/>
                          <a:cs typeface="Cambria Math" panose="02040503050406030204" pitchFamily="18" charset="0"/>
                        </a:rPr>
                        <a:t>114, 014003(2026)</a:t>
                      </a:r>
                      <a:endParaRPr lang="en-US" altLang="zh-CN" sz="1600" b="0">
                        <a:solidFill>
                          <a:schemeClr val="accent4">
                            <a:lumMod val="75000"/>
                          </a:schemeClr>
                        </a:solidFill>
                        <a:latin typeface="Cambria Math" panose="02040503050406030204" pitchFamily="18" charset="0"/>
                        <a:cs typeface="Cambria Math" panose="02040503050406030204" pitchFamily="18" charset="0"/>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r>
              <a:tr h="518160">
                <a:tc>
                  <a:txBody>
                    <a:bodyPr/>
                    <a:p>
                      <a:pPr algn="l">
                        <a:lnSpc>
                          <a:spcPct val="140000"/>
                        </a:lnSpc>
                        <a:buNone/>
                      </a:pP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2. </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提取两粒子的末态相互作用常数</a:t>
                      </a: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  </a:t>
                      </a:r>
                      <a:endPar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c>
                  <a:txBody>
                    <a:bodyPr/>
                    <a:p>
                      <a:pPr>
                        <a:lnSpc>
                          <a:spcPct val="120000"/>
                        </a:lnSpc>
                      </a:pPr>
                      <a:r>
                        <a:rPr lang="en-US" altLang="zh-CN" sz="16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PRL </a:t>
                      </a:r>
                      <a:r>
                        <a:rPr lang="en-US" altLang="zh-CN" sz="16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134, 222301 (2025)</a:t>
                      </a:r>
                      <a:r>
                        <a:rPr lang="en-US" altLang="zh-CN" sz="16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en-US" altLang="zh-CN" sz="1600" b="1" dirty="0">
                          <a:solidFill>
                            <a:srgbClr val="FF0066"/>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charset="0"/>
                        </a:rPr>
                        <a:t></a:t>
                      </a:r>
                      <a:endParaRPr lang="en-US" altLang="zh-CN" sz="1600" b="1" dirty="0">
                        <a:solidFill>
                          <a:srgbClr val="FF0066"/>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charset="0"/>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r>
              <a:tr h="511810">
                <a:tc>
                  <a:txBody>
                    <a:bodyPr/>
                    <a:p>
                      <a:pPr algn="l">
                        <a:lnSpc>
                          <a:spcPct val="140000"/>
                        </a:lnSpc>
                        <a:buNone/>
                      </a:pP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3. </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飞米显微成像与非高斯源分布</a:t>
                      </a:r>
                      <a:endPar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c>
                  <a:txBody>
                    <a:bodyPr/>
                    <a:p>
                      <a:pPr algn="l">
                        <a:lnSpc>
                          <a:spcPct val="140000"/>
                        </a:lnSpc>
                        <a:buNone/>
                      </a:pPr>
                      <a:r>
                        <a:rPr lang="en-US" altLang="zh-CN" sz="1600" b="1" dirty="0">
                          <a:solidFill>
                            <a:schemeClr val="accent4">
                              <a:lumMod val="75000"/>
                            </a:schemeClr>
                          </a:solidFill>
                          <a:latin typeface="Cambria Math" panose="02040503050406030204" pitchFamily="18" charset="0"/>
                          <a:cs typeface="Cambria Math" panose="02040503050406030204" pitchFamily="18" charset="0"/>
                          <a:sym typeface="+mn-ea"/>
                        </a:rPr>
                        <a:t>CPL 42</a:t>
                      </a:r>
                      <a:r>
                        <a:rPr lang="en-US" altLang="zh-CN" sz="1600" dirty="0">
                          <a:solidFill>
                            <a:schemeClr val="accent4">
                              <a:lumMod val="75000"/>
                            </a:schemeClr>
                          </a:solidFill>
                          <a:latin typeface="Cambria Math" panose="02040503050406030204" pitchFamily="18" charset="0"/>
                          <a:cs typeface="Cambria Math" panose="02040503050406030204" pitchFamily="18" charset="0"/>
                          <a:sym typeface="+mn-ea"/>
                        </a:rPr>
                        <a:t>, 031401 (2025)  (Express)</a:t>
                      </a:r>
                      <a:endParaRPr lang="en-US" altLang="zh-CN" sz="16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r>
              <a:tr h="518160">
                <a:tc>
                  <a:txBody>
                    <a:bodyPr/>
                    <a:p>
                      <a:pPr algn="l">
                        <a:lnSpc>
                          <a:spcPct val="140000"/>
                        </a:lnSpc>
                        <a:buNone/>
                      </a:pP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4. </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提取中子皮</a:t>
                      </a: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晕</a:t>
                      </a: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的结构特征</a:t>
                      </a:r>
                      <a:endPar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c>
                  <a:txBody>
                    <a:bodyPr/>
                    <a:p>
                      <a:pPr algn="l">
                        <a:lnSpc>
                          <a:spcPct val="100000"/>
                        </a:lnSpc>
                        <a:buClrTx/>
                        <a:buSzTx/>
                        <a:buNone/>
                      </a:pPr>
                      <a:r>
                        <a:rPr lang="en-US" altLang="zh-CN" sz="1600" b="1">
                          <a:solidFill>
                            <a:schemeClr val="accent4">
                              <a:lumMod val="75000"/>
                            </a:schemeClr>
                          </a:solidFill>
                          <a:latin typeface="Cambria Math" panose="02040503050406030204" pitchFamily="18" charset="0"/>
                          <a:cs typeface="Cambria Math" panose="02040503050406030204" pitchFamily="18" charset="0"/>
                          <a:sym typeface="+mn-ea"/>
                        </a:rPr>
                        <a:t>PLB</a:t>
                      </a:r>
                      <a:r>
                        <a:rPr lang="en-US" altLang="zh-CN" sz="1600" b="0">
                          <a:solidFill>
                            <a:schemeClr val="accent4">
                              <a:lumMod val="75000"/>
                            </a:schemeClr>
                          </a:solidFill>
                          <a:latin typeface="Cambria Math" panose="02040503050406030204" pitchFamily="18" charset="0"/>
                          <a:cs typeface="Cambria Math" panose="02040503050406030204" pitchFamily="18" charset="0"/>
                          <a:sym typeface="+mn-ea"/>
                        </a:rPr>
                        <a:t> 870, 139963 (2025)</a:t>
                      </a:r>
                      <a:endParaRPr lang="en-US" altLang="zh-CN" sz="1600" b="0">
                        <a:solidFill>
                          <a:schemeClr val="accent4">
                            <a:lumMod val="75000"/>
                          </a:schemeClr>
                        </a:solidFill>
                        <a:latin typeface="Cambria Math" panose="02040503050406030204" pitchFamily="18" charset="0"/>
                        <a:cs typeface="Cambria Math" panose="02040503050406030204" pitchFamily="18" charset="0"/>
                        <a:sym typeface="+mn-ea"/>
                      </a:endParaRPr>
                    </a:p>
                    <a:p>
                      <a:pPr algn="l">
                        <a:lnSpc>
                          <a:spcPct val="100000"/>
                        </a:lnSpc>
                        <a:buClrTx/>
                        <a:buSzTx/>
                        <a:buNone/>
                      </a:pPr>
                      <a:r>
                        <a:rPr lang="en-US" altLang="zh-CN" sz="1600" b="1">
                          <a:solidFill>
                            <a:schemeClr val="accent4">
                              <a:lumMod val="75000"/>
                            </a:schemeClr>
                          </a:solidFill>
                          <a:latin typeface="Cambria Math" panose="02040503050406030204" pitchFamily="18" charset="0"/>
                          <a:cs typeface="Cambria Math" panose="02040503050406030204" pitchFamily="18" charset="0"/>
                          <a:sym typeface="+mn-ea"/>
                        </a:rPr>
                        <a:t>PRC</a:t>
                      </a:r>
                      <a:r>
                        <a:rPr lang="en-US" altLang="zh-CN" sz="1600" b="0">
                          <a:solidFill>
                            <a:schemeClr val="accent4">
                              <a:lumMod val="75000"/>
                            </a:schemeClr>
                          </a:solidFill>
                          <a:latin typeface="Cambria Math" panose="02040503050406030204" pitchFamily="18" charset="0"/>
                          <a:cs typeface="Cambria Math" panose="02040503050406030204" pitchFamily="18" charset="0"/>
                          <a:sym typeface="+mn-ea"/>
                        </a:rPr>
                        <a:t> 113, 034904 (2026) </a:t>
                      </a:r>
                      <a:r>
                        <a:rPr lang="en-US" altLang="zh-CN" sz="1600" b="1" dirty="0">
                          <a:solidFill>
                            <a:srgbClr val="FF0066"/>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charset="0"/>
                        </a:rPr>
                        <a:t></a:t>
                      </a:r>
                      <a:endParaRPr lang="en-US" altLang="zh-CN" sz="1600" b="0">
                        <a:solidFill>
                          <a:schemeClr val="accent4">
                            <a:lumMod val="75000"/>
                          </a:schemeClr>
                        </a:solidFill>
                        <a:latin typeface="Cambria Math" panose="02040503050406030204" pitchFamily="18" charset="0"/>
                        <a:cs typeface="Cambria Math" panose="02040503050406030204" pitchFamily="18" charset="0"/>
                        <a:sym typeface="+mn-ea"/>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r>
              <a:tr h="518160">
                <a:tc>
                  <a:txBody>
                    <a:bodyPr/>
                    <a:p>
                      <a:pPr algn="l">
                        <a:lnSpc>
                          <a:spcPct val="140000"/>
                        </a:lnSpc>
                        <a:buNone/>
                      </a:pP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5. </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同位旋计时学与非对称核物态方程</a:t>
                      </a:r>
                      <a:endPar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c>
                  <a:txBody>
                    <a:bodyPr/>
                    <a:p>
                      <a:pPr algn="l">
                        <a:lnSpc>
                          <a:spcPct val="140000"/>
                        </a:lnSpc>
                        <a:buNone/>
                      </a:pPr>
                      <a:r>
                        <a:rPr kumimoji="1" lang="en-US" altLang="zh-CN" sz="16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PLB</a:t>
                      </a:r>
                      <a:r>
                        <a:rPr kumimoji="1" lang="en-US" altLang="zh-CN" sz="16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en-US" altLang="zh-CN" sz="1600" dirty="0">
                          <a:solidFill>
                            <a:schemeClr val="accent4">
                              <a:lumMod val="75000"/>
                            </a:schemeClr>
                          </a:solidFill>
                          <a:latin typeface="Cambria Math" panose="02040503050406030204" pitchFamily="18" charset="0"/>
                          <a:ea typeface="华文楷体" panose="02010600040101010101" charset="-122"/>
                          <a:cs typeface="Cambria Math" panose="02040503050406030204" pitchFamily="18" charset="0"/>
                          <a:sym typeface="+mn-ea"/>
                        </a:rPr>
                        <a:t>825, 136856 (2022)</a:t>
                      </a:r>
                      <a:endParaRPr lang="en-US" altLang="zh-CN" sz="1600" dirty="0">
                        <a:solidFill>
                          <a:schemeClr val="accent4">
                            <a:lumMod val="75000"/>
                          </a:schemeClr>
                        </a:solidFill>
                        <a:latin typeface="Cambria Math" panose="02040503050406030204" pitchFamily="18" charset="0"/>
                        <a:ea typeface="华文楷体" panose="02010600040101010101" charset="-122"/>
                        <a:cs typeface="Cambria Math" panose="02040503050406030204" pitchFamily="18" charset="0"/>
                        <a:sym typeface="+mn-ea"/>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r>
              <a:tr h="518160">
                <a:tc>
                  <a:txBody>
                    <a:bodyPr/>
                    <a:p>
                      <a:pPr algn="l">
                        <a:lnSpc>
                          <a:spcPct val="140000"/>
                        </a:lnSpc>
                        <a:buNone/>
                      </a:pP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6. </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探测核内核子短程关联的信号</a:t>
                      </a:r>
                      <a:endPar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c>
                  <a:txBody>
                    <a:bodyPr/>
                    <a:p>
                      <a:pPr algn="l">
                        <a:lnSpc>
                          <a:spcPct val="140000"/>
                        </a:lnSpc>
                        <a:buNone/>
                      </a:pPr>
                      <a:r>
                        <a:rPr lang="en-US" altLang="zh-CN" sz="1600" i="1">
                          <a:solidFill>
                            <a:schemeClr val="accent4">
                              <a:lumMod val="75000"/>
                            </a:schemeClr>
                          </a:solidFill>
                          <a:latin typeface="Cambria Math" panose="02040503050406030204" pitchFamily="18" charset="0"/>
                          <a:cs typeface="Cambria Math" panose="02040503050406030204" pitchFamily="18" charset="0"/>
                        </a:rPr>
                        <a:t>Under Review                      </a:t>
                      </a:r>
                      <a:r>
                        <a:rPr lang="en-US" altLang="zh-CN" sz="1600" b="1" dirty="0">
                          <a:solidFill>
                            <a:srgbClr val="FF0066"/>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charset="0"/>
                        </a:rPr>
                        <a:t></a:t>
                      </a:r>
                      <a:r>
                        <a:rPr lang="en-US" altLang="zh-CN" sz="1600" i="1">
                          <a:solidFill>
                            <a:schemeClr val="accent4">
                              <a:lumMod val="75000"/>
                            </a:schemeClr>
                          </a:solidFill>
                          <a:latin typeface="Cambria Math" panose="02040503050406030204" pitchFamily="18" charset="0"/>
                          <a:cs typeface="Cambria Math" panose="02040503050406030204" pitchFamily="18" charset="0"/>
                        </a:rPr>
                        <a:t> </a:t>
                      </a:r>
                      <a:endParaRPr lang="en-US" altLang="zh-CN" sz="1600" i="1">
                        <a:solidFill>
                          <a:schemeClr val="accent4">
                            <a:lumMod val="75000"/>
                          </a:schemeClr>
                        </a:solidFill>
                        <a:latin typeface="Cambria Math" panose="02040503050406030204" pitchFamily="18" charset="0"/>
                        <a:cs typeface="Cambria Math" panose="02040503050406030204" pitchFamily="18" charset="0"/>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rgbClr val="000000">
                        <a:alpha val="0"/>
                      </a:srgbClr>
                    </a:solidFill>
                  </a:tcPr>
                </a:tc>
              </a:tr>
              <a:tr h="518160">
                <a:tc>
                  <a:txBody>
                    <a:bodyPr/>
                    <a:p>
                      <a:pPr algn="l">
                        <a:lnSpc>
                          <a:spcPct val="140000"/>
                        </a:lnSpc>
                        <a:buNone/>
                      </a:pP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7. </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共振态</a:t>
                      </a:r>
                      <a:r>
                        <a:rPr lang="en-US" altLang="zh-CN" sz="2000" dirty="0">
                          <a:solidFill>
                            <a:schemeClr val="accent4">
                              <a:lumMod val="75000"/>
                            </a:schemeClr>
                          </a:solidFill>
                          <a:latin typeface="Cambria Math" panose="02040503050406030204" pitchFamily="18" charset="0"/>
                          <a:cs typeface="Cambria Math" panose="02040503050406030204" pitchFamily="18" charset="0"/>
                          <a:sym typeface="+mn-ea"/>
                        </a:rPr>
                        <a:t>/</a:t>
                      </a:r>
                      <a:r>
                        <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rPr>
                        <a:t>超核性质的研究</a:t>
                      </a:r>
                      <a:endParaRPr lang="zh-CN" altLang="en-US" sz="2000" dirty="0">
                        <a:solidFill>
                          <a:schemeClr val="accent4">
                            <a:lumMod val="75000"/>
                          </a:schemeClr>
                        </a:solidFill>
                        <a:latin typeface="Cambria Math" panose="02040503050406030204" pitchFamily="18" charset="0"/>
                        <a:cs typeface="Cambria Math" panose="02040503050406030204" pitchFamily="18" charset="0"/>
                        <a:sym typeface="+mn-ea"/>
                      </a:endParaRPr>
                    </a:p>
                  </a:txBody>
                  <a:tcPr>
                    <a:lnL w="12700" cmpd="sng">
                      <a:solidFill>
                        <a:schemeClr val="bg1">
                          <a:lumMod val="75000"/>
                        </a:schemeClr>
                      </a:solidFill>
                      <a:prstDash val="solid"/>
                    </a:lnL>
                    <a:lnT w="12700" cmpd="sng">
                      <a:solidFill>
                        <a:schemeClr val="bg1">
                          <a:lumMod val="75000"/>
                        </a:schemeClr>
                      </a:solidFill>
                      <a:prstDash val="solid"/>
                    </a:lnT>
                    <a:lnB w="12700" cmpd="sng">
                      <a:solidFill>
                        <a:schemeClr val="bg1">
                          <a:lumMod val="75000"/>
                        </a:schemeClr>
                      </a:solidFill>
                      <a:prstDash val="solid"/>
                    </a:lnB>
                    <a:solidFill>
                      <a:schemeClr val="bg1"/>
                    </a:solidFill>
                  </a:tcPr>
                </a:tc>
                <a:tc>
                  <a:txBody>
                    <a:bodyPr/>
                    <a:p>
                      <a:pPr algn="l">
                        <a:lnSpc>
                          <a:spcPct val="100000"/>
                        </a:lnSpc>
                        <a:buNone/>
                      </a:pPr>
                      <a:r>
                        <a:rPr lang="en-US" altLang="zh-CN" sz="1600" b="1">
                          <a:solidFill>
                            <a:schemeClr val="accent4">
                              <a:lumMod val="75000"/>
                            </a:schemeClr>
                          </a:solidFill>
                          <a:latin typeface="Cambria Math" panose="02040503050406030204" pitchFamily="18" charset="0"/>
                          <a:cs typeface="Cambria Math" panose="02040503050406030204" pitchFamily="18" charset="0"/>
                        </a:rPr>
                        <a:t>PRL</a:t>
                      </a:r>
                      <a:r>
                        <a:rPr lang="en-US" altLang="zh-CN" sz="1600">
                          <a:solidFill>
                            <a:schemeClr val="accent4">
                              <a:lumMod val="75000"/>
                            </a:schemeClr>
                          </a:solidFill>
                          <a:latin typeface="Cambria Math" panose="02040503050406030204" pitchFamily="18" charset="0"/>
                          <a:cs typeface="Cambria Math" panose="02040503050406030204" pitchFamily="18" charset="0"/>
                        </a:rPr>
                        <a:t>136, 242303 (2026)</a:t>
                      </a:r>
                      <a:endParaRPr lang="en-US" altLang="zh-CN" sz="1600">
                        <a:solidFill>
                          <a:schemeClr val="accent4">
                            <a:lumMod val="75000"/>
                          </a:schemeClr>
                        </a:solidFill>
                        <a:latin typeface="Cambria Math" panose="02040503050406030204" pitchFamily="18" charset="0"/>
                        <a:cs typeface="Cambria Math" panose="02040503050406030204" pitchFamily="18" charset="0"/>
                      </a:endParaRPr>
                    </a:p>
                    <a:p>
                      <a:pPr algn="l">
                        <a:lnSpc>
                          <a:spcPct val="100000"/>
                        </a:lnSpc>
                        <a:buNone/>
                      </a:pPr>
                      <a:r>
                        <a:rPr lang="en-US" altLang="zh-CN" sz="1400">
                          <a:solidFill>
                            <a:schemeClr val="accent4">
                              <a:lumMod val="75000"/>
                            </a:schemeClr>
                          </a:solidFill>
                          <a:latin typeface="Cambria Math" panose="02040503050406030204" pitchFamily="18" charset="0"/>
                          <a:cs typeface="Cambria Math" panose="02040503050406030204" pitchFamily="18" charset="0"/>
                        </a:rPr>
                        <a:t>[with STAR collaboration]</a:t>
                      </a:r>
                      <a:endParaRPr lang="en-US" altLang="zh-CN" sz="1400">
                        <a:solidFill>
                          <a:schemeClr val="accent4">
                            <a:lumMod val="75000"/>
                          </a:schemeClr>
                        </a:solidFill>
                        <a:latin typeface="Cambria Math" panose="02040503050406030204" pitchFamily="18" charset="0"/>
                        <a:cs typeface="Cambria Math" panose="02040503050406030204" pitchFamily="18" charset="0"/>
                      </a:endParaRPr>
                    </a:p>
                  </a:txBody>
                  <a:tcPr>
                    <a:lnR w="12700" cmpd="sng">
                      <a:solidFill>
                        <a:schemeClr val="bg1">
                          <a:lumMod val="75000"/>
                        </a:schemeClr>
                      </a:solidFill>
                      <a:prstDash val="solid"/>
                    </a:lnR>
                    <a:lnT w="12700" cmpd="sng">
                      <a:solidFill>
                        <a:schemeClr val="bg1">
                          <a:lumMod val="75000"/>
                        </a:schemeClr>
                      </a:solidFill>
                      <a:prstDash val="solid"/>
                    </a:lnT>
                    <a:lnB w="12700" cmpd="sng">
                      <a:solidFill>
                        <a:schemeClr val="bg1">
                          <a:lumMod val="75000"/>
                        </a:schemeClr>
                      </a:solidFill>
                      <a:prstDash val="solid"/>
                    </a:lnB>
                    <a:solidFill>
                      <a:schemeClr val="bg1"/>
                    </a:solidFill>
                  </a:tcPr>
                </a:tc>
              </a:tr>
            </a:tbl>
          </a:graphicData>
        </a:graphic>
      </p:graphicFrame>
      <p:sp>
        <p:nvSpPr>
          <p:cNvPr id="7" name="文本框 6"/>
          <p:cNvSpPr txBox="1"/>
          <p:nvPr/>
        </p:nvSpPr>
        <p:spPr>
          <a:xfrm>
            <a:off x="5405120" y="1235075"/>
            <a:ext cx="3343275" cy="4411345"/>
          </a:xfrm>
          <a:prstGeom prst="rect">
            <a:avLst/>
          </a:prstGeom>
          <a:solidFill>
            <a:schemeClr val="bg1"/>
          </a:solidFill>
        </p:spPr>
        <p:txBody>
          <a:bodyPr wrap="square" rtlCol="0">
            <a:noAutofit/>
          </a:bodyPr>
          <a:p>
            <a:pPr>
              <a:lnSpc>
                <a:spcPct val="190000"/>
              </a:lnSpc>
            </a:pPr>
            <a:endParaRPr lang="zh-CN" altLang="en-US">
              <a:solidFill>
                <a:schemeClr val="tx1">
                  <a:lumMod val="50000"/>
                  <a:lumOff val="50000"/>
                </a:schemeClr>
              </a:solidFill>
            </a:endParaRPr>
          </a:p>
          <a:p>
            <a:pPr>
              <a:lnSpc>
                <a:spcPct val="190000"/>
              </a:lnSpc>
            </a:pPr>
            <a:r>
              <a:rPr lang="en-US" altLang="zh-CN">
                <a:solidFill>
                  <a:schemeClr val="tx1">
                    <a:lumMod val="50000"/>
                    <a:lumOff val="50000"/>
                  </a:schemeClr>
                </a:solidFill>
              </a:rPr>
              <a:t>FOPI Collab. </a:t>
            </a:r>
            <a:r>
              <a:rPr lang="en-US" altLang="zh-CN" i="1">
                <a:solidFill>
                  <a:schemeClr val="tx1">
                    <a:lumMod val="50000"/>
                    <a:lumOff val="50000"/>
                  </a:schemeClr>
                </a:solidFill>
              </a:rPr>
              <a:t>EPJA</a:t>
            </a:r>
            <a:r>
              <a:rPr lang="en-US" altLang="zh-CN">
                <a:solidFill>
                  <a:schemeClr val="tx1">
                    <a:lumMod val="50000"/>
                    <a:lumOff val="50000"/>
                  </a:schemeClr>
                </a:solidFill>
              </a:rPr>
              <a:t>05’ </a:t>
            </a:r>
            <a:endParaRPr lang="zh-CN" altLang="en-US">
              <a:solidFill>
                <a:schemeClr val="tx1">
                  <a:lumMod val="50000"/>
                  <a:lumOff val="50000"/>
                </a:schemeClr>
              </a:solidFill>
            </a:endParaRPr>
          </a:p>
          <a:p>
            <a:pPr>
              <a:lnSpc>
                <a:spcPct val="190000"/>
              </a:lnSpc>
            </a:pPr>
            <a:r>
              <a:rPr lang="en-US" altLang="zh-CN">
                <a:solidFill>
                  <a:schemeClr val="tx1">
                    <a:lumMod val="50000"/>
                    <a:lumOff val="50000"/>
                  </a:schemeClr>
                </a:solidFill>
              </a:rPr>
              <a:t>STAR collab. </a:t>
            </a:r>
            <a:r>
              <a:rPr lang="en-US" altLang="zh-CN" i="1">
                <a:solidFill>
                  <a:schemeClr val="tx1">
                    <a:lumMod val="50000"/>
                    <a:lumOff val="50000"/>
                  </a:schemeClr>
                </a:solidFill>
              </a:rPr>
              <a:t>Nature</a:t>
            </a:r>
            <a:r>
              <a:rPr lang="en-US" altLang="zh-CN">
                <a:solidFill>
                  <a:schemeClr val="tx1">
                    <a:lumMod val="50000"/>
                    <a:lumOff val="50000"/>
                  </a:schemeClr>
                </a:solidFill>
              </a:rPr>
              <a:t>15’</a:t>
            </a:r>
            <a:endParaRPr lang="en-US" altLang="zh-CN">
              <a:solidFill>
                <a:schemeClr val="tx1">
                  <a:lumMod val="50000"/>
                  <a:lumOff val="50000"/>
                </a:schemeClr>
              </a:solidFill>
            </a:endParaRPr>
          </a:p>
          <a:p>
            <a:pPr>
              <a:lnSpc>
                <a:spcPct val="190000"/>
              </a:lnSpc>
            </a:pPr>
            <a:r>
              <a:rPr lang="en-US" altLang="zh-CN">
                <a:solidFill>
                  <a:schemeClr val="tx1">
                    <a:lumMod val="50000"/>
                    <a:lumOff val="50000"/>
                  </a:schemeClr>
                </a:solidFill>
              </a:rPr>
              <a:t>Kincses et al., </a:t>
            </a:r>
            <a:r>
              <a:rPr lang="en-US" altLang="zh-CN" i="1">
                <a:solidFill>
                  <a:schemeClr val="tx1">
                    <a:lumMod val="50000"/>
                    <a:lumOff val="50000"/>
                  </a:schemeClr>
                </a:solidFill>
              </a:rPr>
              <a:t>Comm. Phys.</a:t>
            </a:r>
            <a:r>
              <a:rPr lang="en-US" altLang="zh-CN">
                <a:solidFill>
                  <a:schemeClr val="tx1">
                    <a:lumMod val="50000"/>
                    <a:lumOff val="50000"/>
                  </a:schemeClr>
                </a:solidFill>
              </a:rPr>
              <a:t>25’</a:t>
            </a:r>
            <a:endParaRPr lang="zh-CN" altLang="en-US">
              <a:solidFill>
                <a:schemeClr val="tx1">
                  <a:lumMod val="50000"/>
                  <a:lumOff val="50000"/>
                </a:schemeClr>
              </a:solidFill>
            </a:endParaRPr>
          </a:p>
          <a:p>
            <a:pPr>
              <a:lnSpc>
                <a:spcPct val="190000"/>
              </a:lnSpc>
            </a:pPr>
            <a:r>
              <a:rPr lang="en-US" altLang="zh-CN">
                <a:solidFill>
                  <a:schemeClr val="tx1">
                    <a:lumMod val="50000"/>
                    <a:lumOff val="50000"/>
                  </a:schemeClr>
                </a:solidFill>
              </a:rPr>
              <a:t>X. G. Cao et al., </a:t>
            </a:r>
            <a:r>
              <a:rPr lang="en-US" altLang="zh-CN" i="1">
                <a:solidFill>
                  <a:schemeClr val="tx1">
                    <a:lumMod val="50000"/>
                    <a:lumOff val="50000"/>
                  </a:schemeClr>
                </a:solidFill>
              </a:rPr>
              <a:t>PRC </a:t>
            </a:r>
            <a:r>
              <a:rPr lang="en-US" altLang="zh-CN">
                <a:solidFill>
                  <a:schemeClr val="tx1">
                    <a:lumMod val="50000"/>
                    <a:lumOff val="50000"/>
                  </a:schemeClr>
                </a:solidFill>
              </a:rPr>
              <a:t>12’</a:t>
            </a:r>
            <a:endParaRPr lang="en-US" altLang="zh-CN">
              <a:solidFill>
                <a:schemeClr val="tx1">
                  <a:lumMod val="50000"/>
                  <a:lumOff val="50000"/>
                </a:schemeClr>
              </a:solidFill>
            </a:endParaRPr>
          </a:p>
          <a:p>
            <a:pPr>
              <a:lnSpc>
                <a:spcPct val="190000"/>
              </a:lnSpc>
            </a:pPr>
            <a:r>
              <a:rPr lang="en-US" altLang="zh-CN">
                <a:solidFill>
                  <a:schemeClr val="tx1">
                    <a:lumMod val="50000"/>
                    <a:lumOff val="50000"/>
                  </a:schemeClr>
                </a:solidFill>
              </a:rPr>
              <a:t>Y. J. Wang, </a:t>
            </a:r>
            <a:r>
              <a:rPr lang="en-US" altLang="zh-CN" i="1">
                <a:solidFill>
                  <a:schemeClr val="tx1">
                    <a:lumMod val="50000"/>
                    <a:lumOff val="50000"/>
                  </a:schemeClr>
                </a:solidFill>
              </a:rPr>
              <a:t>PLB</a:t>
            </a:r>
            <a:r>
              <a:rPr lang="en-US" altLang="zh-CN">
                <a:solidFill>
                  <a:schemeClr val="tx1">
                    <a:lumMod val="50000"/>
                    <a:lumOff val="50000"/>
                  </a:schemeClr>
                </a:solidFill>
              </a:rPr>
              <a:t>23’</a:t>
            </a:r>
            <a:endParaRPr lang="en-US" altLang="zh-CN">
              <a:solidFill>
                <a:schemeClr val="tx1">
                  <a:lumMod val="50000"/>
                  <a:lumOff val="50000"/>
                </a:schemeClr>
              </a:solidFill>
            </a:endParaRPr>
          </a:p>
          <a:p>
            <a:pPr>
              <a:lnSpc>
                <a:spcPct val="190000"/>
              </a:lnSpc>
            </a:pPr>
            <a:endParaRPr lang="en-US" altLang="zh-CN">
              <a:solidFill>
                <a:schemeClr val="tx1">
                  <a:lumMod val="50000"/>
                  <a:lumOff val="50000"/>
                </a:schemeClr>
              </a:solidFill>
            </a:endParaRPr>
          </a:p>
          <a:p>
            <a:pPr>
              <a:lnSpc>
                <a:spcPct val="120000"/>
              </a:lnSpc>
            </a:pPr>
            <a:r>
              <a:rPr lang="en-US" altLang="zh-CN">
                <a:solidFill>
                  <a:schemeClr val="tx1">
                    <a:lumMod val="50000"/>
                    <a:lumOff val="50000"/>
                  </a:schemeClr>
                </a:solidFill>
              </a:rPr>
              <a:t>STAR Collab.,</a:t>
            </a:r>
            <a:r>
              <a:rPr lang="en-US" altLang="zh-CN" i="1">
                <a:solidFill>
                  <a:schemeClr val="tx1">
                    <a:lumMod val="50000"/>
                    <a:lumOff val="50000"/>
                  </a:schemeClr>
                </a:solidFill>
              </a:rPr>
              <a:t> PRL</a:t>
            </a:r>
            <a:r>
              <a:rPr lang="en-US" altLang="zh-CN">
                <a:solidFill>
                  <a:schemeClr val="tx1">
                    <a:lumMod val="50000"/>
                    <a:lumOff val="50000"/>
                  </a:schemeClr>
                </a:solidFill>
              </a:rPr>
              <a:t>26</a:t>
            </a:r>
            <a:endParaRPr lang="en-US" altLang="zh-CN">
              <a:solidFill>
                <a:schemeClr val="tx1">
                  <a:lumMod val="50000"/>
                  <a:lumOff val="50000"/>
                </a:schemeClr>
              </a:solidFill>
            </a:endParaRPr>
          </a:p>
          <a:p>
            <a:pPr>
              <a:lnSpc>
                <a:spcPct val="90000"/>
              </a:lnSpc>
            </a:pPr>
            <a:r>
              <a:rPr lang="en-US" altLang="zh-CN">
                <a:solidFill>
                  <a:schemeClr val="tx1">
                    <a:lumMod val="50000"/>
                    <a:lumOff val="50000"/>
                  </a:schemeClr>
                </a:solidFill>
              </a:rPr>
              <a:t>Z. W. Liu et al, </a:t>
            </a:r>
            <a:r>
              <a:rPr lang="en-US" altLang="zh-CN" i="1">
                <a:solidFill>
                  <a:schemeClr val="tx1">
                    <a:lumMod val="50000"/>
                    <a:lumOff val="50000"/>
                  </a:schemeClr>
                </a:solidFill>
              </a:rPr>
              <a:t>PRC</a:t>
            </a:r>
            <a:r>
              <a:rPr lang="en-US" altLang="zh-CN">
                <a:solidFill>
                  <a:schemeClr val="tx1">
                    <a:lumMod val="50000"/>
                    <a:lumOff val="50000"/>
                  </a:schemeClr>
                </a:solidFill>
              </a:rPr>
              <a:t>24’, 25’</a:t>
            </a:r>
            <a:endParaRPr lang="en-US" altLang="zh-CN">
              <a:solidFill>
                <a:schemeClr val="tx1">
                  <a:lumMod val="50000"/>
                  <a:lumOff val="50000"/>
                </a:schemeClr>
              </a:solidFill>
            </a:endParaRPr>
          </a:p>
          <a:p>
            <a:pPr>
              <a:lnSpc>
                <a:spcPct val="190000"/>
              </a:lnSpc>
            </a:pPr>
            <a:endParaRPr lang="en-US" altLang="zh-CN">
              <a:solidFill>
                <a:schemeClr val="tx1">
                  <a:lumMod val="50000"/>
                  <a:lumOff val="50000"/>
                </a:schemeClr>
              </a:solidFill>
            </a:endParaRPr>
          </a:p>
          <a:p>
            <a:pPr>
              <a:lnSpc>
                <a:spcPct val="190000"/>
              </a:lnSpc>
            </a:pPr>
            <a:endParaRPr lang="en-US" altLang="zh-CN">
              <a:solidFill>
                <a:schemeClr val="tx1">
                  <a:lumMod val="50000"/>
                  <a:lumOff val="50000"/>
                </a:schemeClr>
              </a:solidFill>
            </a:endParaRPr>
          </a:p>
          <a:p>
            <a:endParaRPr lang="en-US" altLang="zh-CN">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99"/>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
            <a:ext cx="9138103" cy="692696"/>
          </a:xfrm>
          <a:noFill/>
        </p:spPr>
        <p:txBody>
          <a:bodyPr rtlCol="0">
            <a:normAutofit fontScale="90000"/>
          </a:bodyPr>
          <a:lstStyle/>
          <a:p>
            <a:pPr>
              <a:defRPr/>
            </a:pPr>
            <a:r>
              <a:rPr lang="zh-CN" altLang="en-US" dirty="0">
                <a:solidFill>
                  <a:schemeClr val="accent4">
                    <a:lumMod val="50000"/>
                  </a:schemeClr>
                </a:solidFill>
              </a:rPr>
              <a:t>报告提纲</a:t>
            </a:r>
            <a:endParaRPr lang="zh-CN" altLang="en-US" dirty="0">
              <a:solidFill>
                <a:schemeClr val="accent4">
                  <a:lumMod val="50000"/>
                </a:schemeClr>
              </a:solidFill>
            </a:endParaRPr>
          </a:p>
        </p:txBody>
      </p:sp>
      <p:sp>
        <p:nvSpPr>
          <p:cNvPr id="6" name="内容占位符 2"/>
          <p:cNvSpPr txBox="1"/>
          <p:nvPr/>
        </p:nvSpPr>
        <p:spPr>
          <a:xfrm>
            <a:off x="1475740" y="1628775"/>
            <a:ext cx="6381115" cy="3748405"/>
          </a:xfrm>
          <a:prstGeom prst="rect">
            <a:avLst/>
          </a:prstGeom>
        </p:spPr>
        <p:txBody>
          <a:bodyPr vert="horz" lIns="91440" tIns="45720" rIns="91440" bIns="45720" rtlCol="0">
            <a:normAutofit lnSpcReduction="10000"/>
          </a:bodyPr>
          <a:lstStyle/>
          <a:p>
            <a:pPr>
              <a:lnSpc>
                <a:spcPct val="170000"/>
              </a:lnSpc>
              <a:buNone/>
            </a:pPr>
            <a:r>
              <a:rPr lang="en-US" altLang="zh-CN" sz="2400" dirty="0">
                <a:solidFill>
                  <a:schemeClr val="bg1">
                    <a:lumMod val="85000"/>
                  </a:schemeClr>
                </a:solidFill>
                <a:latin typeface="Cambria Math" panose="02040503050406030204" pitchFamily="18" charset="0"/>
                <a:cs typeface="Cambria Math" panose="02040503050406030204" pitchFamily="18" charset="0"/>
              </a:rPr>
              <a:t>1. </a:t>
            </a:r>
            <a:r>
              <a:rPr lang="zh-CN" sz="2400" dirty="0">
                <a:solidFill>
                  <a:schemeClr val="bg1">
                    <a:lumMod val="85000"/>
                  </a:schemeClr>
                </a:solidFill>
                <a:latin typeface="Cambria Math" panose="02040503050406030204" pitchFamily="18" charset="0"/>
                <a:cs typeface="Cambria Math" panose="02040503050406030204" pitchFamily="18" charset="0"/>
              </a:rPr>
              <a:t>引言：</a:t>
            </a:r>
            <a:r>
              <a:rPr lang="en-US" sz="2400" dirty="0">
                <a:solidFill>
                  <a:schemeClr val="bg1">
                    <a:lumMod val="85000"/>
                  </a:schemeClr>
                </a:solidFill>
                <a:latin typeface="Cambria Math" panose="02040503050406030204" pitchFamily="18" charset="0"/>
                <a:cs typeface="Cambria Math" panose="02040503050406030204" pitchFamily="18" charset="0"/>
              </a:rPr>
              <a:t>Femoscopy</a:t>
            </a:r>
            <a:r>
              <a:rPr lang="zh-CN" altLang="en-US" sz="2400" dirty="0">
                <a:solidFill>
                  <a:schemeClr val="bg1">
                    <a:lumMod val="85000"/>
                  </a:schemeClr>
                </a:solidFill>
                <a:latin typeface="Cambria Math" panose="02040503050406030204" pitchFamily="18" charset="0"/>
                <a:cs typeface="Cambria Math" panose="02040503050406030204" pitchFamily="18" charset="0"/>
              </a:rPr>
              <a:t>与重离子碰撞研究</a:t>
            </a:r>
            <a:endParaRPr lang="zh-CN" altLang="en-US" sz="2400" dirty="0">
              <a:solidFill>
                <a:schemeClr val="bg1">
                  <a:lumMod val="85000"/>
                </a:schemeClr>
              </a:solidFill>
              <a:latin typeface="Cambria Math" panose="02040503050406030204" pitchFamily="18" charset="0"/>
              <a:cs typeface="Cambria Math" panose="02040503050406030204" pitchFamily="18" charset="0"/>
            </a:endParaRPr>
          </a:p>
          <a:p>
            <a:pPr>
              <a:lnSpc>
                <a:spcPct val="170000"/>
              </a:lnSpc>
              <a:buNone/>
            </a:pP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2. CSHINE</a:t>
            </a:r>
            <a:r>
              <a:rPr lang="zh-CN" altLang="en-US" sz="2400" dirty="0">
                <a:solidFill>
                  <a:schemeClr val="accent4">
                    <a:lumMod val="50000"/>
                  </a:schemeClr>
                </a:solidFill>
                <a:latin typeface="Cambria Math" panose="02040503050406030204" pitchFamily="18" charset="0"/>
                <a:cs typeface="Cambria Math" panose="02040503050406030204" pitchFamily="18" charset="0"/>
                <a:sym typeface="+mn-ea"/>
              </a:rPr>
              <a:t>和</a:t>
            </a: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CEE </a:t>
            </a:r>
            <a:r>
              <a:rPr lang="zh-CN" altLang="en-US" sz="2400" dirty="0">
                <a:solidFill>
                  <a:schemeClr val="accent4">
                    <a:lumMod val="50000"/>
                  </a:schemeClr>
                </a:solidFill>
                <a:latin typeface="Cambria Math" panose="02040503050406030204" pitchFamily="18" charset="0"/>
                <a:cs typeface="Cambria Math" panose="02040503050406030204" pitchFamily="18" charset="0"/>
                <a:sym typeface="+mn-ea"/>
              </a:rPr>
              <a:t>实验介绍</a:t>
            </a: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zh-CN" altLang="en-US" sz="2400" dirty="0">
              <a:solidFill>
                <a:schemeClr val="accent4">
                  <a:lumMod val="50000"/>
                </a:schemeClr>
              </a:solidFill>
              <a:latin typeface="Cambria Math" panose="02040503050406030204" pitchFamily="18" charset="0"/>
              <a:cs typeface="Cambria Math" panose="02040503050406030204" pitchFamily="18" charset="0"/>
            </a:endParaRPr>
          </a:p>
          <a:p>
            <a:pPr algn="l">
              <a:lnSpc>
                <a:spcPct val="170000"/>
              </a:lnSpc>
              <a:buNone/>
            </a:pPr>
            <a:r>
              <a:rPr lang="en-US" altLang="zh-CN" sz="2400" dirty="0">
                <a:solidFill>
                  <a:schemeClr val="bg1">
                    <a:lumMod val="85000"/>
                  </a:schemeClr>
                </a:solidFill>
                <a:latin typeface="Cambria Math" panose="02040503050406030204" pitchFamily="18" charset="0"/>
                <a:cs typeface="Cambria Math" panose="02040503050406030204" pitchFamily="18" charset="0"/>
                <a:sym typeface="+mn-ea"/>
              </a:rPr>
              <a:t>3. Femtoscopy</a:t>
            </a:r>
            <a:r>
              <a:rPr lang="zh-CN" altLang="en-US" sz="2400" dirty="0">
                <a:solidFill>
                  <a:schemeClr val="bg1">
                    <a:lumMod val="85000"/>
                  </a:schemeClr>
                </a:solidFill>
                <a:latin typeface="Cambria Math" panose="02040503050406030204" pitchFamily="18" charset="0"/>
                <a:cs typeface="Cambria Math" panose="02040503050406030204" pitchFamily="18" charset="0"/>
                <a:sym typeface="+mn-ea"/>
              </a:rPr>
              <a:t>的两个研究举例</a:t>
            </a:r>
            <a:r>
              <a:rPr lang="en-US" altLang="zh-CN" sz="2400" dirty="0">
                <a:solidFill>
                  <a:schemeClr val="bg1">
                    <a:lumMod val="85000"/>
                  </a:schemeClr>
                </a:solidFill>
                <a:latin typeface="Cambria Math" panose="02040503050406030204" pitchFamily="18" charset="0"/>
                <a:cs typeface="Cambria Math" panose="02040503050406030204" pitchFamily="18" charset="0"/>
                <a:sym typeface="+mn-ea"/>
              </a:rPr>
              <a:t>      </a:t>
            </a:r>
            <a:endParaRPr lang="zh-CN" altLang="en-US" sz="2400" dirty="0">
              <a:solidFill>
                <a:schemeClr val="bg1">
                  <a:lumMod val="85000"/>
                </a:schemeClr>
              </a:solidFill>
              <a:latin typeface="Cambria Math" panose="02040503050406030204" pitchFamily="18" charset="0"/>
              <a:cs typeface="Cambria Math" panose="02040503050406030204" pitchFamily="18" charset="0"/>
            </a:endParaRPr>
          </a:p>
          <a:p>
            <a:pPr algn="l">
              <a:lnSpc>
                <a:spcPct val="170000"/>
              </a:lnSpc>
              <a:buClrTx/>
              <a:buSzTx/>
              <a:buFontTx/>
              <a:buNone/>
            </a:pPr>
            <a:r>
              <a:rPr lang="zh-CN" sz="2200" dirty="0">
                <a:solidFill>
                  <a:schemeClr val="bg1">
                    <a:lumMod val="85000"/>
                  </a:schemeClr>
                </a:solidFill>
                <a:latin typeface="Cambria Math" panose="02040503050406030204" pitchFamily="18" charset="0"/>
                <a:cs typeface="Cambria Math" panose="02040503050406030204" pitchFamily="18" charset="0"/>
              </a:rPr>
              <a:t>  </a:t>
            </a:r>
            <a:r>
              <a:rPr lang="zh-CN" sz="2200" dirty="0">
                <a:solidFill>
                  <a:schemeClr val="bg1">
                    <a:lumMod val="85000"/>
                  </a:schemeClr>
                </a:solidFill>
                <a:latin typeface="Cambria Math" panose="02040503050406030204" pitchFamily="18" charset="0"/>
                <a:cs typeface="Cambria Math" panose="02040503050406030204" pitchFamily="18" charset="0"/>
                <a:sym typeface="+mn-ea"/>
              </a:rPr>
              <a:t>   </a:t>
            </a:r>
            <a:r>
              <a:rPr lang="en-US" altLang="zh-CN" sz="2200" dirty="0">
                <a:solidFill>
                  <a:schemeClr val="bg1">
                    <a:lumMod val="85000"/>
                  </a:schemeClr>
                </a:solidFill>
                <a:latin typeface="Cambria Math" panose="02040503050406030204" pitchFamily="18" charset="0"/>
                <a:cs typeface="Cambria Math" panose="02040503050406030204" pitchFamily="18" charset="0"/>
                <a:sym typeface="+mn-ea"/>
              </a:rPr>
              <a:t>3</a:t>
            </a:r>
            <a:r>
              <a:rPr lang="zh-CN" sz="2200" dirty="0">
                <a:solidFill>
                  <a:schemeClr val="bg1">
                    <a:lumMod val="85000"/>
                  </a:schemeClr>
                </a:solidFill>
                <a:latin typeface="Cambria Math" panose="02040503050406030204" pitchFamily="18" charset="0"/>
                <a:cs typeface="Cambria Math" panose="02040503050406030204" pitchFamily="18" charset="0"/>
                <a:sym typeface="+mn-ea"/>
              </a:rPr>
              <a:t>.</a:t>
            </a:r>
            <a:r>
              <a:rPr lang="en-US" altLang="zh-CN" sz="2200" dirty="0">
                <a:solidFill>
                  <a:schemeClr val="bg1">
                    <a:lumMod val="85000"/>
                  </a:schemeClr>
                </a:solidFill>
                <a:latin typeface="Cambria Math" panose="02040503050406030204" pitchFamily="18" charset="0"/>
                <a:cs typeface="Cambria Math" panose="02040503050406030204" pitchFamily="18" charset="0"/>
                <a:sym typeface="+mn-ea"/>
              </a:rPr>
              <a:t>1</a:t>
            </a:r>
            <a:r>
              <a:rPr lang="zh-CN" sz="2200" dirty="0">
                <a:solidFill>
                  <a:schemeClr val="bg1">
                    <a:lumMod val="85000"/>
                  </a:schemeClr>
                </a:solidFill>
                <a:latin typeface="Cambria Math" panose="02040503050406030204" pitchFamily="18" charset="0"/>
                <a:cs typeface="Cambria Math" panose="02040503050406030204" pitchFamily="18" charset="0"/>
                <a:sym typeface="+mn-ea"/>
              </a:rPr>
              <a:t> </a:t>
            </a:r>
            <a:r>
              <a:rPr lang="en-US" altLang="zh-CN" sz="2200" dirty="0">
                <a:solidFill>
                  <a:schemeClr val="bg1">
                    <a:lumMod val="85000"/>
                  </a:schemeClr>
                </a:solidFill>
                <a:latin typeface="Cambria Math" panose="02040503050406030204" pitchFamily="18" charset="0"/>
                <a:cs typeface="Cambria Math" panose="02040503050406030204" pitchFamily="18" charset="0"/>
                <a:sym typeface="+mn-ea"/>
              </a:rPr>
              <a:t>n-n</a:t>
            </a:r>
            <a:r>
              <a:rPr lang="zh-CN" altLang="en-US" sz="2200" dirty="0">
                <a:solidFill>
                  <a:schemeClr val="bg1">
                    <a:lumMod val="85000"/>
                  </a:schemeClr>
                </a:solidFill>
                <a:latin typeface="Cambria Math" panose="02040503050406030204" pitchFamily="18" charset="0"/>
                <a:cs typeface="Cambria Math" panose="02040503050406030204" pitchFamily="18" charset="0"/>
                <a:sym typeface="+mn-ea"/>
              </a:rPr>
              <a:t>、</a:t>
            </a:r>
            <a:r>
              <a:rPr lang="en-US" altLang="zh-CN" sz="2200" dirty="0">
                <a:solidFill>
                  <a:schemeClr val="bg1">
                    <a:lumMod val="85000"/>
                  </a:schemeClr>
                </a:solidFill>
                <a:latin typeface="Cambria Math" panose="02040503050406030204" pitchFamily="18" charset="0"/>
                <a:cs typeface="Cambria Math" panose="02040503050406030204" pitchFamily="18" charset="0"/>
                <a:sym typeface="+mn-ea"/>
              </a:rPr>
              <a:t>p-p</a:t>
            </a:r>
            <a:r>
              <a:rPr lang="zh-CN" altLang="en-US" sz="2200" dirty="0">
                <a:solidFill>
                  <a:schemeClr val="bg1">
                    <a:lumMod val="85000"/>
                  </a:schemeClr>
                </a:solidFill>
                <a:latin typeface="Cambria Math" panose="02040503050406030204" pitchFamily="18" charset="0"/>
                <a:cs typeface="Cambria Math" panose="02040503050406030204" pitchFamily="18" charset="0"/>
                <a:sym typeface="+mn-ea"/>
              </a:rPr>
              <a:t>关联函数及其应用</a:t>
            </a:r>
            <a:r>
              <a:rPr lang="zh-CN" sz="2200" dirty="0">
                <a:solidFill>
                  <a:schemeClr val="bg1">
                    <a:lumMod val="85000"/>
                  </a:schemeClr>
                </a:solidFill>
                <a:latin typeface="Cambria Math" panose="02040503050406030204" pitchFamily="18" charset="0"/>
                <a:cs typeface="Cambria Math" panose="02040503050406030204" pitchFamily="18" charset="0"/>
                <a:sym typeface="+mn-ea"/>
              </a:rPr>
              <a:t> </a:t>
            </a:r>
            <a:endParaRPr lang="zh-CN" sz="2200" dirty="0">
              <a:solidFill>
                <a:schemeClr val="bg1">
                  <a:lumMod val="85000"/>
                </a:schemeClr>
              </a:solidFill>
              <a:latin typeface="Cambria Math" panose="02040503050406030204" pitchFamily="18" charset="0"/>
              <a:cs typeface="Cambria Math" panose="02040503050406030204" pitchFamily="18" charset="0"/>
            </a:endParaRPr>
          </a:p>
          <a:p>
            <a:pPr algn="l">
              <a:lnSpc>
                <a:spcPct val="170000"/>
              </a:lnSpc>
              <a:buClrTx/>
              <a:buSzTx/>
              <a:buFontTx/>
              <a:buNone/>
            </a:pPr>
            <a:r>
              <a:rPr lang="zh-CN" sz="2200" dirty="0">
                <a:solidFill>
                  <a:schemeClr val="bg1">
                    <a:lumMod val="85000"/>
                  </a:schemeClr>
                </a:solidFill>
                <a:latin typeface="Cambria Math" panose="02040503050406030204" pitchFamily="18" charset="0"/>
                <a:cs typeface="Cambria Math" panose="02040503050406030204" pitchFamily="18" charset="0"/>
                <a:sym typeface="+mn-ea"/>
              </a:rPr>
              <a:t>     </a:t>
            </a:r>
            <a:r>
              <a:rPr lang="en-US" altLang="zh-CN" sz="2200" dirty="0">
                <a:solidFill>
                  <a:schemeClr val="bg1">
                    <a:lumMod val="85000"/>
                  </a:schemeClr>
                </a:solidFill>
                <a:latin typeface="Cambria Math" panose="02040503050406030204" pitchFamily="18" charset="0"/>
                <a:cs typeface="Cambria Math" panose="02040503050406030204" pitchFamily="18" charset="0"/>
                <a:sym typeface="+mn-ea"/>
              </a:rPr>
              <a:t>3</a:t>
            </a:r>
            <a:r>
              <a:rPr lang="zh-CN" sz="2200" dirty="0">
                <a:solidFill>
                  <a:schemeClr val="bg1">
                    <a:lumMod val="85000"/>
                  </a:schemeClr>
                </a:solidFill>
                <a:latin typeface="Cambria Math" panose="02040503050406030204" pitchFamily="18" charset="0"/>
                <a:cs typeface="Cambria Math" panose="02040503050406030204" pitchFamily="18" charset="0"/>
                <a:sym typeface="+mn-ea"/>
              </a:rPr>
              <a:t>.</a:t>
            </a:r>
            <a:r>
              <a:rPr lang="en-US" altLang="zh-CN" sz="2200" dirty="0">
                <a:solidFill>
                  <a:schemeClr val="bg1">
                    <a:lumMod val="85000"/>
                  </a:schemeClr>
                </a:solidFill>
                <a:latin typeface="Cambria Math" panose="02040503050406030204" pitchFamily="18" charset="0"/>
                <a:cs typeface="Cambria Math" panose="02040503050406030204" pitchFamily="18" charset="0"/>
                <a:sym typeface="+mn-ea"/>
              </a:rPr>
              <a:t>2</a:t>
            </a:r>
            <a:r>
              <a:rPr lang="zh-CN" sz="2200" dirty="0">
                <a:solidFill>
                  <a:schemeClr val="bg1">
                    <a:lumMod val="85000"/>
                  </a:schemeClr>
                </a:solidFill>
                <a:latin typeface="Cambria Math" panose="02040503050406030204" pitchFamily="18" charset="0"/>
                <a:cs typeface="Cambria Math" panose="02040503050406030204" pitchFamily="18" charset="0"/>
                <a:sym typeface="+mn-ea"/>
              </a:rPr>
              <a:t> </a:t>
            </a:r>
            <a:r>
              <a:rPr lang="en-US" altLang="zh-CN" sz="2200" dirty="0">
                <a:solidFill>
                  <a:schemeClr val="bg1">
                    <a:lumMod val="85000"/>
                  </a:schemeClr>
                </a:solidFill>
                <a:latin typeface="Cambria Math" panose="02040503050406030204" pitchFamily="18" charset="0"/>
                <a:cs typeface="Cambria Math" panose="02040503050406030204" pitchFamily="18" charset="0"/>
                <a:sym typeface="+mn-ea"/>
              </a:rPr>
              <a:t> p-p</a:t>
            </a:r>
            <a:r>
              <a:rPr lang="zh-CN" altLang="en-US" sz="2200" dirty="0">
                <a:solidFill>
                  <a:schemeClr val="bg1">
                    <a:lumMod val="85000"/>
                  </a:schemeClr>
                </a:solidFill>
                <a:latin typeface="Cambria Math" panose="02040503050406030204" pitchFamily="18" charset="0"/>
                <a:cs typeface="Cambria Math" panose="02040503050406030204" pitchFamily="18" charset="0"/>
                <a:sym typeface="+mn-ea"/>
              </a:rPr>
              <a:t>关联函数与核内核子短程关联</a:t>
            </a:r>
            <a:endParaRPr lang="zh-CN" sz="2200" dirty="0">
              <a:solidFill>
                <a:schemeClr val="bg1">
                  <a:lumMod val="85000"/>
                </a:schemeClr>
              </a:solidFill>
              <a:latin typeface="Cambria Math" panose="02040503050406030204" pitchFamily="18" charset="0"/>
              <a:cs typeface="Cambria Math" panose="02040503050406030204" pitchFamily="18" charset="0"/>
              <a:sym typeface="+mn-ea"/>
            </a:endParaRPr>
          </a:p>
          <a:p>
            <a:pPr>
              <a:lnSpc>
                <a:spcPct val="170000"/>
              </a:lnSpc>
              <a:buNone/>
            </a:pPr>
            <a:r>
              <a:rPr lang="en-US" altLang="zh-CN" sz="2400" dirty="0">
                <a:solidFill>
                  <a:schemeClr val="bg1">
                    <a:lumMod val="85000"/>
                  </a:schemeClr>
                </a:solidFill>
                <a:latin typeface="Cambria Math" panose="02040503050406030204" pitchFamily="18" charset="0"/>
                <a:cs typeface="Cambria Math" panose="02040503050406030204" pitchFamily="18" charset="0"/>
              </a:rPr>
              <a:t>4. </a:t>
            </a:r>
            <a:r>
              <a:rPr lang="zh-CN" altLang="en-US" sz="2400" dirty="0">
                <a:solidFill>
                  <a:schemeClr val="bg1">
                    <a:lumMod val="85000"/>
                  </a:schemeClr>
                </a:solidFill>
                <a:latin typeface="Cambria Math" panose="02040503050406030204" pitchFamily="18" charset="0"/>
                <a:cs typeface="Cambria Math" panose="02040503050406030204" pitchFamily="18" charset="0"/>
              </a:rPr>
              <a:t>小结</a:t>
            </a:r>
            <a:endParaRPr lang="zh-CN" altLang="en-US" sz="2400" dirty="0">
              <a:solidFill>
                <a:schemeClr val="bg1">
                  <a:lumMod val="85000"/>
                </a:schemeClr>
              </a:solidFill>
              <a:latin typeface="Cambria Math" panose="02040503050406030204" pitchFamily="18" charset="0"/>
              <a:cs typeface="Cambria Math" panose="02040503050406030204" pitchFamily="18" charset="0"/>
            </a:endParaRPr>
          </a:p>
        </p:txBody>
      </p:sp>
      <p:cxnSp>
        <p:nvCxnSpPr>
          <p:cNvPr id="4" name="直接连接符 3"/>
          <p:cNvCxnSpPr/>
          <p:nvPr/>
        </p:nvCxnSpPr>
        <p:spPr>
          <a:xfrm>
            <a:off x="0" y="764451"/>
            <a:ext cx="9144000" cy="0"/>
          </a:xfrm>
          <a:prstGeom prst="line">
            <a:avLst/>
          </a:prstGeom>
          <a:ln w="190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99"/>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r="45201"/>
          <a:stretch>
            <a:fillRect/>
          </a:stretch>
        </p:blipFill>
        <p:spPr>
          <a:xfrm>
            <a:off x="35560" y="4693920"/>
            <a:ext cx="2836545" cy="1608455"/>
          </a:xfrm>
          <a:prstGeom prst="rect">
            <a:avLst/>
          </a:prstGeom>
        </p:spPr>
      </p:pic>
      <p:sp>
        <p:nvSpPr>
          <p:cNvPr id="2" name="灯片编号占位符 1"/>
          <p:cNvSpPr>
            <a:spLocks noGrp="1"/>
          </p:cNvSpPr>
          <p:nvPr>
            <p:ph type="sldNum" sz="quarter" idx="12"/>
          </p:nvPr>
        </p:nvSpPr>
        <p:spPr/>
        <p:txBody>
          <a:bodyPr/>
          <a:lstStyle/>
          <a:p>
            <a:fld id="{9565EDE5-12B2-4A26-A61F-906C88207933}" type="slidenum">
              <a:rPr lang="en-US" sz="2100" smtClean="0"/>
            </a:fld>
            <a:endParaRPr lang="en-US" sz="2100" dirty="0"/>
          </a:p>
        </p:txBody>
      </p:sp>
      <p:sp>
        <p:nvSpPr>
          <p:cNvPr id="3" name="标题 2"/>
          <p:cNvSpPr>
            <a:spLocks noGrp="1"/>
          </p:cNvSpPr>
          <p:nvPr>
            <p:ph type="title"/>
          </p:nvPr>
        </p:nvSpPr>
        <p:spPr>
          <a:noFill/>
          <a:extLst>
            <a:ext uri="{909E8E84-426E-40DD-AFC4-6F175D3DCCD1}">
              <a14:hiddenFill xmlns:a14="http://schemas.microsoft.com/office/drawing/2010/main">
                <a:solidFill>
                  <a:srgbClr val="005B82"/>
                </a:solidFill>
              </a14:hiddenFill>
            </a:ext>
          </a:extLst>
        </p:spPr>
        <p:txBody>
          <a:bodyPr vert="horz" lIns="68580" tIns="34290" rIns="68580" bIns="34290" rtlCol="0" anchor="ctr">
            <a:normAutofit/>
          </a:bodyPr>
          <a:lstStyle/>
          <a:p>
            <a:pPr lvl="0" algn="ctr">
              <a:buClrTx/>
              <a:buSzTx/>
              <a:buFontTx/>
            </a:pPr>
            <a:r>
              <a:rPr lang="en-US" altLang="zh-CN"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zh-CN" altLang="en-US"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国家大科学装置</a:t>
            </a:r>
            <a:r>
              <a:rPr lang="en-US" altLang="zh-CN"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HIRFL</a:t>
            </a:r>
            <a:r>
              <a:rPr lang="zh-CN"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上的</a:t>
            </a:r>
            <a:r>
              <a:rPr lang="en-US" altLang="zh-CN"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CEE</a:t>
            </a:r>
            <a:r>
              <a:rPr lang="zh-CN" altLang="en-US"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和</a:t>
            </a:r>
            <a:r>
              <a:rPr lang="en-US" altLang="zh-CN"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CSHINE</a:t>
            </a:r>
            <a:endParaRPr lang="en-US" altLang="zh-CN" sz="28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
        <p:nvSpPr>
          <p:cNvPr id="5" name="文本框 4"/>
          <p:cNvSpPr txBox="1"/>
          <p:nvPr/>
        </p:nvSpPr>
        <p:spPr>
          <a:xfrm>
            <a:off x="322898" y="1014730"/>
            <a:ext cx="6524149" cy="829945"/>
          </a:xfrm>
          <a:prstGeom prst="rect">
            <a:avLst/>
          </a:prstGeom>
          <a:noFill/>
        </p:spPr>
        <p:txBody>
          <a:bodyPr wrap="square" rtlCol="0" anchor="t">
            <a:spAutoFit/>
          </a:bodyPr>
          <a:p>
            <a:r>
              <a:rPr lang="en-US" altLang="zh-CN" sz="1600" b="1" dirty="0">
                <a:solidFill>
                  <a:srgbClr val="C92B2F"/>
                </a:solidFill>
                <a:latin typeface="Cambria Math" panose="02040503050406030204" pitchFamily="18" charset="0"/>
                <a:ea typeface="黑体" panose="02010609060101010101" pitchFamily="49" charset="-122"/>
                <a:cs typeface="Cambria Math" panose="02040503050406030204" pitchFamily="18" charset="0"/>
                <a:sym typeface="+mn-ea"/>
              </a:rPr>
              <a:t>HIRFL: </a:t>
            </a:r>
            <a:r>
              <a:rPr lang="en-US" altLang="zh-CN" sz="16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Heacy Ion Research Facility at Lanzhou</a:t>
            </a:r>
            <a:endParaRPr lang="en-US" altLang="zh-CN" sz="16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r>
              <a:rPr lang="en-US" altLang="zh-CN" sz="1600" b="1" dirty="0">
                <a:solidFill>
                  <a:srgbClr val="C92B2F"/>
                </a:solidFill>
                <a:latin typeface="Cambria Math" panose="02040503050406030204" pitchFamily="18" charset="0"/>
                <a:ea typeface="黑体" panose="02010609060101010101" pitchFamily="49" charset="-122"/>
                <a:cs typeface="Cambria Math" panose="02040503050406030204" pitchFamily="18" charset="0"/>
                <a:sym typeface="+mn-ea"/>
              </a:rPr>
              <a:t>RIBLL:</a:t>
            </a:r>
            <a:r>
              <a:rPr lang="en-US" altLang="zh-CN" sz="16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Radioactive Ion Beam Line at Lanzhou</a:t>
            </a:r>
            <a:endParaRPr lang="en-US" altLang="zh-CN" sz="16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r>
              <a:rPr lang="en-US" altLang="zh-CN" sz="1600" b="1" dirty="0">
                <a:solidFill>
                  <a:srgbClr val="C92B2F"/>
                </a:solidFill>
                <a:latin typeface="Cambria Math" panose="02040503050406030204" pitchFamily="18" charset="0"/>
                <a:ea typeface="黑体" panose="02010609060101010101" pitchFamily="49" charset="-122"/>
                <a:cs typeface="Cambria Math" panose="02040503050406030204" pitchFamily="18" charset="0"/>
                <a:sym typeface="+mn-ea"/>
              </a:rPr>
              <a:t>CSR</a:t>
            </a:r>
            <a:r>
              <a:rPr lang="zh-CN" altLang="en-US" sz="1600" b="1" dirty="0">
                <a:solidFill>
                  <a:srgbClr val="C92B2F"/>
                </a:solidFill>
                <a:latin typeface="Cambria Math" panose="02040503050406030204" pitchFamily="18" charset="0"/>
                <a:ea typeface="黑体" panose="02010609060101010101" pitchFamily="49" charset="-122"/>
                <a:cs typeface="Cambria Math" panose="02040503050406030204" pitchFamily="18" charset="0"/>
                <a:sym typeface="+mn-ea"/>
              </a:rPr>
              <a:t>：</a:t>
            </a:r>
            <a:r>
              <a:rPr lang="en-US" altLang="zh-CN" sz="16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Cooling Storage Ring</a:t>
            </a:r>
            <a:endParaRPr lang="en-US" altLang="zh-CN" sz="16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grpSp>
        <p:nvGrpSpPr>
          <p:cNvPr id="15" name="组合 14"/>
          <p:cNvGrpSpPr/>
          <p:nvPr/>
        </p:nvGrpSpPr>
        <p:grpSpPr>
          <a:xfrm>
            <a:off x="1063943" y="1945323"/>
            <a:ext cx="5859788" cy="3766185"/>
            <a:chOff x="1837" y="2302"/>
            <a:chExt cx="13259" cy="8561"/>
          </a:xfrm>
        </p:grpSpPr>
        <p:grpSp>
          <p:nvGrpSpPr>
            <p:cNvPr id="6" name="组合 5"/>
            <p:cNvGrpSpPr/>
            <p:nvPr/>
          </p:nvGrpSpPr>
          <p:grpSpPr>
            <a:xfrm>
              <a:off x="5008" y="2302"/>
              <a:ext cx="10088" cy="8561"/>
              <a:chOff x="188" y="2597"/>
              <a:chExt cx="10088" cy="8561"/>
            </a:xfrm>
          </p:grpSpPr>
          <p:sp>
            <p:nvSpPr>
              <p:cNvPr id="36" name="Rectangle 34"/>
              <p:cNvSpPr>
                <a:spLocks noChangeArrowheads="1"/>
              </p:cNvSpPr>
              <p:nvPr/>
            </p:nvSpPr>
            <p:spPr bwMode="auto">
              <a:xfrm>
                <a:off x="6304" y="9098"/>
                <a:ext cx="3972" cy="20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51427" tIns="25714" rIns="51427" bIns="25714">
                <a:noAutofit/>
              </a:bodyPr>
              <a:lstStyle>
                <a:lvl1pPr eaLnBrk="0" hangingPunct="0">
                  <a:defRPr sz="2800" b="1">
                    <a:solidFill>
                      <a:schemeClr val="hlink"/>
                    </a:solidFill>
                    <a:latin typeface="Times New Roman" panose="02020603050405020304" pitchFamily="18" charset="0"/>
                    <a:ea typeface="黑体" panose="02010609060101010101" pitchFamily="49" charset="-122"/>
                  </a:defRPr>
                </a:lvl1pPr>
                <a:lvl2pPr marL="742950" indent="-285750" eaLnBrk="0" hangingPunct="0">
                  <a:defRPr sz="2800" b="1">
                    <a:solidFill>
                      <a:schemeClr val="hlink"/>
                    </a:solidFill>
                    <a:latin typeface="Times New Roman" panose="02020603050405020304" pitchFamily="18" charset="0"/>
                    <a:ea typeface="黑体" panose="02010609060101010101" pitchFamily="49" charset="-122"/>
                  </a:defRPr>
                </a:lvl2pPr>
                <a:lvl3pPr marL="1143000" indent="-228600" eaLnBrk="0" hangingPunct="0">
                  <a:defRPr sz="2800" b="1">
                    <a:solidFill>
                      <a:schemeClr val="hlink"/>
                    </a:solidFill>
                    <a:latin typeface="Times New Roman" panose="02020603050405020304" pitchFamily="18" charset="0"/>
                    <a:ea typeface="黑体" panose="02010609060101010101" pitchFamily="49" charset="-122"/>
                  </a:defRPr>
                </a:lvl3pPr>
                <a:lvl4pPr marL="1600200" indent="-228600" eaLnBrk="0" hangingPunct="0">
                  <a:defRPr sz="2800" b="1">
                    <a:solidFill>
                      <a:schemeClr val="hlink"/>
                    </a:solidFill>
                    <a:latin typeface="Times New Roman" panose="02020603050405020304" pitchFamily="18" charset="0"/>
                    <a:ea typeface="黑体" panose="02010609060101010101" pitchFamily="49" charset="-122"/>
                  </a:defRPr>
                </a:lvl4pPr>
                <a:lvl5pPr marL="2057400" indent="-228600" eaLnBrk="0" hangingPunct="0">
                  <a:defRPr sz="2800" b="1">
                    <a:solidFill>
                      <a:schemeClr val="hlink"/>
                    </a:solidFill>
                    <a:latin typeface="Times New Roman" panose="02020603050405020304" pitchFamily="18" charset="0"/>
                    <a:ea typeface="黑体" panose="02010609060101010101" pitchFamily="49" charset="-122"/>
                  </a:defRPr>
                </a:lvl5pPr>
                <a:lvl6pPr marL="25146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6pPr>
                <a:lvl7pPr marL="29718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7pPr>
                <a:lvl8pPr marL="34290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8pPr>
                <a:lvl9pPr marL="38862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9pPr>
              </a:lstStyle>
              <a:p>
                <a:pPr eaLnBrk="1" hangingPunct="1">
                  <a:spcBef>
                    <a:spcPct val="0"/>
                  </a:spcBef>
                  <a:spcAft>
                    <a:spcPct val="0"/>
                  </a:spcAft>
                  <a:buFontTx/>
                  <a:buNone/>
                </a:pPr>
                <a:r>
                  <a:rPr kumimoji="1" lang="en-US" altLang="zh-CN" sz="1800" dirty="0">
                    <a:solidFill>
                      <a:srgbClr val="00B0F0"/>
                    </a:solidFill>
                    <a:latin typeface="Cambria Math" panose="02040503050406030204" pitchFamily="18" charset="0"/>
                    <a:ea typeface="楷体_GB2312" pitchFamily="49" charset="-122"/>
                    <a:cs typeface="Cambria Math" panose="02040503050406030204" pitchFamily="18" charset="0"/>
                  </a:rPr>
                  <a:t>CSR</a:t>
                </a:r>
                <a:r>
                  <a:rPr kumimoji="1" lang="zh-CN" altLang="en-US" sz="1800" dirty="0">
                    <a:solidFill>
                      <a:srgbClr val="00B0F0"/>
                    </a:solidFill>
                    <a:latin typeface="Cambria Math" panose="02040503050406030204" pitchFamily="18" charset="0"/>
                    <a:ea typeface="楷体_GB2312" pitchFamily="49" charset="-122"/>
                    <a:cs typeface="Cambria Math" panose="02040503050406030204" pitchFamily="18" charset="0"/>
                  </a:rPr>
                  <a:t>：</a:t>
                </a:r>
                <a:r>
                  <a:rPr kumimoji="1" lang="en-US" altLang="zh-CN" sz="1800" dirty="0">
                    <a:solidFill>
                      <a:srgbClr val="00B0F0"/>
                    </a:solidFill>
                    <a:latin typeface="Cambria Math" panose="02040503050406030204" pitchFamily="18" charset="0"/>
                    <a:ea typeface="楷体_GB2312" pitchFamily="49" charset="-122"/>
                    <a:cs typeface="Cambria Math" panose="02040503050406030204" pitchFamily="18" charset="0"/>
                  </a:rPr>
                  <a:t>  </a:t>
                </a:r>
                <a:endParaRPr kumimoji="1" lang="en-US" altLang="zh-CN" sz="1800" dirty="0">
                  <a:solidFill>
                    <a:srgbClr val="00B0F0"/>
                  </a:solidFill>
                  <a:latin typeface="Cambria Math" panose="02040503050406030204" pitchFamily="18" charset="0"/>
                  <a:ea typeface="楷体_GB2312" pitchFamily="49" charset="-122"/>
                  <a:cs typeface="Cambria Math" panose="02040503050406030204" pitchFamily="18" charset="0"/>
                </a:endParaRPr>
              </a:p>
              <a:p>
                <a:pPr eaLnBrk="1" hangingPunct="1">
                  <a:spcBef>
                    <a:spcPct val="0"/>
                  </a:spcBef>
                  <a:spcAft>
                    <a:spcPct val="0"/>
                  </a:spcAft>
                  <a:buFontTx/>
                  <a:buNone/>
                </a:pP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p</a:t>
                </a:r>
                <a:r>
                  <a:rPr kumimoji="1" lang="zh-CN" altLang="en-US" sz="1350" dirty="0">
                    <a:solidFill>
                      <a:srgbClr val="00B0F0"/>
                    </a:solidFill>
                    <a:latin typeface="Cambria Math" panose="02040503050406030204" pitchFamily="18" charset="0"/>
                    <a:ea typeface="楷体_GB2312" pitchFamily="49" charset="-122"/>
                    <a:cs typeface="Cambria Math" panose="02040503050406030204" pitchFamily="18" charset="0"/>
                  </a:rPr>
                  <a:t>：</a:t>
                </a: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 2.8 GeV</a:t>
                </a:r>
                <a:endPar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endParaRPr>
              </a:p>
              <a:p>
                <a:pPr eaLnBrk="1" hangingPunct="1">
                  <a:spcBef>
                    <a:spcPct val="0"/>
                  </a:spcBef>
                  <a:spcAft>
                    <a:spcPct val="0"/>
                  </a:spcAft>
                  <a:buFontTx/>
                  <a:buNone/>
                </a:pP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C</a:t>
                </a:r>
                <a:r>
                  <a:rPr kumimoji="1" lang="zh-CN" altLang="en-US" sz="1350" dirty="0">
                    <a:solidFill>
                      <a:srgbClr val="00B0F0"/>
                    </a:solidFill>
                    <a:latin typeface="Cambria Math" panose="02040503050406030204" pitchFamily="18" charset="0"/>
                    <a:ea typeface="楷体_GB2312" pitchFamily="49" charset="-122"/>
                    <a:cs typeface="Cambria Math" panose="02040503050406030204" pitchFamily="18" charset="0"/>
                  </a:rPr>
                  <a:t>：</a:t>
                </a: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   1.0 GeV/u</a:t>
                </a:r>
                <a:endPar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endParaRPr>
              </a:p>
              <a:p>
                <a:pPr eaLnBrk="1" hangingPunct="1">
                  <a:spcBef>
                    <a:spcPct val="0"/>
                  </a:spcBef>
                  <a:spcAft>
                    <a:spcPct val="0"/>
                  </a:spcAft>
                  <a:buFontTx/>
                  <a:buNone/>
                </a:pP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U</a:t>
                </a:r>
                <a:r>
                  <a:rPr kumimoji="1" lang="zh-CN" altLang="en-US" sz="1350" dirty="0">
                    <a:solidFill>
                      <a:srgbClr val="00B0F0"/>
                    </a:solidFill>
                    <a:latin typeface="Cambria Math" panose="02040503050406030204" pitchFamily="18" charset="0"/>
                    <a:ea typeface="楷体_GB2312" pitchFamily="49" charset="-122"/>
                    <a:cs typeface="Cambria Math" panose="02040503050406030204" pitchFamily="18" charset="0"/>
                  </a:rPr>
                  <a:t>：</a:t>
                </a: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    0.5 GeV/u</a:t>
                </a:r>
                <a:endPar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sym typeface="Symbol" panose="05050102010706020507" pitchFamily="1" charset="2"/>
                </a:endParaRPr>
              </a:p>
            </p:txBody>
          </p:sp>
          <p:pic>
            <p:nvPicPr>
              <p:cNvPr id="4" name="图片 3"/>
              <p:cNvPicPr>
                <a:picLocks noChangeAspect="1"/>
              </p:cNvPicPr>
              <p:nvPr>
                <p:custDataLst>
                  <p:tags r:id="rId2"/>
                </p:custDataLst>
              </p:nvPr>
            </p:nvPicPr>
            <p:blipFill>
              <a:blip r:embed="rId3"/>
              <a:stretch>
                <a:fillRect/>
              </a:stretch>
            </p:blipFill>
            <p:spPr>
              <a:xfrm>
                <a:off x="188" y="3351"/>
                <a:ext cx="8797" cy="5635"/>
              </a:xfrm>
              <a:prstGeom prst="rect">
                <a:avLst/>
              </a:prstGeom>
            </p:spPr>
          </p:pic>
          <p:sp>
            <p:nvSpPr>
              <p:cNvPr id="9" name="Rectangle 34"/>
              <p:cNvSpPr>
                <a:spLocks noChangeArrowheads="1"/>
              </p:cNvSpPr>
              <p:nvPr>
                <p:custDataLst>
                  <p:tags r:id="rId4"/>
                </p:custDataLst>
              </p:nvPr>
            </p:nvSpPr>
            <p:spPr bwMode="auto">
              <a:xfrm>
                <a:off x="4791" y="2597"/>
                <a:ext cx="4099" cy="168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51427" tIns="25714" rIns="51427" bIns="25714">
                <a:spAutoFit/>
              </a:bodyPr>
              <a:lstStyle>
                <a:lvl1pPr eaLnBrk="0" hangingPunct="0">
                  <a:defRPr sz="2800" b="1">
                    <a:solidFill>
                      <a:schemeClr val="hlink"/>
                    </a:solidFill>
                    <a:latin typeface="Times New Roman" panose="02020603050405020304" pitchFamily="18" charset="0"/>
                    <a:ea typeface="黑体" panose="02010609060101010101" pitchFamily="49" charset="-122"/>
                  </a:defRPr>
                </a:lvl1pPr>
                <a:lvl2pPr marL="742950" indent="-285750" eaLnBrk="0" hangingPunct="0">
                  <a:defRPr sz="2800" b="1">
                    <a:solidFill>
                      <a:schemeClr val="hlink"/>
                    </a:solidFill>
                    <a:latin typeface="Times New Roman" panose="02020603050405020304" pitchFamily="18" charset="0"/>
                    <a:ea typeface="黑体" panose="02010609060101010101" pitchFamily="49" charset="-122"/>
                  </a:defRPr>
                </a:lvl2pPr>
                <a:lvl3pPr marL="1143000" indent="-228600" eaLnBrk="0" hangingPunct="0">
                  <a:defRPr sz="2800" b="1">
                    <a:solidFill>
                      <a:schemeClr val="hlink"/>
                    </a:solidFill>
                    <a:latin typeface="Times New Roman" panose="02020603050405020304" pitchFamily="18" charset="0"/>
                    <a:ea typeface="黑体" panose="02010609060101010101" pitchFamily="49" charset="-122"/>
                  </a:defRPr>
                </a:lvl3pPr>
                <a:lvl4pPr marL="1600200" indent="-228600" eaLnBrk="0" hangingPunct="0">
                  <a:defRPr sz="2800" b="1">
                    <a:solidFill>
                      <a:schemeClr val="hlink"/>
                    </a:solidFill>
                    <a:latin typeface="Times New Roman" panose="02020603050405020304" pitchFamily="18" charset="0"/>
                    <a:ea typeface="黑体" panose="02010609060101010101" pitchFamily="49" charset="-122"/>
                  </a:defRPr>
                </a:lvl4pPr>
                <a:lvl5pPr marL="2057400" indent="-228600" eaLnBrk="0" hangingPunct="0">
                  <a:defRPr sz="2800" b="1">
                    <a:solidFill>
                      <a:schemeClr val="hlink"/>
                    </a:solidFill>
                    <a:latin typeface="Times New Roman" panose="02020603050405020304" pitchFamily="18" charset="0"/>
                    <a:ea typeface="黑体" panose="02010609060101010101" pitchFamily="49" charset="-122"/>
                  </a:defRPr>
                </a:lvl5pPr>
                <a:lvl6pPr marL="25146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6pPr>
                <a:lvl7pPr marL="29718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7pPr>
                <a:lvl8pPr marL="34290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8pPr>
                <a:lvl9pPr marL="38862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9pPr>
              </a:lstStyle>
              <a:p>
                <a:pPr eaLnBrk="1" hangingPunct="1">
                  <a:spcBef>
                    <a:spcPct val="0"/>
                  </a:spcBef>
                  <a:spcAft>
                    <a:spcPct val="0"/>
                  </a:spcAft>
                  <a:buFontTx/>
                  <a:buNone/>
                </a:pPr>
                <a:r>
                  <a:rPr kumimoji="1" lang="en-US" altLang="zh-CN" sz="1800" dirty="0">
                    <a:solidFill>
                      <a:srgbClr val="00B0F0"/>
                    </a:solidFill>
                    <a:latin typeface="Cambria Math" panose="02040503050406030204" pitchFamily="18" charset="0"/>
                    <a:ea typeface="楷体_GB2312" pitchFamily="49" charset="-122"/>
                    <a:cs typeface="Cambria Math" panose="02040503050406030204" pitchFamily="18" charset="0"/>
                  </a:rPr>
                  <a:t>SSC</a:t>
                </a:r>
                <a:r>
                  <a:rPr kumimoji="1" lang="zh-CN" altLang="en-US" sz="1800" dirty="0">
                    <a:solidFill>
                      <a:srgbClr val="00B0F0"/>
                    </a:solidFill>
                    <a:latin typeface="Cambria Math" panose="02040503050406030204" pitchFamily="18" charset="0"/>
                    <a:ea typeface="楷体_GB2312" pitchFamily="49" charset="-122"/>
                    <a:cs typeface="Cambria Math" panose="02040503050406030204" pitchFamily="18" charset="0"/>
                  </a:rPr>
                  <a:t>：</a:t>
                </a:r>
                <a:r>
                  <a:rPr kumimoji="1" lang="en-US" altLang="zh-CN" sz="1800" dirty="0">
                    <a:solidFill>
                      <a:srgbClr val="00B0F0"/>
                    </a:solidFill>
                    <a:latin typeface="Cambria Math" panose="02040503050406030204" pitchFamily="18" charset="0"/>
                    <a:ea typeface="楷体_GB2312" pitchFamily="49" charset="-122"/>
                    <a:cs typeface="Cambria Math" panose="02040503050406030204" pitchFamily="18" charset="0"/>
                  </a:rPr>
                  <a:t>  </a:t>
                </a:r>
                <a:endParaRPr kumimoji="1" lang="en-US" altLang="zh-CN" sz="1800" dirty="0">
                  <a:solidFill>
                    <a:srgbClr val="00B0F0"/>
                  </a:solidFill>
                  <a:latin typeface="Cambria Math" panose="02040503050406030204" pitchFamily="18" charset="0"/>
                  <a:ea typeface="楷体_GB2312" pitchFamily="49" charset="-122"/>
                  <a:cs typeface="Cambria Math" panose="02040503050406030204" pitchFamily="18" charset="0"/>
                </a:endParaRPr>
              </a:p>
              <a:p>
                <a:pPr eaLnBrk="1" hangingPunct="1">
                  <a:spcBef>
                    <a:spcPct val="0"/>
                  </a:spcBef>
                  <a:spcAft>
                    <a:spcPct val="0"/>
                  </a:spcAft>
                  <a:buFontTx/>
                  <a:buNone/>
                </a:pP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Kr</a:t>
                </a:r>
                <a:r>
                  <a:rPr kumimoji="1" lang="zh-CN" altLang="en-US" sz="1350" dirty="0">
                    <a:solidFill>
                      <a:srgbClr val="00B0F0"/>
                    </a:solidFill>
                    <a:latin typeface="Cambria Math" panose="02040503050406030204" pitchFamily="18" charset="0"/>
                    <a:ea typeface="楷体_GB2312" pitchFamily="49" charset="-122"/>
                    <a:cs typeface="Cambria Math" panose="02040503050406030204" pitchFamily="18" charset="0"/>
                  </a:rPr>
                  <a:t>：</a:t>
                </a: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  ~ 40 MeV/u       </a:t>
                </a:r>
                <a:endPar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endParaRPr>
              </a:p>
              <a:p>
                <a:pPr eaLnBrk="1" hangingPunct="1">
                  <a:spcBef>
                    <a:spcPct val="0"/>
                  </a:spcBef>
                  <a:spcAft>
                    <a:spcPct val="0"/>
                  </a:spcAft>
                  <a:buFontTx/>
                  <a:buNone/>
                </a:pP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Sn</a:t>
                </a:r>
                <a:r>
                  <a:rPr kumimoji="1" lang="zh-CN" altLang="en-US" sz="1350" dirty="0">
                    <a:solidFill>
                      <a:srgbClr val="00B0F0"/>
                    </a:solidFill>
                    <a:latin typeface="Cambria Math" panose="02040503050406030204" pitchFamily="18" charset="0"/>
                    <a:ea typeface="楷体_GB2312" pitchFamily="49" charset="-122"/>
                    <a:cs typeface="Cambria Math" panose="02040503050406030204" pitchFamily="18" charset="0"/>
                  </a:rPr>
                  <a:t>：</a:t>
                </a:r>
                <a:r>
                  <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rPr>
                  <a:t>   ~ 30 MeV/u</a:t>
                </a:r>
                <a:endParaRPr kumimoji="1" lang="en-US" altLang="zh-CN" sz="1350" dirty="0">
                  <a:solidFill>
                    <a:srgbClr val="00B0F0"/>
                  </a:solidFill>
                  <a:latin typeface="Cambria Math" panose="02040503050406030204" pitchFamily="18" charset="0"/>
                  <a:ea typeface="楷体_GB2312" pitchFamily="49" charset="-122"/>
                  <a:cs typeface="Cambria Math" panose="02040503050406030204" pitchFamily="18" charset="0"/>
                  <a:sym typeface="Symbol" panose="05050102010706020507" pitchFamily="1" charset="2"/>
                </a:endParaRPr>
              </a:p>
            </p:txBody>
          </p:sp>
          <p:cxnSp>
            <p:nvCxnSpPr>
              <p:cNvPr id="11" name="直接箭头连接符 10"/>
              <p:cNvCxnSpPr/>
              <p:nvPr/>
            </p:nvCxnSpPr>
            <p:spPr>
              <a:xfrm>
                <a:off x="2506" y="4037"/>
                <a:ext cx="2268" cy="0"/>
              </a:xfrm>
              <a:prstGeom prst="straightConnector1">
                <a:avLst/>
              </a:prstGeom>
              <a:ln>
                <a:solidFill>
                  <a:srgbClr val="FD039E"/>
                </a:solidFill>
                <a:tailEnd type="arrow"/>
              </a:ln>
            </p:spPr>
            <p:style>
              <a:lnRef idx="2">
                <a:schemeClr val="accent1"/>
              </a:lnRef>
              <a:fillRef idx="0">
                <a:srgbClr val="FFFFFF"/>
              </a:fillRef>
              <a:effectRef idx="0">
                <a:srgbClr val="FFFFFF"/>
              </a:effectRef>
              <a:fontRef idx="minor">
                <a:schemeClr val="tx1"/>
              </a:fontRef>
            </p:style>
          </p:cxnSp>
          <p:cxnSp>
            <p:nvCxnSpPr>
              <p:cNvPr id="12" name="直接箭头连接符 11"/>
              <p:cNvCxnSpPr/>
              <p:nvPr>
                <p:custDataLst>
                  <p:tags r:id="rId5"/>
                </p:custDataLst>
              </p:nvPr>
            </p:nvCxnSpPr>
            <p:spPr>
              <a:xfrm>
                <a:off x="6415" y="7973"/>
                <a:ext cx="8" cy="1126"/>
              </a:xfrm>
              <a:prstGeom prst="straightConnector1">
                <a:avLst/>
              </a:prstGeom>
              <a:ln>
                <a:solidFill>
                  <a:srgbClr val="FD039E"/>
                </a:solidFill>
                <a:tailEnd type="arrow"/>
              </a:ln>
            </p:spPr>
            <p:style>
              <a:lnRef idx="2">
                <a:schemeClr val="accent1"/>
              </a:lnRef>
              <a:fillRef idx="0">
                <a:srgbClr val="FFFFFF"/>
              </a:fillRef>
              <a:effectRef idx="0">
                <a:srgbClr val="FFFFFF"/>
              </a:effectRef>
              <a:fontRef idx="minor">
                <a:schemeClr val="tx1"/>
              </a:fontRef>
            </p:style>
          </p:cxnSp>
        </p:grpSp>
        <p:cxnSp>
          <p:nvCxnSpPr>
            <p:cNvPr id="8" name="直接连接符 7"/>
            <p:cNvCxnSpPr/>
            <p:nvPr/>
          </p:nvCxnSpPr>
          <p:spPr>
            <a:xfrm flipH="1">
              <a:off x="7340" y="3742"/>
              <a:ext cx="0" cy="403"/>
            </a:xfrm>
            <a:prstGeom prst="line">
              <a:avLst/>
            </a:prstGeom>
            <a:ln>
              <a:solidFill>
                <a:srgbClr val="FF0066"/>
              </a:solidFill>
            </a:ln>
          </p:spPr>
          <p:style>
            <a:lnRef idx="2">
              <a:schemeClr val="accent1"/>
            </a:lnRef>
            <a:fillRef idx="0">
              <a:srgbClr val="FFFFFF"/>
            </a:fillRef>
            <a:effectRef idx="0">
              <a:srgbClr val="FFFFFF"/>
            </a:effectRef>
            <a:fontRef idx="minor">
              <a:schemeClr val="tx1"/>
            </a:fontRef>
          </p:style>
        </p:cxnSp>
        <p:cxnSp>
          <p:nvCxnSpPr>
            <p:cNvPr id="10" name="直接箭头连接符 9"/>
            <p:cNvCxnSpPr/>
            <p:nvPr/>
          </p:nvCxnSpPr>
          <p:spPr>
            <a:xfrm flipH="1" flipV="1">
              <a:off x="4355" y="3962"/>
              <a:ext cx="1676" cy="12"/>
            </a:xfrm>
            <a:prstGeom prst="straightConnector1">
              <a:avLst/>
            </a:prstGeom>
            <a:ln>
              <a:solidFill>
                <a:srgbClr val="FD039E"/>
              </a:solidFill>
              <a:tailEnd type="arrow"/>
            </a:ln>
          </p:spPr>
          <p:style>
            <a:lnRef idx="2">
              <a:schemeClr val="accent1"/>
            </a:lnRef>
            <a:fillRef idx="0">
              <a:srgbClr val="FFFFFF"/>
            </a:fillRef>
            <a:effectRef idx="0">
              <a:srgbClr val="FFFFFF"/>
            </a:effectRef>
            <a:fontRef idx="minor">
              <a:schemeClr val="tx1"/>
            </a:fontRef>
          </p:style>
        </p:cxnSp>
        <p:cxnSp>
          <p:nvCxnSpPr>
            <p:cNvPr id="13" name="直接连接符 12"/>
            <p:cNvCxnSpPr/>
            <p:nvPr/>
          </p:nvCxnSpPr>
          <p:spPr>
            <a:xfrm flipH="1">
              <a:off x="6023" y="3942"/>
              <a:ext cx="0" cy="1134"/>
            </a:xfrm>
            <a:prstGeom prst="line">
              <a:avLst/>
            </a:prstGeom>
            <a:ln>
              <a:solidFill>
                <a:srgbClr val="FF0066"/>
              </a:solidFill>
            </a:ln>
          </p:spPr>
          <p:style>
            <a:lnRef idx="2">
              <a:schemeClr val="accent1"/>
            </a:lnRef>
            <a:fillRef idx="0">
              <a:srgbClr val="FFFFFF"/>
            </a:fillRef>
            <a:effectRef idx="0">
              <a:srgbClr val="FFFFFF"/>
            </a:effectRef>
            <a:fontRef idx="minor">
              <a:schemeClr val="tx1"/>
            </a:fontRef>
          </p:style>
        </p:cxnSp>
        <p:sp>
          <p:nvSpPr>
            <p:cNvPr id="14" name="Rectangle 34"/>
            <p:cNvSpPr>
              <a:spLocks noChangeArrowheads="1"/>
            </p:cNvSpPr>
            <p:nvPr/>
          </p:nvSpPr>
          <p:spPr bwMode="auto">
            <a:xfrm>
              <a:off x="1837" y="3502"/>
              <a:ext cx="2518" cy="79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51427" tIns="25714" rIns="51427" bIns="25714">
              <a:noAutofit/>
            </a:bodyPr>
            <a:lstStyle>
              <a:lvl1pPr eaLnBrk="0" hangingPunct="0">
                <a:defRPr sz="2800" b="1">
                  <a:solidFill>
                    <a:schemeClr val="hlink"/>
                  </a:solidFill>
                  <a:latin typeface="Times New Roman" panose="02020603050405020304" pitchFamily="18" charset="0"/>
                  <a:ea typeface="黑体" panose="02010609060101010101" pitchFamily="49" charset="-122"/>
                </a:defRPr>
              </a:lvl1pPr>
              <a:lvl2pPr marL="742950" indent="-285750" eaLnBrk="0" hangingPunct="0">
                <a:defRPr sz="2800" b="1">
                  <a:solidFill>
                    <a:schemeClr val="hlink"/>
                  </a:solidFill>
                  <a:latin typeface="Times New Roman" panose="02020603050405020304" pitchFamily="18" charset="0"/>
                  <a:ea typeface="黑体" panose="02010609060101010101" pitchFamily="49" charset="-122"/>
                </a:defRPr>
              </a:lvl2pPr>
              <a:lvl3pPr marL="1143000" indent="-228600" eaLnBrk="0" hangingPunct="0">
                <a:defRPr sz="2800" b="1">
                  <a:solidFill>
                    <a:schemeClr val="hlink"/>
                  </a:solidFill>
                  <a:latin typeface="Times New Roman" panose="02020603050405020304" pitchFamily="18" charset="0"/>
                  <a:ea typeface="黑体" panose="02010609060101010101" pitchFamily="49" charset="-122"/>
                </a:defRPr>
              </a:lvl3pPr>
              <a:lvl4pPr marL="1600200" indent="-228600" eaLnBrk="0" hangingPunct="0">
                <a:defRPr sz="2800" b="1">
                  <a:solidFill>
                    <a:schemeClr val="hlink"/>
                  </a:solidFill>
                  <a:latin typeface="Times New Roman" panose="02020603050405020304" pitchFamily="18" charset="0"/>
                  <a:ea typeface="黑体" panose="02010609060101010101" pitchFamily="49" charset="-122"/>
                </a:defRPr>
              </a:lvl4pPr>
              <a:lvl5pPr marL="2057400" indent="-228600" eaLnBrk="0" hangingPunct="0">
                <a:defRPr sz="2800" b="1">
                  <a:solidFill>
                    <a:schemeClr val="hlink"/>
                  </a:solidFill>
                  <a:latin typeface="Times New Roman" panose="02020603050405020304" pitchFamily="18" charset="0"/>
                  <a:ea typeface="黑体" panose="02010609060101010101" pitchFamily="49" charset="-122"/>
                </a:defRPr>
              </a:lvl5pPr>
              <a:lvl6pPr marL="25146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6pPr>
              <a:lvl7pPr marL="29718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7pPr>
              <a:lvl8pPr marL="34290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8pPr>
              <a:lvl9pPr marL="3886200" indent="-228600" eaLnBrk="0" fontAlgn="base" hangingPunct="0">
                <a:spcBef>
                  <a:spcPct val="15000"/>
                </a:spcBef>
                <a:spcAft>
                  <a:spcPct val="25000"/>
                </a:spcAft>
                <a:buChar char="•"/>
                <a:defRPr sz="2800" b="1">
                  <a:solidFill>
                    <a:schemeClr val="hlink"/>
                  </a:solidFill>
                  <a:latin typeface="Times New Roman" panose="02020603050405020304" pitchFamily="18" charset="0"/>
                  <a:ea typeface="黑体" panose="02010609060101010101" pitchFamily="49" charset="-122"/>
                </a:defRPr>
              </a:lvl9pPr>
            </a:lstStyle>
            <a:p>
              <a:pPr algn="ctr" eaLnBrk="1" hangingPunct="1">
                <a:spcBef>
                  <a:spcPct val="0"/>
                </a:spcBef>
                <a:spcAft>
                  <a:spcPct val="0"/>
                </a:spcAft>
                <a:buFontTx/>
                <a:buNone/>
              </a:pPr>
              <a:r>
                <a:rPr kumimoji="1" lang="en-US" sz="1800" dirty="0">
                  <a:solidFill>
                    <a:srgbClr val="00B0F0"/>
                  </a:solidFill>
                  <a:latin typeface="Cambria Math" panose="02040503050406030204" pitchFamily="18" charset="0"/>
                  <a:ea typeface="楷体_GB2312" pitchFamily="49" charset="-122"/>
                  <a:cs typeface="Cambria Math" panose="02040503050406030204" pitchFamily="18" charset="0"/>
                </a:rPr>
                <a:t>RIBLL1</a:t>
              </a:r>
              <a:endParaRPr kumimoji="1" lang="en-US" sz="1800" dirty="0">
                <a:solidFill>
                  <a:srgbClr val="00B0F0"/>
                </a:solidFill>
                <a:latin typeface="Cambria Math" panose="02040503050406030204" pitchFamily="18" charset="0"/>
                <a:ea typeface="楷体_GB2312" pitchFamily="49" charset="-122"/>
                <a:cs typeface="Cambria Math" panose="02040503050406030204" pitchFamily="18" charset="0"/>
                <a:sym typeface="Symbol" panose="05050102010706020507" pitchFamily="1" charset="2"/>
              </a:endParaRPr>
            </a:p>
          </p:txBody>
        </p:sp>
      </p:grpSp>
      <p:cxnSp>
        <p:nvCxnSpPr>
          <p:cNvPr id="17" name="直接连接符 16"/>
          <p:cNvCxnSpPr/>
          <p:nvPr/>
        </p:nvCxnSpPr>
        <p:spPr>
          <a:xfrm>
            <a:off x="251619" y="836613"/>
            <a:ext cx="8784000" cy="0"/>
          </a:xfrm>
          <a:prstGeom prst="line">
            <a:avLst/>
          </a:prstGeom>
          <a:ln w="12700">
            <a:solidFill>
              <a:srgbClr val="FF0066"/>
            </a:solidFill>
          </a:ln>
        </p:spPr>
        <p:style>
          <a:lnRef idx="2">
            <a:schemeClr val="accent1"/>
          </a:lnRef>
          <a:fillRef idx="0">
            <a:srgbClr val="FFFFFF"/>
          </a:fillRef>
          <a:effectRef idx="0">
            <a:srgbClr val="FFFFFF"/>
          </a:effectRef>
          <a:fontRef idx="minor">
            <a:schemeClr val="tx1"/>
          </a:fontRef>
        </p:style>
      </p:cxnSp>
      <p:pic>
        <p:nvPicPr>
          <p:cNvPr id="18" name="图片 17"/>
          <p:cNvPicPr>
            <a:picLocks noChangeAspect="1"/>
          </p:cNvPicPr>
          <p:nvPr/>
        </p:nvPicPr>
        <p:blipFill>
          <a:blip r:embed="rId1"/>
          <a:srcRect l="56029"/>
          <a:stretch>
            <a:fillRect/>
          </a:stretch>
        </p:blipFill>
        <p:spPr>
          <a:xfrm>
            <a:off x="6153150" y="981075"/>
            <a:ext cx="2919730" cy="206311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910" y="128905"/>
            <a:ext cx="9236710"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marL="0" lvl="1" algn="ctr"/>
            <a:r>
              <a:rPr lang="en-US" sz="28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CSHINE </a:t>
            </a:r>
            <a:r>
              <a:rPr lang="en-US" altLang="zh-CN" sz="28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zh-CN" altLang="en-US" sz="28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实验介绍</a:t>
            </a:r>
            <a:r>
              <a:rPr lang="en-US" altLang="zh-CN" sz="28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endParaRPr lang="en-US" altLang="zh-CN" sz="28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
        <p:nvSpPr>
          <p:cNvPr id="8" name="文本框 7"/>
          <p:cNvSpPr txBox="1"/>
          <p:nvPr/>
        </p:nvSpPr>
        <p:spPr>
          <a:xfrm>
            <a:off x="35560" y="842645"/>
            <a:ext cx="6235700" cy="1042035"/>
          </a:xfrm>
          <a:prstGeom prst="rect">
            <a:avLst/>
          </a:prstGeom>
          <a:noFill/>
        </p:spPr>
        <p:txBody>
          <a:bodyPr wrap="square">
            <a:noAutofit/>
          </a:bodyPr>
          <a:lstStyle/>
          <a:p>
            <a:pPr algn="ctr">
              <a:lnSpc>
                <a:spcPct val="150000"/>
              </a:lnSpc>
            </a:pPr>
            <a:r>
              <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 </a:t>
            </a:r>
            <a:r>
              <a:rPr lang="en-US" altLang="zh-CN" sz="2000" b="1" dirty="0">
                <a:solidFill>
                  <a:srgbClr val="ED17A6"/>
                </a:solidFill>
                <a:latin typeface="Cambria Math" panose="02040503050406030204" pitchFamily="18" charset="0"/>
                <a:ea typeface="黑体" panose="02010609060101010101" pitchFamily="49" charset="-122"/>
                <a:cs typeface="Cambria Math" panose="02040503050406030204" pitchFamily="18" charset="0"/>
              </a:rPr>
              <a:t>C</a:t>
            </a:r>
            <a:r>
              <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ompact </a:t>
            </a:r>
            <a:r>
              <a:rPr lang="en-US" altLang="zh-CN" sz="2000" b="1" dirty="0">
                <a:solidFill>
                  <a:srgbClr val="ED17A6"/>
                </a:solidFill>
                <a:latin typeface="Cambria Math" panose="02040503050406030204" pitchFamily="18" charset="0"/>
                <a:ea typeface="黑体" panose="02010609060101010101" pitchFamily="49" charset="-122"/>
                <a:cs typeface="Cambria Math" panose="02040503050406030204" pitchFamily="18" charset="0"/>
              </a:rPr>
              <a:t>S</a:t>
            </a:r>
            <a:r>
              <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pectrometer for </a:t>
            </a:r>
            <a:r>
              <a:rPr lang="en-US" altLang="zh-CN" sz="2000" b="1" dirty="0">
                <a:solidFill>
                  <a:srgbClr val="ED17A6"/>
                </a:solidFill>
                <a:latin typeface="Cambria Math" panose="02040503050406030204" pitchFamily="18" charset="0"/>
                <a:ea typeface="黑体" panose="02010609060101010101" pitchFamily="49" charset="-122"/>
                <a:cs typeface="Cambria Math" panose="02040503050406030204" pitchFamily="18" charset="0"/>
              </a:rPr>
              <a:t>H</a:t>
            </a:r>
            <a:r>
              <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eavy </a:t>
            </a:r>
            <a:r>
              <a:rPr lang="en-US" altLang="zh-CN" sz="2000" b="1" dirty="0">
                <a:solidFill>
                  <a:srgbClr val="ED17A6"/>
                </a:solidFill>
                <a:latin typeface="Cambria Math" panose="02040503050406030204" pitchFamily="18" charset="0"/>
                <a:ea typeface="黑体" panose="02010609060101010101" pitchFamily="49" charset="-122"/>
                <a:cs typeface="Cambria Math" panose="02040503050406030204" pitchFamily="18" charset="0"/>
              </a:rPr>
              <a:t>I</a:t>
            </a:r>
            <a:r>
              <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o</a:t>
            </a:r>
            <a:r>
              <a:rPr lang="en-US" altLang="zh-CN" sz="2000" b="1" dirty="0">
                <a:solidFill>
                  <a:srgbClr val="ED17A6"/>
                </a:solidFill>
                <a:latin typeface="Cambria Math" panose="02040503050406030204" pitchFamily="18" charset="0"/>
                <a:ea typeface="黑体" panose="02010609060101010101" pitchFamily="49" charset="-122"/>
                <a:cs typeface="Cambria Math" panose="02040503050406030204" pitchFamily="18" charset="0"/>
              </a:rPr>
              <a:t>N</a:t>
            </a:r>
            <a:r>
              <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 </a:t>
            </a:r>
            <a:r>
              <a:rPr lang="en-US" altLang="zh-CN" sz="2000" b="1" dirty="0">
                <a:solidFill>
                  <a:srgbClr val="ED17A6"/>
                </a:solidFill>
                <a:latin typeface="Cambria Math" panose="02040503050406030204" pitchFamily="18" charset="0"/>
                <a:ea typeface="黑体" panose="02010609060101010101" pitchFamily="49" charset="-122"/>
                <a:cs typeface="Cambria Math" panose="02040503050406030204" pitchFamily="18" charset="0"/>
              </a:rPr>
              <a:t>E</a:t>
            </a:r>
            <a:r>
              <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xperiment</a:t>
            </a:r>
            <a:endParaRPr lang="en-US" altLang="zh-CN" sz="2000" b="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algn="ctr">
              <a:lnSpc>
                <a:spcPct val="150000"/>
              </a:lnSpc>
            </a:pPr>
            <a:r>
              <a:rPr lang="zh-CN" altLang="en-US" sz="2400" b="1" dirty="0">
                <a:solidFill>
                  <a:schemeClr val="tx1">
                    <a:lumMod val="75000"/>
                    <a:lumOff val="25000"/>
                  </a:schemeClr>
                </a:solidFill>
                <a:latin typeface="+mn-ea"/>
                <a:cs typeface="Cambria Math" panose="02040503050406030204" pitchFamily="18" charset="0"/>
              </a:rPr>
              <a:t>紧凑型重离子实验谱仪</a:t>
            </a:r>
            <a:endParaRPr lang="en-US" altLang="zh-CN" sz="2400" b="1" dirty="0">
              <a:solidFill>
                <a:schemeClr val="tx1">
                  <a:lumMod val="75000"/>
                  <a:lumOff val="25000"/>
                </a:schemeClr>
              </a:solidFill>
              <a:latin typeface="+mn-ea"/>
              <a:cs typeface="Cambria Math" panose="02040503050406030204" pitchFamily="18" charset="0"/>
            </a:endParaRPr>
          </a:p>
          <a:p>
            <a:pPr algn="ctr"/>
            <a:endParaRPr lang="en-US" altLang="zh-CN" sz="2400" b="1" dirty="0">
              <a:solidFill>
                <a:schemeClr val="tx1">
                  <a:lumMod val="75000"/>
                  <a:lumOff val="25000"/>
                </a:schemeClr>
              </a:solidFill>
              <a:latin typeface="+mn-ea"/>
              <a:cs typeface="Cambria Math" panose="02040503050406030204" pitchFamily="18" charset="0"/>
            </a:endParaRPr>
          </a:p>
        </p:txBody>
      </p:sp>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11" name="灯片编号占位符 10"/>
          <p:cNvSpPr>
            <a:spLocks noGrp="1"/>
          </p:cNvSpPr>
          <p:nvPr>
            <p:ph type="sldNum" sz="quarter" idx="12"/>
          </p:nvPr>
        </p:nvSpPr>
        <p:spPr/>
        <p:txBody>
          <a:bodyPr/>
          <a:p>
            <a:fld id="{780751F9-98E0-4E42-ADD9-55BAB4909C62}" type="slidenum">
              <a:rPr lang="zh-CN" altLang="en-US" smtClean="0"/>
            </a:fld>
            <a:endParaRPr lang="zh-CN" altLang="en-US"/>
          </a:p>
        </p:txBody>
      </p:sp>
      <p:grpSp>
        <p:nvGrpSpPr>
          <p:cNvPr id="20" name="组合 19"/>
          <p:cNvGrpSpPr/>
          <p:nvPr/>
        </p:nvGrpSpPr>
        <p:grpSpPr>
          <a:xfrm>
            <a:off x="357505" y="2531745"/>
            <a:ext cx="6086475" cy="3094990"/>
            <a:chOff x="204" y="1892"/>
            <a:chExt cx="14273" cy="7293"/>
          </a:xfrm>
        </p:grpSpPr>
        <p:grpSp>
          <p:nvGrpSpPr>
            <p:cNvPr id="12" name="组合 11"/>
            <p:cNvGrpSpPr/>
            <p:nvPr/>
          </p:nvGrpSpPr>
          <p:grpSpPr>
            <a:xfrm>
              <a:off x="1299" y="2563"/>
              <a:ext cx="9941" cy="5122"/>
              <a:chOff x="-397357" y="2658336"/>
              <a:chExt cx="8028297" cy="4629927"/>
            </a:xfrm>
          </p:grpSpPr>
          <p:grpSp>
            <p:nvGrpSpPr>
              <p:cNvPr id="5" name="组合 4"/>
              <p:cNvGrpSpPr/>
              <p:nvPr/>
            </p:nvGrpSpPr>
            <p:grpSpPr>
              <a:xfrm>
                <a:off x="562883" y="2813976"/>
                <a:ext cx="7068057" cy="4474287"/>
                <a:chOff x="535876" y="1861755"/>
                <a:chExt cx="7068057" cy="4474287"/>
              </a:xfrm>
            </p:grpSpPr>
            <p:grpSp>
              <p:nvGrpSpPr>
                <p:cNvPr id="13" name="组合 12"/>
                <p:cNvGrpSpPr/>
                <p:nvPr/>
              </p:nvGrpSpPr>
              <p:grpSpPr>
                <a:xfrm>
                  <a:off x="535876" y="1861755"/>
                  <a:ext cx="7068057" cy="4474287"/>
                  <a:chOff x="35117" y="1530077"/>
                  <a:chExt cx="7068057" cy="4474287"/>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077" y="1530077"/>
                    <a:ext cx="6527880" cy="3377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35117" y="5286183"/>
                    <a:ext cx="7068057" cy="718181"/>
                  </a:xfrm>
                  <a:prstGeom prst="rect">
                    <a:avLst/>
                  </a:prstGeom>
                  <a:noFill/>
                </p:spPr>
                <p:txBody>
                  <a:bodyPr wrap="square">
                    <a:spAutoFit/>
                  </a:bodyPr>
                  <a:lstStyle/>
                  <a:p>
                    <a:pPr algn="ctr"/>
                    <a:r>
                      <a:rPr lang="zh-CN" altLang="en-US" sz="1600" b="1" dirty="0">
                        <a:solidFill>
                          <a:schemeClr val="tx2">
                            <a:lumMod val="60000"/>
                            <a:lumOff val="40000"/>
                          </a:schemeClr>
                        </a:solidFill>
                        <a:latin typeface="Cambria Math" panose="02040503050406030204" pitchFamily="18" charset="0"/>
                        <a:ea typeface="楷体" panose="02010609060101010101" pitchFamily="49" charset="-122"/>
                        <a:cs typeface="Cambria Math" panose="02040503050406030204" pitchFamily="18" charset="0"/>
                        <a:sym typeface="Symbol" panose="05050102010706020507"/>
                      </a:rPr>
                      <a:t>总通道数：</a:t>
                    </a:r>
                    <a:r>
                      <a:rPr lang="en-US" altLang="zh-CN" sz="1600" b="1" dirty="0">
                        <a:solidFill>
                          <a:schemeClr val="tx2">
                            <a:lumMod val="60000"/>
                            <a:lumOff val="40000"/>
                          </a:schemeClr>
                        </a:solidFill>
                        <a:latin typeface="Cambria Math" panose="02040503050406030204" pitchFamily="18" charset="0"/>
                        <a:ea typeface="楷体" panose="02010609060101010101" pitchFamily="49" charset="-122"/>
                        <a:cs typeface="Cambria Math" panose="02040503050406030204" pitchFamily="18" charset="0"/>
                        <a:sym typeface="Symbol" panose="05050102010706020507"/>
                      </a:rPr>
                      <a:t>~400</a:t>
                    </a:r>
                    <a:r>
                      <a:rPr lang="zh-CN" altLang="en-US" sz="1600" b="1" dirty="0">
                        <a:solidFill>
                          <a:schemeClr val="tx2">
                            <a:lumMod val="60000"/>
                            <a:lumOff val="40000"/>
                          </a:schemeClr>
                        </a:solidFill>
                        <a:latin typeface="Cambria Math" panose="02040503050406030204" pitchFamily="18" charset="0"/>
                        <a:ea typeface="楷体" panose="02010609060101010101" pitchFamily="49" charset="-122"/>
                        <a:cs typeface="Cambria Math" panose="02040503050406030204" pitchFamily="18" charset="0"/>
                        <a:sym typeface="Symbol" panose="05050102010706020507"/>
                      </a:rPr>
                      <a:t>，</a:t>
                    </a:r>
                    <a:r>
                      <a:rPr lang="en-US" altLang="zh-CN" sz="1600" b="1" dirty="0">
                        <a:solidFill>
                          <a:schemeClr val="tx2">
                            <a:lumMod val="60000"/>
                            <a:lumOff val="40000"/>
                          </a:schemeClr>
                        </a:solidFill>
                        <a:latin typeface="Cambria Math" panose="02040503050406030204" pitchFamily="18" charset="0"/>
                        <a:ea typeface="楷体" panose="02010609060101010101" pitchFamily="49" charset="-122"/>
                        <a:cs typeface="Cambria Math" panose="02040503050406030204" pitchFamily="18" charset="0"/>
                        <a:sym typeface="Symbol" panose="05050102010706020507"/>
                      </a:rPr>
                      <a:t>2014 </a:t>
                    </a:r>
                    <a:r>
                      <a:rPr lang="zh-CN" altLang="en-US" sz="1600" b="1" dirty="0">
                        <a:solidFill>
                          <a:schemeClr val="tx2">
                            <a:lumMod val="60000"/>
                            <a:lumOff val="40000"/>
                          </a:schemeClr>
                        </a:solidFill>
                        <a:latin typeface="Cambria Math" panose="02040503050406030204" pitchFamily="18" charset="0"/>
                        <a:ea typeface="楷体" panose="02010609060101010101" pitchFamily="49" charset="-122"/>
                        <a:cs typeface="Cambria Math" panose="02040503050406030204" pitchFamily="18" charset="0"/>
                        <a:sym typeface="Symbol" panose="05050102010706020507"/>
                      </a:rPr>
                      <a:t>开启</a:t>
                    </a:r>
                    <a:r>
                      <a:rPr lang="en-US" altLang="zh-CN" sz="1600" b="1" dirty="0">
                        <a:solidFill>
                          <a:schemeClr val="tx2">
                            <a:lumMod val="60000"/>
                            <a:lumOff val="40000"/>
                          </a:schemeClr>
                        </a:solidFill>
                        <a:latin typeface="Cambria Math" panose="02040503050406030204" pitchFamily="18" charset="0"/>
                        <a:ea typeface="楷体" panose="02010609060101010101" pitchFamily="49" charset="-122"/>
                        <a:cs typeface="Cambria Math" panose="02040503050406030204" pitchFamily="18" charset="0"/>
                        <a:sym typeface="Symbol" panose="05050102010706020507"/>
                      </a:rPr>
                      <a:t>  </a:t>
                    </a:r>
                    <a:endParaRPr lang="en-US" altLang="zh-CN" sz="1600" b="1" dirty="0">
                      <a:solidFill>
                        <a:schemeClr val="tx2">
                          <a:lumMod val="60000"/>
                          <a:lumOff val="40000"/>
                        </a:schemeClr>
                      </a:solidFill>
                      <a:latin typeface="Cambria Math" panose="02040503050406030204" pitchFamily="18" charset="0"/>
                      <a:ea typeface="楷体" panose="02010609060101010101" pitchFamily="49" charset="-122"/>
                      <a:cs typeface="Cambria Math" panose="02040503050406030204" pitchFamily="18" charset="0"/>
                      <a:sym typeface="Symbol" panose="05050102010706020507"/>
                    </a:endParaRPr>
                  </a:p>
                </p:txBody>
              </p:sp>
            </p:grpSp>
            <p:sp>
              <p:nvSpPr>
                <p:cNvPr id="4" name="矩形 3"/>
                <p:cNvSpPr/>
                <p:nvPr/>
              </p:nvSpPr>
              <p:spPr>
                <a:xfrm>
                  <a:off x="1952263" y="2833480"/>
                  <a:ext cx="967639" cy="331807"/>
                </a:xfrm>
                <a:prstGeom prst="rect">
                  <a:avLst/>
                </a:prstGeom>
                <a:solidFill>
                  <a:srgbClr val="FFFC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Cambria Math" panose="02040503050406030204" pitchFamily="18" charset="0"/>
                    <a:cs typeface="Cambria Math" panose="02040503050406030204" pitchFamily="18" charset="0"/>
                  </a:endParaRPr>
                </a:p>
              </p:txBody>
            </p:sp>
          </p:grpSp>
          <p:pic>
            <p:nvPicPr>
              <p:cNvPr id="16" name="图片 15"/>
              <p:cNvPicPr>
                <a:picLocks noChangeAspect="1"/>
              </p:cNvPicPr>
              <p:nvPr/>
            </p:nvPicPr>
            <p:blipFill>
              <a:blip r:embed="rId2"/>
              <a:stretch>
                <a:fillRect/>
              </a:stretch>
            </p:blipFill>
            <p:spPr>
              <a:xfrm>
                <a:off x="-397357" y="2658336"/>
                <a:ext cx="3312003" cy="947015"/>
              </a:xfrm>
              <a:prstGeom prst="rect">
                <a:avLst/>
              </a:prstGeom>
              <a:ln>
                <a:noFill/>
              </a:ln>
            </p:spPr>
          </p:pic>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7" y="1892"/>
              <a:ext cx="2845" cy="2204"/>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39" y="4946"/>
              <a:ext cx="2255" cy="4011"/>
            </a:xfrm>
            <a:prstGeom prst="rect">
              <a:avLst/>
            </a:prstGeom>
          </p:spPr>
        </p:pic>
        <p:pic>
          <p:nvPicPr>
            <p:cNvPr id="10" name="图片 9"/>
            <p:cNvPicPr>
              <a:picLocks noChangeAspect="1"/>
            </p:cNvPicPr>
            <p:nvPr>
              <p:custDataLst>
                <p:tags r:id="rId5"/>
              </p:custDataLst>
            </p:nvPr>
          </p:nvPicPr>
          <p:blipFill>
            <a:blip r:embed="rId6"/>
            <a:stretch>
              <a:fillRect/>
            </a:stretch>
          </p:blipFill>
          <p:spPr>
            <a:xfrm>
              <a:off x="396" y="5515"/>
              <a:ext cx="2273" cy="2391"/>
            </a:xfrm>
            <a:prstGeom prst="rect">
              <a:avLst/>
            </a:prstGeom>
          </p:spPr>
        </p:pic>
        <p:sp>
          <p:nvSpPr>
            <p:cNvPr id="14" name="文本框 13"/>
            <p:cNvSpPr txBox="1"/>
            <p:nvPr/>
          </p:nvSpPr>
          <p:spPr>
            <a:xfrm>
              <a:off x="10203" y="8462"/>
              <a:ext cx="4149" cy="723"/>
            </a:xfrm>
            <a:prstGeom prst="rect">
              <a:avLst/>
            </a:prstGeom>
            <a:noFill/>
          </p:spPr>
          <p:txBody>
            <a:bodyPr wrap="square" rtlCol="0" anchor="t">
              <a:spAutoFit/>
            </a:bodyPr>
            <a:p>
              <a:r>
                <a:rPr lang="en-US" altLang="zh-CN"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 SSDT </a:t>
              </a:r>
              <a:r>
                <a:rPr lang="zh-CN" altLang="en-US"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测量带电碎片</a:t>
              </a:r>
              <a:endParaRPr lang="zh-CN" altLang="en-US"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endParaRPr>
            </a:p>
          </p:txBody>
        </p:sp>
        <p:sp>
          <p:nvSpPr>
            <p:cNvPr id="17" name="文本框 16"/>
            <p:cNvSpPr txBox="1"/>
            <p:nvPr/>
          </p:nvSpPr>
          <p:spPr>
            <a:xfrm>
              <a:off x="11155" y="4259"/>
              <a:ext cx="3322" cy="723"/>
            </a:xfrm>
            <a:prstGeom prst="rect">
              <a:avLst/>
            </a:prstGeom>
            <a:noFill/>
          </p:spPr>
          <p:txBody>
            <a:bodyPr wrap="square" rtlCol="0" anchor="t">
              <a:spAutoFit/>
            </a:bodyPr>
            <a:p>
              <a:r>
                <a:rPr lang="en-US" altLang="zh-CN"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PPAC </a:t>
              </a:r>
              <a:r>
                <a:rPr lang="zh-CN" altLang="en-US"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测量碎片</a:t>
              </a:r>
              <a:endParaRPr lang="zh-CN" altLang="en-US"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endParaRPr>
            </a:p>
          </p:txBody>
        </p:sp>
        <p:sp>
          <p:nvSpPr>
            <p:cNvPr id="18" name="文本框 17"/>
            <p:cNvSpPr txBox="1"/>
            <p:nvPr/>
          </p:nvSpPr>
          <p:spPr>
            <a:xfrm>
              <a:off x="204" y="7831"/>
              <a:ext cx="4099" cy="1000"/>
            </a:xfrm>
            <a:prstGeom prst="rect">
              <a:avLst/>
            </a:prstGeom>
            <a:noFill/>
          </p:spPr>
          <p:txBody>
            <a:bodyPr wrap="square" rtlCol="0" anchor="t">
              <a:noAutofit/>
            </a:bodyPr>
            <a:p>
              <a:r>
                <a:rPr lang="en-US" altLang="zh-CN"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CsI </a:t>
              </a:r>
              <a:r>
                <a:rPr lang="zh-CN" altLang="en-US"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阵列测量高能</a:t>
              </a:r>
              <a:r>
                <a:rPr lang="en-US" altLang="zh-CN"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a:rPr>
                <a:t> </a:t>
              </a:r>
              <a:r>
                <a:rPr lang="en-US" altLang="zh-CN"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charset="0"/>
                </a:rPr>
                <a:t></a:t>
              </a:r>
              <a:endParaRPr lang="en-US" altLang="zh-CN" sz="14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Symbol" panose="05050102010706020507" charset="0"/>
              </a:endParaRPr>
            </a:p>
          </p:txBody>
        </p:sp>
      </p:grpSp>
      <p:pic>
        <p:nvPicPr>
          <p:cNvPr id="7" name="图片 6"/>
          <p:cNvPicPr>
            <a:picLocks noChangeAspect="1"/>
          </p:cNvPicPr>
          <p:nvPr/>
        </p:nvPicPr>
        <p:blipFill>
          <a:blip r:embed="rId7"/>
          <a:stretch>
            <a:fillRect/>
          </a:stretch>
        </p:blipFill>
        <p:spPr>
          <a:xfrm>
            <a:off x="6887210" y="791210"/>
            <a:ext cx="2125980" cy="2249805"/>
          </a:xfrm>
          <a:prstGeom prst="rect">
            <a:avLst/>
          </a:prstGeom>
        </p:spPr>
      </p:pic>
      <p:sp>
        <p:nvSpPr>
          <p:cNvPr id="23" name="圆角矩形 22"/>
          <p:cNvSpPr/>
          <p:nvPr/>
        </p:nvSpPr>
        <p:spPr>
          <a:xfrm>
            <a:off x="216535" y="2459355"/>
            <a:ext cx="6336665" cy="3240405"/>
          </a:xfrm>
          <a:prstGeom prst="roundRect">
            <a:avLst>
              <a:gd name="adj" fmla="val 6545"/>
            </a:avLst>
          </a:prstGeom>
          <a:noFill/>
          <a:ln w="6350">
            <a:solidFill>
              <a:schemeClr val="accent1">
                <a:lumMod val="60000"/>
                <a:lumOff val="40000"/>
              </a:schemeClr>
            </a:solidFill>
          </a:ln>
          <a:extLst>
            <a:ext uri="{909E8E84-426E-40DD-AFC4-6F175D3DCCD1}">
              <a14:hiddenFill xmlns:a14="http://schemas.microsoft.com/office/drawing/2010/main">
                <a:solidFill>
                  <a:schemeClr val="accent4">
                    <a:lumMod val="60000"/>
                    <a:lumOff val="40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nvSpPr>
        <p:spPr>
          <a:xfrm>
            <a:off x="6876415" y="3008630"/>
            <a:ext cx="2280920" cy="337185"/>
          </a:xfrm>
          <a:prstGeom prst="rect">
            <a:avLst/>
          </a:prstGeom>
          <a:noFill/>
        </p:spPr>
        <p:txBody>
          <a:bodyPr wrap="square" rtlCol="0" anchor="t">
            <a:spAutoFit/>
          </a:bodyPr>
          <a:p>
            <a:pPr algn="ctr"/>
            <a:r>
              <a:rPr lang="en-US" altLang="zh-CN"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rPr>
              <a:t>NST </a:t>
            </a:r>
            <a:r>
              <a:rPr lang="zh-CN" altLang="en-US"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rPr>
              <a:t>封面</a:t>
            </a:r>
            <a:r>
              <a:rPr lang="en-US" altLang="zh-CN"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rPr>
              <a:t> (2025.7)</a:t>
            </a:r>
            <a:endParaRPr lang="en-US" altLang="zh-CN"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endParaRPr>
          </a:p>
        </p:txBody>
      </p:sp>
      <p:sp>
        <p:nvSpPr>
          <p:cNvPr id="25" name="文本框 24"/>
          <p:cNvSpPr txBox="1"/>
          <p:nvPr/>
        </p:nvSpPr>
        <p:spPr>
          <a:xfrm>
            <a:off x="1691640" y="2115185"/>
            <a:ext cx="3643630" cy="306705"/>
          </a:xfrm>
          <a:prstGeom prst="rect">
            <a:avLst/>
          </a:prstGeom>
          <a:noFill/>
        </p:spPr>
        <p:txBody>
          <a:bodyPr wrap="square" rtlCol="0" anchor="t">
            <a:spAutoFit/>
          </a:bodyPr>
          <a:p>
            <a:pPr algn="ctr"/>
            <a:r>
              <a:rPr lang="en-US" altLang="zh-CN" sz="1400"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zh-CN" altLang="en-US" sz="1400"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rPr>
              <a:t>实验地点：</a:t>
            </a:r>
            <a:r>
              <a:rPr lang="en-US" altLang="zh-CN" sz="1400"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rPr>
              <a:t>HIRFL-RIBLL1</a:t>
            </a:r>
            <a:endParaRPr lang="en-US" altLang="zh-CN" sz="1400"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pic>
        <p:nvPicPr>
          <p:cNvPr id="26" name="图片 25"/>
          <p:cNvPicPr>
            <a:picLocks noChangeAspect="1"/>
          </p:cNvPicPr>
          <p:nvPr/>
        </p:nvPicPr>
        <p:blipFill>
          <a:blip r:embed="rId8"/>
          <a:stretch>
            <a:fillRect/>
          </a:stretch>
        </p:blipFill>
        <p:spPr>
          <a:xfrm>
            <a:off x="6931025" y="3590290"/>
            <a:ext cx="2059305" cy="2517140"/>
          </a:xfrm>
          <a:prstGeom prst="rect">
            <a:avLst/>
          </a:prstGeom>
        </p:spPr>
      </p:pic>
      <p:sp>
        <p:nvSpPr>
          <p:cNvPr id="27" name="文本框 26"/>
          <p:cNvSpPr txBox="1"/>
          <p:nvPr/>
        </p:nvSpPr>
        <p:spPr>
          <a:xfrm>
            <a:off x="7074535" y="6165215"/>
            <a:ext cx="2078990" cy="299085"/>
          </a:xfrm>
          <a:prstGeom prst="rect">
            <a:avLst/>
          </a:prstGeom>
          <a:noFill/>
        </p:spPr>
        <p:txBody>
          <a:bodyPr wrap="square" rtlCol="0" anchor="t">
            <a:noAutofit/>
          </a:bodyPr>
          <a:p>
            <a:pPr algn="ctr"/>
            <a:r>
              <a:rPr lang="en-US" altLang="zh-CN"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rPr>
              <a:t>NST </a:t>
            </a:r>
            <a:r>
              <a:rPr lang="zh-CN" altLang="en-US"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rPr>
              <a:t>封面</a:t>
            </a:r>
            <a:r>
              <a:rPr lang="en-US" altLang="zh-CN"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rPr>
              <a:t> (2021.1)</a:t>
            </a:r>
            <a:endParaRPr lang="en-US" altLang="zh-CN" sz="1600" dirty="0">
              <a:solidFill>
                <a:schemeClr val="accent1">
                  <a:lumMod val="75000"/>
                </a:schemeClr>
              </a:solidFill>
              <a:latin typeface="Cambria Math" panose="02040503050406030204" pitchFamily="18" charset="0"/>
              <a:ea typeface="黑体" panose="02010609060101010101" pitchFamily="49" charset="-122"/>
              <a:cs typeface="Cambria Math" panose="02040503050406030204" pitchFamily="18" charset="0"/>
              <a:sym typeface="Wingdings" panose="05000000000000000000" pitchFamily="2" charset="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59841" y="116894"/>
            <a:ext cx="6753224" cy="41402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lvl="0" algn="ctr"/>
            <a:r>
              <a:rPr lang="en-US" altLang="zh-CN" sz="2100" spc="0" dirty="0">
                <a:solidFill>
                  <a:schemeClr val="tx1">
                    <a:lumMod val="75000"/>
                    <a:lumOff val="25000"/>
                  </a:schemeClr>
                </a:solidFill>
                <a:uFillTx/>
                <a:latin typeface="Cambria Math" panose="02040503050406030204" pitchFamily="18" charset="0"/>
                <a:cs typeface="Cambria Math" panose="02040503050406030204" pitchFamily="18" charset="0"/>
              </a:rPr>
              <a:t>CSHINE </a:t>
            </a:r>
            <a:r>
              <a:rPr lang="zh-CN" altLang="en-US" sz="2100" spc="0" dirty="0">
                <a:solidFill>
                  <a:schemeClr val="tx1">
                    <a:lumMod val="75000"/>
                    <a:lumOff val="25000"/>
                  </a:schemeClr>
                </a:solidFill>
                <a:uFillTx/>
                <a:latin typeface="Cambria Math" panose="02040503050406030204" pitchFamily="18" charset="0"/>
                <a:cs typeface="Cambria Math" panose="02040503050406030204" pitchFamily="18" charset="0"/>
              </a:rPr>
              <a:t>谱仪的研制与实验</a:t>
            </a:r>
            <a:endParaRPr lang="zh-CN" altLang="en-US" sz="2100" spc="0" dirty="0">
              <a:solidFill>
                <a:schemeClr val="tx1">
                  <a:lumMod val="75000"/>
                  <a:lumOff val="25000"/>
                </a:schemeClr>
              </a:solidFill>
              <a:uFillTx/>
              <a:latin typeface="Cambria Math" panose="02040503050406030204" pitchFamily="18" charset="0"/>
              <a:cs typeface="Cambria Math" panose="02040503050406030204" pitchFamily="18" charset="0"/>
            </a:endParaRPr>
          </a:p>
        </p:txBody>
      </p:sp>
      <p:sp>
        <p:nvSpPr>
          <p:cNvPr id="20" name="灯片编号占位符 19"/>
          <p:cNvSpPr>
            <a:spLocks noGrp="1"/>
          </p:cNvSpPr>
          <p:nvPr>
            <p:ph type="sldNum" sz="quarter" idx="12"/>
          </p:nvPr>
        </p:nvSpPr>
        <p:spPr/>
        <p:txBody>
          <a:bodyPr/>
          <a:p>
            <a:fld id="{780751F9-98E0-4E42-ADD9-55BAB4909C62}" type="slidenum">
              <a:rPr lang="zh-CN" altLang="en-US" sz="900" smtClean="0"/>
            </a:fld>
            <a:endParaRPr lang="zh-CN" altLang="en-US" sz="900"/>
          </a:p>
        </p:txBody>
      </p:sp>
      <p:cxnSp>
        <p:nvCxnSpPr>
          <p:cNvPr id="31" name="直接连接符 30"/>
          <p:cNvCxnSpPr/>
          <p:nvPr/>
        </p:nvCxnSpPr>
        <p:spPr>
          <a:xfrm>
            <a:off x="35719" y="620871"/>
            <a:ext cx="9072000" cy="0"/>
          </a:xfrm>
          <a:prstGeom prst="line">
            <a:avLst/>
          </a:prstGeom>
          <a:ln w="12700">
            <a:solidFill>
              <a:srgbClr val="FF0066"/>
            </a:solidFill>
          </a:ln>
        </p:spPr>
        <p:style>
          <a:lnRef idx="2">
            <a:schemeClr val="accent1"/>
          </a:lnRef>
          <a:fillRef idx="0">
            <a:srgbClr val="FFFFFF"/>
          </a:fillRef>
          <a:effectRef idx="0">
            <a:srgbClr val="FFFFFF"/>
          </a:effectRef>
          <a:fontRef idx="minor">
            <a:schemeClr val="tx1"/>
          </a:fontRef>
        </p:style>
      </p:cxnSp>
      <p:grpSp>
        <p:nvGrpSpPr>
          <p:cNvPr id="4" name="组合 3"/>
          <p:cNvGrpSpPr/>
          <p:nvPr/>
        </p:nvGrpSpPr>
        <p:grpSpPr>
          <a:xfrm>
            <a:off x="89535" y="908685"/>
            <a:ext cx="5176520" cy="3442335"/>
            <a:chOff x="9487" y="2452"/>
            <a:chExt cx="9203" cy="6156"/>
          </a:xfrm>
        </p:grpSpPr>
        <p:pic>
          <p:nvPicPr>
            <p:cNvPr id="19" name="图片 18"/>
            <p:cNvPicPr>
              <a:picLocks noChangeAspect="1"/>
            </p:cNvPicPr>
            <p:nvPr/>
          </p:nvPicPr>
          <p:blipFill>
            <a:blip r:embed="rId1"/>
            <a:stretch>
              <a:fillRect/>
            </a:stretch>
          </p:blipFill>
          <p:spPr>
            <a:xfrm>
              <a:off x="9487" y="2452"/>
              <a:ext cx="9203" cy="6156"/>
            </a:xfrm>
            <a:prstGeom prst="rect">
              <a:avLst/>
            </a:prstGeom>
          </p:spPr>
        </p:pic>
        <p:cxnSp>
          <p:nvCxnSpPr>
            <p:cNvPr id="3" name="直接箭头连接符 2"/>
            <p:cNvCxnSpPr/>
            <p:nvPr/>
          </p:nvCxnSpPr>
          <p:spPr>
            <a:xfrm flipH="1">
              <a:off x="15724" y="3812"/>
              <a:ext cx="1134" cy="1134"/>
            </a:xfrm>
            <a:prstGeom prst="straightConnector1">
              <a:avLst/>
            </a:prstGeom>
            <a:ln w="38100">
              <a:solidFill>
                <a:srgbClr val="00FF00"/>
              </a:solidFill>
              <a:tailEnd type="arrow"/>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15639" y="3245"/>
              <a:ext cx="2734" cy="532"/>
            </a:xfrm>
            <a:prstGeom prst="rect">
              <a:avLst/>
            </a:prstGeom>
            <a:solidFill>
              <a:srgbClr val="404040">
                <a:alpha val="76000"/>
              </a:srgbClr>
            </a:solidFill>
          </p:spPr>
          <p:txBody>
            <a:bodyPr wrap="square" rtlCol="0" anchor="t">
              <a:noAutofit/>
            </a:bodyPr>
            <a:p>
              <a:pPr algn="ctr">
                <a:lnSpc>
                  <a:spcPct val="70000"/>
                </a:lnSpc>
              </a:pPr>
              <a:r>
                <a:rPr lang="en-US" altLang="zh-CN" sz="1350" b="1" dirty="0">
                  <a:solidFill>
                    <a:srgbClr val="00FF00"/>
                  </a:solidFill>
                  <a:latin typeface="Times New Roman" panose="02020603050405020304" pitchFamily="18" charset="0"/>
                  <a:cs typeface="Times New Roman" panose="02020603050405020304" pitchFamily="18" charset="0"/>
                  <a:sym typeface="+mn-ea"/>
                </a:rPr>
                <a:t>CsI hodoscope</a:t>
              </a:r>
              <a:endParaRPr lang="en-US" altLang="zh-CN" sz="1350" b="1" dirty="0">
                <a:solidFill>
                  <a:srgbClr val="00FF00"/>
                </a:solidFill>
                <a:latin typeface="Times New Roman" panose="02020603050405020304" pitchFamily="18" charset="0"/>
                <a:cs typeface="Times New Roman" panose="02020603050405020304" pitchFamily="18" charset="0"/>
                <a:sym typeface="+mn-ea"/>
              </a:endParaRPr>
            </a:p>
          </p:txBody>
        </p:sp>
        <p:sp>
          <p:nvSpPr>
            <p:cNvPr id="22" name="文本框 21"/>
            <p:cNvSpPr txBox="1"/>
            <p:nvPr/>
          </p:nvSpPr>
          <p:spPr>
            <a:xfrm>
              <a:off x="9487" y="8009"/>
              <a:ext cx="2005" cy="567"/>
            </a:xfrm>
            <a:prstGeom prst="rect">
              <a:avLst/>
            </a:prstGeom>
            <a:solidFill>
              <a:srgbClr val="404040">
                <a:alpha val="76000"/>
              </a:srgbClr>
            </a:solidFill>
          </p:spPr>
          <p:txBody>
            <a:bodyPr wrap="square" tIns="80962" rtlCol="0" anchor="t">
              <a:noAutofit/>
            </a:bodyPr>
            <a:p>
              <a:pPr algn="ctr">
                <a:lnSpc>
                  <a:spcPct val="60000"/>
                </a:lnSpc>
              </a:pPr>
              <a:r>
                <a:rPr lang="zh-CN" altLang="en-US" b="1" dirty="0">
                  <a:solidFill>
                    <a:srgbClr val="FFFF00"/>
                  </a:solidFill>
                  <a:latin typeface="Times New Roman" panose="02020603050405020304" pitchFamily="18" charset="0"/>
                  <a:cs typeface="Times New Roman" panose="02020603050405020304" pitchFamily="18" charset="0"/>
                  <a:sym typeface="+mn-ea"/>
                </a:rPr>
                <a:t>中子墙</a:t>
              </a:r>
              <a:endParaRPr lang="zh-CN" altLang="en-US" b="1" dirty="0">
                <a:solidFill>
                  <a:srgbClr val="FFFF00"/>
                </a:solidFill>
                <a:latin typeface="Times New Roman" panose="02020603050405020304" pitchFamily="18" charset="0"/>
                <a:cs typeface="Times New Roman" panose="02020603050405020304" pitchFamily="18" charset="0"/>
                <a:sym typeface="+mn-ea"/>
              </a:endParaRPr>
            </a:p>
          </p:txBody>
        </p:sp>
        <p:cxnSp>
          <p:nvCxnSpPr>
            <p:cNvPr id="23" name="直接箭头连接符 22"/>
            <p:cNvCxnSpPr/>
            <p:nvPr/>
          </p:nvCxnSpPr>
          <p:spPr>
            <a:xfrm flipH="1">
              <a:off x="10054" y="6307"/>
              <a:ext cx="1247" cy="1701"/>
            </a:xfrm>
            <a:prstGeom prst="straightConnector1">
              <a:avLst/>
            </a:prstGeom>
            <a:ln w="38100">
              <a:solidFill>
                <a:srgbClr val="FFFF00"/>
              </a:solidFill>
              <a:tailEnd type="arrow"/>
            </a:ln>
          </p:spPr>
          <p:style>
            <a:lnRef idx="2">
              <a:schemeClr val="accent1"/>
            </a:lnRef>
            <a:fillRef idx="0">
              <a:srgbClr val="FFFFFF"/>
            </a:fillRef>
            <a:effectRef idx="0">
              <a:srgbClr val="FFFFFF"/>
            </a:effectRef>
            <a:fontRef idx="minor">
              <a:schemeClr val="tx1"/>
            </a:fontRef>
          </p:style>
        </p:cxnSp>
      </p:grpSp>
      <p:grpSp>
        <p:nvGrpSpPr>
          <p:cNvPr id="9" name="组合 8"/>
          <p:cNvGrpSpPr/>
          <p:nvPr/>
        </p:nvGrpSpPr>
        <p:grpSpPr>
          <a:xfrm>
            <a:off x="5292090" y="908685"/>
            <a:ext cx="3658870" cy="2466340"/>
            <a:chOff x="9600" y="2303"/>
            <a:chExt cx="9190" cy="6269"/>
          </a:xfrm>
        </p:grpSpPr>
        <p:pic>
          <p:nvPicPr>
            <p:cNvPr id="6" name="图片 5"/>
            <p:cNvPicPr>
              <a:picLocks noChangeAspect="1"/>
            </p:cNvPicPr>
            <p:nvPr/>
          </p:nvPicPr>
          <p:blipFill>
            <a:blip r:embed="rId2"/>
            <a:stretch>
              <a:fillRect/>
            </a:stretch>
          </p:blipFill>
          <p:spPr>
            <a:xfrm>
              <a:off x="9600" y="2303"/>
              <a:ext cx="9190" cy="6269"/>
            </a:xfrm>
            <a:prstGeom prst="rect">
              <a:avLst/>
            </a:prstGeom>
          </p:spPr>
        </p:pic>
        <p:grpSp>
          <p:nvGrpSpPr>
            <p:cNvPr id="8" name="组合 7"/>
            <p:cNvGrpSpPr/>
            <p:nvPr/>
          </p:nvGrpSpPr>
          <p:grpSpPr>
            <a:xfrm>
              <a:off x="14816" y="5830"/>
              <a:ext cx="3681" cy="2714"/>
              <a:chOff x="14816" y="5830"/>
              <a:chExt cx="3681" cy="2714"/>
            </a:xfrm>
          </p:grpSpPr>
          <p:sp>
            <p:nvSpPr>
              <p:cNvPr id="5" name="文本框 4"/>
              <p:cNvSpPr txBox="1"/>
              <p:nvPr/>
            </p:nvSpPr>
            <p:spPr>
              <a:xfrm>
                <a:off x="14816" y="8008"/>
                <a:ext cx="3681" cy="536"/>
              </a:xfrm>
              <a:prstGeom prst="rect">
                <a:avLst/>
              </a:prstGeom>
              <a:solidFill>
                <a:srgbClr val="404040">
                  <a:alpha val="76000"/>
                </a:srgbClr>
              </a:solidFill>
            </p:spPr>
            <p:txBody>
              <a:bodyPr wrap="square" rtlCol="0" anchor="t">
                <a:noAutofit/>
              </a:bodyPr>
              <a:p>
                <a:pPr algn="ctr">
                  <a:lnSpc>
                    <a:spcPct val="60000"/>
                  </a:lnSpc>
                </a:pPr>
                <a:r>
                  <a:rPr lang="zh-CN" altLang="en-US" b="1" dirty="0">
                    <a:solidFill>
                      <a:srgbClr val="FFFF00"/>
                    </a:solidFill>
                    <a:latin typeface="Times New Roman" panose="02020603050405020304" pitchFamily="18" charset="0"/>
                    <a:cs typeface="Times New Roman" panose="02020603050405020304" pitchFamily="18" charset="0"/>
                    <a:sym typeface="+mn-ea"/>
                  </a:rPr>
                  <a:t>硅条望远镜</a:t>
                </a:r>
                <a:endParaRPr lang="en-US" altLang="zh-CN" b="1" dirty="0">
                  <a:solidFill>
                    <a:srgbClr val="FFFF00"/>
                  </a:solidFill>
                  <a:latin typeface="Times New Roman" panose="02020603050405020304" pitchFamily="18" charset="0"/>
                  <a:cs typeface="Times New Roman" panose="02020603050405020304" pitchFamily="18" charset="0"/>
                  <a:sym typeface="+mn-ea"/>
                </a:endParaRPr>
              </a:p>
            </p:txBody>
          </p:sp>
          <p:cxnSp>
            <p:nvCxnSpPr>
              <p:cNvPr id="7" name="直接箭头连接符 6"/>
              <p:cNvCxnSpPr/>
              <p:nvPr/>
            </p:nvCxnSpPr>
            <p:spPr>
              <a:xfrm>
                <a:off x="15390" y="5830"/>
                <a:ext cx="892" cy="1842"/>
              </a:xfrm>
              <a:prstGeom prst="straightConnector1">
                <a:avLst/>
              </a:prstGeom>
              <a:ln w="38100">
                <a:solidFill>
                  <a:srgbClr val="FFFF00"/>
                </a:solidFill>
                <a:tailEnd type="arrow"/>
              </a:ln>
            </p:spPr>
            <p:style>
              <a:lnRef idx="2">
                <a:schemeClr val="accent1"/>
              </a:lnRef>
              <a:fillRef idx="0">
                <a:srgbClr val="FFFFFF"/>
              </a:fillRef>
              <a:effectRef idx="0">
                <a:srgbClr val="FFFFFF"/>
              </a:effectRef>
              <a:fontRef idx="minor">
                <a:schemeClr val="tx1"/>
              </a:fontRef>
            </p:style>
          </p:cxnSp>
        </p:grpSp>
      </p:grpSp>
      <p:pic>
        <p:nvPicPr>
          <p:cNvPr id="10" name="图片 9"/>
          <p:cNvPicPr>
            <a:picLocks noChangeAspect="1"/>
          </p:cNvPicPr>
          <p:nvPr>
            <p:custDataLst>
              <p:tags r:id="rId3"/>
            </p:custDataLst>
          </p:nvPr>
        </p:nvPicPr>
        <p:blipFill>
          <a:blip r:embed="rId4"/>
          <a:srcRect b="51808"/>
          <a:stretch>
            <a:fillRect/>
          </a:stretch>
        </p:blipFill>
        <p:spPr>
          <a:xfrm>
            <a:off x="5292090" y="3789045"/>
            <a:ext cx="3759835" cy="2378075"/>
          </a:xfrm>
          <a:prstGeom prst="rect">
            <a:avLst/>
          </a:prstGeom>
        </p:spPr>
      </p:pic>
      <p:sp>
        <p:nvSpPr>
          <p:cNvPr id="11" name="文本框 10"/>
          <p:cNvSpPr txBox="1"/>
          <p:nvPr/>
        </p:nvSpPr>
        <p:spPr>
          <a:xfrm>
            <a:off x="5436235" y="5444808"/>
            <a:ext cx="1834515" cy="225266"/>
          </a:xfrm>
          <a:prstGeom prst="rect">
            <a:avLst/>
          </a:prstGeom>
          <a:solidFill>
            <a:schemeClr val="tx2">
              <a:lumMod val="60000"/>
              <a:lumOff val="40000"/>
            </a:schemeClr>
          </a:solidFill>
        </p:spPr>
        <p:txBody>
          <a:bodyPr wrap="square" tIns="80962" rtlCol="0" anchor="t">
            <a:noAutofit/>
          </a:bodyPr>
          <a:p>
            <a:pPr algn="ctr">
              <a:lnSpc>
                <a:spcPct val="60000"/>
              </a:lnSpc>
            </a:pPr>
            <a:r>
              <a:rPr lang="zh-CN" altLang="en-US" sz="1500" b="1" dirty="0">
                <a:solidFill>
                  <a:srgbClr val="FFFF00"/>
                </a:solidFill>
                <a:latin typeface="Times New Roman" panose="02020603050405020304" pitchFamily="18" charset="0"/>
                <a:cs typeface="Times New Roman" panose="02020603050405020304" pitchFamily="18" charset="0"/>
                <a:sym typeface="+mn-ea"/>
              </a:rPr>
              <a:t>平行板雪崩计数器</a:t>
            </a:r>
            <a:endParaRPr lang="zh-CN" altLang="en-US" sz="1500" b="1" dirty="0">
              <a:solidFill>
                <a:srgbClr val="FFFF00"/>
              </a:solidFill>
              <a:latin typeface="Times New Roman" panose="02020603050405020304" pitchFamily="18" charset="0"/>
              <a:cs typeface="Times New Roman" panose="02020603050405020304" pitchFamily="18" charset="0"/>
              <a:sym typeface="+mn-ea"/>
            </a:endParaRPr>
          </a:p>
        </p:txBody>
      </p:sp>
      <p:cxnSp>
        <p:nvCxnSpPr>
          <p:cNvPr id="12" name="直接箭头连接符 11"/>
          <p:cNvCxnSpPr/>
          <p:nvPr/>
        </p:nvCxnSpPr>
        <p:spPr>
          <a:xfrm flipH="1">
            <a:off x="5508329" y="4940978"/>
            <a:ext cx="252095" cy="432435"/>
          </a:xfrm>
          <a:prstGeom prst="straightConnector1">
            <a:avLst/>
          </a:prstGeom>
          <a:solidFill>
            <a:schemeClr val="tx1">
              <a:lumMod val="65000"/>
              <a:lumOff val="35000"/>
            </a:schemeClr>
          </a:solidFill>
          <a:ln w="38100">
            <a:solidFill>
              <a:srgbClr val="FFFF00"/>
            </a:solidFill>
            <a:tailEnd type="arrow"/>
          </a:ln>
        </p:spPr>
        <p:style>
          <a:lnRef idx="2">
            <a:schemeClr val="accent1"/>
          </a:lnRef>
          <a:fillRef idx="0">
            <a:srgbClr val="FFFFFF"/>
          </a:fillRef>
          <a:effectRef idx="0">
            <a:srgbClr val="FFFFFF"/>
          </a:effectRef>
          <a:fontRef idx="minor">
            <a:schemeClr val="tx1"/>
          </a:fontRef>
        </p:style>
      </p:cxnSp>
      <p:pic>
        <p:nvPicPr>
          <p:cNvPr id="13" name="图片 12"/>
          <p:cNvPicPr>
            <a:picLocks noChangeAspect="1"/>
          </p:cNvPicPr>
          <p:nvPr/>
        </p:nvPicPr>
        <p:blipFill>
          <a:blip r:embed="rId5"/>
          <a:stretch>
            <a:fillRect/>
          </a:stretch>
        </p:blipFill>
        <p:spPr>
          <a:xfrm>
            <a:off x="107315" y="4509135"/>
            <a:ext cx="5211445" cy="1569085"/>
          </a:xfrm>
          <a:prstGeom prst="rect">
            <a:avLst/>
          </a:prstGeom>
          <a:ln>
            <a:solidFill>
              <a:srgbClr val="FF0000"/>
            </a:solidFill>
          </a:ln>
        </p:spPr>
      </p:pic>
      <p:sp>
        <p:nvSpPr>
          <p:cNvPr id="14" name="文本框 13"/>
          <p:cNvSpPr txBox="1"/>
          <p:nvPr/>
        </p:nvSpPr>
        <p:spPr>
          <a:xfrm>
            <a:off x="251460" y="1538764"/>
            <a:ext cx="914400" cy="253365"/>
          </a:xfrm>
          <a:prstGeom prst="rect">
            <a:avLst/>
          </a:prstGeom>
          <a:solidFill>
            <a:srgbClr val="404040">
              <a:alpha val="76000"/>
            </a:srgbClr>
          </a:solidFill>
        </p:spPr>
        <p:txBody>
          <a:bodyPr wrap="square" tIns="80962" rtlCol="0" anchor="t">
            <a:noAutofit/>
          </a:bodyPr>
          <a:p>
            <a:pPr algn="ctr">
              <a:lnSpc>
                <a:spcPct val="70000"/>
              </a:lnSpc>
            </a:pPr>
            <a:r>
              <a:rPr lang="zh-CN" altLang="en-US" sz="1350" b="1" dirty="0">
                <a:solidFill>
                  <a:srgbClr val="FFFF00"/>
                </a:solidFill>
                <a:latin typeface="Times New Roman" panose="02020603050405020304" pitchFamily="18" charset="0"/>
                <a:cs typeface="Times New Roman" panose="02020603050405020304" pitchFamily="18" charset="0"/>
                <a:sym typeface="+mn-ea"/>
              </a:rPr>
              <a:t>真空靶室</a:t>
            </a:r>
            <a:endParaRPr lang="zh-CN" altLang="en-US" sz="1350" b="1" dirty="0">
              <a:solidFill>
                <a:srgbClr val="FFFF00"/>
              </a:solidFill>
              <a:latin typeface="Times New Roman" panose="02020603050405020304" pitchFamily="18" charset="0"/>
              <a:cs typeface="Times New Roman" panose="02020603050405020304" pitchFamily="18" charset="0"/>
              <a:sym typeface="+mn-ea"/>
            </a:endParaRPr>
          </a:p>
        </p:txBody>
      </p:sp>
      <p:cxnSp>
        <p:nvCxnSpPr>
          <p:cNvPr id="15" name="直接箭头连接符 14"/>
          <p:cNvCxnSpPr/>
          <p:nvPr/>
        </p:nvCxnSpPr>
        <p:spPr>
          <a:xfrm flipH="1" flipV="1">
            <a:off x="1115854" y="1808798"/>
            <a:ext cx="755809" cy="648176"/>
          </a:xfrm>
          <a:prstGeom prst="straightConnector1">
            <a:avLst/>
          </a:prstGeom>
          <a:ln w="38100">
            <a:solidFill>
              <a:srgbClr val="FFFF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Rect">
            <a:avLst>
              <a:gd name="adj" fmla="val 7582"/>
            </a:avLst>
          </a:prstGeom>
          <a:noFill/>
          <a:extLst>
            <a:ext uri="{909E8E84-426E-40DD-AFC4-6F175D3DCCD1}">
              <a14:hiddenFill xmlns:a14="http://schemas.microsoft.com/office/drawing/2010/main">
                <a:solidFill>
                  <a:srgbClr val="005B82"/>
                </a:solidFill>
              </a14:hiddenFill>
            </a:ext>
          </a:extLst>
        </p:spPr>
        <p:txBody>
          <a:bodyPr vert="horz" lIns="68580" tIns="34290" rIns="68580" bIns="34290" rtlCol="0" anchor="ctr">
            <a:normAutofit/>
          </a:bodyPr>
          <a:lstStyle/>
          <a:p>
            <a:pPr lvl="0" algn="ctr">
              <a:buClrTx/>
              <a:buSzTx/>
              <a:buFontTx/>
            </a:pPr>
            <a:r>
              <a:rPr lang="en-US" altLang="zh-CN" sz="27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CEE</a:t>
            </a:r>
            <a:r>
              <a:rPr lang="zh-CN" altLang="en-US" sz="27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的概念性设计与研制进展</a:t>
            </a:r>
            <a:r>
              <a:rPr lang="en-US" altLang="zh-CN" sz="27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endParaRPr lang="en-US" altLang="zh-CN" sz="27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pic>
        <p:nvPicPr>
          <p:cNvPr id="2052" name="Picture 4"/>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a:stretch>
            <a:fillRect/>
          </a:stretch>
        </p:blipFill>
        <p:spPr bwMode="auto">
          <a:xfrm>
            <a:off x="4841875" y="1122045"/>
            <a:ext cx="4182110" cy="2861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内容占位符 14"/>
          <p:cNvSpPr>
            <a:spLocks noGrp="1"/>
          </p:cNvSpPr>
          <p:nvPr>
            <p:ph idx="1"/>
            <p:custDataLst>
              <p:tags r:id="rId3"/>
            </p:custDataLst>
          </p:nvPr>
        </p:nvSpPr>
        <p:spPr>
          <a:xfrm>
            <a:off x="413385" y="980440"/>
            <a:ext cx="6673691" cy="549116"/>
          </a:xfrm>
        </p:spPr>
        <p:txBody>
          <a:bodyPr>
            <a:noAutofit/>
          </a:bodyPr>
          <a:p>
            <a:pPr marL="0" indent="0">
              <a:buNone/>
            </a:pPr>
            <a:r>
              <a:rPr lang="en-US" altLang="zh-CN" sz="15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 CEE</a:t>
            </a:r>
            <a:r>
              <a:rPr lang="zh-CN" altLang="en-US" sz="15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a:t>
            </a:r>
            <a:r>
              <a:rPr lang="en-US" altLang="zh-CN" sz="15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rPr>
              <a:t>HIRFL-CSR Extermal-target Experiment</a:t>
            </a:r>
            <a:endParaRPr lang="en-US" altLang="zh-CN" sz="15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a:p>
            <a:pPr marL="0" indent="0">
              <a:buNone/>
            </a:pPr>
            <a:endParaRPr lang="en-US" altLang="zh-CN" sz="15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endParaRPr>
          </a:p>
        </p:txBody>
      </p:sp>
      <p:pic>
        <p:nvPicPr>
          <p:cNvPr id="16" name="图片 15"/>
          <p:cNvPicPr>
            <a:picLocks noChangeAspect="1"/>
          </p:cNvPicPr>
          <p:nvPr>
            <p:custDataLst>
              <p:tags r:id="rId4"/>
            </p:custDataLst>
          </p:nvPr>
        </p:nvPicPr>
        <p:blipFill>
          <a:blip r:embed="rId5"/>
          <a:stretch>
            <a:fillRect/>
          </a:stretch>
        </p:blipFill>
        <p:spPr>
          <a:xfrm>
            <a:off x="4787900" y="4364990"/>
            <a:ext cx="3819525" cy="2139315"/>
          </a:xfrm>
          <a:prstGeom prst="rect">
            <a:avLst/>
          </a:prstGeom>
        </p:spPr>
      </p:pic>
      <p:pic>
        <p:nvPicPr>
          <p:cNvPr id="21" name="图片 20"/>
          <p:cNvPicPr>
            <a:picLocks noChangeAspect="1"/>
          </p:cNvPicPr>
          <p:nvPr>
            <p:custDataLst>
              <p:tags r:id="rId6"/>
            </p:custDataLst>
          </p:nvPr>
        </p:nvPicPr>
        <p:blipFill>
          <a:blip r:embed="rId7"/>
          <a:stretch>
            <a:fillRect/>
          </a:stretch>
        </p:blipFill>
        <p:spPr>
          <a:xfrm>
            <a:off x="413385" y="4364990"/>
            <a:ext cx="4248785" cy="1798320"/>
          </a:xfrm>
          <a:prstGeom prst="rect">
            <a:avLst/>
          </a:prstGeom>
          <a:ln>
            <a:solidFill>
              <a:schemeClr val="bg1">
                <a:lumMod val="65000"/>
              </a:schemeClr>
            </a:solidFill>
          </a:ln>
        </p:spPr>
      </p:pic>
      <p:sp>
        <p:nvSpPr>
          <p:cNvPr id="4" name="文本框 3"/>
          <p:cNvSpPr txBox="1"/>
          <p:nvPr/>
        </p:nvSpPr>
        <p:spPr>
          <a:xfrm>
            <a:off x="611505" y="1340485"/>
            <a:ext cx="3296920" cy="506095"/>
          </a:xfrm>
          <a:prstGeom prst="rect">
            <a:avLst/>
          </a:prstGeom>
          <a:noFill/>
        </p:spPr>
        <p:txBody>
          <a:bodyPr wrap="square" rtlCol="0" anchor="t">
            <a:noAutofit/>
          </a:bodyPr>
          <a:p>
            <a:pPr indent="0">
              <a:buFont typeface="Arial" panose="020B0604020202020204" pitchFamily="34" charset="0"/>
              <a:buNone/>
            </a:pPr>
            <a:r>
              <a:rPr lang="en-US"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10 </a:t>
            </a:r>
            <a:r>
              <a:rPr lang="zh-CN" altLang="en-US"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年预研，至</a:t>
            </a:r>
            <a:r>
              <a:rPr lang="en-US" altLang="zh-CN"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2019</a:t>
            </a:r>
            <a:r>
              <a:rPr lang="zh-CN" altLang="en-US"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年立项</a:t>
            </a:r>
            <a:endParaRPr lang="zh-CN" altLang="en-US"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indent="0">
              <a:buFont typeface="Arial" panose="020B0604020202020204" pitchFamily="34" charset="0"/>
              <a:buNone/>
            </a:pPr>
            <a:r>
              <a:rPr lang="en-US" altLang="zh-CN"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6</a:t>
            </a:r>
            <a:r>
              <a:rPr lang="zh-CN" altLang="en-US"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年研制期</a:t>
            </a:r>
            <a:r>
              <a:rPr lang="en-US" altLang="zh-CN"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(NSFC</a:t>
            </a:r>
            <a:r>
              <a:rPr lang="zh-CN" altLang="en-US"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和</a:t>
            </a:r>
            <a:r>
              <a:rPr lang="en-US" altLang="zh-CN"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CAS</a:t>
            </a:r>
            <a:r>
              <a:rPr lang="zh-CN" altLang="en-US"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先导</a:t>
            </a:r>
            <a:r>
              <a:rPr lang="en-US" altLang="zh-CN" sz="135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a:t>
            </a:r>
            <a:r>
              <a:rPr lang="en-US" altLang="zh-CN" sz="15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endParaRPr lang="en-US" altLang="zh-CN" sz="15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
        <p:nvSpPr>
          <p:cNvPr id="3" name="文本框 2" descr="7b0a202020202262756c6c6574223a20227b5c2263617465676f727949645c223a5c225c222c5c2274656d706c61746549645c223a32303233313731347d220a7d0a"/>
          <p:cNvSpPr txBox="1"/>
          <p:nvPr/>
        </p:nvSpPr>
        <p:spPr>
          <a:xfrm>
            <a:off x="394970" y="2112645"/>
            <a:ext cx="4222115" cy="1871345"/>
          </a:xfrm>
          <a:prstGeom prst="rect">
            <a:avLst/>
          </a:prstGeom>
          <a:solidFill>
            <a:schemeClr val="accent3">
              <a:lumMod val="20000"/>
              <a:lumOff val="80000"/>
            </a:schemeClr>
          </a:solidFill>
        </p:spPr>
        <p:txBody>
          <a:bodyPr wrap="square" rtlCol="0" anchor="t">
            <a:noAutofit/>
          </a:bodyPr>
          <a:p>
            <a:pPr indent="0">
              <a:lnSpc>
                <a:spcPct val="120000"/>
              </a:lnSpc>
              <a:buFont typeface="Arial" panose="020B0604020202020204" pitchFamily="34" charset="0"/>
              <a:buNone/>
            </a:pPr>
            <a:r>
              <a:rPr lang="zh-CN" altLang="en-US"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系统构成：</a:t>
            </a:r>
            <a:endParaRPr lang="zh-CN" altLang="en-US"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indent="0">
              <a:lnSpc>
                <a:spcPct val="120000"/>
              </a:lnSpc>
              <a:buFont typeface="Arial" panose="020B0604020202020204" pitchFamily="34" charset="0"/>
              <a:buBlip>
                <a:blip r:embed="rId8">
                  <a:extLst>
                    <a:ext uri="{96DAC541-7B7A-43D3-8B79-37D633B846F1}">
                      <asvg:svgBlip xmlns:asvg="http://schemas.microsoft.com/office/drawing/2016/SVG/main" r:embed="rId9"/>
                    </a:ext>
                  </a:extLst>
                </a:blip>
              </a:buBlip>
            </a:pPr>
            <a:r>
              <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zh-CN" altLang="en-US"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大二极磁铁构型</a:t>
            </a:r>
            <a:endParaRPr lang="zh-CN" altLang="en-US"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algn="l">
              <a:lnSpc>
                <a:spcPct val="120000"/>
              </a:lnSpc>
              <a:buClrTx/>
              <a:buSzTx/>
              <a:buFont typeface="Arial" panose="020B0604020202020204" pitchFamily="34" charset="0"/>
              <a:buBlip>
                <a:blip r:embed="rId8">
                  <a:extLst>
                    <a:ext uri="{96DAC541-7B7A-43D3-8B79-37D633B846F1}">
                      <asvg:svgBlip xmlns:asvg="http://schemas.microsoft.com/office/drawing/2016/SVG/main" r:embed="rId9"/>
                    </a:ext>
                  </a:extLst>
                </a:blip>
              </a:buBlip>
            </a:pPr>
            <a:r>
              <a:rPr lang="zh-CN" altLang="en-US"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TPC和MWDC阵列探测径迹</a:t>
            </a:r>
            <a:endPar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algn="l">
              <a:lnSpc>
                <a:spcPct val="120000"/>
              </a:lnSpc>
              <a:buClrTx/>
              <a:buSzTx/>
              <a:buFont typeface="Arial" panose="020B0604020202020204" pitchFamily="34" charset="0"/>
              <a:buBlip>
                <a:blip r:embed="rId8">
                  <a:extLst>
                    <a:ext uri="{96DAC541-7B7A-43D3-8B79-37D633B846F1}">
                      <asvg:svgBlip xmlns:asvg="http://schemas.microsoft.com/office/drawing/2016/SVG/main" r:embed="rId9"/>
                    </a:ext>
                  </a:extLst>
                </a:blip>
              </a:buBlip>
            </a:pPr>
            <a:r>
              <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先进MRPC阵列测量TOF</a:t>
            </a:r>
            <a:endPar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algn="l">
              <a:lnSpc>
                <a:spcPct val="120000"/>
              </a:lnSpc>
              <a:buClrTx/>
              <a:buSzTx/>
              <a:buFont typeface="Arial" panose="020B0604020202020204" pitchFamily="34" charset="0"/>
              <a:buBlip>
                <a:blip r:embed="rId8">
                  <a:extLst>
                    <a:ext uri="{96DAC541-7B7A-43D3-8B79-37D633B846F1}">
                      <asvg:svgBlip xmlns:asvg="http://schemas.microsoft.com/office/drawing/2016/SVG/main" r:embed="rId9"/>
                    </a:ext>
                  </a:extLst>
                </a:blip>
              </a:buBlip>
            </a:pPr>
            <a:r>
              <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塑闪阵列探测反应平面</a:t>
            </a:r>
            <a:endPar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algn="l">
              <a:lnSpc>
                <a:spcPct val="120000"/>
              </a:lnSpc>
              <a:buClrTx/>
              <a:buSzTx/>
              <a:buFont typeface="Arial" panose="020B0604020202020204" pitchFamily="34" charset="0"/>
              <a:buBlip>
                <a:blip r:embed="rId8">
                  <a:extLst>
                    <a:ext uri="{96DAC541-7B7A-43D3-8B79-37D633B846F1}">
                      <asvg:svgBlip xmlns:asvg="http://schemas.microsoft.com/office/drawing/2016/SVG/main" r:embed="rId9"/>
                    </a:ext>
                  </a:extLst>
                </a:blip>
              </a:buBlip>
            </a:pPr>
            <a:r>
              <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基于时序逻辑电路</a:t>
            </a:r>
            <a:r>
              <a:rPr lang="zh-CN" altLang="en-US"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与</a:t>
            </a:r>
            <a:r>
              <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FPGA的触发和读出</a:t>
            </a:r>
            <a:endPar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algn="l">
              <a:lnSpc>
                <a:spcPct val="120000"/>
              </a:lnSpc>
              <a:buClrTx/>
              <a:buSzTx/>
              <a:buFont typeface="Arial" panose="020B0604020202020204" pitchFamily="34" charset="0"/>
              <a:buBlip>
                <a:blip r:embed="rId8">
                  <a:extLst>
                    <a:ext uri="{96DAC541-7B7A-43D3-8B79-37D633B846F1}">
                      <asvg:svgBlip xmlns:asvg="http://schemas.microsoft.com/office/drawing/2016/SVG/main" r:embed="rId9"/>
                    </a:ext>
                  </a:extLst>
                </a:blip>
              </a:buBlip>
            </a:pPr>
            <a:r>
              <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先进的DAQ系统</a:t>
            </a:r>
            <a:endParaRPr lang="en-US" altLang="zh-CN"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marL="342900" indent="-342900">
              <a:buFont typeface="Arial" panose="020B0604020202020204" pitchFamily="34" charset="0"/>
              <a:buChar char="•"/>
            </a:pPr>
            <a:endParaRPr lang="zh-CN" altLang="en-US" sz="1350"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cxnSp>
        <p:nvCxnSpPr>
          <p:cNvPr id="36" name="直接连接符 35"/>
          <p:cNvCxnSpPr/>
          <p:nvPr/>
        </p:nvCxnSpPr>
        <p:spPr>
          <a:xfrm>
            <a:off x="179864" y="770573"/>
            <a:ext cx="8676000" cy="0"/>
          </a:xfrm>
          <a:prstGeom prst="line">
            <a:avLst/>
          </a:prstGeom>
          <a:ln w="12700">
            <a:solidFill>
              <a:srgbClr val="FF0066"/>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69231" y="159226"/>
            <a:ext cx="6188869" cy="400526"/>
          </a:xfrm>
        </p:spPr>
        <p:txBody>
          <a:bodyPr>
            <a:noAutofit/>
          </a:bodyPr>
          <a:lstStyle/>
          <a:p>
            <a:r>
              <a:rPr lang="en-US" altLang="zh-CN" sz="2800" b="1" dirty="0">
                <a:solidFill>
                  <a:schemeClr val="tx1">
                    <a:lumMod val="75000"/>
                    <a:lumOff val="25000"/>
                  </a:schemeClr>
                </a:solidFill>
                <a:latin typeface="Cambria Math" panose="02040503050406030204" pitchFamily="18" charset="0"/>
                <a:cs typeface="Cambria Math" panose="02040503050406030204" pitchFamily="18" charset="0"/>
                <a:sym typeface="+mn-ea"/>
              </a:rPr>
              <a:t>CEE</a:t>
            </a:r>
            <a:r>
              <a:rPr lang="zh-CN" altLang="en-US" sz="2800" b="1" dirty="0">
                <a:solidFill>
                  <a:schemeClr val="tx1">
                    <a:lumMod val="75000"/>
                    <a:lumOff val="25000"/>
                  </a:schemeClr>
                </a:solidFill>
                <a:latin typeface="Cambria Math" panose="02040503050406030204" pitchFamily="18" charset="0"/>
                <a:cs typeface="Cambria Math" panose="02040503050406030204" pitchFamily="18" charset="0"/>
                <a:sym typeface="+mn-ea"/>
              </a:rPr>
              <a:t>的物理目标模拟</a:t>
            </a:r>
            <a:endParaRPr lang="zh-CN" altLang="en-US" sz="2800" b="1"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6" name="文本框 5"/>
              <p:cNvSpPr txBox="1"/>
              <p:nvPr/>
            </p:nvSpPr>
            <p:spPr>
              <a:xfrm>
                <a:off x="197485" y="4402455"/>
                <a:ext cx="5661660" cy="862330"/>
              </a:xfrm>
              <a:prstGeom prst="rect">
                <a:avLst/>
              </a:prstGeom>
              <a:solidFill>
                <a:schemeClr val="bg1"/>
              </a:solidFill>
              <a:ln>
                <a:solidFill>
                  <a:schemeClr val="bg1">
                    <a:lumMod val="65000"/>
                  </a:schemeClr>
                </a:solidFill>
              </a:ln>
            </p:spPr>
            <p:txBody>
              <a:bodyPr wrap="square" rtlCol="0" anchor="t">
                <a:noAutofit/>
              </a:bodyPr>
              <a:p>
                <a:r>
                  <a:rPr lang="en-US" altLang="zh-CN" sz="1350" dirty="0">
                    <a:solidFill>
                      <a:schemeClr val="tx1">
                        <a:lumMod val="75000"/>
                        <a:lumOff val="25000"/>
                      </a:schemeClr>
                    </a:solidFill>
                    <a:latin typeface="Cambria Math" panose="02040503050406030204" pitchFamily="18" charset="0"/>
                    <a:cs typeface="Cambria Math" panose="02040503050406030204" pitchFamily="18" charset="0"/>
                  </a:rPr>
                  <a:t>       </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rPr>
                  <a:t>CEE </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rPr>
                  <a:t>具备在质心系接近全空间范围内对</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rPr>
                  <a:t> </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14:m>
                  <m:oMath xmlns:m="http://schemas.openxmlformats.org/officeDocument/2006/math">
                    <m:f>
                      <m:fPr>
                        <m:type m:val="lin"/>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rPr>
                        </m:ctrlPr>
                      </m:fPr>
                      <m:num>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rPr>
                            </m:ctrlPr>
                          </m:sSupPr>
                          <m:e>
                            <m:r>
                              <a:rPr lang="en-US" altLang="zh-CN" sz="16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𝜋</m:t>
                            </m:r>
                          </m:e>
                          <m:sup>
                            <m:r>
                              <a:rPr lang="en-US" altLang="zh-CN" sz="16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sup>
                        </m:sSup>
                      </m:num>
                      <m:den>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rPr>
                            </m:ctrlPr>
                          </m:sSupPr>
                          <m:e>
                            <m:r>
                              <a:rPr lang="en-US" altLang="zh-CN" sz="16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𝜋</m:t>
                            </m:r>
                          </m:e>
                          <m:sup>
                            <m:r>
                              <a:rPr lang="en-US" altLang="zh-CN" sz="16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sup>
                        </m:sSup>
                      </m:den>
                    </m:f>
                  </m:oMath>
                </a14:m>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p,d,t,</a:t>
                </a:r>
                <a:r>
                  <a:rPr lang="en-US" altLang="zh-CN" sz="1600"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3</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He</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等探测能力，在集体流、状态方程、液气相变等研究方面，具有</a:t>
                </a:r>
                <a:r>
                  <a:rPr lang="zh-CN" sz="1600"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巨大的潜力。</a:t>
                </a:r>
                <a:endParaRPr lang="zh-CN" altLang="en-US" sz="135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endParaRPr lang="zh-CN" altLang="en-US" sz="135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endParaRPr lang="zh-CN" altLang="en-US" sz="135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197485" y="4402455"/>
                <a:ext cx="5661660" cy="862330"/>
              </a:xfrm>
              <a:prstGeom prst="rect">
                <a:avLst/>
              </a:prstGeom>
              <a:blipFill rotWithShape="1">
                <a:blip r:embed="rId1"/>
                <a:stretch>
                  <a:fillRect l="-90" t="-589" r="-785" b="-32106"/>
                </a:stretch>
              </a:blipFill>
              <a:ln>
                <a:solidFill>
                  <a:schemeClr val="bg1">
                    <a:lumMod val="65000"/>
                  </a:schemeClr>
                </a:solidFill>
              </a:ln>
            </p:spPr>
            <p:txBody>
              <a:bodyPr/>
              <a:lstStyle/>
              <a:p>
                <a:r>
                  <a:rPr lang="zh-CN" altLang="en-US">
                    <a:noFill/>
                  </a:rPr>
                  <a:t> </a:t>
                </a:r>
              </a:p>
            </p:txBody>
          </p:sp>
        </mc:Fallback>
      </mc:AlternateContent>
      <p:graphicFrame>
        <p:nvGraphicFramePr>
          <p:cNvPr id="5" name="表格 4" descr="7b0a202020202262756c6c6574223a20227b5c2263617465676f727949645c223a5c225c222c5c2274656d706c61746549645c223a32303233313638347d220a7d0a"/>
          <p:cNvGraphicFramePr/>
          <p:nvPr>
            <p:custDataLst>
              <p:tags r:id="rId2"/>
            </p:custDataLst>
          </p:nvPr>
        </p:nvGraphicFramePr>
        <p:xfrm>
          <a:off x="3329940" y="5694045"/>
          <a:ext cx="5742305" cy="876300"/>
        </p:xfrm>
        <a:graphic>
          <a:graphicData uri="http://schemas.openxmlformats.org/drawingml/2006/table">
            <a:tbl>
              <a:tblPr firstRow="1" bandRow="1">
                <a:tableStyleId>{5C22544A-7EE6-4342-B048-85BDC9FD1C3A}</a:tableStyleId>
              </a:tblPr>
              <a:tblGrid>
                <a:gridCol w="5742305"/>
              </a:tblGrid>
              <a:tr h="250190">
                <a:tc>
                  <a:txBody>
                    <a:bodyPr/>
                    <a:p>
                      <a:pPr algn="l">
                        <a:buClrTx/>
                        <a:buSzTx/>
                        <a:buFontTx/>
                        <a:buBlip>
                          <a:blip r:embed="rId3">
                            <a:extLst>
                              <a:ext uri="{96DAC541-7B7A-43D3-8B79-37D633B846F1}">
                                <asvg:svgBlip xmlns:asvg="http://schemas.microsoft.com/office/drawing/2016/SVG/main" r:embed="rId4"/>
                              </a:ext>
                            </a:extLst>
                          </a:blip>
                        </a:buBlip>
                      </a:pPr>
                      <a:r>
                        <a:rPr lang="en-US" sz="1200" b="1" dirty="0">
                          <a:solidFill>
                            <a:schemeClr val="accent4">
                              <a:lumMod val="50000"/>
                            </a:schemeClr>
                          </a:solidFill>
                          <a:latin typeface="Cambria Math" panose="02040503050406030204" pitchFamily="18" charset="0"/>
                          <a:cs typeface="Cambria Math" panose="02040503050406030204" pitchFamily="18" charset="0"/>
                          <a:sym typeface="+mn-ea"/>
                        </a:rPr>
                        <a:t>ENPG </a:t>
                      </a:r>
                      <a:r>
                        <a:rPr lang="zh-CN" altLang="en-US" sz="1200" b="1" dirty="0">
                          <a:solidFill>
                            <a:schemeClr val="accent4">
                              <a:lumMod val="50000"/>
                            </a:schemeClr>
                          </a:solidFill>
                          <a:latin typeface="Cambria Math" panose="02040503050406030204" pitchFamily="18" charset="0"/>
                          <a:cs typeface="Cambria Math" panose="02040503050406030204" pitchFamily="18" charset="0"/>
                          <a:sym typeface="+mn-ea"/>
                        </a:rPr>
                        <a:t>小组为主发表的</a:t>
                      </a:r>
                      <a:r>
                        <a:rPr lang="en-US" altLang="zh-CN" sz="1200" b="1" dirty="0">
                          <a:solidFill>
                            <a:schemeClr val="accent4">
                              <a:lumMod val="50000"/>
                            </a:schemeClr>
                          </a:solidFill>
                          <a:latin typeface="Cambria Math" panose="02040503050406030204" pitchFamily="18" charset="0"/>
                          <a:cs typeface="Cambria Math" panose="02040503050406030204" pitchFamily="18" charset="0"/>
                          <a:sym typeface="+mn-ea"/>
                        </a:rPr>
                        <a:t> CEE R&amp;D</a:t>
                      </a:r>
                      <a:r>
                        <a:rPr lang="zh-CN" altLang="en-US" sz="1200" b="1" dirty="0">
                          <a:solidFill>
                            <a:schemeClr val="accent4">
                              <a:lumMod val="50000"/>
                            </a:schemeClr>
                          </a:solidFill>
                          <a:latin typeface="Cambria Math" panose="02040503050406030204" pitchFamily="18" charset="0"/>
                          <a:cs typeface="Cambria Math" panose="02040503050406030204" pitchFamily="18" charset="0"/>
                          <a:sym typeface="+mn-ea"/>
                        </a:rPr>
                        <a:t>工作</a:t>
                      </a:r>
                      <a:r>
                        <a:rPr lang="en-US" altLang="zh-CN" sz="1200" b="1"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en-US" altLang="zh-CN" sz="1200" b="1" dirty="0">
                        <a:solidFill>
                          <a:schemeClr val="accent4">
                            <a:lumMod val="50000"/>
                          </a:schemeClr>
                        </a:solidFill>
                        <a:latin typeface="Cambria Math" panose="02040503050406030204" pitchFamily="18" charset="0"/>
                        <a:cs typeface="Cambria Math" panose="02040503050406030204" pitchFamily="18" charset="0"/>
                        <a:sym typeface="+mn-ea"/>
                      </a:endParaRPr>
                    </a:p>
                  </a:txBody>
                  <a:tcPr marL="51435" marR="51435" marT="25717" marB="25717">
                    <a:lnL>
                      <a:noFill/>
                    </a:lnL>
                    <a:lnR>
                      <a:noFill/>
                    </a:lnR>
                    <a:lnT>
                      <a:noFill/>
                    </a:lnT>
                    <a:lnB w="12700">
                      <a:solidFill>
                        <a:schemeClr val="accent4">
                          <a:lumMod val="75000"/>
                        </a:schemeClr>
                      </a:solidFill>
                      <a:prstDash val="solid"/>
                    </a:lnB>
                    <a:lnTlToBr>
                      <a:noFill/>
                    </a:lnTlToBr>
                    <a:lnBlToTr>
                      <a:noFill/>
                    </a:lnBlToTr>
                    <a:solidFill>
                      <a:schemeClr val="accent5">
                        <a:lumMod val="20000"/>
                        <a:lumOff val="80000"/>
                      </a:schemeClr>
                    </a:solidFill>
                  </a:tcPr>
                </a:tc>
              </a:tr>
              <a:tr h="626110">
                <a:tc>
                  <a:txBody>
                    <a:bodyPr/>
                    <a:p>
                      <a:pPr indent="0">
                        <a:lnSpc>
                          <a:spcPct val="150000"/>
                        </a:lnSpc>
                        <a:buFont typeface="Wingdings" panose="05000000000000000000" pitchFamily="2" charset="2"/>
                        <a:buNone/>
                      </a:pP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NIMA</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701,54 (2013) ;  </a:t>
                      </a: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CPC</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38, 126002 (2014);    </a:t>
                      </a: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CPC </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40, 116102, (2016);  </a:t>
                      </a: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SCPMA</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60,012021 (2017);  </a:t>
                      </a:r>
                      <a:endPar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indent="0">
                        <a:lnSpc>
                          <a:spcPct val="150000"/>
                        </a:lnSpc>
                        <a:buFont typeface="Wingdings" panose="05000000000000000000" pitchFamily="2" charset="2"/>
                        <a:buNone/>
                      </a:pP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NST</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31, 11 (2020)</a:t>
                      </a:r>
                      <a:r>
                        <a:rPr lang="zh-CN" altLang="en-US"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35,174  (2024);   </a:t>
                      </a: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JINST</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19, T02018 (2024)</a:t>
                      </a:r>
                      <a:r>
                        <a:rPr lang="zh-CN" altLang="en-US"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EPJA </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60, 36 (2024);   </a:t>
                      </a:r>
                      <a:r>
                        <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NST</a:t>
                      </a:r>
                      <a:r>
                        <a:rPr lang="en-US" altLang="zh-CN" sz="900"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36, 67 (2025) ;        </a:t>
                      </a:r>
                      <a:endParaRPr lang="en-US" altLang="zh-CN" sz="900" b="1" dirty="0">
                        <a:solidFill>
                          <a:schemeClr val="accent4">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txBody>
                  <a:tcPr marL="51435" marR="51435" marT="25717" marB="25717">
                    <a:lnL>
                      <a:noFill/>
                    </a:lnL>
                    <a:lnR>
                      <a:noFill/>
                    </a:lnR>
                    <a:lnT w="12700">
                      <a:solidFill>
                        <a:schemeClr val="accent4">
                          <a:lumMod val="75000"/>
                        </a:schemeClr>
                      </a:solidFill>
                      <a:prstDash val="solid"/>
                    </a:lnT>
                    <a:lnB>
                      <a:noFill/>
                    </a:lnB>
                    <a:lnTlToBr>
                      <a:noFill/>
                    </a:lnTlToBr>
                    <a:lnBlToTr>
                      <a:noFill/>
                    </a:lnBlToTr>
                    <a:noFill/>
                  </a:tcPr>
                </a:tc>
              </a:tr>
            </a:tbl>
          </a:graphicData>
        </a:graphic>
      </p:graphicFrame>
      <p:cxnSp>
        <p:nvCxnSpPr>
          <p:cNvPr id="36" name="直接连接符 35"/>
          <p:cNvCxnSpPr/>
          <p:nvPr/>
        </p:nvCxnSpPr>
        <p:spPr>
          <a:xfrm>
            <a:off x="71755" y="692944"/>
            <a:ext cx="9072000" cy="0"/>
          </a:xfrm>
          <a:prstGeom prst="line">
            <a:avLst/>
          </a:prstGeom>
          <a:ln w="12700">
            <a:solidFill>
              <a:srgbClr val="FF0066"/>
            </a:solidFill>
          </a:ln>
        </p:spPr>
        <p:style>
          <a:lnRef idx="2">
            <a:schemeClr val="accent1"/>
          </a:lnRef>
          <a:fillRef idx="0">
            <a:srgbClr val="FFFFFF"/>
          </a:fillRef>
          <a:effectRef idx="0">
            <a:srgbClr val="FFFFFF"/>
          </a:effectRef>
          <a:fontRef idx="minor">
            <a:schemeClr val="tx1"/>
          </a:fontRef>
        </p:style>
      </p:cxnSp>
      <p:grpSp>
        <p:nvGrpSpPr>
          <p:cNvPr id="22" name="组合 21"/>
          <p:cNvGrpSpPr/>
          <p:nvPr/>
        </p:nvGrpSpPr>
        <p:grpSpPr>
          <a:xfrm>
            <a:off x="6192203" y="1124744"/>
            <a:ext cx="2916079" cy="3721894"/>
            <a:chOff x="13002" y="1091"/>
            <a:chExt cx="6123" cy="7815"/>
          </a:xfrm>
        </p:grpSpPr>
        <p:pic>
          <p:nvPicPr>
            <p:cNvPr id="8" name="图片 7"/>
            <p:cNvPicPr>
              <a:picLocks noChangeAspect="1"/>
            </p:cNvPicPr>
            <p:nvPr>
              <p:custDataLst>
                <p:tags r:id="rId5"/>
              </p:custDataLst>
            </p:nvPr>
          </p:nvPicPr>
          <p:blipFill>
            <a:blip r:embed="rId6"/>
            <a:stretch>
              <a:fillRect/>
            </a:stretch>
          </p:blipFill>
          <p:spPr>
            <a:xfrm>
              <a:off x="13682" y="5400"/>
              <a:ext cx="5115" cy="3506"/>
            </a:xfrm>
            <a:prstGeom prst="rect">
              <a:avLst/>
            </a:prstGeom>
          </p:spPr>
        </p:pic>
        <p:pic>
          <p:nvPicPr>
            <p:cNvPr id="10" name="图片 9"/>
            <p:cNvPicPr>
              <a:picLocks noChangeAspect="1"/>
            </p:cNvPicPr>
            <p:nvPr>
              <p:custDataLst>
                <p:tags r:id="rId7"/>
              </p:custDataLst>
            </p:nvPr>
          </p:nvPicPr>
          <p:blipFill>
            <a:blip r:embed="rId8"/>
            <a:stretch>
              <a:fillRect/>
            </a:stretch>
          </p:blipFill>
          <p:spPr>
            <a:xfrm>
              <a:off x="14181" y="1657"/>
              <a:ext cx="4429" cy="3182"/>
            </a:xfrm>
            <a:prstGeom prst="rect">
              <a:avLst/>
            </a:prstGeom>
          </p:spPr>
        </p:pic>
        <p:sp>
          <p:nvSpPr>
            <p:cNvPr id="17" name="文本框 16"/>
            <p:cNvSpPr txBox="1"/>
            <p:nvPr>
              <p:custDataLst>
                <p:tags r:id="rId9"/>
              </p:custDataLst>
            </p:nvPr>
          </p:nvSpPr>
          <p:spPr>
            <a:xfrm>
              <a:off x="14276" y="1204"/>
              <a:ext cx="4837" cy="579"/>
            </a:xfrm>
            <a:prstGeom prst="rect">
              <a:avLst/>
            </a:prstGeom>
            <a:noFill/>
          </p:spPr>
          <p:txBody>
            <a:bodyPr wrap="square" rtlCol="0" anchor="t">
              <a:spAutoFit/>
            </a:bodyPr>
            <a:p>
              <a:r>
                <a:rPr lang="zh-CN" altLang="en-US" sz="1200" b="1">
                  <a:solidFill>
                    <a:srgbClr val="FF0000"/>
                  </a:solidFill>
                  <a:latin typeface="Times New Roman" panose="02020603050405020304" pitchFamily="18" charset="0"/>
                  <a:cs typeface="Times New Roman" panose="02020603050405020304" pitchFamily="18" charset="0"/>
                </a:rPr>
                <a:t>0.5 GeV/u</a:t>
              </a:r>
              <a:r>
                <a:rPr lang="en-US" altLang="zh-CN" sz="1200" b="1">
                  <a:solidFill>
                    <a:srgbClr val="FF0000"/>
                  </a:solidFill>
                  <a:latin typeface="Times New Roman" panose="02020603050405020304" pitchFamily="18" charset="0"/>
                  <a:cs typeface="Times New Roman" panose="02020603050405020304" pitchFamily="18" charset="0"/>
                </a:rPr>
                <a:t> </a:t>
              </a:r>
              <a:r>
                <a:rPr lang="zh-CN" altLang="en-US" sz="1200" b="1" baseline="30000">
                  <a:solidFill>
                    <a:srgbClr val="FF0000"/>
                  </a:solidFill>
                  <a:latin typeface="Times New Roman" panose="02020603050405020304" pitchFamily="18" charset="0"/>
                  <a:cs typeface="Times New Roman" panose="02020603050405020304" pitchFamily="18" charset="0"/>
                </a:rPr>
                <a:t>208</a:t>
              </a:r>
              <a:r>
                <a:rPr lang="zh-CN" altLang="en-US" sz="1200" b="1">
                  <a:solidFill>
                    <a:srgbClr val="FF0000"/>
                  </a:solidFill>
                  <a:latin typeface="Times New Roman" panose="02020603050405020304" pitchFamily="18" charset="0"/>
                  <a:cs typeface="Times New Roman" panose="02020603050405020304" pitchFamily="18" charset="0"/>
                </a:rPr>
                <a:t>Pb+</a:t>
              </a:r>
              <a:r>
                <a:rPr lang="en-US" altLang="zh-CN" sz="1200" b="1">
                  <a:solidFill>
                    <a:srgbClr val="FF0000"/>
                  </a:solidFill>
                  <a:latin typeface="Times New Roman" panose="02020603050405020304" pitchFamily="18" charset="0"/>
                  <a:cs typeface="Times New Roman" panose="02020603050405020304" pitchFamily="18" charset="0"/>
                </a:rPr>
                <a:t> </a:t>
              </a:r>
              <a:r>
                <a:rPr lang="zh-CN" altLang="en-US" sz="1200" b="1" baseline="30000">
                  <a:solidFill>
                    <a:srgbClr val="FF0000"/>
                  </a:solidFill>
                  <a:latin typeface="Times New Roman" panose="02020603050405020304" pitchFamily="18" charset="0"/>
                  <a:cs typeface="Times New Roman" panose="02020603050405020304" pitchFamily="18" charset="0"/>
                </a:rPr>
                <a:t>208</a:t>
              </a:r>
              <a:r>
                <a:rPr lang="zh-CN" altLang="en-US" sz="1200" b="1">
                  <a:solidFill>
                    <a:srgbClr val="FF0000"/>
                  </a:solidFill>
                  <a:latin typeface="Times New Roman" panose="02020603050405020304" pitchFamily="18" charset="0"/>
                  <a:cs typeface="Times New Roman" panose="02020603050405020304" pitchFamily="18" charset="0"/>
                </a:rPr>
                <a:t>Pb</a:t>
              </a:r>
              <a:r>
                <a:rPr lang="en-US" altLang="zh-CN" sz="1200" b="1">
                  <a:solidFill>
                    <a:srgbClr val="FF0000"/>
                  </a:solidFill>
                  <a:latin typeface="Times New Roman" panose="02020603050405020304" pitchFamily="18" charset="0"/>
                  <a:cs typeface="Times New Roman" panose="02020603050405020304" pitchFamily="18" charset="0"/>
                </a:rPr>
                <a:t>:</a:t>
              </a:r>
              <a:endParaRPr lang="en-US" altLang="zh-CN" sz="1200" b="1">
                <a:solidFill>
                  <a:srgbClr val="FF0000"/>
                </a:solidFill>
                <a:latin typeface="Times New Roman" panose="02020603050405020304" pitchFamily="18" charset="0"/>
                <a:cs typeface="Times New Roman" panose="02020603050405020304" pitchFamily="18" charset="0"/>
              </a:endParaRPr>
            </a:p>
          </p:txBody>
        </p:sp>
        <p:sp>
          <p:nvSpPr>
            <p:cNvPr id="11" name="文本框 10"/>
            <p:cNvSpPr txBox="1"/>
            <p:nvPr>
              <p:custDataLst>
                <p:tags r:id="rId10"/>
              </p:custDataLst>
            </p:nvPr>
          </p:nvSpPr>
          <p:spPr>
            <a:xfrm>
              <a:off x="14181" y="4947"/>
              <a:ext cx="4907" cy="579"/>
            </a:xfrm>
            <a:prstGeom prst="rect">
              <a:avLst/>
            </a:prstGeom>
            <a:noFill/>
          </p:spPr>
          <p:txBody>
            <a:bodyPr wrap="square" rtlCol="0" anchor="t">
              <a:spAutoFit/>
            </a:bodyPr>
            <a:p>
              <a:r>
                <a:rPr lang="en-US" altLang="zh-CN" sz="1200" b="1">
                  <a:solidFill>
                    <a:srgbClr val="FF0000"/>
                  </a:solidFill>
                  <a:latin typeface="Times New Roman" panose="02020603050405020304" pitchFamily="18" charset="0"/>
                  <a:cs typeface="Times New Roman" panose="02020603050405020304" pitchFamily="18" charset="0"/>
                </a:rPr>
                <a:t>2.8</a:t>
              </a:r>
              <a:r>
                <a:rPr lang="zh-CN" altLang="en-US" sz="1200" b="1">
                  <a:solidFill>
                    <a:srgbClr val="FF0000"/>
                  </a:solidFill>
                  <a:latin typeface="Times New Roman" panose="02020603050405020304" pitchFamily="18" charset="0"/>
                  <a:cs typeface="Times New Roman" panose="02020603050405020304" pitchFamily="18" charset="0"/>
                </a:rPr>
                <a:t> GeV</a:t>
              </a:r>
              <a:r>
                <a:rPr lang="en-US" altLang="zh-CN" sz="1200" b="1">
                  <a:solidFill>
                    <a:srgbClr val="FF0000"/>
                  </a:solidFill>
                  <a:latin typeface="Times New Roman" panose="02020603050405020304" pitchFamily="18" charset="0"/>
                  <a:cs typeface="Times New Roman" panose="02020603050405020304" pitchFamily="18" charset="0"/>
                </a:rPr>
                <a:t> p+C, Ni, Ag, Ta:</a:t>
              </a:r>
              <a:endParaRPr lang="en-US" altLang="zh-CN" sz="1200" b="1">
                <a:solidFill>
                  <a:srgbClr val="FF0000"/>
                </a:solidFill>
                <a:latin typeface="Times New Roman" panose="02020603050405020304" pitchFamily="18" charset="0"/>
                <a:cs typeface="Times New Roman" panose="02020603050405020304" pitchFamily="18" charset="0"/>
              </a:endParaRPr>
            </a:p>
          </p:txBody>
        </p:sp>
        <p:sp>
          <p:nvSpPr>
            <p:cNvPr id="14" name="圆角矩形 13"/>
            <p:cNvSpPr/>
            <p:nvPr/>
          </p:nvSpPr>
          <p:spPr>
            <a:xfrm>
              <a:off x="13002" y="1091"/>
              <a:ext cx="6123" cy="7810"/>
            </a:xfrm>
            <a:prstGeom prst="roundRect">
              <a:avLst>
                <a:gd name="adj" fmla="val 6059"/>
              </a:avLst>
            </a:prstGeom>
            <a:noFill/>
            <a:ln w="9525">
              <a:solidFill>
                <a:srgbClr val="FF0066"/>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grpSp>
      <p:grpSp>
        <p:nvGrpSpPr>
          <p:cNvPr id="26" name="组合 25"/>
          <p:cNvGrpSpPr/>
          <p:nvPr/>
        </p:nvGrpSpPr>
        <p:grpSpPr>
          <a:xfrm>
            <a:off x="197644" y="1125379"/>
            <a:ext cx="5661660" cy="2989898"/>
            <a:chOff x="188" y="2565"/>
            <a:chExt cx="11888" cy="6278"/>
          </a:xfrm>
        </p:grpSpPr>
        <p:grpSp>
          <p:nvGrpSpPr>
            <p:cNvPr id="23" name="组合 22"/>
            <p:cNvGrpSpPr/>
            <p:nvPr/>
          </p:nvGrpSpPr>
          <p:grpSpPr>
            <a:xfrm>
              <a:off x="5291" y="2718"/>
              <a:ext cx="5816" cy="6101"/>
              <a:chOff x="-422" y="1772"/>
              <a:chExt cx="9010" cy="8219"/>
            </a:xfrm>
          </p:grpSpPr>
          <p:pic>
            <p:nvPicPr>
              <p:cNvPr id="4" name="图片 3"/>
              <p:cNvPicPr>
                <a:picLocks noChangeAspect="1"/>
              </p:cNvPicPr>
              <p:nvPr/>
            </p:nvPicPr>
            <p:blipFill rotWithShape="1">
              <a:blip r:embed="rId11" cstate="print">
                <a:extLst>
                  <a:ext uri="{28A0092B-C50C-407E-A947-70E740481C1C}">
                    <a14:useLocalDpi xmlns:a14="http://schemas.microsoft.com/office/drawing/2010/main" val="0"/>
                  </a:ext>
                </a:extLst>
              </a:blip>
              <a:srcRect t="6784"/>
              <a:stretch>
                <a:fillRect/>
              </a:stretch>
            </p:blipFill>
            <p:spPr>
              <a:xfrm>
                <a:off x="355" y="2451"/>
                <a:ext cx="4012" cy="3258"/>
              </a:xfrm>
              <a:prstGeom prst="rect">
                <a:avLst/>
              </a:prstGeom>
            </p:spPr>
          </p:pic>
          <p:pic>
            <p:nvPicPr>
              <p:cNvPr id="9" name="图片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92" y="2451"/>
                <a:ext cx="3550" cy="3120"/>
              </a:xfrm>
              <a:prstGeom prst="rect">
                <a:avLst/>
              </a:prstGeom>
            </p:spPr>
          </p:pic>
          <p:grpSp>
            <p:nvGrpSpPr>
              <p:cNvPr id="19" name="组合 18"/>
              <p:cNvGrpSpPr/>
              <p:nvPr/>
            </p:nvGrpSpPr>
            <p:grpSpPr>
              <a:xfrm>
                <a:off x="-422" y="1772"/>
                <a:ext cx="9010" cy="8219"/>
                <a:chOff x="5719" y="1771"/>
                <a:chExt cx="9010" cy="8219"/>
              </a:xfrm>
            </p:grpSpPr>
            <p:sp>
              <p:nvSpPr>
                <p:cNvPr id="15" name="文本框 14"/>
                <p:cNvSpPr txBox="1"/>
                <p:nvPr/>
              </p:nvSpPr>
              <p:spPr>
                <a:xfrm>
                  <a:off x="6407" y="1771"/>
                  <a:ext cx="3768" cy="1302"/>
                </a:xfrm>
                <a:prstGeom prst="rect">
                  <a:avLst/>
                </a:prstGeom>
                <a:noFill/>
              </p:spPr>
              <p:txBody>
                <a:bodyPr wrap="square">
                  <a:spAutoFit/>
                </a:bodyPr>
                <a:lstStyle/>
                <a:p>
                  <a:pPr algn="ctr"/>
                  <a:r>
                    <a:rPr lang="en-US" altLang="zh-CN" sz="1200" dirty="0">
                      <a:solidFill>
                        <a:srgbClr val="0000FF"/>
                      </a:solidFill>
                      <a:latin typeface="Times New Roman" panose="02020603050405020304" pitchFamily="18" charset="0"/>
                      <a:ea typeface="微软雅黑" panose="020B0503020204020204" charset="-122"/>
                      <a:cs typeface="Times New Roman" panose="02020603050405020304" pitchFamily="18" charset="0"/>
                    </a:rPr>
                    <a:t>TPC acceptance</a:t>
                  </a:r>
                  <a:endParaRPr lang="en-US" altLang="zh-CN" sz="1200" dirty="0">
                    <a:solidFill>
                      <a:srgbClr val="0000FF"/>
                    </a:solidFill>
                    <a:latin typeface="Times New Roman" panose="02020603050405020304" pitchFamily="18" charset="0"/>
                    <a:ea typeface="微软雅黑" panose="020B0503020204020204" charset="-122"/>
                    <a:cs typeface="Times New Roman" panose="02020603050405020304" pitchFamily="18" charset="0"/>
                  </a:endParaRPr>
                </a:p>
              </p:txBody>
            </p:sp>
            <p:sp>
              <p:nvSpPr>
                <p:cNvPr id="16" name="文本框 15"/>
                <p:cNvSpPr txBox="1"/>
                <p:nvPr/>
              </p:nvSpPr>
              <p:spPr>
                <a:xfrm>
                  <a:off x="9991" y="1819"/>
                  <a:ext cx="4409" cy="715"/>
                </a:xfrm>
                <a:prstGeom prst="rect">
                  <a:avLst/>
                </a:prstGeom>
                <a:noFill/>
              </p:spPr>
              <p:txBody>
                <a:bodyPr wrap="square">
                  <a:spAutoFit/>
                </a:bodyPr>
                <a:lstStyle/>
                <a:p>
                  <a:pPr algn="ctr"/>
                  <a:r>
                    <a:rPr lang="en-US" altLang="zh-CN" sz="1050" dirty="0">
                      <a:solidFill>
                        <a:srgbClr val="0000FF"/>
                      </a:solidFill>
                      <a:latin typeface="Times New Roman" panose="02020603050405020304" pitchFamily="18" charset="0"/>
                      <a:ea typeface="微软雅黑" panose="020B0503020204020204" charset="-122"/>
                      <a:cs typeface="Times New Roman" panose="02020603050405020304" pitchFamily="18" charset="0"/>
                    </a:rPr>
                    <a:t>MWDC acceptance</a:t>
                  </a:r>
                  <a:endParaRPr lang="en-US" altLang="zh-CN" sz="1050" dirty="0">
                    <a:solidFill>
                      <a:srgbClr val="0000FF"/>
                    </a:solidFill>
                    <a:latin typeface="Times New Roman" panose="02020603050405020304" pitchFamily="18" charset="0"/>
                    <a:ea typeface="微软雅黑" panose="020B0503020204020204" charset="-122"/>
                    <a:cs typeface="Times New Roman" panose="02020603050405020304" pitchFamily="18" charset="0"/>
                  </a:endParaRPr>
                </a:p>
              </p:txBody>
            </p:sp>
            <p:pic>
              <p:nvPicPr>
                <p:cNvPr id="7" name="图片 6"/>
                <p:cNvPicPr>
                  <a:picLocks noChangeAspect="1"/>
                </p:cNvPicPr>
                <p:nvPr/>
              </p:nvPicPr>
              <p:blipFill>
                <a:blip r:embed="rId13"/>
                <a:stretch>
                  <a:fillRect/>
                </a:stretch>
              </p:blipFill>
              <p:spPr>
                <a:xfrm>
                  <a:off x="5719" y="5842"/>
                  <a:ext cx="9010" cy="4148"/>
                </a:xfrm>
                <a:prstGeom prst="rect">
                  <a:avLst/>
                </a:prstGeom>
              </p:spPr>
            </p:pic>
          </p:grpSp>
        </p:grpSp>
        <p:grpSp>
          <p:nvGrpSpPr>
            <p:cNvPr id="18" name="组合 17"/>
            <p:cNvGrpSpPr/>
            <p:nvPr/>
          </p:nvGrpSpPr>
          <p:grpSpPr>
            <a:xfrm>
              <a:off x="415" y="2565"/>
              <a:ext cx="4977" cy="4751"/>
              <a:chOff x="170" y="4995"/>
              <a:chExt cx="5854" cy="5029"/>
            </a:xfrm>
          </p:grpSpPr>
          <p:pic>
            <p:nvPicPr>
              <p:cNvPr id="20" name="图片 19"/>
              <p:cNvPicPr>
                <a:picLocks noChangeAspect="1"/>
              </p:cNvPicPr>
              <p:nvPr>
                <p:custDataLst>
                  <p:tags r:id="rId14"/>
                </p:custDataLst>
              </p:nvPr>
            </p:nvPicPr>
            <p:blipFill>
              <a:blip r:embed="rId15"/>
              <a:srcRect l="8551"/>
              <a:stretch>
                <a:fillRect/>
              </a:stretch>
            </p:blipFill>
            <p:spPr>
              <a:xfrm>
                <a:off x="170" y="4995"/>
                <a:ext cx="5854" cy="5029"/>
              </a:xfrm>
              <a:prstGeom prst="rect">
                <a:avLst/>
              </a:prstGeom>
            </p:spPr>
          </p:pic>
          <p:sp>
            <p:nvSpPr>
              <p:cNvPr id="21" name="文本框 20"/>
              <p:cNvSpPr txBox="1"/>
              <p:nvPr>
                <p:custDataLst>
                  <p:tags r:id="rId16"/>
                </p:custDataLst>
              </p:nvPr>
            </p:nvSpPr>
            <p:spPr>
              <a:xfrm>
                <a:off x="964" y="5286"/>
                <a:ext cx="4409" cy="665"/>
              </a:xfrm>
              <a:prstGeom prst="rect">
                <a:avLst/>
              </a:prstGeom>
              <a:noFill/>
            </p:spPr>
            <p:txBody>
              <a:bodyPr wrap="square">
                <a:spAutoFit/>
              </a:bodyPr>
              <a:p>
                <a:pPr algn="ctr"/>
                <a:r>
                  <a:rPr lang="en-US" altLang="zh-CN" sz="1350" dirty="0">
                    <a:solidFill>
                      <a:srgbClr val="0000FF"/>
                    </a:solidFill>
                    <a:latin typeface="Times New Roman" panose="02020603050405020304" pitchFamily="18" charset="0"/>
                    <a:ea typeface="微软雅黑" panose="020B0503020204020204" charset="-122"/>
                    <a:cs typeface="Times New Roman" panose="02020603050405020304" pitchFamily="18" charset="0"/>
                  </a:rPr>
                  <a:t>TPC PID</a:t>
                </a:r>
                <a:endParaRPr lang="en-US" altLang="zh-CN" sz="1350" dirty="0">
                  <a:solidFill>
                    <a:srgbClr val="0000FF"/>
                  </a:solidFill>
                  <a:latin typeface="Times New Roman" panose="02020603050405020304" pitchFamily="18" charset="0"/>
                  <a:ea typeface="微软雅黑" panose="020B0503020204020204" charset="-122"/>
                  <a:cs typeface="Times New Roman" panose="02020603050405020304" pitchFamily="18" charset="0"/>
                </a:endParaRPr>
              </a:p>
            </p:txBody>
          </p:sp>
        </p:grpSp>
        <p:sp>
          <p:nvSpPr>
            <p:cNvPr id="24" name="圆角矩形 23"/>
            <p:cNvSpPr/>
            <p:nvPr/>
          </p:nvSpPr>
          <p:spPr>
            <a:xfrm>
              <a:off x="188" y="2565"/>
              <a:ext cx="11888" cy="6279"/>
            </a:xfrm>
            <a:prstGeom prst="roundRect">
              <a:avLst>
                <a:gd name="adj" fmla="val 6059"/>
              </a:avLst>
            </a:prstGeom>
            <a:noFill/>
            <a:ln w="9525">
              <a:solidFill>
                <a:srgbClr val="FF0066"/>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grpSp>
      <p:pic>
        <p:nvPicPr>
          <p:cNvPr id="25" name="图片 24"/>
          <p:cNvPicPr>
            <a:picLocks noChangeAspect="1"/>
          </p:cNvPicPr>
          <p:nvPr/>
        </p:nvPicPr>
        <p:blipFill>
          <a:blip r:embed="rId17"/>
          <a:stretch>
            <a:fillRect/>
          </a:stretch>
        </p:blipFill>
        <p:spPr>
          <a:xfrm>
            <a:off x="198279" y="5693886"/>
            <a:ext cx="2978944" cy="816293"/>
          </a:xfrm>
          <a:prstGeom prst="rect">
            <a:avLst/>
          </a:prstGeom>
          <a:ln>
            <a:solidFill>
              <a:schemeClr val="bg1">
                <a:lumMod val="75000"/>
              </a:schemeClr>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565EDE5-12B2-4A26-A61F-906C88207933}" type="slidenum">
              <a:rPr lang="en-US" sz="2100" smtClean="0"/>
            </a:fld>
            <a:endParaRPr lang="en-US" sz="2100" dirty="0"/>
          </a:p>
        </p:txBody>
      </p:sp>
      <p:sp>
        <p:nvSpPr>
          <p:cNvPr id="3" name="标题 2"/>
          <p:cNvSpPr>
            <a:spLocks noGrp="1"/>
          </p:cNvSpPr>
          <p:nvPr>
            <p:ph type="title"/>
          </p:nvPr>
        </p:nvSpPr>
        <p:spPr>
          <a:noFill/>
          <a:extLst>
            <a:ext uri="{909E8E84-426E-40DD-AFC4-6F175D3DCCD1}">
              <a14:hiddenFill xmlns:a14="http://schemas.microsoft.com/office/drawing/2010/main">
                <a:solidFill>
                  <a:srgbClr val="005B82"/>
                </a:solidFill>
              </a14:hiddenFill>
            </a:ext>
          </a:extLst>
        </p:spPr>
        <p:txBody>
          <a:bodyPr vert="horz" lIns="68580" tIns="34290" rIns="68580" bIns="34290" rtlCol="0" anchor="ctr">
            <a:normAutofit/>
          </a:bodyPr>
          <a:lstStyle/>
          <a:p>
            <a:pPr lvl="0" algn="ctr">
              <a:buClrTx/>
              <a:buSzTx/>
              <a:buFontTx/>
            </a:pPr>
            <a:r>
              <a:rPr lang="en-US" altLang="zh-CN" sz="24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CEE</a:t>
            </a:r>
            <a:r>
              <a:rPr lang="zh-CN" altLang="en-US" sz="24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的最新进展</a:t>
            </a:r>
            <a:endParaRPr lang="zh-CN" altLang="en-US" sz="2400" b="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
        <p:nvSpPr>
          <p:cNvPr id="6" name="文本框 5" descr="7b0a202020202262756c6c6574223a20227b5c2263617465676f727949645c223a5c225c222c5c2274656d706c61746549645c223a32303233313731347d220a7d0a"/>
          <p:cNvSpPr txBox="1"/>
          <p:nvPr/>
        </p:nvSpPr>
        <p:spPr>
          <a:xfrm>
            <a:off x="360839" y="4364990"/>
            <a:ext cx="4504849" cy="1133475"/>
          </a:xfrm>
          <a:prstGeom prst="rect">
            <a:avLst/>
          </a:prstGeom>
          <a:noFill/>
          <a:ln>
            <a:solidFill>
              <a:schemeClr val="bg1">
                <a:lumMod val="75000"/>
              </a:schemeClr>
            </a:solidFill>
          </a:ln>
        </p:spPr>
        <p:txBody>
          <a:bodyPr wrap="square" rtlCol="0" anchor="t">
            <a:noAutofit/>
          </a:bodyPr>
          <a:p>
            <a:pPr algn="ctr">
              <a:lnSpc>
                <a:spcPct val="130000"/>
              </a:lnSpc>
              <a:buBlip>
                <a:blip r:embed="rId1">
                  <a:extLst>
                    <a:ext uri="{96DAC541-7B7A-43D3-8B79-37D633B846F1}">
                      <asvg:svgBlip xmlns:asvg="http://schemas.microsoft.com/office/drawing/2016/SVG/main" r:embed="rId2"/>
                    </a:ext>
                  </a:extLst>
                </a:blip>
              </a:buBlip>
            </a:pPr>
            <a:r>
              <a:rPr lang="en-US"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2025.12.29-2026.1.17  </a:t>
            </a:r>
            <a:r>
              <a:rPr lang="zh-CN" altLang="en-US"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无磁场运行</a:t>
            </a:r>
            <a:endParaRPr lang="zh-CN" altLang="en-US"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indent="0" algn="ctr">
              <a:lnSpc>
                <a:spcPct val="130000"/>
              </a:lnSpc>
              <a:buNone/>
            </a:pPr>
            <a:r>
              <a:rPr lang="en-US" altLang="zh-CN"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r>
              <a:rPr lang="zh-CN" altLang="en-US"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获取了大约</a:t>
            </a:r>
            <a:r>
              <a:rPr lang="en-US" altLang="zh-CN"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130 M  C+C </a:t>
            </a:r>
            <a:r>
              <a:rPr lang="zh-CN" altLang="en-US"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或</a:t>
            </a:r>
            <a:r>
              <a:rPr lang="en-US" altLang="zh-CN"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 C+Pb</a:t>
            </a:r>
            <a:r>
              <a:rPr lang="zh-CN" altLang="en-US"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事件</a:t>
            </a:r>
            <a:endParaRPr lang="zh-CN" altLang="en-US" sz="135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indent="0" algn="ctr">
              <a:lnSpc>
                <a:spcPct val="130000"/>
              </a:lnSpc>
              <a:buNone/>
            </a:pPr>
            <a:endParaRPr lang="zh-CN" altLang="en-US" sz="675" b="1"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endParaRPr>
          </a:p>
          <a:p>
            <a:pPr indent="0" algn="ctr">
              <a:lnSpc>
                <a:spcPct val="130000"/>
              </a:lnSpc>
              <a:buNone/>
            </a:pPr>
            <a:r>
              <a:rPr lang="zh-CN" altLang="en-US" sz="1350" b="1"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rPr>
              <a:t>带磁场全系统运行预计</a:t>
            </a:r>
            <a:r>
              <a:rPr lang="en-US" altLang="zh-CN" sz="1350" b="1"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rPr>
              <a:t>2026</a:t>
            </a:r>
            <a:r>
              <a:rPr lang="zh-CN" altLang="en-US" sz="1350" b="1"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rPr>
              <a:t>年底进行，敬请期待。</a:t>
            </a:r>
            <a:endParaRPr lang="zh-CN" altLang="en-US" sz="1350" b="1" dirty="0">
              <a:solidFill>
                <a:srgbClr val="FF0000"/>
              </a:solidFill>
              <a:latin typeface="Cambria Math" panose="02040503050406030204" pitchFamily="18" charset="0"/>
              <a:ea typeface="黑体" panose="02010609060101010101" pitchFamily="49" charset="-122"/>
              <a:cs typeface="Cambria Math" panose="02040503050406030204" pitchFamily="18" charset="0"/>
              <a:sym typeface="+mn-ea"/>
            </a:endParaRPr>
          </a:p>
          <a:p>
            <a:pPr algn="ctr">
              <a:lnSpc>
                <a:spcPct val="130000"/>
              </a:lnSpc>
              <a:buBlip>
                <a:blip r:embed="rId1">
                  <a:extLst>
                    <a:ext uri="{96DAC541-7B7A-43D3-8B79-37D633B846F1}">
                      <asvg:svgBlip xmlns:asvg="http://schemas.microsoft.com/office/drawing/2016/SVG/main" r:embed="rId2"/>
                    </a:ext>
                  </a:extLst>
                </a:blip>
              </a:buBlip>
            </a:pPr>
            <a:endParaRPr lang="zh-CN" altLang="en-US" sz="1350" b="1" dirty="0">
              <a:solidFill>
                <a:srgbClr val="C92B2F"/>
              </a:solidFill>
              <a:latin typeface="Cambria Math" panose="02040503050406030204" pitchFamily="18" charset="0"/>
              <a:ea typeface="黑体" panose="02010609060101010101" pitchFamily="49" charset="-122"/>
              <a:cs typeface="Cambria Math" panose="02040503050406030204" pitchFamily="18" charset="0"/>
              <a:sym typeface="+mn-ea"/>
            </a:endParaRPr>
          </a:p>
          <a:p>
            <a:pPr algn="ctr">
              <a:lnSpc>
                <a:spcPct val="130000"/>
              </a:lnSpc>
            </a:pPr>
            <a:endParaRPr lang="zh-CN" altLang="en-US" sz="1350" b="1" dirty="0">
              <a:solidFill>
                <a:srgbClr val="C92B2F"/>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pic>
        <p:nvPicPr>
          <p:cNvPr id="7" name="图片 6"/>
          <p:cNvPicPr>
            <a:picLocks noChangeAspect="1"/>
          </p:cNvPicPr>
          <p:nvPr/>
        </p:nvPicPr>
        <p:blipFill>
          <a:blip r:embed="rId3"/>
          <a:stretch>
            <a:fillRect/>
          </a:stretch>
        </p:blipFill>
        <p:spPr>
          <a:xfrm>
            <a:off x="395764" y="1197134"/>
            <a:ext cx="4504849" cy="2954179"/>
          </a:xfrm>
          <a:prstGeom prst="rect">
            <a:avLst/>
          </a:prstGeom>
        </p:spPr>
      </p:pic>
      <p:sp>
        <p:nvSpPr>
          <p:cNvPr id="8" name="文本框 7"/>
          <p:cNvSpPr txBox="1"/>
          <p:nvPr/>
        </p:nvSpPr>
        <p:spPr>
          <a:xfrm>
            <a:off x="2627789" y="1197134"/>
            <a:ext cx="2264569" cy="275590"/>
          </a:xfrm>
          <a:prstGeom prst="rect">
            <a:avLst/>
          </a:prstGeom>
          <a:solidFill>
            <a:schemeClr val="tx2">
              <a:lumMod val="75000"/>
            </a:schemeClr>
          </a:solidFill>
        </p:spPr>
        <p:txBody>
          <a:bodyPr wrap="square" rtlCol="0" anchor="t">
            <a:spAutoFit/>
          </a:bodyPr>
          <a:p>
            <a:r>
              <a:rPr lang="en-US" altLang="zh-CN" sz="1200" b="1" dirty="0">
                <a:solidFill>
                  <a:srgbClr val="FFFF00"/>
                </a:solidFill>
                <a:latin typeface="Cambria Math" panose="02040503050406030204" pitchFamily="18" charset="0"/>
                <a:ea typeface="黑体" panose="02010609060101010101" pitchFamily="49" charset="-122"/>
                <a:cs typeface="Cambria Math" panose="02040503050406030204" pitchFamily="18" charset="0"/>
                <a:sym typeface="+mn-ea"/>
              </a:rPr>
              <a:t>CEE </a:t>
            </a:r>
            <a:r>
              <a:rPr lang="zh-CN" altLang="en-US" sz="1200" b="1" dirty="0">
                <a:solidFill>
                  <a:srgbClr val="FFFF00"/>
                </a:solidFill>
                <a:latin typeface="Cambria Math" panose="02040503050406030204" pitchFamily="18" charset="0"/>
                <a:ea typeface="黑体" panose="02010609060101010101" pitchFamily="49" charset="-122"/>
                <a:cs typeface="Cambria Math" panose="02040503050406030204" pitchFamily="18" charset="0"/>
                <a:sym typeface="+mn-ea"/>
              </a:rPr>
              <a:t>的写真照</a:t>
            </a:r>
            <a:r>
              <a:rPr lang="en-US" altLang="zh-CN" sz="1200" b="1" dirty="0">
                <a:solidFill>
                  <a:srgbClr val="FFFF00"/>
                </a:solidFill>
                <a:latin typeface="Cambria Math" panose="02040503050406030204" pitchFamily="18" charset="0"/>
                <a:ea typeface="黑体" panose="02010609060101010101" pitchFamily="49" charset="-122"/>
                <a:cs typeface="Cambria Math" panose="02040503050406030204" pitchFamily="18" charset="0"/>
                <a:sym typeface="+mn-ea"/>
              </a:rPr>
              <a:t>-2026-01-14</a:t>
            </a:r>
            <a:endParaRPr lang="en-US" altLang="zh-CN" sz="1200" b="1" dirty="0">
              <a:solidFill>
                <a:srgbClr val="FFFF00"/>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grpSp>
        <p:nvGrpSpPr>
          <p:cNvPr id="10" name="组合 9"/>
          <p:cNvGrpSpPr/>
          <p:nvPr/>
        </p:nvGrpSpPr>
        <p:grpSpPr>
          <a:xfrm>
            <a:off x="5046345" y="1216025"/>
            <a:ext cx="3585210" cy="4805045"/>
            <a:chOff x="4079" y="4622"/>
            <a:chExt cx="6942" cy="9089"/>
          </a:xfrm>
        </p:grpSpPr>
        <p:grpSp>
          <p:nvGrpSpPr>
            <p:cNvPr id="4" name="组合 3"/>
            <p:cNvGrpSpPr/>
            <p:nvPr/>
          </p:nvGrpSpPr>
          <p:grpSpPr>
            <a:xfrm>
              <a:off x="4079" y="5187"/>
              <a:ext cx="6942" cy="8524"/>
              <a:chOff x="4079" y="4734"/>
              <a:chExt cx="6942" cy="8524"/>
            </a:xfrm>
          </p:grpSpPr>
          <p:pic>
            <p:nvPicPr>
              <p:cNvPr id="17" name="图片 16"/>
              <p:cNvPicPr>
                <a:picLocks noChangeAspect="1"/>
              </p:cNvPicPr>
              <p:nvPr/>
            </p:nvPicPr>
            <p:blipFill>
              <a:blip r:embed="rId4"/>
              <a:stretch>
                <a:fillRect/>
              </a:stretch>
            </p:blipFill>
            <p:spPr>
              <a:xfrm>
                <a:off x="4079" y="4734"/>
                <a:ext cx="6942" cy="4149"/>
              </a:xfrm>
              <a:prstGeom prst="rect">
                <a:avLst/>
              </a:prstGeom>
            </p:spPr>
          </p:pic>
          <p:pic>
            <p:nvPicPr>
              <p:cNvPr id="18" name="图片 17"/>
              <p:cNvPicPr>
                <a:picLocks noChangeAspect="1"/>
              </p:cNvPicPr>
              <p:nvPr/>
            </p:nvPicPr>
            <p:blipFill>
              <a:blip r:embed="rId5"/>
              <a:stretch>
                <a:fillRect/>
              </a:stretch>
            </p:blipFill>
            <p:spPr>
              <a:xfrm>
                <a:off x="4079" y="9035"/>
                <a:ext cx="6942" cy="4223"/>
              </a:xfrm>
              <a:prstGeom prst="rect">
                <a:avLst/>
              </a:prstGeom>
            </p:spPr>
          </p:pic>
        </p:grpSp>
        <p:sp>
          <p:nvSpPr>
            <p:cNvPr id="9" name="文本框 8"/>
            <p:cNvSpPr txBox="1"/>
            <p:nvPr/>
          </p:nvSpPr>
          <p:spPr>
            <a:xfrm>
              <a:off x="4079" y="4622"/>
              <a:ext cx="6942" cy="521"/>
            </a:xfrm>
            <a:prstGeom prst="rect">
              <a:avLst/>
            </a:prstGeom>
            <a:solidFill>
              <a:schemeClr val="tx2">
                <a:lumMod val="75000"/>
              </a:schemeClr>
            </a:solidFill>
          </p:spPr>
          <p:txBody>
            <a:bodyPr wrap="square" rtlCol="0" anchor="t">
              <a:spAutoFit/>
            </a:bodyPr>
            <a:p>
              <a:pPr algn="ctr"/>
              <a:r>
                <a:rPr lang="en-US" altLang="zh-CN" sz="1200" b="1" dirty="0">
                  <a:solidFill>
                    <a:srgbClr val="FFFF00"/>
                  </a:solidFill>
                  <a:latin typeface="Cambria Math" panose="02040503050406030204" pitchFamily="18" charset="0"/>
                  <a:ea typeface="黑体" panose="02010609060101010101" pitchFamily="49" charset="-122"/>
                  <a:cs typeface="Cambria Math" panose="02040503050406030204" pitchFamily="18" charset="0"/>
                  <a:sym typeface="+mn-ea"/>
                </a:rPr>
                <a:t> Event Display-2026-01-01 for the new year</a:t>
              </a:r>
              <a:endParaRPr lang="en-US" altLang="zh-CN" sz="1200" b="1" dirty="0">
                <a:solidFill>
                  <a:srgbClr val="FFFF00"/>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grpSp>
      <p:cxnSp>
        <p:nvCxnSpPr>
          <p:cNvPr id="36" name="直接连接符 35"/>
          <p:cNvCxnSpPr/>
          <p:nvPr/>
        </p:nvCxnSpPr>
        <p:spPr>
          <a:xfrm>
            <a:off x="298609" y="836613"/>
            <a:ext cx="8532000" cy="0"/>
          </a:xfrm>
          <a:prstGeom prst="line">
            <a:avLst/>
          </a:prstGeom>
          <a:ln w="12700">
            <a:solidFill>
              <a:srgbClr val="FF0066"/>
            </a:solidFill>
          </a:ln>
        </p:spPr>
        <p:style>
          <a:lnRef idx="2">
            <a:schemeClr val="accent1"/>
          </a:lnRef>
          <a:fillRef idx="0">
            <a:srgbClr val="FFFFFF"/>
          </a:fillRef>
          <a:effectRef idx="0">
            <a:srgbClr val="FFFFFF"/>
          </a:effectRef>
          <a:fontRef idx="minor">
            <a:schemeClr val="tx1"/>
          </a:fontRef>
        </p:style>
      </p:cxnSp>
      <p:sp>
        <p:nvSpPr>
          <p:cNvPr id="5" name="文本框 4"/>
          <p:cNvSpPr txBox="1"/>
          <p:nvPr/>
        </p:nvSpPr>
        <p:spPr>
          <a:xfrm>
            <a:off x="3563620" y="6021070"/>
            <a:ext cx="4572000" cy="337185"/>
          </a:xfrm>
          <a:prstGeom prst="rect">
            <a:avLst/>
          </a:prstGeom>
          <a:noFill/>
        </p:spPr>
        <p:txBody>
          <a:bodyPr wrap="square" rtlCol="0" anchor="t">
            <a:spAutoFit/>
          </a:bodyPr>
          <a:p>
            <a:pPr algn="r"/>
            <a:r>
              <a:rPr lang="en-US" altLang="zh-CN" sz="16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CF  </a:t>
            </a:r>
            <a:r>
              <a:rPr lang="zh-CN" altLang="en-US" sz="16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rPr>
              <a:t>张亚鹏报告</a:t>
            </a:r>
            <a:endParaRPr lang="zh-CN" altLang="en-US" sz="1600" b="1" dirty="0">
              <a:solidFill>
                <a:schemeClr val="tx2">
                  <a:lumMod val="7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
            <a:ext cx="9138103" cy="692696"/>
          </a:xfrm>
          <a:noFill/>
        </p:spPr>
        <p:txBody>
          <a:bodyPr rtlCol="0">
            <a:normAutofit fontScale="90000"/>
          </a:bodyPr>
          <a:lstStyle/>
          <a:p>
            <a:pPr>
              <a:defRPr/>
            </a:pPr>
            <a:r>
              <a:rPr lang="zh-CN" altLang="en-US" dirty="0">
                <a:solidFill>
                  <a:schemeClr val="bg1">
                    <a:lumMod val="85000"/>
                  </a:schemeClr>
                </a:solidFill>
              </a:rPr>
              <a:t>报告提纲</a:t>
            </a:r>
            <a:endParaRPr lang="zh-CN" altLang="en-US" dirty="0">
              <a:solidFill>
                <a:schemeClr val="bg1">
                  <a:lumMod val="85000"/>
                </a:schemeClr>
              </a:solidFill>
            </a:endParaRPr>
          </a:p>
        </p:txBody>
      </p:sp>
      <p:cxnSp>
        <p:nvCxnSpPr>
          <p:cNvPr id="4" name="直接连接符 3"/>
          <p:cNvCxnSpPr/>
          <p:nvPr/>
        </p:nvCxnSpPr>
        <p:spPr>
          <a:xfrm>
            <a:off x="0" y="764451"/>
            <a:ext cx="9144000" cy="0"/>
          </a:xfrm>
          <a:prstGeom prst="line">
            <a:avLst/>
          </a:prstGeom>
          <a:ln w="190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内容占位符 2"/>
          <p:cNvSpPr txBox="1"/>
          <p:nvPr/>
        </p:nvSpPr>
        <p:spPr>
          <a:xfrm>
            <a:off x="1475740" y="1628775"/>
            <a:ext cx="6381115" cy="3748405"/>
          </a:xfrm>
          <a:prstGeom prst="rect">
            <a:avLst/>
          </a:prstGeom>
        </p:spPr>
        <p:txBody>
          <a:bodyPr vert="horz" lIns="91440" tIns="45720" rIns="91440" bIns="45720" rtlCol="0">
            <a:normAutofit lnSpcReduction="10000"/>
          </a:bodyPr>
          <a:lstStyle/>
          <a:p>
            <a:pPr>
              <a:lnSpc>
                <a:spcPct val="170000"/>
              </a:lnSpc>
              <a:buNone/>
            </a:pPr>
            <a:r>
              <a:rPr lang="en-US" altLang="zh-CN" sz="2400" dirty="0">
                <a:solidFill>
                  <a:schemeClr val="bg1">
                    <a:lumMod val="85000"/>
                  </a:schemeClr>
                </a:solidFill>
                <a:latin typeface="Cambria Math" panose="02040503050406030204" pitchFamily="18" charset="0"/>
                <a:cs typeface="Cambria Math" panose="02040503050406030204" pitchFamily="18" charset="0"/>
              </a:rPr>
              <a:t>1. </a:t>
            </a:r>
            <a:r>
              <a:rPr lang="zh-CN" sz="2400" dirty="0">
                <a:solidFill>
                  <a:schemeClr val="bg1">
                    <a:lumMod val="85000"/>
                  </a:schemeClr>
                </a:solidFill>
                <a:latin typeface="Cambria Math" panose="02040503050406030204" pitchFamily="18" charset="0"/>
                <a:cs typeface="Cambria Math" panose="02040503050406030204" pitchFamily="18" charset="0"/>
              </a:rPr>
              <a:t>引言：</a:t>
            </a:r>
            <a:r>
              <a:rPr lang="en-US" sz="2400" dirty="0">
                <a:solidFill>
                  <a:schemeClr val="bg1">
                    <a:lumMod val="85000"/>
                  </a:schemeClr>
                </a:solidFill>
                <a:latin typeface="Cambria Math" panose="02040503050406030204" pitchFamily="18" charset="0"/>
                <a:cs typeface="Cambria Math" panose="02040503050406030204" pitchFamily="18" charset="0"/>
              </a:rPr>
              <a:t>Femoscopy</a:t>
            </a:r>
            <a:r>
              <a:rPr lang="zh-CN" altLang="en-US" sz="2400" dirty="0">
                <a:solidFill>
                  <a:schemeClr val="bg1">
                    <a:lumMod val="85000"/>
                  </a:schemeClr>
                </a:solidFill>
                <a:latin typeface="Cambria Math" panose="02040503050406030204" pitchFamily="18" charset="0"/>
                <a:cs typeface="Cambria Math" panose="02040503050406030204" pitchFamily="18" charset="0"/>
              </a:rPr>
              <a:t>与重离子碰撞研究</a:t>
            </a:r>
            <a:endParaRPr lang="zh-CN" altLang="en-US" sz="2400" dirty="0">
              <a:solidFill>
                <a:schemeClr val="bg1">
                  <a:lumMod val="85000"/>
                </a:schemeClr>
              </a:solidFill>
              <a:latin typeface="Cambria Math" panose="02040503050406030204" pitchFamily="18" charset="0"/>
              <a:cs typeface="Cambria Math" panose="02040503050406030204" pitchFamily="18" charset="0"/>
            </a:endParaRPr>
          </a:p>
          <a:p>
            <a:pPr>
              <a:lnSpc>
                <a:spcPct val="170000"/>
              </a:lnSpc>
              <a:buNone/>
            </a:pPr>
            <a:r>
              <a:rPr lang="en-US" altLang="zh-CN" sz="2400" dirty="0">
                <a:solidFill>
                  <a:schemeClr val="bg1">
                    <a:lumMod val="85000"/>
                  </a:schemeClr>
                </a:solidFill>
                <a:latin typeface="Cambria Math" panose="02040503050406030204" pitchFamily="18" charset="0"/>
                <a:cs typeface="Cambria Math" panose="02040503050406030204" pitchFamily="18" charset="0"/>
                <a:sym typeface="+mn-ea"/>
              </a:rPr>
              <a:t>2. CSHINE</a:t>
            </a:r>
            <a:r>
              <a:rPr lang="zh-CN" altLang="en-US" sz="2400" dirty="0">
                <a:solidFill>
                  <a:schemeClr val="bg1">
                    <a:lumMod val="85000"/>
                  </a:schemeClr>
                </a:solidFill>
                <a:latin typeface="Cambria Math" panose="02040503050406030204" pitchFamily="18" charset="0"/>
                <a:cs typeface="Cambria Math" panose="02040503050406030204" pitchFamily="18" charset="0"/>
                <a:sym typeface="+mn-ea"/>
              </a:rPr>
              <a:t>和</a:t>
            </a:r>
            <a:r>
              <a:rPr lang="en-US" altLang="zh-CN" sz="2400" dirty="0">
                <a:solidFill>
                  <a:schemeClr val="bg1">
                    <a:lumMod val="85000"/>
                  </a:schemeClr>
                </a:solidFill>
                <a:latin typeface="Cambria Math" panose="02040503050406030204" pitchFamily="18" charset="0"/>
                <a:cs typeface="Cambria Math" panose="02040503050406030204" pitchFamily="18" charset="0"/>
                <a:sym typeface="+mn-ea"/>
              </a:rPr>
              <a:t>CEE </a:t>
            </a:r>
            <a:r>
              <a:rPr lang="zh-CN" altLang="en-US" sz="2400" dirty="0">
                <a:solidFill>
                  <a:schemeClr val="bg1">
                    <a:lumMod val="85000"/>
                  </a:schemeClr>
                </a:solidFill>
                <a:latin typeface="Cambria Math" panose="02040503050406030204" pitchFamily="18" charset="0"/>
                <a:cs typeface="Cambria Math" panose="02040503050406030204" pitchFamily="18" charset="0"/>
                <a:sym typeface="+mn-ea"/>
              </a:rPr>
              <a:t>实验介绍</a:t>
            </a:r>
            <a:r>
              <a:rPr lang="en-US" altLang="zh-CN" sz="2400" dirty="0">
                <a:solidFill>
                  <a:schemeClr val="bg1">
                    <a:lumMod val="85000"/>
                  </a:schemeClr>
                </a:solidFill>
                <a:latin typeface="Cambria Math" panose="02040503050406030204" pitchFamily="18" charset="0"/>
                <a:cs typeface="Cambria Math" panose="02040503050406030204" pitchFamily="18" charset="0"/>
                <a:sym typeface="+mn-ea"/>
              </a:rPr>
              <a:t>   </a:t>
            </a: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zh-CN" altLang="en-US" sz="2400" dirty="0">
              <a:solidFill>
                <a:schemeClr val="accent4">
                  <a:lumMod val="50000"/>
                </a:schemeClr>
              </a:solidFill>
              <a:latin typeface="Cambria Math" panose="02040503050406030204" pitchFamily="18" charset="0"/>
              <a:cs typeface="Cambria Math" panose="02040503050406030204" pitchFamily="18" charset="0"/>
            </a:endParaRPr>
          </a:p>
          <a:p>
            <a:pPr algn="l">
              <a:lnSpc>
                <a:spcPct val="170000"/>
              </a:lnSpc>
              <a:buNone/>
            </a:pP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3. Femtoscopy</a:t>
            </a:r>
            <a:r>
              <a:rPr lang="zh-CN" altLang="en-US" sz="2400" dirty="0">
                <a:solidFill>
                  <a:schemeClr val="accent4">
                    <a:lumMod val="50000"/>
                  </a:schemeClr>
                </a:solidFill>
                <a:latin typeface="Cambria Math" panose="02040503050406030204" pitchFamily="18" charset="0"/>
                <a:cs typeface="Cambria Math" panose="02040503050406030204" pitchFamily="18" charset="0"/>
                <a:sym typeface="+mn-ea"/>
              </a:rPr>
              <a:t>的两个研究举例</a:t>
            </a:r>
            <a:r>
              <a:rPr lang="en-US" altLang="zh-CN" sz="2400"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zh-CN" altLang="en-US" sz="2400" dirty="0">
              <a:solidFill>
                <a:schemeClr val="accent4">
                  <a:lumMod val="50000"/>
                </a:schemeClr>
              </a:solidFill>
              <a:latin typeface="Cambria Math" panose="02040503050406030204" pitchFamily="18" charset="0"/>
              <a:cs typeface="Cambria Math" panose="02040503050406030204" pitchFamily="18" charset="0"/>
            </a:endParaRPr>
          </a:p>
          <a:p>
            <a:pPr algn="l">
              <a:lnSpc>
                <a:spcPct val="170000"/>
              </a:lnSpc>
              <a:buClrTx/>
              <a:buSzTx/>
              <a:buFontTx/>
              <a:buNone/>
            </a:pPr>
            <a:r>
              <a:rPr lang="zh-CN" sz="2200" dirty="0">
                <a:solidFill>
                  <a:schemeClr val="accent4">
                    <a:lumMod val="50000"/>
                  </a:schemeClr>
                </a:solidFill>
                <a:latin typeface="Cambria Math" panose="02040503050406030204" pitchFamily="18" charset="0"/>
                <a:cs typeface="Cambria Math" panose="02040503050406030204" pitchFamily="18" charset="0"/>
              </a:rPr>
              <a:t>  </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3</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1</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 n-n</a:t>
            </a:r>
            <a:r>
              <a:rPr lang="zh-CN" altLang="en-US" sz="2200" dirty="0">
                <a:solidFill>
                  <a:schemeClr val="accent4">
                    <a:lumMod val="50000"/>
                  </a:schemeClr>
                </a:solidFill>
                <a:latin typeface="Cambria Math" panose="02040503050406030204" pitchFamily="18" charset="0"/>
                <a:cs typeface="Cambria Math" panose="02040503050406030204" pitchFamily="18" charset="0"/>
                <a:sym typeface="+mn-ea"/>
              </a:rPr>
              <a:t>、</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p-p</a:t>
            </a:r>
            <a:r>
              <a:rPr lang="zh-CN" altLang="en-US" sz="2200" dirty="0">
                <a:solidFill>
                  <a:schemeClr val="accent4">
                    <a:lumMod val="50000"/>
                  </a:schemeClr>
                </a:solidFill>
                <a:latin typeface="Cambria Math" panose="02040503050406030204" pitchFamily="18" charset="0"/>
                <a:cs typeface="Cambria Math" panose="02040503050406030204" pitchFamily="18" charset="0"/>
                <a:sym typeface="+mn-ea"/>
              </a:rPr>
              <a:t>关联函数及其应用</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endParaRPr lang="zh-CN" sz="2200" dirty="0">
              <a:solidFill>
                <a:schemeClr val="accent4">
                  <a:lumMod val="50000"/>
                </a:schemeClr>
              </a:solidFill>
              <a:latin typeface="Cambria Math" panose="02040503050406030204" pitchFamily="18" charset="0"/>
              <a:cs typeface="Cambria Math" panose="02040503050406030204" pitchFamily="18" charset="0"/>
            </a:endParaRPr>
          </a:p>
          <a:p>
            <a:pPr algn="l">
              <a:lnSpc>
                <a:spcPct val="170000"/>
              </a:lnSpc>
              <a:buClrTx/>
              <a:buSzTx/>
              <a:buFontTx/>
              <a:buNone/>
            </a:pP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3</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2</a:t>
            </a:r>
            <a:r>
              <a:rPr lang="zh-CN" sz="2200" dirty="0">
                <a:solidFill>
                  <a:schemeClr val="accent4">
                    <a:lumMod val="50000"/>
                  </a:schemeClr>
                </a:solidFill>
                <a:latin typeface="Cambria Math" panose="02040503050406030204" pitchFamily="18" charset="0"/>
                <a:cs typeface="Cambria Math" panose="02040503050406030204" pitchFamily="18" charset="0"/>
                <a:sym typeface="+mn-ea"/>
              </a:rPr>
              <a:t> </a:t>
            </a:r>
            <a:r>
              <a:rPr lang="en-US" altLang="zh-CN" sz="2200" dirty="0">
                <a:solidFill>
                  <a:schemeClr val="accent4">
                    <a:lumMod val="50000"/>
                  </a:schemeClr>
                </a:solidFill>
                <a:latin typeface="Cambria Math" panose="02040503050406030204" pitchFamily="18" charset="0"/>
                <a:cs typeface="Cambria Math" panose="02040503050406030204" pitchFamily="18" charset="0"/>
                <a:sym typeface="+mn-ea"/>
              </a:rPr>
              <a:t> p-p</a:t>
            </a:r>
            <a:r>
              <a:rPr lang="zh-CN" altLang="en-US" sz="2200" dirty="0">
                <a:solidFill>
                  <a:schemeClr val="accent4">
                    <a:lumMod val="50000"/>
                  </a:schemeClr>
                </a:solidFill>
                <a:latin typeface="Cambria Math" panose="02040503050406030204" pitchFamily="18" charset="0"/>
                <a:cs typeface="Cambria Math" panose="02040503050406030204" pitchFamily="18" charset="0"/>
                <a:sym typeface="+mn-ea"/>
              </a:rPr>
              <a:t>关联函数与核内核子短程关联</a:t>
            </a:r>
            <a:endParaRPr lang="zh-CN" sz="2200" dirty="0">
              <a:solidFill>
                <a:schemeClr val="accent4">
                  <a:lumMod val="50000"/>
                </a:schemeClr>
              </a:solidFill>
              <a:latin typeface="Cambria Math" panose="02040503050406030204" pitchFamily="18" charset="0"/>
              <a:cs typeface="Cambria Math" panose="02040503050406030204" pitchFamily="18" charset="0"/>
              <a:sym typeface="+mn-ea"/>
            </a:endParaRPr>
          </a:p>
          <a:p>
            <a:pPr>
              <a:lnSpc>
                <a:spcPct val="170000"/>
              </a:lnSpc>
              <a:buNone/>
            </a:pPr>
            <a:r>
              <a:rPr lang="en-US" altLang="zh-CN" sz="2400" dirty="0">
                <a:solidFill>
                  <a:schemeClr val="bg1">
                    <a:lumMod val="85000"/>
                  </a:schemeClr>
                </a:solidFill>
                <a:latin typeface="Cambria Math" panose="02040503050406030204" pitchFamily="18" charset="0"/>
                <a:cs typeface="Cambria Math" panose="02040503050406030204" pitchFamily="18" charset="0"/>
              </a:rPr>
              <a:t>4. </a:t>
            </a:r>
            <a:r>
              <a:rPr lang="zh-CN" altLang="en-US" sz="2400" dirty="0">
                <a:solidFill>
                  <a:schemeClr val="bg1">
                    <a:lumMod val="85000"/>
                  </a:schemeClr>
                </a:solidFill>
                <a:latin typeface="Cambria Math" panose="02040503050406030204" pitchFamily="18" charset="0"/>
                <a:cs typeface="Cambria Math" panose="02040503050406030204" pitchFamily="18" charset="0"/>
              </a:rPr>
              <a:t>小结</a:t>
            </a:r>
            <a:endParaRPr lang="zh-CN" altLang="en-US" sz="2400" dirty="0">
              <a:solidFill>
                <a:schemeClr val="bg1">
                  <a:lumMod val="85000"/>
                </a:schemeClr>
              </a:solidFill>
              <a:latin typeface="Cambria Math" panose="02040503050406030204" pitchFamily="18" charset="0"/>
              <a:cs typeface="Cambria Math" panose="020405030504060302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99"/>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单圆角矩形 58"/>
          <p:cNvSpPr/>
          <p:nvPr/>
        </p:nvSpPr>
        <p:spPr>
          <a:xfrm flipH="1">
            <a:off x="4673600" y="3419475"/>
            <a:ext cx="4281805" cy="2897505"/>
          </a:xfrm>
          <a:prstGeom prst="round1Rect">
            <a:avLst/>
          </a:prstGeom>
          <a:solidFill>
            <a:schemeClr val="bg1">
              <a:lumMod val="95000"/>
            </a:schemeClr>
          </a:solidFill>
          <a:ln w="9525">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5" name="直接连接符 4"/>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10" y="94634"/>
            <a:ext cx="9144000"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 3.1</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 n-n </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与</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 p-p  关联函数</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及其应用</a:t>
            </a:r>
            <a:endPar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10" name="文本框 9"/>
              <p:cNvSpPr txBox="1"/>
              <p:nvPr/>
            </p:nvSpPr>
            <p:spPr>
              <a:xfrm>
                <a:off x="116205" y="764540"/>
                <a:ext cx="4880610" cy="1809115"/>
              </a:xfrm>
              <a:prstGeom prst="rect">
                <a:avLst/>
              </a:prstGeom>
              <a:noFill/>
            </p:spPr>
            <p:txBody>
              <a:bodyPr wrap="square" rtlCol="0" anchor="t">
                <a:noAutofit/>
              </a:bodyPr>
              <a:p>
                <a:pPr indent="0" algn="l">
                  <a:lnSpc>
                    <a:spcPct val="150000"/>
                  </a:lnSpc>
                  <a:buFont typeface="Arial" panose="020B0604020202020204" pitchFamily="34" charset="0"/>
                  <a:buNone/>
                </a:pPr>
                <a:r>
                  <a:rPr lang="zh-CN" altLang="en-US" sz="2000" dirty="0">
                    <a:solidFill>
                      <a:srgbClr val="FF0066"/>
                    </a:solidFill>
                    <a:latin typeface="Cambria Math" panose="02040503050406030204" pitchFamily="18" charset="0"/>
                    <a:cs typeface="Cambria Math" panose="02040503050406030204" pitchFamily="18" charset="0"/>
                    <a:sym typeface="+mn-ea"/>
                  </a:rPr>
                  <a:t>为何测量</a:t>
                </a:r>
                <a:r>
                  <a:rPr lang="en-US" altLang="zh-CN" sz="2000" dirty="0">
                    <a:solidFill>
                      <a:srgbClr val="FF0066"/>
                    </a:solidFill>
                    <a:latin typeface="Cambria Math" panose="02040503050406030204" pitchFamily="18" charset="0"/>
                    <a:cs typeface="Cambria Math" panose="02040503050406030204" pitchFamily="18" charset="0"/>
                    <a:sym typeface="+mn-ea"/>
                  </a:rPr>
                  <a:t>n-n </a:t>
                </a:r>
                <a:r>
                  <a:rPr lang="zh-CN" altLang="en-US" sz="2000" dirty="0">
                    <a:solidFill>
                      <a:srgbClr val="FF0066"/>
                    </a:solidFill>
                    <a:latin typeface="Cambria Math" panose="02040503050406030204" pitchFamily="18" charset="0"/>
                    <a:cs typeface="Cambria Math" panose="02040503050406030204" pitchFamily="18" charset="0"/>
                    <a:sym typeface="+mn-ea"/>
                  </a:rPr>
                  <a:t>与</a:t>
                </a:r>
                <a:r>
                  <a:rPr lang="en-US" altLang="zh-CN" sz="2000" dirty="0">
                    <a:solidFill>
                      <a:srgbClr val="FF0066"/>
                    </a:solidFill>
                    <a:latin typeface="Cambria Math" panose="02040503050406030204" pitchFamily="18" charset="0"/>
                    <a:cs typeface="Cambria Math" panose="02040503050406030204" pitchFamily="18" charset="0"/>
                    <a:sym typeface="+mn-ea"/>
                  </a:rPr>
                  <a:t> p-p </a:t>
                </a:r>
                <a:r>
                  <a:rPr lang="zh-CN" altLang="en-US" sz="2000" dirty="0">
                    <a:solidFill>
                      <a:srgbClr val="FF0066"/>
                    </a:solidFill>
                    <a:latin typeface="Cambria Math" panose="02040503050406030204" pitchFamily="18" charset="0"/>
                    <a:cs typeface="Cambria Math" panose="02040503050406030204" pitchFamily="18" charset="0"/>
                    <a:sym typeface="+mn-ea"/>
                  </a:rPr>
                  <a:t>关联函数？</a:t>
                </a:r>
                <a:endParaRPr lang="zh-CN" altLang="en-US" sz="2000" dirty="0">
                  <a:solidFill>
                    <a:srgbClr val="FF0066"/>
                  </a:solidFill>
                  <a:latin typeface="Cambria Math" panose="02040503050406030204" pitchFamily="18" charset="0"/>
                  <a:cs typeface="Cambria Math" panose="02040503050406030204" pitchFamily="18" charset="0"/>
                  <a:sym typeface="+mn-ea"/>
                </a:endParaRPr>
              </a:p>
              <a:p>
                <a:pPr indent="0" algn="l">
                  <a:lnSpc>
                    <a:spcPct val="150000"/>
                  </a:lnSpc>
                  <a:buFont typeface="Arial" panose="020B0604020202020204" pitchFamily="34" charset="0"/>
                  <a:buNone/>
                </a:pPr>
                <a:endParaRPr lang="en-US" sz="2000" dirty="0">
                  <a:solidFill>
                    <a:srgbClr val="FF0066"/>
                  </a:solidFill>
                  <a:latin typeface="Cambria Math" panose="02040503050406030204" pitchFamily="18" charset="0"/>
                  <a:cs typeface="Cambria Math" panose="02040503050406030204" pitchFamily="18" charset="0"/>
                  <a:sym typeface="+mn-ea"/>
                </a:endParaRPr>
              </a:p>
              <a:p>
                <a:pPr indent="0" algn="l">
                  <a:lnSpc>
                    <a:spcPct val="150000"/>
                  </a:lnSpc>
                  <a:buFont typeface="Arial" panose="020B0604020202020204" pitchFamily="34" charset="0"/>
                  <a:buNone/>
                </a:pPr>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 </a:t>
                </a:r>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Wingdings" panose="05000000000000000000" charset="0"/>
                  </a:rPr>
                  <a:t></a:t>
                </a:r>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 </a:t>
                </a:r>
                <a:r>
                  <a:rPr lang="zh-CN" alt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揭示</a:t>
                </a:r>
                <a:r>
                  <a:rPr lang="en-US" altLang="zh-CN"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HIC</a:t>
                </a:r>
                <a:r>
                  <a:rPr lang="zh-CN" alt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中同位旋自由度的输运规律</a:t>
                </a:r>
                <a:r>
                  <a:rPr lang="en-US" altLang="zh-CN"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 </a:t>
                </a:r>
                <a:endPar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endParaRPr>
              </a:p>
              <a:p>
                <a:pPr indent="0" algn="l">
                  <a:lnSpc>
                    <a:spcPct val="150000"/>
                  </a:lnSpc>
                  <a:buFont typeface="Arial" panose="020B0604020202020204" pitchFamily="34" charset="0"/>
                  <a:buNone/>
                </a:pPr>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Wingdings" panose="05000000000000000000" charset="0"/>
                  </a:rPr>
                  <a:t>  </a:t>
                </a:r>
                <a:r>
                  <a:rPr lang="zh-CN" alt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确定</a:t>
                </a:r>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 n-n </a:t>
                </a:r>
                <a14:m>
                  <m:oMath xmlns:m="http://schemas.openxmlformats.org/officeDocument/2006/math">
                    <m:d>
                      <m:dPr>
                        <m:ctrlP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ctrlPr>
                      </m:dPr>
                      <m:e>
                        <m:sSub>
                          <m:sSubPr>
                            <m:ctrlP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ctrlPr>
                          </m:sSubPr>
                          <m:e>
                            <m: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t>𝑓</m:t>
                            </m:r>
                          </m:e>
                          <m:sub>
                            <m: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t>0</m:t>
                            </m:r>
                          </m:sub>
                        </m:sSub>
                        <m: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t>, </m:t>
                        </m:r>
                        <m:sSub>
                          <m:sSubPr>
                            <m:ctrlP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ctrlPr>
                          </m:sSubPr>
                          <m:e>
                            <m: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t>𝑑</m:t>
                            </m:r>
                          </m:e>
                          <m:sub>
                            <m:r>
                              <a:rPr lang="en-US" sz="1700" i="1" dirty="0">
                                <a:solidFill>
                                  <a:schemeClr val="accent4">
                                    <a:lumMod val="60000"/>
                                    <a:lumOff val="40000"/>
                                  </a:schemeClr>
                                </a:solidFill>
                                <a:latin typeface="Cambria Math" panose="02040503050406030204" pitchFamily="18" charset="0"/>
                                <a:cs typeface="Cambria Math" panose="02040503050406030204" pitchFamily="18" charset="0"/>
                                <a:sym typeface="+mn-ea"/>
                              </a:rPr>
                              <m:t>0</m:t>
                            </m:r>
                          </m:sub>
                        </m:sSub>
                      </m:e>
                    </m:d>
                  </m:oMath>
                </a14:m>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mn-ea"/>
                  </a:rPr>
                  <a:t> </a:t>
                </a:r>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Symbol" panose="05050102010706020507" charset="0"/>
                  </a:rPr>
                  <a:t> </a:t>
                </a:r>
                <a:r>
                  <a:rPr lang="zh-CN" altLang="en-US" sz="1700" dirty="0">
                    <a:solidFill>
                      <a:schemeClr val="accent4">
                        <a:lumMod val="60000"/>
                        <a:lumOff val="40000"/>
                      </a:schemeClr>
                    </a:solidFill>
                    <a:latin typeface="Cambria Math" panose="02040503050406030204" pitchFamily="18" charset="0"/>
                    <a:cs typeface="Cambria Math" panose="02040503050406030204" pitchFamily="18" charset="0"/>
                    <a:sym typeface="Symbol" panose="05050102010706020507" charset="0"/>
                  </a:rPr>
                  <a:t>与核力</a:t>
                </a:r>
                <a:r>
                  <a:rPr lang="en-US" sz="1700" dirty="0">
                    <a:solidFill>
                      <a:schemeClr val="accent4">
                        <a:lumMod val="60000"/>
                        <a:lumOff val="40000"/>
                      </a:schemeClr>
                    </a:solidFill>
                    <a:latin typeface="Cambria Math" panose="02040503050406030204" pitchFamily="18" charset="0"/>
                    <a:cs typeface="Cambria Math" panose="02040503050406030204" pitchFamily="18" charset="0"/>
                    <a:sym typeface="Symbol" panose="05050102010706020507" charset="0"/>
                  </a:rPr>
                  <a:t> CSB </a:t>
                </a:r>
                <a:r>
                  <a:rPr lang="zh-CN" altLang="en-US" sz="1700" dirty="0">
                    <a:solidFill>
                      <a:schemeClr val="accent4">
                        <a:lumMod val="60000"/>
                        <a:lumOff val="40000"/>
                      </a:schemeClr>
                    </a:solidFill>
                    <a:latin typeface="Cambria Math" panose="02040503050406030204" pitchFamily="18" charset="0"/>
                    <a:cs typeface="Cambria Math" panose="02040503050406030204" pitchFamily="18" charset="0"/>
                    <a:sym typeface="Symbol" panose="05050102010706020507" charset="0"/>
                  </a:rPr>
                  <a:t>效应密切相关</a:t>
                </a:r>
                <a:endParaRPr lang="en-US" altLang="zh-CN" sz="1700" dirty="0">
                  <a:solidFill>
                    <a:schemeClr val="accent4">
                      <a:lumMod val="60000"/>
                      <a:lumOff val="40000"/>
                    </a:schemeClr>
                  </a:solidFill>
                  <a:latin typeface="Cambria Math" panose="02040503050406030204" pitchFamily="18" charset="0"/>
                  <a:cs typeface="Cambria Math" panose="02040503050406030204" pitchFamily="18" charset="0"/>
                  <a:sym typeface="Symbol" panose="05050102010706020507" charset="0"/>
                </a:endParaRPr>
              </a:p>
            </p:txBody>
          </p:sp>
        </mc:Choice>
        <mc:Fallback>
          <p:sp>
            <p:nvSpPr>
              <p:cNvPr id="10" name="文本框 9"/>
              <p:cNvSpPr txBox="1">
                <a:spLocks noRot="1" noChangeAspect="1" noMove="1" noResize="1" noEditPoints="1" noAdjustHandles="1" noChangeArrowheads="1" noChangeShapeType="1" noTextEdit="1"/>
              </p:cNvSpPr>
              <p:nvPr/>
            </p:nvSpPr>
            <p:spPr>
              <a:xfrm>
                <a:off x="116205" y="764540"/>
                <a:ext cx="4880610" cy="1809115"/>
              </a:xfrm>
              <a:prstGeom prst="rect">
                <a:avLst/>
              </a:prstGeom>
              <a:blipFill rotWithShape="1">
                <a:blip r:embed="rId1"/>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文本框 2"/>
              <p:cNvSpPr txBox="1"/>
              <p:nvPr/>
            </p:nvSpPr>
            <p:spPr>
              <a:xfrm>
                <a:off x="5026025" y="909320"/>
                <a:ext cx="4009390" cy="871855"/>
              </a:xfrm>
              <a:prstGeom prst="rect">
                <a:avLst/>
              </a:prstGeom>
              <a:solidFill>
                <a:schemeClr val="accent4">
                  <a:lumMod val="20000"/>
                  <a:lumOff val="80000"/>
                </a:schemeClr>
              </a:solidFill>
            </p:spPr>
            <p:txBody>
              <a:bodyPr wrap="square" lIns="0" tIns="0" rIns="0" bIns="0" rtlCol="0" anchor="t">
                <a:spAutoFit/>
              </a:bodyPr>
              <a:p>
                <a:pPr>
                  <a:lnSpc>
                    <a:spcPct val="130000"/>
                  </a:lnSpc>
                </a:pPr>
                <a:r>
                  <a:rPr lang="en-US" altLang="zh-CN" sz="1400" dirty="0">
                    <a:solidFill>
                      <a:schemeClr val="accent4">
                        <a:lumMod val="75000"/>
                      </a:schemeClr>
                    </a:solidFill>
                    <a:latin typeface="Cambria Math" panose="02040503050406030204" pitchFamily="18" charset="0"/>
                    <a:cs typeface="Cambria Math" panose="02040503050406030204" pitchFamily="18" charset="0"/>
                    <a:sym typeface="+mn-ea"/>
                  </a:rPr>
                  <a:t> p-p: </a:t>
                </a:r>
                <a14:m>
                  <m:oMath xmlns:m="http://schemas.openxmlformats.org/officeDocument/2006/math">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 </m:t>
                    </m:r>
                    <m:d>
                      <m:dPr>
                        <m:ctrlP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ctrlPr>
                      </m:dPr>
                      <m:e>
                        <m:sSubSup>
                          <m:sSubSupPr>
                            <m:ctrlP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ctrlPr>
                          </m:sSubSupPr>
                          <m:e>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𝑓</m:t>
                            </m:r>
                          </m:e>
                          <m:sub>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𝑝𝑝</m:t>
                            </m:r>
                          </m:sup>
                        </m:sSubSup>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17</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3</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0</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4</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 </m:t>
                        </m:r>
                        <m:r>
                          <m:rPr>
                            <m:sty m:val="p"/>
                          </m:rPr>
                          <a:rPr lang="en-US" altLang="zh-CN" sz="1400"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fm</m:t>
                        </m:r>
                        <m:r>
                          <a:rPr lang="en-US" altLang="zh-CN" sz="1400"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ctrlPr>
                          </m:sSubSupPr>
                          <m:e>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𝑑</m:t>
                            </m:r>
                          </m:e>
                          <m:sub>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𝑝𝑝</m:t>
                            </m:r>
                          </m:sup>
                        </m:sSubSup>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2</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85</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0</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04</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 </m:t>
                        </m:r>
                        <m:r>
                          <m:rPr>
                            <m:sty m:val="p"/>
                          </m:rPr>
                          <a:rPr lang="en-US" altLang="zh-CN" sz="1400" dirty="0">
                            <a:solidFill>
                              <a:schemeClr val="accent4">
                                <a:lumMod val="75000"/>
                              </a:schemeClr>
                            </a:solidFill>
                            <a:latin typeface="Cambria Math" panose="02040503050406030204" pitchFamily="18" charset="0"/>
                            <a:cs typeface="Cambria Math" panose="02040503050406030204" pitchFamily="18" charset="0"/>
                            <a:sym typeface="+mn-ea"/>
                          </a:rPr>
                          <m:t>fm</m:t>
                        </m:r>
                      </m:e>
                    </m:d>
                  </m:oMath>
                </a14:m>
                <a: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a:t> </a:t>
                </a:r>
                <a:endPar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endParaRPr>
              </a:p>
              <a:p>
                <a:pPr>
                  <a:lnSpc>
                    <a:spcPct val="130000"/>
                  </a:lnSpc>
                </a:pPr>
                <a:r>
                  <a:rPr lang="en-US" altLang="zh-CN" sz="1400" dirty="0">
                    <a:solidFill>
                      <a:schemeClr val="accent4">
                        <a:lumMod val="75000"/>
                      </a:schemeClr>
                    </a:solidFill>
                    <a:latin typeface="Cambria Math" panose="02040503050406030204" pitchFamily="18" charset="0"/>
                    <a:cs typeface="Cambria Math" panose="02040503050406030204" pitchFamily="18" charset="0"/>
                    <a:sym typeface="+mn-ea"/>
                  </a:rPr>
                  <a:t> n-n:  </a:t>
                </a:r>
                <a14:m>
                  <m:oMath xmlns:m="http://schemas.openxmlformats.org/officeDocument/2006/math">
                    <m:d>
                      <m:dPr>
                        <m:ctrlP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ctrlPr>
                      </m:dPr>
                      <m:e>
                        <m:sSubSup>
                          <m:sSubSupPr>
                            <m:ctrlP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ctrlPr>
                          </m:sSubSupPr>
                          <m:e>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𝑓</m:t>
                            </m:r>
                          </m:e>
                          <m:sub>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𝑛𝑛</m:t>
                            </m:r>
                          </m:sup>
                        </m:sSubSup>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18</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9</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0</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4</m:t>
                        </m:r>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 </m:t>
                        </m:r>
                        <m:r>
                          <m:rPr>
                            <m:sty m:val="p"/>
                          </m:rPr>
                          <a:rPr lang="en-US" altLang="zh-CN" sz="1400"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fm</m:t>
                        </m:r>
                        <m:r>
                          <a:rPr lang="en-US" altLang="zh-CN" sz="1400"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ctrlPr>
                          </m:sSubSupPr>
                          <m:e>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𝑑</m:t>
                            </m:r>
                          </m:e>
                          <m:sub>
                            <m:r>
                              <a:rPr lang="en-US" altLang="zh-CN" sz="1400" i="1" dirty="0">
                                <a:solidFill>
                                  <a:schemeClr val="accent4">
                                    <a:lumMod val="7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𝑛𝑛</m:t>
                            </m:r>
                          </m:sup>
                        </m:sSubSup>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2</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75</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0</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11</m:t>
                        </m:r>
                        <m: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m:t> </m:t>
                        </m:r>
                        <m:r>
                          <m:rPr>
                            <m:sty m:val="p"/>
                          </m:rPr>
                          <a:rPr lang="en-US" altLang="zh-CN" sz="1400" dirty="0">
                            <a:solidFill>
                              <a:schemeClr val="accent4">
                                <a:lumMod val="75000"/>
                              </a:schemeClr>
                            </a:solidFill>
                            <a:latin typeface="Cambria Math" panose="02040503050406030204" pitchFamily="18" charset="0"/>
                            <a:cs typeface="Cambria Math" panose="02040503050406030204" pitchFamily="18" charset="0"/>
                            <a:sym typeface="+mn-ea"/>
                          </a:rPr>
                          <m:t>fm</m:t>
                        </m:r>
                      </m:e>
                    </m:d>
                    <m:r>
                      <a:rPr lang="en-US" altLang="zh-CN" sz="1400" dirty="0">
                        <a:solidFill>
                          <a:schemeClr val="accent4">
                            <a:lumMod val="75000"/>
                          </a:schemeClr>
                        </a:solidFill>
                        <a:latin typeface="Cambria Math" panose="02040503050406030204" pitchFamily="18" charset="0"/>
                        <a:cs typeface="Cambria Math" panose="02040503050406030204" pitchFamily="18" charset="0"/>
                        <a:sym typeface="+mn-ea"/>
                      </a:rPr>
                      <m:t> </m:t>
                    </m:r>
                  </m:oMath>
                </a14:m>
                <a: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a:t> </a:t>
                </a:r>
                <a:endPar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endParaRPr>
              </a:p>
              <a:p>
                <a:pPr>
                  <a:lnSpc>
                    <a:spcPct val="130000"/>
                  </a:lnSpc>
                </a:pPr>
                <a:r>
                  <a:rPr lang="en-US" altLang="zh-CN" sz="1400" i="1" dirty="0">
                    <a:solidFill>
                      <a:schemeClr val="accent4">
                        <a:lumMod val="75000"/>
                      </a:schemeClr>
                    </a:solidFill>
                    <a:latin typeface="Cambria Math" panose="02040503050406030204" pitchFamily="18" charset="0"/>
                    <a:cs typeface="Cambria Math" panose="02040503050406030204" pitchFamily="18" charset="0"/>
                    <a:sym typeface="+mn-ea"/>
                  </a:rPr>
                  <a:t>                           </a:t>
                </a:r>
                <a:r>
                  <a:rPr lang="en-US" altLang="zh-CN" sz="1400">
                    <a:solidFill>
                      <a:schemeClr val="accent4">
                        <a:lumMod val="75000"/>
                      </a:schemeClr>
                    </a:solidFill>
                    <a:latin typeface="Times New Roman" panose="02020603050405020304" pitchFamily="18" charset="0"/>
                    <a:cs typeface="Times New Roman" panose="02020603050405020304" pitchFamily="18" charset="0"/>
                    <a:sym typeface="+mn-ea"/>
                  </a:rPr>
                  <a:t>R. Machleidt., PRC 63, 024001  (2001) </a:t>
                </a:r>
                <a:endParaRPr lang="en-US" altLang="zh-CN" sz="1400" i="1" dirty="0">
                  <a:solidFill>
                    <a:schemeClr val="accent4">
                      <a:lumMod val="75000"/>
                    </a:schemeClr>
                  </a:solidFill>
                  <a:latin typeface="Times New Roman" panose="02020603050405020304" pitchFamily="18" charset="0"/>
                  <a:cs typeface="Times New Roman" panose="02020603050405020304" pitchFamily="18" charset="0"/>
                  <a:sym typeface="+mn-ea"/>
                </a:endParaRPr>
              </a:p>
            </p:txBody>
          </p:sp>
        </mc:Choice>
        <mc:Fallback>
          <p:sp>
            <p:nvSpPr>
              <p:cNvPr id="3" name="文本框 2"/>
              <p:cNvSpPr txBox="1">
                <a:spLocks noRot="1" noChangeAspect="1" noMove="1" noResize="1" noEditPoints="1" noAdjustHandles="1" noChangeArrowheads="1" noChangeShapeType="1" noTextEdit="1"/>
              </p:cNvSpPr>
              <p:nvPr/>
            </p:nvSpPr>
            <p:spPr>
              <a:xfrm>
                <a:off x="5026025" y="909320"/>
                <a:ext cx="4009390" cy="871855"/>
              </a:xfrm>
              <a:prstGeom prst="rect">
                <a:avLst/>
              </a:prstGeom>
              <a:blipFill rotWithShape="1">
                <a:blip r:embed="rId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文本框 5"/>
              <p:cNvSpPr txBox="1"/>
              <p:nvPr/>
            </p:nvSpPr>
            <p:spPr>
              <a:xfrm>
                <a:off x="4796155" y="5480050"/>
                <a:ext cx="4159250" cy="772160"/>
              </a:xfrm>
              <a:prstGeom prst="rect">
                <a:avLst/>
              </a:prstGeom>
              <a:noFill/>
            </p:spPr>
            <p:txBody>
              <a:bodyPr wrap="square" rtlCol="0" anchor="t">
                <a:noAutofit/>
              </a:bodyPr>
              <a:p>
                <a:pPr>
                  <a:lnSpc>
                    <a:spcPct val="130000"/>
                  </a:lnSpc>
                </a:pPr>
                <a:r>
                  <a:rPr lang="en-US" altLang="zh-CN"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Lednicky </a:t>
                </a:r>
                <a:r>
                  <a:rPr lang="zh-CN" altLang="en-US"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和</a:t>
                </a:r>
                <a:r>
                  <a:rPr lang="en-US" altLang="zh-CN"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 Lyuboshitz </a:t>
                </a:r>
                <a:r>
                  <a:rPr lang="zh-CN" altLang="en-US"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建议在</a:t>
                </a:r>
                <a:r>
                  <a:rPr lang="en-US" altLang="zh-CN"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HIC</a:t>
                </a:r>
                <a:r>
                  <a:rPr lang="zh-CN" altLang="en-US"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中，通过</a:t>
                </a:r>
                <a:r>
                  <a:rPr lang="en-US" altLang="zh-CN"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n-n</a:t>
                </a:r>
                <a:r>
                  <a:rPr lang="zh-CN" altLang="en-US"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关联函数提取</a:t>
                </a:r>
                <a:r>
                  <a:rPr lang="en-US" altLang="zh-CN" sz="1600"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rPr>
                  <a:t> </a:t>
                </a:r>
                <a14:m>
                  <m:oMath xmlns:m="http://schemas.openxmlformats.org/officeDocument/2006/math">
                    <m:d>
                      <m:dPr>
                        <m:ctrlPr>
                          <a:rPr lang="en-US" altLang="zh-CN" sz="1600" i="1" dirty="0">
                            <a:solidFill>
                              <a:schemeClr val="tx1">
                                <a:lumMod val="65000"/>
                                <a:lumOff val="35000"/>
                              </a:schemeClr>
                            </a:solidFill>
                            <a:latin typeface="Cambria Math" panose="02040503050406030204" pitchFamily="18" charset="0"/>
                            <a:cs typeface="Cambria Math" panose="02040503050406030204" pitchFamily="18" charset="0"/>
                            <a:sym typeface="+mn-ea"/>
                          </a:rPr>
                        </m:ctrlPr>
                      </m:dPr>
                      <m:e>
                        <m:sSubSup>
                          <m:sSubSupPr>
                            <m:ctrlPr>
                              <a:rPr lang="en-US" altLang="zh-CN" sz="1600" i="1" dirty="0">
                                <a:solidFill>
                                  <a:schemeClr val="tx1">
                                    <a:lumMod val="65000"/>
                                    <a:lumOff val="35000"/>
                                  </a:schemeClr>
                                </a:solidFill>
                                <a:latin typeface="Cambria Math" panose="02040503050406030204" pitchFamily="18" charset="0"/>
                                <a:cs typeface="Cambria Math" panose="02040503050406030204" pitchFamily="18" charset="0"/>
                                <a:sym typeface="+mn-ea"/>
                              </a:rPr>
                            </m:ctrlPr>
                          </m:sSubSupPr>
                          <m:e>
                            <m:r>
                              <a:rPr lang="en-US" altLang="zh-CN" sz="1600" i="1" dirty="0">
                                <a:solidFill>
                                  <a:schemeClr val="tx1">
                                    <a:lumMod val="65000"/>
                                    <a:lumOff val="35000"/>
                                  </a:schemeClr>
                                </a:solidFill>
                                <a:latin typeface="Cambria Math" panose="02040503050406030204" pitchFamily="18" charset="0"/>
                                <a:cs typeface="Cambria Math" panose="02040503050406030204" pitchFamily="18" charset="0"/>
                                <a:sym typeface="+mn-ea"/>
                              </a:rPr>
                              <m:t>𝑓</m:t>
                            </m:r>
                          </m:e>
                          <m:sub>
                            <m:r>
                              <a:rPr lang="en-US" altLang="zh-CN" sz="1600" i="1" dirty="0">
                                <a:solidFill>
                                  <a:schemeClr val="tx1">
                                    <a:lumMod val="65000"/>
                                    <a:lumOff val="3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1600" i="1" dirty="0">
                                <a:solidFill>
                                  <a:schemeClr val="tx1">
                                    <a:lumMod val="65000"/>
                                    <a:lumOff val="35000"/>
                                  </a:schemeClr>
                                </a:solidFill>
                                <a:latin typeface="Cambria Math" panose="02040503050406030204" pitchFamily="18" charset="0"/>
                                <a:cs typeface="Cambria Math" panose="02040503050406030204" pitchFamily="18" charset="0"/>
                                <a:sym typeface="+mn-ea"/>
                              </a:rPr>
                              <m:t>𝑛𝑛</m:t>
                            </m:r>
                          </m:sup>
                        </m:sSubSup>
                        <m:r>
                          <a:rPr lang="en-US" altLang="zh-CN" sz="1600" i="1" dirty="0">
                            <a:solidFill>
                              <a:schemeClr val="tx1">
                                <a:lumMod val="65000"/>
                                <a:lumOff val="35000"/>
                              </a:schemeClr>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sz="1600" i="1" dirty="0">
                                <a:solidFill>
                                  <a:schemeClr val="tx1">
                                    <a:lumMod val="65000"/>
                                    <a:lumOff val="35000"/>
                                  </a:schemeClr>
                                </a:solidFill>
                                <a:latin typeface="Cambria Math" panose="02040503050406030204" pitchFamily="18" charset="0"/>
                                <a:cs typeface="Cambria Math" panose="02040503050406030204" pitchFamily="18" charset="0"/>
                                <a:sym typeface="+mn-ea"/>
                              </a:rPr>
                            </m:ctrlPr>
                          </m:sSubSupPr>
                          <m:e>
                            <m:r>
                              <a:rPr lang="en-US" altLang="zh-CN" sz="1600" i="1" dirty="0">
                                <a:solidFill>
                                  <a:schemeClr val="tx1">
                                    <a:lumMod val="65000"/>
                                    <a:lumOff val="35000"/>
                                  </a:schemeClr>
                                </a:solidFill>
                                <a:latin typeface="Cambria Math" panose="02040503050406030204" pitchFamily="18" charset="0"/>
                                <a:cs typeface="Cambria Math" panose="02040503050406030204" pitchFamily="18" charset="0"/>
                                <a:sym typeface="+mn-ea"/>
                              </a:rPr>
                              <m:t>𝑑</m:t>
                            </m:r>
                          </m:e>
                          <m:sub>
                            <m:r>
                              <a:rPr lang="en-US" altLang="zh-CN" sz="1600" i="1" dirty="0">
                                <a:solidFill>
                                  <a:schemeClr val="tx1">
                                    <a:lumMod val="65000"/>
                                    <a:lumOff val="3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1600" i="1" dirty="0">
                                <a:solidFill>
                                  <a:schemeClr val="tx1">
                                    <a:lumMod val="65000"/>
                                    <a:lumOff val="35000"/>
                                  </a:schemeClr>
                                </a:solidFill>
                                <a:latin typeface="Cambria Math" panose="02040503050406030204" pitchFamily="18" charset="0"/>
                                <a:cs typeface="Cambria Math" panose="02040503050406030204" pitchFamily="18" charset="0"/>
                                <a:sym typeface="+mn-ea"/>
                              </a:rPr>
                              <m:t>𝑛𝑛</m:t>
                            </m:r>
                          </m:sup>
                        </m:sSubSup>
                      </m:e>
                    </m:d>
                  </m:oMath>
                </a14:m>
                <a:endParaRPr lang="en-US" altLang="zh-CN" sz="1600" i="1" spc="-1" dirty="0">
                  <a:solidFill>
                    <a:schemeClr val="tx1">
                      <a:lumMod val="65000"/>
                      <a:lumOff val="35000"/>
                    </a:schemeClr>
                  </a:solidFill>
                  <a:uFill>
                    <a:solidFill>
                      <a:srgbClr val="FFFFFF"/>
                    </a:solidFill>
                  </a:uFill>
                  <a:latin typeface="Cambria Math" panose="02040503050406030204" pitchFamily="18" charset="0"/>
                  <a:cs typeface="Cambria Math" panose="02040503050406030204" pitchFamily="18"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4796155" y="5480050"/>
                <a:ext cx="4159250" cy="772160"/>
              </a:xfrm>
              <a:prstGeom prst="rect">
                <a:avLst/>
              </a:prstGeom>
              <a:blipFill rotWithShape="1">
                <a:blip r:embed="rId3"/>
                <a:stretch>
                  <a:fillRect/>
                </a:stretch>
              </a:blipFill>
            </p:spPr>
            <p:txBody>
              <a:bodyPr/>
              <a:lstStyle/>
              <a:p>
                <a:r>
                  <a:rPr lang="zh-CN" altLang="en-US">
                    <a:noFill/>
                  </a:rPr>
                  <a:t> </a:t>
                </a:r>
              </a:p>
            </p:txBody>
          </p:sp>
        </mc:Fallback>
      </mc:AlternateContent>
      <p:grpSp>
        <p:nvGrpSpPr>
          <p:cNvPr id="26" name="组合 25"/>
          <p:cNvGrpSpPr/>
          <p:nvPr/>
        </p:nvGrpSpPr>
        <p:grpSpPr>
          <a:xfrm rot="0">
            <a:off x="5563870" y="2114550"/>
            <a:ext cx="3079139" cy="915670"/>
            <a:chOff x="9073" y="3938"/>
            <a:chExt cx="4492" cy="1442"/>
          </a:xfrm>
        </p:grpSpPr>
        <mc:AlternateContent xmlns:mc="http://schemas.openxmlformats.org/markup-compatibility/2006">
          <mc:Choice xmlns:a14="http://schemas.microsoft.com/office/drawing/2010/main" Requires="a14">
            <p:sp>
              <p:nvSpPr>
                <p:cNvPr id="23" name="文本框 22"/>
                <p:cNvSpPr txBox="1"/>
                <p:nvPr/>
              </p:nvSpPr>
              <p:spPr>
                <a:xfrm>
                  <a:off x="9073" y="3938"/>
                  <a:ext cx="4492" cy="668"/>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r>
                          <a:rPr lang="en-US" altLang="zh-CN" sz="2000" i="1">
                            <a:solidFill>
                              <a:schemeClr val="tx1">
                                <a:lumMod val="75000"/>
                                <a:lumOff val="25000"/>
                              </a:schemeClr>
                            </a:solidFill>
                            <a:latin typeface="Cambria Math" panose="02040503050406030204" pitchFamily="18" charset="0"/>
                            <a:cs typeface="Cambria Math" panose="02040503050406030204" pitchFamily="18" charset="0"/>
                          </a:rPr>
                          <m:t>∆</m:t>
                        </m:r>
                        <m:sSub>
                          <m:sSubPr>
                            <m:ctrlPr>
                              <a:rPr lang="en-US" altLang="zh-CN" sz="2000"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sz="2000" i="1">
                                <a:solidFill>
                                  <a:schemeClr val="tx1">
                                    <a:lumMod val="75000"/>
                                    <a:lumOff val="25000"/>
                                  </a:schemeClr>
                                </a:solidFill>
                                <a:latin typeface="Cambria Math" panose="02040503050406030204" pitchFamily="18" charset="0"/>
                                <a:cs typeface="Cambria Math" panose="02040503050406030204" pitchFamily="18" charset="0"/>
                              </a:rPr>
                              <m:t>𝑎</m:t>
                            </m:r>
                          </m:e>
                          <m:sub>
                            <m:r>
                              <m:rPr>
                                <m:sty m:val="p"/>
                              </m:rPr>
                              <a:rPr lang="en-US" altLang="zh-CN" sz="2000">
                                <a:solidFill>
                                  <a:schemeClr val="tx1">
                                    <a:lumMod val="75000"/>
                                    <a:lumOff val="25000"/>
                                  </a:schemeClr>
                                </a:solidFill>
                                <a:latin typeface="Cambria Math" panose="02040503050406030204" pitchFamily="18" charset="0"/>
                                <a:cs typeface="Cambria Math" panose="02040503050406030204" pitchFamily="18" charset="0"/>
                              </a:rPr>
                              <m:t>CSB</m:t>
                            </m:r>
                          </m:sub>
                        </m:sSub>
                        <m:r>
                          <a:rPr lang="en-US" altLang="zh-CN" sz="2000" i="1">
                            <a:solidFill>
                              <a:schemeClr val="tx1">
                                <a:lumMod val="75000"/>
                                <a:lumOff val="25000"/>
                              </a:schemeClr>
                            </a:solidFill>
                            <a:latin typeface="Cambria Math" panose="02040503050406030204" pitchFamily="18" charset="0"/>
                            <a:cs typeface="Cambria Math" panose="02040503050406030204" pitchFamily="18" charset="0"/>
                          </a:rPr>
                          <m:t>=</m:t>
                        </m:r>
                        <m:sSubSup>
                          <m:sSub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b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𝑓</m:t>
                            </m:r>
                          </m:e>
                          <m:sub>
                            <m:r>
                              <a:rPr lang="en-US" altLang="zh-CN" sz="20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20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𝑝𝑝</m:t>
                            </m:r>
                          </m:sup>
                        </m:sSubSup>
                        <m:r>
                          <a:rPr lang="en-US" altLang="zh-CN" sz="20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b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𝑓</m:t>
                            </m:r>
                          </m:e>
                          <m:sub>
                            <m:r>
                              <a:rPr lang="en-US" altLang="zh-CN" sz="2000"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𝑛𝑛</m:t>
                            </m:r>
                          </m:sup>
                        </m:sSubSup>
                      </m:oMath>
                    </m:oMathPara>
                  </a14:m>
                  <a:endPar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Choice>
          <mc:Fallback>
            <p:sp>
              <p:nvSpPr>
                <p:cNvPr id="23" name="文本框 22"/>
                <p:cNvSpPr txBox="1">
                  <a:spLocks noRot="1" noChangeAspect="1" noMove="1" noResize="1" noEditPoints="1" noAdjustHandles="1" noChangeArrowheads="1" noChangeShapeType="1" noTextEdit="1"/>
                </p:cNvSpPr>
                <p:nvPr/>
              </p:nvSpPr>
              <p:spPr>
                <a:xfrm>
                  <a:off x="9073" y="3938"/>
                  <a:ext cx="4492" cy="668"/>
                </a:xfrm>
                <a:prstGeom prst="rect">
                  <a:avLst/>
                </a:prstGeom>
                <a:blipFill rotWithShape="1">
                  <a:blip r:embed="rId4"/>
                </a:blipFill>
              </p:spPr>
              <p:txBody>
                <a:bodyPr/>
                <a:lstStyle/>
                <a:p>
                  <a:r>
                    <a:rPr lang="zh-CN" altLang="en-US">
                      <a:noFill/>
                    </a:rPr>
                    <a:t> </a:t>
                  </a:r>
                </a:p>
              </p:txBody>
            </p:sp>
          </mc:Fallback>
        </mc:AlternateContent>
        <p:cxnSp>
          <p:nvCxnSpPr>
            <p:cNvPr id="24" name="直接连接符 23"/>
            <p:cNvCxnSpPr/>
            <p:nvPr/>
          </p:nvCxnSpPr>
          <p:spPr>
            <a:xfrm>
              <a:off x="9259" y="4703"/>
              <a:ext cx="3969" cy="0"/>
            </a:xfrm>
            <a:prstGeom prst="line">
              <a:avLst/>
            </a:prstGeom>
            <a:ln w="6350"/>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10099" y="4800"/>
              <a:ext cx="2966" cy="580"/>
            </a:xfrm>
            <a:prstGeom prst="rect">
              <a:avLst/>
            </a:prstGeom>
            <a:noFill/>
          </p:spPr>
          <p:txBody>
            <a:bodyPr wrap="square" rtlCol="0" anchor="t">
              <a:spAutoFit/>
            </a:bodyPr>
            <a:p>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核力</a:t>
              </a:r>
              <a:r>
                <a:rPr 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 CSB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效应</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endParaRPr>
            </a:p>
          </p:txBody>
        </p:sp>
      </p:grpSp>
      <p:grpSp>
        <p:nvGrpSpPr>
          <p:cNvPr id="4" name="组合 3"/>
          <p:cNvGrpSpPr/>
          <p:nvPr/>
        </p:nvGrpSpPr>
        <p:grpSpPr>
          <a:xfrm>
            <a:off x="626745" y="2918460"/>
            <a:ext cx="2456180" cy="3528695"/>
            <a:chOff x="169" y="4020"/>
            <a:chExt cx="4069" cy="6027"/>
          </a:xfrm>
        </p:grpSpPr>
        <p:grpSp>
          <p:nvGrpSpPr>
            <p:cNvPr id="30" name="组合 29"/>
            <p:cNvGrpSpPr/>
            <p:nvPr/>
          </p:nvGrpSpPr>
          <p:grpSpPr>
            <a:xfrm rot="0">
              <a:off x="562" y="7328"/>
              <a:ext cx="3264" cy="2025"/>
              <a:chOff x="699" y="7198"/>
              <a:chExt cx="3262" cy="2025"/>
            </a:xfrm>
          </p:grpSpPr>
          <p:grpSp>
            <p:nvGrpSpPr>
              <p:cNvPr id="22" name="组合 21"/>
              <p:cNvGrpSpPr/>
              <p:nvPr/>
            </p:nvGrpSpPr>
            <p:grpSpPr>
              <a:xfrm>
                <a:off x="699" y="7198"/>
                <a:ext cx="3262" cy="2025"/>
                <a:chOff x="-435" y="10003"/>
                <a:chExt cx="3262" cy="2025"/>
              </a:xfrm>
            </p:grpSpPr>
            <p:grpSp>
              <p:nvGrpSpPr>
                <p:cNvPr id="12" name="组合 11"/>
                <p:cNvGrpSpPr/>
                <p:nvPr/>
              </p:nvGrpSpPr>
              <p:grpSpPr>
                <a:xfrm>
                  <a:off x="-400" y="10476"/>
                  <a:ext cx="3145" cy="1552"/>
                  <a:chOff x="-400" y="10476"/>
                  <a:chExt cx="3145" cy="1552"/>
                </a:xfrm>
              </p:grpSpPr>
              <p:pic>
                <p:nvPicPr>
                  <p:cNvPr id="2" name="图片 1" descr="拉"/>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 y="10564"/>
                    <a:ext cx="1440" cy="1440"/>
                  </a:xfrm>
                  <a:prstGeom prst="rect">
                    <a:avLst/>
                  </a:prstGeom>
                </p:spPr>
              </p:pic>
              <p:pic>
                <p:nvPicPr>
                  <p:cNvPr id="9" name="图片 8" descr="拉"/>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301" y="10587"/>
                    <a:ext cx="1444" cy="1441"/>
                  </a:xfrm>
                  <a:prstGeom prst="rect">
                    <a:avLst/>
                  </a:prstGeom>
                </p:spPr>
              </p:pic>
              <p:pic>
                <p:nvPicPr>
                  <p:cNvPr id="11" name="图片 10" descr="弹簧"/>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4" y="10476"/>
                    <a:ext cx="1440" cy="1440"/>
                  </a:xfrm>
                  <a:prstGeom prst="rect">
                    <a:avLst/>
                  </a:prstGeom>
                </p:spPr>
              </p:pic>
            </p:grpSp>
            <p:sp>
              <p:nvSpPr>
                <p:cNvPr id="17" name="文本框 16"/>
                <p:cNvSpPr txBox="1"/>
                <p:nvPr/>
              </p:nvSpPr>
              <p:spPr>
                <a:xfrm>
                  <a:off x="-435" y="10003"/>
                  <a:ext cx="1162" cy="369"/>
                </a:xfrm>
                <a:prstGeom prst="rect">
                  <a:avLst/>
                </a:prstGeom>
                <a:noFill/>
              </p:spPr>
              <p:txBody>
                <a:bodyPr wrap="square" lIns="0" tIns="0" rIns="0" bIns="0" rtlCol="0" anchor="t">
                  <a:noAutofit/>
                </a:bodyPr>
                <a:p>
                  <a:pPr algn="ct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中子</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18" name="文本框 17"/>
                <p:cNvSpPr txBox="1"/>
                <p:nvPr/>
              </p:nvSpPr>
              <p:spPr>
                <a:xfrm>
                  <a:off x="1665" y="10003"/>
                  <a:ext cx="1162" cy="369"/>
                </a:xfrm>
                <a:prstGeom prst="rect">
                  <a:avLst/>
                </a:prstGeom>
                <a:noFill/>
              </p:spPr>
              <p:txBody>
                <a:bodyPr wrap="square" lIns="0" tIns="0" rIns="0" bIns="0" rtlCol="0" anchor="t">
                  <a:noAutofit/>
                </a:bodyPr>
                <a:p>
                  <a:pPr algn="ct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中子</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grpSp>
          <mc:AlternateContent xmlns:mc="http://schemas.openxmlformats.org/markup-compatibility/2006">
            <mc:Choice xmlns:a14="http://schemas.microsoft.com/office/drawing/2010/main" Requires="a14">
              <p:sp>
                <p:nvSpPr>
                  <p:cNvPr id="27" name="文本框 26"/>
                  <p:cNvSpPr txBox="1"/>
                  <p:nvPr/>
                </p:nvSpPr>
                <p:spPr>
                  <a:xfrm>
                    <a:off x="1582" y="7556"/>
                    <a:ext cx="1097" cy="629"/>
                  </a:xfrm>
                  <a:prstGeom prst="rect">
                    <a:avLst/>
                  </a:prstGeom>
                  <a:noFill/>
                </p:spPr>
                <p:txBody>
                  <a:bodyPr wrap="square" rtlCol="0" anchor="t">
                    <a:spAutoFit/>
                  </a:bodyPr>
                  <a:p>
                    <a14:m>
                      <m:oMathPara xmlns:m="http://schemas.openxmlformats.org/officeDocument/2006/math">
                        <m:oMathParaPr>
                          <m:jc m:val="centerGroup"/>
                        </m:oMathParaPr>
                        <m:oMath xmlns:m="http://schemas.openxmlformats.org/officeDocument/2006/math">
                          <m:sSub>
                            <m:sSub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𝑭</m:t>
                              </m:r>
                            </m:e>
                            <m:sub>
                              <m:r>
                                <a:rPr lang="en-US" altLang="zh-CN" b="1">
                                  <a:solidFill>
                                    <a:schemeClr val="tx1">
                                      <a:lumMod val="75000"/>
                                      <a:lumOff val="25000"/>
                                    </a:schemeClr>
                                  </a:solidFill>
                                  <a:latin typeface="Cambria Math" panose="02040503050406030204" pitchFamily="18" charset="0"/>
                                  <a:cs typeface="Cambria Math" panose="02040503050406030204" pitchFamily="18" charset="0"/>
                                </a:rPr>
                                <m:t>𝐧𝐧</m:t>
                              </m:r>
                            </m:sub>
                          </m:sSub>
                        </m:oMath>
                      </m:oMathPara>
                    </a14:m>
                    <a:endParaRPr lang="en-US" altLang="zh-CN" b="1">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27" name="文本框 26"/>
                  <p:cNvSpPr txBox="1">
                    <a:spLocks noRot="1" noChangeAspect="1" noMove="1" noResize="1" noEditPoints="1" noAdjustHandles="1" noChangeArrowheads="1" noChangeShapeType="1" noTextEdit="1"/>
                  </p:cNvSpPr>
                  <p:nvPr/>
                </p:nvSpPr>
                <p:spPr>
                  <a:xfrm>
                    <a:off x="1582" y="7556"/>
                    <a:ext cx="1097" cy="629"/>
                  </a:xfrm>
                  <a:prstGeom prst="rect">
                    <a:avLst/>
                  </a:prstGeom>
                  <a:blipFill rotWithShape="1">
                    <a:blip r:embed="rId9"/>
                  </a:blipFill>
                </p:spPr>
                <p:txBody>
                  <a:bodyPr/>
                  <a:lstStyle/>
                  <a:p>
                    <a:r>
                      <a:rPr lang="zh-CN" altLang="en-US">
                        <a:noFill/>
                      </a:rPr>
                      <a:t> </a:t>
                    </a:r>
                  </a:p>
                </p:txBody>
              </p:sp>
            </mc:Fallback>
          </mc:AlternateContent>
        </p:grpSp>
        <p:grpSp>
          <p:nvGrpSpPr>
            <p:cNvPr id="29" name="组合 28"/>
            <p:cNvGrpSpPr/>
            <p:nvPr/>
          </p:nvGrpSpPr>
          <p:grpSpPr>
            <a:xfrm rot="0">
              <a:off x="597" y="4539"/>
              <a:ext cx="3457" cy="2131"/>
              <a:chOff x="734" y="4409"/>
              <a:chExt cx="3454" cy="2131"/>
            </a:xfrm>
          </p:grpSpPr>
          <p:grpSp>
            <p:nvGrpSpPr>
              <p:cNvPr id="21" name="组合 20"/>
              <p:cNvGrpSpPr/>
              <p:nvPr/>
            </p:nvGrpSpPr>
            <p:grpSpPr>
              <a:xfrm>
                <a:off x="734" y="4409"/>
                <a:ext cx="3454" cy="2131"/>
                <a:chOff x="8401" y="7301"/>
                <a:chExt cx="3454" cy="2131"/>
              </a:xfrm>
            </p:grpSpPr>
            <p:grpSp>
              <p:nvGrpSpPr>
                <p:cNvPr id="13" name="组合 12"/>
                <p:cNvGrpSpPr/>
                <p:nvPr/>
              </p:nvGrpSpPr>
              <p:grpSpPr>
                <a:xfrm>
                  <a:off x="8426" y="7670"/>
                  <a:ext cx="3249" cy="1762"/>
                  <a:chOff x="4117" y="7582"/>
                  <a:chExt cx="3249" cy="1762"/>
                </a:xfrm>
                <a:solidFill>
                  <a:srgbClr val="0000FF"/>
                </a:solidFill>
              </p:grpSpPr>
              <p:pic>
                <p:nvPicPr>
                  <p:cNvPr id="14" name="图片 13" descr="拉"/>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17" y="7582"/>
                    <a:ext cx="1440" cy="1440"/>
                  </a:xfrm>
                  <a:prstGeom prst="rect">
                    <a:avLst/>
                  </a:prstGeom>
                </p:spPr>
              </p:pic>
              <p:pic>
                <p:nvPicPr>
                  <p:cNvPr id="15" name="图片 14" descr="拉"/>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5922" y="7865"/>
                    <a:ext cx="1444" cy="1441"/>
                  </a:xfrm>
                  <a:prstGeom prst="rect">
                    <a:avLst/>
                  </a:prstGeom>
                </p:spPr>
              </p:pic>
              <p:pic>
                <p:nvPicPr>
                  <p:cNvPr id="16" name="图片 15" descr="弹簧"/>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8" y="7904"/>
                    <a:ext cx="1596" cy="1440"/>
                  </a:xfrm>
                  <a:prstGeom prst="rect">
                    <a:avLst/>
                  </a:prstGeom>
                </p:spPr>
              </p:pic>
            </p:grpSp>
            <p:sp>
              <p:nvSpPr>
                <p:cNvPr id="19" name="文本框 18"/>
                <p:cNvSpPr txBox="1"/>
                <p:nvPr/>
              </p:nvSpPr>
              <p:spPr>
                <a:xfrm>
                  <a:off x="8401" y="7301"/>
                  <a:ext cx="1162" cy="369"/>
                </a:xfrm>
                <a:prstGeom prst="rect">
                  <a:avLst/>
                </a:prstGeom>
                <a:noFill/>
              </p:spPr>
              <p:txBody>
                <a:bodyPr wrap="square" lIns="0" tIns="0" rIns="0" bIns="0" rtlCol="0" anchor="t">
                  <a:noAutofit/>
                </a:bodyPr>
                <a:p>
                  <a:pPr algn="ct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质子</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20" name="文本框 19"/>
                <p:cNvSpPr txBox="1"/>
                <p:nvPr/>
              </p:nvSpPr>
              <p:spPr>
                <a:xfrm>
                  <a:off x="10693" y="7368"/>
                  <a:ext cx="1162" cy="369"/>
                </a:xfrm>
                <a:prstGeom prst="rect">
                  <a:avLst/>
                </a:prstGeom>
                <a:noFill/>
              </p:spPr>
              <p:txBody>
                <a:bodyPr wrap="square" lIns="0" tIns="0" rIns="0" bIns="0" rtlCol="0" anchor="t">
                  <a:noAutofit/>
                </a:bodyPr>
                <a:p>
                  <a:pPr algn="ct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质子</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grpSp>
          <mc:AlternateContent xmlns:mc="http://schemas.openxmlformats.org/markup-compatibility/2006">
            <mc:Choice xmlns:a14="http://schemas.microsoft.com/office/drawing/2010/main" Requires="a14">
              <p:sp>
                <p:nvSpPr>
                  <p:cNvPr id="28" name="文本框 27"/>
                  <p:cNvSpPr txBox="1"/>
                  <p:nvPr/>
                </p:nvSpPr>
                <p:spPr>
                  <a:xfrm>
                    <a:off x="1779" y="4709"/>
                    <a:ext cx="1097" cy="607"/>
                  </a:xfrm>
                  <a:prstGeom prst="rect">
                    <a:avLst/>
                  </a:prstGeom>
                  <a:noFill/>
                </p:spPr>
                <p:txBody>
                  <a:bodyPr wrap="square" rtlCol="0" anchor="t">
                    <a:spAutoFit/>
                  </a:bodyPr>
                  <a:p>
                    <a14:m>
                      <m:oMathPara xmlns:m="http://schemas.openxmlformats.org/officeDocument/2006/math">
                        <m:oMathParaPr>
                          <m:jc m:val="centerGroup"/>
                        </m:oMathParaPr>
                        <m:oMath xmlns:m="http://schemas.openxmlformats.org/officeDocument/2006/math">
                          <m:sSub>
                            <m:sSubPr>
                              <m:ctrlPr>
                                <a:rPr lang="en-US" altLang="zh-CN" b="1" i="1">
                                  <a:solidFill>
                                    <a:schemeClr val="tx1">
                                      <a:lumMod val="75000"/>
                                      <a:lumOff val="25000"/>
                                    </a:schemeClr>
                                  </a:solidFill>
                                  <a:latin typeface="Cambria Math" panose="02040503050406030204" pitchFamily="18" charset="0"/>
                                  <a:cs typeface="Cambria Math" panose="02040503050406030204" pitchFamily="18" charset="0"/>
                                </a:rPr>
                              </m:ctrlPr>
                            </m:sSubPr>
                            <m:e>
                              <m:r>
                                <a:rPr lang="en-US" altLang="zh-CN" b="1" i="1">
                                  <a:solidFill>
                                    <a:schemeClr val="tx1">
                                      <a:lumMod val="75000"/>
                                      <a:lumOff val="25000"/>
                                    </a:schemeClr>
                                  </a:solidFill>
                                  <a:latin typeface="Cambria Math" panose="02040503050406030204" pitchFamily="18" charset="0"/>
                                  <a:cs typeface="Cambria Math" panose="02040503050406030204" pitchFamily="18" charset="0"/>
                                </a:rPr>
                                <m:t>𝑭</m:t>
                              </m:r>
                            </m:e>
                            <m:sub>
                              <m:r>
                                <a:rPr lang="en-US" altLang="zh-CN" b="1">
                                  <a:solidFill>
                                    <a:schemeClr val="tx1">
                                      <a:lumMod val="75000"/>
                                      <a:lumOff val="25000"/>
                                    </a:schemeClr>
                                  </a:solidFill>
                                  <a:latin typeface="Cambria Math" panose="02040503050406030204" pitchFamily="18" charset="0"/>
                                  <a:cs typeface="Cambria Math" panose="02040503050406030204" pitchFamily="18" charset="0"/>
                                </a:rPr>
                                <m:t>𝐩𝐩</m:t>
                              </m:r>
                            </m:sub>
                          </m:sSub>
                        </m:oMath>
                      </m:oMathPara>
                    </a14:m>
                    <a:endParaRPr lang="en-US" altLang="zh-CN" b="1">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28" name="文本框 27"/>
                  <p:cNvSpPr txBox="1">
                    <a:spLocks noRot="1" noChangeAspect="1" noMove="1" noResize="1" noEditPoints="1" noAdjustHandles="1" noChangeArrowheads="1" noChangeShapeType="1" noTextEdit="1"/>
                  </p:cNvSpPr>
                  <p:nvPr/>
                </p:nvSpPr>
                <p:spPr>
                  <a:xfrm>
                    <a:off x="1779" y="4709"/>
                    <a:ext cx="1097" cy="607"/>
                  </a:xfrm>
                  <a:prstGeom prst="rect">
                    <a:avLst/>
                  </a:prstGeom>
                  <a:blipFill rotWithShape="1">
                    <a:blip r:embed="rId14"/>
                  </a:blipFill>
                </p:spPr>
                <p:txBody>
                  <a:bodyPr/>
                  <a:lstStyle/>
                  <a:p>
                    <a:r>
                      <a:rPr lang="zh-CN" altLang="en-US">
                        <a:noFill/>
                      </a:rPr>
                      <a:t> </a:t>
                    </a:r>
                  </a:p>
                </p:txBody>
              </p:sp>
            </mc:Fallback>
          </mc:AlternateContent>
        </p:grpSp>
        <p:sp>
          <p:nvSpPr>
            <p:cNvPr id="31" name="圆角矩形 30"/>
            <p:cNvSpPr/>
            <p:nvPr/>
          </p:nvSpPr>
          <p:spPr>
            <a:xfrm>
              <a:off x="169" y="4020"/>
              <a:ext cx="4069" cy="6027"/>
            </a:xfrm>
            <a:prstGeom prst="roundRect">
              <a:avLst/>
            </a:prstGeom>
            <a:noFill/>
            <a:ln w="6350">
              <a:solidFill>
                <a:schemeClr val="tx1">
                  <a:lumMod val="65000"/>
                  <a:lumOff val="35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6" name="文本框 55"/>
          <p:cNvSpPr txBox="1"/>
          <p:nvPr/>
        </p:nvSpPr>
        <p:spPr>
          <a:xfrm>
            <a:off x="4912360" y="3420110"/>
            <a:ext cx="3765550" cy="474980"/>
          </a:xfrm>
          <a:prstGeom prst="rect">
            <a:avLst/>
          </a:prstGeom>
          <a:noFill/>
        </p:spPr>
        <p:txBody>
          <a:bodyPr wrap="square" rtlCol="0" anchor="t">
            <a:noAutofit/>
          </a:bodyPr>
          <a:p>
            <a:pPr indent="0" algn="l">
              <a:lnSpc>
                <a:spcPct val="130000"/>
              </a:lnSpc>
              <a:buFont typeface="Arial" panose="020B0604020202020204" pitchFamily="34" charset="0"/>
              <a:buNone/>
            </a:pPr>
            <a:r>
              <a:rPr lang="zh-CN" altLang="en-US" u="sng" dirty="0">
                <a:solidFill>
                  <a:schemeClr val="tx1">
                    <a:lumMod val="65000"/>
                    <a:lumOff val="35000"/>
                  </a:schemeClr>
                </a:solidFill>
                <a:latin typeface="Cambria Math" panose="02040503050406030204" pitchFamily="18" charset="0"/>
                <a:cs typeface="Cambria Math" panose="02040503050406030204" pitchFamily="18" charset="0"/>
                <a:sym typeface="+mn-ea"/>
              </a:rPr>
              <a:t>在</a:t>
            </a:r>
            <a:r>
              <a:rPr lang="en-US" altLang="zh-CN" u="sng" dirty="0">
                <a:solidFill>
                  <a:schemeClr val="tx1">
                    <a:lumMod val="65000"/>
                    <a:lumOff val="35000"/>
                  </a:schemeClr>
                </a:solidFill>
                <a:latin typeface="Cambria Math" panose="02040503050406030204" pitchFamily="18" charset="0"/>
                <a:cs typeface="Cambria Math" panose="02040503050406030204" pitchFamily="18" charset="0"/>
                <a:sym typeface="+mn-ea"/>
              </a:rPr>
              <a:t>HIC</a:t>
            </a:r>
            <a:r>
              <a:rPr lang="zh-CN" altLang="en-US" u="sng" dirty="0">
                <a:solidFill>
                  <a:schemeClr val="tx1">
                    <a:lumMod val="65000"/>
                    <a:lumOff val="35000"/>
                  </a:schemeClr>
                </a:solidFill>
                <a:latin typeface="Cambria Math" panose="02040503050406030204" pitchFamily="18" charset="0"/>
                <a:cs typeface="Cambria Math" panose="02040503050406030204" pitchFamily="18" charset="0"/>
                <a:sym typeface="+mn-ea"/>
              </a:rPr>
              <a:t>中通过</a:t>
            </a:r>
            <a:r>
              <a:rPr lang="en-US" altLang="zh-CN" u="sng" dirty="0">
                <a:solidFill>
                  <a:schemeClr val="tx1">
                    <a:lumMod val="65000"/>
                    <a:lumOff val="35000"/>
                  </a:schemeClr>
                </a:solidFill>
                <a:latin typeface="Cambria Math" panose="02040503050406030204" pitchFamily="18" charset="0"/>
                <a:cs typeface="Cambria Math" panose="02040503050406030204" pitchFamily="18" charset="0"/>
                <a:sym typeface="+mn-ea"/>
              </a:rPr>
              <a:t>CF</a:t>
            </a:r>
            <a:r>
              <a:rPr lang="zh-CN" altLang="en-US" u="sng" dirty="0">
                <a:solidFill>
                  <a:schemeClr val="tx1">
                    <a:lumMod val="65000"/>
                    <a:lumOff val="35000"/>
                  </a:schemeClr>
                </a:solidFill>
                <a:latin typeface="Cambria Math" panose="02040503050406030204" pitchFamily="18" charset="0"/>
                <a:cs typeface="Cambria Math" panose="02040503050406030204" pitchFamily="18" charset="0"/>
                <a:sym typeface="+mn-ea"/>
              </a:rPr>
              <a:t>方法测量：</a:t>
            </a:r>
            <a:endParaRPr lang="zh-CN" altLang="en-US" u="sng" dirty="0">
              <a:solidFill>
                <a:schemeClr val="tx1">
                  <a:lumMod val="65000"/>
                  <a:lumOff val="35000"/>
                </a:schemeClr>
              </a:solidFill>
              <a:latin typeface="Cambria Math" panose="02040503050406030204" pitchFamily="18" charset="0"/>
              <a:cs typeface="Cambria Math" panose="02040503050406030204" pitchFamily="18" charset="0"/>
              <a:sym typeface="+mn-ea"/>
            </a:endParaRPr>
          </a:p>
        </p:txBody>
      </p:sp>
      <p:pic>
        <p:nvPicPr>
          <p:cNvPr id="57" name="图片 56"/>
          <p:cNvPicPr>
            <a:picLocks noChangeAspect="1"/>
          </p:cNvPicPr>
          <p:nvPr/>
        </p:nvPicPr>
        <p:blipFill>
          <a:blip r:embed="rId15"/>
          <a:stretch>
            <a:fillRect/>
          </a:stretch>
        </p:blipFill>
        <p:spPr>
          <a:xfrm>
            <a:off x="5565775" y="3966845"/>
            <a:ext cx="2445385" cy="141414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文本框 3"/>
              <p:cNvSpPr txBox="1"/>
              <p:nvPr>
                <p:custDataLst>
                  <p:tags r:id="rId1"/>
                </p:custDataLst>
              </p:nvPr>
            </p:nvSpPr>
            <p:spPr>
              <a:xfrm>
                <a:off x="3564255" y="2286635"/>
                <a:ext cx="5353050" cy="975995"/>
              </a:xfrm>
              <a:prstGeom prst="rect">
                <a:avLst/>
              </a:prstGeom>
              <a:noFill/>
            </p:spPr>
            <p:txBody>
              <a:bodyPr wrap="square">
                <a:spAutoFit/>
              </a:bodyPr>
              <a:p>
                <a:pPr algn="l">
                  <a:lnSpc>
                    <a:spcPct val="120000"/>
                  </a:lnSpc>
                </a:pPr>
                <a:r>
                  <a:rPr lang="zh-CN" altLang="en-US" sz="1600" b="1"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中子墙参数</a:t>
                </a:r>
                <a:r>
                  <a:rPr lang="en-US" altLang="zh-CN" sz="1600" b="1"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a:t>
                </a:r>
                <a:endParaRPr lang="en-US" altLang="zh-CN" sz="1600" b="1"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a:p>
                <a:pPr marL="742950" lvl="1" indent="-285750" algn="l">
                  <a:lnSpc>
                    <a:spcPct val="120000"/>
                  </a:lnSpc>
                  <a:buFont typeface="Arial" panose="020B0604020202020204" pitchFamily="34" charset="0"/>
                  <a:buChar char="•"/>
                </a:pP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单元尺寸</a:t>
                </a:r>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 </a:t>
                </a:r>
                <a14:m>
                  <m:oMath xmlns:m="http://schemas.openxmlformats.org/officeDocument/2006/math">
                    <m: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15</m:t>
                    </m:r>
                    <m:r>
                      <m:rPr>
                        <m:sty m:val="p"/>
                      </m:rP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cm</m:t>
                    </m:r>
                    <m: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m:t>
                    </m:r>
                    <m: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15</m:t>
                    </m:r>
                    <m:r>
                      <m:rPr>
                        <m:sty m:val="p"/>
                      </m:rP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cm</m:t>
                    </m:r>
                    <m: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m:t>
                    </m:r>
                    <m: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15</m:t>
                    </m:r>
                    <m:r>
                      <m:rPr>
                        <m:sty m:val="p"/>
                      </m:rP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cm</m:t>
                    </m:r>
                  </m:oMath>
                </a14:m>
                <a:endPar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a:p>
                <a:pPr marL="742950" lvl="1" indent="-285750" algn="l">
                  <a:lnSpc>
                    <a:spcPct val="120000"/>
                  </a:lnSpc>
                  <a:buFont typeface="Arial" panose="020B0604020202020204" pitchFamily="34" charset="0"/>
                  <a:buChar char="•"/>
                </a:pP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本征时间分辨</a:t>
                </a:r>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 200 ps</a:t>
                </a:r>
                <a:endPar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p:txBody>
          </p:sp>
        </mc:Choice>
        <mc:Fallback>
          <p:sp>
            <p:nvSpPr>
              <p:cNvPr id="4" name="文本框 3"/>
              <p:cNvSpPr txBox="1">
                <a:spLocks noRot="1" noChangeAspect="1" noMove="1" noResize="1" noEditPoints="1" noAdjustHandles="1" noChangeArrowheads="1" noChangeShapeType="1" noTextEdit="1"/>
              </p:cNvSpPr>
              <p:nvPr>
                <p:custDataLst>
                  <p:tags r:id="rId2"/>
                </p:custDataLst>
              </p:nvPr>
            </p:nvSpPr>
            <p:spPr>
              <a:xfrm>
                <a:off x="3564255" y="2286635"/>
                <a:ext cx="5353050" cy="975995"/>
              </a:xfrm>
              <a:prstGeom prst="rect">
                <a:avLst/>
              </a:prstGeom>
              <a:blipFill rotWithShape="1">
                <a:blip r:embed="rId3"/>
                <a:stretch>
                  <a:fillRect/>
                </a:stretch>
              </a:blipFill>
            </p:spPr>
            <p:txBody>
              <a:bodyPr/>
              <a:lstStyle/>
              <a:p>
                <a:r>
                  <a:rPr lang="zh-CN" altLang="en-US">
                    <a:noFill/>
                  </a:rPr>
                  <a:t> </a:t>
                </a:r>
              </a:p>
            </p:txBody>
          </p:sp>
        </mc:Fallback>
      </mc:AlternateContent>
      <p:cxnSp>
        <p:nvCxnSpPr>
          <p:cNvPr id="5" name="直接连接符 4"/>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3820" y="50800"/>
            <a:ext cx="9234805" cy="546100"/>
          </a:xfrm>
          <a:prstGeom prst="rect">
            <a:avLst/>
          </a:prstGeom>
          <a:noFill/>
        </p:spPr>
        <p:txBody>
          <a:bodyPr wrap="square" rtlCol="0">
            <a:no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dirty="0">
                <a:solidFill>
                  <a:schemeClr val="tx1">
                    <a:lumMod val="75000"/>
                    <a:lumOff val="25000"/>
                  </a:schemeClr>
                </a:solidFill>
                <a:latin typeface="Times New Roman" panose="02020603050405020304" pitchFamily="18" charset="0"/>
                <a:cs typeface="Times New Roman" panose="02020603050405020304" pitchFamily="18" charset="0"/>
                <a:sym typeface="+mn-ea"/>
              </a:rPr>
              <a:t> </a:t>
            </a:r>
            <a:r>
              <a:rPr lang="en-US" sz="2800" dirty="0">
                <a:solidFill>
                  <a:schemeClr val="tx1">
                    <a:lumMod val="75000"/>
                    <a:lumOff val="25000"/>
                  </a:schemeClr>
                </a:solidFill>
                <a:latin typeface="Times New Roman" panose="02020603050405020304" pitchFamily="18" charset="0"/>
                <a:cs typeface="Times New Roman" panose="02020603050405020304" pitchFamily="18" charset="0"/>
                <a:sym typeface="+mn-ea"/>
              </a:rPr>
              <a:t>25 MeV/u </a:t>
            </a:r>
            <a:r>
              <a:rPr lang="en-US" sz="2800" baseline="30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124</a:t>
            </a:r>
            <a:r>
              <a:rPr lang="en-US" sz="2800" dirty="0">
                <a:solidFill>
                  <a:schemeClr val="tx1">
                    <a:lumMod val="75000"/>
                    <a:lumOff val="25000"/>
                  </a:schemeClr>
                </a:solidFill>
                <a:latin typeface="Times New Roman" panose="02020603050405020304" pitchFamily="18" charset="0"/>
                <a:cs typeface="Times New Roman" panose="02020603050405020304" pitchFamily="18" charset="0"/>
                <a:sym typeface="+mn-ea"/>
              </a:rPr>
              <a:t>Sn+</a:t>
            </a:r>
            <a:r>
              <a:rPr lang="en-US" sz="2800" baseline="30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124</a:t>
            </a:r>
            <a:r>
              <a:rPr lang="en-US" sz="2800" dirty="0">
                <a:solidFill>
                  <a:schemeClr val="tx1">
                    <a:lumMod val="75000"/>
                    <a:lumOff val="25000"/>
                  </a:schemeClr>
                </a:solidFill>
                <a:latin typeface="Times New Roman" panose="02020603050405020304" pitchFamily="18" charset="0"/>
                <a:cs typeface="Times New Roman" panose="02020603050405020304" pitchFamily="18" charset="0"/>
                <a:sym typeface="+mn-ea"/>
              </a:rPr>
              <a:t>Sn </a:t>
            </a:r>
            <a:r>
              <a:rPr lang="zh-CN" altLang="en-US" sz="2800" dirty="0">
                <a:solidFill>
                  <a:schemeClr val="tx1">
                    <a:lumMod val="75000"/>
                    <a:lumOff val="25000"/>
                  </a:schemeClr>
                </a:solidFill>
                <a:latin typeface="Times New Roman" panose="02020603050405020304" pitchFamily="18" charset="0"/>
                <a:cs typeface="Times New Roman" panose="02020603050405020304" pitchFamily="18" charset="0"/>
                <a:sym typeface="+mn-ea"/>
              </a:rPr>
              <a:t>实验</a:t>
            </a:r>
            <a:r>
              <a:rPr lang="en-US" altLang="zh-CN" sz="2800" dirty="0">
                <a:solidFill>
                  <a:schemeClr val="tx1">
                    <a:lumMod val="75000"/>
                    <a:lumOff val="25000"/>
                  </a:schemeClr>
                </a:solidFill>
                <a:latin typeface="Times New Roman" panose="02020603050405020304" pitchFamily="18" charset="0"/>
                <a:cs typeface="Times New Roman" panose="02020603050405020304" pitchFamily="18" charset="0"/>
                <a:sym typeface="+mn-ea"/>
              </a:rPr>
              <a:t>  </a:t>
            </a:r>
            <a:r>
              <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(2024</a:t>
            </a:r>
            <a:r>
              <a:rPr lang="zh-CN" altLang="en-US"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年</a:t>
            </a:r>
            <a:r>
              <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4</a:t>
            </a:r>
            <a:r>
              <a:rPr lang="zh-CN" altLang="en-US"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月</a:t>
            </a:r>
            <a:r>
              <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a:t>
            </a:r>
            <a:endPar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sym typeface="+mn-ea"/>
            </a:endParaRPr>
          </a:p>
        </p:txBody>
      </p:sp>
      <p:grpSp>
        <p:nvGrpSpPr>
          <p:cNvPr id="34" name="组合 33"/>
          <p:cNvGrpSpPr/>
          <p:nvPr/>
        </p:nvGrpSpPr>
        <p:grpSpPr>
          <a:xfrm>
            <a:off x="218440" y="861843"/>
            <a:ext cx="2988310" cy="5875694"/>
            <a:chOff x="464" y="1402"/>
            <a:chExt cx="4706" cy="9253"/>
          </a:xfrm>
        </p:grpSpPr>
        <p:grpSp>
          <p:nvGrpSpPr>
            <p:cNvPr id="3" name="组合 2"/>
            <p:cNvGrpSpPr/>
            <p:nvPr/>
          </p:nvGrpSpPr>
          <p:grpSpPr>
            <a:xfrm>
              <a:off x="466" y="7894"/>
              <a:ext cx="4570" cy="2761"/>
              <a:chOff x="6763" y="2094"/>
              <a:chExt cx="5242" cy="4113"/>
            </a:xfrm>
          </p:grpSpPr>
          <p:grpSp>
            <p:nvGrpSpPr>
              <p:cNvPr id="18" name="组合 17"/>
              <p:cNvGrpSpPr/>
              <p:nvPr/>
            </p:nvGrpSpPr>
            <p:grpSpPr>
              <a:xfrm rot="0">
                <a:off x="6763" y="2094"/>
                <a:ext cx="5242" cy="4113"/>
                <a:chOff x="6783" y="1483"/>
                <a:chExt cx="5928" cy="4411"/>
              </a:xfrm>
            </p:grpSpPr>
            <p:pic>
              <p:nvPicPr>
                <p:cNvPr id="19" name="图片 18"/>
                <p:cNvPicPr>
                  <a:picLocks noChangeAspect="1"/>
                </p:cNvPicPr>
                <p:nvPr/>
              </p:nvPicPr>
              <p:blipFill>
                <a:blip r:embed="rId4"/>
                <a:stretch>
                  <a:fillRect/>
                </a:stretch>
              </p:blipFill>
              <p:spPr>
                <a:xfrm>
                  <a:off x="6783" y="1483"/>
                  <a:ext cx="5928" cy="4411"/>
                </a:xfrm>
                <a:prstGeom prst="rect">
                  <a:avLst/>
                </a:prstGeom>
              </p:spPr>
            </p:pic>
            <p:cxnSp>
              <p:nvCxnSpPr>
                <p:cNvPr id="20" name="直接箭头连接符 19"/>
                <p:cNvCxnSpPr/>
                <p:nvPr/>
              </p:nvCxnSpPr>
              <p:spPr>
                <a:xfrm>
                  <a:off x="10358" y="2691"/>
                  <a:ext cx="400" cy="735"/>
                </a:xfrm>
                <a:prstGeom prst="straightConnector1">
                  <a:avLst/>
                </a:prstGeom>
                <a:ln w="38100">
                  <a:solidFill>
                    <a:srgbClr val="00FF00"/>
                  </a:solidFill>
                  <a:tailEnd type="arrow"/>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842" y="2194"/>
                  <a:ext cx="2729" cy="552"/>
                </a:xfrm>
                <a:prstGeom prst="rect">
                  <a:avLst/>
                </a:prstGeom>
                <a:solidFill>
                  <a:srgbClr val="404040">
                    <a:alpha val="76000"/>
                  </a:srgbClr>
                </a:solidFill>
              </p:spPr>
              <p:txBody>
                <a:bodyPr wrap="square" rtlCol="0" anchor="t">
                  <a:noAutofit/>
                </a:bodyPr>
                <a:p>
                  <a:pPr algn="ctr">
                    <a:lnSpc>
                      <a:spcPct val="70000"/>
                    </a:lnSpc>
                  </a:pPr>
                  <a:r>
                    <a:rPr lang="en-US" altLang="zh-CN" sz="1400" b="1" dirty="0">
                      <a:solidFill>
                        <a:srgbClr val="00FF00"/>
                      </a:solidFill>
                      <a:latin typeface="Times New Roman" panose="02020603050405020304" pitchFamily="18" charset="0"/>
                      <a:cs typeface="Times New Roman" panose="02020603050405020304" pitchFamily="18" charset="0"/>
                      <a:sym typeface="+mn-ea"/>
                    </a:rPr>
                    <a:t>CsI hodoscope</a:t>
                  </a:r>
                  <a:endParaRPr lang="en-US" altLang="zh-CN" sz="1400" b="1" dirty="0">
                    <a:solidFill>
                      <a:srgbClr val="00FF00"/>
                    </a:solidFill>
                    <a:latin typeface="Times New Roman" panose="02020603050405020304" pitchFamily="18" charset="0"/>
                    <a:cs typeface="Times New Roman" panose="02020603050405020304" pitchFamily="18" charset="0"/>
                    <a:sym typeface="+mn-ea"/>
                  </a:endParaRPr>
                </a:p>
              </p:txBody>
            </p:sp>
          </p:grpSp>
          <p:sp>
            <p:nvSpPr>
              <p:cNvPr id="22" name="文本框 21"/>
              <p:cNvSpPr txBox="1"/>
              <p:nvPr/>
            </p:nvSpPr>
            <p:spPr>
              <a:xfrm>
                <a:off x="6974" y="5680"/>
                <a:ext cx="2525" cy="449"/>
              </a:xfrm>
              <a:prstGeom prst="rect">
                <a:avLst/>
              </a:prstGeom>
              <a:solidFill>
                <a:srgbClr val="404040">
                  <a:alpha val="76000"/>
                </a:srgbClr>
              </a:solidFill>
            </p:spPr>
            <p:txBody>
              <a:bodyPr wrap="square" rtlCol="0" anchor="t">
                <a:noAutofit/>
              </a:bodyPr>
              <a:p>
                <a:pPr algn="ctr">
                  <a:lnSpc>
                    <a:spcPct val="60000"/>
                  </a:lnSpc>
                </a:pPr>
                <a:r>
                  <a:rPr lang="en-US" altLang="zh-CN" sz="1400" b="1" dirty="0">
                    <a:solidFill>
                      <a:srgbClr val="FF00FF"/>
                    </a:solidFill>
                    <a:latin typeface="Times New Roman" panose="02020603050405020304" pitchFamily="18" charset="0"/>
                    <a:cs typeface="Times New Roman" panose="02020603050405020304" pitchFamily="18" charset="0"/>
                    <a:sym typeface="+mn-ea"/>
                  </a:rPr>
                  <a:t>Neutron Wall</a:t>
                </a:r>
                <a:endParaRPr lang="en-US" altLang="zh-CN" sz="1400" b="1" dirty="0">
                  <a:solidFill>
                    <a:srgbClr val="FF00FF"/>
                  </a:solidFill>
                  <a:latin typeface="Times New Roman" panose="02020603050405020304" pitchFamily="18" charset="0"/>
                  <a:cs typeface="Times New Roman" panose="02020603050405020304" pitchFamily="18" charset="0"/>
                  <a:sym typeface="+mn-ea"/>
                </a:endParaRPr>
              </a:p>
            </p:txBody>
          </p:sp>
          <p:cxnSp>
            <p:nvCxnSpPr>
              <p:cNvPr id="23" name="直接箭头连接符 22"/>
              <p:cNvCxnSpPr/>
              <p:nvPr/>
            </p:nvCxnSpPr>
            <p:spPr>
              <a:xfrm>
                <a:off x="7713" y="4749"/>
                <a:ext cx="323" cy="932"/>
              </a:xfrm>
              <a:prstGeom prst="straightConnector1">
                <a:avLst/>
              </a:prstGeom>
              <a:ln w="38100">
                <a:solidFill>
                  <a:srgbClr val="FF00FF"/>
                </a:solidFill>
                <a:tailEnd type="arrow"/>
              </a:ln>
            </p:spPr>
            <p:style>
              <a:lnRef idx="2">
                <a:schemeClr val="accent1"/>
              </a:lnRef>
              <a:fillRef idx="0">
                <a:srgbClr val="FFFFFF"/>
              </a:fillRef>
              <a:effectRef idx="0">
                <a:srgbClr val="FFFFFF"/>
              </a:effectRef>
              <a:fontRef idx="minor">
                <a:schemeClr val="tx1"/>
              </a:fontRef>
            </p:style>
          </p:cxnSp>
        </p:grpSp>
        <p:grpSp>
          <p:nvGrpSpPr>
            <p:cNvPr id="27" name="组合 26"/>
            <p:cNvGrpSpPr/>
            <p:nvPr/>
          </p:nvGrpSpPr>
          <p:grpSpPr>
            <a:xfrm>
              <a:off x="464" y="1402"/>
              <a:ext cx="4706" cy="6314"/>
              <a:chOff x="1077" y="2265"/>
              <a:chExt cx="4706" cy="6314"/>
            </a:xfrm>
          </p:grpSpPr>
          <p:grpSp>
            <p:nvGrpSpPr>
              <p:cNvPr id="16" name="组合 15"/>
              <p:cNvGrpSpPr/>
              <p:nvPr/>
            </p:nvGrpSpPr>
            <p:grpSpPr>
              <a:xfrm rot="0">
                <a:off x="1077" y="2265"/>
                <a:ext cx="4572" cy="6314"/>
                <a:chOff x="1304" y="1229"/>
                <a:chExt cx="4585" cy="6551"/>
              </a:xfrm>
            </p:grpSpPr>
            <p:pic>
              <p:nvPicPr>
                <p:cNvPr id="227" name="图片 226"/>
                <p:cNvPicPr>
                  <a:picLocks noChangeAspect="1"/>
                </p:cNvPicPr>
                <p:nvPr/>
              </p:nvPicPr>
              <p:blipFill>
                <a:blip r:embed="rId5"/>
                <a:stretch>
                  <a:fillRect/>
                </a:stretch>
              </p:blipFill>
              <p:spPr>
                <a:xfrm>
                  <a:off x="1304" y="1229"/>
                  <a:ext cx="4585" cy="6551"/>
                </a:xfrm>
                <a:prstGeom prst="rect">
                  <a:avLst/>
                </a:prstGeom>
                <a:ln>
                  <a:solidFill>
                    <a:schemeClr val="bg1">
                      <a:lumMod val="85000"/>
                    </a:schemeClr>
                  </a:solidFill>
                </a:ln>
              </p:spPr>
            </p:pic>
            <p:cxnSp>
              <p:nvCxnSpPr>
                <p:cNvPr id="9" name="直接箭头连接符 8"/>
                <p:cNvCxnSpPr/>
                <p:nvPr/>
              </p:nvCxnSpPr>
              <p:spPr>
                <a:xfrm flipH="1" flipV="1">
                  <a:off x="1871" y="3015"/>
                  <a:ext cx="1663" cy="2523"/>
                </a:xfrm>
                <a:prstGeom prst="straightConnector1">
                  <a:avLst/>
                </a:prstGeom>
                <a:ln>
                  <a:solidFill>
                    <a:srgbClr val="0000FF">
                      <a:alpha val="54000"/>
                    </a:srgbClr>
                  </a:solidFill>
                  <a:tailEnd type="arrow"/>
                </a:ln>
              </p:spPr>
              <p:style>
                <a:lnRef idx="2">
                  <a:schemeClr val="accent1"/>
                </a:lnRef>
                <a:fillRef idx="0">
                  <a:srgbClr val="FFFFFF"/>
                </a:fillRef>
                <a:effectRef idx="0">
                  <a:srgbClr val="FFFFFF"/>
                </a:effectRef>
                <a:fontRef idx="minor">
                  <a:schemeClr val="tx1"/>
                </a:fontRef>
              </p:style>
            </p:cxnSp>
            <p:cxnSp>
              <p:nvCxnSpPr>
                <p:cNvPr id="11" name="直接箭头连接符 10"/>
                <p:cNvCxnSpPr/>
                <p:nvPr/>
              </p:nvCxnSpPr>
              <p:spPr>
                <a:xfrm flipH="1" flipV="1">
                  <a:off x="3005" y="2334"/>
                  <a:ext cx="567" cy="3175"/>
                </a:xfrm>
                <a:prstGeom prst="straightConnector1">
                  <a:avLst/>
                </a:prstGeom>
                <a:ln>
                  <a:solidFill>
                    <a:srgbClr val="0000FF">
                      <a:alpha val="54000"/>
                    </a:srgbClr>
                  </a:solidFill>
                  <a:tailEnd type="arrow"/>
                </a:ln>
              </p:spPr>
              <p:style>
                <a:lnRef idx="2">
                  <a:schemeClr val="accent1"/>
                </a:lnRef>
                <a:fillRef idx="0">
                  <a:srgbClr val="FFFFFF"/>
                </a:fillRef>
                <a:effectRef idx="0">
                  <a:srgbClr val="FFFFFF"/>
                </a:effectRef>
                <a:fontRef idx="minor">
                  <a:schemeClr val="tx1"/>
                </a:fontRef>
              </p:style>
            </p:cxnSp>
            <p:sp>
              <p:nvSpPr>
                <p:cNvPr id="13" name="椭圆 12"/>
                <p:cNvSpPr/>
                <p:nvPr/>
              </p:nvSpPr>
              <p:spPr>
                <a:xfrm>
                  <a:off x="2438" y="3971"/>
                  <a:ext cx="227" cy="227"/>
                </a:xfrm>
                <a:prstGeom prst="ellipse">
                  <a:avLst/>
                </a:prstGeom>
                <a:solidFill>
                  <a:srgbClr val="0000FF"/>
                </a:solidFill>
                <a:ln>
                  <a:solidFill>
                    <a:srgbClr val="0000FF"/>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椭圆 13"/>
                <p:cNvSpPr/>
                <p:nvPr/>
              </p:nvSpPr>
              <p:spPr>
                <a:xfrm>
                  <a:off x="3147" y="3695"/>
                  <a:ext cx="227" cy="227"/>
                </a:xfrm>
                <a:prstGeom prst="ellipse">
                  <a:avLst/>
                </a:prstGeom>
                <a:solidFill>
                  <a:srgbClr val="0000FF"/>
                </a:solidFill>
                <a:ln>
                  <a:solidFill>
                    <a:srgbClr val="0000FF"/>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椭圆 14"/>
                <p:cNvSpPr/>
                <p:nvPr/>
              </p:nvSpPr>
              <p:spPr>
                <a:xfrm>
                  <a:off x="3374" y="5382"/>
                  <a:ext cx="510" cy="340"/>
                </a:xfrm>
                <a:prstGeom prst="ellipse">
                  <a:avLst/>
                </a:prstGeom>
                <a:gradFill>
                  <a:gsLst>
                    <a:gs pos="87000">
                      <a:schemeClr val="accent2">
                        <a:lumMod val="50000"/>
                      </a:schemeClr>
                    </a:gs>
                    <a:gs pos="58000">
                      <a:srgbClr val="F0576D"/>
                    </a:gs>
                    <a:gs pos="5000">
                      <a:srgbClr val="FFFF00"/>
                    </a:gs>
                  </a:gsLst>
                  <a:path path="circle">
                    <a:fillToRect l="50000" t="50000" r="50000" b="50000"/>
                  </a:path>
                  <a:tileRect/>
                </a:gradFill>
                <a:ln>
                  <a:noFill/>
                </a:ln>
                <a:effectLst>
                  <a:softEdge rad="3175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cxnSp>
            <p:nvCxnSpPr>
              <p:cNvPr id="6" name="直接箭头连接符 5"/>
              <p:cNvCxnSpPr/>
              <p:nvPr/>
            </p:nvCxnSpPr>
            <p:spPr>
              <a:xfrm flipH="1" flipV="1">
                <a:off x="4411" y="6943"/>
                <a:ext cx="874" cy="404"/>
              </a:xfrm>
              <a:prstGeom prst="straightConnector1">
                <a:avLst/>
              </a:prstGeom>
              <a:ln>
                <a:solidFill>
                  <a:srgbClr val="FF0066"/>
                </a:solidFill>
                <a:tailEnd type="arrow"/>
              </a:ln>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4525" y="7170"/>
                <a:ext cx="1153" cy="531"/>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r>
                  <a:rPr lang="en-US" altLang="zh-CN" sz="1600" b="1" dirty="0">
                    <a:solidFill>
                      <a:srgbClr val="FF0066"/>
                    </a:solidFill>
                    <a:latin typeface="Times New Roman" panose="02020603050405020304" pitchFamily="18" charset="0"/>
                    <a:cs typeface="Times New Roman" panose="02020603050405020304" pitchFamily="18" charset="0"/>
                    <a:sym typeface="+mn-ea"/>
                  </a:rPr>
                  <a:t>Beam</a:t>
                </a:r>
                <a:endParaRPr lang="en-US" altLang="zh-CN" sz="1600" b="1" dirty="0">
                  <a:solidFill>
                    <a:srgbClr val="FF0066"/>
                  </a:solidFill>
                  <a:latin typeface="Times New Roman" panose="02020603050405020304" pitchFamily="18" charset="0"/>
                  <a:cs typeface="Times New Roman" panose="02020603050405020304" pitchFamily="18" charset="0"/>
                  <a:sym typeface="+mn-ea"/>
                </a:endParaRPr>
              </a:p>
            </p:txBody>
          </p:sp>
          <p:sp>
            <p:nvSpPr>
              <p:cNvPr id="12" name="文本框 11"/>
              <p:cNvSpPr txBox="1"/>
              <p:nvPr/>
            </p:nvSpPr>
            <p:spPr>
              <a:xfrm>
                <a:off x="4253" y="2339"/>
                <a:ext cx="1530" cy="822"/>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r>
                  <a:rPr lang="en-US" altLang="zh-CN" sz="1400" b="1" dirty="0">
                    <a:solidFill>
                      <a:srgbClr val="FF0066"/>
                    </a:solidFill>
                    <a:latin typeface="Times New Roman" panose="02020603050405020304" pitchFamily="18" charset="0"/>
                    <a:cs typeface="Times New Roman" panose="02020603050405020304" pitchFamily="18" charset="0"/>
                    <a:sym typeface="+mn-ea"/>
                  </a:rPr>
                  <a:t>Neutron Wall</a:t>
                </a:r>
                <a:endParaRPr lang="en-US" altLang="zh-CN" sz="1400" b="1" dirty="0">
                  <a:solidFill>
                    <a:srgbClr val="FF0066"/>
                  </a:solidFill>
                  <a:latin typeface="Times New Roman" panose="02020603050405020304" pitchFamily="18" charset="0"/>
                  <a:cs typeface="Times New Roman" panose="02020603050405020304" pitchFamily="18" charset="0"/>
                  <a:sym typeface="+mn-ea"/>
                </a:endParaRPr>
              </a:p>
            </p:txBody>
          </p:sp>
          <p:sp>
            <p:nvSpPr>
              <p:cNvPr id="25" name="文本框 24"/>
              <p:cNvSpPr txBox="1"/>
              <p:nvPr/>
            </p:nvSpPr>
            <p:spPr>
              <a:xfrm>
                <a:off x="2370" y="8077"/>
                <a:ext cx="1817" cy="483"/>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r>
                  <a:rPr lang="en-US" altLang="zh-CN" sz="1400" b="1" dirty="0">
                    <a:solidFill>
                      <a:srgbClr val="FF0066"/>
                    </a:solidFill>
                    <a:latin typeface="Times New Roman" panose="02020603050405020304" pitchFamily="18" charset="0"/>
                    <a:cs typeface="Times New Roman" panose="02020603050405020304" pitchFamily="18" charset="0"/>
                    <a:sym typeface="Symbol" panose="05050102010706020507" charset="0"/>
                  </a:rPr>
                  <a:t></a:t>
                </a:r>
                <a:r>
                  <a:rPr lang="en-US" altLang="zh-CN" sz="1400" b="1" dirty="0">
                    <a:solidFill>
                      <a:srgbClr val="FF0066"/>
                    </a:solidFill>
                    <a:latin typeface="Times New Roman" panose="02020603050405020304" pitchFamily="18" charset="0"/>
                    <a:cs typeface="Times New Roman" panose="02020603050405020304" pitchFamily="18" charset="0"/>
                    <a:sym typeface="+mn-ea"/>
                  </a:rPr>
                  <a:t> Hodoscope</a:t>
                </a:r>
                <a:endParaRPr lang="en-US" altLang="zh-CN" sz="1400" b="1" dirty="0">
                  <a:solidFill>
                    <a:srgbClr val="FF0066"/>
                  </a:solidFill>
                  <a:latin typeface="Times New Roman" panose="02020603050405020304" pitchFamily="18" charset="0"/>
                  <a:cs typeface="Times New Roman" panose="02020603050405020304" pitchFamily="18" charset="0"/>
                  <a:sym typeface="+mn-ea"/>
                </a:endParaRPr>
              </a:p>
            </p:txBody>
          </p:sp>
          <p:sp>
            <p:nvSpPr>
              <p:cNvPr id="26" name="文本框 25"/>
              <p:cNvSpPr txBox="1"/>
              <p:nvPr/>
            </p:nvSpPr>
            <p:spPr>
              <a:xfrm>
                <a:off x="3638" y="5513"/>
                <a:ext cx="1180" cy="531"/>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r>
                  <a:rPr lang="en-US" altLang="zh-CN" sz="1600" b="1" dirty="0">
                    <a:solidFill>
                      <a:srgbClr val="FF0066"/>
                    </a:solidFill>
                    <a:latin typeface="Times New Roman" panose="02020603050405020304" pitchFamily="18" charset="0"/>
                    <a:cs typeface="Times New Roman" panose="02020603050405020304" pitchFamily="18" charset="0"/>
                    <a:sym typeface="+mn-ea"/>
                  </a:rPr>
                  <a:t>SSD </a:t>
                </a:r>
                <a:endParaRPr lang="en-US" altLang="zh-CN" sz="1600" b="1" dirty="0">
                  <a:solidFill>
                    <a:srgbClr val="FF0066"/>
                  </a:solidFill>
                  <a:latin typeface="Times New Roman" panose="02020603050405020304" pitchFamily="18" charset="0"/>
                  <a:cs typeface="Times New Roman" panose="02020603050405020304" pitchFamily="18" charset="0"/>
                  <a:sym typeface="+mn-ea"/>
                </a:endParaRPr>
              </a:p>
            </p:txBody>
          </p:sp>
        </p:grpSp>
      </p:grpSp>
      <mc:AlternateContent xmlns:mc="http://schemas.openxmlformats.org/markup-compatibility/2006">
        <mc:Choice xmlns:a14="http://schemas.microsoft.com/office/drawing/2010/main" Requires="a14">
          <p:sp>
            <p:nvSpPr>
              <p:cNvPr id="28" name="文本框 27"/>
              <p:cNvSpPr txBox="1"/>
              <p:nvPr>
                <p:custDataLst>
                  <p:tags r:id="rId6"/>
                </p:custDataLst>
              </p:nvPr>
            </p:nvSpPr>
            <p:spPr>
              <a:xfrm>
                <a:off x="3563620" y="836295"/>
                <a:ext cx="5353050" cy="1283335"/>
              </a:xfrm>
              <a:prstGeom prst="rect">
                <a:avLst/>
              </a:prstGeom>
              <a:noFill/>
            </p:spPr>
            <p:txBody>
              <a:bodyPr wrap="square">
                <a:spAutoFit/>
              </a:bodyPr>
              <a:p>
                <a:pPr algn="l">
                  <a:lnSpc>
                    <a:spcPct val="120000"/>
                  </a:lnSpc>
                </a:pPr>
                <a:r>
                  <a:rPr lang="zh-CN" altLang="en-US" sz="1600" b="1"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探测器布局</a:t>
                </a:r>
                <a:r>
                  <a:rPr lang="en-US" altLang="zh-CN" sz="1600" b="1"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a:t>
                </a:r>
                <a:endParaRPr lang="en-US" altLang="zh-CN" sz="1600" b="1"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a:p>
                <a:pPr marL="742950" lvl="1" indent="-285750" algn="l">
                  <a:lnSpc>
                    <a:spcPct val="120000"/>
                  </a:lnSpc>
                  <a:buFont typeface="Arial" panose="020B0604020202020204" pitchFamily="34" charset="0"/>
                  <a:buChar char="•"/>
                </a:pPr>
                <a14:m>
                  <m:oMath xmlns:m="http://schemas.openxmlformats.org/officeDocument/2006/math">
                    <m:r>
                      <a:rPr lang="en-US" altLang="zh-CN" sz="1600" i="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4</m:t>
                    </m:r>
                    <m:r>
                      <a:rPr lang="en-US" altLang="zh-CN" sz="1600" i="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m:t>
                    </m:r>
                    <m:r>
                      <a:rPr lang="en-US" altLang="zh-CN" sz="1600" i="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5</m:t>
                    </m:r>
                    <m:r>
                      <a:rPr lang="en-US" altLang="zh-CN" sz="1600" i="1"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m:t> 单元</m:t>
                    </m:r>
                  </m:oMath>
                </a14:m>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中子墙</a:t>
                </a:r>
                <a:endPar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a:p>
                <a:pPr marL="742950" lvl="1" indent="-285750" algn="l">
                  <a:lnSpc>
                    <a:spcPct val="120000"/>
                  </a:lnSpc>
                  <a:buFont typeface="Arial" panose="020B0604020202020204" pitchFamily="34" charset="0"/>
                  <a:buChar char="•"/>
                </a:pPr>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6 </a:t>
                </a: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硅条望远镜测量带电粒子</a:t>
                </a:r>
                <a:endPar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endParaRPr>
              </a:p>
              <a:p>
                <a:pPr marL="742950" lvl="1" indent="-285750" algn="l">
                  <a:lnSpc>
                    <a:spcPct val="120000"/>
                  </a:lnSpc>
                  <a:buFont typeface="Arial" panose="020B0604020202020204" pitchFamily="34" charset="0"/>
                  <a:buChar char="•"/>
                </a:pPr>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15-</a:t>
                </a: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单元</a:t>
                </a:r>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 CsI(Tl) </a:t>
                </a: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mn-ea"/>
                  </a:rPr>
                  <a:t>阵列测量高能光子</a:t>
                </a:r>
                <a:endPar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endParaRPr>
              </a:p>
            </p:txBody>
          </p:sp>
        </mc:Choice>
        <mc:Fallback>
          <p:sp>
            <p:nvSpPr>
              <p:cNvPr id="28" name="文本框 27"/>
              <p:cNvSpPr txBox="1">
                <a:spLocks noRot="1" noChangeAspect="1" noMove="1" noResize="1" noEditPoints="1" noAdjustHandles="1" noChangeArrowheads="1" noChangeShapeType="1" noTextEdit="1"/>
              </p:cNvSpPr>
              <p:nvPr>
                <p:custDataLst>
                  <p:tags r:id="rId7"/>
                </p:custDataLst>
              </p:nvPr>
            </p:nvSpPr>
            <p:spPr>
              <a:xfrm>
                <a:off x="3563620" y="836295"/>
                <a:ext cx="5353050" cy="1283335"/>
              </a:xfrm>
              <a:prstGeom prst="rect">
                <a:avLst/>
              </a:prstGeom>
              <a:blipFill rotWithShape="1">
                <a:blip r:embed="rId8"/>
                <a:stretch>
                  <a:fillRect/>
                </a:stretch>
              </a:blipFill>
            </p:spPr>
            <p:txBody>
              <a:bodyPr/>
              <a:lstStyle/>
              <a:p>
                <a:r>
                  <a:rPr lang="zh-CN" altLang="en-US">
                    <a:noFill/>
                  </a:rPr>
                  <a:t> </a:t>
                </a:r>
              </a:p>
            </p:txBody>
          </p:sp>
        </mc:Fallback>
      </mc:AlternateContent>
      <p:grpSp>
        <p:nvGrpSpPr>
          <p:cNvPr id="33" name="组合 32"/>
          <p:cNvGrpSpPr/>
          <p:nvPr/>
        </p:nvGrpSpPr>
        <p:grpSpPr>
          <a:xfrm>
            <a:off x="4428490" y="3404235"/>
            <a:ext cx="4563110" cy="2954020"/>
            <a:chOff x="7314" y="6527"/>
            <a:chExt cx="7186" cy="4652"/>
          </a:xfrm>
        </p:grpSpPr>
        <p:pic>
          <p:nvPicPr>
            <p:cNvPr id="30" name="图片 29"/>
            <p:cNvPicPr>
              <a:picLocks noChangeAspect="1"/>
            </p:cNvPicPr>
            <p:nvPr/>
          </p:nvPicPr>
          <p:blipFill>
            <a:blip r:embed="rId9"/>
            <a:stretch>
              <a:fillRect/>
            </a:stretch>
          </p:blipFill>
          <p:spPr>
            <a:xfrm>
              <a:off x="9582" y="6527"/>
              <a:ext cx="4918" cy="3880"/>
            </a:xfrm>
            <a:prstGeom prst="rect">
              <a:avLst/>
            </a:prstGeom>
          </p:spPr>
        </p:pic>
        <p:sp>
          <p:nvSpPr>
            <p:cNvPr id="31" name="文本框 30"/>
            <p:cNvSpPr txBox="1"/>
            <p:nvPr/>
          </p:nvSpPr>
          <p:spPr>
            <a:xfrm>
              <a:off x="7314" y="10648"/>
              <a:ext cx="2449" cy="531"/>
            </a:xfrm>
            <a:prstGeom prst="rect">
              <a:avLst/>
            </a:prstGeom>
            <a:noFill/>
          </p:spPr>
          <p:txBody>
            <a:bodyPr wrap="square" rtlCol="0" anchor="t">
              <a:spAutoFit/>
            </a:bodyPr>
            <a:p>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rPr>
                <a:t>n- </a:t>
              </a: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rPr>
                <a:t>鉴别</a:t>
              </a:r>
              <a:endPar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endParaRPr>
            </a:p>
          </p:txBody>
        </p:sp>
        <p:sp>
          <p:nvSpPr>
            <p:cNvPr id="32" name="文本框 31"/>
            <p:cNvSpPr txBox="1"/>
            <p:nvPr/>
          </p:nvSpPr>
          <p:spPr>
            <a:xfrm>
              <a:off x="10375" y="10648"/>
              <a:ext cx="3708" cy="531"/>
            </a:xfrm>
            <a:prstGeom prst="rect">
              <a:avLst/>
            </a:prstGeom>
            <a:noFill/>
          </p:spPr>
          <p:txBody>
            <a:bodyPr wrap="square" rtlCol="0" anchor="t">
              <a:spAutoFit/>
            </a:bodyPr>
            <a:p>
              <a:r>
                <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rPr>
                <a:t> G4 </a:t>
              </a:r>
              <a:r>
                <a:rPr lang="zh-CN" altLang="en-US"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rPr>
                <a:t>效率曲线模拟</a:t>
              </a:r>
              <a:endParaRPr lang="en-US" altLang="zh-CN" sz="1600" dirty="0">
                <a:solidFill>
                  <a:schemeClr val="tx1">
                    <a:lumMod val="75000"/>
                    <a:lumOff val="25000"/>
                  </a:schemeClr>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endParaRPr>
            </a:p>
          </p:txBody>
        </p:sp>
      </p:grpSp>
      <p:sp>
        <p:nvSpPr>
          <p:cNvPr id="2" name="文本框 1"/>
          <p:cNvSpPr txBox="1"/>
          <p:nvPr/>
        </p:nvSpPr>
        <p:spPr>
          <a:xfrm>
            <a:off x="4344670" y="6478905"/>
            <a:ext cx="4572000" cy="306705"/>
          </a:xfrm>
          <a:prstGeom prst="rect">
            <a:avLst/>
          </a:prstGeom>
          <a:noFill/>
        </p:spPr>
        <p:txBody>
          <a:bodyPr wrap="square" rtlCol="0" anchor="t">
            <a:spAutoFit/>
          </a:bodyPr>
          <a:p>
            <a:r>
              <a:rPr lang="en-US" altLang="zh-CN" sz="14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D. W. Si et al.,  </a:t>
            </a:r>
            <a:r>
              <a:rPr lang="en-US" altLang="zh-CN" sz="1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Nucl.  Inst. Meth. A</a:t>
            </a:r>
            <a:r>
              <a:rPr lang="en-US" altLang="zh-CN" sz="14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1070,170055 (2025)</a:t>
            </a:r>
            <a:endParaRPr lang="en-US" altLang="zh-CN" sz="14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endParaRPr>
          </a:p>
        </p:txBody>
      </p:sp>
      <p:pic>
        <p:nvPicPr>
          <p:cNvPr id="10" name="图片 9"/>
          <p:cNvPicPr>
            <a:picLocks noChangeAspect="1"/>
          </p:cNvPicPr>
          <p:nvPr/>
        </p:nvPicPr>
        <p:blipFill>
          <a:blip r:embed="rId10"/>
          <a:stretch>
            <a:fillRect/>
          </a:stretch>
        </p:blipFill>
        <p:spPr>
          <a:xfrm>
            <a:off x="3206115" y="3269615"/>
            <a:ext cx="2647315" cy="27133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31595" y="80645"/>
            <a:ext cx="6847999" cy="41402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lvl="0" algn="ctr">
              <a:buClrTx/>
              <a:buSzTx/>
              <a:buFontTx/>
            </a:pPr>
            <a:r>
              <a:rPr lang="en-US" altLang="zh-CN" sz="21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sz="2100" dirty="0">
                <a:solidFill>
                  <a:schemeClr val="tx1">
                    <a:lumMod val="75000"/>
                    <a:lumOff val="25000"/>
                  </a:schemeClr>
                </a:solidFill>
                <a:latin typeface="Cambria Math" panose="02040503050406030204" pitchFamily="18" charset="0"/>
                <a:cs typeface="Cambria Math" panose="02040503050406030204" pitchFamily="18" charset="0"/>
                <a:sym typeface="+mn-ea"/>
              </a:rPr>
              <a:t>n-n</a:t>
            </a:r>
            <a:r>
              <a:rPr lang="en-US" altLang="zh-CN" sz="2100" dirty="0">
                <a:solidFill>
                  <a:schemeClr val="tx1">
                    <a:lumMod val="75000"/>
                    <a:lumOff val="25000"/>
                  </a:schemeClr>
                </a:solidFill>
                <a:latin typeface="Cambria Math" panose="02040503050406030204" pitchFamily="18" charset="0"/>
                <a:cs typeface="Cambria Math" panose="02040503050406030204" pitchFamily="18" charset="0"/>
                <a:sym typeface="+mn-ea"/>
              </a:rPr>
              <a:t> 关联函数</a:t>
            </a:r>
            <a:r>
              <a:rPr lang="zh-CN" altLang="en-US" sz="2100" dirty="0">
                <a:solidFill>
                  <a:schemeClr val="tx1">
                    <a:lumMod val="75000"/>
                    <a:lumOff val="25000"/>
                  </a:schemeClr>
                </a:solidFill>
                <a:latin typeface="Cambria Math" panose="02040503050406030204" pitchFamily="18" charset="0"/>
                <a:cs typeface="Cambria Math" panose="02040503050406030204" pitchFamily="18" charset="0"/>
                <a:sym typeface="+mn-ea"/>
              </a:rPr>
              <a:t>的测量结果</a:t>
            </a:r>
            <a:endParaRPr lang="zh-CN" altLang="en-US" sz="21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grpSp>
        <p:nvGrpSpPr>
          <p:cNvPr id="3" name="组合 2"/>
          <p:cNvGrpSpPr/>
          <p:nvPr/>
        </p:nvGrpSpPr>
        <p:grpSpPr>
          <a:xfrm>
            <a:off x="4355941" y="2780506"/>
            <a:ext cx="4030504" cy="3851910"/>
            <a:chOff x="6520" y="4153"/>
            <a:chExt cx="7232" cy="6323"/>
          </a:xfrm>
        </p:grpSpPr>
        <p:pic>
          <p:nvPicPr>
            <p:cNvPr id="6" name="图片 5"/>
            <p:cNvPicPr>
              <a:picLocks noChangeAspect="1"/>
            </p:cNvPicPr>
            <p:nvPr/>
          </p:nvPicPr>
          <p:blipFill>
            <a:blip r:embed="rId1"/>
            <a:stretch>
              <a:fillRect/>
            </a:stretch>
          </p:blipFill>
          <p:spPr>
            <a:xfrm>
              <a:off x="6520" y="4153"/>
              <a:ext cx="7232" cy="6323"/>
            </a:xfrm>
            <a:prstGeom prst="rect">
              <a:avLst/>
            </a:prstGeom>
          </p:spPr>
        </p:pic>
        <p:sp>
          <p:nvSpPr>
            <p:cNvPr id="2" name="文本框 1"/>
            <p:cNvSpPr txBox="1"/>
            <p:nvPr/>
          </p:nvSpPr>
          <p:spPr>
            <a:xfrm>
              <a:off x="8788" y="8916"/>
              <a:ext cx="3979" cy="452"/>
            </a:xfrm>
            <a:prstGeom prst="rect">
              <a:avLst/>
            </a:prstGeom>
            <a:noFill/>
          </p:spPr>
          <p:txBody>
            <a:bodyPr wrap="square" rtlCol="0" anchor="t">
              <a:spAutoFit/>
            </a:bodyPr>
            <a:p>
              <a:r>
                <a:rPr lang="zh-CN" altLang="en-US" sz="1200" dirty="0">
                  <a:solidFill>
                    <a:schemeClr val="bg1">
                      <a:lumMod val="50000"/>
                    </a:schemeClr>
                  </a:solidFill>
                  <a:latin typeface="Times New Roman" panose="02020603050405020304" pitchFamily="18" charset="0"/>
                  <a:cs typeface="Times New Roman" panose="02020603050405020304" pitchFamily="18" charset="0"/>
                  <a:sym typeface="+mn-ea"/>
                </a:rPr>
                <a:t>串扰</a:t>
              </a:r>
              <a:r>
                <a:rPr lang="zh-CN" altLang="en-US" sz="1200" dirty="0">
                  <a:solidFill>
                    <a:srgbClr val="C00000"/>
                  </a:solidFill>
                  <a:latin typeface="Times New Roman" panose="02020603050405020304" pitchFamily="18" charset="0"/>
                  <a:cs typeface="Times New Roman" panose="02020603050405020304" pitchFamily="18" charset="0"/>
                  <a:sym typeface="+mn-ea"/>
                </a:rPr>
                <a:t>和</a:t>
              </a:r>
              <a:r>
                <a:rPr lang="zh-CN" altLang="en-US" sz="1200" dirty="0">
                  <a:solidFill>
                    <a:schemeClr val="tx1">
                      <a:lumMod val="75000"/>
                      <a:lumOff val="25000"/>
                    </a:schemeClr>
                  </a:solidFill>
                  <a:latin typeface="Times New Roman" panose="02020603050405020304" pitchFamily="18" charset="0"/>
                  <a:cs typeface="Times New Roman" panose="02020603050405020304" pitchFamily="18" charset="0"/>
                  <a:sym typeface="+mn-ea"/>
                </a:rPr>
                <a:t>偶然符合</a:t>
              </a:r>
              <a:r>
                <a:rPr lang="zh-CN" altLang="en-US" sz="1200" dirty="0">
                  <a:solidFill>
                    <a:srgbClr val="C00000"/>
                  </a:solidFill>
                  <a:latin typeface="Times New Roman" panose="02020603050405020304" pitchFamily="18" charset="0"/>
                  <a:cs typeface="Times New Roman" panose="02020603050405020304" pitchFamily="18" charset="0"/>
                  <a:sym typeface="+mn-ea"/>
                </a:rPr>
                <a:t>部分相消</a:t>
              </a:r>
              <a:endParaRPr lang="zh-CN" altLang="en-US" sz="1200" dirty="0">
                <a:solidFill>
                  <a:srgbClr val="C00000"/>
                </a:solidFill>
                <a:latin typeface="Times New Roman" panose="02020603050405020304" pitchFamily="18" charset="0"/>
                <a:cs typeface="Times New Roman" panose="02020603050405020304" pitchFamily="18" charset="0"/>
                <a:sym typeface="+mn-ea"/>
              </a:endParaRPr>
            </a:p>
          </p:txBody>
        </p:sp>
        <p:cxnSp>
          <p:nvCxnSpPr>
            <p:cNvPr id="13" name="直接箭头连接符 12"/>
            <p:cNvCxnSpPr/>
            <p:nvPr/>
          </p:nvCxnSpPr>
          <p:spPr>
            <a:xfrm flipH="1">
              <a:off x="8108" y="9256"/>
              <a:ext cx="907" cy="227"/>
            </a:xfrm>
            <a:prstGeom prst="straightConnector1">
              <a:avLst/>
            </a:prstGeom>
            <a:ln>
              <a:gradFill>
                <a:gsLst>
                  <a:gs pos="0">
                    <a:srgbClr val="EB95FA"/>
                  </a:gs>
                  <a:gs pos="50000">
                    <a:srgbClr val="63D0F9"/>
                  </a:gs>
                  <a:gs pos="100000">
                    <a:srgbClr val="78FB93"/>
                  </a:gs>
                </a:gsLst>
                <a:lin ang="2700000" scaled="0"/>
              </a:gradFill>
              <a:tailEnd type="arrow"/>
            </a:ln>
          </p:spPr>
          <p:style>
            <a:lnRef idx="2">
              <a:schemeClr val="accent1"/>
            </a:lnRef>
            <a:fillRef idx="0">
              <a:srgbClr val="FFFFFF"/>
            </a:fillRef>
            <a:effectRef idx="0">
              <a:srgbClr val="FFFFFF"/>
            </a:effectRef>
            <a:fontRef idx="minor">
              <a:schemeClr val="tx1"/>
            </a:fontRef>
          </p:style>
        </p:cxnSp>
      </p:grpSp>
      <p:sp>
        <p:nvSpPr>
          <p:cNvPr id="14" name="文本框 13"/>
          <p:cNvSpPr txBox="1"/>
          <p:nvPr/>
        </p:nvSpPr>
        <p:spPr>
          <a:xfrm>
            <a:off x="4788059" y="2564924"/>
            <a:ext cx="3429000" cy="312420"/>
          </a:xfrm>
          <a:prstGeom prst="rect">
            <a:avLst/>
          </a:prstGeom>
          <a:noFill/>
        </p:spPr>
        <p:txBody>
          <a:bodyPr wrap="square" rtlCol="0" anchor="t">
            <a:spAutoFit/>
          </a:bodyPr>
          <a:p>
            <a:pPr algn="l">
              <a:lnSpc>
                <a:spcPct val="120000"/>
              </a:lnSpc>
            </a:pPr>
            <a:r>
              <a:rPr lang="en-US" sz="1200" dirty="0">
                <a:solidFill>
                  <a:srgbClr val="FF0066"/>
                </a:solidFill>
                <a:latin typeface="Cambria Math" panose="02040503050406030204" pitchFamily="18" charset="0"/>
                <a:cs typeface="Cambria Math" panose="02040503050406030204" pitchFamily="18" charset="0"/>
                <a:sym typeface="+mn-ea"/>
              </a:rPr>
              <a:t>25 MeV/u </a:t>
            </a:r>
            <a:r>
              <a:rPr lang="en-US" sz="1200" baseline="30000" dirty="0">
                <a:solidFill>
                  <a:srgbClr val="FF0066"/>
                </a:solidFill>
                <a:latin typeface="Cambria Math" panose="02040503050406030204" pitchFamily="18" charset="0"/>
                <a:cs typeface="Cambria Math" panose="02040503050406030204" pitchFamily="18" charset="0"/>
                <a:sym typeface="+mn-ea"/>
              </a:rPr>
              <a:t>124</a:t>
            </a:r>
            <a:r>
              <a:rPr lang="en-US" sz="1200" dirty="0">
                <a:solidFill>
                  <a:srgbClr val="FF0066"/>
                </a:solidFill>
                <a:latin typeface="Cambria Math" panose="02040503050406030204" pitchFamily="18" charset="0"/>
                <a:cs typeface="Cambria Math" panose="02040503050406030204" pitchFamily="18" charset="0"/>
                <a:sym typeface="+mn-ea"/>
              </a:rPr>
              <a:t>Sn+</a:t>
            </a:r>
            <a:r>
              <a:rPr lang="en-US" sz="1200" baseline="30000" dirty="0">
                <a:solidFill>
                  <a:srgbClr val="FF0066"/>
                </a:solidFill>
                <a:latin typeface="Cambria Math" panose="02040503050406030204" pitchFamily="18" charset="0"/>
                <a:cs typeface="Cambria Math" panose="02040503050406030204" pitchFamily="18" charset="0"/>
                <a:sym typeface="+mn-ea"/>
              </a:rPr>
              <a:t>124</a:t>
            </a:r>
            <a:r>
              <a:rPr lang="en-US" sz="1200" dirty="0">
                <a:solidFill>
                  <a:srgbClr val="FF0066"/>
                </a:solidFill>
                <a:latin typeface="Cambria Math" panose="02040503050406030204" pitchFamily="18" charset="0"/>
                <a:cs typeface="Cambria Math" panose="02040503050406030204" pitchFamily="18" charset="0"/>
                <a:sym typeface="+mn-ea"/>
              </a:rPr>
              <a:t>Sn </a:t>
            </a:r>
            <a:r>
              <a:rPr lang="zh-CN" altLang="en-US" sz="1200" dirty="0">
                <a:solidFill>
                  <a:srgbClr val="FF0066"/>
                </a:solidFill>
                <a:latin typeface="Cambria Math" panose="02040503050406030204" pitchFamily="18" charset="0"/>
                <a:cs typeface="Cambria Math" panose="02040503050406030204" pitchFamily="18" charset="0"/>
                <a:sym typeface="+mn-ea"/>
              </a:rPr>
              <a:t>实验</a:t>
            </a:r>
            <a:r>
              <a:rPr lang="en-US" altLang="zh-CN" sz="1200" dirty="0">
                <a:solidFill>
                  <a:srgbClr val="FF0066"/>
                </a:solidFill>
                <a:latin typeface="Cambria Math" panose="02040503050406030204" pitchFamily="18" charset="0"/>
                <a:cs typeface="Cambria Math" panose="02040503050406030204" pitchFamily="18" charset="0"/>
                <a:sym typeface="+mn-ea"/>
              </a:rPr>
              <a:t>  (2024</a:t>
            </a:r>
            <a:r>
              <a:rPr lang="zh-CN" altLang="en-US" sz="1200" dirty="0">
                <a:solidFill>
                  <a:srgbClr val="FF0066"/>
                </a:solidFill>
                <a:latin typeface="Cambria Math" panose="02040503050406030204" pitchFamily="18" charset="0"/>
                <a:cs typeface="Cambria Math" panose="02040503050406030204" pitchFamily="18" charset="0"/>
                <a:sym typeface="+mn-ea"/>
              </a:rPr>
              <a:t>年</a:t>
            </a:r>
            <a:r>
              <a:rPr lang="en-US" altLang="zh-CN" sz="1200" dirty="0">
                <a:solidFill>
                  <a:srgbClr val="FF0066"/>
                </a:solidFill>
                <a:latin typeface="Cambria Math" panose="02040503050406030204" pitchFamily="18" charset="0"/>
                <a:cs typeface="Cambria Math" panose="02040503050406030204" pitchFamily="18" charset="0"/>
                <a:sym typeface="+mn-ea"/>
              </a:rPr>
              <a:t>4</a:t>
            </a:r>
            <a:r>
              <a:rPr lang="zh-CN" altLang="en-US" sz="1200" dirty="0">
                <a:solidFill>
                  <a:srgbClr val="FF0066"/>
                </a:solidFill>
                <a:latin typeface="Cambria Math" panose="02040503050406030204" pitchFamily="18" charset="0"/>
                <a:cs typeface="Cambria Math" panose="02040503050406030204" pitchFamily="18" charset="0"/>
                <a:sym typeface="+mn-ea"/>
              </a:rPr>
              <a:t>月</a:t>
            </a:r>
            <a:r>
              <a:rPr lang="en-US" altLang="zh-CN" sz="1200" dirty="0">
                <a:solidFill>
                  <a:srgbClr val="FF0066"/>
                </a:solidFill>
                <a:latin typeface="Cambria Math" panose="02040503050406030204" pitchFamily="18" charset="0"/>
                <a:cs typeface="Cambria Math" panose="02040503050406030204" pitchFamily="18" charset="0"/>
                <a:sym typeface="+mn-ea"/>
              </a:rPr>
              <a:t>)</a:t>
            </a:r>
            <a:endParaRPr lang="en-US" altLang="zh-CN" sz="1200" dirty="0">
              <a:solidFill>
                <a:srgbClr val="FF0066"/>
              </a:solidFill>
              <a:latin typeface="Cambria Math" panose="02040503050406030204" pitchFamily="18" charset="0"/>
              <a:cs typeface="Cambria Math" panose="02040503050406030204" pitchFamily="18" charset="0"/>
              <a:sym typeface="+mn-ea"/>
            </a:endParaRPr>
          </a:p>
        </p:txBody>
      </p:sp>
      <p:cxnSp>
        <p:nvCxnSpPr>
          <p:cNvPr id="4" name="直接连接符 3"/>
          <p:cNvCxnSpPr/>
          <p:nvPr/>
        </p:nvCxnSpPr>
        <p:spPr>
          <a:xfrm>
            <a:off x="89535" y="692932"/>
            <a:ext cx="896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2"/>
          <a:stretch>
            <a:fillRect/>
          </a:stretch>
        </p:blipFill>
        <p:spPr>
          <a:xfrm>
            <a:off x="197644" y="4326414"/>
            <a:ext cx="3609975" cy="2373154"/>
          </a:xfrm>
          <a:prstGeom prst="rect">
            <a:avLst/>
          </a:prstGeom>
        </p:spPr>
      </p:pic>
      <p:cxnSp>
        <p:nvCxnSpPr>
          <p:cNvPr id="20" name="直接箭头连接符 19"/>
          <p:cNvCxnSpPr/>
          <p:nvPr/>
        </p:nvCxnSpPr>
        <p:spPr>
          <a:xfrm flipV="1">
            <a:off x="2115503" y="4434205"/>
            <a:ext cx="241935" cy="107633"/>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1" name="直接箭头连接符 20"/>
          <p:cNvCxnSpPr/>
          <p:nvPr/>
        </p:nvCxnSpPr>
        <p:spPr>
          <a:xfrm flipV="1">
            <a:off x="2681764" y="4704239"/>
            <a:ext cx="161925" cy="88583"/>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2" name="文本框 21"/>
          <p:cNvSpPr txBox="1"/>
          <p:nvPr/>
        </p:nvSpPr>
        <p:spPr>
          <a:xfrm>
            <a:off x="2213928" y="4171474"/>
            <a:ext cx="619125" cy="230505"/>
          </a:xfrm>
          <a:prstGeom prst="rect">
            <a:avLst/>
          </a:prstGeom>
          <a:solidFill>
            <a:schemeClr val="bg1"/>
          </a:solidFill>
        </p:spPr>
        <p:txBody>
          <a:bodyPr wrap="square" lIns="0" tIns="0" rIns="0" bIns="0" rtlCol="0" anchor="t">
            <a:spAutoFit/>
          </a:bodyPr>
          <a:p>
            <a:r>
              <a:rPr lang="en-US" altLang="en-US" sz="1500" dirty="0">
                <a:solidFill>
                  <a:srgbClr val="FF0000"/>
                </a:solidFill>
                <a:latin typeface="Times New Roman" panose="02020603050405020304" pitchFamily="18" charset="0"/>
                <a:cs typeface="Times New Roman" panose="02020603050405020304" pitchFamily="18" charset="0"/>
                <a:sym typeface="Symbol" panose="05050102010706020507" charset="0"/>
              </a:rPr>
              <a:t> peak</a:t>
            </a:r>
            <a:endParaRPr lang="en-US" altLang="en-US" sz="1500" dirty="0">
              <a:solidFill>
                <a:srgbClr val="FF0000"/>
              </a:solidFill>
              <a:latin typeface="Times New Roman" panose="02020603050405020304" pitchFamily="18" charset="0"/>
              <a:cs typeface="Times New Roman" panose="02020603050405020304" pitchFamily="18" charset="0"/>
              <a:sym typeface="Symbol" panose="05050102010706020507" charset="0"/>
            </a:endParaRPr>
          </a:p>
        </p:txBody>
      </p:sp>
      <p:sp>
        <p:nvSpPr>
          <p:cNvPr id="23" name="文本框 22"/>
          <p:cNvSpPr txBox="1"/>
          <p:nvPr/>
        </p:nvSpPr>
        <p:spPr>
          <a:xfrm>
            <a:off x="2700179" y="4398328"/>
            <a:ext cx="619125" cy="230505"/>
          </a:xfrm>
          <a:prstGeom prst="rect">
            <a:avLst/>
          </a:prstGeom>
          <a:solidFill>
            <a:schemeClr val="bg1"/>
          </a:solidFill>
        </p:spPr>
        <p:txBody>
          <a:bodyPr wrap="square" lIns="0" tIns="0" rIns="0" bIns="0" rtlCol="0" anchor="t">
            <a:spAutoFit/>
          </a:bodyPr>
          <a:p>
            <a:r>
              <a:rPr lang="en-US" altLang="en-US" sz="1500" dirty="0">
                <a:solidFill>
                  <a:srgbClr val="FF0000"/>
                </a:solidFill>
                <a:latin typeface="Times New Roman" panose="02020603050405020304" pitchFamily="18" charset="0"/>
                <a:cs typeface="Times New Roman" panose="02020603050405020304" pitchFamily="18" charset="0"/>
                <a:sym typeface="Symbol" panose="05050102010706020507" charset="0"/>
              </a:rPr>
              <a:t>n peak</a:t>
            </a:r>
            <a:endParaRPr lang="en-US" altLang="en-US" sz="1500" dirty="0">
              <a:solidFill>
                <a:srgbClr val="FF0000"/>
              </a:solidFill>
              <a:latin typeface="Times New Roman" panose="02020603050405020304" pitchFamily="18" charset="0"/>
              <a:cs typeface="Times New Roman" panose="02020603050405020304" pitchFamily="18" charset="0"/>
              <a:sym typeface="Symbol" panose="05050102010706020507" charset="0"/>
            </a:endParaRPr>
          </a:p>
        </p:txBody>
      </p:sp>
      <p:grpSp>
        <p:nvGrpSpPr>
          <p:cNvPr id="32" name="组合 31"/>
          <p:cNvGrpSpPr/>
          <p:nvPr/>
        </p:nvGrpSpPr>
        <p:grpSpPr>
          <a:xfrm>
            <a:off x="143351" y="1808480"/>
            <a:ext cx="3983355" cy="1947386"/>
            <a:chOff x="301" y="1244"/>
            <a:chExt cx="8364" cy="4089"/>
          </a:xfrm>
        </p:grpSpPr>
        <p:grpSp>
          <p:nvGrpSpPr>
            <p:cNvPr id="26" name="组合 25"/>
            <p:cNvGrpSpPr/>
            <p:nvPr/>
          </p:nvGrpSpPr>
          <p:grpSpPr>
            <a:xfrm>
              <a:off x="5177" y="1987"/>
              <a:ext cx="3488" cy="3346"/>
              <a:chOff x="5421" y="1487"/>
              <a:chExt cx="3488" cy="3346"/>
            </a:xfrm>
          </p:grpSpPr>
          <p:pic>
            <p:nvPicPr>
              <p:cNvPr id="11" name="图片 10"/>
              <p:cNvPicPr>
                <a:picLocks noChangeAspect="1"/>
              </p:cNvPicPr>
              <p:nvPr/>
            </p:nvPicPr>
            <p:blipFill>
              <a:blip r:embed="rId3"/>
              <a:stretch>
                <a:fillRect/>
              </a:stretch>
            </p:blipFill>
            <p:spPr>
              <a:xfrm flipH="1">
                <a:off x="5421" y="1487"/>
                <a:ext cx="3488" cy="3346"/>
              </a:xfrm>
              <a:prstGeom prst="rect">
                <a:avLst/>
              </a:prstGeom>
            </p:spPr>
          </p:pic>
          <p:sp>
            <p:nvSpPr>
              <p:cNvPr id="10" name="爆炸形 2 9"/>
              <p:cNvSpPr/>
              <p:nvPr/>
            </p:nvSpPr>
            <p:spPr>
              <a:xfrm>
                <a:off x="6328" y="3243"/>
                <a:ext cx="228" cy="285"/>
              </a:xfrm>
              <a:prstGeom prst="irregularSeal2">
                <a:avLst/>
              </a:prstGeom>
              <a:noFill/>
              <a:ln w="9525">
                <a:solidFill>
                  <a:srgbClr val="FF0066"/>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2" name="爆炸形 2 11"/>
              <p:cNvSpPr/>
              <p:nvPr/>
            </p:nvSpPr>
            <p:spPr>
              <a:xfrm>
                <a:off x="5761" y="2604"/>
                <a:ext cx="228" cy="285"/>
              </a:xfrm>
              <a:prstGeom prst="irregularSeal2">
                <a:avLst/>
              </a:prstGeom>
              <a:noFill/>
              <a:ln w="9525">
                <a:solidFill>
                  <a:srgbClr val="FF0066"/>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cxnSp>
            <p:nvCxnSpPr>
              <p:cNvPr id="15" name="直接箭头连接符 14"/>
              <p:cNvCxnSpPr/>
              <p:nvPr/>
            </p:nvCxnSpPr>
            <p:spPr>
              <a:xfrm flipH="1" flipV="1">
                <a:off x="5874" y="2734"/>
                <a:ext cx="568" cy="680"/>
              </a:xfrm>
              <a:prstGeom prst="straightConnector1">
                <a:avLst/>
              </a:prstGeom>
              <a:ln>
                <a:solidFill>
                  <a:srgbClr val="FF0066"/>
                </a:solidFill>
                <a:tailEnd type="arrow"/>
              </a:ln>
            </p:spPr>
            <p:style>
              <a:lnRef idx="2">
                <a:schemeClr val="accent1"/>
              </a:lnRef>
              <a:fillRef idx="0">
                <a:srgbClr val="FFFFFF"/>
              </a:fillRef>
              <a:effectRef idx="0">
                <a:srgbClr val="FFFFFF"/>
              </a:effectRef>
              <a:fontRef idx="minor">
                <a:schemeClr val="tx1"/>
              </a:fontRef>
            </p:style>
          </p:cxnSp>
        </p:grpSp>
        <p:grpSp>
          <p:nvGrpSpPr>
            <p:cNvPr id="25" name="组合 24"/>
            <p:cNvGrpSpPr/>
            <p:nvPr/>
          </p:nvGrpSpPr>
          <p:grpSpPr>
            <a:xfrm>
              <a:off x="528" y="1885"/>
              <a:ext cx="3122" cy="3346"/>
              <a:chOff x="528" y="1544"/>
              <a:chExt cx="3122" cy="3346"/>
            </a:xfrm>
          </p:grpSpPr>
          <p:pic>
            <p:nvPicPr>
              <p:cNvPr id="16" name="图片 15"/>
              <p:cNvPicPr>
                <a:picLocks noChangeAspect="1"/>
              </p:cNvPicPr>
              <p:nvPr/>
            </p:nvPicPr>
            <p:blipFill>
              <a:blip r:embed="rId3"/>
              <a:stretch>
                <a:fillRect/>
              </a:stretch>
            </p:blipFill>
            <p:spPr>
              <a:xfrm>
                <a:off x="528" y="1544"/>
                <a:ext cx="3123" cy="3346"/>
              </a:xfrm>
              <a:prstGeom prst="rect">
                <a:avLst/>
              </a:prstGeom>
            </p:spPr>
          </p:pic>
          <p:cxnSp>
            <p:nvCxnSpPr>
              <p:cNvPr id="17" name="直接箭头连接符 16"/>
              <p:cNvCxnSpPr/>
              <p:nvPr/>
            </p:nvCxnSpPr>
            <p:spPr>
              <a:xfrm flipH="1">
                <a:off x="2076" y="3075"/>
                <a:ext cx="312" cy="142"/>
              </a:xfrm>
              <a:prstGeom prst="straightConnector1">
                <a:avLst/>
              </a:prstGeom>
              <a:ln>
                <a:solidFill>
                  <a:srgbClr val="FF0066"/>
                </a:solidFill>
                <a:tailEnd type="arrow"/>
              </a:ln>
            </p:spPr>
            <p:style>
              <a:lnRef idx="2">
                <a:schemeClr val="accent1"/>
              </a:lnRef>
              <a:fillRef idx="0">
                <a:srgbClr val="FFFFFF"/>
              </a:fillRef>
              <a:effectRef idx="0">
                <a:srgbClr val="FFFFFF"/>
              </a:effectRef>
              <a:fontRef idx="minor">
                <a:schemeClr val="tx1"/>
              </a:fontRef>
            </p:style>
          </p:cxnSp>
          <p:sp>
            <p:nvSpPr>
              <p:cNvPr id="18" name="爆炸形 2 17"/>
              <p:cNvSpPr/>
              <p:nvPr/>
            </p:nvSpPr>
            <p:spPr>
              <a:xfrm>
                <a:off x="2302" y="2905"/>
                <a:ext cx="228" cy="285"/>
              </a:xfrm>
              <a:prstGeom prst="irregularSeal2">
                <a:avLst/>
              </a:prstGeom>
              <a:noFill/>
              <a:ln w="9525">
                <a:solidFill>
                  <a:srgbClr val="FF0066"/>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9" name="爆炸形 2 18"/>
              <p:cNvSpPr/>
              <p:nvPr/>
            </p:nvSpPr>
            <p:spPr>
              <a:xfrm>
                <a:off x="1850" y="3074"/>
                <a:ext cx="228" cy="285"/>
              </a:xfrm>
              <a:prstGeom prst="irregularSeal2">
                <a:avLst/>
              </a:prstGeom>
              <a:noFill/>
              <a:ln w="9525">
                <a:solidFill>
                  <a:srgbClr val="FF0066"/>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grpSp>
        <p:sp>
          <p:nvSpPr>
            <p:cNvPr id="24" name="文本框 23"/>
            <p:cNvSpPr txBox="1"/>
            <p:nvPr/>
          </p:nvSpPr>
          <p:spPr>
            <a:xfrm>
              <a:off x="301" y="1251"/>
              <a:ext cx="2229" cy="969"/>
            </a:xfrm>
            <a:prstGeom prst="rect">
              <a:avLst/>
            </a:prstGeom>
            <a:gradFill>
              <a:gsLst>
                <a:gs pos="50000">
                  <a:srgbClr val="FFC7C8"/>
                </a:gs>
                <a:gs pos="0">
                  <a:srgbClr val="FAF5F2"/>
                </a:gs>
                <a:gs pos="99000">
                  <a:srgbClr val="FE90A9"/>
                </a:gs>
              </a:gsLst>
              <a:lin ang="16200000" scaled="0"/>
            </a:gradFill>
            <a:ln>
              <a:noFill/>
            </a:ln>
          </p:spPr>
          <p:txBody>
            <a:bodyPr wrap="square" lIns="0" tIns="0" rIns="0" bIns="0" rtlCol="0" anchor="t">
              <a:spAutoFit/>
            </a:bodyPr>
            <a:p>
              <a:pPr algn="l"/>
              <a:r>
                <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rPr>
                <a:t>Side-by-side </a:t>
              </a:r>
              <a:endPar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endParaRPr>
            </a:p>
            <a:p>
              <a:pPr algn="l"/>
              <a:r>
                <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rPr>
                <a:t>cross-talk</a:t>
              </a:r>
              <a:endPar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endParaRPr>
            </a:p>
          </p:txBody>
        </p:sp>
        <p:sp>
          <p:nvSpPr>
            <p:cNvPr id="27" name="文本框 26"/>
            <p:cNvSpPr txBox="1"/>
            <p:nvPr/>
          </p:nvSpPr>
          <p:spPr>
            <a:xfrm>
              <a:off x="5518" y="1244"/>
              <a:ext cx="2791" cy="944"/>
            </a:xfrm>
            <a:prstGeom prst="rect">
              <a:avLst/>
            </a:prstGeom>
            <a:gradFill>
              <a:gsLst>
                <a:gs pos="50000">
                  <a:srgbClr val="FFC7C8"/>
                </a:gs>
                <a:gs pos="0">
                  <a:srgbClr val="FAF5F2"/>
                </a:gs>
                <a:gs pos="99000">
                  <a:srgbClr val="FE90A9"/>
                </a:gs>
              </a:gsLst>
              <a:lin ang="16200000" scaled="0"/>
            </a:gradFill>
            <a:ln>
              <a:noFill/>
            </a:ln>
          </p:spPr>
          <p:txBody>
            <a:bodyPr wrap="square" lIns="0" tIns="0" rIns="0" bIns="0" rtlCol="0" anchor="t">
              <a:noAutofit/>
            </a:bodyPr>
            <a:p>
              <a:pPr lvl="0" algn="l">
                <a:buClrTx/>
                <a:buSzTx/>
                <a:buFontTx/>
              </a:pPr>
              <a:r>
                <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rPr>
                <a:t>Corner-to-corner</a:t>
              </a:r>
              <a:endPar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endParaRPr>
            </a:p>
            <a:p>
              <a:pPr lvl="0" algn="l">
                <a:buClrTx/>
                <a:buSzTx/>
                <a:buFontTx/>
              </a:pPr>
              <a:r>
                <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rPr>
                <a:t>cross-talk</a:t>
              </a:r>
              <a:endParaRPr 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mn-ea"/>
              </a:endParaRPr>
            </a:p>
          </p:txBody>
        </p:sp>
        <p:sp>
          <p:nvSpPr>
            <p:cNvPr id="28" name="文本框 27"/>
            <p:cNvSpPr txBox="1"/>
            <p:nvPr/>
          </p:nvSpPr>
          <p:spPr>
            <a:xfrm>
              <a:off x="3235" y="4424"/>
              <a:ext cx="1300" cy="484"/>
            </a:xfrm>
            <a:prstGeom prst="rect">
              <a:avLst/>
            </a:prstGeom>
            <a:noFill/>
            <a:extLst>
              <a:ext uri="{909E8E84-426E-40DD-AFC4-6F175D3DCCD1}">
                <a14:hiddenFill xmlns:a14="http://schemas.microsoft.com/office/drawing/2010/main">
                  <a:solidFill>
                    <a:schemeClr val="bg1"/>
                  </a:solidFill>
                </a14:hiddenFill>
              </a:ext>
            </a:extLst>
          </p:spPr>
          <p:txBody>
            <a:bodyPr wrap="square" lIns="0" tIns="0" rIns="0" bIns="0" rtlCol="0" anchor="t">
              <a:spAutoFit/>
            </a:bodyPr>
            <a:p>
              <a:r>
                <a:rPr lang="en-US" alt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Symbol" panose="05050102010706020507" charset="0"/>
                </a:rPr>
                <a:t>n</a:t>
              </a:r>
              <a:endParaRPr lang="en-US" alt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Symbol" panose="05050102010706020507" charset="0"/>
              </a:endParaRPr>
            </a:p>
          </p:txBody>
        </p:sp>
        <p:cxnSp>
          <p:nvCxnSpPr>
            <p:cNvPr id="29" name="直接箭头连接符 28"/>
            <p:cNvCxnSpPr/>
            <p:nvPr>
              <p:custDataLst>
                <p:tags r:id="rId4"/>
              </p:custDataLst>
            </p:nvPr>
          </p:nvCxnSpPr>
          <p:spPr>
            <a:xfrm flipH="1" flipV="1">
              <a:off x="2493" y="3528"/>
              <a:ext cx="1324" cy="1305"/>
            </a:xfrm>
            <a:prstGeom prst="straightConnector1">
              <a:avLst/>
            </a:prstGeom>
            <a:ln w="9525">
              <a:solidFill>
                <a:srgbClr val="FF0066"/>
              </a:solidFill>
              <a:tailEnd type="arrow"/>
            </a:ln>
          </p:spPr>
          <p:style>
            <a:lnRef idx="2">
              <a:schemeClr val="accent1"/>
            </a:lnRef>
            <a:fillRef idx="0">
              <a:srgbClr val="FFFFFF"/>
            </a:fillRef>
            <a:effectRef idx="0">
              <a:srgbClr val="FFFFFF"/>
            </a:effectRef>
            <a:fontRef idx="minor">
              <a:schemeClr val="tx1"/>
            </a:fontRef>
          </p:style>
        </p:cxnSp>
        <p:cxnSp>
          <p:nvCxnSpPr>
            <p:cNvPr id="30" name="直接箭头连接符 29"/>
            <p:cNvCxnSpPr/>
            <p:nvPr>
              <p:custDataLst>
                <p:tags r:id="rId5"/>
              </p:custDataLst>
            </p:nvPr>
          </p:nvCxnSpPr>
          <p:spPr>
            <a:xfrm flipV="1">
              <a:off x="4837" y="4039"/>
              <a:ext cx="1248" cy="794"/>
            </a:xfrm>
            <a:prstGeom prst="straightConnector1">
              <a:avLst/>
            </a:prstGeom>
            <a:ln w="9525">
              <a:solidFill>
                <a:srgbClr val="FF0066"/>
              </a:solidFill>
              <a:tailEnd type="arrow"/>
            </a:ln>
          </p:spPr>
          <p:style>
            <a:lnRef idx="2">
              <a:schemeClr val="accent1"/>
            </a:lnRef>
            <a:fillRef idx="0">
              <a:srgbClr val="FFFFFF"/>
            </a:fillRef>
            <a:effectRef idx="0">
              <a:srgbClr val="FFFFFF"/>
            </a:effectRef>
            <a:fontRef idx="minor">
              <a:schemeClr val="tx1"/>
            </a:fontRef>
          </p:style>
        </p:cxnSp>
        <p:sp>
          <p:nvSpPr>
            <p:cNvPr id="31" name="文本框 30"/>
            <p:cNvSpPr txBox="1"/>
            <p:nvPr/>
          </p:nvSpPr>
          <p:spPr>
            <a:xfrm>
              <a:off x="5139" y="4496"/>
              <a:ext cx="908" cy="484"/>
            </a:xfrm>
            <a:prstGeom prst="rect">
              <a:avLst/>
            </a:prstGeom>
            <a:noFill/>
            <a:extLst>
              <a:ext uri="{909E8E84-426E-40DD-AFC4-6F175D3DCCD1}">
                <a14:hiddenFill xmlns:a14="http://schemas.microsoft.com/office/drawing/2010/main">
                  <a:solidFill>
                    <a:schemeClr val="bg1"/>
                  </a:solidFill>
                </a14:hiddenFill>
              </a:ext>
            </a:extLst>
          </p:spPr>
          <p:txBody>
            <a:bodyPr wrap="square" lIns="0" tIns="0" rIns="0" bIns="0" rtlCol="0" anchor="t">
              <a:spAutoFit/>
            </a:bodyPr>
            <a:p>
              <a:r>
                <a:rPr lang="en-US" alt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Symbol" panose="05050102010706020507" charset="0"/>
                </a:rPr>
                <a:t>n</a:t>
              </a:r>
              <a:endParaRPr lang="en-US" altLang="en-US" sz="1500" dirty="0">
                <a:solidFill>
                  <a:schemeClr val="tx1">
                    <a:lumMod val="75000"/>
                    <a:lumOff val="25000"/>
                  </a:schemeClr>
                </a:solidFill>
                <a:latin typeface="Times New Roman" panose="02020603050405020304" pitchFamily="18" charset="0"/>
                <a:cs typeface="Times New Roman" panose="02020603050405020304" pitchFamily="18" charset="0"/>
                <a:sym typeface="Symbol" panose="05050102010706020507" charset="0"/>
              </a:endParaRPr>
            </a:p>
          </p:txBody>
        </p:sp>
      </p:grpSp>
      <p:sp>
        <p:nvSpPr>
          <p:cNvPr id="5" name="文本框 4"/>
          <p:cNvSpPr txBox="1"/>
          <p:nvPr/>
        </p:nvSpPr>
        <p:spPr>
          <a:xfrm>
            <a:off x="252095" y="781685"/>
            <a:ext cx="8723630" cy="398780"/>
          </a:xfrm>
          <a:prstGeom prst="rect">
            <a:avLst/>
          </a:prstGeom>
          <a:noFill/>
        </p:spPr>
        <p:txBody>
          <a:bodyPr wrap="square" rtlCol="0" anchor="t">
            <a:spAutoFit/>
          </a:bodyPr>
          <a:p>
            <a:pPr algn="l"/>
            <a:r>
              <a:rPr lang="zh-CN" altLang="en-US"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完成了</a:t>
            </a:r>
            <a:r>
              <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 TOF</a:t>
            </a:r>
            <a:r>
              <a:rPr lang="zh-CN" altLang="en-US"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分辨、串扰和偶然符合的修正之后，可以得到真实的</a:t>
            </a:r>
            <a:r>
              <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n-n</a:t>
            </a:r>
            <a:r>
              <a:rPr lang="zh-CN" altLang="en-US" sz="2000" dirty="0">
                <a:solidFill>
                  <a:schemeClr val="tx1">
                    <a:lumMod val="75000"/>
                    <a:lumOff val="25000"/>
                  </a:schemeClr>
                </a:solidFill>
                <a:latin typeface="Times New Roman" panose="02020603050405020304" pitchFamily="18" charset="0"/>
                <a:cs typeface="Times New Roman" panose="02020603050405020304" pitchFamily="18" charset="0"/>
                <a:sym typeface="+mn-ea"/>
              </a:rPr>
              <a:t>关联函数</a:t>
            </a:r>
            <a:endParaRPr lang="en-US" altLang="zh-CN" sz="2000" dirty="0">
              <a:solidFill>
                <a:schemeClr val="tx1">
                  <a:lumMod val="75000"/>
                  <a:lumOff val="25000"/>
                </a:schemeClr>
              </a:solidFill>
              <a:latin typeface="Times New Roman" panose="02020603050405020304" pitchFamily="18" charset="0"/>
              <a:cs typeface="Times New Roman" panose="02020603050405020304" pitchFamily="18" charset="0"/>
              <a:sym typeface="+mn-ea"/>
            </a:endParaRPr>
          </a:p>
        </p:txBody>
      </p:sp>
      <p:pic>
        <p:nvPicPr>
          <p:cNvPr id="7" name="图片 6"/>
          <p:cNvPicPr>
            <a:picLocks noChangeAspect="1"/>
          </p:cNvPicPr>
          <p:nvPr/>
        </p:nvPicPr>
        <p:blipFill>
          <a:blip r:embed="rId6"/>
          <a:stretch>
            <a:fillRect/>
          </a:stretch>
        </p:blipFill>
        <p:spPr>
          <a:xfrm>
            <a:off x="4500245" y="1268730"/>
            <a:ext cx="4328160" cy="1103630"/>
          </a:xfrm>
          <a:prstGeom prst="rect">
            <a:avLst/>
          </a:prstGeom>
          <a:ln>
            <a:solidFill>
              <a:schemeClr val="accent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619885" y="6447790"/>
            <a:ext cx="5018405" cy="386080"/>
          </a:xfrm>
          <a:prstGeom prst="rect">
            <a:avLst/>
          </a:prstGeom>
          <a:noFill/>
        </p:spPr>
        <p:txBody>
          <a:bodyPr wrap="square">
            <a:spAutoFit/>
          </a:bodyPr>
          <a:p>
            <a:pPr>
              <a:lnSpc>
                <a:spcPct val="120000"/>
              </a:lnSpc>
            </a:pPr>
            <a:r>
              <a:rPr lang="en-US" altLang="zh-CN" sz="16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D.W.Si  et al., </a:t>
            </a:r>
            <a:r>
              <a:rPr lang="en-US" altLang="zh-CN" sz="1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 Phys. Rev. Lett. </a:t>
            </a:r>
            <a:r>
              <a:rPr lang="en-US" altLang="zh-CN" sz="160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134, 222301 (2025)</a:t>
            </a:r>
            <a:r>
              <a:rPr lang="en-US" altLang="zh-CN" sz="1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sym typeface="+mn-ea"/>
              </a:rPr>
              <a:t> </a:t>
            </a:r>
            <a:endParaRPr lang="zh-CN" altLang="en-US" sz="1400" dirty="0">
              <a:solidFill>
                <a:srgbClr val="FF0066"/>
              </a:solidFill>
              <a:latin typeface="Times New Roman" panose="02020603050405020304" pitchFamily="18" charset="0"/>
              <a:ea typeface="黑体" panose="02010609060101010101" pitchFamily="49" charset="-122"/>
              <a:cs typeface="Times New Roman" panose="02020603050405020304" pitchFamily="18" charset="0"/>
              <a:sym typeface="Symbol" panose="05050102010706020507" charset="0"/>
            </a:endParaRPr>
          </a:p>
        </p:txBody>
      </p:sp>
      <p:cxnSp>
        <p:nvCxnSpPr>
          <p:cNvPr id="5" name="直接连接符 4"/>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8" name="文本框 7"/>
              <p:cNvSpPr txBox="1"/>
              <p:nvPr/>
            </p:nvSpPr>
            <p:spPr>
              <a:xfrm>
                <a:off x="174935" y="50819"/>
                <a:ext cx="9144000" cy="58737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zh-CN" altLang="en-US" dirty="0">
                    <a:solidFill>
                      <a:schemeClr val="tx1">
                        <a:lumMod val="75000"/>
                        <a:lumOff val="25000"/>
                      </a:schemeClr>
                    </a:solidFill>
                    <a:latin typeface="Times New Roman" panose="02020603050405020304" pitchFamily="18" charset="0"/>
                    <a:cs typeface="Times New Roman" panose="02020603050405020304" pitchFamily="18" charset="0"/>
                    <a:sym typeface="+mn-ea"/>
                  </a:rPr>
                  <a:t>提取中子</a:t>
                </a:r>
                <a:r>
                  <a:rPr lang="en-US" altLang="zh-CN" dirty="0">
                    <a:solidFill>
                      <a:schemeClr val="tx1">
                        <a:lumMod val="75000"/>
                        <a:lumOff val="25000"/>
                      </a:schemeClr>
                    </a:solidFill>
                    <a:latin typeface="Times New Roman" panose="02020603050405020304" pitchFamily="18" charset="0"/>
                    <a:cs typeface="Times New Roman" panose="02020603050405020304" pitchFamily="18" charset="0"/>
                    <a:sym typeface="+mn-ea"/>
                  </a:rPr>
                  <a:t>-</a:t>
                </a:r>
                <a:r>
                  <a:rPr lang="zh-CN" altLang="en-US" dirty="0">
                    <a:solidFill>
                      <a:schemeClr val="tx1">
                        <a:lumMod val="75000"/>
                        <a:lumOff val="25000"/>
                      </a:schemeClr>
                    </a:solidFill>
                    <a:latin typeface="Times New Roman" panose="02020603050405020304" pitchFamily="18" charset="0"/>
                    <a:cs typeface="Times New Roman" panose="02020603050405020304" pitchFamily="18" charset="0"/>
                    <a:sym typeface="+mn-ea"/>
                  </a:rPr>
                  <a:t>中子的</a:t>
                </a:r>
                <a:r>
                  <a:rPr lang="en-US" altLang="zh-CN" dirty="0">
                    <a:solidFill>
                      <a:schemeClr val="tx1">
                        <a:lumMod val="75000"/>
                        <a:lumOff val="25000"/>
                      </a:schemeClr>
                    </a:solidFill>
                    <a:latin typeface="Times New Roman" panose="02020603050405020304" pitchFamily="18" charset="0"/>
                    <a:cs typeface="Times New Roman" panose="02020603050405020304" pitchFamily="18" charset="0"/>
                    <a:sym typeface="+mn-ea"/>
                  </a:rPr>
                  <a:t> </a:t>
                </a:r>
                <a14:m>
                  <m:oMath xmlns:m="http://schemas.openxmlformats.org/officeDocument/2006/math">
                    <m:d>
                      <m:d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dPr>
                      <m:e>
                        <m:sSubSup>
                          <m:sSubSup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bSupPr>
                          <m:e>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𝑓</m:t>
                            </m:r>
                          </m:e>
                          <m:sub>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𝑛𝑛</m:t>
                            </m:r>
                          </m:sup>
                        </m:sSubSup>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bSupPr>
                          <m:e>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𝑑</m:t>
                            </m:r>
                          </m:e>
                          <m:sub>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𝑛𝑛</m:t>
                            </m:r>
                          </m:sup>
                        </m:sSubSup>
                      </m:e>
                    </m:d>
                  </m:oMath>
                </a14:m>
                <a:endParaRPr lang="zh-CN" altLang="en-US" dirty="0">
                  <a:solidFill>
                    <a:schemeClr val="tx1">
                      <a:lumMod val="75000"/>
                      <a:lumOff val="25000"/>
                    </a:schemeClr>
                  </a:solidFill>
                  <a:latin typeface="Times New Roman" panose="02020603050405020304" pitchFamily="18" charset="0"/>
                  <a:cs typeface="Times New Roman" panose="02020603050405020304" pitchFamily="18" charset="0"/>
                  <a:sym typeface="+mn-ea"/>
                </a:endParaRPr>
              </a:p>
            </p:txBody>
          </p:sp>
        </mc:Choice>
        <mc:Fallback>
          <p:sp>
            <p:nvSpPr>
              <p:cNvPr id="8" name="文本框 7"/>
              <p:cNvSpPr txBox="1">
                <a:spLocks noRot="1" noChangeAspect="1" noMove="1" noResize="1" noEditPoints="1" noAdjustHandles="1" noChangeArrowheads="1" noChangeShapeType="1" noTextEdit="1"/>
              </p:cNvSpPr>
              <p:nvPr/>
            </p:nvSpPr>
            <p:spPr>
              <a:xfrm>
                <a:off x="174935" y="50819"/>
                <a:ext cx="9144000" cy="587375"/>
              </a:xfrm>
              <a:prstGeom prst="rect">
                <a:avLst/>
              </a:prstGeom>
              <a:blipFill rotWithShape="1">
                <a:blip r:embed="rId2"/>
                <a:stretch>
                  <a:fillRect l="-3" t="-3" r="3" b="3"/>
                </a:stretch>
              </a:blipFill>
            </p:spPr>
            <p:txBody>
              <a:bodyPr/>
              <a:lstStyle/>
              <a:p>
                <a:r>
                  <a:rPr lang="zh-CN" altLang="en-US">
                    <a:noFill/>
                  </a:rPr>
                  <a:t> </a:t>
                </a:r>
              </a:p>
            </p:txBody>
          </p:sp>
        </mc:Fallback>
      </mc:AlternateContent>
      <p:pic>
        <p:nvPicPr>
          <p:cNvPr id="2" name="图片 1"/>
          <p:cNvPicPr>
            <a:picLocks noChangeAspect="1"/>
          </p:cNvPicPr>
          <p:nvPr/>
        </p:nvPicPr>
        <p:blipFill>
          <a:blip r:embed="rId3"/>
          <a:stretch>
            <a:fillRect/>
          </a:stretch>
        </p:blipFill>
        <p:spPr>
          <a:xfrm>
            <a:off x="5507990" y="2034540"/>
            <a:ext cx="2950845" cy="4058920"/>
          </a:xfrm>
          <a:prstGeom prst="rect">
            <a:avLst/>
          </a:prstGeom>
        </p:spPr>
      </p:pic>
      <p:pic>
        <p:nvPicPr>
          <p:cNvPr id="7" name="图片 6"/>
          <p:cNvPicPr>
            <a:picLocks noChangeAspect="1"/>
          </p:cNvPicPr>
          <p:nvPr/>
        </p:nvPicPr>
        <p:blipFill>
          <a:blip r:embed="rId4"/>
          <a:stretch>
            <a:fillRect/>
          </a:stretch>
        </p:blipFill>
        <p:spPr>
          <a:xfrm>
            <a:off x="251460" y="2118360"/>
            <a:ext cx="3135630" cy="4124325"/>
          </a:xfrm>
          <a:prstGeom prst="rect">
            <a:avLst/>
          </a:prstGeom>
        </p:spPr>
      </p:pic>
      <mc:AlternateContent xmlns:mc="http://schemas.openxmlformats.org/markup-compatibility/2006">
        <mc:Choice xmlns:a14="http://schemas.microsoft.com/office/drawing/2010/main" Requires="a14">
          <p:sp>
            <p:nvSpPr>
              <p:cNvPr id="3" name="文本框 2" descr="7b0a202020202262756c6c6574223a20227b5c2263617465676f727949645c223a5c225c222c5c2274656d706c61746549645c223a32303233313638347d220a7d0a"/>
              <p:cNvSpPr txBox="1"/>
              <p:nvPr/>
            </p:nvSpPr>
            <p:spPr>
              <a:xfrm>
                <a:off x="174625" y="764540"/>
                <a:ext cx="8833485" cy="1299210"/>
              </a:xfrm>
              <a:prstGeom prst="rect">
                <a:avLst/>
              </a:prstGeom>
              <a:noFill/>
            </p:spPr>
            <p:txBody>
              <a:bodyPr wrap="square" rtlCol="0" anchor="t">
                <a:spAutoFit/>
              </a:bodyPr>
              <a:p>
                <a:pPr indent="0" algn="l">
                  <a:lnSpc>
                    <a:spcPct val="140000"/>
                  </a:lnSpc>
                  <a:buFont typeface="Arial" panose="020B0604020202020204" pitchFamily="34" charset="0"/>
                  <a:buBlip>
                    <a:blip r:embed="rId5">
                      <a:extLst>
                        <a:ext uri="{96DAC541-7B7A-43D3-8B79-37D633B846F1}">
                          <asvg:svgBlip xmlns:asvg="http://schemas.microsoft.com/office/drawing/2016/SVG/main" r:embed="rId6"/>
                        </a:ext>
                      </a:extLst>
                    </a:blip>
                  </a:buBlip>
                </a:pP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测量了</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25 MeV/u </a:t>
                </a:r>
                <a14:m>
                  <m:oMath xmlns:m="http://schemas.openxmlformats.org/officeDocument/2006/math">
                    <m:sPre>
                      <m:sPre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PrePr>
                      <m:sub>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 </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124</m:t>
                        </m:r>
                      </m:sup>
                      <m:e>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m:t>Sn</m:t>
                        </m:r>
                      </m:e>
                    </m:sPre>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Pre>
                      <m:sPre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PrePr>
                      <m:sub>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 </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124</m:t>
                        </m:r>
                      </m:sup>
                      <m:e>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m:t>Sn</m:t>
                        </m:r>
                      </m:e>
                    </m:sPre>
                  </m:oMath>
                </a14:m>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反应中的</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n-n</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关联函数，并提取</a:t>
                </a:r>
                <a14:m>
                  <m:oMath xmlns:m="http://schemas.openxmlformats.org/officeDocument/2006/math">
                    <m:d>
                      <m:d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dPr>
                      <m:e>
                        <m:sSubSup>
                          <m:sSubSup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bSupPr>
                          <m:e>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𝑓</m:t>
                            </m:r>
                          </m:e>
                          <m:sub>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𝑛𝑛</m:t>
                            </m:r>
                          </m:sup>
                        </m:sSubSup>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bSupPr>
                          <m:e>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𝑑</m:t>
                            </m:r>
                          </m:e>
                          <m:sub>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𝑛𝑛</m:t>
                            </m:r>
                          </m:sup>
                        </m:sSubSup>
                      </m:e>
                    </m:d>
                  </m:oMath>
                </a14:m>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endPar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indent="0" algn="l">
                  <a:lnSpc>
                    <a:spcPct val="140000"/>
                  </a:lnSpc>
                  <a:buFont typeface="Wingdings" panose="05000000000000000000" charset="0"/>
                  <a:buNone/>
                </a:pP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14:m>
                  <m:oMath xmlns:m="http://schemas.openxmlformats.org/officeDocument/2006/math">
                    <m:sSubSup>
                      <m:sSubSupPr>
                        <m:ctrlPr>
                          <a:rPr lang="en-US" altLang="zh-CN" i="1" dirty="0">
                            <a:solidFill>
                              <a:srgbClr val="FF0066"/>
                            </a:solidFill>
                            <a:latin typeface="Cambria Math" panose="02040503050406030204" pitchFamily="18"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cs typeface="Cambria Math" panose="02040503050406030204" pitchFamily="18" charset="0"/>
                            <a:sym typeface="+mn-ea"/>
                          </a:rPr>
                          <m:t>𝑓</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rgbClr val="FF0066"/>
                            </a:solidFill>
                            <a:latin typeface="Cambria Math" panose="02040503050406030204" pitchFamily="18" charset="0"/>
                            <a:cs typeface="Cambria Math" panose="02040503050406030204" pitchFamily="18" charset="0"/>
                            <a:sym typeface="+mn-ea"/>
                          </a:rPr>
                          <m:t>𝑛𝑛</m:t>
                        </m:r>
                      </m:sup>
                    </m:sSub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18</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9</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2</m:t>
                        </m:r>
                      </m:sub>
                      <m: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3</m:t>
                        </m:r>
                      </m:sup>
                    </m:sSubSup>
                    <m:r>
                      <m:rPr>
                        <m:sty m:val="p"/>
                      </m:rP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m:t>fm</m:t>
                    </m:r>
                    <m: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m:t> </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i="1" dirty="0">
                            <a:solidFill>
                              <a:srgbClr val="FF0066"/>
                            </a:solidFill>
                            <a:latin typeface="Cambria Math" panose="02040503050406030204" pitchFamily="18"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cs typeface="Cambria Math" panose="02040503050406030204" pitchFamily="18" charset="0"/>
                            <a:sym typeface="+mn-ea"/>
                          </a:rPr>
                          <m:t>𝑑</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rgbClr val="FF0066"/>
                            </a:solidFill>
                            <a:latin typeface="Cambria Math" panose="02040503050406030204" pitchFamily="18" charset="0"/>
                            <a:cs typeface="Cambria Math" panose="02040503050406030204" pitchFamily="18" charset="0"/>
                            <a:sym typeface="+mn-ea"/>
                          </a:rPr>
                          <m:t>𝑛𝑛</m:t>
                        </m:r>
                      </m:sup>
                    </m:sSubSup>
                    <m:r>
                      <a:rPr lang="en-US" altLang="zh-CN" i="1" dirty="0">
                        <a:solidFill>
                          <a:srgbClr val="FF0066"/>
                        </a:solidFill>
                        <a:latin typeface="Cambria Math" panose="02040503050406030204" pitchFamily="18" charset="0"/>
                        <a:cs typeface="Cambria Math" panose="02040503050406030204" pitchFamily="18" charset="0"/>
                        <a:sym typeface="+mn-ea"/>
                      </a:rPr>
                      <m:t>=</m:t>
                    </m:r>
                    <m:sSubSup>
                      <m:sSubSupPr>
                        <m:ctrlP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9</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3</m:t>
                        </m:r>
                      </m:sup>
                    </m:sSubSup>
                    <m:r>
                      <m:rPr>
                        <m:sty m:val="p"/>
                      </m:rP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m:t>fm</m:t>
                    </m:r>
                  </m:oMath>
                </a14:m>
                <a:r>
                  <a:rPr lang="en-US" altLang="zh-CN" dirty="0">
                    <a:solidFill>
                      <a:srgbClr val="FF0066"/>
                    </a:solidFill>
                    <a:latin typeface="Cambria Math" panose="02040503050406030204" pitchFamily="18" charset="0"/>
                    <a:cs typeface="Cambria Math" panose="02040503050406030204" pitchFamily="18" charset="0"/>
                    <a:sym typeface="+mn-ea"/>
                  </a:rPr>
                  <a:t> </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真要确定</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CSB</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，还需要进一步压低误差</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indent="0" algn="l">
                  <a:lnSpc>
                    <a:spcPct val="140000"/>
                  </a:lnSpc>
                  <a:buFont typeface="Wingdings" panose="05000000000000000000" charset="0"/>
                  <a:buBlip>
                    <a:blip r:embed="rId5">
                      <a:extLst>
                        <a:ext uri="{96DAC541-7B7A-43D3-8B79-37D633B846F1}">
                          <asvg:svgBlip xmlns:asvg="http://schemas.microsoft.com/office/drawing/2016/SVG/main" r:embed="rId6"/>
                        </a:ext>
                      </a:extLst>
                    </a:blip>
                  </a:buBlip>
                </a:pP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提取了中子源发射参数</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a:t>
                </a:r>
                <a14:m>
                  <m:oMath xmlns:m="http://schemas.openxmlformats.org/officeDocument/2006/math">
                    <m: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m:t> </m:t>
                    </m:r>
                    <m:sSup>
                      <m:sSupPr>
                        <m:ctrlP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ctrlPr>
                      </m:sSupPr>
                      <m:e>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𝑅</m:t>
                        </m:r>
                      </m:e>
                      <m: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sup>
                    </m:s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4</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 </m:t>
                    </m:r>
                    <m:r>
                      <m:rPr>
                        <m:sty m:val="p"/>
                      </m:rP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m:t>fm</m:t>
                    </m:r>
                  </m:oMath>
                </a14:m>
                <a: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a:t> </a:t>
                </a:r>
                <a:r>
                  <a:rPr lang="zh-CN" altLang="en-US" dirty="0">
                    <a:solidFill>
                      <a:schemeClr val="tx1">
                        <a:lumMod val="75000"/>
                        <a:lumOff val="25000"/>
                      </a:schemeClr>
                    </a:solidFill>
                    <a:latin typeface="Cambria Math" panose="02040503050406030204" pitchFamily="18" charset="0"/>
                    <a:ea typeface="宋体" panose="02010600030101010101" pitchFamily="2" charset="-122"/>
                    <a:cs typeface="Cambria Math" panose="02040503050406030204" pitchFamily="18" charset="0"/>
                    <a:sym typeface="+mn-ea"/>
                  </a:rPr>
                  <a:t>；</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发射源时空尺寸和动量显著相关</a:t>
                </a:r>
                <a:endParaRPr lang="zh-CN" altLang="en-US" dirty="0">
                  <a:solidFill>
                    <a:schemeClr val="tx1">
                      <a:lumMod val="75000"/>
                      <a:lumOff val="25000"/>
                    </a:schemeClr>
                  </a:solidFill>
                  <a:latin typeface="Cambria Math" panose="02040503050406030204" pitchFamily="18" charset="0"/>
                  <a:ea typeface="宋体" panose="02010600030101010101" pitchFamily="2" charset="-122"/>
                  <a:cs typeface="Cambria Math" panose="02040503050406030204" pitchFamily="18" charset="0"/>
                  <a:sym typeface="+mn-ea"/>
                </a:endParaRPr>
              </a:p>
            </p:txBody>
          </p:sp>
        </mc:Choice>
        <mc:Fallback>
          <p:sp>
            <p:nvSpPr>
              <p:cNvPr id="3" name="文本框 2" descr="7b0a202020202262756c6c6574223a20227b5c2263617465676f727949645c223a5c225c222c5c2274656d706c61746549645c223a32303233313638347d220a7d0a"/>
              <p:cNvSpPr txBox="1">
                <a:spLocks noRot="1" noChangeAspect="1" noMove="1" noResize="1" noEditPoints="1" noAdjustHandles="1" noChangeArrowheads="1" noChangeShapeType="1" noTextEdit="1"/>
              </p:cNvSpPr>
              <p:nvPr/>
            </p:nvSpPr>
            <p:spPr>
              <a:xfrm>
                <a:off x="174625" y="764540"/>
                <a:ext cx="8833485" cy="1299210"/>
              </a:xfrm>
              <a:prstGeom prst="rect">
                <a:avLst/>
              </a:prstGeom>
              <a:blipFill rotWithShape="1">
                <a:blip r:embed="rId7"/>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 name="文本框 8"/>
              <p:cNvSpPr txBox="1"/>
              <p:nvPr/>
            </p:nvSpPr>
            <p:spPr>
              <a:xfrm>
                <a:off x="3204210" y="3861435"/>
                <a:ext cx="2679065" cy="343535"/>
              </a:xfrm>
              <a:prstGeom prst="rect">
                <a:avLst/>
              </a:prstGeom>
              <a:gradFill>
                <a:gsLst>
                  <a:gs pos="0">
                    <a:srgbClr val="FABF9F"/>
                  </a:gs>
                  <a:gs pos="100000">
                    <a:srgbClr val="F4F099"/>
                  </a:gs>
                </a:gsLst>
                <a:lin ang="16200000"/>
              </a:gradFill>
            </p:spPr>
            <p:txBody>
              <a:bodyPr wrap="square" rtlCol="0" anchor="t">
                <a:spAutoFit/>
              </a:bodyPr>
              <a:p>
                <a:pPr algn="ctr"/>
                <a14:m>
                  <m:oMath xmlns:m="http://schemas.openxmlformats.org/officeDocument/2006/math">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𝑆</m:t>
                    </m:r>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r>
                      <m:rPr>
                        <m:sty m:val="p"/>
                      </m:rP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m:t>exp</m:t>
                    </m:r>
                    <m:d>
                      <m:d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dPr>
                      <m:e>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f>
                          <m:fPr>
                            <m:type m:val="lin"/>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fPr>
                          <m:num>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𝑟</m:t>
                                </m:r>
                              </m:e>
                              <m:sup>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2</m:t>
                                </m:r>
                              </m:sup>
                            </m:sSup>
                          </m:num>
                          <m:den>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𝑅</m:t>
                                </m:r>
                              </m:e>
                              <m:sup>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2</m:t>
                                </m:r>
                              </m:sup>
                            </m:sSup>
                          </m:den>
                        </m:f>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f>
                          <m:fPr>
                            <m:type m:val="lin"/>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fPr>
                          <m:num>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𝑡</m:t>
                                </m:r>
                              </m:e>
                              <m:sup>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2</m:t>
                                </m:r>
                              </m:sup>
                            </m:sSup>
                          </m:num>
                          <m:den>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𝜏</m:t>
                                </m:r>
                              </m:e>
                              <m:sup>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2</m:t>
                                </m:r>
                              </m:sup>
                            </m:sSup>
                          </m:den>
                        </m:f>
                      </m:e>
                    </m:d>
                  </m:oMath>
                </a14:m>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endPar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Choice>
        <mc:Fallback>
          <p:sp>
            <p:nvSpPr>
              <p:cNvPr id="9" name="文本框 8"/>
              <p:cNvSpPr txBox="1">
                <a:spLocks noRot="1" noChangeAspect="1" noMove="1" noResize="1" noEditPoints="1" noAdjustHandles="1" noChangeArrowheads="1" noChangeShapeType="1" noTextEdit="1"/>
              </p:cNvSpPr>
              <p:nvPr/>
            </p:nvSpPr>
            <p:spPr>
              <a:xfrm>
                <a:off x="3204210" y="3861435"/>
                <a:ext cx="2679065" cy="343535"/>
              </a:xfrm>
              <a:prstGeom prst="rect">
                <a:avLst/>
              </a:prstGeom>
              <a:blipFill rotWithShape="1">
                <a:blip r:embed="rId8"/>
                <a:stretch>
                  <a:fillRect/>
                </a:stretch>
              </a:blipFill>
            </p:spPr>
            <p:txBody>
              <a:bodyPr/>
              <a:lstStyle/>
              <a:p>
                <a:r>
                  <a:rPr lang="zh-CN" altLang="en-US">
                    <a:noFill/>
                  </a:rPr>
                  <a:t> </a:t>
                </a:r>
              </a:p>
            </p:txBody>
          </p:sp>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7" y="97641"/>
            <a:ext cx="8498264"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通过</a:t>
            </a:r>
            <a:r>
              <a:rPr lang="zh-CN" altLang="en-US" sz="2800" dirty="0">
                <a:solidFill>
                  <a:schemeClr val="accent4">
                    <a:lumMod val="50000"/>
                  </a:schemeClr>
                </a:solidFill>
                <a:latin typeface="Cambria Math" panose="02040503050406030204" pitchFamily="18" charset="0"/>
                <a:cs typeface="Cambria Math" panose="02040503050406030204" pitchFamily="18" charset="0"/>
                <a:sym typeface="+mn-ea"/>
              </a:rPr>
              <a:t>飞米成像技术</a:t>
            </a:r>
            <a:r>
              <a:rPr 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提取中子皮厚度</a:t>
            </a:r>
            <a:endParaRPr lang="en-US" altLang="zh-CN" sz="2800" dirty="0">
              <a:solidFill>
                <a:schemeClr val="tx1">
                  <a:lumMod val="75000"/>
                  <a:lumOff val="25000"/>
                </a:schemeClr>
              </a:solidFill>
              <a:latin typeface="Cambria Math" panose="02040503050406030204" pitchFamily="18" charset="0"/>
              <a:cs typeface="Cambria Math" panose="02040503050406030204" pitchFamily="18" charset="0"/>
            </a:endParaRPr>
          </a:p>
        </p:txBody>
      </p:sp>
      <p:sp>
        <p:nvSpPr>
          <p:cNvPr id="10" name="矩形 9"/>
          <p:cNvSpPr/>
          <p:nvPr/>
        </p:nvSpPr>
        <p:spPr>
          <a:xfrm>
            <a:off x="0" y="765516"/>
            <a:ext cx="9144000" cy="3600"/>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580" y="2797175"/>
            <a:ext cx="3550920" cy="2547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矩形 14"/>
          <p:cNvSpPr/>
          <p:nvPr/>
        </p:nvSpPr>
        <p:spPr>
          <a:xfrm>
            <a:off x="107088" y="6176393"/>
            <a:ext cx="4458273" cy="521970"/>
          </a:xfrm>
          <a:prstGeom prst="rect">
            <a:avLst/>
          </a:prstGeom>
          <a:ln>
            <a:noFill/>
          </a:ln>
        </p:spPr>
        <p:txBody>
          <a:bodyPr wrap="square">
            <a:spAutoFit/>
          </a:bodyPr>
          <a:lstStyle/>
          <a:p>
            <a:r>
              <a:rPr lang="en-US" altLang="zh-CN" sz="1400" dirty="0">
                <a:solidFill>
                  <a:srgbClr val="C00000"/>
                </a:solidFill>
                <a:latin typeface="Cambria Math" panose="02040503050406030204" pitchFamily="18" charset="0"/>
                <a:cs typeface="Cambria Math" panose="02040503050406030204" pitchFamily="18" charset="0"/>
              </a:rPr>
              <a:t>PREX collaboration., PRL 126, 172502 (2021)</a:t>
            </a:r>
            <a:endParaRPr lang="en-US" altLang="zh-CN" sz="1400" dirty="0">
              <a:solidFill>
                <a:srgbClr val="C00000"/>
              </a:solidFill>
              <a:latin typeface="Cambria Math" panose="02040503050406030204" pitchFamily="18" charset="0"/>
              <a:cs typeface="Cambria Math" panose="02040503050406030204" pitchFamily="18" charset="0"/>
            </a:endParaRPr>
          </a:p>
          <a:p>
            <a:r>
              <a:rPr lang="en-US" altLang="zh-CN" sz="1400" dirty="0">
                <a:solidFill>
                  <a:srgbClr val="C00000"/>
                </a:solidFill>
                <a:latin typeface="Cambria Math" panose="02040503050406030204" pitchFamily="18" charset="0"/>
                <a:cs typeface="Cambria Math" panose="02040503050406030204" pitchFamily="18" charset="0"/>
              </a:rPr>
              <a:t>B. T. Reed et al,          PRL 126, 172503 (2021)</a:t>
            </a:r>
            <a:endParaRPr lang="en-US" altLang="zh-CN" sz="1400" dirty="0">
              <a:solidFill>
                <a:srgbClr val="C00000"/>
              </a:solidFill>
              <a:latin typeface="Cambria Math" panose="02040503050406030204" pitchFamily="18" charset="0"/>
              <a:cs typeface="Cambria Math" panose="02040503050406030204" pitchFamily="18" charset="0"/>
            </a:endParaRPr>
          </a:p>
        </p:txBody>
      </p:sp>
      <mc:AlternateContent xmlns:mc="http://schemas.openxmlformats.org/markup-compatibility/2006">
        <mc:Choice xmlns:a14="http://schemas.microsoft.com/office/drawing/2010/main" Requires="a14">
          <p:sp>
            <p:nvSpPr>
              <p:cNvPr id="3" name="矩形 2"/>
              <p:cNvSpPr/>
              <p:nvPr/>
            </p:nvSpPr>
            <p:spPr>
              <a:xfrm>
                <a:off x="395328" y="2200156"/>
                <a:ext cx="2618740" cy="596900"/>
              </a:xfrm>
              <a:prstGeom prst="rect">
                <a:avLst/>
              </a:prstGeom>
              <a:noFill/>
              <a:ln>
                <a:noFill/>
              </a:ln>
              <a:extLst>
                <a:ext uri="{909E8E84-426E-40DD-AFC4-6F175D3DCCD1}">
                  <a14:hiddenFill xmlns:a14="http://schemas.microsoft.com/office/drawing/2010/main">
                    <a:solidFill>
                      <a:srgbClr val="FFFF00"/>
                    </a:solidFill>
                  </a14:hiddenFill>
                </a:ext>
              </a:extLst>
            </p:spPr>
            <p:txBody>
              <a:bodyPr wrap="none">
                <a:spAutoFit/>
              </a:bodyPr>
              <a:lstStyle/>
              <a:p>
                <a14:m>
                  <m:oMath xmlns:m="http://schemas.openxmlformats.org/officeDocument/2006/math">
                    <m:sSub>
                      <m:sSubPr>
                        <m:ctrlPr>
                          <a:rPr lang="en-US" altLang="zh-CN" sz="1600" b="1" i="1" smtClean="0">
                            <a:solidFill>
                              <a:schemeClr val="tx1">
                                <a:lumMod val="85000"/>
                                <a:lumOff val="15000"/>
                              </a:schemeClr>
                            </a:solidFill>
                            <a:latin typeface="Cambria Math" panose="02040503050406030204" pitchFamily="18" charset="0"/>
                          </a:rPr>
                        </m:ctrlPr>
                      </m:sSubPr>
                      <m:e>
                        <m:r>
                          <a:rPr lang="en-US" altLang="zh-CN" sz="1600" b="1" i="1" smtClean="0">
                            <a:solidFill>
                              <a:schemeClr val="tx1">
                                <a:lumMod val="85000"/>
                                <a:lumOff val="15000"/>
                              </a:schemeClr>
                            </a:solidFill>
                            <a:latin typeface="Cambria Math" panose="02040503050406030204"/>
                          </a:rPr>
                          <m:t>𝑹</m:t>
                        </m:r>
                      </m:e>
                      <m:sub>
                        <m:r>
                          <a:rPr lang="en-US" altLang="zh-CN" sz="1600" b="1" i="1" smtClean="0">
                            <a:solidFill>
                              <a:schemeClr val="tx1">
                                <a:lumMod val="85000"/>
                                <a:lumOff val="15000"/>
                              </a:schemeClr>
                            </a:solidFill>
                            <a:latin typeface="Cambria Math" panose="02040503050406030204"/>
                          </a:rPr>
                          <m:t>𝒏</m:t>
                        </m:r>
                        <m:r>
                          <a:rPr lang="en-US" altLang="zh-CN" sz="1600" b="1" i="1" smtClean="0">
                            <a:solidFill>
                              <a:schemeClr val="tx1">
                                <a:lumMod val="85000"/>
                                <a:lumOff val="15000"/>
                              </a:schemeClr>
                            </a:solidFill>
                            <a:latin typeface="Cambria Math" panose="02040503050406030204"/>
                          </a:rPr>
                          <m:t>−</m:t>
                        </m:r>
                        <m:r>
                          <a:rPr lang="en-US" altLang="zh-CN" sz="1600" b="1" i="1" smtClean="0">
                            <a:solidFill>
                              <a:schemeClr val="tx1">
                                <a:lumMod val="85000"/>
                                <a:lumOff val="15000"/>
                              </a:schemeClr>
                            </a:solidFill>
                            <a:latin typeface="Cambria Math" panose="02040503050406030204"/>
                          </a:rPr>
                          <m:t>𝒑</m:t>
                        </m:r>
                      </m:sub>
                    </m:sSub>
                    <m:r>
                      <a:rPr lang="en-US" altLang="zh-CN" sz="1600" b="1" i="1" smtClean="0">
                        <a:solidFill>
                          <a:schemeClr val="tx1">
                            <a:lumMod val="85000"/>
                            <a:lumOff val="15000"/>
                          </a:schemeClr>
                        </a:solidFill>
                        <a:latin typeface="Cambria Math" panose="02040503050406030204"/>
                      </a:rPr>
                      <m:t>=</m:t>
                    </m:r>
                    <m:r>
                      <a:rPr lang="en-US" altLang="zh-CN" sz="1600" b="1" i="1" smtClean="0">
                        <a:solidFill>
                          <a:schemeClr val="tx1">
                            <a:lumMod val="85000"/>
                            <a:lumOff val="15000"/>
                          </a:schemeClr>
                        </a:solidFill>
                        <a:latin typeface="Cambria Math" panose="02040503050406030204"/>
                      </a:rPr>
                      <m:t>𝟎</m:t>
                    </m:r>
                    <m:r>
                      <a:rPr lang="en-US" altLang="zh-CN" sz="1600" b="1" i="1" smtClean="0">
                        <a:solidFill>
                          <a:schemeClr val="tx1">
                            <a:lumMod val="85000"/>
                            <a:lumOff val="15000"/>
                          </a:schemeClr>
                        </a:solidFill>
                        <a:latin typeface="Cambria Math" panose="02040503050406030204"/>
                      </a:rPr>
                      <m:t>.</m:t>
                    </m:r>
                    <m:r>
                      <a:rPr lang="en-US" altLang="zh-CN" sz="1600" b="1" i="1" smtClean="0">
                        <a:solidFill>
                          <a:schemeClr val="tx1">
                            <a:lumMod val="85000"/>
                            <a:lumOff val="15000"/>
                          </a:schemeClr>
                        </a:solidFill>
                        <a:latin typeface="Cambria Math" panose="02040503050406030204"/>
                      </a:rPr>
                      <m:t>𝟐𝟖𝟑</m:t>
                    </m:r>
                    <m:r>
                      <a:rPr lang="en-US" altLang="zh-CN" sz="1600" b="1" i="1" smtClean="0">
                        <a:solidFill>
                          <a:schemeClr val="tx1">
                            <a:lumMod val="85000"/>
                            <a:lumOff val="15000"/>
                          </a:schemeClr>
                        </a:solidFill>
                        <a:latin typeface="Cambria Math" panose="02040503050406030204"/>
                        <a:ea typeface="Cambria Math" panose="02040503050406030204"/>
                      </a:rPr>
                      <m:t>±</m:t>
                    </m:r>
                    <m:r>
                      <a:rPr lang="en-US" altLang="zh-CN" sz="1600" b="1" i="1" smtClean="0">
                        <a:solidFill>
                          <a:schemeClr val="tx1">
                            <a:lumMod val="85000"/>
                            <a:lumOff val="15000"/>
                          </a:schemeClr>
                        </a:solidFill>
                        <a:latin typeface="Cambria Math" panose="02040503050406030204"/>
                        <a:ea typeface="Cambria Math" panose="02040503050406030204"/>
                      </a:rPr>
                      <m:t>𝟎</m:t>
                    </m:r>
                    <m:r>
                      <a:rPr lang="en-US" altLang="zh-CN" sz="1600" b="1" i="1" smtClean="0">
                        <a:solidFill>
                          <a:schemeClr val="tx1">
                            <a:lumMod val="85000"/>
                            <a:lumOff val="15000"/>
                          </a:schemeClr>
                        </a:solidFill>
                        <a:latin typeface="Cambria Math" panose="02040503050406030204"/>
                        <a:ea typeface="Cambria Math" panose="02040503050406030204"/>
                      </a:rPr>
                      <m:t>.</m:t>
                    </m:r>
                    <m:r>
                      <a:rPr lang="en-US" altLang="zh-CN" sz="1600" b="1" i="1" smtClean="0">
                        <a:solidFill>
                          <a:schemeClr val="tx1">
                            <a:lumMod val="85000"/>
                            <a:lumOff val="15000"/>
                          </a:schemeClr>
                        </a:solidFill>
                        <a:latin typeface="Cambria Math" panose="02040503050406030204"/>
                        <a:ea typeface="Cambria Math" panose="02040503050406030204"/>
                      </a:rPr>
                      <m:t>𝟎𝟕𝟏</m:t>
                    </m:r>
                    <m:r>
                      <a:rPr lang="en-US" altLang="zh-CN" sz="1600" b="1" i="1" smtClean="0">
                        <a:solidFill>
                          <a:schemeClr val="tx1">
                            <a:lumMod val="85000"/>
                            <a:lumOff val="15000"/>
                          </a:schemeClr>
                        </a:solidFill>
                        <a:latin typeface="Cambria Math" panose="02040503050406030204"/>
                        <a:ea typeface="Cambria Math" panose="02040503050406030204"/>
                      </a:rPr>
                      <m:t> </m:t>
                    </m:r>
                    <m:r>
                      <a:rPr lang="en-US" altLang="zh-CN" sz="1600" b="1" i="0" smtClean="0">
                        <a:solidFill>
                          <a:schemeClr val="tx1">
                            <a:lumMod val="85000"/>
                            <a:lumOff val="15000"/>
                          </a:schemeClr>
                        </a:solidFill>
                        <a:latin typeface="Cambria Math" panose="02040503050406030204"/>
                        <a:ea typeface="Cambria Math" panose="02040503050406030204"/>
                      </a:rPr>
                      <m:t>𝐟𝐦</m:t>
                    </m:r>
                  </m:oMath>
                </a14:m>
                <a:r>
                  <a:rPr lang="en-US" altLang="zh-CN" sz="1600" dirty="0">
                    <a:solidFill>
                      <a:schemeClr val="tx1">
                        <a:lumMod val="85000"/>
                        <a:lumOff val="15000"/>
                      </a:schemeClr>
                    </a:solidFill>
                    <a:latin typeface="Times New Roman" panose="02020603050405020304" pitchFamily="18" charset="0"/>
                    <a:cs typeface="Times New Roman" panose="02020603050405020304" pitchFamily="18" charset="0"/>
                  </a:rPr>
                  <a:t> </a:t>
                </a:r>
                <a:endParaRPr lang="en-US" altLang="zh-CN" sz="1600" dirty="0">
                  <a:solidFill>
                    <a:schemeClr val="tx1">
                      <a:lumMod val="85000"/>
                      <a:lumOff val="15000"/>
                    </a:schemeClr>
                  </a:solidFill>
                  <a:latin typeface="Times New Roman" panose="02020603050405020304" pitchFamily="18" charset="0"/>
                  <a:cs typeface="Times New Roman" panose="02020603050405020304" pitchFamily="18" charset="0"/>
                </a:endParaRPr>
              </a:p>
              <a:p>
                <a14:m>
                  <m:oMathPara xmlns:m="http://schemas.openxmlformats.org/officeDocument/2006/math">
                    <m:oMathParaPr>
                      <m:jc m:val="centerGroup"/>
                    </m:oMathParaPr>
                    <m:oMath xmlns:m="http://schemas.openxmlformats.org/officeDocument/2006/math">
                      <m:r>
                        <a:rPr lang="en-US" altLang="zh-CN" sz="1600" b="1" i="1" smtClean="0">
                          <a:solidFill>
                            <a:schemeClr val="tx1">
                              <a:lumMod val="85000"/>
                              <a:lumOff val="15000"/>
                            </a:schemeClr>
                          </a:solidFill>
                          <a:latin typeface="Cambria Math" panose="02040503050406030204"/>
                        </a:rPr>
                        <m:t>𝑳</m:t>
                      </m:r>
                      <m:r>
                        <a:rPr lang="en-US" altLang="zh-CN" sz="1600" b="1" i="1">
                          <a:solidFill>
                            <a:schemeClr val="tx1">
                              <a:lumMod val="85000"/>
                              <a:lumOff val="15000"/>
                            </a:schemeClr>
                          </a:solidFill>
                          <a:latin typeface="Cambria Math" panose="02040503050406030204"/>
                        </a:rPr>
                        <m:t>=</m:t>
                      </m:r>
                      <m:r>
                        <a:rPr lang="en-US" altLang="zh-CN" sz="1600" b="1" i="1" smtClean="0">
                          <a:solidFill>
                            <a:schemeClr val="tx1">
                              <a:lumMod val="85000"/>
                              <a:lumOff val="15000"/>
                            </a:schemeClr>
                          </a:solidFill>
                          <a:latin typeface="Cambria Math" panose="02040503050406030204"/>
                        </a:rPr>
                        <m:t>𝟏𝟎𝟔</m:t>
                      </m:r>
                      <m:r>
                        <a:rPr lang="en-US" altLang="zh-CN" sz="1600" b="1" i="1">
                          <a:solidFill>
                            <a:schemeClr val="tx1">
                              <a:lumMod val="85000"/>
                              <a:lumOff val="15000"/>
                            </a:schemeClr>
                          </a:solidFill>
                          <a:latin typeface="Cambria Math" panose="02040503050406030204"/>
                          <a:ea typeface="Cambria Math" panose="02040503050406030204"/>
                        </a:rPr>
                        <m:t>±</m:t>
                      </m:r>
                      <m:r>
                        <a:rPr lang="en-US" altLang="zh-CN" sz="1600" b="1" i="1" smtClean="0">
                          <a:solidFill>
                            <a:schemeClr val="tx1">
                              <a:lumMod val="85000"/>
                              <a:lumOff val="15000"/>
                            </a:schemeClr>
                          </a:solidFill>
                          <a:latin typeface="Cambria Math" panose="02040503050406030204"/>
                          <a:ea typeface="Cambria Math" panose="02040503050406030204"/>
                        </a:rPr>
                        <m:t>𝟑</m:t>
                      </m:r>
                      <m:r>
                        <a:rPr lang="en-US" altLang="zh-CN" sz="1600" b="1" i="1">
                          <a:solidFill>
                            <a:schemeClr val="tx1">
                              <a:lumMod val="85000"/>
                              <a:lumOff val="15000"/>
                            </a:schemeClr>
                          </a:solidFill>
                          <a:latin typeface="Cambria Math" panose="02040503050406030204"/>
                          <a:ea typeface="Cambria Math" panose="02040503050406030204"/>
                        </a:rPr>
                        <m:t>𝟕</m:t>
                      </m:r>
                      <m:r>
                        <a:rPr lang="en-US" altLang="zh-CN" sz="1600" b="1" i="1">
                          <a:solidFill>
                            <a:schemeClr val="tx1">
                              <a:lumMod val="85000"/>
                              <a:lumOff val="15000"/>
                            </a:schemeClr>
                          </a:solidFill>
                          <a:latin typeface="Cambria Math" panose="02040503050406030204"/>
                          <a:ea typeface="Cambria Math" panose="02040503050406030204"/>
                        </a:rPr>
                        <m:t> </m:t>
                      </m:r>
                      <m:r>
                        <a:rPr lang="en-US" altLang="zh-CN" sz="1600" b="1" i="0" smtClean="0">
                          <a:solidFill>
                            <a:schemeClr val="tx1">
                              <a:lumMod val="85000"/>
                              <a:lumOff val="15000"/>
                            </a:schemeClr>
                          </a:solidFill>
                          <a:latin typeface="Cambria Math" panose="02040503050406030204"/>
                          <a:ea typeface="Cambria Math" panose="02040503050406030204"/>
                          <a:cs typeface="Cambria Math" panose="02040503050406030204"/>
                        </a:rPr>
                        <m:t>𝐌𝐞𝐕</m:t>
                      </m:r>
                    </m:oMath>
                  </m:oMathPara>
                </a14:m>
                <a:endParaRPr lang="en-US" altLang="zh-CN" sz="1600" b="1" i="0" dirty="0" smtClean="0">
                  <a:solidFill>
                    <a:schemeClr val="tx1">
                      <a:lumMod val="85000"/>
                      <a:lumOff val="15000"/>
                    </a:schemeClr>
                  </a:solidFill>
                  <a:latin typeface="Cambria Math" panose="02040503050406030204"/>
                  <a:ea typeface="Cambria Math" panose="02040503050406030204"/>
                  <a:cs typeface="Cambria Math" panose="02040503050406030204"/>
                </a:endParaRPr>
              </a:p>
            </p:txBody>
          </p:sp>
        </mc:Choice>
        <mc:Fallback>
          <p:sp>
            <p:nvSpPr>
              <p:cNvPr id="3" name="矩形 2"/>
              <p:cNvSpPr>
                <a:spLocks noRot="1" noChangeAspect="1" noMove="1" noResize="1" noEditPoints="1" noAdjustHandles="1" noChangeArrowheads="1" noChangeShapeType="1" noTextEdit="1"/>
              </p:cNvSpPr>
              <p:nvPr/>
            </p:nvSpPr>
            <p:spPr>
              <a:xfrm>
                <a:off x="395328" y="2200156"/>
                <a:ext cx="2618740" cy="596900"/>
              </a:xfrm>
              <a:prstGeom prst="rect">
                <a:avLst/>
              </a:prstGeom>
              <a:blipFill rotWithShape="1">
                <a:blip r:embed="rId2"/>
                <a:stretch>
                  <a:fillRect l="-14" t="-86" r="-593" b="86"/>
                </a:stretch>
              </a:blipFill>
              <a:ln>
                <a:noFill/>
              </a:ln>
              <a:extLst>
                <a:ext uri="{909E8E84-426E-40DD-AFC4-6F175D3DCCD1}">
                  <a14:hiddenFill xmlns:a14="http://schemas.microsoft.com/office/drawing/2010/main">
                    <a:solidFill>
                      <a:srgbClr val="FFFF00"/>
                    </a:solidFill>
                  </a14:hiddenFill>
                </a:ext>
              </a:extLst>
            </p:spPr>
            <p:txBody>
              <a:bodyPr/>
              <a:lstStyle/>
              <a:p>
                <a:r>
                  <a:rPr lang="zh-CN" altLang="en-US">
                    <a:noFill/>
                  </a:rPr>
                  <a:t> </a:t>
                </a:r>
              </a:p>
            </p:txBody>
          </p:sp>
        </mc:Fallback>
      </mc:AlternateContent>
      <p:grpSp>
        <p:nvGrpSpPr>
          <p:cNvPr id="23" name="组合 22"/>
          <p:cNvGrpSpPr/>
          <p:nvPr/>
        </p:nvGrpSpPr>
        <p:grpSpPr>
          <a:xfrm>
            <a:off x="725805" y="826135"/>
            <a:ext cx="1541780" cy="1433830"/>
            <a:chOff x="1705335" y="875674"/>
            <a:chExt cx="1223298" cy="1157175"/>
          </a:xfrm>
        </p:grpSpPr>
        <p:grpSp>
          <p:nvGrpSpPr>
            <p:cNvPr id="21" name="组合 20"/>
            <p:cNvGrpSpPr/>
            <p:nvPr/>
          </p:nvGrpSpPr>
          <p:grpSpPr>
            <a:xfrm>
              <a:off x="1705625" y="1176515"/>
              <a:ext cx="1223008" cy="856334"/>
              <a:chOff x="702486" y="4788253"/>
              <a:chExt cx="1223008" cy="856334"/>
            </a:xfrm>
          </p:grpSpPr>
          <p:sp>
            <p:nvSpPr>
              <p:cNvPr id="4" name="椭圆 3"/>
              <p:cNvSpPr/>
              <p:nvPr/>
            </p:nvSpPr>
            <p:spPr>
              <a:xfrm>
                <a:off x="702486" y="4788253"/>
                <a:ext cx="576000" cy="5760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7346" y="4876442"/>
                <a:ext cx="396000" cy="3960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14" idx="6"/>
              </p:cNvCxnSpPr>
              <p:nvPr/>
            </p:nvCxnSpPr>
            <p:spPr>
              <a:xfrm>
                <a:off x="1193346" y="5074442"/>
                <a:ext cx="0" cy="57014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265346" y="5074442"/>
                <a:ext cx="0" cy="57014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995346" y="5455534"/>
                <a:ext cx="198000"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a:off x="1265346" y="5455534"/>
                <a:ext cx="509439"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0" name="文本框 19"/>
                  <p:cNvSpPr txBox="1"/>
                  <p:nvPr/>
                </p:nvSpPr>
                <p:spPr>
                  <a:xfrm>
                    <a:off x="1253198" y="5166963"/>
                    <a:ext cx="672296" cy="239327"/>
                  </a:xfrm>
                  <a:prstGeom prst="rect">
                    <a:avLst/>
                  </a:prstGeom>
                  <a:noFill/>
                </p:spPr>
                <p:txBody>
                  <a:bodyPr wrap="square">
                    <a:spAutoFit/>
                  </a:bodyPr>
                  <a:lstStyle/>
                  <a:p>
                    <a14:m>
                      <m:oMathPara xmlns:m="http://schemas.openxmlformats.org/officeDocument/2006/math">
                        <m:oMathParaPr>
                          <m:jc m:val="left"/>
                        </m:oMathParaPr>
                        <m:oMath xmlns:m="http://schemas.openxmlformats.org/officeDocument/2006/math">
                          <m:sSub>
                            <m:sSubPr>
                              <m:ctrlPr>
                                <a:rPr lang="en-US" altLang="zh-CN" sz="1400" b="1" i="1" smtClean="0">
                                  <a:latin typeface="Cambria Math" panose="02040503050406030204" pitchFamily="18" charset="0"/>
                                </a:rPr>
                              </m:ctrlPr>
                            </m:sSubPr>
                            <m:e>
                              <m:r>
                                <a:rPr lang="en-US" altLang="zh-CN" sz="1400" b="1" i="1" smtClean="0">
                                  <a:latin typeface="Cambria Math" panose="02040503050406030204"/>
                                </a:rPr>
                                <m:t>𝑹</m:t>
                              </m:r>
                            </m:e>
                            <m:sub>
                              <m:r>
                                <a:rPr lang="en-US" altLang="zh-CN" sz="1400" b="1" i="1" smtClean="0">
                                  <a:latin typeface="Cambria Math" panose="02040503050406030204"/>
                                </a:rPr>
                                <m:t>𝒏</m:t>
                              </m:r>
                              <m:r>
                                <a:rPr lang="en-US" altLang="zh-CN" sz="1400" b="1" i="1" smtClean="0">
                                  <a:latin typeface="Cambria Math" panose="02040503050406030204"/>
                                </a:rPr>
                                <m:t>−</m:t>
                              </m:r>
                              <m:r>
                                <a:rPr lang="en-US" altLang="zh-CN" sz="1400" b="1" i="1" smtClean="0">
                                  <a:latin typeface="Cambria Math" panose="02040503050406030204"/>
                                </a:rPr>
                                <m:t>𝒑</m:t>
                              </m:r>
                            </m:sub>
                          </m:sSub>
                        </m:oMath>
                      </m:oMathPara>
                    </a14:m>
                    <a:endParaRPr lang="zh-CN" altLang="en-US" sz="1400" dirty="0"/>
                  </a:p>
                </p:txBody>
              </p:sp>
            </mc:Choice>
            <mc:Fallback>
              <p:sp>
                <p:nvSpPr>
                  <p:cNvPr id="20" name="文本框 19"/>
                  <p:cNvSpPr txBox="1">
                    <a:spLocks noRot="1" noChangeAspect="1" noMove="1" noResize="1" noEditPoints="1" noAdjustHandles="1" noChangeArrowheads="1" noChangeShapeType="1" noTextEdit="1"/>
                  </p:cNvSpPr>
                  <p:nvPr/>
                </p:nvSpPr>
                <p:spPr>
                  <a:xfrm>
                    <a:off x="1253198" y="5166963"/>
                    <a:ext cx="672296" cy="239327"/>
                  </a:xfrm>
                  <a:prstGeom prst="rect">
                    <a:avLst/>
                  </a:prstGeom>
                  <a:blipFill rotWithShape="1">
                    <a:blip r:embed="rId3"/>
                  </a:blipFill>
                </p:spPr>
                <p:txBody>
                  <a:bodyPr/>
                  <a:lstStyle/>
                  <a:p>
                    <a:r>
                      <a:rPr lang="zh-CN" altLang="en-US">
                        <a:noFill/>
                      </a:rPr>
                      <a:t> </a:t>
                    </a:r>
                  </a:p>
                </p:txBody>
              </p:sp>
            </mc:Fallback>
          </mc:AlternateContent>
        </p:grpSp>
        <mc:AlternateContent xmlns:mc="http://schemas.openxmlformats.org/markup-compatibility/2006">
          <mc:Choice xmlns:a14="http://schemas.microsoft.com/office/drawing/2010/main" Requires="a14">
            <p:sp>
              <p:nvSpPr>
                <p:cNvPr id="22" name="文本框 21"/>
                <p:cNvSpPr txBox="1"/>
                <p:nvPr/>
              </p:nvSpPr>
              <p:spPr>
                <a:xfrm>
                  <a:off x="1705335" y="875674"/>
                  <a:ext cx="543606" cy="228565"/>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Pre>
                          <m:sPrePr>
                            <m:ctrlPr>
                              <a:rPr lang="en-US" altLang="zh-CN" i="1" smtClean="0">
                                <a:latin typeface="Cambria Math" panose="02040503050406030204" pitchFamily="18" charset="0"/>
                              </a:rPr>
                            </m:ctrlPr>
                          </m:sPrePr>
                          <m:sub>
                            <m:r>
                              <a:rPr lang="en-US" altLang="zh-CN" i="1" smtClean="0">
                                <a:latin typeface="Cambria Math" panose="02040503050406030204" pitchFamily="18" charset="0"/>
                              </a:rPr>
                              <m:t> </m:t>
                            </m:r>
                          </m:sub>
                          <m:sup>
                            <m:r>
                              <a:rPr lang="en-US" altLang="zh-CN" b="0" i="1" smtClean="0">
                                <a:latin typeface="Cambria Math" panose="02040503050406030204" pitchFamily="18" charset="0"/>
                              </a:rPr>
                              <m:t>208</m:t>
                            </m:r>
                          </m:sup>
                          <m:e>
                            <m:r>
                              <m:rPr>
                                <m:sty m:val="p"/>
                              </m:rPr>
                              <a:rPr lang="en-US" altLang="zh-CN" i="1" smtClean="0">
                                <a:latin typeface="Cambria Math" panose="02040503050406030204" pitchFamily="18" charset="0"/>
                              </a:rPr>
                              <m:t>Pb</m:t>
                            </m:r>
                          </m:e>
                        </m:sPre>
                      </m:oMath>
                    </m:oMathPara>
                  </a14:m>
                  <a:endParaRPr lang="zh-CN" altLang="en-US" dirty="0"/>
                </a:p>
              </p:txBody>
            </p:sp>
          </mc:Choice>
          <mc:Fallback>
            <p:sp>
              <p:nvSpPr>
                <p:cNvPr id="22" name="文本框 21"/>
                <p:cNvSpPr txBox="1">
                  <a:spLocks noRot="1" noChangeAspect="1" noMove="1" noResize="1" noEditPoints="1" noAdjustHandles="1" noChangeArrowheads="1" noChangeShapeType="1" noTextEdit="1"/>
                </p:cNvSpPr>
                <p:nvPr/>
              </p:nvSpPr>
              <p:spPr>
                <a:xfrm>
                  <a:off x="1705335" y="875674"/>
                  <a:ext cx="543606" cy="228565"/>
                </a:xfrm>
                <a:prstGeom prst="rect">
                  <a:avLst/>
                </a:prstGeom>
                <a:blipFill rotWithShape="1">
                  <a:blip r:embed="rId4"/>
                </a:blipFill>
              </p:spPr>
              <p:txBody>
                <a:bodyPr/>
                <a:lstStyle/>
                <a:p>
                  <a:r>
                    <a:rPr lang="zh-CN" altLang="en-US">
                      <a:noFill/>
                    </a:rPr>
                    <a:t> </a:t>
                  </a:r>
                </a:p>
              </p:txBody>
            </p:sp>
          </mc:Fallback>
        </mc:AlternateContent>
      </p:grpSp>
      <mc:AlternateContent xmlns:mc="http://schemas.openxmlformats.org/markup-compatibility/2006">
        <mc:Choice xmlns:a14="http://schemas.microsoft.com/office/drawing/2010/main" Requires="a14">
          <p:sp>
            <p:nvSpPr>
              <p:cNvPr id="6" name="内容占位符 2"/>
              <p:cNvSpPr>
                <a:spLocks noGrp="1"/>
              </p:cNvSpPr>
              <p:nvPr>
                <p:ph idx="1"/>
              </p:nvPr>
            </p:nvSpPr>
            <p:spPr>
              <a:xfrm>
                <a:off x="4787900" y="1484630"/>
                <a:ext cx="4145280" cy="1347470"/>
              </a:xfrm>
            </p:spPr>
            <p:txBody>
              <a:bodyPr>
                <a:noAutofit/>
              </a:bodyPr>
              <a:lstStyle/>
              <a:p>
                <a:pPr marL="0" lvl="0" indent="457200" algn="l">
                  <a:lnSpc>
                    <a:spcPct val="120000"/>
                  </a:lnSpc>
                  <a:buClrTx/>
                  <a:buSzTx/>
                  <a:buNone/>
                </a:pPr>
                <a:r>
                  <a:rPr lang="en-US" altLang="zh-CN" sz="1600" baseline="30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48</a:t>
                </a:r>
                <a: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Ca </a:t>
                </a:r>
                <a:r>
                  <a:rPr lang="zh-CN" altLang="en-US"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的中子皮厚度实验结果为：</a:t>
                </a:r>
                <a: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endPar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a:p>
                <a:pPr marL="0" lvl="0" indent="457200" algn="l">
                  <a:lnSpc>
                    <a:spcPct val="120000"/>
                  </a:lnSpc>
                  <a:buClrTx/>
                  <a:buSzTx/>
                  <a:buNone/>
                </a:pPr>
                <a:r>
                  <a:rPr lang="en-US" altLang="zh-CN" sz="16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a:t>
                </a:r>
                <a14:m>
                  <m:oMath xmlns:m="http://schemas.openxmlformats.org/officeDocument/2006/math">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sSub>
                      <m:sSubPr>
                        <m:ctrlPr>
                          <a:rPr lang="en-US" altLang="zh-CN" sz="1600" dirty="0" err="1">
                            <a:solidFill>
                              <a:schemeClr val="tx1">
                                <a:lumMod val="75000"/>
                                <a:lumOff val="25000"/>
                              </a:schemeClr>
                            </a:solidFill>
                            <a:latin typeface="Cambria Math" panose="02040503050406030204" pitchFamily="18" charset="0"/>
                            <a:cs typeface="Cambria Math" panose="02040503050406030204" pitchFamily="18" charset="0"/>
                          </a:rPr>
                        </m:ctrlPr>
                      </m:sSubPr>
                      <m:e>
                        <m:r>
                          <m:rPr>
                            <m:sty m:val="p"/>
                          </m:rPr>
                          <a:rPr lang="en-US" altLang="zh-CN" sz="1600" dirty="0" err="1">
                            <a:solidFill>
                              <a:schemeClr val="tx1">
                                <a:lumMod val="75000"/>
                                <a:lumOff val="25000"/>
                              </a:schemeClr>
                            </a:solidFill>
                            <a:latin typeface="Cambria Math" panose="02040503050406030204" pitchFamily="18" charset="0"/>
                            <a:cs typeface="Cambria Math" panose="02040503050406030204" pitchFamily="18" charset="0"/>
                          </a:rPr>
                          <m:t>r</m:t>
                        </m:r>
                      </m:e>
                      <m:sub>
                        <m:r>
                          <m:rPr>
                            <m:sty m:val="p"/>
                          </m:rPr>
                          <a:rPr lang="en-US" altLang="zh-CN" sz="1600" dirty="0" err="1">
                            <a:solidFill>
                              <a:schemeClr val="tx1">
                                <a:lumMod val="75000"/>
                                <a:lumOff val="25000"/>
                              </a:schemeClr>
                            </a:solidFill>
                            <a:latin typeface="Cambria Math" panose="02040503050406030204" pitchFamily="18" charset="0"/>
                            <a:cs typeface="Cambria Math" panose="02040503050406030204" pitchFamily="18" charset="0"/>
                          </a:rPr>
                          <m:t>np</m:t>
                        </m:r>
                      </m:sub>
                    </m:sSub>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sPre>
                      <m:sPrePr>
                        <m:ctrlPr>
                          <a:rPr lang="en-US" altLang="zh-CN" sz="1600" i="1" dirty="0" err="1">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1600" i="1"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 </m:t>
                        </m:r>
                      </m:sub>
                      <m:sup>
                        <m:r>
                          <a:rPr lang="en-US" altLang="zh-CN" sz="1600" i="1"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48</m:t>
                        </m:r>
                      </m:sup>
                      <m:e>
                        <m:r>
                          <m:rPr>
                            <m:sty m:val="p"/>
                          </m:rPr>
                          <a:rPr lang="en-US" altLang="zh-CN" sz="1600" dirty="0" err="1">
                            <a:solidFill>
                              <a:schemeClr val="tx1">
                                <a:lumMod val="75000"/>
                                <a:lumOff val="25000"/>
                              </a:schemeClr>
                            </a:solidFill>
                            <a:latin typeface="Cambria Math" panose="02040503050406030204" pitchFamily="18" charset="0"/>
                            <a:cs typeface="Cambria Math" panose="02040503050406030204" pitchFamily="18" charset="0"/>
                          </a:rPr>
                          <m:t>Ca</m:t>
                        </m:r>
                      </m:e>
                    </m:sPre>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0</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121</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0</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026</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0</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024</m:t>
                    </m:r>
                    <m:r>
                      <a:rPr lang="en-US" altLang="zh-CN" sz="1600" dirty="0" err="1">
                        <a:solidFill>
                          <a:schemeClr val="tx1">
                            <a:lumMod val="75000"/>
                            <a:lumOff val="25000"/>
                          </a:schemeClr>
                        </a:solidFill>
                        <a:latin typeface="Cambria Math" panose="02040503050406030204" pitchFamily="18" charset="0"/>
                        <a:ea typeface="MS Mincho" charset="0"/>
                        <a:cs typeface="Cambria Math" panose="02040503050406030204" pitchFamily="18" charset="0"/>
                      </a:rPr>
                      <m:t> </m:t>
                    </m:r>
                    <m:r>
                      <m:rPr>
                        <m:sty m:val="p"/>
                      </m:rPr>
                      <a:rPr lang="en-US" altLang="zh-CN" sz="1600" dirty="0" err="1">
                        <a:solidFill>
                          <a:schemeClr val="tx1">
                            <a:lumMod val="75000"/>
                            <a:lumOff val="25000"/>
                          </a:schemeClr>
                        </a:solidFill>
                        <a:latin typeface="Cambria Math" panose="02040503050406030204" pitchFamily="18" charset="0"/>
                        <a:cs typeface="Cambria Math" panose="02040503050406030204" pitchFamily="18" charset="0"/>
                      </a:rPr>
                      <m:t>fm</m:t>
                    </m:r>
                  </m:oMath>
                </a14:m>
                <a:endParaRPr lang="en-US" altLang="zh-CN" sz="1600" dirty="0" err="1">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mc:Choice>
        <mc:Fallback>
          <p:sp>
            <p:nvSpPr>
              <p:cNvPr id="6" name="内容占位符 2"/>
              <p:cNvSpPr>
                <a:spLocks noRot="1" noChangeAspect="1" noMove="1" noResize="1" noEditPoints="1" noAdjustHandles="1" noChangeArrowheads="1" noChangeShapeType="1" noTextEdit="1"/>
              </p:cNvSpPr>
              <p:nvPr>
                <p:ph idx="1"/>
              </p:nvPr>
            </p:nvSpPr>
            <p:spPr>
              <a:xfrm>
                <a:off x="4787900" y="1484630"/>
                <a:ext cx="4145280" cy="1347470"/>
              </a:xfrm>
              <a:blipFill rotWithShape="1">
                <a:blip r:embed="rId5"/>
                <a:stretch>
                  <a:fillRect t="-377"/>
                </a:stretch>
              </a:blipFill>
            </p:spPr>
            <p:txBody>
              <a:bodyPr/>
              <a:lstStyle/>
              <a:p>
                <a:r>
                  <a:rPr lang="zh-CN" altLang="en-US">
                    <a:noFill/>
                  </a:rPr>
                  <a:t> </a:t>
                </a:r>
              </a:p>
            </p:txBody>
          </p:sp>
        </mc:Fallback>
      </mc:AlternateContent>
      <p:pic>
        <p:nvPicPr>
          <p:cNvPr id="8" name="图片 7"/>
          <p:cNvPicPr>
            <a:picLocks noChangeAspect="1"/>
          </p:cNvPicPr>
          <p:nvPr>
            <p:custDataLst>
              <p:tags r:id="rId6"/>
            </p:custDataLst>
          </p:nvPr>
        </p:nvPicPr>
        <p:blipFill>
          <a:blip r:embed="rId7"/>
          <a:stretch>
            <a:fillRect/>
          </a:stretch>
        </p:blipFill>
        <p:spPr>
          <a:xfrm>
            <a:off x="4860290" y="2493010"/>
            <a:ext cx="3843655" cy="2668905"/>
          </a:xfrm>
          <a:prstGeom prst="rect">
            <a:avLst/>
          </a:prstGeom>
        </p:spPr>
      </p:pic>
      <p:grpSp>
        <p:nvGrpSpPr>
          <p:cNvPr id="38" name="组合 37"/>
          <p:cNvGrpSpPr/>
          <p:nvPr/>
        </p:nvGrpSpPr>
        <p:grpSpPr>
          <a:xfrm>
            <a:off x="3842738" y="1209964"/>
            <a:ext cx="1316002" cy="896923"/>
            <a:chOff x="3698232" y="1865120"/>
            <a:chExt cx="2833199" cy="2062360"/>
          </a:xfrm>
        </p:grpSpPr>
        <p:sp>
          <p:nvSpPr>
            <p:cNvPr id="39" name="椭圆 38"/>
            <p:cNvSpPr/>
            <p:nvPr>
              <p:custDataLst>
                <p:tags r:id="rId8"/>
              </p:custDataLst>
            </p:nvPr>
          </p:nvSpPr>
          <p:spPr>
            <a:xfrm>
              <a:off x="4919678" y="2107615"/>
              <a:ext cx="1374771" cy="1374771"/>
            </a:xfrm>
            <a:prstGeom prst="ellipse">
              <a:avLst/>
            </a:prstGeom>
            <a:solidFill>
              <a:srgbClr val="C7E6E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1400" dirty="0">
                <a:solidFill>
                  <a:schemeClr val="tx1"/>
                </a:solidFill>
                <a:latin typeface="Times New Roman" panose="02020603050405020304" pitchFamily="18" charset="0"/>
                <a:cs typeface="Times New Roman" panose="02020603050405020304" pitchFamily="18" charset="0"/>
              </a:endParaRPr>
            </a:p>
          </p:txBody>
        </p:sp>
        <p:sp>
          <p:nvSpPr>
            <p:cNvPr id="41" name="椭圆 40"/>
            <p:cNvSpPr/>
            <p:nvPr>
              <p:custDataLst>
                <p:tags r:id="rId9"/>
              </p:custDataLst>
            </p:nvPr>
          </p:nvSpPr>
          <p:spPr>
            <a:xfrm>
              <a:off x="4679227" y="1865120"/>
              <a:ext cx="1852204" cy="185220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dirty="0">
                <a:solidFill>
                  <a:schemeClr val="tx1"/>
                </a:solidFill>
                <a:latin typeface="Times New Roman" panose="02020603050405020304" pitchFamily="18" charset="0"/>
                <a:cs typeface="Times New Roman" panose="02020603050405020304" pitchFamily="18" charset="0"/>
              </a:endParaRPr>
            </a:p>
          </p:txBody>
        </p:sp>
        <p:cxnSp>
          <p:nvCxnSpPr>
            <p:cNvPr id="42" name="直接连接符 41"/>
            <p:cNvCxnSpPr/>
            <p:nvPr>
              <p:custDataLst>
                <p:tags r:id="rId10"/>
              </p:custDataLst>
            </p:nvPr>
          </p:nvCxnSpPr>
          <p:spPr>
            <a:xfrm flipV="1">
              <a:off x="4647784" y="2768597"/>
              <a:ext cx="0" cy="115888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custDataLst>
                <p:tags r:id="rId11"/>
              </p:custDataLst>
            </p:nvPr>
          </p:nvCxnSpPr>
          <p:spPr>
            <a:xfrm flipH="1">
              <a:off x="4918243" y="3733659"/>
              <a:ext cx="367085" cy="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custDataLst>
                <p:tags r:id="rId12"/>
              </p:custDataLst>
            </p:nvPr>
          </p:nvCxnSpPr>
          <p:spPr>
            <a:xfrm>
              <a:off x="3698232" y="3740738"/>
              <a:ext cx="917712" cy="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内容占位符 2"/>
          <p:cNvSpPr>
            <a:spLocks noGrp="1"/>
          </p:cNvSpPr>
          <p:nvPr/>
        </p:nvSpPr>
        <p:spPr>
          <a:xfrm>
            <a:off x="652780" y="5574030"/>
            <a:ext cx="8127365" cy="519430"/>
          </a:xfrm>
          <a:prstGeom prst="rect">
            <a:avLst/>
          </a:prstGeom>
          <a:solidFill>
            <a:srgbClr val="FFFF00"/>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457200" algn="ctr">
              <a:lnSpc>
                <a:spcPct val="120000"/>
              </a:lnSpc>
              <a:buClrTx/>
              <a:buSzTx/>
              <a:buNone/>
            </a:pPr>
            <a:r>
              <a:rPr lang="en-US" altLang="zh-CN" sz="2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PREX </a:t>
            </a:r>
            <a:r>
              <a:rPr lang="zh-CN" altLang="en-US" sz="2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和</a:t>
            </a:r>
            <a:r>
              <a:rPr lang="en-US" altLang="zh-CN" sz="2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CREX </a:t>
            </a:r>
            <a:r>
              <a:rPr lang="zh-CN" altLang="en-US" sz="2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结果在</a:t>
            </a:r>
            <a:r>
              <a:rPr lang="en-US" altLang="zh-CN" sz="2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 68% CL</a:t>
            </a:r>
            <a:r>
              <a:rPr lang="zh-CN" altLang="en-US" sz="2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范围内，是不一致的。</a:t>
            </a:r>
            <a:endParaRPr lang="zh-CN" altLang="en-US" sz="2000" dirty="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19" name="文本框 18"/>
              <p:cNvSpPr txBox="1"/>
              <p:nvPr/>
            </p:nvSpPr>
            <p:spPr>
              <a:xfrm>
                <a:off x="4500245" y="839470"/>
                <a:ext cx="685132" cy="283210"/>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Pre>
                        <m:sPrePr>
                          <m:ctrlPr>
                            <a:rPr lang="en-US" altLang="zh-CN" i="1" smtClean="0">
                              <a:latin typeface="Cambria Math" panose="02040503050406030204" pitchFamily="18" charset="0"/>
                            </a:rPr>
                          </m:ctrlPr>
                        </m:sPrePr>
                        <m:sub>
                          <m:r>
                            <a:rPr lang="en-US" altLang="zh-CN" i="1" smtClean="0">
                              <a:latin typeface="Cambria Math" panose="02040503050406030204" pitchFamily="18" charset="0"/>
                            </a:rPr>
                            <m:t> </m:t>
                          </m:r>
                        </m:sub>
                        <m:sup>
                          <m:r>
                            <a:rPr lang="en-US" altLang="zh-CN" b="0" i="1" smtClean="0">
                              <a:latin typeface="Cambria Math" panose="02040503050406030204" pitchFamily="18" charset="0"/>
                            </a:rPr>
                            <m:t>48</m:t>
                          </m:r>
                        </m:sup>
                        <m:e>
                          <m:r>
                            <m:rPr>
                              <m:sty m:val="p"/>
                            </m:rPr>
                            <a:rPr lang="en-US" altLang="zh-CN" smtClean="0">
                              <a:latin typeface="Cambria Math" panose="02040503050406030204" pitchFamily="18" charset="0"/>
                            </a:rPr>
                            <m:t>Ca</m:t>
                          </m:r>
                        </m:e>
                      </m:sPre>
                    </m:oMath>
                  </m:oMathPara>
                </a14:m>
                <a:endParaRPr lang="zh-CN" altLang="en-US" dirty="0"/>
              </a:p>
            </p:txBody>
          </p:sp>
        </mc:Choice>
        <mc:Fallback>
          <p:sp>
            <p:nvSpPr>
              <p:cNvPr id="19" name="文本框 18"/>
              <p:cNvSpPr txBox="1">
                <a:spLocks noRot="1" noChangeAspect="1" noMove="1" noResize="1" noEditPoints="1" noAdjustHandles="1" noChangeArrowheads="1" noChangeShapeType="1" noTextEdit="1"/>
              </p:cNvSpPr>
              <p:nvPr/>
            </p:nvSpPr>
            <p:spPr>
              <a:xfrm>
                <a:off x="4500245" y="839470"/>
                <a:ext cx="685132" cy="283210"/>
              </a:xfrm>
              <a:prstGeom prst="rect">
                <a:avLst/>
              </a:prstGeom>
              <a:blipFill rotWithShape="1">
                <a:blip r:embed="rId13"/>
                <a:stretch>
                  <a:fillRect r="88"/>
                </a:stretch>
              </a:blipFill>
            </p:spPr>
            <p:txBody>
              <a:bodyPr/>
              <a:lstStyle/>
              <a:p>
                <a:r>
                  <a:rPr lang="zh-CN" altLang="en-US">
                    <a:noFill/>
                  </a:rPr>
                  <a:t> </a:t>
                </a:r>
              </a:p>
            </p:txBody>
          </p:sp>
        </mc:Fallback>
      </mc:AlternateContent>
      <p:sp>
        <p:nvSpPr>
          <p:cNvPr id="24" name="文本框 23"/>
          <p:cNvSpPr txBox="1"/>
          <p:nvPr/>
        </p:nvSpPr>
        <p:spPr>
          <a:xfrm>
            <a:off x="4354195" y="6165215"/>
            <a:ext cx="4718050" cy="671830"/>
          </a:xfrm>
          <a:prstGeom prst="rect">
            <a:avLst/>
          </a:prstGeom>
          <a:noFill/>
        </p:spPr>
        <p:txBody>
          <a:bodyPr wrap="square" rtlCol="0" anchor="t">
            <a:spAutoFit/>
          </a:bodyPr>
          <a:p>
            <a:pPr marL="0" lvl="0" indent="457200" algn="just">
              <a:lnSpc>
                <a:spcPct val="90000"/>
              </a:lnSpc>
              <a:buClrTx/>
              <a:buSzTx/>
              <a:buNone/>
            </a:pPr>
            <a:r>
              <a:rPr lang="en-US" altLang="zh-CN" sz="1400" dirty="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rPr>
              <a:t>CREX collab. Phys. Rev. Lett. 129, 042501 (2022)</a:t>
            </a:r>
            <a:endParaRPr lang="en-US" altLang="zh-CN" sz="1400" dirty="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endParaRPr>
          </a:p>
          <a:p>
            <a:pPr marL="0" lvl="0" indent="457200" algn="just">
              <a:lnSpc>
                <a:spcPct val="90000"/>
              </a:lnSpc>
              <a:buClrTx/>
              <a:buSzTx/>
              <a:buNone/>
            </a:pPr>
            <a:r>
              <a:rPr lang="en-US" altLang="zh-CN" sz="1400" dirty="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rPr>
              <a:t>P. Reinhard et al PRL. 129, 232501 (2022)</a:t>
            </a:r>
            <a:endParaRPr lang="en-US" altLang="zh-CN" sz="1400" dirty="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endParaRPr>
          </a:p>
          <a:p>
            <a:pPr marL="0" lvl="0" indent="457200" algn="just">
              <a:lnSpc>
                <a:spcPct val="90000"/>
              </a:lnSpc>
              <a:buClrTx/>
              <a:buSzTx/>
              <a:buNone/>
            </a:pPr>
            <a:r>
              <a:rPr lang="en-US" altLang="zh-CN" sz="1400">
                <a:solidFill>
                  <a:srgbClr val="C00000"/>
                </a:solidFill>
                <a:latin typeface="Cambria Math" panose="02040503050406030204" pitchFamily="18" charset="0"/>
                <a:cs typeface="Cambria Math" panose="02040503050406030204" pitchFamily="18" charset="0"/>
                <a:sym typeface="+mn-ea"/>
              </a:rPr>
              <a:t>Z. Zhang, L. W. Chen et al., PR</a:t>
            </a:r>
            <a:r>
              <a:rPr lang="zh-CN" altLang="en-US" sz="1400">
                <a:solidFill>
                  <a:srgbClr val="C00000"/>
                </a:solidFill>
                <a:latin typeface="Cambria Math" panose="02040503050406030204" pitchFamily="18" charset="0"/>
                <a:cs typeface="Cambria Math" panose="02040503050406030204" pitchFamily="18" charset="0"/>
                <a:sym typeface="+mn-ea"/>
              </a:rPr>
              <a:t>C 108, 024317 (2023)</a:t>
            </a:r>
            <a:endParaRPr lang="zh-CN" altLang="en-US" sz="1400">
              <a:solidFill>
                <a:srgbClr val="C00000"/>
              </a:solidFill>
              <a:latin typeface="Cambria Math" panose="02040503050406030204" pitchFamily="18" charset="0"/>
              <a:cs typeface="Cambria Math" panose="02040503050406030204" pitchFamily="18" charset="0"/>
              <a:sym typeface="+mn-ea"/>
            </a:endParaRPr>
          </a:p>
        </p:txBody>
      </p:sp>
      <p:cxnSp>
        <p:nvCxnSpPr>
          <p:cNvPr id="26" name="直接连接符 25"/>
          <p:cNvCxnSpPr/>
          <p:nvPr>
            <p:custDataLst>
              <p:tags r:id="rId14"/>
            </p:custDataLst>
          </p:nvPr>
        </p:nvCxnSpPr>
        <p:spPr>
          <a:xfrm flipV="1">
            <a:off x="4410798" y="1658132"/>
            <a:ext cx="0" cy="43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7" name="文本框 26"/>
              <p:cNvSpPr txBox="1"/>
              <p:nvPr/>
            </p:nvSpPr>
            <p:spPr>
              <a:xfrm>
                <a:off x="3450989" y="1772927"/>
                <a:ext cx="847326" cy="296545"/>
              </a:xfrm>
              <a:prstGeom prst="rect">
                <a:avLst/>
              </a:prstGeom>
              <a:noFill/>
            </p:spPr>
            <p:txBody>
              <a:bodyPr wrap="square">
                <a:spAutoFit/>
              </a:bodyPr>
              <a:lstStyle/>
              <a:p>
                <a14:m>
                  <m:oMathPara xmlns:m="http://schemas.openxmlformats.org/officeDocument/2006/math">
                    <m:oMathParaPr>
                      <m:jc m:val="right"/>
                    </m:oMathParaPr>
                    <m:oMath xmlns:m="http://schemas.openxmlformats.org/officeDocument/2006/math">
                      <m:sSub>
                        <m:sSubPr>
                          <m:ctrlPr>
                            <a:rPr lang="en-US" altLang="zh-CN" sz="1400" b="1" i="1" smtClean="0">
                              <a:latin typeface="Cambria Math" panose="02040503050406030204" pitchFamily="18" charset="0"/>
                            </a:rPr>
                          </m:ctrlPr>
                        </m:sSubPr>
                        <m:e>
                          <m:r>
                            <a:rPr lang="en-US" altLang="zh-CN" sz="1400" b="1" i="1" smtClean="0">
                              <a:latin typeface="Cambria Math" panose="02040503050406030204"/>
                            </a:rPr>
                            <m:t>𝑹</m:t>
                          </m:r>
                        </m:e>
                        <m:sub>
                          <m:r>
                            <a:rPr lang="en-US" altLang="zh-CN" sz="1400" b="1" i="1" smtClean="0">
                              <a:latin typeface="Cambria Math" panose="02040503050406030204"/>
                            </a:rPr>
                            <m:t>𝒏</m:t>
                          </m:r>
                          <m:r>
                            <a:rPr lang="en-US" altLang="zh-CN" sz="1400" b="1" i="1" smtClean="0">
                              <a:latin typeface="Cambria Math" panose="02040503050406030204"/>
                            </a:rPr>
                            <m:t>−</m:t>
                          </m:r>
                          <m:r>
                            <a:rPr lang="en-US" altLang="zh-CN" sz="1400" b="1" i="1" smtClean="0">
                              <a:latin typeface="Cambria Math" panose="02040503050406030204"/>
                            </a:rPr>
                            <m:t>𝒑</m:t>
                          </m:r>
                        </m:sub>
                      </m:sSub>
                    </m:oMath>
                  </m:oMathPara>
                </a14:m>
                <a:endParaRPr lang="zh-CN" altLang="en-US" sz="1400" dirty="0"/>
              </a:p>
            </p:txBody>
          </p:sp>
        </mc:Choice>
        <mc:Fallback>
          <p:sp>
            <p:nvSpPr>
              <p:cNvPr id="27" name="文本框 26"/>
              <p:cNvSpPr txBox="1">
                <a:spLocks noRot="1" noChangeAspect="1" noMove="1" noResize="1" noEditPoints="1" noAdjustHandles="1" noChangeArrowheads="1" noChangeShapeType="1" noTextEdit="1"/>
              </p:cNvSpPr>
              <p:nvPr/>
            </p:nvSpPr>
            <p:spPr>
              <a:xfrm>
                <a:off x="3450989" y="1772927"/>
                <a:ext cx="847326" cy="296545"/>
              </a:xfrm>
              <a:prstGeom prst="rect">
                <a:avLst/>
              </a:prstGeom>
              <a:blipFill rotWithShape="1">
                <a:blip r:embed="rId15"/>
                <a:stretch>
                  <a:fillRect l="-47" t="-2" b="2"/>
                </a:stretch>
              </a:blipFill>
            </p:spPr>
            <p:txBody>
              <a:bodyPr/>
              <a:lstStyle/>
              <a:p>
                <a:r>
                  <a:rPr lang="zh-CN" altLang="en-US">
                    <a:noFill/>
                  </a:rPr>
                  <a:t> </a:t>
                </a:r>
              </a:p>
            </p:txBody>
          </p:sp>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灯片编号占位符 11"/>
          <p:cNvSpPr>
            <a:spLocks noGrp="1"/>
          </p:cNvSpPr>
          <p:nvPr>
            <p:ph type="sldNum" sz="quarter" idx="12"/>
          </p:nvPr>
        </p:nvSpPr>
        <p:spPr/>
        <p:txBody>
          <a:bodyPr/>
          <a:p>
            <a:fld id="{780751F9-98E0-4E42-ADD9-55BAB4909C62}" type="slidenum">
              <a:rPr lang="zh-CN" altLang="en-US" sz="900" smtClean="0"/>
            </a:fld>
            <a:endParaRPr lang="zh-CN" altLang="en-US" sz="900"/>
          </a:p>
        </p:txBody>
      </p:sp>
      <mc:AlternateContent xmlns:mc="http://schemas.openxmlformats.org/markup-compatibility/2006">
        <mc:Choice xmlns:a14="http://schemas.microsoft.com/office/drawing/2010/main" Requires="a14">
          <p:sp>
            <p:nvSpPr>
              <p:cNvPr id="41" name="文本框 40"/>
              <p:cNvSpPr txBox="1"/>
              <p:nvPr/>
            </p:nvSpPr>
            <p:spPr>
              <a:xfrm>
                <a:off x="395605" y="908685"/>
                <a:ext cx="8373745" cy="1665605"/>
              </a:xfrm>
              <a:prstGeom prst="rect">
                <a:avLst/>
              </a:prstGeom>
              <a:noFill/>
              <a:ln>
                <a:gradFill>
                  <a:gsLst>
                    <a:gs pos="0">
                      <a:srgbClr val="FEE042"/>
                    </a:gs>
                    <a:gs pos="100000">
                      <a:srgbClr val="FB7894"/>
                    </a:gs>
                  </a:gsLst>
                  <a:lin ang="2700000" scaled="0"/>
                </a:gradFill>
              </a:ln>
              <a:extLst>
                <a:ext uri="{909E8E84-426E-40DD-AFC4-6F175D3DCCD1}">
                  <a14:hiddenFill xmlns:a14="http://schemas.microsoft.com/office/drawing/2010/main">
                    <a:gradFill>
                      <a:gsLst>
                        <a:gs pos="0">
                          <a:srgbClr val="EECDA3"/>
                        </a:gs>
                        <a:gs pos="100000">
                          <a:srgbClr val="EF629F"/>
                        </a:gs>
                      </a:gsLst>
                      <a:lin ang="21180000" scaled="1"/>
                    </a:gradFill>
                  </a14:hiddenFill>
                </a:ext>
              </a:extLst>
            </p:spPr>
            <p:txBody>
              <a:bodyPr wrap="square" rtlCol="0" anchor="t">
                <a:noAutofit/>
              </a:bodyPr>
              <a:p>
                <a:pPr marL="342900" indent="-342900" algn="l">
                  <a:lnSpc>
                    <a:spcPct val="170000"/>
                  </a:lnSpc>
                  <a:buFont typeface="Wingdings" panose="05000000000000000000" charset="0"/>
                  <a:buChar char="Ø"/>
                </a:pP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采用关联函数方法，提取发射源的时空信息！</a:t>
                </a:r>
                <a:endPar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marL="342900" indent="-342900" algn="l">
                  <a:lnSpc>
                    <a:spcPct val="170000"/>
                  </a:lnSpc>
                  <a:buFont typeface="Wingdings" panose="05000000000000000000" charset="0"/>
                  <a:buChar char="Ø"/>
                </a:pP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nn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或者</a:t>
                </a:r>
                <a14:m>
                  <m:oMath xmlns:m="http://schemas.openxmlformats.org/officeDocument/2006/math">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关联函数对应中子分布的演化，</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pp(</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或者</a:t>
                </a:r>
                <a14:m>
                  <m:oMath xmlns:m="http://schemas.openxmlformats.org/officeDocument/2006/math">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关联函数则对应质子分布的演化</a:t>
                </a:r>
                <a:endParaRPr lang="zh-CN" altLang="en-US" sz="2000" spc="-1" dirty="0">
                  <a:solidFill>
                    <a:schemeClr val="tx1">
                      <a:lumMod val="75000"/>
                      <a:lumOff val="25000"/>
                    </a:schemeClr>
                  </a:solidFill>
                  <a:uFill>
                    <a:solidFill>
                      <a:srgbClr val="FFFFFF"/>
                    </a:solidFill>
                  </a:uFill>
                  <a:latin typeface="Cambria Math" panose="02040503050406030204" pitchFamily="18" charset="0"/>
                  <a:cs typeface="Cambria Math" panose="02040503050406030204" pitchFamily="18" charset="0"/>
                  <a:sym typeface="+mn-ea"/>
                </a:endParaRPr>
              </a:p>
            </p:txBody>
          </p:sp>
        </mc:Choice>
        <mc:Fallback>
          <p:sp>
            <p:nvSpPr>
              <p:cNvPr id="41" name="文本框 40"/>
              <p:cNvSpPr txBox="1">
                <a:spLocks noRot="1" noChangeAspect="1" noMove="1" noResize="1" noEditPoints="1" noAdjustHandles="1" noChangeArrowheads="1" noChangeShapeType="1" noTextEdit="1"/>
              </p:cNvSpPr>
              <p:nvPr/>
            </p:nvSpPr>
            <p:spPr>
              <a:xfrm>
                <a:off x="395605" y="908685"/>
                <a:ext cx="8373745" cy="1665605"/>
              </a:xfrm>
              <a:prstGeom prst="rect">
                <a:avLst/>
              </a:prstGeom>
              <a:blipFill rotWithShape="1">
                <a:blip r:embed="rId1"/>
                <a:stretch>
                  <a:fillRect l="-61" t="-305" r="-53" b="-267"/>
                </a:stretch>
              </a:blipFill>
              <a:ln>
                <a:gradFill>
                  <a:gsLst>
                    <a:gs pos="0">
                      <a:srgbClr val="FEE042"/>
                    </a:gs>
                    <a:gs pos="100000">
                      <a:srgbClr val="FB7894"/>
                    </a:gs>
                  </a:gsLst>
                  <a:lin ang="2700000" scaled="0"/>
                </a:gradFill>
              </a:ln>
              <a:extLst>
                <a:ext uri="{909E8E84-426E-40DD-AFC4-6F175D3DCCD1}">
                  <a14:hiddenFill xmlns:a14="http://schemas.microsoft.com/office/drawing/2010/main">
                    <a:gradFill>
                      <a:gsLst>
                        <a:gs pos="0">
                          <a:srgbClr val="EECDA3"/>
                        </a:gs>
                        <a:gs pos="100000">
                          <a:srgbClr val="EF629F"/>
                        </a:gs>
                      </a:gsLst>
                      <a:lin ang="21180000" scaled="1"/>
                    </a:gradFill>
                  </a14:hiddenFill>
                </a:ext>
              </a:extLst>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 name="文本框 1"/>
              <p:cNvSpPr txBox="1"/>
              <p:nvPr/>
            </p:nvSpPr>
            <p:spPr>
              <a:xfrm>
                <a:off x="408305" y="5518150"/>
                <a:ext cx="8180705" cy="368935"/>
              </a:xfrm>
              <a:prstGeom prst="rect">
                <a:avLst/>
              </a:prstGeom>
              <a:solidFill>
                <a:schemeClr val="accent4">
                  <a:lumMod val="20000"/>
                  <a:lumOff val="80000"/>
                </a:schemeClr>
              </a:solidFill>
            </p:spPr>
            <p:txBody>
              <a:bodyPr wrap="square" rtlCol="0" anchor="t">
                <a:spAutoFit/>
              </a:bodyPr>
              <a:p>
                <a:pPr algn="ctr"/>
                <a:r>
                  <a:rPr lang="zh-CN" alt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对比测量</a:t>
                </a:r>
                <a:r>
                  <a:rPr lang="en-US" altLang="zh-CN"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a:t>
                </a:r>
                <a:r>
                  <a:rPr 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n-n </a:t>
                </a:r>
                <a:r>
                  <a:rPr lang="zh-CN" alt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和</a:t>
                </a:r>
                <a:r>
                  <a:rPr 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p-p </a:t>
                </a:r>
                <a:r>
                  <a:rPr lang="zh-CN" alt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关联函数</a:t>
                </a:r>
                <a:r>
                  <a:rPr 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a:t>
                </a:r>
                <a:r>
                  <a:rPr lang="zh-CN" alt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或者对比</a:t>
                </a:r>
                <a:r>
                  <a:rPr 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a:t>
                </a:r>
                <a:r>
                  <a:rPr lang="zh-CN" alt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测量</a:t>
                </a:r>
                <a:r>
                  <a:rPr 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a:t>
                </a:r>
                <a14:m>
                  <m:oMath xmlns:m="http://schemas.openxmlformats.org/officeDocument/2006/math">
                    <m:sSup>
                      <m:sSupPr>
                        <m:ctrlP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ctrlPr>
                      </m:sSupPr>
                      <m:e>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𝝅</m:t>
                        </m:r>
                      </m:e>
                      <m:sup>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m:t>
                        </m:r>
                      </m:sup>
                    </m:sSup>
                    <m:sSup>
                      <m:sSupPr>
                        <m:ctrlP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ctrlPr>
                      </m:sSupPr>
                      <m:e>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𝝅</m:t>
                        </m:r>
                      </m:e>
                      <m:sup>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m:t>
                        </m:r>
                      </m:sup>
                    </m:sSup>
                  </m:oMath>
                </a14:m>
                <a:r>
                  <a:rPr lang="en-US" altLang="zh-CN" b="1">
                    <a:solidFill>
                      <a:schemeClr val="accent4">
                        <a:lumMod val="50000"/>
                      </a:schemeClr>
                    </a:solidFill>
                    <a:latin typeface="Cambria Math" panose="02040503050406030204" pitchFamily="18" charset="0"/>
                    <a:cs typeface="Cambria Math" panose="02040503050406030204" pitchFamily="18" charset="0"/>
                    <a:sym typeface="+mn-ea"/>
                  </a:rPr>
                  <a:t>  </a:t>
                </a:r>
                <a:r>
                  <a:rPr lang="zh-CN" altLang="en-US" b="1">
                    <a:solidFill>
                      <a:schemeClr val="accent4">
                        <a:lumMod val="50000"/>
                      </a:schemeClr>
                    </a:solidFill>
                    <a:latin typeface="Cambria Math" panose="02040503050406030204" pitchFamily="18" charset="0"/>
                    <a:cs typeface="Cambria Math" panose="02040503050406030204" pitchFamily="18" charset="0"/>
                    <a:sym typeface="+mn-ea"/>
                  </a:rPr>
                  <a:t>和</a:t>
                </a:r>
                <a:r>
                  <a:rPr lang="en-US" altLang="zh-CN" b="1">
                    <a:solidFill>
                      <a:schemeClr val="accent4">
                        <a:lumMod val="50000"/>
                      </a:schemeClr>
                    </a:solidFill>
                    <a:latin typeface="Cambria Math" panose="02040503050406030204" pitchFamily="18" charset="0"/>
                    <a:cs typeface="Cambria Math" panose="02040503050406030204" pitchFamily="18" charset="0"/>
                    <a:sym typeface="+mn-ea"/>
                  </a:rPr>
                  <a:t> </a:t>
                </a:r>
                <a14:m>
                  <m:oMath xmlns:m="http://schemas.openxmlformats.org/officeDocument/2006/math">
                    <m:sSup>
                      <m:sSupPr>
                        <m:ctrlP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ctrlPr>
                      </m:sSupPr>
                      <m:e>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𝝅</m:t>
                        </m:r>
                      </m:e>
                      <m:sup>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m:t>
                        </m:r>
                      </m:sup>
                    </m:sSup>
                    <m:sSup>
                      <m:sSupPr>
                        <m:ctrlP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ctrlPr>
                      </m:sSupPr>
                      <m:e>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𝝅</m:t>
                        </m:r>
                      </m:e>
                      <m:sup>
                        <m:r>
                          <a:rPr lang="en-US" altLang="zh-CN" b="1" i="1" dirty="0">
                            <a:solidFill>
                              <a:schemeClr val="accent4">
                                <a:lumMod val="50000"/>
                              </a:schemeClr>
                            </a:solidFill>
                            <a:latin typeface="Cambria Math" panose="02040503050406030204" pitchFamily="18" charset="0"/>
                            <a:ea typeface="MS Mincho" charset="0"/>
                            <a:cs typeface="Cambria Math" panose="02040503050406030204" pitchFamily="18" charset="0"/>
                            <a:sym typeface="+mn-ea"/>
                          </a:rPr>
                          <m:t>+</m:t>
                        </m:r>
                      </m:sup>
                    </m:sSup>
                  </m:oMath>
                </a14:m>
                <a:r>
                  <a:rPr 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a:t>
                </a:r>
                <a:r>
                  <a:rPr lang="zh-CN" alt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关联函数</a:t>
                </a:r>
                <a:r>
                  <a:rPr 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a:t>
                </a:r>
                <a:endParaRPr lang="en-US" altLang="en-US" b="1"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endParaRPr>
              </a:p>
            </p:txBody>
          </p:sp>
        </mc:Choice>
        <mc:Fallback>
          <p:sp>
            <p:nvSpPr>
              <p:cNvPr id="2" name="文本框 1"/>
              <p:cNvSpPr txBox="1">
                <a:spLocks noRot="1" noChangeAspect="1" noMove="1" noResize="1" noEditPoints="1" noAdjustHandles="1" noChangeArrowheads="1" noChangeShapeType="1" noTextEdit="1"/>
              </p:cNvSpPr>
              <p:nvPr/>
            </p:nvSpPr>
            <p:spPr>
              <a:xfrm>
                <a:off x="408305" y="5518150"/>
                <a:ext cx="8180705" cy="368935"/>
              </a:xfrm>
              <a:prstGeom prst="rect">
                <a:avLst/>
              </a:prstGeom>
              <a:blipFill rotWithShape="1">
                <a:blip r:embed="rId2"/>
                <a:stretch>
                  <a:fillRect/>
                </a:stretch>
              </a:blipFill>
            </p:spPr>
            <p:txBody>
              <a:bodyPr/>
              <a:lstStyle/>
              <a:p>
                <a:r>
                  <a:rPr lang="zh-CN" altLang="en-US">
                    <a:noFill/>
                  </a:rPr>
                  <a:t> </a:t>
                </a:r>
              </a:p>
            </p:txBody>
          </p:sp>
        </mc:Fallback>
      </mc:AlternateContent>
      <p:sp>
        <p:nvSpPr>
          <p:cNvPr id="3" name="文本框 1"/>
          <p:cNvSpPr txBox="1"/>
          <p:nvPr/>
        </p:nvSpPr>
        <p:spPr>
          <a:xfrm>
            <a:off x="1341279" y="44133"/>
            <a:ext cx="6518910" cy="92202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lvl="0" algn="ctr">
              <a:buClrTx/>
              <a:buSzTx/>
              <a:buFontTx/>
            </a:pPr>
            <a:r>
              <a:rPr lang="zh-CN" altLang="en-US" sz="2700" dirty="0">
                <a:solidFill>
                  <a:schemeClr val="tx1">
                    <a:lumMod val="75000"/>
                    <a:lumOff val="25000"/>
                  </a:schemeClr>
                </a:solidFill>
                <a:latin typeface="Cambria Math" panose="02040503050406030204" pitchFamily="18" charset="0"/>
                <a:cs typeface="Cambria Math" panose="02040503050406030204" pitchFamily="18" charset="0"/>
                <a:sym typeface="+mn-ea"/>
              </a:rPr>
              <a:t>用飞米显微技术测量中子皮厚度</a:t>
            </a:r>
            <a:endParaRPr lang="zh-CN" altLang="en-US" sz="2700" dirty="0">
              <a:solidFill>
                <a:schemeClr val="tx1">
                  <a:lumMod val="75000"/>
                  <a:lumOff val="25000"/>
                </a:schemeClr>
              </a:solidFill>
              <a:latin typeface="Cambria Math" panose="02040503050406030204" pitchFamily="18" charset="0"/>
              <a:cs typeface="Cambria Math" panose="02040503050406030204" pitchFamily="18" charset="0"/>
            </a:endParaRPr>
          </a:p>
          <a:p>
            <a:pPr lvl="0" algn="ctr">
              <a:buClrTx/>
              <a:buSzTx/>
              <a:buFontTx/>
            </a:pPr>
            <a:endParaRPr lang="zh-CN" altLang="en-US" sz="27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pic>
        <p:nvPicPr>
          <p:cNvPr id="5" name="图片 4"/>
          <p:cNvPicPr>
            <a:picLocks noChangeAspect="1"/>
          </p:cNvPicPr>
          <p:nvPr/>
        </p:nvPicPr>
        <p:blipFill>
          <a:blip r:embed="rId3"/>
          <a:stretch>
            <a:fillRect/>
          </a:stretch>
        </p:blipFill>
        <p:spPr>
          <a:xfrm>
            <a:off x="899160" y="2743835"/>
            <a:ext cx="7394734" cy="2558415"/>
          </a:xfrm>
          <a:prstGeom prst="rect">
            <a:avLst/>
          </a:prstGeom>
        </p:spPr>
      </p:pic>
      <p:cxnSp>
        <p:nvCxnSpPr>
          <p:cNvPr id="9" name="直接连接符 8"/>
          <p:cNvCxnSpPr/>
          <p:nvPr/>
        </p:nvCxnSpPr>
        <p:spPr>
          <a:xfrm>
            <a:off x="107156" y="693091"/>
            <a:ext cx="878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0170" y="6203950"/>
            <a:ext cx="9024620" cy="554355"/>
          </a:xfrm>
          <a:prstGeom prst="rect">
            <a:avLst/>
          </a:prstGeom>
          <a:noFill/>
        </p:spPr>
        <p:txBody>
          <a:bodyPr wrap="square" rtlCol="0" anchor="t">
            <a:noAutofit/>
          </a:bodyPr>
          <a:p>
            <a:pPr algn="ctr"/>
            <a:r>
              <a:rPr lang="en-US" altLang="zh-CN" sz="1600" dirty="0">
                <a:solidFill>
                  <a:srgbClr val="C00000"/>
                </a:solidFill>
                <a:latin typeface="Cambria Math" panose="02040503050406030204" pitchFamily="18" charset="0"/>
                <a:cs typeface="Cambria Math" panose="02040503050406030204" pitchFamily="18" charset="0"/>
                <a:sym typeface="+mn-ea"/>
              </a:rPr>
              <a:t> X.G. Cao et al.,  PRC 86, 044620 (2012)</a:t>
            </a:r>
            <a:endParaRPr lang="en-US" altLang="zh-CN" sz="1600" dirty="0">
              <a:solidFill>
                <a:srgbClr val="C00000"/>
              </a:solidFill>
              <a:latin typeface="Cambria Math" panose="02040503050406030204" pitchFamily="18" charset="0"/>
              <a:cs typeface="Cambria Math" panose="02040503050406030204" pitchFamily="18" charset="0"/>
              <a:sym typeface="+mn-ea"/>
            </a:endParaRPr>
          </a:p>
          <a:p>
            <a:pPr algn="ctr"/>
            <a:r>
              <a:rPr lang="en-US" altLang="zh-CN" sz="1200" dirty="0">
                <a:solidFill>
                  <a:srgbClr val="C00000"/>
                </a:solidFill>
                <a:latin typeface="Cambria Math" panose="02040503050406030204" pitchFamily="18" charset="0"/>
                <a:cs typeface="Cambria Math" panose="02040503050406030204" pitchFamily="18" charset="0"/>
                <a:sym typeface="+mn-ea"/>
              </a:rPr>
              <a:t>Nucleon-nucleon momentum-correlation function as a probe of the density distribution of valence neutrons in neutron-rich nuclei.</a:t>
            </a:r>
            <a:endParaRPr lang="en-US" altLang="zh-CN" sz="1200" dirty="0">
              <a:solidFill>
                <a:srgbClr val="C00000"/>
              </a:solidFill>
              <a:latin typeface="Cambria Math" panose="02040503050406030204" pitchFamily="18" charset="0"/>
              <a:cs typeface="Cambria Math" panose="02040503050406030204" pitchFamily="18" charset="0"/>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ScreenShot_2026-05-07_153446_785"/>
          <p:cNvPicPr>
            <a:picLocks noChangeAspect="1"/>
          </p:cNvPicPr>
          <p:nvPr/>
        </p:nvPicPr>
        <p:blipFill>
          <a:blip r:embed="rId1"/>
          <a:stretch>
            <a:fillRect/>
          </a:stretch>
        </p:blipFill>
        <p:spPr>
          <a:xfrm>
            <a:off x="611505" y="1670685"/>
            <a:ext cx="6450965" cy="3256915"/>
          </a:xfrm>
          <a:prstGeom prst="rect">
            <a:avLst/>
          </a:prstGeom>
        </p:spPr>
      </p:pic>
      <p:sp>
        <p:nvSpPr>
          <p:cNvPr id="13" name="文本框 12" descr="7b0a202020202262756c6c6574223a20227b5c2263617465676f727949645c223a5c225c222c5c2274656d706c61746549645c223a32303233313731347d220a7d0a"/>
          <p:cNvSpPr txBox="1"/>
          <p:nvPr/>
        </p:nvSpPr>
        <p:spPr>
          <a:xfrm>
            <a:off x="179705" y="5229225"/>
            <a:ext cx="8683625" cy="1082675"/>
          </a:xfrm>
          <a:prstGeom prst="rect">
            <a:avLst/>
          </a:prstGeom>
          <a:noFill/>
        </p:spPr>
        <p:txBody>
          <a:bodyPr wrap="square" rtlCol="0">
            <a:noAutofit/>
          </a:bodyPr>
          <a:p>
            <a:pPr>
              <a:lnSpc>
                <a:spcPct val="120000"/>
              </a:lnSpc>
              <a:buBlip>
                <a:blip r:embed="rId2">
                  <a:extLst>
                    <a:ext uri="{96DAC541-7B7A-43D3-8B79-37D633B846F1}">
                      <asvg:svgBlip xmlns:asvg="http://schemas.microsoft.com/office/drawing/2016/SVG/main" r:embed="rId3"/>
                    </a:ext>
                  </a:extLst>
                </a:blip>
              </a:buBlip>
            </a:pPr>
            <a:r>
              <a:rPr lang="zh-CN" altLang="en-US"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随中心度减小，</a:t>
            </a:r>
            <a:r>
              <a:rPr lang="en-US" altLang="zh-CN"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nn </a:t>
            </a:r>
            <a:r>
              <a:rPr lang="zh-CN" altLang="en-US"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和</a:t>
            </a:r>
            <a:r>
              <a:rPr lang="en-US" altLang="zh-CN"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pp </a:t>
            </a:r>
            <a:r>
              <a:rPr lang="zh-CN" altLang="en-US"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关联强度均减小，表明源尺寸增大；</a:t>
            </a:r>
            <a:endParaRPr lang="zh-CN" altLang="en-US"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endParaRPr>
          </a:p>
          <a:p>
            <a:pPr>
              <a:lnSpc>
                <a:spcPct val="120000"/>
              </a:lnSpc>
              <a:buBlip>
                <a:blip r:embed="rId2">
                  <a:extLst>
                    <a:ext uri="{96DAC541-7B7A-43D3-8B79-37D633B846F1}">
                      <asvg:svgBlip xmlns:asvg="http://schemas.microsoft.com/office/drawing/2016/SVG/main" r:embed="rId3"/>
                    </a:ext>
                  </a:extLst>
                </a:blip>
              </a:buBlip>
            </a:pPr>
            <a:r>
              <a:rPr lang="en-US" altLang="zh-CN"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nn CF</a:t>
            </a:r>
            <a:r>
              <a:rPr lang="zh-CN" altLang="en-US"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强度变化较缓慢，而</a:t>
            </a:r>
            <a:r>
              <a:rPr lang="en-US" altLang="zh-CN"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pp CF</a:t>
            </a:r>
            <a:r>
              <a:rPr lang="zh-CN" altLang="en-US"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rPr>
              <a:t>持续减小。</a:t>
            </a:r>
            <a:endParaRPr lang="zh-CN" altLang="en-US" sz="2400">
              <a:solidFill>
                <a:schemeClr val="tx1">
                  <a:lumMod val="65000"/>
                  <a:lumOff val="35000"/>
                </a:schemeClr>
              </a:solidFill>
              <a:latin typeface="Cambria Math" panose="02040503050406030204" pitchFamily="18" charset="0"/>
              <a:ea typeface="黑体" panose="02010609060101010101" pitchFamily="49" charset="-122"/>
              <a:cs typeface="Cambria Math" panose="02040503050406030204" pitchFamily="18" charset="0"/>
            </a:endParaRPr>
          </a:p>
        </p:txBody>
      </p:sp>
      <p:sp>
        <p:nvSpPr>
          <p:cNvPr id="5" name="文本框 1"/>
          <p:cNvSpPr txBox="1"/>
          <p:nvPr/>
        </p:nvSpPr>
        <p:spPr>
          <a:xfrm>
            <a:off x="144145" y="59690"/>
            <a:ext cx="8811260"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124</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Sn+</a:t>
            </a:r>
            <a:r>
              <a:rPr lang="en-US" altLang="zh-CN" sz="2800"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124</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Sn</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系统中的</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n-n</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p-p</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a:t>
            </a:r>
            <a:endPar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cxnSp>
        <p:nvCxnSpPr>
          <p:cNvPr id="3" name="直接连接符 2"/>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12" name="灯片编号占位符 11"/>
          <p:cNvSpPr>
            <a:spLocks noGrp="1"/>
          </p:cNvSpPr>
          <p:nvPr>
            <p:ph type="sldNum" sz="quarter" idx="12"/>
          </p:nvPr>
        </p:nvSpPr>
        <p:spPr/>
        <p:txBody>
          <a:bodyPr/>
          <a:p>
            <a:fld id="{780751F9-98E0-4E42-ADD9-55BAB4909C62}" type="slidenum">
              <a:rPr lang="zh-CN" altLang="en-US" smtClean="0"/>
            </a:fld>
            <a:endParaRPr lang="zh-CN" altLang="en-US"/>
          </a:p>
        </p:txBody>
      </p:sp>
      <p:sp>
        <p:nvSpPr>
          <p:cNvPr id="11" name="文本框 10"/>
          <p:cNvSpPr txBox="1"/>
          <p:nvPr/>
        </p:nvSpPr>
        <p:spPr>
          <a:xfrm>
            <a:off x="144145" y="716915"/>
            <a:ext cx="9008110" cy="546735"/>
          </a:xfrm>
          <a:prstGeom prst="rect">
            <a:avLst/>
          </a:prstGeom>
          <a:noFill/>
          <a:extLst>
            <a:ext uri="{909E8E84-426E-40DD-AFC4-6F175D3DCCD1}">
              <a14:hiddenFill xmlns:a14="http://schemas.microsoft.com/office/drawing/2010/main">
                <a:solidFill>
                  <a:schemeClr val="accent4">
                    <a:lumMod val="20000"/>
                    <a:lumOff val="80000"/>
                  </a:schemeClr>
                </a:solidFill>
              </a14:hiddenFill>
            </a:ext>
          </a:extLst>
        </p:spPr>
        <p:txBody>
          <a:bodyPr wrap="square" rtlCol="0" anchor="t">
            <a:noAutofit/>
          </a:bodyPr>
          <a:p>
            <a:pPr algn="l"/>
            <a:r>
              <a:rPr lang="en-US" altLang="zh-CN" sz="2000">
                <a:solidFill>
                  <a:srgbClr val="0000FF"/>
                </a:solidFill>
                <a:latin typeface="Cambria Math" panose="02040503050406030204" pitchFamily="18" charset="0"/>
                <a:cs typeface="Cambria Math" panose="02040503050406030204" pitchFamily="18" charset="0"/>
                <a:sym typeface="+mn-ea"/>
              </a:rPr>
              <a:t>          CSHINE </a:t>
            </a:r>
            <a:r>
              <a:rPr lang="zh-CN" altLang="en-US" sz="2000">
                <a:solidFill>
                  <a:srgbClr val="0000FF"/>
                </a:solidFill>
                <a:latin typeface="Cambria Math" panose="02040503050406030204" pitchFamily="18" charset="0"/>
                <a:cs typeface="Cambria Math" panose="02040503050406030204" pitchFamily="18" charset="0"/>
                <a:sym typeface="+mn-ea"/>
              </a:rPr>
              <a:t>可以进行质子</a:t>
            </a:r>
            <a:r>
              <a:rPr lang="en-US" altLang="zh-CN" sz="2000">
                <a:solidFill>
                  <a:srgbClr val="0000FF"/>
                </a:solidFill>
                <a:latin typeface="Cambria Math" panose="02040503050406030204" pitchFamily="18" charset="0"/>
                <a:cs typeface="Cambria Math" panose="02040503050406030204" pitchFamily="18" charset="0"/>
                <a:sym typeface="+mn-ea"/>
              </a:rPr>
              <a:t>-</a:t>
            </a:r>
            <a:r>
              <a:rPr lang="zh-CN" altLang="en-US" sz="2000">
                <a:solidFill>
                  <a:srgbClr val="0000FF"/>
                </a:solidFill>
                <a:latin typeface="Cambria Math" panose="02040503050406030204" pitchFamily="18" charset="0"/>
                <a:cs typeface="Cambria Math" panose="02040503050406030204" pitchFamily="18" charset="0"/>
                <a:sym typeface="+mn-ea"/>
              </a:rPr>
              <a:t>质子关联函数和中子</a:t>
            </a:r>
            <a:r>
              <a:rPr lang="en-US" altLang="zh-CN" sz="2000">
                <a:solidFill>
                  <a:srgbClr val="0000FF"/>
                </a:solidFill>
                <a:latin typeface="Cambria Math" panose="02040503050406030204" pitchFamily="18" charset="0"/>
                <a:cs typeface="Cambria Math" panose="02040503050406030204" pitchFamily="18" charset="0"/>
                <a:sym typeface="+mn-ea"/>
              </a:rPr>
              <a:t>-</a:t>
            </a:r>
            <a:r>
              <a:rPr lang="zh-CN" altLang="en-US" sz="2000">
                <a:solidFill>
                  <a:srgbClr val="0000FF"/>
                </a:solidFill>
                <a:latin typeface="Cambria Math" panose="02040503050406030204" pitchFamily="18" charset="0"/>
                <a:cs typeface="Cambria Math" panose="02040503050406030204" pitchFamily="18" charset="0"/>
                <a:sym typeface="+mn-ea"/>
              </a:rPr>
              <a:t>中子关联函数测量！</a:t>
            </a:r>
            <a:endParaRPr lang="zh-CN" altLang="en-US" sz="2000" b="1">
              <a:solidFill>
                <a:srgbClr val="0000FF"/>
              </a:solidFill>
              <a:latin typeface="Cambria Math" panose="02040503050406030204" pitchFamily="18" charset="0"/>
              <a:cs typeface="Cambria Math" panose="02040503050406030204" pitchFamily="18" charset="0"/>
              <a:sym typeface="+mn-ea"/>
            </a:endParaRPr>
          </a:p>
        </p:txBody>
      </p:sp>
      <p:sp>
        <p:nvSpPr>
          <p:cNvPr id="10" name="文本框 9"/>
          <p:cNvSpPr txBox="1"/>
          <p:nvPr/>
        </p:nvSpPr>
        <p:spPr>
          <a:xfrm>
            <a:off x="1555750" y="2925445"/>
            <a:ext cx="4361180" cy="461010"/>
          </a:xfrm>
          <a:prstGeom prst="rect">
            <a:avLst/>
          </a:prstGeom>
          <a:solidFill>
            <a:schemeClr val="accent5">
              <a:lumMod val="75000"/>
              <a:alpha val="25000"/>
            </a:schemeClr>
          </a:solidFill>
          <a:scene3d>
            <a:camera prst="orthographicFront">
              <a:rot lat="0" lon="0" rev="3600000"/>
            </a:camera>
            <a:lightRig rig="threePt" dir="t"/>
          </a:scene3d>
        </p:spPr>
        <p:txBody>
          <a:bodyPr wrap="square" rtlCol="0" anchor="t">
            <a:noAutofit/>
          </a:bodyPr>
          <a:lstStyle/>
          <a:p>
            <a:pPr lvl="0" algn="ctr">
              <a:buClrTx/>
              <a:buSzTx/>
              <a:buFontTx/>
            </a:pPr>
            <a:r>
              <a:rPr lang="en-US" altLang="zh-CN" sz="2000">
                <a:solidFill>
                  <a:schemeClr val="accent5">
                    <a:lumMod val="75000"/>
                  </a:schemeClr>
                </a:solidFill>
                <a:latin typeface="Cambria Math" panose="02040503050406030204" pitchFamily="18" charset="0"/>
                <a:ea typeface="NimbusRomNo9L-Medi"/>
                <a:cs typeface="Cambria Math" panose="02040503050406030204" pitchFamily="18" charset="0"/>
                <a:sym typeface="+mn-ea"/>
              </a:rPr>
              <a:t>P r e l i m i n a r y</a:t>
            </a:r>
            <a:endParaRPr lang="en-US" altLang="zh-CN" sz="2000">
              <a:solidFill>
                <a:schemeClr val="accent5">
                  <a:lumMod val="75000"/>
                </a:schemeClr>
              </a:solidFill>
              <a:latin typeface="Cambria Math" panose="02040503050406030204" pitchFamily="18" charset="0"/>
              <a:ea typeface="NimbusRomNo9L-Medi"/>
              <a:cs typeface="Cambria Math" panose="02040503050406030204" pitchFamily="18" charset="0"/>
              <a:sym typeface="+mn-ea"/>
            </a:endParaRPr>
          </a:p>
        </p:txBody>
      </p:sp>
      <p:sp>
        <p:nvSpPr>
          <p:cNvPr id="2" name="文本框 1"/>
          <p:cNvSpPr txBox="1"/>
          <p:nvPr/>
        </p:nvSpPr>
        <p:spPr>
          <a:xfrm>
            <a:off x="6805930" y="2564130"/>
            <a:ext cx="2071370" cy="829945"/>
          </a:xfrm>
          <a:prstGeom prst="rect">
            <a:avLst/>
          </a:prstGeom>
          <a:noFill/>
        </p:spPr>
        <p:txBody>
          <a:bodyPr wrap="square" rtlCol="0" anchor="t">
            <a:spAutoFit/>
          </a:bodyPr>
          <a:p>
            <a:r>
              <a:rPr lang="zh-CN" sz="240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rPr>
              <a:t>点为实验点</a:t>
            </a:r>
            <a:endParaRPr lang="zh-CN" sz="240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endParaRPr>
          </a:p>
          <a:p>
            <a:r>
              <a:rPr lang="zh-CN" sz="240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rPr>
              <a:t>曲线为</a:t>
            </a:r>
            <a:r>
              <a:rPr lang="en-US" altLang="zh-CN" sz="240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rPr>
              <a:t>LL</a:t>
            </a:r>
            <a:r>
              <a:rPr lang="zh-CN" altLang="en-US" sz="240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rPr>
              <a:t>拟合</a:t>
            </a:r>
            <a:r>
              <a:rPr lang="en-US" altLang="zh-CN" sz="240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rPr>
              <a:t> </a:t>
            </a:r>
            <a:endParaRPr lang="en-US" altLang="zh-CN" sz="2400">
              <a:solidFill>
                <a:srgbClr val="C00000"/>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
        <p:nvSpPr>
          <p:cNvPr id="4" name="文本框 3"/>
          <p:cNvSpPr txBox="1"/>
          <p:nvPr/>
        </p:nvSpPr>
        <p:spPr>
          <a:xfrm>
            <a:off x="1403985" y="1556385"/>
            <a:ext cx="1997710" cy="460375"/>
          </a:xfrm>
          <a:prstGeom prst="rect">
            <a:avLst/>
          </a:prstGeom>
          <a:noFill/>
        </p:spPr>
        <p:txBody>
          <a:bodyPr wrap="square" rtlCol="0" anchor="t">
            <a:spAutoFit/>
          </a:bodyPr>
          <a:p>
            <a:r>
              <a:rPr lang="en-US" altLang="zh-CN" sz="240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nn </a:t>
            </a:r>
            <a:r>
              <a:rPr lang="zh-CN" altLang="en-US" sz="240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关联函数</a:t>
            </a:r>
            <a:endParaRPr lang="zh-CN" altLang="en-US" sz="240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
        <p:nvSpPr>
          <p:cNvPr id="7" name="文本框 6"/>
          <p:cNvSpPr txBox="1"/>
          <p:nvPr/>
        </p:nvSpPr>
        <p:spPr>
          <a:xfrm>
            <a:off x="4572000" y="1556385"/>
            <a:ext cx="1997710" cy="460375"/>
          </a:xfrm>
          <a:prstGeom prst="rect">
            <a:avLst/>
          </a:prstGeom>
          <a:noFill/>
        </p:spPr>
        <p:txBody>
          <a:bodyPr wrap="square" rtlCol="0" anchor="t">
            <a:spAutoFit/>
          </a:bodyPr>
          <a:p>
            <a:r>
              <a:rPr lang="en-US" altLang="zh-CN" sz="240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pp </a:t>
            </a:r>
            <a:r>
              <a:rPr lang="zh-CN" altLang="en-US" sz="240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rPr>
              <a:t>关联函数</a:t>
            </a:r>
            <a:endParaRPr lang="zh-CN" altLang="en-US" sz="2400">
              <a:solidFill>
                <a:schemeClr val="tx1">
                  <a:lumMod val="75000"/>
                  <a:lumOff val="25000"/>
                </a:schemeClr>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ScreenShot_2026-05-07_153454_968"/>
          <p:cNvPicPr>
            <a:picLocks noChangeAspect="1"/>
          </p:cNvPicPr>
          <p:nvPr/>
        </p:nvPicPr>
        <p:blipFill>
          <a:blip r:embed="rId1"/>
          <a:stretch>
            <a:fillRect/>
          </a:stretch>
        </p:blipFill>
        <p:spPr>
          <a:xfrm>
            <a:off x="144145" y="1196975"/>
            <a:ext cx="3779520" cy="2707005"/>
          </a:xfrm>
          <a:prstGeom prst="rect">
            <a:avLst/>
          </a:prstGeom>
        </p:spPr>
      </p:pic>
      <p:sp>
        <p:nvSpPr>
          <p:cNvPr id="5" name="文本框 1"/>
          <p:cNvSpPr txBox="1"/>
          <p:nvPr/>
        </p:nvSpPr>
        <p:spPr>
          <a:xfrm>
            <a:off x="144145" y="59690"/>
            <a:ext cx="8811260"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124</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Sn+</a:t>
            </a:r>
            <a:r>
              <a:rPr lang="en-US" altLang="zh-CN" sz="2800"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124</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Sn</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系统中的</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n-n</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p-p</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a:t>
            </a:r>
            <a:endPar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cxnSp>
        <p:nvCxnSpPr>
          <p:cNvPr id="3" name="直接连接符 2"/>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12" name="灯片编号占位符 11"/>
          <p:cNvSpPr>
            <a:spLocks noGrp="1"/>
          </p:cNvSpPr>
          <p:nvPr>
            <p:ph type="sldNum" sz="quarter" idx="12"/>
          </p:nvPr>
        </p:nvSpPr>
        <p:spPr/>
        <p:txBody>
          <a:bodyPr/>
          <a:p>
            <a:fld id="{780751F9-98E0-4E42-ADD9-55BAB4909C62}" type="slidenum">
              <a:rPr lang="zh-CN" altLang="en-US" smtClean="0"/>
            </a:fld>
            <a:endParaRPr lang="zh-CN" altLang="en-US"/>
          </a:p>
        </p:txBody>
      </p:sp>
      <p:sp>
        <p:nvSpPr>
          <p:cNvPr id="43" name="文本框 42"/>
          <p:cNvSpPr txBox="1"/>
          <p:nvPr/>
        </p:nvSpPr>
        <p:spPr>
          <a:xfrm>
            <a:off x="755650" y="6356350"/>
            <a:ext cx="7646670" cy="461010"/>
          </a:xfrm>
          <a:prstGeom prst="rect">
            <a:avLst/>
          </a:prstGeom>
          <a:solidFill>
            <a:schemeClr val="accent5">
              <a:lumMod val="20000"/>
              <a:lumOff val="80000"/>
            </a:schemeClr>
          </a:solidFill>
        </p:spPr>
        <p:txBody>
          <a:bodyPr wrap="square" rtlCol="0" anchor="t">
            <a:noAutofit/>
          </a:bodyPr>
          <a:lstStyle/>
          <a:p>
            <a:pPr lvl="0" algn="ctr">
              <a:buClrTx/>
              <a:buSzTx/>
              <a:buFontTx/>
            </a:pPr>
            <a:r>
              <a:rPr lang="en-US" altLang="zh-CN" sz="2000">
                <a:solidFill>
                  <a:schemeClr val="accent5">
                    <a:lumMod val="50000"/>
                  </a:schemeClr>
                </a:solidFill>
                <a:latin typeface="Cambria Math" panose="02040503050406030204" pitchFamily="18" charset="0"/>
                <a:ea typeface="NimbusRomNo9L-Medi"/>
                <a:cs typeface="Cambria Math" panose="02040503050406030204" pitchFamily="18" charset="0"/>
                <a:sym typeface="+mn-ea"/>
              </a:rPr>
              <a:t>H. J. Zhang and D. W. Si  et al.，In preparation</a:t>
            </a:r>
            <a:endParaRPr lang="en-US" altLang="zh-CN" sz="2000">
              <a:solidFill>
                <a:schemeClr val="accent5">
                  <a:lumMod val="50000"/>
                </a:schemeClr>
              </a:solidFill>
              <a:latin typeface="Cambria Math" panose="02040503050406030204" pitchFamily="18" charset="0"/>
              <a:ea typeface="NimbusRomNo9L-Medi"/>
              <a:cs typeface="Cambria Math" panose="02040503050406030204" pitchFamily="18" charset="0"/>
              <a:sym typeface="+mn-ea"/>
            </a:endParaRPr>
          </a:p>
        </p:txBody>
      </p:sp>
      <p:sp>
        <p:nvSpPr>
          <p:cNvPr id="10" name="文本框 9"/>
          <p:cNvSpPr txBox="1"/>
          <p:nvPr/>
        </p:nvSpPr>
        <p:spPr>
          <a:xfrm>
            <a:off x="467360" y="2637155"/>
            <a:ext cx="4361180" cy="461010"/>
          </a:xfrm>
          <a:prstGeom prst="rect">
            <a:avLst/>
          </a:prstGeom>
          <a:solidFill>
            <a:schemeClr val="accent5">
              <a:lumMod val="75000"/>
              <a:alpha val="25000"/>
            </a:schemeClr>
          </a:solidFill>
          <a:scene3d>
            <a:camera prst="orthographicFront">
              <a:rot lat="0" lon="0" rev="3600000"/>
            </a:camera>
            <a:lightRig rig="threePt" dir="t"/>
          </a:scene3d>
        </p:spPr>
        <p:txBody>
          <a:bodyPr wrap="square" rtlCol="0" anchor="t">
            <a:noAutofit/>
          </a:bodyPr>
          <a:lstStyle/>
          <a:p>
            <a:pPr lvl="0" algn="ctr">
              <a:buClrTx/>
              <a:buSzTx/>
              <a:buFontTx/>
            </a:pPr>
            <a:r>
              <a:rPr lang="en-US" altLang="zh-CN" sz="2000">
                <a:solidFill>
                  <a:schemeClr val="accent5">
                    <a:lumMod val="75000"/>
                  </a:schemeClr>
                </a:solidFill>
                <a:latin typeface="Cambria Math" panose="02040503050406030204" pitchFamily="18" charset="0"/>
                <a:ea typeface="NimbusRomNo9L-Medi"/>
                <a:cs typeface="Cambria Math" panose="02040503050406030204" pitchFamily="18" charset="0"/>
                <a:sym typeface="+mn-ea"/>
              </a:rPr>
              <a:t>P r e l i m i n a r y</a:t>
            </a:r>
            <a:endParaRPr lang="en-US" altLang="zh-CN" sz="2000">
              <a:solidFill>
                <a:schemeClr val="accent5">
                  <a:lumMod val="75000"/>
                </a:schemeClr>
              </a:solidFill>
              <a:latin typeface="Cambria Math" panose="02040503050406030204" pitchFamily="18" charset="0"/>
              <a:ea typeface="NimbusRomNo9L-Medi"/>
              <a:cs typeface="Cambria Math" panose="02040503050406030204" pitchFamily="18" charset="0"/>
              <a:sym typeface="+mn-ea"/>
            </a:endParaRPr>
          </a:p>
        </p:txBody>
      </p:sp>
      <p:sp>
        <p:nvSpPr>
          <p:cNvPr id="20" name="文本框 19"/>
          <p:cNvSpPr txBox="1"/>
          <p:nvPr/>
        </p:nvSpPr>
        <p:spPr>
          <a:xfrm>
            <a:off x="712470" y="5013325"/>
            <a:ext cx="7689850" cy="1014730"/>
          </a:xfrm>
          <a:prstGeom prst="rect">
            <a:avLst/>
          </a:prstGeom>
          <a:noFill/>
        </p:spPr>
        <p:txBody>
          <a:bodyPr wrap="square" rtlCol="0">
            <a:spAutoFit/>
          </a:bodyPr>
          <a:p>
            <a:pPr marL="285750" indent="-285750">
              <a:buFont typeface="Wingdings" panose="05000000000000000000" charset="0"/>
              <a:buChar char="n"/>
            </a:pPr>
            <a:r>
              <a:rPr lang="zh-CN" altLang="en-US"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中子发射源尺寸始终大于质子</a:t>
            </a:r>
            <a:r>
              <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a:t>
            </a:r>
            <a:r>
              <a:rPr lang="zh-CN" altLang="en-US"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丰中子体系</a:t>
            </a:r>
            <a:r>
              <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a:t>
            </a:r>
            <a:endPar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endParaRPr>
          </a:p>
          <a:p>
            <a:pPr marL="285750" indent="-285750">
              <a:buFont typeface="Wingdings" panose="05000000000000000000" charset="0"/>
              <a:buChar char="n"/>
            </a:pPr>
            <a:endPar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endParaRPr>
          </a:p>
          <a:p>
            <a:pPr marL="285750" indent="-285750">
              <a:buFont typeface="Wingdings" panose="05000000000000000000" charset="0"/>
              <a:buChar char="n"/>
            </a:pPr>
            <a:r>
              <a:rPr lang="zh-CN" altLang="en-US"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越边缘碰撞</a:t>
            </a:r>
            <a:r>
              <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a:t>
            </a:r>
            <a:r>
              <a:rPr lang="zh-CN" altLang="en-US"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中子与质子发射源尺寸差异越大</a:t>
            </a:r>
            <a:r>
              <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a:t>
            </a:r>
            <a:r>
              <a:rPr lang="zh-CN" altLang="en-US"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中子皮效应特征</a:t>
            </a:r>
            <a:r>
              <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rPr>
              <a:t>)</a:t>
            </a:r>
            <a:endParaRPr lang="en-US" altLang="zh-CN" sz="2000">
              <a:solidFill>
                <a:schemeClr val="tx1">
                  <a:lumMod val="65000"/>
                  <a:lumOff val="35000"/>
                </a:schemeClr>
              </a:solidFill>
              <a:latin typeface="黑体" panose="02010609060101010101" pitchFamily="49" charset="-122"/>
              <a:ea typeface="黑体" panose="02010609060101010101" pitchFamily="49" charset="-122"/>
              <a:cs typeface="黑体" panose="02010609060101010101" pitchFamily="49" charset="-122"/>
            </a:endParaRPr>
          </a:p>
        </p:txBody>
      </p:sp>
      <p:sp>
        <p:nvSpPr>
          <p:cNvPr id="44" name="文本框 43"/>
          <p:cNvSpPr txBox="1"/>
          <p:nvPr/>
        </p:nvSpPr>
        <p:spPr>
          <a:xfrm>
            <a:off x="971550" y="981075"/>
            <a:ext cx="830580" cy="337185"/>
          </a:xfrm>
          <a:prstGeom prst="rect">
            <a:avLst/>
          </a:prstGeom>
          <a:noFill/>
        </p:spPr>
        <p:txBody>
          <a:bodyPr wrap="square" rtlCol="0" anchor="t">
            <a:spAutoFit/>
          </a:bodyPr>
          <a:p>
            <a:r>
              <a:rPr lang="zh-CN" altLang="en-US" sz="1600">
                <a:solidFill>
                  <a:srgbClr val="0000FF"/>
                </a:solidFill>
                <a:latin typeface="黑体" panose="02010609060101010101" pitchFamily="49" charset="-122"/>
                <a:ea typeface="黑体" panose="02010609060101010101" pitchFamily="49" charset="-122"/>
                <a:cs typeface="黑体" panose="02010609060101010101" pitchFamily="49" charset="-122"/>
                <a:sym typeface="+mn-ea"/>
              </a:rPr>
              <a:t>中心</a:t>
            </a:r>
            <a:endParaRPr lang="zh-CN" altLang="en-US" sz="1600">
              <a:solidFill>
                <a:srgbClr val="0000FF"/>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45" name="文本框 44"/>
          <p:cNvSpPr txBox="1"/>
          <p:nvPr/>
        </p:nvSpPr>
        <p:spPr>
          <a:xfrm>
            <a:off x="2771775" y="981075"/>
            <a:ext cx="830580" cy="337185"/>
          </a:xfrm>
          <a:prstGeom prst="rect">
            <a:avLst/>
          </a:prstGeom>
          <a:noFill/>
        </p:spPr>
        <p:txBody>
          <a:bodyPr wrap="square" rtlCol="0" anchor="t">
            <a:spAutoFit/>
          </a:bodyPr>
          <a:p>
            <a:r>
              <a:rPr lang="zh-CN" altLang="en-US" sz="1600">
                <a:solidFill>
                  <a:srgbClr val="0000FF"/>
                </a:solidFill>
                <a:latin typeface="黑体" panose="02010609060101010101" pitchFamily="49" charset="-122"/>
                <a:ea typeface="黑体" panose="02010609060101010101" pitchFamily="49" charset="-122"/>
                <a:cs typeface="黑体" panose="02010609060101010101" pitchFamily="49" charset="-122"/>
                <a:sym typeface="+mn-ea"/>
              </a:rPr>
              <a:t>周边</a:t>
            </a:r>
            <a:endParaRPr lang="zh-CN" altLang="en-US" sz="1600">
              <a:solidFill>
                <a:srgbClr val="0000FF"/>
              </a:solidFill>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47" name="图片 46" descr="图片1"/>
          <p:cNvPicPr>
            <a:picLocks noChangeAspect="1"/>
          </p:cNvPicPr>
          <p:nvPr/>
        </p:nvPicPr>
        <p:blipFill>
          <a:blip r:embed="rId2"/>
          <a:stretch>
            <a:fillRect/>
          </a:stretch>
        </p:blipFill>
        <p:spPr>
          <a:xfrm>
            <a:off x="4859655" y="1124585"/>
            <a:ext cx="3913505" cy="260921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文本框 1"/>
              <p:cNvSpPr txBox="1"/>
              <p:nvPr/>
            </p:nvSpPr>
            <p:spPr>
              <a:xfrm>
                <a:off x="710565" y="116840"/>
                <a:ext cx="8129270"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推广到</a:t>
                </a:r>
                <a14:m>
                  <m:oMath xmlns:m="http://schemas.openxmlformats.org/officeDocument/2006/math">
                    <m:sSup>
                      <m:sSupPr>
                        <m:ctrlP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sSup>
                      <m:sSupPr>
                        <m:ctrlP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rPr>
                  <a:t> </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rPr>
                  <a:t>三维关联函数：可行性预研</a:t>
                </a:r>
                <a:endParaRPr lang="zh-CN" altLang="en-US" sz="2800" dirty="0">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5" name="文本框 1"/>
              <p:cNvSpPr txBox="1">
                <a:spLocks noRot="1" noChangeAspect="1" noMove="1" noResize="1" noEditPoints="1" noAdjustHandles="1" noChangeArrowheads="1" noChangeShapeType="1" noTextEdit="1"/>
              </p:cNvSpPr>
              <p:nvPr/>
            </p:nvSpPr>
            <p:spPr>
              <a:xfrm>
                <a:off x="710565" y="116840"/>
                <a:ext cx="8129270" cy="521970"/>
              </a:xfrm>
              <a:prstGeom prst="rect">
                <a:avLst/>
              </a:prstGeom>
              <a:blipFill rotWithShape="1">
                <a:blip r:embed="rId1"/>
                <a:stretch>
                  <a:fillRect/>
                </a:stretch>
              </a:blipFill>
            </p:spPr>
            <p:txBody>
              <a:bodyPr/>
              <a:lstStyle/>
              <a:p>
                <a:r>
                  <a:rPr lang="zh-CN" altLang="en-US">
                    <a:noFill/>
                  </a:rPr>
                  <a:t> </a:t>
                </a:r>
              </a:p>
            </p:txBody>
          </p:sp>
        </mc:Fallback>
      </mc:AlternateContent>
      <p:sp>
        <p:nvSpPr>
          <p:cNvPr id="12" name="灯片编号占位符 11"/>
          <p:cNvSpPr>
            <a:spLocks noGrp="1"/>
          </p:cNvSpPr>
          <p:nvPr>
            <p:ph type="sldNum" sz="quarter" idx="12"/>
          </p:nvPr>
        </p:nvSpPr>
        <p:spPr/>
        <p:txBody>
          <a:bodyPr/>
          <a:p>
            <a:fld id="{780751F9-98E0-4E42-ADD9-55BAB4909C62}" type="slidenum">
              <a:rPr lang="zh-CN" altLang="en-US" sz="900" smtClean="0"/>
            </a:fld>
            <a:endParaRPr lang="zh-CN" altLang="en-US" sz="900"/>
          </a:p>
        </p:txBody>
      </p:sp>
      <mc:AlternateContent xmlns:mc="http://schemas.openxmlformats.org/markup-compatibility/2006">
        <mc:Choice xmlns:a14="http://schemas.microsoft.com/office/drawing/2010/main" Requires="a14">
          <p:sp>
            <p:nvSpPr>
              <p:cNvPr id="9" name="文本框 8"/>
              <p:cNvSpPr txBox="1"/>
              <p:nvPr/>
            </p:nvSpPr>
            <p:spPr>
              <a:xfrm>
                <a:off x="1115854" y="2312988"/>
                <a:ext cx="1599248" cy="412909"/>
              </a:xfrm>
              <a:prstGeom prst="rect">
                <a:avLst/>
              </a:prstGeom>
              <a:noFill/>
            </p:spPr>
            <p:txBody>
              <a:bodyPr wrap="square" rtlCol="0" anchor="t">
                <a:noAutofit/>
              </a:bodyPr>
              <a:p>
                <a:pPr algn="just"/>
                <a:r>
                  <a:rPr lang="en-US" altLang="zh-CN" sz="15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altLang="zh-CN" sz="1500" i="1" dirty="0">
                    <a:solidFill>
                      <a:schemeClr val="tx1">
                        <a:lumMod val="75000"/>
                        <a:lumOff val="25000"/>
                      </a:schemeClr>
                    </a:solidFill>
                    <a:latin typeface="Cambria Math" panose="02040503050406030204" pitchFamily="18" charset="0"/>
                    <a:cs typeface="Cambria Math" panose="02040503050406030204" pitchFamily="18" charset="0"/>
                    <a:sym typeface="+mn-ea"/>
                  </a:rPr>
                  <a:t> </a:t>
                </a:r>
                <a14:m>
                  <m:oMath xmlns:m="http://schemas.openxmlformats.org/officeDocument/2006/math">
                    <m:sSup>
                      <m:sSupPr>
                        <m:ctrlPr>
                          <a:rPr lang="en-US" altLang="zh-CN" sz="15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5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15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sSup>
                      <m:sSupPr>
                        <m:ctrlPr>
                          <a:rPr lang="en-US" altLang="zh-CN" sz="15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5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15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15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1500" dirty="0">
                    <a:solidFill>
                      <a:schemeClr val="tx1">
                        <a:lumMod val="75000"/>
                        <a:lumOff val="25000"/>
                      </a:schemeClr>
                    </a:solidFill>
                    <a:latin typeface="Cambria Math" panose="02040503050406030204" pitchFamily="18" charset="0"/>
                    <a:cs typeface="Cambria Math" panose="02040503050406030204" pitchFamily="18" charset="0"/>
                    <a:sym typeface="+mn-ea"/>
                  </a:rPr>
                  <a:t>波函数</a:t>
                </a:r>
                <a:endParaRPr lang="zh-CN" altLang="en-US" sz="15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Choice>
        <mc:Fallback>
          <p:sp>
            <p:nvSpPr>
              <p:cNvPr id="9" name="文本框 8"/>
              <p:cNvSpPr txBox="1">
                <a:spLocks noRot="1" noChangeAspect="1" noMove="1" noResize="1" noEditPoints="1" noAdjustHandles="1" noChangeArrowheads="1" noChangeShapeType="1" noTextEdit="1"/>
              </p:cNvSpPr>
              <p:nvPr/>
            </p:nvSpPr>
            <p:spPr>
              <a:xfrm>
                <a:off x="1115854" y="2312988"/>
                <a:ext cx="1599248" cy="412909"/>
              </a:xfrm>
              <a:prstGeom prst="rect">
                <a:avLst/>
              </a:prstGeom>
              <a:blipFill rotWithShape="1">
                <a:blip r:embed="rId2"/>
                <a:stretch>
                  <a:fillRect l="-10" t="-77" r="30" b="116"/>
                </a:stretch>
              </a:blipFill>
            </p:spPr>
            <p:txBody>
              <a:bodyPr/>
              <a:lstStyle/>
              <a:p>
                <a:r>
                  <a:rPr lang="zh-CN" altLang="en-US">
                    <a:noFill/>
                  </a:rPr>
                  <a:t> </a:t>
                </a:r>
              </a:p>
            </p:txBody>
          </p:sp>
        </mc:Fallback>
      </mc:AlternateContent>
      <p:pic>
        <p:nvPicPr>
          <p:cNvPr id="4" name="图片 3"/>
          <p:cNvPicPr>
            <a:picLocks noChangeAspect="1"/>
          </p:cNvPicPr>
          <p:nvPr/>
        </p:nvPicPr>
        <p:blipFill>
          <a:blip r:embed="rId3"/>
          <a:stretch>
            <a:fillRect/>
          </a:stretch>
        </p:blipFill>
        <p:spPr>
          <a:xfrm>
            <a:off x="0" y="2610961"/>
            <a:ext cx="3879056" cy="2725103"/>
          </a:xfrm>
          <a:prstGeom prst="rect">
            <a:avLst/>
          </a:prstGeom>
        </p:spPr>
      </p:pic>
      <p:pic>
        <p:nvPicPr>
          <p:cNvPr id="6" name="图片 5"/>
          <p:cNvPicPr>
            <a:picLocks noChangeAspect="1"/>
          </p:cNvPicPr>
          <p:nvPr/>
        </p:nvPicPr>
        <p:blipFill>
          <a:blip r:embed="rId4"/>
          <a:stretch>
            <a:fillRect/>
          </a:stretch>
        </p:blipFill>
        <p:spPr>
          <a:xfrm>
            <a:off x="4085749" y="2636838"/>
            <a:ext cx="4925378" cy="2660809"/>
          </a:xfrm>
          <a:prstGeom prst="rect">
            <a:avLst/>
          </a:prstGeom>
        </p:spPr>
      </p:pic>
      <p:cxnSp>
        <p:nvCxnSpPr>
          <p:cNvPr id="8" name="直接连接符 7"/>
          <p:cNvCxnSpPr/>
          <p:nvPr/>
        </p:nvCxnSpPr>
        <p:spPr>
          <a:xfrm>
            <a:off x="107791" y="837236"/>
            <a:ext cx="8928735"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 name="文本框 2"/>
              <p:cNvSpPr txBox="1"/>
              <p:nvPr/>
            </p:nvSpPr>
            <p:spPr>
              <a:xfrm>
                <a:off x="413385" y="1052989"/>
                <a:ext cx="8423434" cy="1051560"/>
              </a:xfrm>
              <a:prstGeom prst="rect">
                <a:avLst/>
              </a:prstGeom>
              <a:noFill/>
            </p:spPr>
            <p:txBody>
              <a:bodyPr wrap="square" rtlCol="0" anchor="t">
                <a:spAutoFit/>
              </a:bodyPr>
              <a:p>
                <a14:m>
                  <m:oMath xmlns:m="http://schemas.openxmlformats.org/officeDocument/2006/math">
                    <m:sSup>
                      <m:sSupPr>
                        <m:ctrlP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sSup>
                      <m:sSupPr>
                        <m:ctrlP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波函数仅仅考虑其两体之间的</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Coulomb</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相互作用，波函数可以用合流超几何函数描述：</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endPar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algn="ctr"/>
                <a14:m>
                  <m:oMath xmlns:m="http://schemas.openxmlformats.org/officeDocument/2006/math">
                    <m:r>
                      <a:rPr lang="en-US" altLang="zh-CN" sz="2000" i="1" dirty="0">
                        <a:solidFill>
                          <a:srgbClr val="C00000"/>
                        </a:solidFill>
                        <a:latin typeface="Cambria Math" panose="02040503050406030204" pitchFamily="18" charset="0"/>
                        <a:cs typeface="Cambria Math" panose="02040503050406030204" pitchFamily="18" charset="0"/>
                        <a:sym typeface="+mn-ea"/>
                      </a:rPr>
                      <m:t>𝜓</m:t>
                    </m:r>
                    <m:d>
                      <m:dPr>
                        <m:ctrlPr>
                          <a:rPr lang="en-US" altLang="zh-CN" sz="2000" i="1" dirty="0">
                            <a:solidFill>
                              <a:srgbClr val="C00000"/>
                            </a:solidFill>
                            <a:latin typeface="Cambria Math" panose="02040503050406030204" pitchFamily="18" charset="0"/>
                            <a:cs typeface="Cambria Math" panose="02040503050406030204" pitchFamily="18" charset="0"/>
                            <a:sym typeface="+mn-ea"/>
                          </a:rPr>
                        </m:ctrlPr>
                      </m:dPr>
                      <m:e>
                        <m:r>
                          <a:rPr lang="en-US" altLang="zh-CN" sz="2000" i="1" dirty="0">
                            <a:solidFill>
                              <a:srgbClr val="C00000"/>
                            </a:solidFill>
                            <a:latin typeface="Cambria Math" panose="02040503050406030204" pitchFamily="18" charset="0"/>
                            <a:cs typeface="Cambria Math" panose="02040503050406030204" pitchFamily="18" charset="0"/>
                            <a:sym typeface="+mn-ea"/>
                          </a:rPr>
                          <m:t>𝑟</m:t>
                        </m:r>
                        <m:r>
                          <a:rPr lang="en-US" altLang="zh-CN" sz="2000" i="1" dirty="0">
                            <a:solidFill>
                              <a:srgbClr val="C00000"/>
                            </a:solidFill>
                            <a:latin typeface="Cambria Math" panose="02040503050406030204" pitchFamily="18" charset="0"/>
                            <a:cs typeface="Cambria Math" panose="02040503050406030204" pitchFamily="18" charset="0"/>
                            <a:sym typeface="+mn-ea"/>
                          </a:rPr>
                          <m:t>,</m:t>
                        </m:r>
                        <m:r>
                          <a:rPr lang="en-US" altLang="zh-CN" sz="2000" i="1" dirty="0">
                            <a:solidFill>
                              <a:srgbClr val="C00000"/>
                            </a:solidFill>
                            <a:latin typeface="Cambria Math" panose="02040503050406030204" pitchFamily="18" charset="0"/>
                            <a:cs typeface="Cambria Math" panose="02040503050406030204" pitchFamily="18" charset="0"/>
                            <a:sym typeface="+mn-ea"/>
                          </a:rPr>
                          <m:t>𝑧</m:t>
                        </m:r>
                      </m:e>
                    </m:d>
                    <m:r>
                      <a:rPr lang="en-US" altLang="zh-CN" sz="2000" i="1" dirty="0">
                        <a:solidFill>
                          <a:srgbClr val="C00000"/>
                        </a:solidFill>
                        <a:latin typeface="Cambria Math" panose="02040503050406030204" pitchFamily="18" charset="0"/>
                        <a:cs typeface="Cambria Math" panose="02040503050406030204" pitchFamily="18" charset="0"/>
                        <a:sym typeface="+mn-ea"/>
                      </a:rPr>
                      <m:t>=</m:t>
                    </m:r>
                    <m:sSup>
                      <m:sSupPr>
                        <m:ctrlPr>
                          <a:rPr lang="en-US" altLang="zh-CN" sz="2000" i="1" dirty="0">
                            <a:solidFill>
                              <a:srgbClr val="C00000"/>
                            </a:solidFill>
                            <a:latin typeface="Cambria Math" panose="02040503050406030204" pitchFamily="18" charset="0"/>
                            <a:cs typeface="Cambria Math" panose="02040503050406030204" pitchFamily="18" charset="0"/>
                            <a:sym typeface="+mn-ea"/>
                          </a:rPr>
                        </m:ctrlPr>
                      </m:sSupPr>
                      <m:e>
                        <m:r>
                          <a:rPr lang="en-US" altLang="zh-CN" sz="2000" i="1" dirty="0">
                            <a:solidFill>
                              <a:srgbClr val="C00000"/>
                            </a:solidFill>
                            <a:latin typeface="Cambria Math" panose="02040503050406030204" pitchFamily="18" charset="0"/>
                            <a:cs typeface="Cambria Math" panose="02040503050406030204" pitchFamily="18" charset="0"/>
                            <a:sym typeface="+mn-ea"/>
                          </a:rPr>
                          <m:t>𝑒</m:t>
                        </m:r>
                      </m:e>
                      <m:sup>
                        <m:r>
                          <a:rPr lang="en-US" altLang="zh-CN" sz="2000" i="1" dirty="0">
                            <a:solidFill>
                              <a:srgbClr val="C00000"/>
                            </a:solidFill>
                            <a:latin typeface="Cambria Math" panose="02040503050406030204" pitchFamily="18" charset="0"/>
                            <a:cs typeface="Cambria Math" panose="02040503050406030204" pitchFamily="18" charset="0"/>
                            <a:sym typeface="+mn-ea"/>
                          </a:rPr>
                          <m:t>𝑖𝑘𝑧</m:t>
                        </m:r>
                      </m:sup>
                    </m:sSup>
                    <m:r>
                      <a:rPr lang="en-US" altLang="zh-CN" sz="2000" i="1" dirty="0">
                        <a:solidFill>
                          <a:srgbClr val="C00000"/>
                        </a:solidFill>
                        <a:latin typeface="Cambria Math" panose="02040503050406030204" pitchFamily="18" charset="0"/>
                        <a:cs typeface="Cambria Math" panose="02040503050406030204" pitchFamily="18" charset="0"/>
                        <a:sym typeface="+mn-ea"/>
                      </a:rPr>
                      <m:t>𝐹</m:t>
                    </m:r>
                    <m:d>
                      <m:dPr>
                        <m:ctrlPr>
                          <a:rPr lang="en-US" altLang="zh-CN" sz="2000" i="1" dirty="0">
                            <a:solidFill>
                              <a:srgbClr val="C00000"/>
                            </a:solidFill>
                            <a:latin typeface="Cambria Math" panose="02040503050406030204" pitchFamily="18" charset="0"/>
                            <a:cs typeface="Cambria Math" panose="02040503050406030204" pitchFamily="18" charset="0"/>
                            <a:sym typeface="+mn-ea"/>
                          </a:rPr>
                        </m:ctrlPr>
                      </m:dPr>
                      <m:e>
                        <m:r>
                          <a:rPr lang="en-US" altLang="zh-CN" sz="2000" i="1" dirty="0">
                            <a:solidFill>
                              <a:srgbClr val="C00000"/>
                            </a:solidFill>
                            <a:latin typeface="Cambria Math" panose="02040503050406030204" pitchFamily="18" charset="0"/>
                            <a:cs typeface="Cambria Math" panose="02040503050406030204" pitchFamily="18" charset="0"/>
                            <a:sym typeface="+mn-ea"/>
                          </a:rPr>
                          <m:t>−</m:t>
                        </m:r>
                        <m:r>
                          <a:rPr lang="en-US" altLang="zh-CN" sz="2000" i="1" dirty="0">
                            <a:solidFill>
                              <a:srgbClr val="C00000"/>
                            </a:solidFill>
                            <a:latin typeface="Cambria Math" panose="02040503050406030204" pitchFamily="18" charset="0"/>
                            <a:cs typeface="Cambria Math" panose="02040503050406030204" pitchFamily="18" charset="0"/>
                            <a:sym typeface="+mn-ea"/>
                          </a:rPr>
                          <m:t>𝑖</m:t>
                        </m:r>
                        <m:r>
                          <a:rPr lang="en-US" altLang="zh-CN" sz="2000" i="1" dirty="0">
                            <a:solidFill>
                              <a:srgbClr val="C00000"/>
                            </a:solidFill>
                            <a:latin typeface="Cambria Math" panose="02040503050406030204" pitchFamily="18" charset="0"/>
                            <a:cs typeface="Cambria Math" panose="02040503050406030204" pitchFamily="18" charset="0"/>
                            <a:sym typeface="+mn-ea"/>
                          </a:rPr>
                          <m:t>𝜂</m:t>
                        </m:r>
                        <m:r>
                          <a:rPr lang="en-US" altLang="zh-CN" sz="2000" i="1" dirty="0">
                            <a:solidFill>
                              <a:srgbClr val="C00000"/>
                            </a:solidFill>
                            <a:latin typeface="Cambria Math" panose="02040503050406030204" pitchFamily="18" charset="0"/>
                            <a:cs typeface="Cambria Math" panose="02040503050406030204" pitchFamily="18" charset="0"/>
                            <a:sym typeface="+mn-ea"/>
                          </a:rPr>
                          <m:t>,</m:t>
                        </m:r>
                        <m:r>
                          <a:rPr lang="en-US" altLang="zh-CN" sz="2000" i="1" dirty="0">
                            <a:solidFill>
                              <a:srgbClr val="C00000"/>
                            </a:solidFill>
                            <a:latin typeface="Cambria Math" panose="02040503050406030204" pitchFamily="18" charset="0"/>
                            <a:cs typeface="Cambria Math" panose="02040503050406030204" pitchFamily="18" charset="0"/>
                            <a:sym typeface="+mn-ea"/>
                          </a:rPr>
                          <m:t>1</m:t>
                        </m:r>
                        <m:r>
                          <a:rPr lang="en-US" altLang="zh-CN" sz="2000" i="1" dirty="0">
                            <a:solidFill>
                              <a:srgbClr val="C00000"/>
                            </a:solidFill>
                            <a:latin typeface="Cambria Math" panose="02040503050406030204" pitchFamily="18" charset="0"/>
                            <a:cs typeface="Cambria Math" panose="02040503050406030204" pitchFamily="18" charset="0"/>
                            <a:sym typeface="+mn-ea"/>
                          </a:rPr>
                          <m:t>,</m:t>
                        </m:r>
                        <m:r>
                          <a:rPr lang="en-US" altLang="zh-CN" sz="2000" i="1" dirty="0">
                            <a:solidFill>
                              <a:srgbClr val="C00000"/>
                            </a:solidFill>
                            <a:latin typeface="Cambria Math" panose="02040503050406030204" pitchFamily="18" charset="0"/>
                            <a:cs typeface="Cambria Math" panose="02040503050406030204" pitchFamily="18" charset="0"/>
                            <a:sym typeface="+mn-ea"/>
                          </a:rPr>
                          <m:t>𝑘</m:t>
                        </m:r>
                        <m:d>
                          <m:dPr>
                            <m:ctrlPr>
                              <a:rPr lang="en-US" altLang="zh-CN" sz="2000" i="1" dirty="0">
                                <a:solidFill>
                                  <a:srgbClr val="C00000"/>
                                </a:solidFill>
                                <a:latin typeface="Cambria Math" panose="02040503050406030204" pitchFamily="18" charset="0"/>
                                <a:cs typeface="Cambria Math" panose="02040503050406030204" pitchFamily="18" charset="0"/>
                                <a:sym typeface="+mn-ea"/>
                              </a:rPr>
                            </m:ctrlPr>
                          </m:dPr>
                          <m:e>
                            <m:r>
                              <a:rPr lang="en-US" altLang="zh-CN" sz="2000" i="1" dirty="0">
                                <a:solidFill>
                                  <a:srgbClr val="C00000"/>
                                </a:solidFill>
                                <a:latin typeface="Cambria Math" panose="02040503050406030204" pitchFamily="18" charset="0"/>
                                <a:cs typeface="Cambria Math" panose="02040503050406030204" pitchFamily="18" charset="0"/>
                                <a:sym typeface="+mn-ea"/>
                              </a:rPr>
                              <m:t>𝑟</m:t>
                            </m:r>
                            <m:r>
                              <a:rPr lang="en-US" altLang="zh-CN" sz="2000" i="1" dirty="0">
                                <a:solidFill>
                                  <a:srgbClr val="C00000"/>
                                </a:solidFill>
                                <a:latin typeface="Cambria Math" panose="02040503050406030204" pitchFamily="18" charset="0"/>
                                <a:cs typeface="Cambria Math" panose="02040503050406030204" pitchFamily="18" charset="0"/>
                                <a:sym typeface="+mn-ea"/>
                              </a:rPr>
                              <m:t>−</m:t>
                            </m:r>
                            <m:r>
                              <a:rPr lang="en-US" altLang="zh-CN" sz="2000" i="1" dirty="0">
                                <a:solidFill>
                                  <a:srgbClr val="C00000"/>
                                </a:solidFill>
                                <a:latin typeface="Cambria Math" panose="02040503050406030204" pitchFamily="18" charset="0"/>
                                <a:cs typeface="Cambria Math" panose="02040503050406030204" pitchFamily="18" charset="0"/>
                                <a:sym typeface="+mn-ea"/>
                              </a:rPr>
                              <m:t>𝑧</m:t>
                            </m:r>
                          </m:e>
                        </m:d>
                      </m:e>
                    </m:d>
                  </m:oMath>
                </a14:m>
                <a:r>
                  <a:rPr lang="en-US" altLang="zh-CN" sz="2000" dirty="0">
                    <a:solidFill>
                      <a:srgbClr val="C00000"/>
                    </a:solidFill>
                    <a:latin typeface="Cambria Math" panose="02040503050406030204" pitchFamily="18" charset="0"/>
                    <a:cs typeface="Cambria Math" panose="02040503050406030204" pitchFamily="18" charset="0"/>
                    <a:sym typeface="+mn-ea"/>
                  </a:rPr>
                  <a:t> </a:t>
                </a:r>
                <a:endParaRPr lang="en-US" altLang="zh-CN" sz="2000" dirty="0">
                  <a:solidFill>
                    <a:srgbClr val="C00000"/>
                  </a:solidFill>
                  <a:latin typeface="Cambria Math" panose="02040503050406030204" pitchFamily="18" charset="0"/>
                  <a:cs typeface="Cambria Math" panose="02040503050406030204" pitchFamily="18" charset="0"/>
                  <a:sym typeface="+mn-ea"/>
                </a:endParaRPr>
              </a:p>
            </p:txBody>
          </p:sp>
        </mc:Choice>
        <mc:Fallback>
          <p:sp>
            <p:nvSpPr>
              <p:cNvPr id="3" name="文本框 2"/>
              <p:cNvSpPr txBox="1">
                <a:spLocks noRot="1" noChangeAspect="1" noMove="1" noResize="1" noEditPoints="1" noAdjustHandles="1" noChangeArrowheads="1" noChangeShapeType="1" noTextEdit="1"/>
              </p:cNvSpPr>
              <p:nvPr/>
            </p:nvSpPr>
            <p:spPr>
              <a:xfrm>
                <a:off x="413385" y="1052989"/>
                <a:ext cx="8423434" cy="1051560"/>
              </a:xfrm>
              <a:prstGeom prst="rect">
                <a:avLst/>
              </a:prstGeom>
              <a:blipFill rotWithShape="1">
                <a:blip r:embed="rId5"/>
                <a:stretch>
                  <a:fillRect t="-15" r="2" b="15"/>
                </a:stretch>
              </a:blipFill>
            </p:spPr>
            <p:txBody>
              <a:bodyPr/>
              <a:lstStyle/>
              <a:p>
                <a:r>
                  <a:rPr lang="zh-CN" altLang="en-US">
                    <a:noFill/>
                  </a:rPr>
                  <a:t> </a:t>
                </a:r>
              </a:p>
            </p:txBody>
          </p:sp>
        </mc:Fallback>
      </mc:AlternateContent>
      <p:sp>
        <p:nvSpPr>
          <p:cNvPr id="7" name="文本框 6"/>
          <p:cNvSpPr txBox="1"/>
          <p:nvPr/>
        </p:nvSpPr>
        <p:spPr>
          <a:xfrm>
            <a:off x="4439603" y="2292985"/>
            <a:ext cx="4572000" cy="368300"/>
          </a:xfrm>
          <a:prstGeom prst="rect">
            <a:avLst/>
          </a:prstGeom>
          <a:noFill/>
        </p:spPr>
        <p:txBody>
          <a:bodyPr wrap="square" rtlCol="0" anchor="t">
            <a:spAutoFit/>
          </a:bodyPr>
          <a:p>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假设</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3</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维高斯分布源函数，进行成像检验。</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endPar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11" name="文本框 10"/>
          <p:cNvSpPr txBox="1"/>
          <p:nvPr/>
        </p:nvSpPr>
        <p:spPr>
          <a:xfrm>
            <a:off x="2268220" y="6470491"/>
            <a:ext cx="5611178" cy="305276"/>
          </a:xfrm>
          <a:prstGeom prst="rect">
            <a:avLst/>
          </a:prstGeom>
          <a:noFill/>
        </p:spPr>
        <p:txBody>
          <a:bodyPr wrap="square" rtlCol="0" anchor="t">
            <a:noAutofit/>
          </a:bodyPr>
          <a:p>
            <a:r>
              <a:rPr lang="en-US" altLang="zh-CN" sz="1350" dirty="0">
                <a:solidFill>
                  <a:srgbClr val="0000FF"/>
                </a:solidFill>
                <a:latin typeface="Cambria Math" panose="02040503050406030204" pitchFamily="18" charset="0"/>
                <a:cs typeface="Cambria Math" panose="02040503050406030204" pitchFamily="18" charset="0"/>
                <a:sym typeface="+mn-ea"/>
              </a:rPr>
              <a:t>H. J. Zhang et al.,  PRC 113,</a:t>
            </a:r>
            <a:r>
              <a:rPr lang="en-US" altLang="zh-CN" sz="1350" dirty="0">
                <a:solidFill>
                  <a:srgbClr val="0000FF"/>
                </a:solidFill>
                <a:latin typeface="Cambria Math" panose="02040503050406030204" pitchFamily="18" charset="0"/>
                <a:cs typeface="Cambria Math" panose="02040503050406030204" pitchFamily="18" charset="0"/>
                <a:sym typeface="+mn-ea"/>
              </a:rPr>
              <a:t> 034904 (2026)</a:t>
            </a:r>
            <a:endParaRPr lang="en-US" altLang="zh-CN" sz="1350" dirty="0">
              <a:solidFill>
                <a:srgbClr val="0000FF"/>
              </a:solidFill>
              <a:latin typeface="Cambria Math" panose="02040503050406030204" pitchFamily="18" charset="0"/>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2" name="文本框 1"/>
              <p:cNvSpPr txBox="1"/>
              <p:nvPr/>
            </p:nvSpPr>
            <p:spPr>
              <a:xfrm>
                <a:off x="611188" y="5733098"/>
                <a:ext cx="7830503" cy="694373"/>
              </a:xfrm>
              <a:prstGeom prst="rect">
                <a:avLst/>
              </a:prstGeom>
              <a:noFill/>
            </p:spPr>
            <p:txBody>
              <a:bodyPr wrap="square" rtlCol="0" anchor="t">
                <a:noAutofit/>
              </a:bodyPr>
              <a:p>
                <a:pPr algn="just"/>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应用于</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HADES</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数据，由</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14:m>
                  <m:oMath xmlns:m="http://schemas.openxmlformats.org/officeDocument/2006/math">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a:t> </a:t>
                </a:r>
                <a14:m>
                  <m:oMath xmlns:m="http://schemas.openxmlformats.org/officeDocument/2006/math">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sSup>
                      <m:sSupPr>
                        <m:ctrlP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0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的三维关联函数，对发射源进行三维成像，结果于高斯分布相近，但显示了非高斯分布的迹象。</a:t>
                </a:r>
                <a:endPar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Choice>
        <mc:Fallback>
          <p:sp>
            <p:nvSpPr>
              <p:cNvPr id="2" name="文本框 1"/>
              <p:cNvSpPr txBox="1">
                <a:spLocks noRot="1" noChangeAspect="1" noMove="1" noResize="1" noEditPoints="1" noAdjustHandles="1" noChangeArrowheads="1" noChangeShapeType="1" noTextEdit="1"/>
              </p:cNvSpPr>
              <p:nvPr/>
            </p:nvSpPr>
            <p:spPr>
              <a:xfrm>
                <a:off x="611188" y="5733098"/>
                <a:ext cx="7830503" cy="694373"/>
              </a:xfrm>
              <a:prstGeom prst="rect">
                <a:avLst/>
              </a:prstGeom>
              <a:blipFill rotWithShape="1">
                <a:blip r:embed="rId6"/>
                <a:stretch>
                  <a:fillRect l="-4" t="-46" r="-1719"/>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369435" y="2332355"/>
            <a:ext cx="4415155" cy="3171825"/>
          </a:xfrm>
          <a:prstGeom prst="rect">
            <a:avLst/>
          </a:prstGeom>
        </p:spPr>
      </p:pic>
      <p:pic>
        <p:nvPicPr>
          <p:cNvPr id="7" name="图片 6"/>
          <p:cNvPicPr>
            <a:picLocks noChangeAspect="1"/>
          </p:cNvPicPr>
          <p:nvPr/>
        </p:nvPicPr>
        <p:blipFill>
          <a:blip r:embed="rId2"/>
          <a:stretch>
            <a:fillRect/>
          </a:stretch>
        </p:blipFill>
        <p:spPr>
          <a:xfrm>
            <a:off x="4284504" y="1303814"/>
            <a:ext cx="4358640" cy="803910"/>
          </a:xfrm>
          <a:prstGeom prst="rect">
            <a:avLst/>
          </a:prstGeom>
          <a:ln>
            <a:gradFill>
              <a:gsLst>
                <a:gs pos="0">
                  <a:srgbClr val="D7F0FC"/>
                </a:gs>
                <a:gs pos="52000">
                  <a:srgbClr val="FFEFDE"/>
                </a:gs>
                <a:gs pos="100000">
                  <a:srgbClr val="FFDCFC"/>
                </a:gs>
              </a:gsLst>
              <a:lin ang="5400000" scaled="0"/>
            </a:gradFill>
          </a:ln>
        </p:spPr>
      </p:pic>
      <mc:AlternateContent xmlns:mc="http://schemas.openxmlformats.org/markup-compatibility/2006">
        <mc:Choice xmlns:a14="http://schemas.microsoft.com/office/drawing/2010/main" Requires="a14">
          <p:sp>
            <p:nvSpPr>
              <p:cNvPr id="5" name="文本框 1"/>
              <p:cNvSpPr txBox="1"/>
              <p:nvPr/>
            </p:nvSpPr>
            <p:spPr>
              <a:xfrm>
                <a:off x="323850" y="188278"/>
                <a:ext cx="8445341" cy="55054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rPr>
                  <a:t>3</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rPr>
                  <a:t>维</a:t>
                </a:r>
                <a14:m>
                  <m:oMath xmlns:m="http://schemas.openxmlformats.org/officeDocument/2006/math">
                    <m:sSup>
                      <m:sSupPr>
                        <m:ctrlP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 </m:t>
                        </m:r>
                      </m:sup>
                    </m:sSup>
                    <m:sSup>
                      <m:sSupPr>
                        <m:ctrlP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2800" i="1" dirty="0">
                            <a:solidFill>
                              <a:schemeClr val="tx1">
                                <a:lumMod val="75000"/>
                                <a:lumOff val="25000"/>
                              </a:schemeClr>
                            </a:solidFill>
                            <a:latin typeface="Cambria Math" panose="02040503050406030204" pitchFamily="18" charset="0"/>
                            <a:cs typeface="Cambria Math" panose="02040503050406030204" pitchFamily="18" charset="0"/>
                            <a:sym typeface="+mn-ea"/>
                          </a:rPr>
                          <m:t> </m:t>
                        </m:r>
                      </m:sup>
                    </m:sSup>
                  </m:oMath>
                </a14:m>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rPr>
                  <a:t>关联函数成像对中子皮结构的依赖</a:t>
                </a:r>
                <a:endParaRPr lang="zh-CN" altLang="en-US" sz="2800" dirty="0">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5" name="文本框 1"/>
              <p:cNvSpPr txBox="1">
                <a:spLocks noRot="1" noChangeAspect="1" noMove="1" noResize="1" noEditPoints="1" noAdjustHandles="1" noChangeArrowheads="1" noChangeShapeType="1" noTextEdit="1"/>
              </p:cNvSpPr>
              <p:nvPr/>
            </p:nvSpPr>
            <p:spPr>
              <a:xfrm>
                <a:off x="323850" y="188278"/>
                <a:ext cx="8445341" cy="550545"/>
              </a:xfrm>
              <a:prstGeom prst="rect">
                <a:avLst/>
              </a:prstGeom>
              <a:blipFill rotWithShape="1">
                <a:blip r:embed="rId3"/>
                <a:stretch>
                  <a:fillRect t="-58" r="6" b="58"/>
                </a:stretch>
              </a:blipFill>
            </p:spPr>
            <p:txBody>
              <a:bodyPr/>
              <a:lstStyle/>
              <a:p>
                <a:r>
                  <a:rPr lang="zh-CN" altLang="en-US">
                    <a:noFill/>
                  </a:rPr>
                  <a:t> </a:t>
                </a:r>
              </a:p>
            </p:txBody>
          </p:sp>
        </mc:Fallback>
      </mc:AlternateContent>
      <p:sp>
        <p:nvSpPr>
          <p:cNvPr id="12" name="灯片编号占位符 11"/>
          <p:cNvSpPr>
            <a:spLocks noGrp="1"/>
          </p:cNvSpPr>
          <p:nvPr>
            <p:ph type="sldNum" sz="quarter" idx="12"/>
          </p:nvPr>
        </p:nvSpPr>
        <p:spPr/>
        <p:txBody>
          <a:bodyPr/>
          <a:p>
            <a:fld id="{780751F9-98E0-4E42-ADD9-55BAB4909C62}" type="slidenum">
              <a:rPr lang="zh-CN" altLang="en-US" sz="900" smtClean="0"/>
            </a:fld>
            <a:endParaRPr lang="zh-CN" altLang="en-US" sz="900"/>
          </a:p>
        </p:txBody>
      </p:sp>
      <p:sp>
        <p:nvSpPr>
          <p:cNvPr id="9" name="文本框 8"/>
          <p:cNvSpPr txBox="1"/>
          <p:nvPr/>
        </p:nvSpPr>
        <p:spPr>
          <a:xfrm>
            <a:off x="251460" y="1268730"/>
            <a:ext cx="3615690" cy="926465"/>
          </a:xfrm>
          <a:prstGeom prst="rect">
            <a:avLst/>
          </a:prstGeom>
          <a:noFill/>
        </p:spPr>
        <p:txBody>
          <a:bodyPr wrap="square" rtlCol="0" anchor="t">
            <a:noAutofit/>
          </a:bodyPr>
          <a:p>
            <a:pPr algn="just">
              <a:lnSpc>
                <a:spcPct val="120000"/>
              </a:lnSpc>
            </a:pP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用如下</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Woods-Saxon</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公式来模拟不同中子皮厚度的情形：</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pic>
        <p:nvPicPr>
          <p:cNvPr id="4" name="图片 3"/>
          <p:cNvPicPr>
            <a:picLocks noChangeAspect="1"/>
          </p:cNvPicPr>
          <p:nvPr/>
        </p:nvPicPr>
        <p:blipFill>
          <a:blip r:embed="rId4"/>
          <a:stretch>
            <a:fillRect/>
          </a:stretch>
        </p:blipFill>
        <p:spPr>
          <a:xfrm>
            <a:off x="92710" y="2566035"/>
            <a:ext cx="4482465" cy="2941955"/>
          </a:xfrm>
          <a:prstGeom prst="rect">
            <a:avLst/>
          </a:prstGeom>
        </p:spPr>
      </p:pic>
      <p:cxnSp>
        <p:nvCxnSpPr>
          <p:cNvPr id="6" name="直接连接符 5"/>
          <p:cNvCxnSpPr/>
          <p:nvPr/>
        </p:nvCxnSpPr>
        <p:spPr>
          <a:xfrm>
            <a:off x="-159" y="898196"/>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
          <p:cNvSpPr txBox="1"/>
          <p:nvPr/>
        </p:nvSpPr>
        <p:spPr>
          <a:xfrm>
            <a:off x="1403565" y="188802"/>
            <a:ext cx="6373698"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3</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维关联函数成像</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endParaRPr>
          </a:p>
        </p:txBody>
      </p:sp>
      <p:sp>
        <p:nvSpPr>
          <p:cNvPr id="12" name="灯片编号占位符 11"/>
          <p:cNvSpPr>
            <a:spLocks noGrp="1"/>
          </p:cNvSpPr>
          <p:nvPr>
            <p:ph type="sldNum" sz="quarter" idx="12"/>
          </p:nvPr>
        </p:nvSpPr>
        <p:spPr/>
        <p:txBody>
          <a:bodyPr/>
          <a:p>
            <a:fld id="{780751F9-98E0-4E42-ADD9-55BAB4909C62}" type="slidenum">
              <a:rPr lang="zh-CN" altLang="en-US" sz="900" smtClean="0"/>
            </a:fld>
            <a:endParaRPr lang="zh-CN" altLang="en-US" sz="900"/>
          </a:p>
        </p:txBody>
      </p:sp>
      <mc:AlternateContent xmlns:mc="http://schemas.openxmlformats.org/markup-compatibility/2006">
        <mc:Choice xmlns:a14="http://schemas.microsoft.com/office/drawing/2010/main" Requires="a14">
          <p:sp>
            <p:nvSpPr>
              <p:cNvPr id="9" name="文本框 8"/>
              <p:cNvSpPr txBox="1"/>
              <p:nvPr/>
            </p:nvSpPr>
            <p:spPr>
              <a:xfrm>
                <a:off x="140970" y="937895"/>
                <a:ext cx="8789670" cy="887730"/>
              </a:xfrm>
              <a:prstGeom prst="rect">
                <a:avLst/>
              </a:prstGeom>
              <a:noFill/>
            </p:spPr>
            <p:txBody>
              <a:bodyPr wrap="square" rtlCol="0" anchor="t">
                <a:noAutofit/>
              </a:bodyPr>
              <a:p>
                <a:pPr algn="just">
                  <a:lnSpc>
                    <a:spcPct val="120000"/>
                  </a:lnSpc>
                </a:pPr>
                <a:r>
                  <a:rPr lang="en-US" dirty="0">
                    <a:solidFill>
                      <a:schemeClr val="tx1">
                        <a:lumMod val="75000"/>
                        <a:lumOff val="25000"/>
                      </a:schemeClr>
                    </a:solidFill>
                    <a:latin typeface="Cambria Math" panose="02040503050406030204" pitchFamily="18" charset="0"/>
                    <a:cs typeface="Cambria Math" panose="02040503050406030204" pitchFamily="18" charset="0"/>
                    <a:sym typeface="+mn-ea"/>
                  </a:rPr>
                  <a:t>      UrQMD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模型模拟</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1.5 GeV/u  </a:t>
                </a:r>
                <a14:m>
                  <m:oMath xmlns:m="http://schemas.openxmlformats.org/officeDocument/2006/math">
                    <m:sPre>
                      <m:sPre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PrePr>
                      <m:sub>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 </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208</m:t>
                        </m:r>
                      </m:sup>
                      <m:e>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m:t>Pb</m:t>
                        </m:r>
                      </m:e>
                    </m:sPre>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Pre>
                      <m:sPre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PrePr>
                      <m:sub>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 </m:t>
                        </m:r>
                      </m:sub>
                      <m:sup>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208</m:t>
                        </m:r>
                      </m:sup>
                      <m:e>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m:t>Pb</m:t>
                        </m:r>
                      </m:e>
                    </m:sPre>
                  </m:oMath>
                </a14:m>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碰撞</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(HIAF</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能区</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，由参数</a:t>
                </a:r>
                <a14:m>
                  <m:oMath xmlns:m="http://schemas.openxmlformats.org/officeDocument/2006/math">
                    <m:sSub>
                      <m:sSubPr>
                        <m:ctrlP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bPr>
                      <m:e>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𝑓</m:t>
                        </m:r>
                      </m:e>
                      <m:sub>
                        <m:r>
                          <a:rPr lang="en-US" altLang="zh-CN" i="1" dirty="0">
                            <a:solidFill>
                              <a:schemeClr val="tx1">
                                <a:lumMod val="75000"/>
                                <a:lumOff val="25000"/>
                              </a:schemeClr>
                            </a:solidFill>
                            <a:latin typeface="Cambria Math" panose="02040503050406030204" pitchFamily="18" charset="0"/>
                            <a:cs typeface="Cambria Math" panose="02040503050406030204" pitchFamily="18" charset="0"/>
                            <a:sym typeface="+mn-ea"/>
                          </a:rPr>
                          <m:t>𝑛</m:t>
                        </m:r>
                      </m:sub>
                    </m:sSub>
                  </m:oMath>
                </a14:m>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控制中子皮厚度。得到的关联函数和成像结果依赖于中子皮厚度。</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algn="just"/>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Choice>
        <mc:Fallback>
          <p:sp>
            <p:nvSpPr>
              <p:cNvPr id="9" name="文本框 8"/>
              <p:cNvSpPr txBox="1">
                <a:spLocks noRot="1" noChangeAspect="1" noMove="1" noResize="1" noEditPoints="1" noAdjustHandles="1" noChangeArrowheads="1" noChangeShapeType="1" noTextEdit="1"/>
              </p:cNvSpPr>
              <p:nvPr/>
            </p:nvSpPr>
            <p:spPr>
              <a:xfrm>
                <a:off x="140970" y="937895"/>
                <a:ext cx="8789670" cy="887730"/>
              </a:xfrm>
              <a:prstGeom prst="rect">
                <a:avLst/>
              </a:prstGeom>
              <a:blipFill rotWithShape="1">
                <a:blip r:embed="rId1"/>
                <a:stretch>
                  <a:fillRect b="-11087"/>
                </a:stretch>
              </a:blipFill>
            </p:spPr>
            <p:txBody>
              <a:bodyPr/>
              <a:lstStyle/>
              <a:p>
                <a:r>
                  <a:rPr lang="zh-CN" altLang="en-US">
                    <a:noFill/>
                  </a:rPr>
                  <a:t> </a:t>
                </a:r>
              </a:p>
            </p:txBody>
          </p:sp>
        </mc:Fallback>
      </mc:AlternateContent>
      <p:pic>
        <p:nvPicPr>
          <p:cNvPr id="4" name="图片 3"/>
          <p:cNvPicPr>
            <a:picLocks noChangeAspect="1"/>
          </p:cNvPicPr>
          <p:nvPr/>
        </p:nvPicPr>
        <p:blipFill>
          <a:blip r:embed="rId2"/>
          <a:stretch>
            <a:fillRect/>
          </a:stretch>
        </p:blipFill>
        <p:spPr>
          <a:xfrm>
            <a:off x="3131820" y="1844834"/>
            <a:ext cx="5864543" cy="3180874"/>
          </a:xfrm>
          <a:prstGeom prst="rect">
            <a:avLst/>
          </a:prstGeom>
        </p:spPr>
      </p:pic>
      <p:cxnSp>
        <p:nvCxnSpPr>
          <p:cNvPr id="6" name="直接连接符 5"/>
          <p:cNvCxnSpPr/>
          <p:nvPr/>
        </p:nvCxnSpPr>
        <p:spPr>
          <a:xfrm>
            <a:off x="35401" y="693091"/>
            <a:ext cx="900049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7" name="文本框 6"/>
              <p:cNvSpPr txBox="1"/>
              <p:nvPr/>
            </p:nvSpPr>
            <p:spPr>
              <a:xfrm>
                <a:off x="395875" y="2204593"/>
                <a:ext cx="1884680" cy="714375"/>
              </a:xfrm>
              <a:prstGeom prst="rect">
                <a:avLst/>
              </a:prstGeom>
              <a:noFill/>
            </p:spPr>
            <p:txBody>
              <a:bodyPr wrap="none" rtlCol="0" anchor="t">
                <a:spAutoFit/>
              </a:bodyPr>
              <a:p>
                <a:pPr algn="l"/>
                <a14:m>
                  <m:oMath xmlns:m="http://schemas.openxmlformats.org/officeDocument/2006/math">
                    <m:sSub>
                      <m:sSubPr>
                        <m:ctrlPr>
                          <a:rPr lang="en-US" altLang="zh-CN" sz="1350" b="1" i="1">
                            <a:latin typeface="Cambria Math" panose="02040503050406030204" pitchFamily="18" charset="0"/>
                            <a:cs typeface="Cambria Math" panose="02040503050406030204" pitchFamily="18" charset="0"/>
                          </a:rPr>
                        </m:ctrlPr>
                      </m:sSubPr>
                      <m:e>
                        <m:r>
                          <a:rPr lang="en-US" altLang="zh-CN" sz="1350" b="1" i="1">
                            <a:latin typeface="Cambria Math" panose="02040503050406030204" pitchFamily="18" charset="0"/>
                            <a:cs typeface="Cambria Math" panose="02040503050406030204" pitchFamily="18" charset="0"/>
                          </a:rPr>
                          <m:t>𝑬</m:t>
                        </m:r>
                      </m:e>
                      <m:sub>
                        <m:r>
                          <a:rPr lang="en-US" altLang="zh-CN" sz="1350" b="1">
                            <a:latin typeface="Cambria Math" panose="02040503050406030204" pitchFamily="18" charset="0"/>
                            <a:cs typeface="Cambria Math" panose="02040503050406030204" pitchFamily="18" charset="0"/>
                          </a:rPr>
                          <m:t>𝐛𝐞𝐚𝐦</m:t>
                        </m:r>
                      </m:sub>
                    </m:sSub>
                    <m:r>
                      <a:rPr lang="en-US" altLang="zh-CN" sz="1350" b="1">
                        <a:latin typeface="Cambria Math" panose="02040503050406030204" pitchFamily="18" charset="0"/>
                        <a:cs typeface="Cambria Math" panose="02040503050406030204" pitchFamily="18" charset="0"/>
                      </a:rPr>
                      <m:t>=</m:t>
                    </m:r>
                    <m:r>
                      <a:rPr lang="en-US" altLang="zh-CN" sz="1350" b="1">
                        <a:latin typeface="Cambria Math" panose="02040503050406030204" pitchFamily="18" charset="0"/>
                        <a:cs typeface="Cambria Math" panose="02040503050406030204" pitchFamily="18" charset="0"/>
                      </a:rPr>
                      <m:t>𝟏</m:t>
                    </m:r>
                    <m:r>
                      <a:rPr lang="en-US" altLang="zh-CN" sz="1350" b="1">
                        <a:latin typeface="Cambria Math" panose="02040503050406030204" pitchFamily="18" charset="0"/>
                        <a:cs typeface="Cambria Math" panose="02040503050406030204" pitchFamily="18" charset="0"/>
                      </a:rPr>
                      <m:t>.</m:t>
                    </m:r>
                    <m:r>
                      <a:rPr lang="en-US" altLang="zh-CN" sz="1350" b="1">
                        <a:latin typeface="Cambria Math" panose="02040503050406030204" pitchFamily="18" charset="0"/>
                        <a:cs typeface="Cambria Math" panose="02040503050406030204" pitchFamily="18" charset="0"/>
                      </a:rPr>
                      <m:t>𝟓</m:t>
                    </m:r>
                    <m:r>
                      <a:rPr lang="en-US" altLang="zh-CN" sz="1350" b="1">
                        <a:latin typeface="Cambria Math" panose="02040503050406030204" pitchFamily="18" charset="0"/>
                        <a:cs typeface="Cambria Math" panose="02040503050406030204" pitchFamily="18" charset="0"/>
                      </a:rPr>
                      <m:t> </m:t>
                    </m:r>
                    <m:r>
                      <a:rPr lang="en-US" altLang="zh-CN" sz="1350" b="1">
                        <a:latin typeface="Cambria Math" panose="02040503050406030204" pitchFamily="18" charset="0"/>
                        <a:cs typeface="Cambria Math" panose="02040503050406030204" pitchFamily="18" charset="0"/>
                      </a:rPr>
                      <m:t>𝐆𝐞𝐕</m:t>
                    </m:r>
                    <m:r>
                      <a:rPr lang="en-US" altLang="zh-CN" sz="1350" b="1">
                        <a:latin typeface="Cambria Math" panose="02040503050406030204" pitchFamily="18" charset="0"/>
                        <a:cs typeface="Cambria Math" panose="02040503050406030204" pitchFamily="18" charset="0"/>
                      </a:rPr>
                      <m:t>/</m:t>
                    </m:r>
                    <m:r>
                      <a:rPr lang="en-US" altLang="zh-CN" sz="1350" b="1">
                        <a:latin typeface="Cambria Math" panose="02040503050406030204" pitchFamily="18" charset="0"/>
                        <a:cs typeface="Cambria Math" panose="02040503050406030204" pitchFamily="18" charset="0"/>
                      </a:rPr>
                      <m:t>𝐮</m:t>
                    </m:r>
                  </m:oMath>
                </a14:m>
                <a:r>
                  <a:rPr lang="en-US" altLang="zh-CN" sz="1350" b="1" i="1">
                    <a:latin typeface="Cambria Math" panose="02040503050406030204" pitchFamily="18" charset="0"/>
                    <a:cs typeface="Cambria Math" panose="02040503050406030204" pitchFamily="18" charset="0"/>
                  </a:rPr>
                  <a:t> </a:t>
                </a:r>
                <a:endParaRPr lang="en-US" altLang="zh-CN" sz="1350" i="1">
                  <a:latin typeface="Cambria Math" panose="02040503050406030204" pitchFamily="18" charset="0"/>
                  <a:cs typeface="Cambria Math" panose="02040503050406030204" pitchFamily="18" charset="0"/>
                </a:endParaRPr>
              </a:p>
              <a:p>
                <a:pPr algn="l"/>
                <a14:m>
                  <m:oMathPara xmlns:m="http://schemas.openxmlformats.org/officeDocument/2006/math">
                    <m:oMathParaPr>
                      <m:jc m:val="left"/>
                    </m:oMathParaPr>
                    <m:oMath xmlns:m="http://schemas.openxmlformats.org/officeDocument/2006/math">
                      <m:sSub>
                        <m:sSubPr>
                          <m:ctrlPr>
                            <a:rPr lang="en-US" altLang="zh-CN" sz="1350" i="1">
                              <a:latin typeface="Cambria Math" panose="02040503050406030204" pitchFamily="18" charset="0"/>
                              <a:cs typeface="Cambria Math" panose="02040503050406030204" pitchFamily="18" charset="0"/>
                            </a:rPr>
                          </m:ctrlPr>
                        </m:sSubPr>
                        <m:e>
                          <m:r>
                            <a:rPr lang="en-US" altLang="zh-CN" sz="1350" i="1">
                              <a:latin typeface="Cambria Math" panose="02040503050406030204" pitchFamily="18" charset="0"/>
                              <a:cs typeface="Cambria Math" panose="02040503050406030204" pitchFamily="18" charset="0"/>
                            </a:rPr>
                            <m:t>𝑘</m:t>
                          </m:r>
                        </m:e>
                        <m:sub>
                          <m:r>
                            <m:rPr>
                              <m:sty m:val="p"/>
                            </m:rPr>
                            <a:rPr lang="en-US" altLang="zh-CN" sz="1350">
                              <a:latin typeface="Cambria Math" panose="02040503050406030204" pitchFamily="18" charset="0"/>
                              <a:cs typeface="Cambria Math" panose="02040503050406030204" pitchFamily="18" charset="0"/>
                            </a:rPr>
                            <m:t>other</m:t>
                          </m:r>
                        </m:sub>
                      </m:sSub>
                      <m:r>
                        <a:rPr lang="en-US" altLang="zh-CN" sz="1350">
                          <a:latin typeface="Cambria Math" panose="02040503050406030204" pitchFamily="18" charset="0"/>
                          <a:cs typeface="Cambria Math" panose="02040503050406030204" pitchFamily="18" charset="0"/>
                        </a:rPr>
                        <m:t>&lt;</m:t>
                      </m:r>
                      <m:r>
                        <a:rPr lang="en-US" altLang="zh-CN" sz="1350">
                          <a:latin typeface="Cambria Math" panose="02040503050406030204" pitchFamily="18" charset="0"/>
                          <a:cs typeface="Cambria Math" panose="02040503050406030204" pitchFamily="18" charset="0"/>
                        </a:rPr>
                        <m:t>12</m:t>
                      </m:r>
                      <m:r>
                        <a:rPr lang="en-US" altLang="zh-CN" sz="1350">
                          <a:latin typeface="Cambria Math" panose="02040503050406030204" pitchFamily="18" charset="0"/>
                          <a:cs typeface="Cambria Math" panose="02040503050406030204" pitchFamily="18" charset="0"/>
                        </a:rPr>
                        <m:t> </m:t>
                      </m:r>
                      <m:r>
                        <m:rPr>
                          <m:sty m:val="p"/>
                        </m:rPr>
                        <a:rPr lang="en-US" altLang="zh-CN" sz="1350">
                          <a:latin typeface="Cambria Math" panose="02040503050406030204" pitchFamily="18" charset="0"/>
                          <a:cs typeface="Cambria Math" panose="02040503050406030204" pitchFamily="18" charset="0"/>
                        </a:rPr>
                        <m:t>MeV</m:t>
                      </m:r>
                      <m:r>
                        <a:rPr lang="en-US" altLang="zh-CN" sz="1350">
                          <a:latin typeface="Cambria Math" panose="02040503050406030204" pitchFamily="18" charset="0"/>
                          <a:cs typeface="Cambria Math" panose="02040503050406030204" pitchFamily="18" charset="0"/>
                        </a:rPr>
                        <m:t>/</m:t>
                      </m:r>
                      <m:r>
                        <m:rPr>
                          <m:sty m:val="p"/>
                        </m:rPr>
                        <a:rPr lang="en-US" altLang="zh-CN" sz="1350">
                          <a:latin typeface="Cambria Math" panose="02040503050406030204" pitchFamily="18" charset="0"/>
                          <a:cs typeface="Cambria Math" panose="02040503050406030204" pitchFamily="18" charset="0"/>
                        </a:rPr>
                        <m:t>c</m:t>
                      </m:r>
                    </m:oMath>
                  </m:oMathPara>
                </a14:m>
                <a:endParaRPr lang="en-US" altLang="zh-CN" sz="1350" i="1">
                  <a:latin typeface="Cambria Math" panose="02040503050406030204" pitchFamily="18" charset="0"/>
                  <a:cs typeface="Cambria Math" panose="02040503050406030204" pitchFamily="18" charset="0"/>
                </a:endParaRPr>
              </a:p>
              <a:p>
                <a:pPr algn="l"/>
                <a14:m>
                  <m:oMathPara xmlns:m="http://schemas.openxmlformats.org/officeDocument/2006/math">
                    <m:oMathParaPr>
                      <m:jc m:val="left"/>
                    </m:oMathParaPr>
                    <m:oMath xmlns:m="http://schemas.openxmlformats.org/officeDocument/2006/math">
                      <m:sSub>
                        <m:sSubPr>
                          <m:ctrlPr>
                            <a:rPr lang="en-US" altLang="zh-CN" sz="1350" i="1">
                              <a:latin typeface="Cambria Math" panose="02040503050406030204" pitchFamily="18" charset="0"/>
                              <a:cs typeface="Cambria Math" panose="02040503050406030204" pitchFamily="18" charset="0"/>
                            </a:rPr>
                          </m:ctrlPr>
                        </m:sSubPr>
                        <m:e>
                          <m:r>
                            <a:rPr lang="en-US" altLang="zh-CN" sz="1350" i="1">
                              <a:latin typeface="Cambria Math" panose="02040503050406030204" pitchFamily="18" charset="0"/>
                              <a:cs typeface="Cambria Math" panose="02040503050406030204" pitchFamily="18" charset="0"/>
                            </a:rPr>
                            <m:t>𝑘</m:t>
                          </m:r>
                        </m:e>
                        <m:sub>
                          <m:r>
                            <m:rPr>
                              <m:sty m:val="p"/>
                            </m:rPr>
                            <a:rPr lang="en-US" altLang="zh-CN" sz="1350">
                              <a:latin typeface="Cambria Math" panose="02040503050406030204" pitchFamily="18" charset="0"/>
                              <a:cs typeface="Cambria Math" panose="02040503050406030204" pitchFamily="18" charset="0"/>
                            </a:rPr>
                            <m:t>T</m:t>
                          </m:r>
                        </m:sub>
                      </m:sSub>
                      <m:r>
                        <a:rPr lang="en-US" altLang="zh-CN" sz="1350" i="1">
                          <a:latin typeface="Cambria Math" panose="02040503050406030204" pitchFamily="18" charset="0"/>
                          <a:cs typeface="Cambria Math" panose="02040503050406030204" pitchFamily="18" charset="0"/>
                        </a:rPr>
                        <m:t>=</m:t>
                      </m:r>
                      <m:r>
                        <a:rPr lang="en-US" altLang="zh-CN" sz="1350">
                          <a:latin typeface="Cambria Math" panose="02040503050406030204" pitchFamily="18" charset="0"/>
                          <a:cs typeface="Cambria Math" panose="02040503050406030204" pitchFamily="18" charset="0"/>
                        </a:rPr>
                        <m:t>200</m:t>
                      </m:r>
                      <m:r>
                        <a:rPr lang="en-US" altLang="zh-CN" sz="1350">
                          <a:latin typeface="Cambria Math" panose="02040503050406030204" pitchFamily="18" charset="0"/>
                          <a:cs typeface="Cambria Math" panose="02040503050406030204" pitchFamily="18" charset="0"/>
                        </a:rPr>
                        <m:t>−</m:t>
                      </m:r>
                      <m:r>
                        <a:rPr lang="en-US" altLang="zh-CN" sz="1350">
                          <a:latin typeface="Cambria Math" panose="02040503050406030204" pitchFamily="18" charset="0"/>
                          <a:cs typeface="Cambria Math" panose="02040503050406030204" pitchFamily="18" charset="0"/>
                        </a:rPr>
                        <m:t>250</m:t>
                      </m:r>
                      <m:r>
                        <a:rPr lang="en-US" altLang="zh-CN" sz="1350">
                          <a:latin typeface="Cambria Math" panose="02040503050406030204" pitchFamily="18" charset="0"/>
                          <a:cs typeface="Cambria Math" panose="02040503050406030204" pitchFamily="18" charset="0"/>
                        </a:rPr>
                        <m:t> </m:t>
                      </m:r>
                      <m:r>
                        <m:rPr>
                          <m:sty m:val="p"/>
                        </m:rPr>
                        <a:rPr lang="en-US" altLang="zh-CN" sz="1350">
                          <a:latin typeface="Cambria Math" panose="02040503050406030204" pitchFamily="18" charset="0"/>
                          <a:cs typeface="Cambria Math" panose="02040503050406030204" pitchFamily="18" charset="0"/>
                        </a:rPr>
                        <m:t>MeV</m:t>
                      </m:r>
                      <m:r>
                        <a:rPr lang="en-US" altLang="zh-CN" sz="1350">
                          <a:latin typeface="Cambria Math" panose="02040503050406030204" pitchFamily="18" charset="0"/>
                          <a:cs typeface="Cambria Math" panose="02040503050406030204" pitchFamily="18" charset="0"/>
                        </a:rPr>
                        <m:t>/</m:t>
                      </m:r>
                      <m:r>
                        <m:rPr>
                          <m:sty m:val="p"/>
                        </m:rPr>
                        <a:rPr lang="en-US" altLang="zh-CN" sz="1350">
                          <a:latin typeface="Cambria Math" panose="02040503050406030204" pitchFamily="18" charset="0"/>
                          <a:cs typeface="Cambria Math" panose="02040503050406030204" pitchFamily="18" charset="0"/>
                        </a:rPr>
                        <m:t>c</m:t>
                      </m:r>
                    </m:oMath>
                  </m:oMathPara>
                </a14:m>
                <a:endParaRPr lang="zh-CN" altLang="en-US" sz="1350"/>
              </a:p>
            </p:txBody>
          </p:sp>
        </mc:Choice>
        <mc:Fallback>
          <p:sp>
            <p:nvSpPr>
              <p:cNvPr id="7" name="文本框 6"/>
              <p:cNvSpPr txBox="1">
                <a:spLocks noRot="1" noChangeAspect="1" noMove="1" noResize="1" noEditPoints="1" noAdjustHandles="1" noChangeArrowheads="1" noChangeShapeType="1" noTextEdit="1"/>
              </p:cNvSpPr>
              <p:nvPr/>
            </p:nvSpPr>
            <p:spPr>
              <a:xfrm>
                <a:off x="395875" y="2204593"/>
                <a:ext cx="1884680" cy="714375"/>
              </a:xfrm>
              <a:prstGeom prst="rect">
                <a:avLst/>
              </a:prstGeom>
              <a:blipFill rotWithShape="1">
                <a:blip r:embed="rId3"/>
                <a:stretch>
                  <a:fillRect l="-14" t="-71" r="14" b="7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文本框 7"/>
              <p:cNvSpPr txBox="1"/>
              <p:nvPr/>
            </p:nvSpPr>
            <p:spPr>
              <a:xfrm>
                <a:off x="395288" y="2997200"/>
                <a:ext cx="2231231" cy="760095"/>
              </a:xfrm>
              <a:prstGeom prst="rect">
                <a:avLst/>
              </a:prstGeom>
              <a:noFill/>
            </p:spPr>
            <p:txBody>
              <a:bodyPr wrap="none" rtlCol="0" anchor="t">
                <a:noAutofit/>
              </a:bodyPr>
              <a:p>
                <a:pPr algn="l"/>
                <a14:m>
                  <m:oMath xmlns:m="http://schemas.openxmlformats.org/officeDocument/2006/math">
                    <m:sSub>
                      <m:sSubPr>
                        <m:ctrlPr>
                          <a:rPr lang="en-US" altLang="zh-CN" sz="1350" i="1">
                            <a:latin typeface="Cambria Math" panose="02040503050406030204" pitchFamily="18" charset="0"/>
                            <a:cs typeface="Cambria Math" panose="02040503050406030204" pitchFamily="18" charset="0"/>
                          </a:rPr>
                        </m:ctrlPr>
                      </m:sSubPr>
                      <m:e>
                        <m:r>
                          <a:rPr lang="en-US" altLang="zh-CN" sz="1350" i="1">
                            <a:latin typeface="Cambria Math" panose="02040503050406030204" pitchFamily="18" charset="0"/>
                            <a:cs typeface="Cambria Math" panose="02040503050406030204" pitchFamily="18" charset="0"/>
                          </a:rPr>
                          <m:t>𝑓</m:t>
                        </m:r>
                      </m:e>
                      <m:sub>
                        <m:r>
                          <m:rPr>
                            <m:sty m:val="p"/>
                          </m:rPr>
                          <a:rPr lang="en-US" altLang="zh-CN" sz="1350">
                            <a:latin typeface="Cambria Math" panose="02040503050406030204" pitchFamily="18" charset="0"/>
                            <a:cs typeface="Cambria Math" panose="02040503050406030204" pitchFamily="18" charset="0"/>
                          </a:rPr>
                          <m:t>n</m:t>
                        </m:r>
                      </m:sub>
                    </m:sSub>
                    <m:r>
                      <a:rPr lang="en-US" altLang="zh-CN" sz="1350">
                        <a:latin typeface="Cambria Math" panose="02040503050406030204" pitchFamily="18" charset="0"/>
                        <a:cs typeface="Cambria Math" panose="02040503050406030204" pitchFamily="18" charset="0"/>
                      </a:rPr>
                      <m:t>=</m:t>
                    </m:r>
                    <m:r>
                      <a:rPr lang="en-US" altLang="zh-CN" sz="1350">
                        <a:latin typeface="Cambria Math" panose="02040503050406030204" pitchFamily="18" charset="0"/>
                        <a:cs typeface="Cambria Math" panose="02040503050406030204" pitchFamily="18" charset="0"/>
                      </a:rPr>
                      <m:t>1</m:t>
                    </m:r>
                  </m:oMath>
                </a14:m>
                <a:r>
                  <a:rPr lang="en-US" altLang="zh-CN" sz="1350">
                    <a:latin typeface="Cambria Math" panose="02040503050406030204" pitchFamily="18" charset="0"/>
                    <a:cs typeface="Cambria Math" panose="02040503050406030204" pitchFamily="18" charset="0"/>
                  </a:rPr>
                  <a:t>,  lower limit </a:t>
                </a:r>
                <a:r>
                  <a:rPr lang="en-US" altLang="zh-CN" sz="1350" i="1">
                    <a:latin typeface="Cambria Math" panose="02040503050406030204" pitchFamily="18" charset="0"/>
                    <a:cs typeface="Cambria Math" panose="02040503050406030204" pitchFamily="18" charset="0"/>
                  </a:rPr>
                  <a:t> </a:t>
                </a:r>
                <a14:m>
                  <m:oMath xmlns:m="http://schemas.openxmlformats.org/officeDocument/2006/math">
                    <m:sSub>
                      <m:sSubPr>
                        <m:ctrlPr>
                          <a:rPr lang="en-US" altLang="zh-CN" sz="1350" i="1">
                            <a:latin typeface="Cambria Math" panose="02040503050406030204" pitchFamily="18" charset="0"/>
                            <a:cs typeface="Cambria Math" panose="02040503050406030204" pitchFamily="18" charset="0"/>
                          </a:rPr>
                        </m:ctrlPr>
                      </m:sSubPr>
                      <m:e>
                        <m:r>
                          <a:rPr lang="en-US" altLang="zh-CN" sz="1350" i="1">
                            <a:latin typeface="Cambria Math" panose="02040503050406030204" pitchFamily="18" charset="0"/>
                            <a:cs typeface="Cambria Math" panose="02040503050406030204" pitchFamily="18" charset="0"/>
                          </a:rPr>
                          <m:t>∆</m:t>
                        </m:r>
                      </m:e>
                      <m:sub>
                        <m:r>
                          <m:rPr>
                            <m:sty m:val="p"/>
                          </m:rPr>
                          <a:rPr lang="en-US" altLang="zh-CN" sz="1350">
                            <a:latin typeface="Cambria Math" panose="02040503050406030204" pitchFamily="18" charset="0"/>
                            <a:cs typeface="Cambria Math" panose="02040503050406030204" pitchFamily="18" charset="0"/>
                          </a:rPr>
                          <m:t>np</m:t>
                        </m:r>
                      </m:sub>
                    </m:sSub>
                  </m:oMath>
                </a14:m>
                <a:endParaRPr lang="en-US" altLang="zh-CN" sz="1350" i="1">
                  <a:latin typeface="Cambria Math" panose="02040503050406030204" pitchFamily="18" charset="0"/>
                  <a:cs typeface="Cambria Math" panose="02040503050406030204" pitchFamily="18" charset="0"/>
                </a:endParaRPr>
              </a:p>
              <a:p>
                <a:pPr algn="l"/>
                <a14:m>
                  <m:oMath xmlns:m="http://schemas.openxmlformats.org/officeDocument/2006/math">
                    <m:sSub>
                      <m:sSubPr>
                        <m:ctrlPr>
                          <a:rPr lang="en-US" altLang="zh-CN" sz="1350" i="1">
                            <a:latin typeface="Cambria Math" panose="02040503050406030204" pitchFamily="18" charset="0"/>
                            <a:cs typeface="Cambria Math" panose="02040503050406030204" pitchFamily="18" charset="0"/>
                          </a:rPr>
                        </m:ctrlPr>
                      </m:sSubPr>
                      <m:e>
                        <m:r>
                          <a:rPr lang="en-US" altLang="zh-CN" sz="1350" i="1">
                            <a:latin typeface="Cambria Math" panose="02040503050406030204" pitchFamily="18" charset="0"/>
                            <a:cs typeface="Cambria Math" panose="02040503050406030204" pitchFamily="18" charset="0"/>
                          </a:rPr>
                          <m:t>𝑓</m:t>
                        </m:r>
                      </m:e>
                      <m:sub>
                        <m:r>
                          <m:rPr>
                            <m:sty m:val="p"/>
                          </m:rPr>
                          <a:rPr lang="en-US" altLang="zh-CN" sz="1350">
                            <a:latin typeface="Cambria Math" panose="02040503050406030204" pitchFamily="18" charset="0"/>
                            <a:cs typeface="Cambria Math" panose="02040503050406030204" pitchFamily="18" charset="0"/>
                          </a:rPr>
                          <m:t>n</m:t>
                        </m:r>
                      </m:sub>
                    </m:sSub>
                    <m:r>
                      <a:rPr lang="en-US" altLang="zh-CN" sz="1350">
                        <a:latin typeface="Cambria Math" panose="02040503050406030204" pitchFamily="18" charset="0"/>
                        <a:cs typeface="Cambria Math" panose="02040503050406030204" pitchFamily="18" charset="0"/>
                      </a:rPr>
                      <m:t>=</m:t>
                    </m:r>
                    <m:r>
                      <a:rPr lang="en-US" altLang="zh-CN" sz="1350">
                        <a:latin typeface="Cambria Math" panose="02040503050406030204" pitchFamily="18" charset="0"/>
                        <a:cs typeface="Cambria Math" panose="02040503050406030204" pitchFamily="18" charset="0"/>
                      </a:rPr>
                      <m:t>3</m:t>
                    </m:r>
                  </m:oMath>
                </a14:m>
                <a:r>
                  <a:rPr lang="en-US" altLang="zh-CN" sz="1350">
                    <a:latin typeface="Cambria Math" panose="02040503050406030204" pitchFamily="18" charset="0"/>
                    <a:cs typeface="Cambria Math" panose="02040503050406030204" pitchFamily="18" charset="0"/>
                    <a:sym typeface="+mn-ea"/>
                  </a:rPr>
                  <a:t>,  Upper limit </a:t>
                </a:r>
                <a:r>
                  <a:rPr lang="en-US" altLang="zh-CN" sz="1350" i="1">
                    <a:latin typeface="Cambria Math" panose="02040503050406030204" pitchFamily="18" charset="0"/>
                    <a:cs typeface="Cambria Math" panose="02040503050406030204" pitchFamily="18" charset="0"/>
                    <a:sym typeface="+mn-ea"/>
                  </a:rPr>
                  <a:t> </a:t>
                </a:r>
                <a14:m>
                  <m:oMath xmlns:m="http://schemas.openxmlformats.org/officeDocument/2006/math">
                    <m:sSub>
                      <m:sSubPr>
                        <m:ctrlPr>
                          <a:rPr lang="en-US" altLang="zh-CN" sz="1350" i="1">
                            <a:latin typeface="Cambria Math" panose="02040503050406030204" pitchFamily="18" charset="0"/>
                            <a:cs typeface="Cambria Math" panose="02040503050406030204" pitchFamily="18" charset="0"/>
                          </a:rPr>
                        </m:ctrlPr>
                      </m:sSubPr>
                      <m:e>
                        <m:r>
                          <a:rPr lang="en-US" altLang="zh-CN" sz="1350" i="1">
                            <a:latin typeface="Cambria Math" panose="02040503050406030204" pitchFamily="18" charset="0"/>
                            <a:cs typeface="Cambria Math" panose="02040503050406030204" pitchFamily="18" charset="0"/>
                          </a:rPr>
                          <m:t>∆</m:t>
                        </m:r>
                      </m:e>
                      <m:sub>
                        <m:r>
                          <m:rPr>
                            <m:sty m:val="p"/>
                          </m:rPr>
                          <a:rPr lang="en-US" altLang="zh-CN" sz="1350">
                            <a:latin typeface="Cambria Math" panose="02040503050406030204" pitchFamily="18" charset="0"/>
                            <a:cs typeface="Cambria Math" panose="02040503050406030204" pitchFamily="18" charset="0"/>
                          </a:rPr>
                          <m:t>np</m:t>
                        </m:r>
                      </m:sub>
                    </m:sSub>
                  </m:oMath>
                </a14:m>
                <a:endParaRPr lang="en-US" altLang="zh-CN" sz="1350" i="1">
                  <a:latin typeface="Cambria Math" panose="02040503050406030204" pitchFamily="18" charset="0"/>
                  <a:cs typeface="Cambria Math" panose="02040503050406030204" pitchFamily="18" charset="0"/>
                </a:endParaRPr>
              </a:p>
              <a:p>
                <a:pPr algn="l"/>
                <a14:m>
                  <m:oMath xmlns:m="http://schemas.openxmlformats.org/officeDocument/2006/math">
                    <m:sSub>
                      <m:sSubPr>
                        <m:ctrlPr>
                          <a:rPr lang="en-US" altLang="zh-CN" sz="1350" i="1">
                            <a:latin typeface="Cambria Math" panose="02040503050406030204" pitchFamily="18" charset="0"/>
                            <a:cs typeface="Cambria Math" panose="02040503050406030204" pitchFamily="18" charset="0"/>
                          </a:rPr>
                        </m:ctrlPr>
                      </m:sSubPr>
                      <m:e>
                        <m:r>
                          <a:rPr lang="en-US" altLang="zh-CN" sz="1350" i="1">
                            <a:latin typeface="Cambria Math" panose="02040503050406030204" pitchFamily="18" charset="0"/>
                            <a:cs typeface="Cambria Math" panose="02040503050406030204" pitchFamily="18" charset="0"/>
                          </a:rPr>
                          <m:t>𝑓</m:t>
                        </m:r>
                      </m:e>
                      <m:sub>
                        <m:r>
                          <m:rPr>
                            <m:sty m:val="p"/>
                          </m:rPr>
                          <a:rPr lang="en-US" altLang="zh-CN" sz="1350">
                            <a:latin typeface="Cambria Math" panose="02040503050406030204" pitchFamily="18" charset="0"/>
                            <a:cs typeface="Cambria Math" panose="02040503050406030204" pitchFamily="18" charset="0"/>
                          </a:rPr>
                          <m:t>n</m:t>
                        </m:r>
                      </m:sub>
                    </m:sSub>
                    <m:r>
                      <a:rPr lang="en-US" altLang="zh-CN" sz="1350">
                        <a:latin typeface="Cambria Math" panose="02040503050406030204" pitchFamily="18" charset="0"/>
                        <a:cs typeface="Cambria Math" panose="02040503050406030204" pitchFamily="18" charset="0"/>
                      </a:rPr>
                      <m:t>=</m:t>
                    </m:r>
                    <m:r>
                      <a:rPr lang="en-US" altLang="zh-CN" sz="1350">
                        <a:latin typeface="Cambria Math" panose="02040503050406030204" pitchFamily="18" charset="0"/>
                        <a:cs typeface="Cambria Math" panose="02040503050406030204" pitchFamily="18" charset="0"/>
                      </a:rPr>
                      <m:t>6</m:t>
                    </m:r>
                  </m:oMath>
                </a14:m>
                <a:r>
                  <a:rPr lang="en-US" altLang="zh-CN" sz="1350">
                    <a:latin typeface="Cambria Math" panose="02040503050406030204" pitchFamily="18" charset="0"/>
                    <a:cs typeface="Cambria Math" panose="02040503050406030204" pitchFamily="18" charset="0"/>
                    <a:sym typeface="+mn-ea"/>
                  </a:rPr>
                  <a:t>,  Mimic neutron halo</a:t>
                </a:r>
                <a:endParaRPr lang="en-US" altLang="zh-CN" sz="1350" i="1">
                  <a:latin typeface="Cambria Math" panose="02040503050406030204" pitchFamily="18" charset="0"/>
                  <a:cs typeface="Cambria Math" panose="02040503050406030204" pitchFamily="18" charset="0"/>
                </a:endParaRPr>
              </a:p>
              <a:p>
                <a:pPr algn="l"/>
                <a:endParaRPr lang="zh-CN" altLang="en-US" sz="1350"/>
              </a:p>
            </p:txBody>
          </p:sp>
        </mc:Choice>
        <mc:Fallback>
          <p:sp>
            <p:nvSpPr>
              <p:cNvPr id="8" name="文本框 7"/>
              <p:cNvSpPr txBox="1">
                <a:spLocks noRot="1" noChangeAspect="1" noMove="1" noResize="1" noEditPoints="1" noAdjustHandles="1" noChangeArrowheads="1" noChangeShapeType="1" noTextEdit="1"/>
              </p:cNvSpPr>
              <p:nvPr/>
            </p:nvSpPr>
            <p:spPr>
              <a:xfrm>
                <a:off x="395288" y="2997200"/>
                <a:ext cx="2231231" cy="760095"/>
              </a:xfrm>
              <a:prstGeom prst="rect">
                <a:avLst/>
              </a:prstGeom>
              <a:blipFill rotWithShape="1">
                <a:blip r:embed="rId4"/>
                <a:stretch>
                  <a:fillRect l="-14" r="7" b="-15455"/>
                </a:stretch>
              </a:blipFill>
            </p:spPr>
            <p:txBody>
              <a:bodyPr/>
              <a:lstStyle/>
              <a:p>
                <a:r>
                  <a:rPr lang="zh-CN" altLang="en-US">
                    <a:noFill/>
                  </a:rPr>
                  <a:t> </a:t>
                </a:r>
              </a:p>
            </p:txBody>
          </p:sp>
        </mc:Fallback>
      </mc:AlternateContent>
      <p:sp>
        <p:nvSpPr>
          <p:cNvPr id="3" name="文本框 2"/>
          <p:cNvSpPr txBox="1"/>
          <p:nvPr/>
        </p:nvSpPr>
        <p:spPr>
          <a:xfrm>
            <a:off x="3636010" y="5373370"/>
            <a:ext cx="5146675" cy="629285"/>
          </a:xfrm>
          <a:prstGeom prst="rect">
            <a:avLst/>
          </a:prstGeom>
          <a:noFill/>
        </p:spPr>
        <p:txBody>
          <a:bodyPr wrap="square" rtlCol="0" anchor="t">
            <a:noAutofit/>
          </a:bodyPr>
          <a:p>
            <a:pPr>
              <a:lnSpc>
                <a:spcPct val="110000"/>
              </a:lnSpc>
            </a:pPr>
            <a:r>
              <a:rPr lang="en-US" altLang="zh-CN" sz="1600" dirty="0">
                <a:solidFill>
                  <a:srgbClr val="0000FF"/>
                </a:solidFill>
                <a:latin typeface="Cambria Math" panose="02040503050406030204" pitchFamily="18" charset="0"/>
                <a:cs typeface="Cambria Math" panose="02040503050406030204" pitchFamily="18" charset="0"/>
                <a:sym typeface="+mn-ea"/>
              </a:rPr>
              <a:t>P. C. Li et al., Phys. Lett. B 870, 139963 (2025)</a:t>
            </a:r>
            <a:endParaRPr lang="en-US" altLang="zh-CN" sz="1600" dirty="0">
              <a:solidFill>
                <a:srgbClr val="0000FF"/>
              </a:solidFill>
              <a:latin typeface="Cambria Math" panose="02040503050406030204" pitchFamily="18" charset="0"/>
              <a:cs typeface="Cambria Math" panose="02040503050406030204" pitchFamily="18" charset="0"/>
              <a:sym typeface="+mn-ea"/>
            </a:endParaRPr>
          </a:p>
          <a:p>
            <a:pPr>
              <a:lnSpc>
                <a:spcPct val="110000"/>
              </a:lnSpc>
            </a:pPr>
            <a:r>
              <a:rPr lang="en-US" altLang="zh-CN" sz="1600" dirty="0">
                <a:solidFill>
                  <a:srgbClr val="0000FF"/>
                </a:solidFill>
                <a:latin typeface="Cambria Math" panose="02040503050406030204" pitchFamily="18" charset="0"/>
                <a:cs typeface="Cambria Math" panose="02040503050406030204" pitchFamily="18" charset="0"/>
                <a:sym typeface="+mn-ea"/>
              </a:rPr>
              <a:t>H. J. Zhang et al.,  PRC 113, 034904 (2026) </a:t>
            </a:r>
            <a:endParaRPr lang="en-US" altLang="zh-CN" sz="1600" dirty="0">
              <a:solidFill>
                <a:srgbClr val="0000FF"/>
              </a:solidFill>
              <a:latin typeface="Cambria Math" panose="02040503050406030204" pitchFamily="18" charset="0"/>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10" name="文本框 9"/>
              <p:cNvSpPr txBox="1"/>
              <p:nvPr/>
            </p:nvSpPr>
            <p:spPr>
              <a:xfrm>
                <a:off x="323215" y="3933190"/>
                <a:ext cx="2626360" cy="338455"/>
              </a:xfrm>
              <a:prstGeom prst="rect">
                <a:avLst/>
              </a:prstGeom>
              <a:noFill/>
            </p:spPr>
            <p:txBody>
              <a:bodyPr wrap="square" rtlCol="0" anchor="t">
                <a:spAutoFit/>
              </a:bodyPr>
              <a:p>
                <a14:m>
                  <m:oMath xmlns:m="http://schemas.openxmlformats.org/officeDocument/2006/math">
                    <m:sSup>
                      <m:sSupPr>
                        <m:ctrlPr>
                          <a:rPr lang="en-US" altLang="zh-CN" sz="1600" i="1" dirty="0">
                            <a:solidFill>
                              <a:srgbClr val="FF3399"/>
                            </a:solidFill>
                            <a:latin typeface="Cambria Math" panose="02040503050406030204" pitchFamily="18" charset="0"/>
                            <a:cs typeface="Cambria Math" panose="02040503050406030204" pitchFamily="18" charset="0"/>
                            <a:sym typeface="+mn-ea"/>
                          </a:rPr>
                        </m:ctrlPr>
                      </m:sSupPr>
                      <m:e>
                        <m:r>
                          <a:rPr lang="en-US" altLang="zh-CN" sz="1600" i="1" dirty="0">
                            <a:solidFill>
                              <a:srgbClr val="FF3399"/>
                            </a:solidFill>
                            <a:latin typeface="Cambria Math" panose="02040503050406030204" pitchFamily="18" charset="0"/>
                            <a:cs typeface="Cambria Math" panose="02040503050406030204" pitchFamily="18" charset="0"/>
                            <a:sym typeface="+mn-ea"/>
                          </a:rPr>
                          <m:t>𝜋</m:t>
                        </m:r>
                      </m:e>
                      <m:sup>
                        <m:r>
                          <a:rPr lang="en-US" altLang="zh-CN" sz="1600" i="1" dirty="0">
                            <a:solidFill>
                              <a:srgbClr val="FF3399"/>
                            </a:solidFill>
                            <a:latin typeface="Cambria Math" panose="02040503050406030204" pitchFamily="18" charset="0"/>
                            <a:cs typeface="Cambria Math" panose="02040503050406030204" pitchFamily="18" charset="0"/>
                            <a:sym typeface="+mn-ea"/>
                          </a:rPr>
                          <m:t>+</m:t>
                        </m:r>
                      </m:sup>
                    </m:sSup>
                  </m:oMath>
                </a14:m>
                <a:r>
                  <a:rPr lang="zh-CN" altLang="en-US" sz="1600" dirty="0">
                    <a:solidFill>
                      <a:srgbClr val="FF3399"/>
                    </a:solidFill>
                    <a:latin typeface="Cambria Math" panose="02040503050406030204" pitchFamily="18" charset="0"/>
                    <a:cs typeface="Cambria Math" panose="02040503050406030204" pitchFamily="18" charset="0"/>
                    <a:sym typeface="+mn-ea"/>
                  </a:rPr>
                  <a:t>和</a:t>
                </a:r>
                <a14:m>
                  <m:oMath xmlns:m="http://schemas.openxmlformats.org/officeDocument/2006/math">
                    <m:sSup>
                      <m:sSupPr>
                        <m:ctrlPr>
                          <a:rPr lang="en-US" altLang="zh-CN" sz="1600" i="1" dirty="0">
                            <a:solidFill>
                              <a:srgbClr val="FF3399"/>
                            </a:solidFill>
                            <a:latin typeface="Cambria Math" panose="02040503050406030204" pitchFamily="18" charset="0"/>
                            <a:cs typeface="Cambria Math" panose="02040503050406030204" pitchFamily="18" charset="0"/>
                            <a:sym typeface="+mn-ea"/>
                          </a:rPr>
                        </m:ctrlPr>
                      </m:sSupPr>
                      <m:e>
                        <m:r>
                          <a:rPr lang="en-US" altLang="zh-CN" sz="1600" i="1" dirty="0">
                            <a:solidFill>
                              <a:srgbClr val="FF3399"/>
                            </a:solidFill>
                            <a:latin typeface="Cambria Math" panose="02040503050406030204" pitchFamily="18" charset="0"/>
                            <a:cs typeface="Cambria Math" panose="02040503050406030204" pitchFamily="18" charset="0"/>
                            <a:sym typeface="+mn-ea"/>
                          </a:rPr>
                          <m:t>𝜋</m:t>
                        </m:r>
                      </m:e>
                      <m:sup>
                        <m:r>
                          <a:rPr lang="en-US" altLang="zh-CN" sz="1600" i="1" dirty="0">
                            <a:solidFill>
                              <a:srgbClr val="FF3399"/>
                            </a:solidFill>
                            <a:latin typeface="Cambria Math" panose="02040503050406030204" pitchFamily="18" charset="0"/>
                            <a:cs typeface="Cambria Math" panose="02040503050406030204" pitchFamily="18" charset="0"/>
                            <a:sym typeface="+mn-ea"/>
                          </a:rPr>
                          <m:t>−</m:t>
                        </m:r>
                      </m:sup>
                    </m:sSup>
                  </m:oMath>
                </a14:m>
                <a:r>
                  <a:rPr lang="zh-CN" altLang="en-US" sz="1600" dirty="0">
                    <a:solidFill>
                      <a:srgbClr val="FF3399"/>
                    </a:solidFill>
                    <a:latin typeface="Cambria Math" panose="02040503050406030204" pitchFamily="18" charset="0"/>
                    <a:cs typeface="Cambria Math" panose="02040503050406030204" pitchFamily="18" charset="0"/>
                    <a:sym typeface="+mn-ea"/>
                  </a:rPr>
                  <a:t>在</a:t>
                </a:r>
                <a:r>
                  <a:rPr lang="en-US" altLang="zh-CN" sz="1600" dirty="0">
                    <a:solidFill>
                      <a:srgbClr val="FF3399"/>
                    </a:solidFill>
                    <a:latin typeface="Cambria Math" panose="02040503050406030204" pitchFamily="18" charset="0"/>
                    <a:cs typeface="Cambria Math" panose="02040503050406030204" pitchFamily="18" charset="0"/>
                    <a:sym typeface="+mn-ea"/>
                  </a:rPr>
                  <a:t>CEE</a:t>
                </a:r>
                <a:r>
                  <a:rPr lang="zh-CN" altLang="en-US" sz="1600" dirty="0">
                    <a:solidFill>
                      <a:srgbClr val="FF3399"/>
                    </a:solidFill>
                    <a:latin typeface="Cambria Math" panose="02040503050406030204" pitchFamily="18" charset="0"/>
                    <a:cs typeface="Cambria Math" panose="02040503050406030204" pitchFamily="18" charset="0"/>
                    <a:sym typeface="+mn-ea"/>
                  </a:rPr>
                  <a:t>上可能测量！</a:t>
                </a:r>
                <a:r>
                  <a:rPr lang="en-US" sz="1600" dirty="0">
                    <a:solidFill>
                      <a:srgbClr val="FF3399"/>
                    </a:solidFill>
                    <a:latin typeface="Cambria Math" panose="02040503050406030204" pitchFamily="18" charset="0"/>
                    <a:cs typeface="Cambria Math" panose="02040503050406030204" pitchFamily="18" charset="0"/>
                    <a:sym typeface="+mn-ea"/>
                  </a:rPr>
                  <a:t> </a:t>
                </a:r>
                <a:endParaRPr lang="en-US" altLang="en-US" sz="1600" dirty="0">
                  <a:solidFill>
                    <a:srgbClr val="FF3399"/>
                  </a:solidFill>
                  <a:latin typeface="Cambria Math" panose="02040503050406030204" pitchFamily="18" charset="0"/>
                  <a:cs typeface="Cambria Math" panose="02040503050406030204" pitchFamily="18" charset="0"/>
                  <a:sym typeface="+mn-ea"/>
                </a:endParaRPr>
              </a:p>
            </p:txBody>
          </p:sp>
        </mc:Choice>
        <mc:Fallback>
          <p:sp>
            <p:nvSpPr>
              <p:cNvPr id="10" name="文本框 9"/>
              <p:cNvSpPr txBox="1">
                <a:spLocks noRot="1" noChangeAspect="1" noMove="1" noResize="1" noEditPoints="1" noAdjustHandles="1" noChangeArrowheads="1" noChangeShapeType="1" noTextEdit="1"/>
              </p:cNvSpPr>
              <p:nvPr/>
            </p:nvSpPr>
            <p:spPr>
              <a:xfrm>
                <a:off x="323215" y="3933190"/>
                <a:ext cx="2626360" cy="338455"/>
              </a:xfrm>
              <a:prstGeom prst="rect">
                <a:avLst/>
              </a:prstGeom>
              <a:blipFill rotWithShape="1">
                <a:blip r:embed="rId5"/>
                <a:stretch>
                  <a:fillRect/>
                </a:stretch>
              </a:blipFill>
            </p:spPr>
            <p:txBody>
              <a:bodyPr/>
              <a:lstStyle/>
              <a:p>
                <a:r>
                  <a:rPr lang="zh-CN" altLang="en-US">
                    <a:noFill/>
                  </a:rPr>
                  <a:t> </a:t>
                </a:r>
              </a:p>
            </p:txBody>
          </p:sp>
        </mc:Fallback>
      </mc:AlternateContent>
      <p:pic>
        <p:nvPicPr>
          <p:cNvPr id="11" name="图片 10"/>
          <p:cNvPicPr>
            <a:picLocks noChangeAspect="1"/>
          </p:cNvPicPr>
          <p:nvPr/>
        </p:nvPicPr>
        <p:blipFill>
          <a:blip r:embed="rId6"/>
          <a:stretch>
            <a:fillRect/>
          </a:stretch>
        </p:blipFill>
        <p:spPr>
          <a:xfrm>
            <a:off x="140970" y="4271645"/>
            <a:ext cx="3098165" cy="1798320"/>
          </a:xfrm>
          <a:prstGeom prst="rect">
            <a:avLst/>
          </a:prstGeom>
          <a:effectLst>
            <a:softEdge rad="31750"/>
          </a:effectLst>
        </p:spPr>
      </p:pic>
      <mc:AlternateContent xmlns:mc="http://schemas.openxmlformats.org/markup-compatibility/2006">
        <mc:Choice xmlns:a14="http://schemas.microsoft.com/office/drawing/2010/main" Requires="a14">
          <p:sp>
            <p:nvSpPr>
              <p:cNvPr id="2" name="文本框 1"/>
              <p:cNvSpPr txBox="1"/>
              <p:nvPr/>
            </p:nvSpPr>
            <p:spPr>
              <a:xfrm>
                <a:off x="140970" y="6177915"/>
                <a:ext cx="8789035" cy="629285"/>
              </a:xfrm>
              <a:prstGeom prst="rect">
                <a:avLst/>
              </a:prstGeom>
              <a:solidFill>
                <a:schemeClr val="accent5">
                  <a:lumMod val="20000"/>
                  <a:lumOff val="80000"/>
                </a:schemeClr>
              </a:solidFill>
            </p:spPr>
            <p:txBody>
              <a:bodyPr wrap="square" rtlCol="0" anchor="t">
                <a:noAutofit/>
              </a:bodyPr>
              <a:p>
                <a:pPr>
                  <a:lnSpc>
                    <a:spcPct val="110000"/>
                  </a:lnSpc>
                </a:pP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1</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）对于</a:t>
                </a:r>
                <a14:m>
                  <m:oMath xmlns:m="http://schemas.openxmlformats.org/officeDocument/2006/math">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14:m>
                  <m:oMath xmlns:m="http://schemas.openxmlformats.org/officeDocument/2006/math">
                    <m:sSup>
                      <m:sSupPr>
                        <m:ctrlP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ctrlPr>
                      </m:sSupPr>
                      <m:e>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𝜋</m:t>
                        </m:r>
                      </m:e>
                      <m:sup>
                        <m:r>
                          <a:rPr lang="en-US" altLang="zh-CN" sz="1600" i="1" dirty="0">
                            <a:solidFill>
                              <a:schemeClr val="tx1">
                                <a:lumMod val="75000"/>
                                <a:lumOff val="25000"/>
                              </a:schemeClr>
                            </a:solidFill>
                            <a:latin typeface="Cambria Math" panose="02040503050406030204" pitchFamily="18" charset="0"/>
                            <a:cs typeface="Cambria Math" panose="02040503050406030204" pitchFamily="18" charset="0"/>
                            <a:sym typeface="+mn-ea"/>
                          </a:rPr>
                          <m:t>−</m:t>
                        </m:r>
                      </m:sup>
                    </m:sSup>
                  </m:oMath>
                </a14:m>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，库仑的后加速效应以及同位旋效应可能都存在，且混合在一起</a:t>
                </a:r>
                <a:r>
                  <a:rPr lang="en-US" altLang="zh-CN" sz="1600" dirty="0">
                    <a:solidFill>
                      <a:srgbClr val="C00000"/>
                    </a:solidFill>
                    <a:latin typeface="Cambria Math" panose="02040503050406030204" pitchFamily="18" charset="0"/>
                    <a:cs typeface="Cambria Math" panose="02040503050406030204" pitchFamily="18" charset="0"/>
                    <a:sym typeface="+mn-ea"/>
                  </a:rPr>
                  <a:t> [2606.06472]</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a:lnSpc>
                    <a:spcPct val="110000"/>
                  </a:lnSpc>
                </a:pP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2</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）联合</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p</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d</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t</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r>
                  <a:rPr lang="en-US" altLang="zh-CN" sz="1600"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3</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He</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的测量，有望析出同位旋效应</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a:lnSpc>
                    <a:spcPct val="110000"/>
                  </a:lnSpc>
                </a:pP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endPar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Choice>
        <mc:Fallback>
          <p:sp>
            <p:nvSpPr>
              <p:cNvPr id="2" name="文本框 1"/>
              <p:cNvSpPr txBox="1">
                <a:spLocks noRot="1" noChangeAspect="1" noMove="1" noResize="1" noEditPoints="1" noAdjustHandles="1" noChangeArrowheads="1" noChangeShapeType="1" noTextEdit="1"/>
              </p:cNvSpPr>
              <p:nvPr/>
            </p:nvSpPr>
            <p:spPr>
              <a:xfrm>
                <a:off x="140970" y="6177915"/>
                <a:ext cx="8789035" cy="629285"/>
              </a:xfrm>
              <a:prstGeom prst="rect">
                <a:avLst/>
              </a:prstGeom>
              <a:blipFill rotWithShape="1">
                <a:blip r:embed="rId7"/>
                <a:stretch>
                  <a:fillRect b="-35318"/>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6" y="59534"/>
            <a:ext cx="8498264"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  3.2 </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飞米显微技术技术与</a:t>
            </a:r>
            <a:r>
              <a:rPr 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核内核子短程关联</a:t>
            </a:r>
            <a:endParaRPr 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9" name="TextBox 8" descr="7b0a202020202262756c6c6574223a20227b5c2263617465676f727949645c223a5c225c222c5c2274656d706c61746549645c223a32303233313638347d220a7d0a"/>
          <p:cNvSpPr txBox="1"/>
          <p:nvPr/>
        </p:nvSpPr>
        <p:spPr>
          <a:xfrm>
            <a:off x="35560" y="764540"/>
            <a:ext cx="9144000" cy="912495"/>
          </a:xfrm>
          <a:prstGeom prst="rect">
            <a:avLst/>
          </a:prstGeom>
          <a:noFill/>
        </p:spPr>
        <p:txBody>
          <a:bodyPr wrap="square" rtlCol="0">
            <a:noAutofit/>
          </a:bodyPr>
          <a:lstStyle/>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SRC:  </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核内核子由于量子涨落，会在短距离上形成瞬时对</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r>
              <a:rPr lang="en-US" altLang="zh-CN" sz="2300" i="0" u="none" strike="noStrike" baseline="0" dirty="0">
                <a:solidFill>
                  <a:srgbClr val="C92B2F"/>
                </a:solidFill>
                <a:latin typeface="Cambria Math" panose="02040503050406030204" pitchFamily="18" charset="0"/>
                <a:cs typeface="Cambria Math" panose="02040503050406030204" pitchFamily="18" charset="0"/>
              </a:rPr>
              <a:t>(</a:t>
            </a:r>
            <a:r>
              <a:rPr lang="zh-CN" altLang="en-US" sz="2300" i="0" u="none" strike="noStrike" baseline="0" dirty="0">
                <a:solidFill>
                  <a:srgbClr val="C92B2F"/>
                </a:solidFill>
                <a:latin typeface="Cambria Math" panose="02040503050406030204" pitchFamily="18" charset="0"/>
                <a:cs typeface="Cambria Math" panose="02040503050406030204" pitchFamily="18" charset="0"/>
              </a:rPr>
              <a:t>小</a:t>
            </a:r>
            <a:r>
              <a:rPr lang="en-US" altLang="zh-CN" sz="2300" i="0" u="none" strike="noStrike" baseline="0" dirty="0">
                <a:solidFill>
                  <a:srgbClr val="C92B2F"/>
                </a:solidFill>
                <a:latin typeface="Cambria Math" panose="02040503050406030204" pitchFamily="18" charset="0"/>
                <a:cs typeface="Cambria Math" panose="02040503050406030204" pitchFamily="18" charset="0"/>
              </a:rPr>
              <a:t>P</a:t>
            </a:r>
            <a:r>
              <a:rPr lang="zh-CN" altLang="en-US" sz="2300" i="0" u="none" strike="noStrike" baseline="0" dirty="0">
                <a:solidFill>
                  <a:srgbClr val="C92B2F"/>
                </a:solidFill>
                <a:latin typeface="Cambria Math" panose="02040503050406030204" pitchFamily="18" charset="0"/>
                <a:cs typeface="Cambria Math" panose="02040503050406030204" pitchFamily="18" charset="0"/>
              </a:rPr>
              <a:t>大</a:t>
            </a:r>
            <a:r>
              <a:rPr lang="en-US" altLang="zh-CN" sz="2300" i="0" u="none" strike="noStrike" baseline="0" dirty="0">
                <a:solidFill>
                  <a:srgbClr val="C92B2F"/>
                </a:solidFill>
                <a:latin typeface="Cambria Math" panose="02040503050406030204" pitchFamily="18" charset="0"/>
                <a:cs typeface="Cambria Math" panose="02040503050406030204" pitchFamily="18" charset="0"/>
              </a:rPr>
              <a:t>q)</a:t>
            </a: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a:p>
            <a:pPr indent="0" algn="just">
              <a:lnSpc>
                <a:spcPct val="120000"/>
              </a:lnSpc>
              <a:spcBef>
                <a:spcPts val="600"/>
              </a:spcBef>
              <a:buClrTx/>
              <a:buSzTx/>
              <a:buFont typeface="Arial" panose="020B0604020202020204" pitchFamily="34" charset="0"/>
              <a:buNone/>
            </a:pP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p:txBody>
      </p:sp>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201930" y="4497705"/>
            <a:ext cx="3882390" cy="1348740"/>
          </a:xfrm>
          <a:prstGeom prst="rect">
            <a:avLst/>
          </a:prstGeom>
          <a:solidFill>
            <a:schemeClr val="accent1">
              <a:lumMod val="20000"/>
              <a:lumOff val="80000"/>
            </a:schemeClr>
          </a:solidFill>
        </p:spPr>
        <p:txBody>
          <a:bodyPr wrap="square" rtlCol="0" anchor="t">
            <a:noAutofit/>
          </a:bodyPr>
          <a:p>
            <a:pPr algn="just"/>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rPr>
              <a:t>后果</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a:t>
            </a:r>
            <a:endPar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endParaRPr>
          </a:p>
          <a:p>
            <a:pPr algn="just"/>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rPr>
              <a:t>单粒子动量分布</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rPr>
              <a:t>重现高动量尾巴</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 (HMT)</a:t>
            </a:r>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rPr>
              <a:t>，即所谓的</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  </a:t>
            </a:r>
            <a:r>
              <a:rPr lang="en-US" altLang="zh-CN" sz="2000" b="1" dirty="0">
                <a:solidFill>
                  <a:schemeClr val="accent1">
                    <a:lumMod val="50000"/>
                  </a:schemeClr>
                </a:solidFill>
                <a:latin typeface="Cambria Math" panose="02040503050406030204" pitchFamily="18" charset="0"/>
                <a:cs typeface="Cambria Math" panose="02040503050406030204" pitchFamily="18" charset="0"/>
                <a:sym typeface="Symbol" panose="05050102010706020507" charset="0"/>
              </a:rPr>
              <a:t>non-Fermi</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Symbol" panose="05050102010706020507" charset="0"/>
              </a:rPr>
              <a:t> </a:t>
            </a:r>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Symbol" panose="05050102010706020507" charset="0"/>
              </a:rPr>
              <a:t>行为</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Symbol" panose="05050102010706020507" charset="0"/>
              </a:rPr>
              <a:t>!</a:t>
            </a:r>
            <a:endParaRPr lang="en-US" altLang="zh-CN" sz="2000" dirty="0">
              <a:solidFill>
                <a:schemeClr val="accent1">
                  <a:lumMod val="75000"/>
                </a:schemeClr>
              </a:solidFill>
              <a:latin typeface="Cambria Math" panose="02040503050406030204" pitchFamily="18" charset="0"/>
              <a:cs typeface="Cambria Math" panose="02040503050406030204" pitchFamily="18" charset="0"/>
              <a:sym typeface="Symbol" panose="05050102010706020507" charset="0"/>
            </a:endParaRPr>
          </a:p>
        </p:txBody>
      </p:sp>
      <p:grpSp>
        <p:nvGrpSpPr>
          <p:cNvPr id="67" name="组合 66"/>
          <p:cNvGrpSpPr/>
          <p:nvPr/>
        </p:nvGrpSpPr>
        <p:grpSpPr>
          <a:xfrm>
            <a:off x="2007235" y="1710805"/>
            <a:ext cx="2249805" cy="2321445"/>
            <a:chOff x="13345" y="6487"/>
            <a:chExt cx="3543" cy="3656"/>
          </a:xfrm>
        </p:grpSpPr>
        <p:cxnSp>
          <p:nvCxnSpPr>
            <p:cNvPr id="63" name="直线连接符 62"/>
            <p:cNvCxnSpPr/>
            <p:nvPr/>
          </p:nvCxnSpPr>
          <p:spPr>
            <a:xfrm flipH="1">
              <a:off x="14666" y="6487"/>
              <a:ext cx="330" cy="8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圆角矩形 3"/>
            <p:cNvSpPr/>
            <p:nvPr>
              <p:custDataLst>
                <p:tags r:id="rId3"/>
              </p:custDataLst>
            </p:nvPr>
          </p:nvSpPr>
          <p:spPr>
            <a:xfrm>
              <a:off x="13345" y="6773"/>
              <a:ext cx="3543" cy="3370"/>
            </a:xfrm>
            <a:prstGeom prst="roundRect">
              <a:avLst>
                <a:gd name="adj" fmla="val 50000"/>
              </a:avLst>
            </a:prstGeom>
            <a:gradFill>
              <a:gsLst>
                <a:gs pos="62000">
                  <a:schemeClr val="accent5">
                    <a:lumMod val="20000"/>
                    <a:lumOff val="80000"/>
                    <a:alpha val="53000"/>
                  </a:schemeClr>
                </a:gs>
                <a:gs pos="0">
                  <a:schemeClr val="accent5">
                    <a:lumMod val="20000"/>
                    <a:lumOff val="80000"/>
                    <a:alpha val="17000"/>
                  </a:schemeClr>
                </a:gs>
                <a:gs pos="81000">
                  <a:srgbClr val="EAFAF9">
                    <a:alpha val="70000"/>
                  </a:srgbClr>
                </a:gs>
                <a:gs pos="21000">
                  <a:schemeClr val="accent5">
                    <a:lumMod val="75000"/>
                    <a:alpha val="42000"/>
                  </a:schemeClr>
                </a:gs>
                <a:gs pos="99000">
                  <a:schemeClr val="bg1">
                    <a:alpha val="47000"/>
                  </a:schemeClr>
                </a:gs>
              </a:gsLst>
              <a:path path="circle">
                <a:fillToRect l="50000" t="50000" r="50000" b="50000"/>
              </a:path>
              <a:tileRect/>
            </a:gradFill>
            <a:ln>
              <a:noFill/>
            </a:ln>
            <a:effectLst>
              <a:softEdge rad="10160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custDataLst>
                <p:tags r:id="rId4"/>
              </p:custDataLst>
            </p:nvPr>
          </p:nvSpPr>
          <p:spPr>
            <a:xfrm>
              <a:off x="13905" y="8158"/>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 name="椭圆 7"/>
            <p:cNvSpPr/>
            <p:nvPr>
              <p:custDataLst>
                <p:tags r:id="rId5"/>
              </p:custDataLst>
            </p:nvPr>
          </p:nvSpPr>
          <p:spPr>
            <a:xfrm>
              <a:off x="16248" y="8315"/>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0" name="椭圆 9"/>
            <p:cNvSpPr/>
            <p:nvPr>
              <p:custDataLst>
                <p:tags r:id="rId6"/>
              </p:custDataLst>
            </p:nvPr>
          </p:nvSpPr>
          <p:spPr>
            <a:xfrm>
              <a:off x="15424" y="7523"/>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 name="椭圆 10"/>
            <p:cNvSpPr/>
            <p:nvPr>
              <p:custDataLst>
                <p:tags r:id="rId7"/>
              </p:custDataLst>
            </p:nvPr>
          </p:nvSpPr>
          <p:spPr>
            <a:xfrm>
              <a:off x="14647" y="9468"/>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5" name="椭圆 14"/>
            <p:cNvSpPr/>
            <p:nvPr>
              <p:custDataLst>
                <p:tags r:id="rId8"/>
              </p:custDataLst>
            </p:nvPr>
          </p:nvSpPr>
          <p:spPr>
            <a:xfrm>
              <a:off x="15612" y="8567"/>
              <a:ext cx="397" cy="397"/>
            </a:xfrm>
            <a:prstGeom prst="ellipse">
              <a:avLst/>
            </a:prstGeom>
            <a:gradFill>
              <a:gsLst>
                <a:gs pos="41000">
                  <a:schemeClr val="tx2">
                    <a:lumMod val="75000"/>
                  </a:schemeClr>
                </a:gs>
                <a:gs pos="0">
                  <a:schemeClr val="bg1"/>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7" name="椭圆 26"/>
            <p:cNvSpPr/>
            <p:nvPr>
              <p:custDataLst>
                <p:tags r:id="rId9"/>
              </p:custDataLst>
            </p:nvPr>
          </p:nvSpPr>
          <p:spPr>
            <a:xfrm>
              <a:off x="15528" y="8018"/>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9" name="椭圆 28"/>
            <p:cNvSpPr/>
            <p:nvPr>
              <p:custDataLst>
                <p:tags r:id="rId10"/>
              </p:custDataLst>
            </p:nvPr>
          </p:nvSpPr>
          <p:spPr>
            <a:xfrm>
              <a:off x="14122" y="7438"/>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6" name="椭圆 35"/>
            <p:cNvSpPr/>
            <p:nvPr>
              <p:custDataLst>
                <p:tags r:id="rId11"/>
              </p:custDataLst>
            </p:nvPr>
          </p:nvSpPr>
          <p:spPr>
            <a:xfrm>
              <a:off x="15300" y="9468"/>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7" name="椭圆 36"/>
            <p:cNvSpPr/>
            <p:nvPr>
              <p:custDataLst>
                <p:tags r:id="rId12"/>
              </p:custDataLst>
            </p:nvPr>
          </p:nvSpPr>
          <p:spPr>
            <a:xfrm>
              <a:off x="15959" y="9209"/>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8" name="椭圆 37"/>
            <p:cNvSpPr/>
            <p:nvPr>
              <p:custDataLst>
                <p:tags r:id="rId13"/>
              </p:custDataLst>
            </p:nvPr>
          </p:nvSpPr>
          <p:spPr>
            <a:xfrm>
              <a:off x="14479" y="8791"/>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3" name="椭圆 42"/>
            <p:cNvSpPr/>
            <p:nvPr>
              <p:custDataLst>
                <p:tags r:id="rId14"/>
              </p:custDataLst>
            </p:nvPr>
          </p:nvSpPr>
          <p:spPr>
            <a:xfrm>
              <a:off x="14882" y="7069"/>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4" name="椭圆 43"/>
            <p:cNvSpPr/>
            <p:nvPr>
              <p:custDataLst>
                <p:tags r:id="rId15"/>
              </p:custDataLst>
            </p:nvPr>
          </p:nvSpPr>
          <p:spPr>
            <a:xfrm>
              <a:off x="13980" y="8902"/>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6" name="椭圆 45"/>
            <p:cNvSpPr/>
            <p:nvPr>
              <p:custDataLst>
                <p:tags r:id="rId16"/>
              </p:custDataLst>
            </p:nvPr>
          </p:nvSpPr>
          <p:spPr>
            <a:xfrm>
              <a:off x="14712" y="7881"/>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1" name="椭圆 60"/>
            <p:cNvSpPr/>
            <p:nvPr>
              <p:custDataLst>
                <p:tags r:id="rId17"/>
              </p:custDataLst>
            </p:nvPr>
          </p:nvSpPr>
          <p:spPr>
            <a:xfrm>
              <a:off x="15866" y="7240"/>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5" name="椭圆 64"/>
            <p:cNvSpPr/>
            <p:nvPr>
              <p:custDataLst>
                <p:tags r:id="rId18"/>
              </p:custDataLst>
            </p:nvPr>
          </p:nvSpPr>
          <p:spPr>
            <a:xfrm>
              <a:off x="15141" y="8441"/>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cxnSp>
        <p:nvCxnSpPr>
          <p:cNvPr id="23" name="直接箭头连接符 22"/>
          <p:cNvCxnSpPr/>
          <p:nvPr/>
        </p:nvCxnSpPr>
        <p:spPr>
          <a:xfrm>
            <a:off x="3707765" y="3284855"/>
            <a:ext cx="1704975" cy="1212850"/>
          </a:xfrm>
          <a:prstGeom prst="straightConnector1">
            <a:avLst/>
          </a:prstGeom>
          <a:ln w="19050">
            <a:solidFill>
              <a:schemeClr val="tx1">
                <a:lumMod val="65000"/>
                <a:lumOff val="35000"/>
              </a:schemeClr>
            </a:solidFill>
            <a:tailEnd type="arrow"/>
          </a:ln>
        </p:spPr>
        <p:style>
          <a:lnRef idx="2">
            <a:schemeClr val="accent1"/>
          </a:lnRef>
          <a:fillRef idx="0">
            <a:srgbClr val="FFFFFF"/>
          </a:fillRef>
          <a:effectRef idx="0">
            <a:srgbClr val="FFFFFF"/>
          </a:effectRef>
          <a:fontRef idx="minor">
            <a:schemeClr val="tx1"/>
          </a:fontRef>
        </p:style>
      </p:cxnSp>
      <p:cxnSp>
        <p:nvCxnSpPr>
          <p:cNvPr id="24" name="直接箭头连接符 23"/>
          <p:cNvCxnSpPr/>
          <p:nvPr/>
        </p:nvCxnSpPr>
        <p:spPr>
          <a:xfrm flipH="1">
            <a:off x="6882130" y="3357245"/>
            <a:ext cx="1073785" cy="2435860"/>
          </a:xfrm>
          <a:prstGeom prst="straightConnector1">
            <a:avLst/>
          </a:prstGeom>
          <a:ln w="19050">
            <a:solidFill>
              <a:srgbClr val="FF0066"/>
            </a:solidFill>
            <a:prstDash val="lgDashDot"/>
            <a:tailEnd type="arrow"/>
          </a:ln>
        </p:spPr>
        <p:style>
          <a:lnRef idx="2">
            <a:schemeClr val="accent1"/>
          </a:lnRef>
          <a:fillRef idx="0">
            <a:srgbClr val="FFFFFF"/>
          </a:fillRef>
          <a:effectRef idx="0">
            <a:srgbClr val="FFFFFF"/>
          </a:effectRef>
          <a:fontRef idx="minor">
            <a:schemeClr val="tx1"/>
          </a:fontRef>
        </p:style>
      </p:cxnSp>
      <p:grpSp>
        <p:nvGrpSpPr>
          <p:cNvPr id="28" name="组合 27"/>
          <p:cNvGrpSpPr/>
          <p:nvPr/>
        </p:nvGrpSpPr>
        <p:grpSpPr>
          <a:xfrm>
            <a:off x="3493135" y="3679825"/>
            <a:ext cx="5482590" cy="3079750"/>
            <a:chOff x="5612" y="6047"/>
            <a:chExt cx="8634" cy="4850"/>
          </a:xfrm>
        </p:grpSpPr>
        <p:cxnSp>
          <p:nvCxnSpPr>
            <p:cNvPr id="12" name="直接箭头连接符 11"/>
            <p:cNvCxnSpPr/>
            <p:nvPr/>
          </p:nvCxnSpPr>
          <p:spPr>
            <a:xfrm>
              <a:off x="6704" y="9901"/>
              <a:ext cx="6803" cy="0"/>
            </a:xfrm>
            <a:prstGeom prst="straightConnector1">
              <a:avLst/>
            </a:prstGeom>
            <a:ln w="19050">
              <a:solidFill>
                <a:schemeClr val="tx1">
                  <a:lumMod val="75000"/>
                  <a:lumOff val="25000"/>
                </a:schemeClr>
              </a:solidFill>
              <a:tailEnd type="arrow"/>
            </a:ln>
          </p:spPr>
          <p:style>
            <a:lnRef idx="2">
              <a:schemeClr val="accent1"/>
            </a:lnRef>
            <a:fillRef idx="0">
              <a:srgbClr val="FFFFFF"/>
            </a:fillRef>
            <a:effectRef idx="0">
              <a:srgbClr val="FFFFFF"/>
            </a:effectRef>
            <a:fontRef idx="minor">
              <a:schemeClr val="tx1"/>
            </a:fontRef>
          </p:style>
        </p:cxnSp>
        <p:cxnSp>
          <p:nvCxnSpPr>
            <p:cNvPr id="13" name="直接箭头连接符 12"/>
            <p:cNvCxnSpPr/>
            <p:nvPr/>
          </p:nvCxnSpPr>
          <p:spPr>
            <a:xfrm flipH="1" flipV="1">
              <a:off x="6722" y="6492"/>
              <a:ext cx="0" cy="3409"/>
            </a:xfrm>
            <a:prstGeom prst="straightConnector1">
              <a:avLst/>
            </a:prstGeom>
            <a:ln w="19050">
              <a:solidFill>
                <a:schemeClr val="tx1">
                  <a:lumMod val="75000"/>
                  <a:lumOff val="25000"/>
                </a:schemeClr>
              </a:solidFill>
              <a:tailEnd type="arrow"/>
            </a:ln>
          </p:spPr>
          <p:style>
            <a:lnRef idx="2">
              <a:schemeClr val="accent1"/>
            </a:lnRef>
            <a:fillRef idx="0">
              <a:srgbClr val="FFFFFF"/>
            </a:fillRef>
            <a:effectRef idx="0">
              <a:srgbClr val="FFFFFF"/>
            </a:effectRef>
            <a:fontRef idx="minor">
              <a:schemeClr val="tx1"/>
            </a:fontRef>
          </p:style>
        </p:cxnSp>
        <p:sp>
          <p:nvSpPr>
            <p:cNvPr id="17" name="任意多边形 16"/>
            <p:cNvSpPr/>
            <p:nvPr/>
          </p:nvSpPr>
          <p:spPr>
            <a:xfrm>
              <a:off x="6747" y="7368"/>
              <a:ext cx="3726" cy="2527"/>
            </a:xfrm>
            <a:custGeom>
              <a:avLst/>
              <a:gdLst>
                <a:gd name="connisteX0" fmla="*/ 0 w 2413000"/>
                <a:gd name="connsiteY0" fmla="*/ 0 h 1517015"/>
                <a:gd name="connisteX1" fmla="*/ 556260 w 2413000"/>
                <a:gd name="connsiteY1" fmla="*/ 12065 h 1517015"/>
                <a:gd name="connisteX2" fmla="*/ 1095375 w 2413000"/>
                <a:gd name="connsiteY2" fmla="*/ 59055 h 1517015"/>
                <a:gd name="connisteX3" fmla="*/ 1587500 w 2413000"/>
                <a:gd name="connsiteY3" fmla="*/ 152400 h 1517015"/>
                <a:gd name="connisteX4" fmla="*/ 1844675 w 2413000"/>
                <a:gd name="connsiteY4" fmla="*/ 240030 h 1517015"/>
                <a:gd name="connisteX5" fmla="*/ 1973580 w 2413000"/>
                <a:gd name="connsiteY5" fmla="*/ 392430 h 1517015"/>
                <a:gd name="connisteX6" fmla="*/ 2102485 w 2413000"/>
                <a:gd name="connsiteY6" fmla="*/ 884555 h 1517015"/>
                <a:gd name="connisteX7" fmla="*/ 2167255 w 2413000"/>
                <a:gd name="connsiteY7" fmla="*/ 1177290 h 1517015"/>
                <a:gd name="connisteX8" fmla="*/ 2254885 w 2413000"/>
                <a:gd name="connsiteY8" fmla="*/ 1411605 h 1517015"/>
                <a:gd name="connisteX9" fmla="*/ 2413000 w 2413000"/>
                <a:gd name="connsiteY9" fmla="*/ 1517015 h 151701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2413000" h="1517015">
                  <a:moveTo>
                    <a:pt x="0" y="0"/>
                  </a:moveTo>
                  <a:cubicBezTo>
                    <a:pt x="100330" y="1270"/>
                    <a:pt x="337185" y="0"/>
                    <a:pt x="556260" y="12065"/>
                  </a:cubicBezTo>
                  <a:cubicBezTo>
                    <a:pt x="775335" y="24130"/>
                    <a:pt x="889000" y="31115"/>
                    <a:pt x="1095375" y="59055"/>
                  </a:cubicBezTo>
                  <a:cubicBezTo>
                    <a:pt x="1301750" y="86995"/>
                    <a:pt x="1437640" y="116205"/>
                    <a:pt x="1587500" y="152400"/>
                  </a:cubicBezTo>
                  <a:cubicBezTo>
                    <a:pt x="1737360" y="188595"/>
                    <a:pt x="1767205" y="191770"/>
                    <a:pt x="1844675" y="240030"/>
                  </a:cubicBezTo>
                  <a:cubicBezTo>
                    <a:pt x="1922145" y="288290"/>
                    <a:pt x="1922145" y="263525"/>
                    <a:pt x="1973580" y="392430"/>
                  </a:cubicBezTo>
                  <a:cubicBezTo>
                    <a:pt x="2025015" y="521335"/>
                    <a:pt x="2063750" y="727710"/>
                    <a:pt x="2102485" y="884555"/>
                  </a:cubicBezTo>
                  <a:cubicBezTo>
                    <a:pt x="2141220" y="1041400"/>
                    <a:pt x="2136775" y="1071880"/>
                    <a:pt x="2167255" y="1177290"/>
                  </a:cubicBezTo>
                  <a:cubicBezTo>
                    <a:pt x="2197735" y="1282700"/>
                    <a:pt x="2205990" y="1343660"/>
                    <a:pt x="2254885" y="1411605"/>
                  </a:cubicBezTo>
                  <a:cubicBezTo>
                    <a:pt x="2303780" y="1479550"/>
                    <a:pt x="2383155" y="1500505"/>
                    <a:pt x="2413000" y="1517015"/>
                  </a:cubicBezTo>
                </a:path>
              </a:pathLst>
            </a:custGeom>
            <a:noFill/>
            <a:ln w="50800">
              <a:solidFill>
                <a:schemeClr val="bg2">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a:off x="6701" y="7502"/>
              <a:ext cx="6189" cy="2356"/>
            </a:xfrm>
            <a:custGeom>
              <a:avLst/>
              <a:gdLst>
                <a:gd name="connisteX0" fmla="*/ 0 w 3930015"/>
                <a:gd name="connsiteY0" fmla="*/ 8624 h 1495794"/>
                <a:gd name="connisteX1" fmla="*/ 697230 w 3930015"/>
                <a:gd name="connsiteY1" fmla="*/ 8624 h 1495794"/>
                <a:gd name="connisteX2" fmla="*/ 1382395 w 3930015"/>
                <a:gd name="connsiteY2" fmla="*/ 101969 h 1495794"/>
                <a:gd name="connisteX3" fmla="*/ 1804035 w 3930015"/>
                <a:gd name="connsiteY3" fmla="*/ 201664 h 1495794"/>
                <a:gd name="connisteX4" fmla="*/ 1979930 w 3930015"/>
                <a:gd name="connsiteY4" fmla="*/ 324854 h 1495794"/>
                <a:gd name="connisteX5" fmla="*/ 2038350 w 3930015"/>
                <a:gd name="connsiteY5" fmla="*/ 505829 h 1495794"/>
                <a:gd name="connisteX6" fmla="*/ 2143760 w 3930015"/>
                <a:gd name="connsiteY6" fmla="*/ 898259 h 1495794"/>
                <a:gd name="connisteX7" fmla="*/ 2243455 w 3930015"/>
                <a:gd name="connsiteY7" fmla="*/ 1044944 h 1495794"/>
                <a:gd name="connisteX8" fmla="*/ 2483485 w 3930015"/>
                <a:gd name="connsiteY8" fmla="*/ 1168134 h 1495794"/>
                <a:gd name="connisteX9" fmla="*/ 2934335 w 3930015"/>
                <a:gd name="connsiteY9" fmla="*/ 1308469 h 1495794"/>
                <a:gd name="connisteX10" fmla="*/ 3449320 w 3930015"/>
                <a:gd name="connsiteY10" fmla="*/ 1425309 h 1495794"/>
                <a:gd name="connisteX11" fmla="*/ 3930015 w 3930015"/>
                <a:gd name="connsiteY11" fmla="*/ 1495794 h 149579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Lst>
              <a:rect l="l" t="t" r="r" b="b"/>
              <a:pathLst>
                <a:path w="3930015" h="1495794">
                  <a:moveTo>
                    <a:pt x="0" y="8624"/>
                  </a:moveTo>
                  <a:cubicBezTo>
                    <a:pt x="125730" y="6719"/>
                    <a:pt x="421005" y="-9791"/>
                    <a:pt x="697230" y="8624"/>
                  </a:cubicBezTo>
                  <a:cubicBezTo>
                    <a:pt x="973455" y="27039"/>
                    <a:pt x="1160780" y="63234"/>
                    <a:pt x="1382395" y="101969"/>
                  </a:cubicBezTo>
                  <a:cubicBezTo>
                    <a:pt x="1604010" y="140704"/>
                    <a:pt x="1684655" y="157214"/>
                    <a:pt x="1804035" y="201664"/>
                  </a:cubicBezTo>
                  <a:cubicBezTo>
                    <a:pt x="1923415" y="246114"/>
                    <a:pt x="1932940" y="263894"/>
                    <a:pt x="1979930" y="324854"/>
                  </a:cubicBezTo>
                  <a:cubicBezTo>
                    <a:pt x="2026920" y="385814"/>
                    <a:pt x="2005330" y="390894"/>
                    <a:pt x="2038350" y="505829"/>
                  </a:cubicBezTo>
                  <a:cubicBezTo>
                    <a:pt x="2071370" y="620764"/>
                    <a:pt x="2102485" y="790309"/>
                    <a:pt x="2143760" y="898259"/>
                  </a:cubicBezTo>
                  <a:cubicBezTo>
                    <a:pt x="2185035" y="1006209"/>
                    <a:pt x="2175510" y="990969"/>
                    <a:pt x="2243455" y="1044944"/>
                  </a:cubicBezTo>
                  <a:cubicBezTo>
                    <a:pt x="2311400" y="1098919"/>
                    <a:pt x="2345055" y="1115429"/>
                    <a:pt x="2483485" y="1168134"/>
                  </a:cubicBezTo>
                  <a:cubicBezTo>
                    <a:pt x="2621915" y="1220839"/>
                    <a:pt x="2741295" y="1257034"/>
                    <a:pt x="2934335" y="1308469"/>
                  </a:cubicBezTo>
                  <a:cubicBezTo>
                    <a:pt x="3127375" y="1359904"/>
                    <a:pt x="3249930" y="1387844"/>
                    <a:pt x="3449320" y="1425309"/>
                  </a:cubicBezTo>
                  <a:cubicBezTo>
                    <a:pt x="3648710" y="1462774"/>
                    <a:pt x="3844290" y="1483729"/>
                    <a:pt x="3930015" y="1495794"/>
                  </a:cubicBezTo>
                </a:path>
              </a:pathLst>
            </a:custGeom>
            <a:noFill/>
            <a:ln w="2540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mc:AlternateContent xmlns:mc="http://schemas.openxmlformats.org/markup-compatibility/2006">
          <mc:Choice xmlns:a14="http://schemas.microsoft.com/office/drawing/2010/main" Requires="a14">
            <p:sp>
              <p:nvSpPr>
                <p:cNvPr id="19" name="文本框 18"/>
                <p:cNvSpPr txBox="1"/>
                <p:nvPr/>
              </p:nvSpPr>
              <p:spPr>
                <a:xfrm>
                  <a:off x="5612" y="6047"/>
                  <a:ext cx="1513" cy="822"/>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sz="2800" i="1">
                                <a:latin typeface="Cambria Math" panose="02040503050406030204" pitchFamily="18" charset="0"/>
                                <a:cs typeface="Cambria Math" panose="02040503050406030204" pitchFamily="18" charset="0"/>
                              </a:rPr>
                            </m:ctrlPr>
                          </m:sSubPr>
                          <m:e>
                            <m:r>
                              <a:rPr lang="en-US" altLang="zh-CN" sz="2800" i="1">
                                <a:latin typeface="Cambria Math" panose="02040503050406030204" pitchFamily="18" charset="0"/>
                                <a:cs typeface="Cambria Math" panose="02040503050406030204" pitchFamily="18" charset="0"/>
                              </a:rPr>
                              <m:t>𝜌</m:t>
                            </m:r>
                          </m:e>
                          <m:sub>
                            <m:r>
                              <a:rPr lang="en-US" altLang="zh-CN" sz="2800" i="1">
                                <a:latin typeface="Cambria Math" panose="02040503050406030204" pitchFamily="18" charset="0"/>
                                <a:cs typeface="Cambria Math" panose="02040503050406030204" pitchFamily="18" charset="0"/>
                              </a:rPr>
                              <m:t>𝑘</m:t>
                            </m:r>
                          </m:sub>
                        </m:sSub>
                      </m:oMath>
                    </m:oMathPara>
                  </a14:m>
                  <a:endParaRPr lang="en-US" altLang="zh-CN" sz="2800" i="1">
                    <a:latin typeface="Cambria Math" panose="02040503050406030204" pitchFamily="18" charset="0"/>
                    <a:cs typeface="Cambria Math" panose="02040503050406030204" pitchFamily="18" charset="0"/>
                  </a:endParaRPr>
                </a:p>
              </p:txBody>
            </p:sp>
          </mc:Choice>
          <mc:Fallback>
            <p:sp>
              <p:nvSpPr>
                <p:cNvPr id="19" name="文本框 18"/>
                <p:cNvSpPr txBox="1">
                  <a:spLocks noRot="1" noChangeAspect="1" noMove="1" noResize="1" noEditPoints="1" noAdjustHandles="1" noChangeArrowheads="1" noChangeShapeType="1" noTextEdit="1"/>
                </p:cNvSpPr>
                <p:nvPr/>
              </p:nvSpPr>
              <p:spPr>
                <a:xfrm>
                  <a:off x="5612" y="6047"/>
                  <a:ext cx="1513" cy="822"/>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0" name="文本框 19"/>
                <p:cNvSpPr txBox="1"/>
                <p:nvPr/>
              </p:nvSpPr>
              <p:spPr>
                <a:xfrm>
                  <a:off x="12733" y="9978"/>
                  <a:ext cx="1513" cy="822"/>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sz="2800" i="1">
                                <a:latin typeface="Cambria Math" panose="02040503050406030204" pitchFamily="18" charset="0"/>
                                <a:cs typeface="Cambria Math" panose="02040503050406030204" pitchFamily="18" charset="0"/>
                              </a:rPr>
                            </m:ctrlPr>
                          </m:sSubPr>
                          <m:e>
                            <m:r>
                              <a:rPr lang="en-US" altLang="zh-CN" sz="2800" i="1">
                                <a:latin typeface="Cambria Math" panose="02040503050406030204" pitchFamily="18" charset="0"/>
                                <a:cs typeface="Cambria Math" panose="02040503050406030204" pitchFamily="18" charset="0"/>
                              </a:rPr>
                              <m:t>𝑘</m:t>
                            </m:r>
                          </m:e>
                          <m:sub>
                            <m:r>
                              <a:rPr lang="en-US" altLang="zh-CN" sz="2800" i="1">
                                <a:latin typeface="Cambria Math" panose="02040503050406030204" pitchFamily="18" charset="0"/>
                                <a:cs typeface="Cambria Math" panose="02040503050406030204" pitchFamily="18" charset="0"/>
                              </a:rPr>
                              <m:t>𝑁</m:t>
                            </m:r>
                          </m:sub>
                        </m:sSub>
                      </m:oMath>
                    </m:oMathPara>
                  </a14:m>
                  <a:endParaRPr lang="en-US" altLang="zh-CN" sz="2800" i="1">
                    <a:latin typeface="Cambria Math" panose="02040503050406030204" pitchFamily="18" charset="0"/>
                    <a:cs typeface="Cambria Math" panose="02040503050406030204" pitchFamily="18" charset="0"/>
                  </a:endParaRPr>
                </a:p>
              </p:txBody>
            </p:sp>
          </mc:Choice>
          <mc:Fallback>
            <p:sp>
              <p:nvSpPr>
                <p:cNvPr id="20" name="文本框 19"/>
                <p:cNvSpPr txBox="1">
                  <a:spLocks noRot="1" noChangeAspect="1" noMove="1" noResize="1" noEditPoints="1" noAdjustHandles="1" noChangeArrowheads="1" noChangeShapeType="1" noTextEdit="1"/>
                </p:cNvSpPr>
                <p:nvPr/>
              </p:nvSpPr>
              <p:spPr>
                <a:xfrm>
                  <a:off x="12733" y="9978"/>
                  <a:ext cx="1513" cy="822"/>
                </a:xfrm>
                <a:prstGeom prst="rect">
                  <a:avLst/>
                </a:prstGeom>
                <a:blipFill rotWithShape="1">
                  <a:blip r:embed="rId20"/>
                </a:blipFill>
              </p:spPr>
              <p:txBody>
                <a:bodyPr/>
                <a:lstStyle/>
                <a:p>
                  <a:r>
                    <a:rPr lang="zh-CN" altLang="en-US">
                      <a:noFill/>
                    </a:rPr>
                    <a:t> </a:t>
                  </a:r>
                </a:p>
              </p:txBody>
            </p:sp>
          </mc:Fallback>
        </mc:AlternateContent>
        <p:cxnSp>
          <p:nvCxnSpPr>
            <p:cNvPr id="21" name="直接连接符 20"/>
            <p:cNvCxnSpPr/>
            <p:nvPr/>
          </p:nvCxnSpPr>
          <p:spPr>
            <a:xfrm flipH="1">
              <a:off x="10022" y="8844"/>
              <a:ext cx="0" cy="1057"/>
            </a:xfrm>
            <a:prstGeom prst="line">
              <a:avLst/>
            </a:prstGeom>
            <a:ln>
              <a:solidFill>
                <a:srgbClr val="0000FF"/>
              </a:solidFill>
              <a:prstDash val="dash"/>
            </a:ln>
          </p:spPr>
          <p:style>
            <a:lnRef idx="2">
              <a:schemeClr val="accent1"/>
            </a:lnRef>
            <a:fillRef idx="0">
              <a:srgbClr val="FFFFFF"/>
            </a:fillRef>
            <a:effectRef idx="0">
              <a:srgbClr val="FFFFFF"/>
            </a:effectRef>
            <a:fontRef idx="minor">
              <a:schemeClr val="tx1"/>
            </a:fontRef>
          </p:style>
        </p:cxnSp>
        <mc:AlternateContent xmlns:mc="http://schemas.openxmlformats.org/markup-compatibility/2006">
          <mc:Choice xmlns:a14="http://schemas.microsoft.com/office/drawing/2010/main" Requires="a14">
            <p:sp>
              <p:nvSpPr>
                <p:cNvPr id="22" name="文本框 21"/>
                <p:cNvSpPr txBox="1"/>
                <p:nvPr/>
              </p:nvSpPr>
              <p:spPr>
                <a:xfrm>
                  <a:off x="9492" y="9978"/>
                  <a:ext cx="1513" cy="919"/>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sz="3200" i="1">
                                <a:solidFill>
                                  <a:srgbClr val="0000FF"/>
                                </a:solidFill>
                                <a:latin typeface="Cambria Math" panose="02040503050406030204" pitchFamily="18" charset="0"/>
                                <a:cs typeface="Cambria Math" panose="02040503050406030204" pitchFamily="18" charset="0"/>
                              </a:rPr>
                            </m:ctrlPr>
                          </m:sSubPr>
                          <m:e>
                            <m:r>
                              <a:rPr lang="en-US" altLang="zh-CN" sz="3200" i="1">
                                <a:solidFill>
                                  <a:srgbClr val="0000FF"/>
                                </a:solidFill>
                                <a:latin typeface="Cambria Math" panose="02040503050406030204" pitchFamily="18" charset="0"/>
                                <a:cs typeface="Cambria Math" panose="02040503050406030204" pitchFamily="18" charset="0"/>
                              </a:rPr>
                              <m:t>𝑘</m:t>
                            </m:r>
                          </m:e>
                          <m:sub>
                            <m:r>
                              <m:rPr>
                                <m:sty m:val="p"/>
                              </m:rPr>
                              <a:rPr lang="en-US" altLang="zh-CN" sz="3200">
                                <a:solidFill>
                                  <a:srgbClr val="0000FF"/>
                                </a:solidFill>
                                <a:latin typeface="Cambria Math" panose="02040503050406030204" pitchFamily="18" charset="0"/>
                                <a:cs typeface="Cambria Math" panose="02040503050406030204" pitchFamily="18" charset="0"/>
                              </a:rPr>
                              <m:t>F</m:t>
                            </m:r>
                          </m:sub>
                        </m:sSub>
                      </m:oMath>
                    </m:oMathPara>
                  </a14:m>
                  <a:endParaRPr lang="en-US" altLang="zh-CN" sz="3200" i="1">
                    <a:solidFill>
                      <a:srgbClr val="0000FF"/>
                    </a:solidFill>
                    <a:latin typeface="Cambria Math" panose="02040503050406030204" pitchFamily="18" charset="0"/>
                    <a:cs typeface="Cambria Math" panose="02040503050406030204" pitchFamily="18" charset="0"/>
                  </a:endParaRPr>
                </a:p>
              </p:txBody>
            </p:sp>
          </mc:Choice>
          <mc:Fallback>
            <p:sp>
              <p:nvSpPr>
                <p:cNvPr id="22" name="文本框 21"/>
                <p:cNvSpPr txBox="1">
                  <a:spLocks noRot="1" noChangeAspect="1" noMove="1" noResize="1" noEditPoints="1" noAdjustHandles="1" noChangeArrowheads="1" noChangeShapeType="1" noTextEdit="1"/>
                </p:cNvSpPr>
                <p:nvPr/>
              </p:nvSpPr>
              <p:spPr>
                <a:xfrm>
                  <a:off x="9492" y="9978"/>
                  <a:ext cx="1513" cy="919"/>
                </a:xfrm>
                <a:prstGeom prst="rect">
                  <a:avLst/>
                </a:prstGeom>
                <a:blipFill rotWithShape="1">
                  <a:blip r:embed="rId21"/>
                </a:blipFill>
              </p:spPr>
              <p:txBody>
                <a:bodyPr/>
                <a:lstStyle/>
                <a:p>
                  <a:r>
                    <a:rPr lang="zh-CN" altLang="en-US">
                      <a:noFill/>
                    </a:rPr>
                    <a:t> </a:t>
                  </a:r>
                </a:p>
              </p:txBody>
            </p:sp>
          </mc:Fallback>
        </mc:AlternateContent>
        <p:sp>
          <p:nvSpPr>
            <p:cNvPr id="25" name="任意多边形 24"/>
            <p:cNvSpPr/>
            <p:nvPr/>
          </p:nvSpPr>
          <p:spPr>
            <a:xfrm>
              <a:off x="10119" y="9185"/>
              <a:ext cx="2706" cy="701"/>
            </a:xfrm>
            <a:custGeom>
              <a:avLst/>
              <a:gdLst>
                <a:gd name="connisteX0" fmla="*/ 0 w 1704340"/>
                <a:gd name="connsiteY0" fmla="*/ 445135 h 445135"/>
                <a:gd name="connisteX1" fmla="*/ 0 w 1704340"/>
                <a:gd name="connsiteY1" fmla="*/ 0 h 445135"/>
                <a:gd name="connisteX2" fmla="*/ 714375 w 1704340"/>
                <a:gd name="connsiteY2" fmla="*/ 257810 h 445135"/>
                <a:gd name="connisteX3" fmla="*/ 1704340 w 1704340"/>
                <a:gd name="connsiteY3" fmla="*/ 439420 h 445135"/>
                <a:gd name="connisteX4" fmla="*/ 0 w 1704340"/>
                <a:gd name="connsiteY4" fmla="*/ 445135 h 44513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704340" h="445135">
                  <a:moveTo>
                    <a:pt x="0" y="445135"/>
                  </a:moveTo>
                  <a:lnTo>
                    <a:pt x="0" y="0"/>
                  </a:lnTo>
                  <a:lnTo>
                    <a:pt x="714375" y="257810"/>
                  </a:lnTo>
                  <a:lnTo>
                    <a:pt x="1704340" y="439420"/>
                  </a:lnTo>
                  <a:lnTo>
                    <a:pt x="0" y="445135"/>
                  </a:lnTo>
                  <a:close/>
                </a:path>
              </a:pathLst>
            </a:custGeom>
            <a:solidFill>
              <a:srgbClr val="FF0066">
                <a:alpha val="21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mc:AlternateContent xmlns:mc="http://schemas.openxmlformats.org/markup-compatibility/2006">
          <mc:Choice xmlns:a14="http://schemas.microsoft.com/office/drawing/2010/main" Requires="a14">
            <p:sp>
              <p:nvSpPr>
                <p:cNvPr id="26" name="文本框 25"/>
                <p:cNvSpPr txBox="1"/>
                <p:nvPr/>
              </p:nvSpPr>
              <p:spPr>
                <a:xfrm>
                  <a:off x="11384" y="8750"/>
                  <a:ext cx="2222" cy="843"/>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r>
                          <a:rPr lang="en-US" altLang="zh-CN" sz="2800" i="1">
                            <a:solidFill>
                              <a:srgbClr val="FF0066"/>
                            </a:solidFill>
                            <a:latin typeface="Cambria Math" panose="02040503050406030204" pitchFamily="18" charset="0"/>
                            <a:cs typeface="Cambria Math" panose="02040503050406030204" pitchFamily="18" charset="0"/>
                          </a:rPr>
                          <m:t>~</m:t>
                        </m:r>
                        <m:f>
                          <m:fPr>
                            <m:type m:val="lin"/>
                            <m:ctrlPr>
                              <a:rPr lang="en-US" altLang="zh-CN" sz="2800" i="1">
                                <a:solidFill>
                                  <a:srgbClr val="FF0066"/>
                                </a:solidFill>
                                <a:latin typeface="Cambria Math" panose="02040503050406030204" pitchFamily="18" charset="0"/>
                                <a:cs typeface="Cambria Math" panose="02040503050406030204" pitchFamily="18" charset="0"/>
                              </a:rPr>
                            </m:ctrlPr>
                          </m:fPr>
                          <m:num>
                            <m:r>
                              <a:rPr lang="en-US" altLang="zh-CN" sz="2800" i="1">
                                <a:solidFill>
                                  <a:srgbClr val="FF0066"/>
                                </a:solidFill>
                                <a:latin typeface="Cambria Math" panose="02040503050406030204" pitchFamily="18" charset="0"/>
                                <a:cs typeface="Cambria Math" panose="02040503050406030204" pitchFamily="18" charset="0"/>
                              </a:rPr>
                              <m:t>1</m:t>
                            </m:r>
                          </m:num>
                          <m:den>
                            <m:sSup>
                              <m:sSupPr>
                                <m:ctrlPr>
                                  <a:rPr lang="en-US" altLang="zh-CN" sz="2800" i="1">
                                    <a:solidFill>
                                      <a:srgbClr val="FF0066"/>
                                    </a:solidFill>
                                    <a:latin typeface="Cambria Math" panose="02040503050406030204" pitchFamily="18" charset="0"/>
                                    <a:cs typeface="Cambria Math" panose="02040503050406030204" pitchFamily="18" charset="0"/>
                                  </a:rPr>
                                </m:ctrlPr>
                              </m:sSupPr>
                              <m:e>
                                <m:r>
                                  <a:rPr lang="en-US" altLang="zh-CN" sz="2800" i="1">
                                    <a:solidFill>
                                      <a:srgbClr val="FF0066"/>
                                    </a:solidFill>
                                    <a:latin typeface="Cambria Math" panose="02040503050406030204" pitchFamily="18" charset="0"/>
                                    <a:cs typeface="Cambria Math" panose="02040503050406030204" pitchFamily="18" charset="0"/>
                                  </a:rPr>
                                  <m:t>𝑘</m:t>
                                </m:r>
                              </m:e>
                              <m:sup>
                                <m:r>
                                  <a:rPr lang="en-US" altLang="zh-CN" sz="2800" i="1">
                                    <a:solidFill>
                                      <a:srgbClr val="FF0066"/>
                                    </a:solidFill>
                                    <a:latin typeface="Cambria Math" panose="02040503050406030204" pitchFamily="18" charset="0"/>
                                    <a:cs typeface="Cambria Math" panose="02040503050406030204" pitchFamily="18" charset="0"/>
                                  </a:rPr>
                                  <m:t>4</m:t>
                                </m:r>
                              </m:sup>
                            </m:sSup>
                          </m:den>
                        </m:f>
                      </m:oMath>
                    </m:oMathPara>
                  </a14:m>
                  <a:endParaRPr lang="en-US" altLang="zh-CN" sz="2800" i="1">
                    <a:solidFill>
                      <a:srgbClr val="FF0066"/>
                    </a:solidFill>
                    <a:latin typeface="Cambria Math" panose="02040503050406030204" pitchFamily="18" charset="0"/>
                    <a:cs typeface="Cambria Math" panose="02040503050406030204" pitchFamily="18" charset="0"/>
                  </a:endParaRPr>
                </a:p>
              </p:txBody>
            </p:sp>
          </mc:Choice>
          <mc:Fallback>
            <p:sp>
              <p:nvSpPr>
                <p:cNvPr id="26" name="文本框 25"/>
                <p:cNvSpPr txBox="1">
                  <a:spLocks noRot="1" noChangeAspect="1" noMove="1" noResize="1" noEditPoints="1" noAdjustHandles="1" noChangeArrowheads="1" noChangeShapeType="1" noTextEdit="1"/>
                </p:cNvSpPr>
                <p:nvPr/>
              </p:nvSpPr>
              <p:spPr>
                <a:xfrm>
                  <a:off x="11384" y="8750"/>
                  <a:ext cx="2222" cy="843"/>
                </a:xfrm>
                <a:prstGeom prst="rect">
                  <a:avLst/>
                </a:prstGeom>
                <a:blipFill rotWithShape="1">
                  <a:blip r:embed="rId22"/>
                </a:blipFill>
              </p:spPr>
              <p:txBody>
                <a:bodyPr/>
                <a:lstStyle/>
                <a:p>
                  <a:r>
                    <a:rPr lang="zh-CN" altLang="en-US">
                      <a:noFill/>
                    </a:rPr>
                    <a:t> </a:t>
                  </a:r>
                </a:p>
              </p:txBody>
            </p:sp>
          </mc:Fallback>
        </mc:AlternateContent>
      </p:grpSp>
      <p:sp>
        <p:nvSpPr>
          <p:cNvPr id="30" name="文本框 29"/>
          <p:cNvSpPr txBox="1"/>
          <p:nvPr/>
        </p:nvSpPr>
        <p:spPr>
          <a:xfrm>
            <a:off x="185420" y="2212975"/>
            <a:ext cx="1918335" cy="706755"/>
          </a:xfrm>
          <a:prstGeom prst="rect">
            <a:avLst/>
          </a:prstGeom>
          <a:noFill/>
          <a:ln>
            <a:noFill/>
          </a:ln>
        </p:spPr>
        <p:txBody>
          <a:bodyPr wrap="square" rtlCol="0" anchor="t">
            <a:spAutoFit/>
          </a:bodyPr>
          <a:p>
            <a:pPr algn="ct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平均场图像</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endPar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algn="ct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单粒子运动</a:t>
            </a:r>
            <a:endPar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31" name="文本框 30"/>
          <p:cNvSpPr txBox="1"/>
          <p:nvPr/>
        </p:nvSpPr>
        <p:spPr>
          <a:xfrm>
            <a:off x="4275455" y="2162175"/>
            <a:ext cx="2882900" cy="706755"/>
          </a:xfrm>
          <a:prstGeom prst="rect">
            <a:avLst/>
          </a:prstGeom>
          <a:noFill/>
          <a:ln>
            <a:noFill/>
          </a:ln>
        </p:spPr>
        <p:txBody>
          <a:bodyPr wrap="square" rtlCol="0" anchor="t">
            <a:spAutoFit/>
          </a:bodyPr>
          <a:p>
            <a:pPr algn="ct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超出平均场</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endPar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algn="ct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两粒子关联</a:t>
            </a:r>
            <a:endPar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grpSp>
        <p:nvGrpSpPr>
          <p:cNvPr id="35" name="组合 34"/>
          <p:cNvGrpSpPr/>
          <p:nvPr/>
        </p:nvGrpSpPr>
        <p:grpSpPr>
          <a:xfrm>
            <a:off x="6011545" y="1616710"/>
            <a:ext cx="2896870" cy="2321560"/>
            <a:chOff x="9683" y="2543"/>
            <a:chExt cx="4562" cy="3656"/>
          </a:xfrm>
        </p:grpSpPr>
        <p:grpSp>
          <p:nvGrpSpPr>
            <p:cNvPr id="92" name="组合 91"/>
            <p:cNvGrpSpPr/>
            <p:nvPr/>
          </p:nvGrpSpPr>
          <p:grpSpPr>
            <a:xfrm>
              <a:off x="10703" y="2543"/>
              <a:ext cx="3542" cy="3656"/>
              <a:chOff x="11718" y="6773"/>
              <a:chExt cx="3542" cy="3656"/>
            </a:xfrm>
          </p:grpSpPr>
          <p:grpSp>
            <p:nvGrpSpPr>
              <p:cNvPr id="68" name="组合 67"/>
              <p:cNvGrpSpPr/>
              <p:nvPr/>
            </p:nvGrpSpPr>
            <p:grpSpPr>
              <a:xfrm>
                <a:off x="11718" y="6773"/>
                <a:ext cx="3543" cy="3656"/>
                <a:chOff x="13345" y="6487"/>
                <a:chExt cx="3543" cy="3656"/>
              </a:xfrm>
            </p:grpSpPr>
            <p:cxnSp>
              <p:nvCxnSpPr>
                <p:cNvPr id="69" name="直线连接符 62"/>
                <p:cNvCxnSpPr/>
                <p:nvPr/>
              </p:nvCxnSpPr>
              <p:spPr>
                <a:xfrm flipH="1">
                  <a:off x="14666" y="6487"/>
                  <a:ext cx="330" cy="8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圆角矩形 69"/>
                <p:cNvSpPr/>
                <p:nvPr>
                  <p:custDataLst>
                    <p:tags r:id="rId23"/>
                  </p:custDataLst>
                </p:nvPr>
              </p:nvSpPr>
              <p:spPr>
                <a:xfrm>
                  <a:off x="13345" y="6773"/>
                  <a:ext cx="3543" cy="3370"/>
                </a:xfrm>
                <a:prstGeom prst="roundRect">
                  <a:avLst>
                    <a:gd name="adj" fmla="val 50000"/>
                  </a:avLst>
                </a:prstGeom>
                <a:gradFill>
                  <a:gsLst>
                    <a:gs pos="62000">
                      <a:schemeClr val="accent5">
                        <a:lumMod val="20000"/>
                        <a:lumOff val="80000"/>
                        <a:alpha val="53000"/>
                      </a:schemeClr>
                    </a:gs>
                    <a:gs pos="0">
                      <a:schemeClr val="accent5">
                        <a:lumMod val="20000"/>
                        <a:lumOff val="80000"/>
                        <a:alpha val="17000"/>
                      </a:schemeClr>
                    </a:gs>
                    <a:gs pos="81000">
                      <a:srgbClr val="EAFAF9">
                        <a:alpha val="70000"/>
                      </a:srgbClr>
                    </a:gs>
                    <a:gs pos="21000">
                      <a:schemeClr val="accent5">
                        <a:lumMod val="75000"/>
                        <a:alpha val="42000"/>
                      </a:schemeClr>
                    </a:gs>
                    <a:gs pos="99000">
                      <a:schemeClr val="bg1">
                        <a:alpha val="47000"/>
                      </a:schemeClr>
                    </a:gs>
                  </a:gsLst>
                  <a:path path="circle">
                    <a:fillToRect l="50000" t="50000" r="50000" b="50000"/>
                  </a:path>
                  <a:tileRect/>
                </a:gradFill>
                <a:ln>
                  <a:noFill/>
                </a:ln>
                <a:effectLst>
                  <a:softEdge rad="10160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Cambria Math" panose="02040503050406030204" pitchFamily="18" charset="0"/>
                    <a:cs typeface="Cambria Math" panose="02040503050406030204" pitchFamily="18" charset="0"/>
                  </a:endParaRPr>
                </a:p>
              </p:txBody>
            </p:sp>
            <p:sp>
              <p:nvSpPr>
                <p:cNvPr id="72" name="椭圆 71"/>
                <p:cNvSpPr/>
                <p:nvPr>
                  <p:custDataLst>
                    <p:tags r:id="rId24"/>
                  </p:custDataLst>
                </p:nvPr>
              </p:nvSpPr>
              <p:spPr>
                <a:xfrm>
                  <a:off x="16248" y="8315"/>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73" name="椭圆 72"/>
                <p:cNvSpPr/>
                <p:nvPr>
                  <p:custDataLst>
                    <p:tags r:id="rId25"/>
                  </p:custDataLst>
                </p:nvPr>
              </p:nvSpPr>
              <p:spPr>
                <a:xfrm>
                  <a:off x="15424" y="7523"/>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74" name="椭圆 73"/>
                <p:cNvSpPr/>
                <p:nvPr>
                  <p:custDataLst>
                    <p:tags r:id="rId26"/>
                  </p:custDataLst>
                </p:nvPr>
              </p:nvSpPr>
              <p:spPr>
                <a:xfrm>
                  <a:off x="14575" y="9468"/>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76" name="椭圆 75"/>
                <p:cNvSpPr/>
                <p:nvPr>
                  <p:custDataLst>
                    <p:tags r:id="rId27"/>
                  </p:custDataLst>
                </p:nvPr>
              </p:nvSpPr>
              <p:spPr>
                <a:xfrm>
                  <a:off x="15528" y="8018"/>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77" name="椭圆 76"/>
                <p:cNvSpPr/>
                <p:nvPr>
                  <p:custDataLst>
                    <p:tags r:id="rId28"/>
                  </p:custDataLst>
                </p:nvPr>
              </p:nvSpPr>
              <p:spPr>
                <a:xfrm>
                  <a:off x="14098" y="7390"/>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78" name="椭圆 77"/>
                <p:cNvSpPr/>
                <p:nvPr>
                  <p:custDataLst>
                    <p:tags r:id="rId29"/>
                  </p:custDataLst>
                </p:nvPr>
              </p:nvSpPr>
              <p:spPr>
                <a:xfrm>
                  <a:off x="15435" y="9468"/>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79" name="椭圆 78"/>
                <p:cNvSpPr/>
                <p:nvPr>
                  <p:custDataLst>
                    <p:tags r:id="rId30"/>
                  </p:custDataLst>
                </p:nvPr>
              </p:nvSpPr>
              <p:spPr>
                <a:xfrm>
                  <a:off x="16019" y="9185"/>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80" name="椭圆 79"/>
                <p:cNvSpPr/>
                <p:nvPr>
                  <p:custDataLst>
                    <p:tags r:id="rId31"/>
                  </p:custDataLst>
                </p:nvPr>
              </p:nvSpPr>
              <p:spPr>
                <a:xfrm>
                  <a:off x="14575" y="8839"/>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81" name="椭圆 80"/>
                <p:cNvSpPr/>
                <p:nvPr>
                  <p:custDataLst>
                    <p:tags r:id="rId32"/>
                  </p:custDataLst>
                </p:nvPr>
              </p:nvSpPr>
              <p:spPr>
                <a:xfrm>
                  <a:off x="14858" y="7009"/>
                  <a:ext cx="283" cy="283"/>
                </a:xfrm>
                <a:prstGeom prst="ellipse">
                  <a:avLst/>
                </a:prstGeom>
                <a:gradFill>
                  <a:gsLst>
                    <a:gs pos="61000">
                      <a:schemeClr val="tx1">
                        <a:lumMod val="75000"/>
                        <a:lumOff val="25000"/>
                        <a:alpha val="59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83" name="椭圆 82"/>
                <p:cNvSpPr/>
                <p:nvPr>
                  <p:custDataLst>
                    <p:tags r:id="rId33"/>
                  </p:custDataLst>
                </p:nvPr>
              </p:nvSpPr>
              <p:spPr>
                <a:xfrm>
                  <a:off x="14664" y="7965"/>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84" name="椭圆 83"/>
                <p:cNvSpPr/>
                <p:nvPr>
                  <p:custDataLst>
                    <p:tags r:id="rId34"/>
                  </p:custDataLst>
                </p:nvPr>
              </p:nvSpPr>
              <p:spPr>
                <a:xfrm>
                  <a:off x="15866" y="7240"/>
                  <a:ext cx="283" cy="283"/>
                </a:xfrm>
                <a:prstGeom prst="ellipse">
                  <a:avLst/>
                </a:prstGeom>
                <a:gradFill>
                  <a:gsLst>
                    <a:gs pos="76000">
                      <a:srgbClr val="FF0000">
                        <a:alpha val="70000"/>
                      </a:srgbClr>
                    </a:gs>
                    <a:gs pos="12000">
                      <a:schemeClr val="bg1">
                        <a:alpha val="74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85" name="椭圆 84"/>
                <p:cNvSpPr/>
                <p:nvPr>
                  <p:custDataLst>
                    <p:tags r:id="rId35"/>
                  </p:custDataLst>
                </p:nvPr>
              </p:nvSpPr>
              <p:spPr>
                <a:xfrm>
                  <a:off x="15280" y="8522"/>
                  <a:ext cx="397" cy="397"/>
                </a:xfrm>
                <a:prstGeom prst="ellipse">
                  <a:avLst/>
                </a:prstGeom>
                <a:gradFill>
                  <a:gsLst>
                    <a:gs pos="56000">
                      <a:schemeClr val="tx1">
                        <a:lumMod val="75000"/>
                        <a:lumOff val="25000"/>
                        <a:alpha val="74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grpSp>
          <p:sp>
            <p:nvSpPr>
              <p:cNvPr id="86" name="椭圆 85"/>
              <p:cNvSpPr/>
              <p:nvPr>
                <p:custDataLst>
                  <p:tags r:id="rId36"/>
                </p:custDataLst>
              </p:nvPr>
            </p:nvSpPr>
            <p:spPr>
              <a:xfrm>
                <a:off x="13842" y="9010"/>
                <a:ext cx="397" cy="397"/>
              </a:xfrm>
              <a:prstGeom prst="ellipse">
                <a:avLst/>
              </a:prstGeom>
              <a:gradFill>
                <a:gsLst>
                  <a:gs pos="41000">
                    <a:srgbClr val="FF0000"/>
                  </a:gs>
                  <a:gs pos="0">
                    <a:schemeClr val="bg1"/>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90" name="椭圆 89"/>
              <p:cNvSpPr/>
              <p:nvPr>
                <p:custDataLst>
                  <p:tags r:id="rId37"/>
                </p:custDataLst>
              </p:nvPr>
            </p:nvSpPr>
            <p:spPr>
              <a:xfrm>
                <a:off x="12258" y="8360"/>
                <a:ext cx="397" cy="397"/>
              </a:xfrm>
              <a:prstGeom prst="ellipse">
                <a:avLst/>
              </a:prstGeom>
              <a:gradFill>
                <a:gsLst>
                  <a:gs pos="41000">
                    <a:srgbClr val="FF0000">
                      <a:alpha val="55000"/>
                    </a:srgbClr>
                  </a:gs>
                  <a:gs pos="0">
                    <a:schemeClr val="bg1"/>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sp>
            <p:nvSpPr>
              <p:cNvPr id="91" name="椭圆 90"/>
              <p:cNvSpPr/>
              <p:nvPr>
                <p:custDataLst>
                  <p:tags r:id="rId38"/>
                </p:custDataLst>
              </p:nvPr>
            </p:nvSpPr>
            <p:spPr>
              <a:xfrm>
                <a:off x="12186" y="8556"/>
                <a:ext cx="397" cy="397"/>
              </a:xfrm>
              <a:prstGeom prst="ellipse">
                <a:avLst/>
              </a:prstGeom>
              <a:gradFill>
                <a:gsLst>
                  <a:gs pos="56000">
                    <a:schemeClr val="tx1">
                      <a:lumMod val="75000"/>
                      <a:lumOff val="25000"/>
                      <a:alpha val="44000"/>
                    </a:schemeClr>
                  </a:gs>
                  <a:gs pos="12000">
                    <a:schemeClr val="bg1">
                      <a:alpha val="70000"/>
                    </a:schemeClr>
                  </a:gs>
                </a:gsLst>
                <a:path path="circle">
                  <a:fillToRect l="50000" t="50000" r="50000" b="50000"/>
                </a:path>
                <a:tileRect/>
              </a:gradFill>
              <a:ln w="9525" cap="flat" cmpd="sng" algn="ctr">
                <a:noFill/>
                <a:prstDash val="solid"/>
                <a:miter lim="800000"/>
                <a:headEnd type="none" w="med" len="med"/>
                <a:tailEnd type="none" w="med" len="med"/>
              </a:ln>
            </p:spPr>
            <p:txBody>
              <a:bodyPr vert="horz" wrap="non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3200" b="0" i="0" u="none" strike="noStrike" cap="none" normalizeH="0" baseline="0" smtClean="0">
                  <a:ln>
                    <a:noFill/>
                  </a:ln>
                  <a:solidFill>
                    <a:schemeClr val="tx1"/>
                  </a:solidFill>
                  <a:effectLst/>
                  <a:latin typeface="Cambria Math" panose="02040503050406030204" pitchFamily="18" charset="0"/>
                  <a:ea typeface="宋体" panose="02010600030101010101" pitchFamily="2" charset="-122"/>
                  <a:cs typeface="Cambria Math" panose="02040503050406030204" pitchFamily="18" charset="0"/>
                </a:endParaRPr>
              </a:p>
            </p:txBody>
          </p:sp>
        </p:grpSp>
        <p:cxnSp>
          <p:nvCxnSpPr>
            <p:cNvPr id="32" name="直接箭头连接符 31"/>
            <p:cNvCxnSpPr/>
            <p:nvPr/>
          </p:nvCxnSpPr>
          <p:spPr>
            <a:xfrm flipV="1">
              <a:off x="11504" y="3922"/>
              <a:ext cx="136" cy="292"/>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33" name="直接箭头连接符 32"/>
            <p:cNvCxnSpPr/>
            <p:nvPr/>
          </p:nvCxnSpPr>
          <p:spPr>
            <a:xfrm flipH="1">
              <a:off x="11175" y="4593"/>
              <a:ext cx="182" cy="353"/>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34" name="文本框 33"/>
            <p:cNvSpPr txBox="1"/>
            <p:nvPr/>
          </p:nvSpPr>
          <p:spPr>
            <a:xfrm>
              <a:off x="9683" y="4802"/>
              <a:ext cx="1630" cy="919"/>
            </a:xfrm>
            <a:prstGeom prst="rect">
              <a:avLst/>
            </a:prstGeom>
            <a:noFill/>
          </p:spPr>
          <p:txBody>
            <a:bodyPr wrap="square" rtlCol="0" anchor="t">
              <a:spAutoFit/>
            </a:bodyPr>
            <a:p>
              <a:pPr algn="r"/>
              <a:r>
                <a:rPr lang="en-US" altLang="zh-CN" sz="1600" b="1" dirty="0">
                  <a:solidFill>
                    <a:schemeClr val="tx1"/>
                  </a:solidFill>
                  <a:latin typeface="Cambria Math" panose="02040503050406030204" pitchFamily="18" charset="0"/>
                  <a:cs typeface="Cambria Math" panose="02040503050406030204" pitchFamily="18" charset="0"/>
                  <a:sym typeface="+mn-ea"/>
                </a:rPr>
                <a:t>Tensor Force</a:t>
              </a:r>
              <a:endParaRPr lang="en-US" altLang="zh-CN" sz="1600" b="1" dirty="0">
                <a:solidFill>
                  <a:schemeClr val="tx1"/>
                </a:solidFill>
                <a:latin typeface="Cambria Math" panose="02040503050406030204" pitchFamily="18" charset="0"/>
                <a:cs typeface="Cambria Math" panose="02040503050406030204" pitchFamily="18" charset="0"/>
                <a:sym typeface="+mn-ea"/>
              </a:endParaRPr>
            </a:p>
          </p:txBody>
        </p:sp>
      </p:grpSp>
      <p:cxnSp>
        <p:nvCxnSpPr>
          <p:cNvPr id="39" name="直接连接符 38"/>
          <p:cNvCxnSpPr/>
          <p:nvPr/>
        </p:nvCxnSpPr>
        <p:spPr>
          <a:xfrm flipV="1">
            <a:off x="282575" y="3070860"/>
            <a:ext cx="1821180" cy="0"/>
          </a:xfrm>
          <a:prstGeom prst="line">
            <a:avLst/>
          </a:prstGeom>
          <a:ln w="15875">
            <a:solidFill>
              <a:srgbClr val="00B0F0"/>
            </a:solidFill>
          </a:ln>
        </p:spPr>
        <p:style>
          <a:lnRef idx="2">
            <a:schemeClr val="accent1"/>
          </a:lnRef>
          <a:fillRef idx="0">
            <a:srgbClr val="FFFFFF"/>
          </a:fillRef>
          <a:effectRef idx="0">
            <a:srgbClr val="FFFFFF"/>
          </a:effectRef>
          <a:fontRef idx="minor">
            <a:schemeClr val="tx1"/>
          </a:fontRef>
        </p:style>
      </p:cxnSp>
      <p:cxnSp>
        <p:nvCxnSpPr>
          <p:cNvPr id="40" name="直接连接符 39"/>
          <p:cNvCxnSpPr/>
          <p:nvPr/>
        </p:nvCxnSpPr>
        <p:spPr>
          <a:xfrm flipV="1">
            <a:off x="4460240" y="2868930"/>
            <a:ext cx="2448000" cy="0"/>
          </a:xfrm>
          <a:prstGeom prst="line">
            <a:avLst/>
          </a:prstGeom>
          <a:ln w="15875">
            <a:solidFill>
              <a:srgbClr val="00B0F0"/>
            </a:solidFill>
          </a:ln>
        </p:spPr>
        <p:style>
          <a:lnRef idx="2">
            <a:schemeClr val="accent1"/>
          </a:lnRef>
          <a:fillRef idx="0">
            <a:srgbClr val="FFFFFF"/>
          </a:fillRef>
          <a:effectRef idx="0">
            <a:srgbClr val="FFFFFF"/>
          </a:effectRef>
          <a:fontRef idx="minor">
            <a:schemeClr val="tx1"/>
          </a:fontRef>
        </p:style>
      </p:cxnSp>
      <p:sp>
        <p:nvSpPr>
          <p:cNvPr id="7" name="灯片编号占位符 6"/>
          <p:cNvSpPr>
            <a:spLocks noGrp="1"/>
          </p:cNvSpPr>
          <p:nvPr>
            <p:ph type="sldNum" sz="quarter" idx="12"/>
          </p:nvPr>
        </p:nvSpPr>
        <p:spPr>
          <a:xfrm>
            <a:off x="6457950" y="6492884"/>
            <a:ext cx="2057400" cy="365125"/>
          </a:xfrm>
        </p:spPr>
        <p:txBody>
          <a:bodyPr/>
          <a:p>
            <a:fld id="{780751F9-98E0-4E42-ADD9-55BAB4909C62}" type="slidenum">
              <a:rPr lang="zh-CN" altLang="en-US" smtClean="0"/>
            </a:fld>
            <a:endParaRPr lang="zh-CN" altLang="en-US"/>
          </a:p>
        </p:txBody>
      </p:sp>
      <p:sp>
        <p:nvSpPr>
          <p:cNvPr id="14" name="文本框 13"/>
          <p:cNvSpPr txBox="1"/>
          <p:nvPr/>
        </p:nvSpPr>
        <p:spPr>
          <a:xfrm>
            <a:off x="179070" y="5931535"/>
            <a:ext cx="3882390" cy="731520"/>
          </a:xfrm>
          <a:prstGeom prst="rect">
            <a:avLst/>
          </a:prstGeom>
          <a:solidFill>
            <a:schemeClr val="accent6">
              <a:lumMod val="20000"/>
              <a:lumOff val="80000"/>
            </a:schemeClr>
          </a:solidFill>
        </p:spPr>
        <p:txBody>
          <a:bodyPr wrap="square" rtlCol="0" anchor="t">
            <a:noAutofit/>
          </a:bodyPr>
          <a:p>
            <a:pPr algn="just"/>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 </a:t>
            </a:r>
            <a:r>
              <a:rPr lang="zh-CN" sz="2000" dirty="0">
                <a:solidFill>
                  <a:schemeClr val="accent1">
                    <a:lumMod val="75000"/>
                  </a:schemeClr>
                </a:solidFill>
                <a:latin typeface="Cambria Math" panose="02040503050406030204" pitchFamily="18" charset="0"/>
                <a:cs typeface="Cambria Math" panose="02040503050406030204" pitchFamily="18" charset="0"/>
                <a:sym typeface="+mn-ea"/>
              </a:rPr>
              <a:t>改变核物质</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EOS</a:t>
            </a:r>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rPr>
              <a:t>，</a:t>
            </a:r>
            <a:endPar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endParaRPr>
          </a:p>
          <a:p>
            <a:pPr algn="just"/>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rPr>
              <a:t>改变介质中的核子</a:t>
            </a:r>
            <a:r>
              <a:rPr lang="en-US" altLang="zh-CN" sz="2000" dirty="0">
                <a:solidFill>
                  <a:schemeClr val="accent1">
                    <a:lumMod val="75000"/>
                  </a:schemeClr>
                </a:solidFill>
                <a:latin typeface="Cambria Math" panose="02040503050406030204" pitchFamily="18" charset="0"/>
                <a:cs typeface="Cambria Math" panose="02040503050406030204" pitchFamily="18" charset="0"/>
                <a:sym typeface="+mn-ea"/>
              </a:rPr>
              <a:t>PDF</a:t>
            </a:r>
            <a:r>
              <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rPr>
              <a:t>。</a:t>
            </a:r>
            <a:endParaRPr lang="zh-CN" altLang="en-US" sz="2000" dirty="0">
              <a:solidFill>
                <a:schemeClr val="accent1">
                  <a:lumMod val="75000"/>
                </a:schemeClr>
              </a:solidFill>
              <a:latin typeface="Cambria Math" panose="02040503050406030204" pitchFamily="18" charset="0"/>
              <a:cs typeface="Cambria Math" panose="02040503050406030204" pitchFamily="18" charset="0"/>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5560" y="2807335"/>
            <a:ext cx="3923665" cy="2995930"/>
            <a:chOff x="7908" y="3987"/>
            <a:chExt cx="6492" cy="3866"/>
          </a:xfrm>
        </p:grpSpPr>
        <p:pic>
          <p:nvPicPr>
            <p:cNvPr id="22" name="图片 21"/>
            <p:cNvPicPr>
              <a:picLocks noChangeAspect="1"/>
            </p:cNvPicPr>
            <p:nvPr/>
          </p:nvPicPr>
          <p:blipFill>
            <a:blip r:embed="rId1"/>
            <a:stretch>
              <a:fillRect/>
            </a:stretch>
          </p:blipFill>
          <p:spPr>
            <a:xfrm>
              <a:off x="7908" y="3987"/>
              <a:ext cx="6492" cy="3866"/>
            </a:xfrm>
            <a:prstGeom prst="rect">
              <a:avLst/>
            </a:prstGeom>
          </p:spPr>
        </p:pic>
        <p:sp>
          <p:nvSpPr>
            <p:cNvPr id="13" name="矩形 12"/>
            <p:cNvSpPr/>
            <p:nvPr/>
          </p:nvSpPr>
          <p:spPr>
            <a:xfrm>
              <a:off x="7918" y="6827"/>
              <a:ext cx="2120" cy="952"/>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 name="文本框 1"/>
          <p:cNvSpPr txBox="1"/>
          <p:nvPr/>
        </p:nvSpPr>
        <p:spPr>
          <a:xfrm>
            <a:off x="635" y="59690"/>
            <a:ext cx="9082405"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solidFill>
                  <a:schemeClr val="tx1">
                    <a:lumMod val="75000"/>
                    <a:lumOff val="25000"/>
                  </a:schemeClr>
                </a:solidFill>
                <a:latin typeface="Cambria Math" panose="02040503050406030204" pitchFamily="18" charset="0"/>
              </a:rPr>
              <a:t>SRC </a:t>
            </a:r>
            <a:r>
              <a:rPr lang="zh-CN" altLang="en-US">
                <a:solidFill>
                  <a:schemeClr val="tx1">
                    <a:lumMod val="75000"/>
                    <a:lumOff val="25000"/>
                  </a:schemeClr>
                </a:solidFill>
                <a:latin typeface="Cambria Math" panose="02040503050406030204" pitchFamily="18" charset="0"/>
              </a:rPr>
              <a:t>的两类实验探测方法</a:t>
            </a:r>
            <a:endParaRPr lang="zh-CN" altLang="en-US" dirty="0">
              <a:solidFill>
                <a:schemeClr val="tx1">
                  <a:lumMod val="75000"/>
                  <a:lumOff val="25000"/>
                </a:schemeClr>
              </a:solidFill>
              <a:latin typeface="Cambria Math" panose="02040503050406030204" pitchFamily="18" charset="0"/>
              <a:cs typeface="Times New Roman" panose="02020603050405020304" pitchFamily="18" charset="0"/>
            </a:endParaRPr>
          </a:p>
        </p:txBody>
      </p:sp>
      <p:cxnSp>
        <p:nvCxnSpPr>
          <p:cNvPr id="3" name="直接连接符 2"/>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07315" y="973455"/>
            <a:ext cx="3930015" cy="1751965"/>
            <a:chOff x="8108" y="785"/>
            <a:chExt cx="6189" cy="2759"/>
          </a:xfrm>
        </p:grpSpPr>
        <p:sp>
          <p:nvSpPr>
            <p:cNvPr id="4" name="文本框 3"/>
            <p:cNvSpPr txBox="1"/>
            <p:nvPr/>
          </p:nvSpPr>
          <p:spPr>
            <a:xfrm>
              <a:off x="8788" y="1704"/>
              <a:ext cx="5046" cy="1840"/>
            </a:xfrm>
            <a:prstGeom prst="rect">
              <a:avLst/>
            </a:prstGeom>
            <a:noFill/>
          </p:spPr>
          <p:txBody>
            <a:bodyPr wrap="square" rtlCol="0">
              <a:spAutoFit/>
            </a:bodyPr>
            <a:p>
              <a:r>
                <a:rPr lang="en-US" altLang="zh-CN" sz="1400" dirty="0">
                  <a:solidFill>
                    <a:srgbClr val="0070C0"/>
                  </a:solidFill>
                  <a:latin typeface="Cambria Math" panose="02040503050406030204" pitchFamily="18" charset="0"/>
                  <a:cs typeface="Cambria Math" panose="02040503050406030204" pitchFamily="18" charset="0"/>
                  <a:sym typeface="+mn-ea"/>
                </a:rPr>
                <a:t>Science, 320, 1476 (2008)</a:t>
              </a:r>
              <a:endParaRPr lang="en-US" altLang="zh-CN" sz="1400" dirty="0">
                <a:solidFill>
                  <a:srgbClr val="0070C0"/>
                </a:solidFill>
                <a:latin typeface="Cambria Math" panose="02040503050406030204" pitchFamily="18" charset="0"/>
                <a:cs typeface="Cambria Math" panose="02040503050406030204" pitchFamily="18" charset="0"/>
                <a:sym typeface="+mn-ea"/>
              </a:endParaRPr>
            </a:p>
            <a:p>
              <a:r>
                <a:rPr lang="en-US" altLang="zh-CN" sz="1400" dirty="0">
                  <a:solidFill>
                    <a:srgbClr val="0070C0"/>
                  </a:solidFill>
                  <a:latin typeface="Cambria Math" panose="02040503050406030204" pitchFamily="18" charset="0"/>
                  <a:cs typeface="Cambria Math" panose="02040503050406030204" pitchFamily="18" charset="0"/>
                  <a:sym typeface="+mn-ea"/>
                </a:rPr>
                <a:t>Science, 346, 614   (2014)</a:t>
              </a:r>
              <a:endParaRPr lang="en-US" altLang="zh-CN" sz="1400" dirty="0">
                <a:solidFill>
                  <a:srgbClr val="0070C0"/>
                </a:solidFill>
                <a:latin typeface="Cambria Math" panose="02040503050406030204" pitchFamily="18" charset="0"/>
                <a:cs typeface="Cambria Math" panose="02040503050406030204" pitchFamily="18" charset="0"/>
                <a:sym typeface="+mn-ea"/>
              </a:endParaRPr>
            </a:p>
            <a:p>
              <a:r>
                <a:rPr lang="en-US" altLang="zh-CN" sz="1400" dirty="0">
                  <a:solidFill>
                    <a:srgbClr val="0070C0"/>
                  </a:solidFill>
                  <a:latin typeface="Cambria Math" panose="02040503050406030204" pitchFamily="18" charset="0"/>
                  <a:cs typeface="Cambria Math" panose="02040503050406030204" pitchFamily="18" charset="0"/>
                  <a:sym typeface="+mn-ea"/>
                </a:rPr>
                <a:t>Nature,  560,  617   (2018) </a:t>
              </a:r>
              <a:endParaRPr lang="en-US" altLang="zh-CN" sz="1400" dirty="0">
                <a:solidFill>
                  <a:srgbClr val="0070C0"/>
                </a:solidFill>
                <a:latin typeface="Cambria Math" panose="02040503050406030204" pitchFamily="18" charset="0"/>
                <a:cs typeface="Cambria Math" panose="02040503050406030204" pitchFamily="18" charset="0"/>
              </a:endParaRPr>
            </a:p>
            <a:p>
              <a:r>
                <a:rPr lang="en-US" altLang="zh-CN" sz="1400" dirty="0">
                  <a:solidFill>
                    <a:srgbClr val="0070C0"/>
                  </a:solidFill>
                  <a:latin typeface="Cambria Math" panose="02040503050406030204" pitchFamily="18" charset="0"/>
                  <a:cs typeface="Cambria Math" panose="02040503050406030204" pitchFamily="18" charset="0"/>
                  <a:sym typeface="+mn-ea"/>
                </a:rPr>
                <a:t>Nature,  566,  354   (2019)</a:t>
              </a:r>
              <a:endParaRPr lang="en-US" altLang="zh-CN" sz="1400" dirty="0">
                <a:solidFill>
                  <a:srgbClr val="0070C0"/>
                </a:solidFill>
                <a:latin typeface="Cambria Math" panose="02040503050406030204" pitchFamily="18" charset="0"/>
                <a:cs typeface="Cambria Math" panose="02040503050406030204" pitchFamily="18" charset="0"/>
                <a:sym typeface="+mn-ea"/>
              </a:endParaRPr>
            </a:p>
            <a:p>
              <a:r>
                <a:rPr sz="1400" dirty="0">
                  <a:solidFill>
                    <a:srgbClr val="0070C0"/>
                  </a:solidFill>
                  <a:latin typeface="Cambria Math" panose="02040503050406030204" pitchFamily="18" charset="0"/>
                  <a:cs typeface="Cambria Math" panose="02040503050406030204" pitchFamily="18" charset="0"/>
                  <a:sym typeface="+mn-ea"/>
                </a:rPr>
                <a:t>Nature</a:t>
              </a:r>
              <a:r>
                <a:rPr lang="en-US" sz="1400" dirty="0">
                  <a:solidFill>
                    <a:srgbClr val="0070C0"/>
                  </a:solidFill>
                  <a:latin typeface="Cambria Math" panose="02040503050406030204" pitchFamily="18" charset="0"/>
                  <a:cs typeface="Cambria Math" panose="02040503050406030204" pitchFamily="18" charset="0"/>
                  <a:sym typeface="+mn-ea"/>
                </a:rPr>
                <a:t>,</a:t>
              </a:r>
              <a:r>
                <a:rPr sz="1400" dirty="0">
                  <a:solidFill>
                    <a:srgbClr val="0070C0"/>
                  </a:solidFill>
                  <a:latin typeface="Cambria Math" panose="02040503050406030204" pitchFamily="18" charset="0"/>
                  <a:cs typeface="Cambria Math" panose="02040503050406030204" pitchFamily="18" charset="0"/>
                  <a:sym typeface="+mn-ea"/>
                </a:rPr>
                <a:t>  578</a:t>
              </a:r>
              <a:r>
                <a:rPr lang="en-US" sz="1400" dirty="0">
                  <a:solidFill>
                    <a:srgbClr val="0070C0"/>
                  </a:solidFill>
                  <a:latin typeface="Cambria Math" panose="02040503050406030204" pitchFamily="18" charset="0"/>
                  <a:cs typeface="Cambria Math" panose="02040503050406030204" pitchFamily="18" charset="0"/>
                  <a:sym typeface="+mn-ea"/>
                </a:rPr>
                <a:t>,  540</a:t>
              </a:r>
              <a:r>
                <a:rPr lang="fr-FR" altLang="zh-CN" sz="1400" dirty="0">
                  <a:solidFill>
                    <a:srgbClr val="0070C0"/>
                  </a:solidFill>
                  <a:latin typeface="Cambria Math" panose="02040503050406030204" pitchFamily="18" charset="0"/>
                  <a:cs typeface="Cambria Math" panose="02040503050406030204" pitchFamily="18" charset="0"/>
                  <a:sym typeface="+mn-ea"/>
                </a:rPr>
                <a:t> </a:t>
              </a:r>
              <a:r>
                <a:rPr lang="en-US" altLang="fr-FR" sz="1400" dirty="0">
                  <a:solidFill>
                    <a:srgbClr val="0070C0"/>
                  </a:solidFill>
                  <a:latin typeface="Cambria Math" panose="02040503050406030204" pitchFamily="18" charset="0"/>
                  <a:cs typeface="Cambria Math" panose="02040503050406030204" pitchFamily="18" charset="0"/>
                  <a:sym typeface="+mn-ea"/>
                </a:rPr>
                <a:t>  </a:t>
              </a:r>
              <a:r>
                <a:rPr lang="en-US" sz="1400" dirty="0">
                  <a:solidFill>
                    <a:srgbClr val="0070C0"/>
                  </a:solidFill>
                  <a:latin typeface="Cambria Math" panose="02040503050406030204" pitchFamily="18" charset="0"/>
                  <a:cs typeface="Cambria Math" panose="02040503050406030204" pitchFamily="18" charset="0"/>
                  <a:sym typeface="+mn-ea"/>
                </a:rPr>
                <a:t>(2020)</a:t>
              </a:r>
              <a:endParaRPr lang="en-US" altLang="en-US" sz="1400" dirty="0">
                <a:solidFill>
                  <a:srgbClr val="0070C0"/>
                </a:solidFill>
                <a:latin typeface="Cambria Math" panose="02040503050406030204" pitchFamily="18" charset="0"/>
                <a:cs typeface="Cambria Math" panose="02040503050406030204" pitchFamily="18" charset="0"/>
                <a:sym typeface="+mn-ea"/>
              </a:endParaRPr>
            </a:p>
          </p:txBody>
        </p:sp>
        <p:sp>
          <p:nvSpPr>
            <p:cNvPr id="8" name="矩形 7"/>
            <p:cNvSpPr/>
            <p:nvPr/>
          </p:nvSpPr>
          <p:spPr>
            <a:xfrm>
              <a:off x="8108" y="785"/>
              <a:ext cx="6189" cy="580"/>
            </a:xfrm>
            <a:prstGeom prst="rect">
              <a:avLst/>
            </a:prstGeom>
          </p:spPr>
          <p:txBody>
            <a:bodyPr wrap="square">
              <a:spAutoFit/>
            </a:bodyPr>
            <a:p>
              <a:pPr algn="l"/>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1</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 e-A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深部非弹散射</a:t>
              </a:r>
              <a:endParaRPr lang="en-US" altLang="zh-CN" dirty="0">
                <a:solidFill>
                  <a:schemeClr val="tx1">
                    <a:lumMod val="75000"/>
                    <a:lumOff val="25000"/>
                  </a:schemeClr>
                </a:solidFill>
                <a:latin typeface="Cambria Math" panose="02040503050406030204" pitchFamily="18" charset="0"/>
                <a:cs typeface="Cambria Math" panose="02040503050406030204" pitchFamily="18" charset="0"/>
              </a:endParaRPr>
            </a:p>
          </p:txBody>
        </p:sp>
      </p:grpSp>
      <p:pic>
        <p:nvPicPr>
          <p:cNvPr id="11" name="图片 10"/>
          <p:cNvPicPr>
            <a:picLocks noChangeAspect="1"/>
          </p:cNvPicPr>
          <p:nvPr/>
        </p:nvPicPr>
        <p:blipFill>
          <a:blip r:embed="rId2"/>
          <a:stretch>
            <a:fillRect/>
          </a:stretch>
        </p:blipFill>
        <p:spPr>
          <a:xfrm>
            <a:off x="5075555" y="1628775"/>
            <a:ext cx="3743325" cy="2487295"/>
          </a:xfrm>
          <a:prstGeom prst="rect">
            <a:avLst/>
          </a:prstGeom>
        </p:spPr>
      </p:pic>
      <p:grpSp>
        <p:nvGrpSpPr>
          <p:cNvPr id="18" name="组合 17"/>
          <p:cNvGrpSpPr/>
          <p:nvPr/>
        </p:nvGrpSpPr>
        <p:grpSpPr>
          <a:xfrm>
            <a:off x="4355465" y="4653280"/>
            <a:ext cx="4644390" cy="1354455"/>
            <a:chOff x="77" y="1253"/>
            <a:chExt cx="7941" cy="2133"/>
          </a:xfrm>
        </p:grpSpPr>
        <mc:AlternateContent xmlns:mc="http://schemas.openxmlformats.org/markup-compatibility/2006">
          <mc:Choice xmlns:a14="http://schemas.microsoft.com/office/drawing/2010/main" Requires="a14">
            <p:sp>
              <p:nvSpPr>
                <p:cNvPr id="5" name="矩形 4"/>
                <p:cNvSpPr/>
                <p:nvPr/>
              </p:nvSpPr>
              <p:spPr>
                <a:xfrm>
                  <a:off x="77" y="1253"/>
                  <a:ext cx="7503" cy="590"/>
                </a:xfrm>
                <a:prstGeom prst="rect">
                  <a:avLst/>
                </a:prstGeom>
              </p:spPr>
              <p:txBody>
                <a:bodyPr wrap="square">
                  <a:spAutoFit/>
                </a:bodyPr>
                <a:lstStyle/>
                <a:p>
                  <a:pPr algn="l"/>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2</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高能质子敲出反应：</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 </a:t>
                  </a:r>
                  <a14:m>
                    <m:oMath xmlns:m="http://schemas.openxmlformats.org/officeDocument/2006/math">
                      <m:sPre>
                        <m:sPrePr>
                          <m:ctrl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 </m:t>
                          </m:r>
                        </m:sub>
                        <m:sup>
                          <m:r>
                            <a:rPr lang="en-US" altLang="zh-CN"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12</m:t>
                          </m:r>
                        </m:sup>
                        <m:e>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t>C</m:t>
                          </m:r>
                        </m:e>
                      </m:sPre>
                      <m:d>
                        <m:dPr>
                          <m:ctrl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ctrlPr>
                        </m:dPr>
                        <m:e>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t>p</m:t>
                          </m:r>
                          <m:r>
                            <a:rPr lang="en-US" altLang="zh-CN"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t>p</m:t>
                          </m:r>
                          <m:r>
                            <a:rPr lang="en-US" altLang="zh-CN"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m:t>
                          </m:r>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t>pn</m:t>
                          </m:r>
                        </m:e>
                      </m:d>
                      <m:sPre>
                        <m:sPrePr>
                          <m:ctrl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 </m:t>
                          </m:r>
                        </m:sub>
                        <m:sup>
                          <m:r>
                            <a:rPr lang="en-US" altLang="zh-CN" dirty="0">
                              <a:solidFill>
                                <a:schemeClr val="tx1">
                                  <a:lumMod val="75000"/>
                                  <a:lumOff val="25000"/>
                                </a:schemeClr>
                              </a:solidFill>
                              <a:latin typeface="Cambria Math" panose="02040503050406030204" pitchFamily="18" charset="0"/>
                              <a:ea typeface="MS Mincho" charset="0"/>
                              <a:cs typeface="Cambria Math" panose="02040503050406030204" pitchFamily="18" charset="0"/>
                            </a:rPr>
                            <m:t>10</m:t>
                          </m:r>
                        </m:sup>
                        <m:e>
                          <m:r>
                            <m:rPr>
                              <m:sty m:val="p"/>
                            </m:rPr>
                            <a:rPr lang="en-US" altLang="zh-CN" dirty="0">
                              <a:solidFill>
                                <a:schemeClr val="tx1">
                                  <a:lumMod val="75000"/>
                                  <a:lumOff val="25000"/>
                                </a:schemeClr>
                              </a:solidFill>
                              <a:latin typeface="Cambria Math" panose="02040503050406030204" pitchFamily="18" charset="0"/>
                              <a:cs typeface="Cambria Math" panose="02040503050406030204" pitchFamily="18" charset="0"/>
                            </a:rPr>
                            <m:t>B</m:t>
                          </m:r>
                        </m:e>
                      </m:sPre>
                    </m:oMath>
                  </a14:m>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5" name="矩形 4"/>
                <p:cNvSpPr>
                  <a:spLocks noRot="1" noChangeAspect="1" noMove="1" noResize="1" noEditPoints="1" noAdjustHandles="1" noChangeArrowheads="1" noChangeShapeType="1" noTextEdit="1"/>
                </p:cNvSpPr>
                <p:nvPr/>
              </p:nvSpPr>
              <p:spPr>
                <a:xfrm>
                  <a:off x="77" y="1253"/>
                  <a:ext cx="7503" cy="590"/>
                </a:xfrm>
                <a:prstGeom prst="rect">
                  <a:avLst/>
                </a:prstGeom>
                <a:blipFill rotWithShape="1">
                  <a:blip r:embed="rId3"/>
                </a:blipFill>
              </p:spPr>
              <p:txBody>
                <a:bodyPr/>
                <a:lstStyle/>
                <a:p>
                  <a:r>
                    <a:rPr lang="zh-CN" altLang="en-US">
                      <a:noFill/>
                    </a:rPr>
                    <a:t> </a:t>
                  </a:r>
                </a:p>
              </p:txBody>
            </p:sp>
          </mc:Fallback>
        </mc:AlternateContent>
        <p:sp>
          <p:nvSpPr>
            <p:cNvPr id="12" name="文本框 11"/>
            <p:cNvSpPr txBox="1"/>
            <p:nvPr/>
          </p:nvSpPr>
          <p:spPr>
            <a:xfrm>
              <a:off x="736" y="1885"/>
              <a:ext cx="7282" cy="1501"/>
            </a:xfrm>
            <a:prstGeom prst="rect">
              <a:avLst/>
            </a:prstGeom>
          </p:spPr>
          <p:txBody>
            <a:bodyPr wrap="square">
              <a:spAutoFit/>
            </a:bodyPr>
            <a:p>
              <a:r>
                <a:rPr lang="en-US" altLang="zh-CN" sz="1400">
                  <a:solidFill>
                    <a:srgbClr val="0070C0"/>
                  </a:solidFill>
                  <a:latin typeface="Cambria Math" panose="02040503050406030204" pitchFamily="18" charset="0"/>
                  <a:ea typeface="CharisSIL"/>
                  <a:cs typeface="Cambria Math" panose="02040503050406030204" pitchFamily="18" charset="0"/>
                </a:rPr>
                <a:t>PRL 90 (2003) 042301; </a:t>
              </a:r>
              <a:endParaRPr lang="en-US" altLang="zh-CN" sz="1400">
                <a:solidFill>
                  <a:srgbClr val="0070C0"/>
                </a:solidFill>
                <a:latin typeface="Cambria Math" panose="02040503050406030204" pitchFamily="18" charset="0"/>
                <a:ea typeface="CharisSIL"/>
                <a:cs typeface="Cambria Math" panose="02040503050406030204" pitchFamily="18" charset="0"/>
              </a:endParaRPr>
            </a:p>
            <a:p>
              <a:r>
                <a:rPr lang="en-US" altLang="zh-CN" sz="1400">
                  <a:solidFill>
                    <a:srgbClr val="0070C0"/>
                  </a:solidFill>
                  <a:latin typeface="Cambria Math" panose="02040503050406030204" pitchFamily="18" charset="0"/>
                  <a:ea typeface="CharisSIL"/>
                  <a:cs typeface="Cambria Math" panose="02040503050406030204" pitchFamily="18" charset="0"/>
                </a:rPr>
                <a:t>PRL97 (2006) 162504</a:t>
              </a:r>
              <a:endParaRPr lang="en-US" altLang="zh-CN" sz="1400">
                <a:solidFill>
                  <a:srgbClr val="0070C0"/>
                </a:solidFill>
                <a:latin typeface="Cambria Math" panose="02040503050406030204" pitchFamily="18" charset="0"/>
                <a:ea typeface="CharisSIL"/>
                <a:cs typeface="Cambria Math" panose="02040503050406030204" pitchFamily="18" charset="0"/>
              </a:endParaRPr>
            </a:p>
            <a:p>
              <a:r>
                <a:rPr lang="en-US" altLang="zh-CN" sz="1400" dirty="0">
                  <a:solidFill>
                    <a:srgbClr val="0070C0"/>
                  </a:solidFill>
                  <a:latin typeface="Cambria Math" panose="02040503050406030204" pitchFamily="18" charset="0"/>
                  <a:cs typeface="Cambria Math" panose="02040503050406030204" pitchFamily="18" charset="0"/>
                  <a:sym typeface="+mn-ea"/>
                </a:rPr>
                <a:t>Nat. Phys. 17 (2021) 693.</a:t>
              </a:r>
              <a:endParaRPr lang="en-US" altLang="zh-CN" sz="1400" dirty="0">
                <a:solidFill>
                  <a:srgbClr val="0070C0"/>
                </a:solidFill>
                <a:latin typeface="Cambria Math" panose="02040503050406030204" pitchFamily="18" charset="0"/>
                <a:cs typeface="Cambria Math" panose="02040503050406030204" pitchFamily="18" charset="0"/>
              </a:endParaRPr>
            </a:p>
            <a:p>
              <a:endParaRPr lang="en-US" altLang="zh-CN" sz="1400" dirty="0">
                <a:solidFill>
                  <a:srgbClr val="0070C0"/>
                </a:solidFill>
                <a:latin typeface="Cambria Math" panose="02040503050406030204" pitchFamily="18" charset="0"/>
                <a:ea typeface="CharisSIL"/>
                <a:cs typeface="Cambria Math" panose="02040503050406030204" pitchFamily="18" charset="0"/>
              </a:endParaRPr>
            </a:p>
          </p:txBody>
        </p:sp>
      </p:grpSp>
      <p:sp>
        <p:nvSpPr>
          <p:cNvPr id="6" name="灯片编号占位符 5"/>
          <p:cNvSpPr>
            <a:spLocks noGrp="1"/>
          </p:cNvSpPr>
          <p:nvPr>
            <p:ph type="sldNum" sz="quarter" idx="12"/>
          </p:nvPr>
        </p:nvSpPr>
        <p:spPr/>
        <p:txBody>
          <a:bodyPr/>
          <a:p>
            <a:fld id="{780751F9-98E0-4E42-ADD9-55BAB4909C62}" type="slidenum">
              <a:rPr lang="zh-CN" altLang="en-US" smtClean="0"/>
            </a:fld>
            <a:endParaRPr lang="zh-CN" altLang="en-US"/>
          </a:p>
        </p:txBody>
      </p:sp>
      <p:sp>
        <p:nvSpPr>
          <p:cNvPr id="7" name="文本框 6"/>
          <p:cNvSpPr txBox="1"/>
          <p:nvPr/>
        </p:nvSpPr>
        <p:spPr>
          <a:xfrm>
            <a:off x="256540" y="6093460"/>
            <a:ext cx="8430260" cy="398780"/>
          </a:xfrm>
          <a:prstGeom prst="rect">
            <a:avLst/>
          </a:prstGeom>
          <a:noFill/>
        </p:spPr>
        <p:txBody>
          <a:bodyPr wrap="square" rtlCol="0" anchor="t">
            <a:spAutoFit/>
          </a:bodyPr>
          <a:p>
            <a:r>
              <a:rPr 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HIC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是实验室产生致密核物质的唯一手段，</a:t>
            </a:r>
            <a:r>
              <a:rPr 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在重离子碰撞中的信号如何？</a:t>
            </a:r>
            <a:endPar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110" y="128924"/>
            <a:ext cx="9144000"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 HIC</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中的</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韧致辐射与</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endPar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3" name="文本框 2"/>
          <p:cNvSpPr txBox="1"/>
          <p:nvPr/>
        </p:nvSpPr>
        <p:spPr>
          <a:xfrm>
            <a:off x="674370" y="6400800"/>
            <a:ext cx="7846060" cy="379730"/>
          </a:xfrm>
          <a:prstGeom prst="rect">
            <a:avLst/>
          </a:prstGeom>
          <a:noFill/>
        </p:spPr>
        <p:txBody>
          <a:bodyPr wrap="square" rtlCol="0" anchor="t">
            <a:noAutofit/>
          </a:bodyPr>
          <a:p>
            <a:pPr algn="ctr">
              <a:lnSpc>
                <a:spcPct val="120000"/>
              </a:lnSpc>
            </a:pPr>
            <a:r>
              <a:rPr lang="en-US" altLang="zh-CN" sz="1600" dirty="0">
                <a:solidFill>
                  <a:srgbClr val="0000FF"/>
                </a:solidFill>
                <a:latin typeface="Cambria Math" panose="02040503050406030204" pitchFamily="18" charset="0"/>
                <a:ea typeface="黑体" panose="02010609060101010101" pitchFamily="49" charset="-122"/>
                <a:cs typeface="Cambria Math" panose="02040503050406030204" pitchFamily="18" charset="0"/>
                <a:sym typeface="+mn-ea"/>
              </a:rPr>
              <a:t>J. H. Xu  et al., </a:t>
            </a:r>
            <a:r>
              <a:rPr lang="en-US" altLang="zh-CN" sz="1600" b="1" dirty="0">
                <a:solidFill>
                  <a:srgbClr val="0000FF"/>
                </a:solidFill>
                <a:latin typeface="Cambria Math" panose="02040503050406030204" pitchFamily="18" charset="0"/>
                <a:ea typeface="黑体" panose="02010609060101010101" pitchFamily="49" charset="-122"/>
                <a:cs typeface="Cambria Math" panose="02040503050406030204" pitchFamily="18" charset="0"/>
                <a:sym typeface="+mn-ea"/>
              </a:rPr>
              <a:t> Phys. Rev. Res. </a:t>
            </a:r>
            <a:r>
              <a:rPr lang="en-US" altLang="zh-CN" sz="1600" dirty="0">
                <a:solidFill>
                  <a:srgbClr val="0000FF"/>
                </a:solidFill>
                <a:latin typeface="Cambria Math" panose="02040503050406030204" pitchFamily="18" charset="0"/>
                <a:ea typeface="黑体" panose="02010609060101010101" pitchFamily="49" charset="-122"/>
                <a:cs typeface="Cambria Math" panose="02040503050406030204" pitchFamily="18" charset="0"/>
                <a:sym typeface="+mn-ea"/>
              </a:rPr>
              <a:t>7 043174(2025);      J. H. Xu  et al.,  </a:t>
            </a:r>
            <a:r>
              <a:rPr lang="en-US" altLang="zh-CN" sz="1600" b="1" dirty="0">
                <a:solidFill>
                  <a:srgbClr val="0000FF"/>
                </a:solidFill>
                <a:latin typeface="Cambria Math" panose="02040503050406030204" pitchFamily="18" charset="0"/>
                <a:ea typeface="黑体" panose="02010609060101010101" pitchFamily="49" charset="-122"/>
                <a:cs typeface="Cambria Math" panose="02040503050406030204" pitchFamily="18" charset="0"/>
                <a:sym typeface="+mn-ea"/>
              </a:rPr>
              <a:t>PRC 113, </a:t>
            </a:r>
            <a:r>
              <a:rPr lang="en-US" altLang="zh-CN" sz="1600" dirty="0">
                <a:solidFill>
                  <a:srgbClr val="0000FF"/>
                </a:solidFill>
                <a:latin typeface="Cambria Math" panose="02040503050406030204" pitchFamily="18" charset="0"/>
                <a:ea typeface="黑体" panose="02010609060101010101" pitchFamily="49" charset="-122"/>
                <a:cs typeface="Cambria Math" panose="02040503050406030204" pitchFamily="18" charset="0"/>
                <a:sym typeface="+mn-ea"/>
              </a:rPr>
              <a:t>044613 (2026)  </a:t>
            </a:r>
            <a:r>
              <a:rPr lang="en-US" altLang="zh-CN" sz="1600" dirty="0">
                <a:solidFill>
                  <a:srgbClr val="0000FF"/>
                </a:solidFill>
                <a:latin typeface="Cambria Math" panose="02040503050406030204" pitchFamily="18" charset="0"/>
                <a:ea typeface="黑体" panose="02010609060101010101" pitchFamily="49" charset="-122"/>
                <a:cs typeface="Cambria Math" panose="02040503050406030204" pitchFamily="18" charset="0"/>
                <a:sym typeface="+mn-ea"/>
              </a:rPr>
              <a:t>  </a:t>
            </a:r>
            <a:endParaRPr lang="en-US" altLang="zh-CN" sz="1600" dirty="0">
              <a:solidFill>
                <a:srgbClr val="0000FF"/>
              </a:solidFill>
              <a:latin typeface="Cambria Math" panose="02040503050406030204" pitchFamily="18" charset="0"/>
              <a:ea typeface="黑体" panose="02010609060101010101" pitchFamily="49" charset="-122"/>
              <a:cs typeface="Cambria Math" panose="02040503050406030204" pitchFamily="18" charset="0"/>
              <a:sym typeface="+mn-ea"/>
            </a:endParaRPr>
          </a:p>
        </p:txBody>
      </p:sp>
      <p:sp>
        <p:nvSpPr>
          <p:cNvPr id="6" name="灯片编号占位符 5"/>
          <p:cNvSpPr>
            <a:spLocks noGrp="1"/>
          </p:cNvSpPr>
          <p:nvPr>
            <p:ph type="sldNum" sz="quarter" idx="12"/>
          </p:nvPr>
        </p:nvSpPr>
        <p:spPr/>
        <p:txBody>
          <a:bodyPr/>
          <a:p>
            <a:fld id="{780751F9-98E0-4E42-ADD9-55BAB4909C62}" type="slidenum">
              <a:rPr lang="zh-CN" altLang="en-US" smtClean="0"/>
            </a:fld>
            <a:endParaRPr lang="zh-CN" altLang="en-US"/>
          </a:p>
        </p:txBody>
      </p:sp>
      <p:cxnSp>
        <p:nvCxnSpPr>
          <p:cNvPr id="8" name="直接连接符 7"/>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 name="Content Placeholder 2" descr="7b0a202020202262756c6c6574223a20227b5c2263617465676f727949645c223a5c225c222c5c2274656d706c61746549645c223a32303233313638347d220a7d0a"/>
              <p:cNvSpPr>
                <a:spLocks noGrp="1"/>
              </p:cNvSpPr>
              <p:nvPr>
                <p:ph sz="quarter" idx="13"/>
              </p:nvPr>
            </p:nvSpPr>
            <p:spPr>
              <a:xfrm>
                <a:off x="758825" y="4583430"/>
                <a:ext cx="7864475" cy="1068705"/>
              </a:xfrm>
            </p:spPr>
            <p:txBody>
              <a:bodyPr>
                <a:normAutofit/>
              </a:bodyPr>
              <a:p>
                <a:pPr algn="l">
                  <a:lnSpc>
                    <a:spcPct val="110000"/>
                  </a:lnSpc>
                  <a:buBlip>
                    <a:blip r:embed="rId1">
                      <a:extLst>
                        <a:ext uri="{96DAC541-7B7A-43D3-8B79-37D633B846F1}">
                          <asvg:svgBlip xmlns:asvg="http://schemas.microsoft.com/office/drawing/2016/SVG/main" r:embed="rId2"/>
                        </a:ext>
                      </a:extLst>
                    </a:blip>
                  </a:buBlip>
                </a:pPr>
                <a:r>
                  <a:rPr lang="zh-CN" altLang="en-US" sz="2400" dirty="0" smtClean="0">
                    <a:solidFill>
                      <a:schemeClr val="tx1">
                        <a:lumMod val="75000"/>
                        <a:lumOff val="25000"/>
                      </a:schemeClr>
                    </a:solidFill>
                    <a:latin typeface="Cambria Math" panose="02040503050406030204" pitchFamily="18" charset="0"/>
                    <a:cs typeface="Cambria Math" panose="02040503050406030204" pitchFamily="18" charset="0"/>
                  </a:rPr>
                  <a:t>综合不确定度分析，给出非零</a:t>
                </a:r>
                <a:r>
                  <a:rPr lang="en-US" altLang="zh-CN" sz="2400" dirty="0" smtClean="0">
                    <a:solidFill>
                      <a:schemeClr val="tx1">
                        <a:lumMod val="75000"/>
                        <a:lumOff val="25000"/>
                      </a:schemeClr>
                    </a:solidFill>
                    <a:latin typeface="Cambria Math" panose="02040503050406030204" pitchFamily="18" charset="0"/>
                    <a:cs typeface="Cambria Math" panose="02040503050406030204" pitchFamily="18" charset="0"/>
                  </a:rPr>
                  <a:t> R</a:t>
                </a:r>
                <a:r>
                  <a:rPr lang="en-US" altLang="zh-CN" sz="2400" baseline="-25000" dirty="0" smtClean="0">
                    <a:solidFill>
                      <a:schemeClr val="tx1">
                        <a:lumMod val="75000"/>
                        <a:lumOff val="25000"/>
                      </a:schemeClr>
                    </a:solidFill>
                    <a:latin typeface="Cambria Math" panose="02040503050406030204" pitchFamily="18" charset="0"/>
                    <a:cs typeface="Cambria Math" panose="02040503050406030204" pitchFamily="18" charset="0"/>
                  </a:rPr>
                  <a:t>HMT</a:t>
                </a:r>
                <a:r>
                  <a:rPr lang="en-US" altLang="zh-CN" sz="2400" dirty="0" smtClean="0">
                    <a:solidFill>
                      <a:schemeClr val="tx1">
                        <a:lumMod val="75000"/>
                        <a:lumOff val="25000"/>
                      </a:schemeClr>
                    </a:solidFill>
                    <a:latin typeface="Cambria Math" panose="02040503050406030204" pitchFamily="18" charset="0"/>
                    <a:cs typeface="Cambria Math" panose="02040503050406030204" pitchFamily="18" charset="0"/>
                  </a:rPr>
                  <a:t> (</a:t>
                </a:r>
                <a:r>
                  <a:rPr lang="zh-CN" altLang="en-US" sz="2400" dirty="0" smtClean="0">
                    <a:solidFill>
                      <a:schemeClr val="tx1">
                        <a:lumMod val="75000"/>
                        <a:lumOff val="25000"/>
                      </a:schemeClr>
                    </a:solidFill>
                    <a:latin typeface="Cambria Math" panose="02040503050406030204" pitchFamily="18" charset="0"/>
                    <a:cs typeface="Cambria Math" panose="02040503050406030204" pitchFamily="18" charset="0"/>
                  </a:rPr>
                  <a:t>置信度水平</a:t>
                </a:r>
                <a:r>
                  <a:rPr lang="en-US" altLang="zh-CN" sz="2400" dirty="0" smtClean="0">
                    <a:solidFill>
                      <a:schemeClr val="tx1">
                        <a:lumMod val="75000"/>
                        <a:lumOff val="25000"/>
                      </a:schemeClr>
                    </a:solidFill>
                    <a:latin typeface="Cambria Math" panose="02040503050406030204" pitchFamily="18" charset="0"/>
                    <a:cs typeface="Cambria Math" panose="02040503050406030204" pitchFamily="18" charset="0"/>
                  </a:rPr>
                  <a:t> &gt;</a:t>
                </a:r>
                <a:r>
                  <a:rPr lang="en-US" altLang="zh-CN" sz="2400" dirty="0" smtClean="0">
                    <a:solidFill>
                      <a:schemeClr val="tx1">
                        <a:lumMod val="75000"/>
                        <a:lumOff val="25000"/>
                      </a:schemeClr>
                    </a:solidFill>
                    <a:latin typeface="Cambria Math" panose="02040503050406030204" pitchFamily="18" charset="0"/>
                    <a:cs typeface="Cambria Math" panose="02040503050406030204" pitchFamily="18" charset="0"/>
                    <a:sym typeface="+mn-ea"/>
                  </a:rPr>
                  <a:t>5</a:t>
                </a:r>
                <a:r>
                  <a:rPr lang="en-US" altLang="zh-CN" sz="2400" dirty="0" smtClean="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a:t>
                </a:r>
                <a:r>
                  <a:rPr lang="en-US" altLang="zh-CN" sz="2400" dirty="0" smtClean="0">
                    <a:solidFill>
                      <a:schemeClr val="tx1">
                        <a:lumMod val="75000"/>
                        <a:lumOff val="25000"/>
                      </a:schemeClr>
                    </a:solidFill>
                    <a:latin typeface="Cambria Math" panose="02040503050406030204" pitchFamily="18" charset="0"/>
                    <a:cs typeface="Cambria Math" panose="02040503050406030204" pitchFamily="18" charset="0"/>
                  </a:rPr>
                  <a:t> )</a:t>
                </a:r>
                <a:r>
                  <a:rPr lang="zh-CN" altLang="en-US" sz="2400" dirty="0" smtClean="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a:t>
                </a:r>
                <a:endParaRPr lang="zh-CN" altLang="en-US" sz="2400" dirty="0" smtClean="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endParaRPr>
              </a:p>
              <a:p>
                <a:pPr marL="0" indent="0" algn="l">
                  <a:lnSpc>
                    <a:spcPct val="110000"/>
                  </a:lnSpc>
                  <a:buNone/>
                </a:pPr>
                <a:r>
                  <a:rPr lang="en-US" altLang="zh-CN" sz="2400" dirty="0" smtClean="0">
                    <a:solidFill>
                      <a:srgbClr val="FF0066"/>
                    </a:solidFill>
                    <a:latin typeface="Cambria Math" panose="02040503050406030204" pitchFamily="18" charset="0"/>
                    <a:ea typeface="MS Mincho" charset="0"/>
                    <a:cs typeface="Cambria Math" panose="02040503050406030204" pitchFamily="18" charset="0"/>
                  </a:rPr>
                  <a:t>                                  </a:t>
                </a:r>
                <a14:m>
                  <m:oMath xmlns:m="http://schemas.openxmlformats.org/officeDocument/2006/math">
                    <m:r>
                      <a:rPr lang="en-US" altLang="zh-CN" sz="2400" dirty="0" smtClean="0">
                        <a:solidFill>
                          <a:srgbClr val="FF0000"/>
                        </a:solidFill>
                        <a:latin typeface="Cambria Math" panose="02040503050406030204" pitchFamily="18" charset="0"/>
                        <a:cs typeface="Cambria Math" panose="02040503050406030204" pitchFamily="18" charset="0"/>
                        <a:sym typeface="+mn-ea"/>
                      </a:rPr>
                      <m:t>𝑅</m:t>
                    </m:r>
                    <m:r>
                      <a:rPr lang="en-US" altLang="zh-CN" sz="2400" baseline="-25000" dirty="0" smtClean="0">
                        <a:solidFill>
                          <a:srgbClr val="FF0000"/>
                        </a:solidFill>
                        <a:latin typeface="Cambria Math" panose="02040503050406030204" pitchFamily="18" charset="0"/>
                        <a:cs typeface="Cambria Math" panose="02040503050406030204" pitchFamily="18" charset="0"/>
                        <a:sym typeface="+mn-ea"/>
                      </a:rPr>
                      <m:t>𝐻𝑀𝑇</m:t>
                    </m:r>
                    <m:r>
                      <a:rPr lang="en-US" altLang="zh-CN" sz="2400" b="1" dirty="0" smtClean="0">
                        <a:solidFill>
                          <a:srgbClr val="FF0000"/>
                        </a:solidFill>
                        <a:latin typeface="Cambria Math" panose="02040503050406030204" pitchFamily="18" charset="0"/>
                        <a:ea typeface="MS Mincho" charset="0"/>
                        <a:cs typeface="Cambria Math" panose="02040503050406030204" pitchFamily="18" charset="0"/>
                      </a:rPr>
                      <m:t>=(</m:t>
                    </m:r>
                    <m:r>
                      <a:rPr lang="en-US" altLang="zh-CN" sz="2400" b="1" dirty="0" smtClean="0">
                        <a:solidFill>
                          <a:srgbClr val="FF0000"/>
                        </a:solidFill>
                        <a:latin typeface="Cambria Math" panose="02040503050406030204" pitchFamily="18" charset="0"/>
                        <a:ea typeface="MS Mincho" charset="0"/>
                        <a:cs typeface="Cambria Math" panose="02040503050406030204" pitchFamily="18" charset="0"/>
                      </a:rPr>
                      <m:t>𝟐𝟎</m:t>
                    </m:r>
                    <m:r>
                      <a:rPr lang="en-US" altLang="zh-CN" sz="2400" b="1" dirty="0" smtClean="0">
                        <a:solidFill>
                          <a:srgbClr val="FF0000"/>
                        </a:solidFill>
                        <a:latin typeface="Cambria Math" panose="02040503050406030204" pitchFamily="18" charset="0"/>
                        <a:ea typeface="MS Mincho" charset="0"/>
                        <a:cs typeface="Cambria Math" panose="02040503050406030204" pitchFamily="18" charset="0"/>
                      </a:rPr>
                      <m:t>±</m:t>
                    </m:r>
                    <m:r>
                      <a:rPr lang="en-US" altLang="zh-CN" sz="2400" b="1" dirty="0" smtClean="0">
                        <a:solidFill>
                          <a:srgbClr val="FF0000"/>
                        </a:solidFill>
                        <a:latin typeface="Cambria Math" panose="02040503050406030204" pitchFamily="18" charset="0"/>
                        <a:ea typeface="MS Mincho" charset="0"/>
                        <a:cs typeface="Cambria Math" panose="02040503050406030204" pitchFamily="18" charset="0"/>
                      </a:rPr>
                      <m:t>𝟑</m:t>
                    </m:r>
                    <m:r>
                      <a:rPr lang="en-US" altLang="zh-CN" sz="2400" b="1" dirty="0" smtClean="0">
                        <a:solidFill>
                          <a:srgbClr val="FF0000"/>
                        </a:solidFill>
                        <a:latin typeface="Cambria Math" panose="02040503050406030204" pitchFamily="18" charset="0"/>
                        <a:ea typeface="MS Mincho" charset="0"/>
                        <a:cs typeface="Cambria Math" panose="02040503050406030204" pitchFamily="18" charset="0"/>
                      </a:rPr>
                      <m:t>)%</m:t>
                    </m:r>
                  </m:oMath>
                </a14:m>
                <a:r>
                  <a:rPr lang="en-US" altLang="zh-CN" sz="2400" b="1" dirty="0" smtClean="0">
                    <a:solidFill>
                      <a:srgbClr val="FF0000"/>
                    </a:solidFill>
                    <a:latin typeface="Cambria Math" panose="02040503050406030204" pitchFamily="18" charset="0"/>
                    <a:ea typeface="MS Mincho" charset="0"/>
                    <a:cs typeface="Cambria Math" panose="02040503050406030204" pitchFamily="18" charset="0"/>
                  </a:rPr>
                  <a:t> </a:t>
                </a:r>
                <a:endParaRPr lang="zh-CN" altLang="en-US" sz="2400" dirty="0" smtClean="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endParaRPr>
              </a:p>
            </p:txBody>
          </p:sp>
        </mc:Choice>
        <mc:Fallback>
          <p:sp>
            <p:nvSpPr>
              <p:cNvPr id="5" name="Content Placeholder 2" descr="7b0a202020202262756c6c6574223a20227b5c2263617465676f727949645c223a5c225c222c5c2274656d706c61746549645c223a32303233313638347d220a7d0a"/>
              <p:cNvSpPr>
                <a:spLocks noRot="1" noChangeAspect="1" noMove="1" noResize="1" noEditPoints="1" noAdjustHandles="1" noChangeArrowheads="1" noChangeShapeType="1" noTextEdit="1"/>
              </p:cNvSpPr>
              <p:nvPr>
                <p:ph sz="quarter" idx="13"/>
              </p:nvPr>
            </p:nvSpPr>
            <p:spPr>
              <a:xfrm>
                <a:off x="758825" y="4583430"/>
                <a:ext cx="7864475" cy="1068705"/>
              </a:xfrm>
              <a:blipFill rotWithShape="1">
                <a:blip r:embed="rId3"/>
                <a:stretch>
                  <a:fillRect r="-864"/>
                </a:stretch>
              </a:blipFill>
            </p:spPr>
            <p:txBody>
              <a:bodyPr/>
              <a:lstStyle/>
              <a:p>
                <a:r>
                  <a:rPr lang="zh-CN" altLang="en-US">
                    <a:noFill/>
                  </a:rPr>
                  <a:t> </a:t>
                </a:r>
              </a:p>
            </p:txBody>
          </p:sp>
        </mc:Fallback>
      </mc:AlternateContent>
      <p:sp>
        <p:nvSpPr>
          <p:cNvPr id="9" name="文本框 8"/>
          <p:cNvSpPr txBox="1"/>
          <p:nvPr/>
        </p:nvSpPr>
        <p:spPr>
          <a:xfrm>
            <a:off x="8291195" y="4841875"/>
            <a:ext cx="3048000" cy="368300"/>
          </a:xfrm>
          <a:prstGeom prst="rect">
            <a:avLst/>
          </a:prstGeom>
          <a:noFill/>
        </p:spPr>
        <p:txBody>
          <a:bodyPr wrap="square" rtlCol="0">
            <a:spAutoFit/>
          </a:bodyPr>
          <a:p>
            <a:endParaRPr lang="zh-CN" altLang="en-US"/>
          </a:p>
        </p:txBody>
      </p:sp>
      <p:grpSp>
        <p:nvGrpSpPr>
          <p:cNvPr id="4" name="组合 3"/>
          <p:cNvGrpSpPr/>
          <p:nvPr/>
        </p:nvGrpSpPr>
        <p:grpSpPr>
          <a:xfrm>
            <a:off x="138641" y="905949"/>
            <a:ext cx="8914219" cy="3625641"/>
            <a:chOff x="93" y="5645"/>
            <a:chExt cx="14038" cy="5710"/>
          </a:xfrm>
        </p:grpSpPr>
        <p:grpSp>
          <p:nvGrpSpPr>
            <p:cNvPr id="12" name="组合 11"/>
            <p:cNvGrpSpPr/>
            <p:nvPr/>
          </p:nvGrpSpPr>
          <p:grpSpPr>
            <a:xfrm>
              <a:off x="93" y="5645"/>
              <a:ext cx="14038" cy="5710"/>
              <a:chOff x="145" y="3851"/>
              <a:chExt cx="14403" cy="6260"/>
            </a:xfrm>
          </p:grpSpPr>
          <p:pic>
            <p:nvPicPr>
              <p:cNvPr id="10" name="图片 9"/>
              <p:cNvPicPr>
                <a:picLocks noChangeAspect="1"/>
              </p:cNvPicPr>
              <p:nvPr/>
            </p:nvPicPr>
            <p:blipFill>
              <a:blip r:embed="rId4"/>
              <a:stretch>
                <a:fillRect/>
              </a:stretch>
            </p:blipFill>
            <p:spPr>
              <a:xfrm>
                <a:off x="145" y="3851"/>
                <a:ext cx="7505" cy="6260"/>
              </a:xfrm>
              <a:prstGeom prst="rect">
                <a:avLst/>
              </a:prstGeom>
            </p:spPr>
          </p:pic>
          <p:pic>
            <p:nvPicPr>
              <p:cNvPr id="11" name="图片 10"/>
              <p:cNvPicPr>
                <a:picLocks noChangeAspect="1"/>
              </p:cNvPicPr>
              <p:nvPr/>
            </p:nvPicPr>
            <p:blipFill>
              <a:blip r:embed="rId5"/>
              <a:stretch>
                <a:fillRect/>
              </a:stretch>
            </p:blipFill>
            <p:spPr>
              <a:xfrm>
                <a:off x="7312" y="3933"/>
                <a:ext cx="7236" cy="6098"/>
              </a:xfrm>
              <a:prstGeom prst="rect">
                <a:avLst/>
              </a:prstGeom>
            </p:spPr>
          </p:pic>
        </p:grpSp>
        <mc:AlternateContent xmlns:mc="http://schemas.openxmlformats.org/markup-compatibility/2006">
          <mc:Choice xmlns:a14="http://schemas.microsoft.com/office/drawing/2010/main" Requires="a14">
            <p:sp>
              <p:nvSpPr>
                <p:cNvPr id="13" name="文本框 12"/>
                <p:cNvSpPr txBox="1"/>
                <p:nvPr/>
              </p:nvSpPr>
              <p:spPr>
                <a:xfrm>
                  <a:off x="10342" y="9065"/>
                  <a:ext cx="2801" cy="531"/>
                </a:xfrm>
                <a:prstGeom prst="rect">
                  <a:avLst/>
                </a:prstGeom>
                <a:solidFill>
                  <a:schemeClr val="bg1"/>
                </a:solidFill>
              </p:spPr>
              <p:txBody>
                <a:bodyPr wrap="square" rtlCol="0" anchor="t">
                  <a:spAutoFit/>
                </a:bodyPr>
                <a:p>
                  <a14:m>
                    <m:oMathPara xmlns:m="http://schemas.openxmlformats.org/officeDocument/2006/math">
                      <m:oMathParaPr>
                        <m:jc m:val="centerGroup"/>
                      </m:oMathParaPr>
                      <m:oMath xmlns:m="http://schemas.openxmlformats.org/officeDocument/2006/math">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𝟐𝟎</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𝟏</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𝟐</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𝟏</m:t>
                        </m:r>
                        <m:r>
                          <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rPr>
                          <m:t>)%</m:t>
                        </m:r>
                      </m:oMath>
                    </m:oMathPara>
                  </a14:m>
                  <a:endParaRPr lang="en-US" altLang="zh-CN" sz="1600" b="1" dirty="0" smtClean="0">
                    <a:solidFill>
                      <a:schemeClr val="tx1">
                        <a:lumMod val="65000"/>
                        <a:lumOff val="35000"/>
                      </a:schemeClr>
                    </a:solidFill>
                    <a:latin typeface="Cambria Math" panose="02040503050406030204" pitchFamily="18" charset="0"/>
                    <a:ea typeface="MS Mincho" charset="0"/>
                    <a:cs typeface="Cambria Math" panose="02040503050406030204" pitchFamily="18" charset="0"/>
                  </a:endParaRPr>
                </a:p>
              </p:txBody>
            </p:sp>
          </mc:Choice>
          <mc:Fallback>
            <p:sp>
              <p:nvSpPr>
                <p:cNvPr id="13" name="文本框 12"/>
                <p:cNvSpPr txBox="1">
                  <a:spLocks noRot="1" noChangeAspect="1" noMove="1" noResize="1" noEditPoints="1" noAdjustHandles="1" noChangeArrowheads="1" noChangeShapeType="1" noTextEdit="1"/>
                </p:cNvSpPr>
                <p:nvPr/>
              </p:nvSpPr>
              <p:spPr>
                <a:xfrm>
                  <a:off x="10342" y="9065"/>
                  <a:ext cx="2801" cy="531"/>
                </a:xfrm>
                <a:prstGeom prst="rect">
                  <a:avLst/>
                </a:prstGeom>
                <a:blipFill rotWithShape="1">
                  <a:blip r:embed="rId6"/>
                </a:blipFill>
              </p:spPr>
              <p:txBody>
                <a:bodyPr/>
                <a:lstStyle/>
                <a:p>
                  <a:r>
                    <a:rPr lang="zh-CN" altLang="en-US">
                      <a:noFill/>
                    </a:rPr>
                    <a:t> </a:t>
                  </a:r>
                </a:p>
              </p:txBody>
            </p:sp>
          </mc:Fallback>
        </mc:AlternateContent>
      </p:grpSp>
      <p:sp>
        <p:nvSpPr>
          <p:cNvPr id="7" name="文本框 6"/>
          <p:cNvSpPr txBox="1"/>
          <p:nvPr/>
        </p:nvSpPr>
        <p:spPr>
          <a:xfrm>
            <a:off x="121285" y="5704205"/>
            <a:ext cx="8931910" cy="476250"/>
          </a:xfrm>
          <a:prstGeom prst="rect">
            <a:avLst/>
          </a:prstGeom>
          <a:noFill/>
        </p:spPr>
        <p:txBody>
          <a:bodyPr wrap="square" rtlCol="0" anchor="t">
            <a:noAutofit/>
          </a:bodyPr>
          <a:p>
            <a:r>
              <a:rPr lang="en-US" altLang="zh-CN">
                <a:solidFill>
                  <a:schemeClr val="tx1">
                    <a:lumMod val="75000"/>
                    <a:lumOff val="25000"/>
                  </a:schemeClr>
                </a:solidFill>
                <a:latin typeface="Cambria Math" panose="02040503050406030204" pitchFamily="18" charset="0"/>
                <a:ea typeface="NimbusRomNo9L-Medi"/>
                <a:cs typeface="Cambria Math" panose="02040503050406030204" pitchFamily="18" charset="0"/>
                <a:sym typeface="+mn-ea"/>
              </a:rPr>
              <a:t>J. H. Xu  et al.,  </a:t>
            </a:r>
            <a:r>
              <a:rPr lang="en-US" altLang="zh-CN" b="1">
                <a:solidFill>
                  <a:schemeClr val="tx1">
                    <a:lumMod val="75000"/>
                    <a:lumOff val="25000"/>
                  </a:schemeClr>
                </a:solidFill>
                <a:latin typeface="Cambria Math" panose="02040503050406030204" pitchFamily="18" charset="0"/>
                <a:ea typeface="NimbusRomNo9L-Medi"/>
                <a:cs typeface="Cambria Math" panose="02040503050406030204" pitchFamily="18" charset="0"/>
                <a:sym typeface="+mn-ea"/>
              </a:rPr>
              <a:t>Phys. Rev. Res </a:t>
            </a:r>
            <a:r>
              <a:rPr lang="en-US" altLang="zh-CN">
                <a:solidFill>
                  <a:schemeClr val="tx1">
                    <a:lumMod val="75000"/>
                    <a:lumOff val="25000"/>
                  </a:schemeClr>
                </a:solidFill>
                <a:latin typeface="Cambria Math" panose="02040503050406030204" pitchFamily="18" charset="0"/>
                <a:ea typeface="NimbusRomNo9L-Medi"/>
                <a:cs typeface="Cambria Math" panose="02040503050406030204" pitchFamily="18" charset="0"/>
                <a:sym typeface="+mn-ea"/>
              </a:rPr>
              <a:t>7, 043174 (2025) ;  </a:t>
            </a:r>
            <a:r>
              <a:rPr lang="en-US" altLang="zh-CN" b="1">
                <a:solidFill>
                  <a:schemeClr val="tx1">
                    <a:lumMod val="75000"/>
                    <a:lumOff val="25000"/>
                  </a:schemeClr>
                </a:solidFill>
                <a:latin typeface="Cambria Math" panose="02040503050406030204" pitchFamily="18" charset="0"/>
                <a:ea typeface="NimbusRomNo9L-Medi"/>
                <a:cs typeface="Cambria Math" panose="02040503050406030204" pitchFamily="18" charset="0"/>
                <a:sym typeface="+mn-ea"/>
              </a:rPr>
              <a:t> Phys. Rev. C</a:t>
            </a:r>
            <a:r>
              <a:rPr lang="en-US" altLang="zh-CN">
                <a:solidFill>
                  <a:schemeClr val="tx1">
                    <a:lumMod val="75000"/>
                    <a:lumOff val="25000"/>
                  </a:schemeClr>
                </a:solidFill>
                <a:latin typeface="Cambria Math" panose="02040503050406030204" pitchFamily="18" charset="0"/>
                <a:ea typeface="NimbusRomNo9L-Medi"/>
                <a:cs typeface="Cambria Math" panose="02040503050406030204" pitchFamily="18" charset="0"/>
                <a:sym typeface="+mn-ea"/>
              </a:rPr>
              <a:t> 113, 044613(2026)</a:t>
            </a:r>
            <a:endParaRPr lang="en-US" altLang="zh-CN">
              <a:solidFill>
                <a:schemeClr val="tx1">
                  <a:lumMod val="75000"/>
                  <a:lumOff val="25000"/>
                </a:schemeClr>
              </a:solidFill>
              <a:latin typeface="Cambria Math" panose="02040503050406030204" pitchFamily="18" charset="0"/>
              <a:ea typeface="宋体" panose="02010600030101010101" pitchFamily="2" charset="-122"/>
              <a:cs typeface="Cambria Math" panose="02040503050406030204" pitchFamily="18" charset="0"/>
              <a:sym typeface="+mn-e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6" y="59534"/>
            <a:ext cx="8498264"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可否</a:t>
            </a:r>
            <a:r>
              <a:rPr 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通过飞米显微技术</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研究</a:t>
            </a:r>
            <a:r>
              <a:rPr lang="en-US" altLang="zh-CN" sz="2800"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endParaRPr lang="zh-CN" altLang="en-US" sz="28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9" name="TextBox 8" descr="7b0a202020202262756c6c6574223a20227b5c2263617465676f727949645c223a5c225c222c5c2274656d706c61746549645c223a32303233313638347d220a7d0a"/>
              <p:cNvSpPr txBox="1"/>
              <p:nvPr/>
            </p:nvSpPr>
            <p:spPr>
              <a:xfrm>
                <a:off x="35560" y="764540"/>
                <a:ext cx="9136380" cy="1391920"/>
              </a:xfrm>
              <a:prstGeom prst="rect">
                <a:avLst/>
              </a:prstGeom>
              <a:noFill/>
            </p:spPr>
            <p:txBody>
              <a:bodyPr wrap="square" rtlCol="0">
                <a:noAutofit/>
              </a:bodyPr>
              <a:lstStyle/>
              <a:p>
                <a:pPr indent="0" algn="just">
                  <a:lnSpc>
                    <a:spcPct val="120000"/>
                  </a:lnSpc>
                  <a:spcBef>
                    <a:spcPts val="600"/>
                  </a:spcBef>
                  <a:buClrTx/>
                  <a:buSzTx/>
                  <a:buFont typeface="Arial" panose="020B0604020202020204" pitchFamily="34" charset="0"/>
                  <a:buNone/>
                </a:pP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对于</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Sn</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的同位素链，基态电荷半径满足</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14:m>
                  <m:oMath xmlns:m="http://schemas.openxmlformats.org/officeDocument/2006/math">
                    <m:r>
                      <a:rPr lang="en-US" altLang="zh-CN" sz="2300" b="1" i="1" u="none" strike="noStrike" baseline="0" dirty="0">
                        <a:solidFill>
                          <a:srgbClr val="FF0000"/>
                        </a:solidFill>
                        <a:latin typeface="Cambria Math" panose="02040503050406030204" pitchFamily="18" charset="0"/>
                        <a:cs typeface="Cambria Math" panose="02040503050406030204" pitchFamily="18" charset="0"/>
                      </a:rPr>
                      <m:t>𝑹</m:t>
                    </m:r>
                    <m:r>
                      <a:rPr lang="en-US" altLang="zh-CN" sz="2300" b="1" i="1" u="none" strike="noStrike" baseline="0" dirty="0">
                        <a:solidFill>
                          <a:srgbClr val="FF0000"/>
                        </a:solidFill>
                        <a:latin typeface="Cambria Math" panose="02040503050406030204" pitchFamily="18" charset="0"/>
                        <a:cs typeface="Cambria Math" panose="02040503050406030204" pitchFamily="18" charset="0"/>
                      </a:rPr>
                      <m:t>∝</m:t>
                    </m:r>
                    <m:sSup>
                      <m:sSupPr>
                        <m:ctrlPr>
                          <a:rPr lang="en-US" altLang="zh-CN" sz="2300" b="1" i="1" u="none" strike="noStrike" baseline="0" dirty="0">
                            <a:solidFill>
                              <a:srgbClr val="FF0000"/>
                            </a:solidFill>
                            <a:latin typeface="Cambria Math" panose="02040503050406030204" pitchFamily="18" charset="0"/>
                            <a:cs typeface="Cambria Math" panose="02040503050406030204" pitchFamily="18" charset="0"/>
                          </a:rPr>
                        </m:ctrlPr>
                      </m:sSupPr>
                      <m:e>
                        <m:r>
                          <a:rPr lang="en-US" altLang="zh-CN" sz="2300" b="1" i="1" u="none" strike="noStrike" baseline="0" dirty="0">
                            <a:solidFill>
                              <a:srgbClr val="FF0000"/>
                            </a:solidFill>
                            <a:latin typeface="Cambria Math" panose="02040503050406030204" pitchFamily="18" charset="0"/>
                            <a:cs typeface="Cambria Math" panose="02040503050406030204" pitchFamily="18" charset="0"/>
                          </a:rPr>
                          <m:t>𝑨</m:t>
                        </m:r>
                      </m:e>
                      <m:sup>
                        <m:r>
                          <a:rPr lang="en-US" altLang="zh-CN" sz="2300" b="1" i="1" u="none" strike="noStrike" baseline="0" dirty="0">
                            <a:solidFill>
                              <a:srgbClr val="FF0000"/>
                            </a:solidFill>
                            <a:latin typeface="Cambria Math" panose="02040503050406030204" pitchFamily="18" charset="0"/>
                            <a:cs typeface="Cambria Math" panose="02040503050406030204" pitchFamily="18" charset="0"/>
                          </a:rPr>
                          <m:t>𝟏</m:t>
                        </m:r>
                        <m:r>
                          <a:rPr lang="en-US" altLang="zh-CN" sz="2300" b="1" i="1" u="none" strike="noStrike" baseline="0" dirty="0">
                            <a:solidFill>
                              <a:srgbClr val="FF0000"/>
                            </a:solidFill>
                            <a:latin typeface="Cambria Math" panose="02040503050406030204" pitchFamily="18" charset="0"/>
                            <a:cs typeface="Cambria Math" panose="02040503050406030204" pitchFamily="18" charset="0"/>
                          </a:rPr>
                          <m:t>/</m:t>
                        </m:r>
                        <m:r>
                          <a:rPr lang="en-US" altLang="zh-CN" sz="2300" b="1" i="1" u="none" strike="noStrike" baseline="0" dirty="0">
                            <a:solidFill>
                              <a:srgbClr val="FF0000"/>
                            </a:solidFill>
                            <a:latin typeface="Cambria Math" panose="02040503050406030204" pitchFamily="18" charset="0"/>
                            <a:cs typeface="Cambria Math" panose="02040503050406030204" pitchFamily="18" charset="0"/>
                          </a:rPr>
                          <m:t>𝟑</m:t>
                        </m:r>
                      </m:sup>
                    </m:sSup>
                    <m:r>
                      <a:rPr lang="en-US" altLang="zh-CN" sz="2300" b="1" i="1" u="none" strike="noStrike" baseline="0" dirty="0">
                        <a:solidFill>
                          <a:srgbClr val="FF0000"/>
                        </a:solidFill>
                        <a:latin typeface="Cambria Math" panose="02040503050406030204" pitchFamily="18" charset="0"/>
                        <a:cs typeface="Cambria Math" panose="02040503050406030204" pitchFamily="18" charset="0"/>
                      </a:rPr>
                      <m:t> </m:t>
                    </m:r>
                  </m:oMath>
                </a14:m>
                <a:r>
                  <a:rPr lang="zh-CN" altLang="en-US" sz="23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a:t>
                </a:r>
                <a:r>
                  <a:rPr lang="en-US" altLang="zh-CN" sz="23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r>
                  <a:rPr lang="zh-CN" altLang="en-US" sz="23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而在</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在极端丰中子或者极端丰质子区域，其半径偏离这一规律，且偏离平均场的</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DFT</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计算，文献指出这是超越平均场效应</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[PRL 135,222501(2025)]</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a:t>
                </a:r>
                <a:endPar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9" name="TextBox 8" descr="7b0a202020202262756c6c6574223a20227b5c2263617465676f727949645c223a5c225c222c5c2274656d706c61746549645c223a32303233313638347d220a7d0a"/>
              <p:cNvSpPr txBox="1">
                <a:spLocks noRot="1" noChangeAspect="1" noMove="1" noResize="1" noEditPoints="1" noAdjustHandles="1" noChangeArrowheads="1" noChangeShapeType="1" noTextEdit="1"/>
              </p:cNvSpPr>
              <p:nvPr/>
            </p:nvSpPr>
            <p:spPr>
              <a:xfrm>
                <a:off x="35560" y="764540"/>
                <a:ext cx="9136380" cy="1391920"/>
              </a:xfrm>
              <a:prstGeom prst="rect">
                <a:avLst/>
              </a:prstGeom>
              <a:blipFill rotWithShape="1">
                <a:blip r:embed="rId1"/>
                <a:stretch>
                  <a:fillRect/>
                </a:stretch>
              </a:blipFill>
            </p:spPr>
            <p:txBody>
              <a:bodyPr/>
              <a:lstStyle/>
              <a:p>
                <a:r>
                  <a:rPr lang="zh-CN" altLang="en-US">
                    <a:noFill/>
                  </a:rPr>
                  <a:t> </a:t>
                </a:r>
              </a:p>
            </p:txBody>
          </p:sp>
        </mc:Fallback>
      </mc:AlternateContent>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12"/>
          </p:nvPr>
        </p:nvSpPr>
        <p:spPr>
          <a:xfrm>
            <a:off x="6457950" y="6492884"/>
            <a:ext cx="2057400" cy="365125"/>
          </a:xfrm>
        </p:spPr>
        <p:txBody>
          <a:bodyPr/>
          <a:p>
            <a:fld id="{780751F9-98E0-4E42-ADD9-55BAB4909C62}" type="slidenum">
              <a:rPr lang="zh-CN" altLang="en-US" smtClean="0"/>
            </a:fld>
            <a:endParaRPr lang="zh-CN" altLang="en-US"/>
          </a:p>
        </p:txBody>
      </p:sp>
      <p:pic>
        <p:nvPicPr>
          <p:cNvPr id="14" name="picture 30"/>
          <p:cNvPicPr>
            <a:picLocks noChangeAspect="1"/>
          </p:cNvPicPr>
          <p:nvPr/>
        </p:nvPicPr>
        <p:blipFill>
          <a:blip r:embed="rId2"/>
          <a:stretch>
            <a:fillRect/>
          </a:stretch>
        </p:blipFill>
        <p:spPr>
          <a:xfrm rot="21600000">
            <a:off x="251460" y="2857500"/>
            <a:ext cx="4855845" cy="3169920"/>
          </a:xfrm>
          <a:prstGeom prst="rect">
            <a:avLst/>
          </a:prstGeom>
        </p:spPr>
      </p:pic>
      <p:pic>
        <p:nvPicPr>
          <p:cNvPr id="45" name="图片 44"/>
          <p:cNvPicPr>
            <a:picLocks noChangeAspect="1"/>
          </p:cNvPicPr>
          <p:nvPr/>
        </p:nvPicPr>
        <p:blipFill>
          <a:blip r:embed="rId3"/>
          <a:stretch>
            <a:fillRect/>
          </a:stretch>
        </p:blipFill>
        <p:spPr>
          <a:xfrm>
            <a:off x="4211955" y="2708910"/>
            <a:ext cx="4516120" cy="3467735"/>
          </a:xfrm>
          <a:prstGeom prst="rect">
            <a:avLst/>
          </a:prstGeom>
        </p:spPr>
      </p:pic>
      <p:sp>
        <p:nvSpPr>
          <p:cNvPr id="3" name="文本框 2"/>
          <p:cNvSpPr txBox="1"/>
          <p:nvPr/>
        </p:nvSpPr>
        <p:spPr>
          <a:xfrm>
            <a:off x="382905" y="6301105"/>
            <a:ext cx="7678420" cy="450215"/>
          </a:xfrm>
          <a:prstGeom prst="rect">
            <a:avLst/>
          </a:prstGeom>
        </p:spPr>
        <p:txBody>
          <a:bodyPr>
            <a:noAutofit/>
          </a:bodyPr>
          <a:p>
            <a:pPr algn="ctr"/>
            <a:r>
              <a:rPr lang="en-US" altLang="zh-CN">
                <a:solidFill>
                  <a:srgbClr val="0000FF"/>
                </a:solidFill>
                <a:latin typeface="Cambria Math" panose="02040503050406030204" pitchFamily="18" charset="0"/>
                <a:ea typeface="黑体" panose="02010609060101010101" pitchFamily="49" charset="-122"/>
                <a:cs typeface="Cambria Math" panose="02040503050406030204" pitchFamily="18" charset="0"/>
              </a:rPr>
              <a:t>SRC </a:t>
            </a:r>
            <a:r>
              <a:rPr lang="zh-CN" altLang="en-US">
                <a:solidFill>
                  <a:srgbClr val="0000FF"/>
                </a:solidFill>
                <a:latin typeface="Cambria Math" panose="02040503050406030204" pitchFamily="18" charset="0"/>
                <a:ea typeface="黑体" panose="02010609060101010101" pitchFamily="49" charset="-122"/>
                <a:cs typeface="Cambria Math" panose="02040503050406030204" pitchFamily="18" charset="0"/>
              </a:rPr>
              <a:t>会影响反映长程关联的原子核电荷半径！</a:t>
            </a:r>
            <a:r>
              <a:rPr lang="en-US" altLang="zh-CN">
                <a:solidFill>
                  <a:srgbClr val="0000FF"/>
                </a:solidFill>
                <a:latin typeface="Cambria Math" panose="02040503050406030204" pitchFamily="18" charset="0"/>
                <a:ea typeface="黑体" panose="02010609060101010101" pitchFamily="49" charset="-122"/>
                <a:cs typeface="Cambria Math" panose="02040503050406030204" pitchFamily="18" charset="0"/>
              </a:rPr>
              <a:t>[PLB </a:t>
            </a:r>
            <a:r>
              <a:rPr lang="en-US" altLang="zh-CN" b="1">
                <a:solidFill>
                  <a:srgbClr val="0000FF"/>
                </a:solidFill>
                <a:latin typeface="Cambria Math" panose="02040503050406030204" pitchFamily="18" charset="0"/>
                <a:ea typeface="黑体" panose="02010609060101010101" pitchFamily="49" charset="-122"/>
                <a:cs typeface="Cambria Math" panose="02040503050406030204" pitchFamily="18" charset="0"/>
              </a:rPr>
              <a:t>793</a:t>
            </a:r>
            <a:r>
              <a:rPr lang="en-US" altLang="zh-CN">
                <a:solidFill>
                  <a:srgbClr val="0000FF"/>
                </a:solidFill>
                <a:latin typeface="Cambria Math" panose="02040503050406030204" pitchFamily="18" charset="0"/>
                <a:ea typeface="黑体" panose="02010609060101010101" pitchFamily="49" charset="-122"/>
                <a:cs typeface="Cambria Math" panose="02040503050406030204" pitchFamily="18" charset="0"/>
              </a:rPr>
              <a:t>, 360 (2019)]</a:t>
            </a:r>
            <a:endParaRPr lang="en-US" altLang="zh-CN">
              <a:solidFill>
                <a:srgbClr val="0000FF"/>
              </a:solidFill>
              <a:latin typeface="Cambria Math" panose="02040503050406030204" pitchFamily="18" charset="0"/>
              <a:ea typeface="黑体" panose="02010609060101010101" pitchFamily="49" charset="-122"/>
              <a:cs typeface="Cambria Math" panose="020405030504060302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6" y="59534"/>
            <a:ext cx="8498264"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超出平均场的相互作用</a:t>
            </a:r>
            <a:endParaRPr 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9" name="TextBox 8" descr="7b0a202020202262756c6c6574223a20227b5c2263617465676f727949645c223a5c225c222c5c2274656d706c61746549645c223a32303233313638347d220a7d0a"/>
          <p:cNvSpPr txBox="1"/>
          <p:nvPr/>
        </p:nvSpPr>
        <p:spPr>
          <a:xfrm>
            <a:off x="35560" y="836930"/>
            <a:ext cx="8985885" cy="986155"/>
          </a:xfrm>
          <a:prstGeom prst="rect">
            <a:avLst/>
          </a:prstGeom>
          <a:noFill/>
        </p:spPr>
        <p:txBody>
          <a:bodyPr wrap="square" rtlCol="0">
            <a:noAutofit/>
          </a:bodyPr>
          <a:lstStyle/>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r>
              <a:rPr lang="zh-CN" altLang="en-US"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在质子与</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Ca</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同位素链原子</a:t>
            </a:r>
            <a:r>
              <a:rPr lang="zh-CN" altLang="en-US"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核弹散实验中，结果表明，极端丰中子同位素中，质子的动量分布在费米能附近展示出显著增强，这来源于增强的</a:t>
            </a:r>
            <a:r>
              <a:rPr lang="en-US" alt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np</a:t>
            </a:r>
            <a:r>
              <a:rPr lang="zh-CN" altLang="en-US"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关联。</a:t>
            </a:r>
            <a:endParaRPr 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endParaRPr lang="en-US" altLang="zh-CN" sz="2000" i="0" u="none" strike="noStrike" baseline="0" dirty="0">
              <a:solidFill>
                <a:srgbClr val="C92B2F"/>
              </a:solidFill>
              <a:latin typeface="Cambria Math" panose="02040503050406030204" pitchFamily="18" charset="0"/>
              <a:cs typeface="Cambria Math" panose="02040503050406030204" pitchFamily="18" charset="0"/>
            </a:endParaRPr>
          </a:p>
          <a:p>
            <a:pPr indent="0" algn="just">
              <a:lnSpc>
                <a:spcPct val="120000"/>
              </a:lnSpc>
              <a:spcBef>
                <a:spcPts val="600"/>
              </a:spcBef>
              <a:buClrTx/>
              <a:buSzTx/>
              <a:buFont typeface="Arial" panose="020B0604020202020204" pitchFamily="34" charset="0"/>
              <a:buNone/>
            </a:pPr>
            <a:endParaRPr lang="en-US" altLang="zh-CN" sz="2000" i="0" u="none" strike="noStrike" baseline="0" dirty="0">
              <a:solidFill>
                <a:srgbClr val="C92B2F"/>
              </a:solidFill>
              <a:latin typeface="Cambria Math" panose="02040503050406030204" pitchFamily="18" charset="0"/>
              <a:cs typeface="Cambria Math" panose="02040503050406030204" pitchFamily="18" charset="0"/>
            </a:endParaRPr>
          </a:p>
        </p:txBody>
      </p:sp>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12"/>
          </p:nvPr>
        </p:nvSpPr>
        <p:spPr>
          <a:xfrm>
            <a:off x="6457950" y="6492884"/>
            <a:ext cx="2057400" cy="365125"/>
          </a:xfrm>
        </p:spPr>
        <p:txBody>
          <a:bodyPr/>
          <a:p>
            <a:fld id="{780751F9-98E0-4E42-ADD9-55BAB4909C62}" type="slidenum">
              <a:rPr lang="zh-CN" altLang="en-US" smtClean="0"/>
            </a:fld>
            <a:endParaRPr lang="zh-CN" altLang="en-US"/>
          </a:p>
        </p:txBody>
      </p:sp>
      <p:sp>
        <p:nvSpPr>
          <p:cNvPr id="4" name="文本框 3"/>
          <p:cNvSpPr txBox="1"/>
          <p:nvPr/>
        </p:nvSpPr>
        <p:spPr>
          <a:xfrm>
            <a:off x="251460" y="5805170"/>
            <a:ext cx="8681720" cy="798830"/>
          </a:xfrm>
          <a:prstGeom prst="rect">
            <a:avLst/>
          </a:prstGeom>
          <a:noFill/>
        </p:spPr>
        <p:txBody>
          <a:bodyPr wrap="square" rtlCol="0" anchor="t">
            <a:spAutoFit/>
          </a:bodyPr>
          <a:p>
            <a:r>
              <a:rPr lang="zh-CN" sz="2300" dirty="0">
                <a:solidFill>
                  <a:schemeClr val="tx1">
                    <a:lumMod val="75000"/>
                    <a:lumOff val="25000"/>
                  </a:schemeClr>
                </a:solidFill>
                <a:latin typeface="Cambria Math" panose="02040503050406030204" pitchFamily="18" charset="0"/>
                <a:cs typeface="Cambria Math" panose="02040503050406030204" pitchFamily="18" charset="0"/>
                <a:sym typeface="+mn-ea"/>
              </a:rPr>
              <a:t>问：这种超出平均场的相互作用</a:t>
            </a:r>
            <a:r>
              <a:rPr lang="en-US" altLang="zh-CN" sz="2300" dirty="0">
                <a:solidFill>
                  <a:schemeClr val="tx1">
                    <a:lumMod val="75000"/>
                    <a:lumOff val="25000"/>
                  </a:schemeClr>
                </a:solidFill>
                <a:latin typeface="Cambria Math" panose="02040503050406030204" pitchFamily="18" charset="0"/>
                <a:cs typeface="Cambria Math" panose="02040503050406030204" pitchFamily="18" charset="0"/>
                <a:sym typeface="+mn-ea"/>
              </a:rPr>
              <a:t>(np </a:t>
            </a:r>
            <a:r>
              <a:rPr lang="zh-CN" altLang="en-US" sz="2300" dirty="0">
                <a:solidFill>
                  <a:schemeClr val="tx1">
                    <a:lumMod val="75000"/>
                    <a:lumOff val="25000"/>
                  </a:schemeClr>
                </a:solidFill>
                <a:latin typeface="Cambria Math" panose="02040503050406030204" pitchFamily="18" charset="0"/>
                <a:cs typeface="Cambria Math" panose="02040503050406030204" pitchFamily="18" charset="0"/>
                <a:sym typeface="+mn-ea"/>
              </a:rPr>
              <a:t>关联</a:t>
            </a:r>
            <a:r>
              <a:rPr lang="en-US" altLang="zh-CN" sz="23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zh-CN" sz="2300" dirty="0">
                <a:solidFill>
                  <a:schemeClr val="tx1">
                    <a:lumMod val="75000"/>
                    <a:lumOff val="25000"/>
                  </a:schemeClr>
                </a:solidFill>
                <a:latin typeface="Cambria Math" panose="02040503050406030204" pitchFamily="18" charset="0"/>
                <a:cs typeface="Cambria Math" panose="02040503050406030204" pitchFamily="18" charset="0"/>
                <a:sym typeface="+mn-ea"/>
              </a:rPr>
              <a:t>，在重离子碰撞的动力学过程中是否会放大？</a:t>
            </a:r>
            <a:endParaRPr lang="zh-CN" altLang="en-US" sz="23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grpSp>
        <p:nvGrpSpPr>
          <p:cNvPr id="8" name="组合 7"/>
          <p:cNvGrpSpPr/>
          <p:nvPr/>
        </p:nvGrpSpPr>
        <p:grpSpPr>
          <a:xfrm>
            <a:off x="204470" y="2318385"/>
            <a:ext cx="8728075" cy="2373630"/>
            <a:chOff x="283" y="4039"/>
            <a:chExt cx="13745" cy="3738"/>
          </a:xfrm>
        </p:grpSpPr>
        <p:pic>
          <p:nvPicPr>
            <p:cNvPr id="3" name="图片 2"/>
            <p:cNvPicPr>
              <a:picLocks noChangeAspect="1"/>
            </p:cNvPicPr>
            <p:nvPr/>
          </p:nvPicPr>
          <p:blipFill>
            <a:blip r:embed="rId3"/>
            <a:srcRect t="49260"/>
            <a:stretch>
              <a:fillRect/>
            </a:stretch>
          </p:blipFill>
          <p:spPr>
            <a:xfrm>
              <a:off x="6406" y="4039"/>
              <a:ext cx="7623" cy="3738"/>
            </a:xfrm>
            <a:prstGeom prst="rect">
              <a:avLst/>
            </a:prstGeom>
          </p:spPr>
        </p:pic>
        <p:pic>
          <p:nvPicPr>
            <p:cNvPr id="5" name="图片 4"/>
            <p:cNvPicPr>
              <a:picLocks noChangeAspect="1"/>
            </p:cNvPicPr>
            <p:nvPr/>
          </p:nvPicPr>
          <p:blipFill>
            <a:blip r:embed="rId3"/>
            <a:srcRect r="19539" b="53821"/>
            <a:stretch>
              <a:fillRect/>
            </a:stretch>
          </p:blipFill>
          <p:spPr>
            <a:xfrm>
              <a:off x="283" y="4153"/>
              <a:ext cx="5880" cy="3402"/>
            </a:xfrm>
            <a:prstGeom prst="rect">
              <a:avLst/>
            </a:prstGeom>
          </p:spPr>
        </p:pic>
      </p:grpSp>
      <p:sp>
        <p:nvSpPr>
          <p:cNvPr id="10" name="文本框 9"/>
          <p:cNvSpPr txBox="1"/>
          <p:nvPr/>
        </p:nvSpPr>
        <p:spPr>
          <a:xfrm>
            <a:off x="683895" y="5026025"/>
            <a:ext cx="7985760" cy="445135"/>
          </a:xfrm>
          <a:prstGeom prst="rect">
            <a:avLst/>
          </a:prstGeom>
        </p:spPr>
        <p:txBody>
          <a:bodyPr wrap="square">
            <a:spAutoFit/>
          </a:bodyPr>
          <a:p>
            <a:pPr algn="ctr"/>
            <a:r>
              <a:rPr lang="zh-CN" sz="2300" dirty="0">
                <a:solidFill>
                  <a:srgbClr val="FF0000"/>
                </a:solidFill>
                <a:latin typeface="Cambria Math" panose="02040503050406030204" pitchFamily="18" charset="0"/>
                <a:cs typeface="Cambria Math" panose="02040503050406030204" pitchFamily="18" charset="0"/>
              </a:rPr>
              <a:t>R. J. Charity</a:t>
            </a:r>
            <a:r>
              <a:rPr lang="en-US" altLang="zh-CN" sz="2300" dirty="0">
                <a:solidFill>
                  <a:srgbClr val="FF0000"/>
                </a:solidFill>
                <a:latin typeface="Cambria Math" panose="02040503050406030204" pitchFamily="18" charset="0"/>
                <a:cs typeface="Cambria Math" panose="02040503050406030204" pitchFamily="18" charset="0"/>
              </a:rPr>
              <a:t>  et al</a:t>
            </a:r>
            <a:r>
              <a:rPr lang="zh-CN" sz="2300" dirty="0">
                <a:solidFill>
                  <a:srgbClr val="FF0000"/>
                </a:solidFill>
                <a:latin typeface="Cambria Math" panose="02040503050406030204" pitchFamily="18" charset="0"/>
                <a:cs typeface="Cambria Math" panose="02040503050406030204" pitchFamily="18" charset="0"/>
              </a:rPr>
              <a:t>, Phys. Rev. Lett. 97,</a:t>
            </a:r>
            <a:r>
              <a:rPr lang="en-US" altLang="zh-CN" sz="2300" dirty="0">
                <a:solidFill>
                  <a:srgbClr val="FF0000"/>
                </a:solidFill>
                <a:latin typeface="Cambria Math" panose="02040503050406030204" pitchFamily="18" charset="0"/>
                <a:cs typeface="Cambria Math" panose="02040503050406030204" pitchFamily="18" charset="0"/>
              </a:rPr>
              <a:t> </a:t>
            </a:r>
            <a:r>
              <a:rPr lang="zh-CN" sz="2300" dirty="0">
                <a:solidFill>
                  <a:srgbClr val="FF0000"/>
                </a:solidFill>
                <a:latin typeface="Cambria Math" panose="02040503050406030204" pitchFamily="18" charset="0"/>
                <a:cs typeface="Cambria Math" panose="02040503050406030204" pitchFamily="18" charset="0"/>
              </a:rPr>
              <a:t>162503</a:t>
            </a:r>
            <a:r>
              <a:rPr lang="en-US" altLang="zh-CN" sz="2300" dirty="0">
                <a:solidFill>
                  <a:srgbClr val="FF0000"/>
                </a:solidFill>
                <a:latin typeface="Cambria Math" panose="02040503050406030204" pitchFamily="18" charset="0"/>
                <a:cs typeface="Cambria Math" panose="02040503050406030204" pitchFamily="18" charset="0"/>
              </a:rPr>
              <a:t> (2006)</a:t>
            </a:r>
            <a:endParaRPr lang="en-US" altLang="zh-CN" sz="2300" dirty="0">
              <a:solidFill>
                <a:srgbClr val="FF0000"/>
              </a:solidFill>
              <a:latin typeface="Cambria Math" panose="02040503050406030204" pitchFamily="18" charset="0"/>
              <a:cs typeface="Cambria Math" panose="020405030504060302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6" y="59534"/>
            <a:ext cx="8498264"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飞米显微技术的应用</a:t>
            </a:r>
            <a:endParaRPr 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9" name="TextBox 8" descr="7b0a202020202262756c6c6574223a20227b5c2263617465676f727949645c223a5c225c222c5c2274656d706c61746549645c223a32303233313638347d220a7d0a"/>
              <p:cNvSpPr txBox="1"/>
              <p:nvPr/>
            </p:nvSpPr>
            <p:spPr>
              <a:xfrm>
                <a:off x="35560" y="764540"/>
                <a:ext cx="8985885" cy="1920875"/>
              </a:xfrm>
              <a:prstGeom prst="rect">
                <a:avLst/>
              </a:prstGeom>
              <a:noFill/>
            </p:spPr>
            <p:txBody>
              <a:bodyPr wrap="square" rtlCol="0">
                <a:noAutofit/>
              </a:bodyPr>
              <a:lstStyle/>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r>
                  <a:rPr 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考虑</a:t>
                </a:r>
                <a14:m>
                  <m:oMath xmlns:m="http://schemas.openxmlformats.org/officeDocument/2006/math">
                    <m:sPre>
                      <m:sPrePr>
                        <m:ctrlP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108</m:t>
                        </m:r>
                      </m:sup>
                      <m:e>
                        <m:r>
                          <m:rPr>
                            <m:sty m:val="p"/>
                          </m:rPr>
                          <a:rPr lang="en-US" altLang="zh-CN" sz="20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m:t>
                    </m:r>
                    <m:sPre>
                      <m:sPrePr>
                        <m:ctrlP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112</m:t>
                        </m:r>
                      </m:sup>
                      <m:e>
                        <m:r>
                          <m:rPr>
                            <m:sty m:val="p"/>
                          </m:rPr>
                          <a:rPr lang="en-US" altLang="zh-CN" sz="20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oMath>
                </a14:m>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14:m>
                  <m:oMath xmlns:m="http://schemas.openxmlformats.org/officeDocument/2006/math">
                    <m:sPre>
                      <m:sPrePr>
                        <m:ctrlP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132</m:t>
                        </m:r>
                      </m:sup>
                      <m:e>
                        <m:r>
                          <m:rPr>
                            <m:sty m:val="p"/>
                          </m:rPr>
                          <a:rPr lang="en-US" altLang="zh-CN" sz="20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m:t>
                    </m:r>
                    <m:sPre>
                      <m:sPrePr>
                        <m:ctrlP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124</m:t>
                        </m:r>
                      </m:sup>
                      <m:e>
                        <m:r>
                          <m:rPr>
                            <m:sty m:val="p"/>
                          </m:rPr>
                          <a:rPr lang="en-US" altLang="zh-CN" sz="20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r>
                      <a:rPr lang="en-US" altLang="zh-CN" sz="20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oMath>
                </a14:m>
                <a:r>
                  <a:rPr lang="en-US" alt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r>
                  <a:rPr 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两个极端</a:t>
                </a:r>
                <a:r>
                  <a:rPr lang="en-US" alt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N/Z</a:t>
                </a:r>
                <a:r>
                  <a:rPr lang="zh-CN" altLang="en-US"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的系统：</a:t>
                </a:r>
                <a:r>
                  <a:rPr lang="en-US" alt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r>
                  <a:rPr 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如果在碰撞过程中，超出平均场的两体关联没有影响，则碰撞之后的质子发射半径应该也相差不大！</a:t>
                </a:r>
                <a:endParaRPr 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a:p>
                <a:pPr indent="0" algn="just">
                  <a:lnSpc>
                    <a:spcPct val="120000"/>
                  </a:lnSpc>
                  <a:spcBef>
                    <a:spcPts val="600"/>
                  </a:spcBef>
                  <a:buFont typeface="Arial" panose="020B0604020202020204" pitchFamily="34" charset="0"/>
                  <a:buNone/>
                </a:pPr>
                <a:r>
                  <a:rPr lang="en-US" alt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r>
                  <a:rPr lang="en-US" altLang="zh-CN" sz="2000" i="0" u="none" strike="noStrike" baseline="0" dirty="0">
                    <a:solidFill>
                      <a:srgbClr val="FF0000"/>
                    </a:solidFill>
                    <a:latin typeface="Cambria Math" panose="02040503050406030204" pitchFamily="18" charset="0"/>
                    <a:cs typeface="Cambria Math" panose="02040503050406030204" pitchFamily="18" charset="0"/>
                  </a:rPr>
                  <a:t>    </a:t>
                </a:r>
                <a:r>
                  <a:rPr lang="zh-CN" altLang="en-US" sz="2000" i="0" u="none" strike="noStrike" baseline="0" dirty="0">
                    <a:solidFill>
                      <a:srgbClr val="FF0000"/>
                    </a:solidFill>
                    <a:latin typeface="Cambria Math" panose="02040503050406030204" pitchFamily="18" charset="0"/>
                    <a:cs typeface="Cambria Math" panose="02040503050406030204" pitchFamily="18" charset="0"/>
                  </a:rPr>
                  <a:t>但是：理论研究表明：</a:t>
                </a:r>
                <a:r>
                  <a:rPr lang="en-US" altLang="zh-CN" sz="2000" i="0" u="none" strike="noStrike" baseline="0" dirty="0">
                    <a:solidFill>
                      <a:srgbClr val="FF0000"/>
                    </a:solidFill>
                    <a:latin typeface="Cambria Math" panose="02040503050406030204" pitchFamily="18" charset="0"/>
                    <a:cs typeface="Cambria Math" panose="02040503050406030204" pitchFamily="18" charset="0"/>
                  </a:rPr>
                  <a:t>np </a:t>
                </a:r>
                <a:r>
                  <a:rPr lang="zh-CN" altLang="en-US" sz="2000" i="0" u="none" strike="noStrike" baseline="0" dirty="0">
                    <a:solidFill>
                      <a:srgbClr val="FF0000"/>
                    </a:solidFill>
                    <a:latin typeface="Cambria Math" panose="02040503050406030204" pitchFamily="18" charset="0"/>
                    <a:cs typeface="Cambria Math" panose="02040503050406030204" pitchFamily="18" charset="0"/>
                  </a:rPr>
                  <a:t>短程关联对</a:t>
                </a:r>
                <a:r>
                  <a:rPr lang="en-US" altLang="zh-CN" sz="2000" i="0" u="none" strike="noStrike" baseline="0" dirty="0">
                    <a:solidFill>
                      <a:srgbClr val="FF0000"/>
                    </a:solidFill>
                    <a:latin typeface="Cambria Math" panose="02040503050406030204" pitchFamily="18" charset="0"/>
                    <a:cs typeface="Cambria Math" panose="02040503050406030204" pitchFamily="18" charset="0"/>
                  </a:rPr>
                  <a:t>p-p</a:t>
                </a:r>
                <a:r>
                  <a:rPr lang="zh-CN" altLang="en-US" sz="2000" i="0" u="none" strike="noStrike" baseline="0" dirty="0">
                    <a:solidFill>
                      <a:srgbClr val="FF0000"/>
                    </a:solidFill>
                    <a:latin typeface="Cambria Math" panose="02040503050406030204" pitchFamily="18" charset="0"/>
                    <a:cs typeface="Cambria Math" panose="02040503050406030204" pitchFamily="18" charset="0"/>
                  </a:rPr>
                  <a:t>关联函数有显著效应</a:t>
                </a:r>
                <a:r>
                  <a:rPr lang="en-US" altLang="zh-CN" sz="2000" i="0" u="none" strike="noStrike" baseline="0" dirty="0">
                    <a:solidFill>
                      <a:srgbClr val="FF0000"/>
                    </a:solidFill>
                    <a:latin typeface="Cambria Math" panose="02040503050406030204" pitchFamily="18" charset="0"/>
                    <a:cs typeface="Cambria Math" panose="02040503050406030204" pitchFamily="18" charset="0"/>
                  </a:rPr>
                  <a:t>!</a:t>
                </a:r>
                <a:endParaRPr lang="zh-CN" sz="20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a:p>
                <a:pPr indent="0" algn="just">
                  <a:lnSpc>
                    <a:spcPct val="120000"/>
                  </a:lnSpc>
                  <a:spcBef>
                    <a:spcPts val="600"/>
                  </a:spcBef>
                  <a:buClrTx/>
                  <a:buSzTx/>
                  <a:buFont typeface="Arial" panose="020B0604020202020204" pitchFamily="34" charset="0"/>
                  <a:buNone/>
                </a:pPr>
                <a:endPar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a:p>
                <a:pPr indent="0" algn="just">
                  <a:lnSpc>
                    <a:spcPct val="120000"/>
                  </a:lnSpc>
                  <a:spcBef>
                    <a:spcPts val="600"/>
                  </a:spcBef>
                  <a:buClrTx/>
                  <a:buSzTx/>
                  <a:buFont typeface="Arial" panose="020B0604020202020204" pitchFamily="34" charset="0"/>
                  <a:buNone/>
                </a:pPr>
                <a:endParaRPr lang="en-US" altLang="zh-CN" sz="20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p:txBody>
          </p:sp>
        </mc:Choice>
        <mc:Fallback>
          <p:sp>
            <p:nvSpPr>
              <p:cNvPr id="9" name="TextBox 8" descr="7b0a202020202262756c6c6574223a20227b5c2263617465676f727949645c223a5c225c222c5c2274656d706c61746549645c223a32303233313638347d220a7d0a"/>
              <p:cNvSpPr txBox="1">
                <a:spLocks noRot="1" noChangeAspect="1" noMove="1" noResize="1" noEditPoints="1" noAdjustHandles="1" noChangeArrowheads="1" noChangeShapeType="1" noTextEdit="1"/>
              </p:cNvSpPr>
              <p:nvPr/>
            </p:nvSpPr>
            <p:spPr>
              <a:xfrm>
                <a:off x="35560" y="764540"/>
                <a:ext cx="8985885" cy="1920875"/>
              </a:xfrm>
              <a:prstGeom prst="rect">
                <a:avLst/>
              </a:prstGeom>
              <a:blipFill rotWithShape="1">
                <a:blip r:embed="rId3"/>
                <a:stretch>
                  <a:fillRect b="-29025"/>
                </a:stretch>
              </a:blipFill>
            </p:spPr>
            <p:txBody>
              <a:bodyPr/>
              <a:lstStyle/>
              <a:p>
                <a:r>
                  <a:rPr lang="zh-CN" altLang="en-US">
                    <a:noFill/>
                  </a:rPr>
                  <a:t> </a:t>
                </a:r>
              </a:p>
            </p:txBody>
          </p:sp>
        </mc:Fallback>
      </mc:AlternateContent>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251460" y="2634615"/>
            <a:ext cx="8442960" cy="3908425"/>
            <a:chOff x="396" y="4296"/>
            <a:chExt cx="13296" cy="6155"/>
          </a:xfrm>
        </p:grpSpPr>
        <p:pic>
          <p:nvPicPr>
            <p:cNvPr id="10" name="图片 9"/>
            <p:cNvPicPr>
              <a:picLocks noChangeAspect="1"/>
            </p:cNvPicPr>
            <p:nvPr/>
          </p:nvPicPr>
          <p:blipFill>
            <a:blip r:embed="rId4"/>
            <a:stretch>
              <a:fillRect/>
            </a:stretch>
          </p:blipFill>
          <p:spPr>
            <a:xfrm>
              <a:off x="510" y="4296"/>
              <a:ext cx="13182" cy="2626"/>
            </a:xfrm>
            <a:prstGeom prst="rect">
              <a:avLst/>
            </a:prstGeom>
            <a:ln>
              <a:noFill/>
            </a:ln>
          </p:spPr>
        </p:pic>
        <p:grpSp>
          <p:nvGrpSpPr>
            <p:cNvPr id="8" name="组合 7"/>
            <p:cNvGrpSpPr/>
            <p:nvPr/>
          </p:nvGrpSpPr>
          <p:grpSpPr>
            <a:xfrm>
              <a:off x="508" y="7705"/>
              <a:ext cx="12681" cy="2729"/>
              <a:chOff x="623" y="5173"/>
              <a:chExt cx="12571" cy="2729"/>
            </a:xfrm>
          </p:grpSpPr>
          <p:pic>
            <p:nvPicPr>
              <p:cNvPr id="3" name="图片 2"/>
              <p:cNvPicPr>
                <a:picLocks noChangeAspect="1"/>
              </p:cNvPicPr>
              <p:nvPr/>
            </p:nvPicPr>
            <p:blipFill>
              <a:blip r:embed="rId5"/>
              <a:stretch>
                <a:fillRect/>
              </a:stretch>
            </p:blipFill>
            <p:spPr>
              <a:xfrm>
                <a:off x="623" y="5173"/>
                <a:ext cx="12571" cy="2004"/>
              </a:xfrm>
              <a:prstGeom prst="rect">
                <a:avLst/>
              </a:prstGeom>
            </p:spPr>
          </p:pic>
          <p:sp>
            <p:nvSpPr>
              <p:cNvPr id="4" name="文本框 3"/>
              <p:cNvSpPr txBox="1"/>
              <p:nvPr/>
            </p:nvSpPr>
            <p:spPr>
              <a:xfrm>
                <a:off x="850" y="7177"/>
                <a:ext cx="11429" cy="725"/>
              </a:xfrm>
              <a:prstGeom prst="rect">
                <a:avLst/>
              </a:prstGeom>
            </p:spPr>
            <p:txBody>
              <a:bodyPr wrap="square">
                <a:spAutoFit/>
              </a:bodyPr>
              <a:p>
                <a:r>
                  <a:rPr lang="en-US" altLang="zh-CN" sz="2400">
                    <a:solidFill>
                      <a:srgbClr val="00B0F0"/>
                    </a:solidFill>
                    <a:latin typeface="Cambria Math" panose="02040503050406030204" pitchFamily="18" charset="0"/>
                    <a:ea typeface="TeXGyreTermesX-Regular"/>
                    <a:cs typeface="Cambria Math" panose="02040503050406030204" pitchFamily="18" charset="0"/>
                  </a:rPr>
                  <a:t>Phys. Rev. C </a:t>
                </a:r>
                <a:r>
                  <a:rPr lang="en-US" altLang="zh-CN" sz="2400" b="1">
                    <a:solidFill>
                      <a:srgbClr val="00B0F0"/>
                    </a:solidFill>
                    <a:latin typeface="Cambria Math" panose="02040503050406030204" pitchFamily="18" charset="0"/>
                    <a:ea typeface="TeXGyreTermesX-Bold"/>
                    <a:cs typeface="Cambria Math" panose="02040503050406030204" pitchFamily="18" charset="0"/>
                  </a:rPr>
                  <a:t>105</a:t>
                </a:r>
                <a:r>
                  <a:rPr lang="en-US" altLang="zh-CN" sz="2400">
                    <a:solidFill>
                      <a:srgbClr val="00B0F0"/>
                    </a:solidFill>
                    <a:latin typeface="Cambria Math" panose="02040503050406030204" pitchFamily="18" charset="0"/>
                    <a:ea typeface="TeXGyreTermesX-Regular"/>
                    <a:cs typeface="Cambria Math" panose="02040503050406030204" pitchFamily="18" charset="0"/>
                  </a:rPr>
                  <a:t>, 014603 (2022)</a:t>
                </a:r>
                <a:endParaRPr lang="en-US" altLang="zh-CN" sz="2400">
                  <a:solidFill>
                    <a:srgbClr val="00B0F0"/>
                  </a:solidFill>
                  <a:latin typeface="Cambria Math" panose="02040503050406030204" pitchFamily="18" charset="0"/>
                  <a:ea typeface="TeXGyreTermesX-Regular"/>
                  <a:cs typeface="Cambria Math" panose="02040503050406030204" pitchFamily="18" charset="0"/>
                </a:endParaRPr>
              </a:p>
            </p:txBody>
          </p:sp>
        </p:grpSp>
        <p:sp>
          <p:nvSpPr>
            <p:cNvPr id="5" name="文本框 4"/>
            <p:cNvSpPr txBox="1"/>
            <p:nvPr/>
          </p:nvSpPr>
          <p:spPr>
            <a:xfrm>
              <a:off x="963" y="6864"/>
              <a:ext cx="11429" cy="725"/>
            </a:xfrm>
            <a:prstGeom prst="rect">
              <a:avLst/>
            </a:prstGeom>
          </p:spPr>
          <p:txBody>
            <a:bodyPr wrap="square">
              <a:spAutoFit/>
            </a:bodyPr>
            <a:p>
              <a:r>
                <a:rPr lang="en-US" altLang="zh-CN" sz="2400">
                  <a:solidFill>
                    <a:srgbClr val="00B0F0"/>
                  </a:solidFill>
                  <a:latin typeface="Cambria Math" panose="02040503050406030204" pitchFamily="18" charset="0"/>
                  <a:ea typeface="TeXGyreTermesX-Regular"/>
                  <a:cs typeface="Cambria Math" panose="02040503050406030204" pitchFamily="18" charset="0"/>
                </a:rPr>
                <a:t>Phys. Rev. C </a:t>
              </a:r>
              <a:r>
                <a:rPr lang="en-US" altLang="zh-CN" sz="2400" b="1">
                  <a:solidFill>
                    <a:srgbClr val="00B0F0"/>
                  </a:solidFill>
                  <a:latin typeface="Cambria Math" panose="02040503050406030204" pitchFamily="18" charset="0"/>
                  <a:ea typeface="TeXGyreTermesX-Bold"/>
                  <a:cs typeface="Cambria Math" panose="02040503050406030204" pitchFamily="18" charset="0"/>
                </a:rPr>
                <a:t>101</a:t>
              </a:r>
              <a:r>
                <a:rPr lang="en-US" altLang="zh-CN" sz="2400">
                  <a:solidFill>
                    <a:srgbClr val="00B0F0"/>
                  </a:solidFill>
                  <a:latin typeface="Cambria Math" panose="02040503050406030204" pitchFamily="18" charset="0"/>
                  <a:ea typeface="TeXGyreTermesX-Regular"/>
                  <a:cs typeface="Cambria Math" panose="02040503050406030204" pitchFamily="18" charset="0"/>
                </a:rPr>
                <a:t>, 014613 (2020)</a:t>
              </a:r>
              <a:endParaRPr lang="en-US" altLang="zh-CN" sz="2400">
                <a:solidFill>
                  <a:srgbClr val="00B0F0"/>
                </a:solidFill>
                <a:latin typeface="Cambria Math" panose="02040503050406030204" pitchFamily="18" charset="0"/>
                <a:ea typeface="TeXGyreTermesX-Regular"/>
                <a:cs typeface="Cambria Math" panose="02040503050406030204" pitchFamily="18" charset="0"/>
              </a:endParaRPr>
            </a:p>
          </p:txBody>
        </p:sp>
        <p:sp>
          <p:nvSpPr>
            <p:cNvPr id="11" name="矩形 10"/>
            <p:cNvSpPr/>
            <p:nvPr/>
          </p:nvSpPr>
          <p:spPr>
            <a:xfrm>
              <a:off x="396" y="4379"/>
              <a:ext cx="13154" cy="3213"/>
            </a:xfrm>
            <a:prstGeom prst="rect">
              <a:avLst/>
            </a:prstGeom>
            <a:noFill/>
            <a:ln w="9525">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396" y="7781"/>
              <a:ext cx="13154" cy="2670"/>
            </a:xfrm>
            <a:prstGeom prst="rect">
              <a:avLst/>
            </a:prstGeom>
            <a:noFill/>
            <a:ln w="9525">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6" y="59534"/>
            <a:ext cx="8498264"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S</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RIT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实验结果</a:t>
            </a:r>
            <a:endParaRPr 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mc:AlternateContent xmlns:mc="http://schemas.openxmlformats.org/markup-compatibility/2006">
        <mc:Choice xmlns:a14="http://schemas.microsoft.com/office/drawing/2010/main" Requires="a14">
          <p:sp>
            <p:nvSpPr>
              <p:cNvPr id="9" name="TextBox 8" descr="7b0a202020202262756c6c6574223a20227b5c2263617465676f727949645c223a5c225c222c5c2274656d706c61746549645c223a32303233313638347d220a7d0a"/>
              <p:cNvSpPr txBox="1"/>
              <p:nvPr/>
            </p:nvSpPr>
            <p:spPr>
              <a:xfrm>
                <a:off x="35560" y="764540"/>
                <a:ext cx="8985885" cy="791845"/>
              </a:xfrm>
              <a:prstGeom prst="rect">
                <a:avLst/>
              </a:prstGeom>
              <a:noFill/>
            </p:spPr>
            <p:txBody>
              <a:bodyPr wrap="square" rtlCol="0">
                <a:noAutofit/>
              </a:bodyPr>
              <a:lstStyle/>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实验系统：</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275 MeV/u   </a:t>
                </a:r>
                <a14:m>
                  <m:oMath xmlns:m="http://schemas.openxmlformats.org/officeDocument/2006/math">
                    <m:sPre>
                      <m:sPrePr>
                        <m:ctrlP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108</m:t>
                        </m:r>
                      </m:sup>
                      <m:e>
                        <m:r>
                          <m:rPr>
                            <m:sty m:val="p"/>
                          </m:rPr>
                          <a:rPr lang="en-US" altLang="zh-CN" sz="23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m:t>
                    </m:r>
                    <m:sPre>
                      <m:sPrePr>
                        <m:ctrlP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112</m:t>
                        </m:r>
                      </m:sup>
                      <m:e>
                        <m:r>
                          <m:rPr>
                            <m:sty m:val="p"/>
                          </m:rPr>
                          <a:rPr lang="en-US" altLang="zh-CN" sz="23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oMath>
                </a14:m>
                <a:r>
                  <a:rPr lang="zh-CN" altLang="en-US" sz="2300" dirty="0">
                    <a:solidFill>
                      <a:schemeClr val="tx1">
                        <a:lumMod val="75000"/>
                        <a:lumOff val="25000"/>
                      </a:schemeClr>
                    </a:solidFill>
                    <a:latin typeface="Cambria Math" panose="02040503050406030204" pitchFamily="18" charset="0"/>
                    <a:cs typeface="Cambria Math" panose="02040503050406030204" pitchFamily="18" charset="0"/>
                    <a:sym typeface="+mn-ea"/>
                  </a:rPr>
                  <a:t>和</a:t>
                </a:r>
                <a14:m>
                  <m:oMath xmlns:m="http://schemas.openxmlformats.org/officeDocument/2006/math">
                    <m:sPre>
                      <m:sPrePr>
                        <m:ctrlP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132</m:t>
                        </m:r>
                      </m:sup>
                      <m:e>
                        <m:r>
                          <m:rPr>
                            <m:sty m:val="p"/>
                          </m:rPr>
                          <a:rPr lang="en-US" altLang="zh-CN" sz="23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m:t>
                    </m:r>
                    <m:sPre>
                      <m:sPrePr>
                        <m:ctrlP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ctrlPr>
                      </m:sPrePr>
                      <m:sub>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 </m:t>
                        </m:r>
                      </m:sub>
                      <m:sup>
                        <m:r>
                          <a:rPr lang="en-US" altLang="zh-CN" sz="2300" i="1"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124</m:t>
                        </m:r>
                      </m:sup>
                      <m:e>
                        <m:r>
                          <m:rPr>
                            <m:sty m:val="p"/>
                          </m:rPr>
                          <a:rPr lang="en-US" altLang="zh-CN" sz="230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m:t>Sn</m:t>
                        </m:r>
                      </m:e>
                    </m:sPre>
                  </m:oMath>
                </a14:m>
                <a:r>
                  <a:rPr lang="en-US" altLang="zh-CN" sz="2300" i="0" u="none" strike="noStrike" baseline="0" dirty="0">
                    <a:solidFill>
                      <a:srgbClr val="C92B2F"/>
                    </a:solidFill>
                    <a:latin typeface="Cambria Math" panose="02040503050406030204" pitchFamily="18" charset="0"/>
                    <a:cs typeface="Cambria Math" panose="02040503050406030204" pitchFamily="18" charset="0"/>
                  </a:rPr>
                  <a:t>   at RIKEN</a:t>
                </a: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a:p>
                <a:pPr indent="0" algn="just">
                  <a:lnSpc>
                    <a:spcPct val="120000"/>
                  </a:lnSpc>
                  <a:spcBef>
                    <a:spcPts val="600"/>
                  </a:spcBef>
                  <a:buClrTx/>
                  <a:buSzTx/>
                  <a:buFont typeface="Arial" panose="020B0604020202020204" pitchFamily="34" charset="0"/>
                  <a:buNone/>
                </a:pP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p:txBody>
          </p:sp>
        </mc:Choice>
        <mc:Fallback>
          <p:sp>
            <p:nvSpPr>
              <p:cNvPr id="9" name="TextBox 8" descr="7b0a202020202262756c6c6574223a20227b5c2263617465676f727949645c223a5c225c222c5c2274656d706c61746549645c223a32303233313638347d220a7d0a"/>
              <p:cNvSpPr txBox="1">
                <a:spLocks noRot="1" noChangeAspect="1" noMove="1" noResize="1" noEditPoints="1" noAdjustHandles="1" noChangeArrowheads="1" noChangeShapeType="1" noTextEdit="1"/>
              </p:cNvSpPr>
              <p:nvPr/>
            </p:nvSpPr>
            <p:spPr>
              <a:xfrm>
                <a:off x="35560" y="764540"/>
                <a:ext cx="8985885" cy="791845"/>
              </a:xfrm>
              <a:prstGeom prst="rect">
                <a:avLst/>
              </a:prstGeom>
              <a:blipFill rotWithShape="1">
                <a:blip r:embed="rId3"/>
                <a:stretch>
                  <a:fillRect b="-26544"/>
                </a:stretch>
              </a:blipFill>
            </p:spPr>
            <p:txBody>
              <a:bodyPr/>
              <a:lstStyle/>
              <a:p>
                <a:r>
                  <a:rPr lang="zh-CN" altLang="en-US">
                    <a:noFill/>
                  </a:rPr>
                  <a:t> </a:t>
                </a:r>
              </a:p>
            </p:txBody>
          </p:sp>
        </mc:Fallback>
      </mc:AlternateContent>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12"/>
          </p:nvPr>
        </p:nvSpPr>
        <p:spPr>
          <a:xfrm>
            <a:off x="6457950" y="6492884"/>
            <a:ext cx="2057400" cy="365125"/>
          </a:xfrm>
        </p:spPr>
        <p:txBody>
          <a:bodyPr/>
          <a:p>
            <a:fld id="{780751F9-98E0-4E42-ADD9-55BAB4909C62}" type="slidenum">
              <a:rPr lang="zh-CN" altLang="en-US" smtClean="0"/>
            </a:fld>
            <a:endParaRPr lang="zh-CN" altLang="en-US"/>
          </a:p>
        </p:txBody>
      </p:sp>
      <p:pic>
        <p:nvPicPr>
          <p:cNvPr id="362" name="picture 362"/>
          <p:cNvPicPr>
            <a:picLocks noChangeAspect="1"/>
          </p:cNvPicPr>
          <p:nvPr/>
        </p:nvPicPr>
        <p:blipFill>
          <a:blip r:embed="rId4"/>
          <a:stretch>
            <a:fillRect/>
          </a:stretch>
        </p:blipFill>
        <p:spPr>
          <a:xfrm rot="21600000">
            <a:off x="3563869" y="1610686"/>
            <a:ext cx="5512980" cy="4710718"/>
          </a:xfrm>
          <a:prstGeom prst="rect">
            <a:avLst/>
          </a:prstGeom>
        </p:spPr>
      </p:pic>
      <p:graphicFrame>
        <p:nvGraphicFramePr>
          <p:cNvPr id="364" name="table 364"/>
          <p:cNvGraphicFramePr>
            <a:graphicFrameLocks noGrp="1"/>
          </p:cNvGraphicFramePr>
          <p:nvPr>
            <p:custDataLst>
              <p:tags r:id="rId5"/>
            </p:custDataLst>
          </p:nvPr>
        </p:nvGraphicFramePr>
        <p:xfrm>
          <a:off x="179705" y="4220845"/>
          <a:ext cx="3321050" cy="1985645"/>
        </p:xfrm>
        <a:graphic>
          <a:graphicData uri="http://schemas.openxmlformats.org/drawingml/2006/table">
            <a:tbl>
              <a:tblPr/>
              <a:tblGrid>
                <a:gridCol w="2023745"/>
                <a:gridCol w="1297305"/>
              </a:tblGrid>
              <a:tr h="401320">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marL="106680" algn="l" rtl="0" eaLnBrk="0">
                        <a:lnSpc>
                          <a:spcPct val="72000"/>
                        </a:lnSpc>
                        <a:spcBef>
                          <a:spcPts val="5"/>
                        </a:spcBef>
                      </a:pPr>
                      <a:r>
                        <a:rPr sz="1800" b="1" kern="0" spc="-20" dirty="0">
                          <a:solidFill>
                            <a:srgbClr val="FFFFFF">
                              <a:alpha val="100000"/>
                            </a:srgbClr>
                          </a:solidFill>
                          <a:latin typeface="Calibri" panose="020F0502020204030204"/>
                          <a:ea typeface="Calibri" panose="020F0502020204030204"/>
                          <a:cs typeface="Calibri" panose="020F0502020204030204"/>
                        </a:rPr>
                        <a:t>Cut for</a:t>
                      </a:r>
                      <a:r>
                        <a:rPr sz="1800" b="1" kern="0" spc="100" dirty="0">
                          <a:solidFill>
                            <a:srgbClr val="FFFFFF">
                              <a:alpha val="100000"/>
                            </a:srgbClr>
                          </a:solidFill>
                          <a:latin typeface="Calibri" panose="020F0502020204030204"/>
                          <a:ea typeface="Calibri" panose="020F0502020204030204"/>
                          <a:cs typeface="Calibri" panose="020F0502020204030204"/>
                        </a:rPr>
                        <a:t> </a:t>
                      </a:r>
                      <a:r>
                        <a:rPr sz="1800" b="1" kern="0" spc="-20" dirty="0">
                          <a:solidFill>
                            <a:srgbClr val="FFFFFF">
                              <a:alpha val="100000"/>
                            </a:srgbClr>
                          </a:solidFill>
                          <a:latin typeface="Calibri" panose="020F0502020204030204"/>
                          <a:ea typeface="Calibri" panose="020F0502020204030204"/>
                          <a:cs typeface="Calibri" panose="020F0502020204030204"/>
                        </a:rPr>
                        <a:t>pro</a:t>
                      </a:r>
                      <a:r>
                        <a:rPr sz="1800" b="1" kern="0" spc="-30" dirty="0">
                          <a:solidFill>
                            <a:srgbClr val="FFFFFF">
                              <a:alpha val="100000"/>
                            </a:srgbClr>
                          </a:solidFill>
                          <a:latin typeface="Calibri" panose="020F0502020204030204"/>
                          <a:ea typeface="Calibri" panose="020F0502020204030204"/>
                          <a:cs typeface="Calibri" panose="020F0502020204030204"/>
                        </a:rPr>
                        <a:t>ton</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472C4"/>
                    </a:solidFill>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472C4"/>
                    </a:solidFill>
                  </a:tcPr>
                </a:tc>
              </a:tr>
              <a:tr h="394335">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107950" algn="l" rtl="0" eaLnBrk="0">
                        <a:lnSpc>
                          <a:spcPct val="73000"/>
                        </a:lnSpc>
                        <a:spcBef>
                          <a:spcPts val="5"/>
                        </a:spcBef>
                      </a:pPr>
                      <a:r>
                        <a:rPr sz="1800" kern="0" spc="-10" dirty="0">
                          <a:solidFill>
                            <a:srgbClr val="000000">
                              <a:alpha val="100000"/>
                            </a:srgbClr>
                          </a:solidFill>
                          <a:latin typeface="Calibri" panose="020F0502020204030204"/>
                          <a:ea typeface="Calibri" panose="020F0502020204030204"/>
                          <a:cs typeface="Calibri" panose="020F0502020204030204"/>
                        </a:rPr>
                        <a:t>dist(</a:t>
                      </a:r>
                      <a:r>
                        <a:rPr sz="1400" kern="0" spc="-10" dirty="0">
                          <a:solidFill>
                            <a:srgbClr val="000000">
                              <a:alpha val="100000"/>
                            </a:srgbClr>
                          </a:solidFill>
                          <a:latin typeface="Calibri" panose="020F0502020204030204"/>
                          <a:ea typeface="Calibri" panose="020F0502020204030204"/>
                          <a:cs typeface="Calibri" panose="020F0502020204030204"/>
                        </a:rPr>
                        <a:t>RAVE-</a:t>
                      </a:r>
                      <a:r>
                        <a:rPr sz="1400" kern="0" spc="-20" dirty="0">
                          <a:solidFill>
                            <a:srgbClr val="000000">
                              <a:alpha val="100000"/>
                            </a:srgbClr>
                          </a:solidFill>
                          <a:latin typeface="Calibri" panose="020F0502020204030204"/>
                          <a:ea typeface="Calibri" panose="020F0502020204030204"/>
                          <a:cs typeface="Calibri" panose="020F0502020204030204"/>
                        </a:rPr>
                        <a:t>POCA</a:t>
                      </a:r>
                      <a:r>
                        <a:rPr sz="1800" kern="0" spc="-20" dirty="0">
                          <a:solidFill>
                            <a:srgbClr val="000000">
                              <a:alpha val="100000"/>
                            </a:srgbClr>
                          </a:solidFill>
                          <a:latin typeface="Calibri" panose="020F0502020204030204"/>
                          <a:ea typeface="Calibri" panose="020F0502020204030204"/>
                          <a:cs typeface="Calibri" panose="020F0502020204030204"/>
                        </a:rPr>
                        <a:t>)≤</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11125" algn="l" rtl="0" eaLnBrk="0">
                        <a:lnSpc>
                          <a:spcPts val="1405"/>
                        </a:lnSpc>
                        <a:spcBef>
                          <a:spcPts val="5"/>
                        </a:spcBef>
                      </a:pPr>
                      <a:r>
                        <a:rPr sz="1800" kern="0" spc="-50" dirty="0">
                          <a:solidFill>
                            <a:srgbClr val="000000">
                              <a:alpha val="100000"/>
                            </a:srgbClr>
                          </a:solidFill>
                          <a:latin typeface="Calibri" panose="020F0502020204030204"/>
                          <a:ea typeface="Calibri" panose="020F0502020204030204"/>
                          <a:cs typeface="Calibri" panose="020F0502020204030204"/>
                        </a:rPr>
                        <a:t>15</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r>
              <a:tr h="394335">
                <a:tc>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107950" algn="l" rtl="0" eaLnBrk="0">
                        <a:lnSpc>
                          <a:spcPct val="70000"/>
                        </a:lnSpc>
                        <a:spcBef>
                          <a:spcPts val="5"/>
                        </a:spcBef>
                      </a:pPr>
                      <a:r>
                        <a:rPr sz="1800" kern="0" spc="-30" dirty="0">
                          <a:solidFill>
                            <a:srgbClr val="000000">
                              <a:alpha val="100000"/>
                            </a:srgbClr>
                          </a:solidFill>
                          <a:latin typeface="Calibri" panose="020F0502020204030204"/>
                          <a:ea typeface="Calibri" panose="020F0502020204030204"/>
                          <a:cs typeface="Calibri" panose="020F0502020204030204"/>
                        </a:rPr>
                        <a:t>Cluster</a:t>
                      </a:r>
                      <a:r>
                        <a:rPr sz="1800" kern="0" spc="160" dirty="0">
                          <a:solidFill>
                            <a:srgbClr val="000000">
                              <a:alpha val="100000"/>
                            </a:srgbClr>
                          </a:solidFill>
                          <a:latin typeface="Calibri" panose="020F0502020204030204"/>
                          <a:ea typeface="Calibri" panose="020F0502020204030204"/>
                          <a:cs typeface="Calibri" panose="020F0502020204030204"/>
                        </a:rPr>
                        <a:t> </a:t>
                      </a:r>
                      <a:r>
                        <a:rPr sz="1800" kern="0" spc="-30" dirty="0">
                          <a:solidFill>
                            <a:srgbClr val="000000">
                              <a:alpha val="100000"/>
                            </a:srgbClr>
                          </a:solidFill>
                          <a:latin typeface="Calibri" panose="020F0502020204030204"/>
                          <a:ea typeface="Calibri" panose="020F0502020204030204"/>
                          <a:cs typeface="Calibri" panose="020F0502020204030204"/>
                        </a:rPr>
                        <a:t>num≥</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04140" algn="l" rtl="0" eaLnBrk="0">
                        <a:lnSpc>
                          <a:spcPct val="66000"/>
                        </a:lnSpc>
                        <a:spcBef>
                          <a:spcPts val="5"/>
                        </a:spcBef>
                      </a:pPr>
                      <a:r>
                        <a:rPr sz="1800" kern="0" spc="-40" dirty="0">
                          <a:solidFill>
                            <a:srgbClr val="000000">
                              <a:alpha val="100000"/>
                            </a:srgbClr>
                          </a:solidFill>
                          <a:latin typeface="Calibri" panose="020F0502020204030204"/>
                          <a:ea typeface="Calibri" panose="020F0502020204030204"/>
                          <a:cs typeface="Calibri" panose="020F0502020204030204"/>
                        </a:rPr>
                        <a:t>25</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r>
              <a:tr h="394335">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14300" algn="l" rtl="0" eaLnBrk="0">
                        <a:lnSpc>
                          <a:spcPct val="70000"/>
                        </a:lnSpc>
                        <a:spcBef>
                          <a:spcPts val="0"/>
                        </a:spcBef>
                      </a:pPr>
                      <a:r>
                        <a:rPr sz="1800" kern="0" spc="-20" dirty="0">
                          <a:solidFill>
                            <a:srgbClr val="000000">
                              <a:alpha val="100000"/>
                            </a:srgbClr>
                          </a:solidFill>
                          <a:latin typeface="Calibri" panose="020F0502020204030204"/>
                          <a:ea typeface="Calibri" panose="020F0502020204030204"/>
                          <a:cs typeface="Calibri" panose="020F0502020204030204"/>
                        </a:rPr>
                        <a:t>massHCalib</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112395" algn="l" rtl="0" eaLnBrk="0">
                        <a:lnSpc>
                          <a:spcPct val="72000"/>
                        </a:lnSpc>
                        <a:spcBef>
                          <a:spcPts val="0"/>
                        </a:spcBef>
                      </a:pPr>
                      <a:r>
                        <a:rPr sz="1800" kern="0" spc="-20" dirty="0">
                          <a:solidFill>
                            <a:srgbClr val="000000">
                              <a:alpha val="100000"/>
                            </a:srgbClr>
                          </a:solidFill>
                          <a:latin typeface="Calibri" panose="020F0502020204030204"/>
                          <a:ea typeface="Calibri" panose="020F0502020204030204"/>
                          <a:cs typeface="Calibri" panose="020F0502020204030204"/>
                        </a:rPr>
                        <a:t>[700,1200]</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r>
              <a:tr h="401320">
                <a:tc>
                  <a:txBody>
                    <a:bodyPr/>
                    <a:lstStyle/>
                    <a:p>
                      <a:pPr algn="l" rtl="0" eaLnBrk="0">
                        <a:lnSpc>
                          <a:spcPct val="176000"/>
                        </a:lnSpc>
                      </a:pPr>
                      <a:endParaRPr sz="100" dirty="0">
                        <a:latin typeface="Arial" panose="020B0604020202020204"/>
                        <a:ea typeface="Arial" panose="020B0604020202020204"/>
                        <a:cs typeface="Arial" panose="020B0604020202020204"/>
                      </a:endParaRPr>
                    </a:p>
                    <a:p>
                      <a:pPr marL="114300" algn="l" rtl="0" eaLnBrk="0">
                        <a:lnSpc>
                          <a:spcPts val="2410"/>
                        </a:lnSpc>
                      </a:pPr>
                      <a:r>
                        <a:rPr sz="1800" kern="0" spc="-30" dirty="0">
                          <a:solidFill>
                            <a:srgbClr val="000000">
                              <a:alpha val="100000"/>
                            </a:srgbClr>
                          </a:solidFill>
                          <a:latin typeface="Calibri" panose="020F0502020204030204"/>
                          <a:ea typeface="Calibri" panose="020F0502020204030204"/>
                          <a:cs typeface="Calibri" panose="020F0502020204030204"/>
                        </a:rPr>
                        <a:t>b/b</a:t>
                      </a:r>
                      <a:r>
                        <a:rPr sz="1800" kern="0" spc="-250" dirty="0">
                          <a:solidFill>
                            <a:srgbClr val="000000">
                              <a:alpha val="100000"/>
                            </a:srgbClr>
                          </a:solidFill>
                          <a:latin typeface="Calibri" panose="020F0502020204030204"/>
                          <a:ea typeface="Calibri" panose="020F0502020204030204"/>
                          <a:cs typeface="Calibri" panose="020F0502020204030204"/>
                        </a:rPr>
                        <a:t> </a:t>
                      </a:r>
                      <a:r>
                        <a:rPr sz="1800" kern="0" spc="-30" baseline="-4000" dirty="0">
                          <a:solidFill>
                            <a:srgbClr val="000000">
                              <a:alpha val="100000"/>
                            </a:srgbClr>
                          </a:solidFill>
                          <a:latin typeface="Calibri" panose="020F0502020204030204"/>
                          <a:ea typeface="Calibri" panose="020F0502020204030204"/>
                          <a:cs typeface="Calibri" panose="020F0502020204030204"/>
                        </a:rPr>
                        <a:t>max</a:t>
                      </a:r>
                      <a:r>
                        <a:rPr sz="1100" kern="0" spc="-120" dirty="0">
                          <a:solidFill>
                            <a:srgbClr val="000000">
                              <a:alpha val="100000"/>
                            </a:srgbClr>
                          </a:solidFill>
                          <a:latin typeface="Calibri" panose="020F0502020204030204"/>
                          <a:ea typeface="Calibri" panose="020F0502020204030204"/>
                          <a:cs typeface="Calibri" panose="020F0502020204030204"/>
                        </a:rPr>
                        <a:t> </a:t>
                      </a:r>
                      <a:r>
                        <a:rPr sz="1800" kern="0" spc="-30" dirty="0">
                          <a:solidFill>
                            <a:srgbClr val="000000">
                              <a:alpha val="100000"/>
                            </a:srgbClr>
                          </a:solidFill>
                          <a:latin typeface="Calibri" panose="020F0502020204030204"/>
                          <a:ea typeface="Calibri" panose="020F0502020204030204"/>
                          <a:cs typeface="Calibri" panose="020F0502020204030204"/>
                        </a:rPr>
                        <a:t>(Multi)≤</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99695" algn="l" rtl="0" eaLnBrk="0">
                        <a:lnSpc>
                          <a:spcPct val="73000"/>
                        </a:lnSpc>
                      </a:pPr>
                      <a:r>
                        <a:rPr sz="1800" kern="0" spc="-20" dirty="0">
                          <a:solidFill>
                            <a:srgbClr val="000000">
                              <a:alpha val="100000"/>
                            </a:srgbClr>
                          </a:solidFill>
                          <a:latin typeface="Calibri" panose="020F0502020204030204"/>
                          <a:ea typeface="Calibri" panose="020F0502020204030204"/>
                          <a:cs typeface="Calibri" panose="020F0502020204030204"/>
                        </a:rPr>
                        <a:t>0.5</a:t>
                      </a:r>
                      <a:r>
                        <a:rPr sz="1800" kern="0" spc="110" dirty="0">
                          <a:solidFill>
                            <a:srgbClr val="000000">
                              <a:alpha val="100000"/>
                            </a:srgbClr>
                          </a:solidFill>
                          <a:latin typeface="Calibri" panose="020F0502020204030204"/>
                          <a:ea typeface="Calibri" panose="020F0502020204030204"/>
                          <a:cs typeface="Calibri" panose="020F0502020204030204"/>
                        </a:rPr>
                        <a:t> </a:t>
                      </a:r>
                      <a:r>
                        <a:rPr sz="1800" kern="0" spc="-20" dirty="0">
                          <a:solidFill>
                            <a:srgbClr val="000000">
                              <a:alpha val="100000"/>
                            </a:srgbClr>
                          </a:solidFill>
                          <a:latin typeface="Calibri" panose="020F0502020204030204"/>
                          <a:ea typeface="Calibri" panose="020F0502020204030204"/>
                          <a:cs typeface="Calibri" panose="020F0502020204030204"/>
                        </a:rPr>
                        <a:t>(35,36)</a:t>
                      </a:r>
                      <a:endParaRPr sz="1800" dirty="0">
                        <a:latin typeface="Calibri" panose="020F0502020204030204"/>
                        <a:ea typeface="Calibri" panose="020F0502020204030204"/>
                        <a:cs typeface="Calibri" panose="020F0502020204030204"/>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r>
            </a:tbl>
          </a:graphicData>
        </a:graphic>
      </p:graphicFrame>
      <p:pic>
        <p:nvPicPr>
          <p:cNvPr id="3" name="图片 2"/>
          <p:cNvPicPr>
            <a:picLocks noChangeAspect="1"/>
          </p:cNvPicPr>
          <p:nvPr/>
        </p:nvPicPr>
        <p:blipFill>
          <a:blip r:embed="rId6"/>
          <a:stretch>
            <a:fillRect/>
          </a:stretch>
        </p:blipFill>
        <p:spPr>
          <a:xfrm>
            <a:off x="251460" y="1677670"/>
            <a:ext cx="3172460" cy="237934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6" y="59534"/>
            <a:ext cx="8498264"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S</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RIT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实验结果</a:t>
            </a:r>
            <a:endParaRPr 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9" name="TextBox 8" descr="7b0a202020202262756c6c6574223a20227b5c2263617465676f727949645c223a5c225c222c5c2274656d706c61746549645c223a32303233313638347d220a7d0a"/>
          <p:cNvSpPr txBox="1"/>
          <p:nvPr/>
        </p:nvSpPr>
        <p:spPr>
          <a:xfrm>
            <a:off x="35560" y="764540"/>
            <a:ext cx="8985885" cy="1069975"/>
          </a:xfrm>
          <a:prstGeom prst="rect">
            <a:avLst/>
          </a:prstGeom>
          <a:noFill/>
        </p:spPr>
        <p:txBody>
          <a:bodyPr wrap="square" rtlCol="0">
            <a:noAutofit/>
          </a:bodyPr>
          <a:lstStyle/>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r>
              <a:rPr 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系统误差来源于各种</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event topology  </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和</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track </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的</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cut </a:t>
            </a:r>
            <a:r>
              <a:rPr lang="zh-CN" altLang="en-US"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变化时带来的不确定度。</a:t>
            </a:r>
            <a:endPar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a:p>
            <a:pPr indent="0" algn="just">
              <a:lnSpc>
                <a:spcPct val="120000"/>
              </a:lnSpc>
              <a:spcBef>
                <a:spcPts val="600"/>
              </a:spcBef>
              <a:buFont typeface="Arial" panose="020B0604020202020204" pitchFamily="34" charset="0"/>
              <a:buNone/>
            </a:pPr>
            <a:endParaRPr 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a:p>
            <a:pPr indent="0" algn="just">
              <a:lnSpc>
                <a:spcPct val="120000"/>
              </a:lnSpc>
              <a:spcBef>
                <a:spcPts val="600"/>
              </a:spcBef>
              <a:buClrTx/>
              <a:buSzTx/>
              <a:buFont typeface="Arial" panose="020B0604020202020204" pitchFamily="34" charset="0"/>
              <a:buNone/>
            </a:pP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p:txBody>
      </p:sp>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12"/>
          </p:nvPr>
        </p:nvSpPr>
        <p:spPr>
          <a:xfrm>
            <a:off x="6457950" y="6492884"/>
            <a:ext cx="2057400" cy="365125"/>
          </a:xfrm>
        </p:spPr>
        <p:txBody>
          <a:bodyPr/>
          <a:p>
            <a:fld id="{780751F9-98E0-4E42-ADD9-55BAB4909C62}" type="slidenum">
              <a:rPr lang="zh-CN" altLang="en-US" smtClean="0"/>
            </a:fld>
            <a:endParaRPr lang="zh-CN" altLang="en-US"/>
          </a:p>
        </p:txBody>
      </p:sp>
      <p:pic>
        <p:nvPicPr>
          <p:cNvPr id="442" name="picture 442"/>
          <p:cNvPicPr>
            <a:picLocks noChangeAspect="1"/>
          </p:cNvPicPr>
          <p:nvPr/>
        </p:nvPicPr>
        <p:blipFill>
          <a:blip r:embed="rId3"/>
          <a:stretch>
            <a:fillRect/>
          </a:stretch>
        </p:blipFill>
        <p:spPr>
          <a:xfrm rot="21600000">
            <a:off x="3851910" y="1834515"/>
            <a:ext cx="5059680" cy="3855720"/>
          </a:xfrm>
          <a:prstGeom prst="rect">
            <a:avLst/>
          </a:prstGeom>
        </p:spPr>
      </p:pic>
      <p:pic>
        <p:nvPicPr>
          <p:cNvPr id="446" name="picture 446"/>
          <p:cNvPicPr>
            <a:picLocks noChangeAspect="1"/>
          </p:cNvPicPr>
          <p:nvPr/>
        </p:nvPicPr>
        <p:blipFill>
          <a:blip r:embed="rId4"/>
          <a:stretch>
            <a:fillRect/>
          </a:stretch>
        </p:blipFill>
        <p:spPr>
          <a:xfrm rot="21600000">
            <a:off x="761536" y="2204962"/>
            <a:ext cx="2730499" cy="1282700"/>
          </a:xfrm>
          <a:prstGeom prst="rect">
            <a:avLst/>
          </a:prstGeom>
        </p:spPr>
      </p:pic>
      <p:sp>
        <p:nvSpPr>
          <p:cNvPr id="3" name="文本框 2"/>
          <p:cNvSpPr txBox="1"/>
          <p:nvPr/>
        </p:nvSpPr>
        <p:spPr>
          <a:xfrm>
            <a:off x="3779520" y="6097905"/>
            <a:ext cx="4659630" cy="459105"/>
          </a:xfrm>
          <a:prstGeom prst="rect">
            <a:avLst/>
          </a:prstGeom>
          <a:noFill/>
        </p:spPr>
        <p:txBody>
          <a:bodyPr wrap="square" rtlCol="0" anchor="t">
            <a:noAutofit/>
          </a:bodyPr>
          <a:p>
            <a:r>
              <a:rPr lang="en-US" altLang="zh-CN" sz="2300" dirty="0">
                <a:solidFill>
                  <a:srgbClr val="0000FF"/>
                </a:solidFill>
                <a:latin typeface="Cambria Math" panose="02040503050406030204" pitchFamily="18" charset="0"/>
                <a:cs typeface="Cambria Math" panose="02040503050406030204" pitchFamily="18" charset="0"/>
                <a:sym typeface="+mn-ea"/>
              </a:rPr>
              <a:t>Event centrality selection</a:t>
            </a:r>
            <a:r>
              <a:rPr lang="zh-CN" altLang="en-US" sz="2300" dirty="0">
                <a:solidFill>
                  <a:srgbClr val="0000FF"/>
                </a:solidFill>
                <a:latin typeface="Cambria Math" panose="02040503050406030204" pitchFamily="18" charset="0"/>
                <a:cs typeface="Cambria Math" panose="02040503050406030204" pitchFamily="18" charset="0"/>
                <a:sym typeface="+mn-ea"/>
              </a:rPr>
              <a:t>：</a:t>
            </a:r>
            <a:r>
              <a:rPr lang="en-US" altLang="zh-CN" sz="2300" dirty="0">
                <a:solidFill>
                  <a:srgbClr val="0000FF"/>
                </a:solidFill>
                <a:latin typeface="Cambria Math" panose="02040503050406030204" pitchFamily="18" charset="0"/>
                <a:cs typeface="Cambria Math" panose="02040503050406030204" pitchFamily="18" charset="0"/>
                <a:sym typeface="+mn-ea"/>
              </a:rPr>
              <a:t>  25%</a:t>
            </a:r>
            <a:endParaRPr lang="en-US" altLang="zh-CN" sz="2300" dirty="0">
              <a:solidFill>
                <a:srgbClr val="0000FF"/>
              </a:solidFill>
              <a:latin typeface="Cambria Math" panose="02040503050406030204" pitchFamily="18" charset="0"/>
              <a:cs typeface="Cambria Math" panose="02040503050406030204" pitchFamily="18" charset="0"/>
              <a:sym typeface="+mn-ea"/>
            </a:endParaRPr>
          </a:p>
        </p:txBody>
      </p:sp>
      <p:sp>
        <p:nvSpPr>
          <p:cNvPr id="4" name="文本框 3"/>
          <p:cNvSpPr txBox="1"/>
          <p:nvPr/>
        </p:nvSpPr>
        <p:spPr>
          <a:xfrm>
            <a:off x="251460" y="1907540"/>
            <a:ext cx="3960495" cy="368300"/>
          </a:xfrm>
          <a:prstGeom prst="rect">
            <a:avLst/>
          </a:prstGeom>
          <a:noFill/>
        </p:spPr>
        <p:txBody>
          <a:bodyPr wrap="square" rtlCol="0" anchor="t">
            <a:spAutoFit/>
          </a:bodyPr>
          <a:p>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各不确定来源合成总的系统不确定度：</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pic>
        <p:nvPicPr>
          <p:cNvPr id="1878125927" name="图片 1"/>
          <p:cNvPicPr>
            <a:picLocks noChangeAspect="1"/>
          </p:cNvPicPr>
          <p:nvPr/>
        </p:nvPicPr>
        <p:blipFill>
          <a:blip r:embed="rId5"/>
          <a:stretch>
            <a:fillRect/>
          </a:stretch>
        </p:blipFill>
        <p:spPr>
          <a:xfrm>
            <a:off x="532765" y="3540125"/>
            <a:ext cx="2781935" cy="3016885"/>
          </a:xfrm>
          <a:prstGeom prst="rect">
            <a:avLst/>
          </a:prstGeom>
        </p:spPr>
      </p:pic>
      <p:cxnSp>
        <p:nvCxnSpPr>
          <p:cNvPr id="5" name="直接箭头连接符 4"/>
          <p:cNvCxnSpPr/>
          <p:nvPr/>
        </p:nvCxnSpPr>
        <p:spPr>
          <a:xfrm flipH="1" flipV="1">
            <a:off x="3347720" y="5805170"/>
            <a:ext cx="335915" cy="42227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6" y="59534"/>
            <a:ext cx="8498264"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质子发射源空间分布的成像</a:t>
            </a:r>
            <a:endParaRPr lang="zh-CN"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
        <p:nvSpPr>
          <p:cNvPr id="9" name="TextBox 8" descr="7b0a202020202262756c6c6574223a20227b5c2263617465676f727949645c223a5c225c222c5c2274656d706c61746549645c223a32303233313638347d220a7d0a"/>
          <p:cNvSpPr txBox="1"/>
          <p:nvPr/>
        </p:nvSpPr>
        <p:spPr>
          <a:xfrm>
            <a:off x="35560" y="764540"/>
            <a:ext cx="8985885" cy="963295"/>
          </a:xfrm>
          <a:prstGeom prst="rect">
            <a:avLst/>
          </a:prstGeom>
          <a:noFill/>
        </p:spPr>
        <p:txBody>
          <a:bodyPr wrap="square" rtlCol="0">
            <a:noAutofit/>
          </a:bodyPr>
          <a:lstStyle/>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r>
              <a:rPr 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用快、慢</a:t>
            </a:r>
            <a:r>
              <a:rPr lang="en-US" alt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 </a:t>
            </a:r>
            <a:r>
              <a:rPr 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rPr>
              <a:t>双成分源函数来拟合关联函数</a:t>
            </a:r>
            <a:endParaRPr lang="zh-CN" sz="2300" i="0" u="none" strike="noStrike" baseline="0" dirty="0">
              <a:solidFill>
                <a:schemeClr val="tx1">
                  <a:lumMod val="75000"/>
                  <a:lumOff val="25000"/>
                </a:schemeClr>
              </a:solidFill>
              <a:latin typeface="Cambria Math" panose="02040503050406030204" pitchFamily="18" charset="0"/>
              <a:cs typeface="Cambria Math" panose="02040503050406030204" pitchFamily="18" charset="0"/>
            </a:endParaRPr>
          </a:p>
          <a:p>
            <a:pPr marL="342900" indent="-342900" algn="just">
              <a:lnSpc>
                <a:spcPct val="120000"/>
              </a:lnSpc>
              <a:spcBef>
                <a:spcPts val="600"/>
              </a:spcBef>
              <a:buFont typeface="Arial" panose="020B0604020202020204" pitchFamily="34" charset="0"/>
              <a:buBlip>
                <a:blip r:embed="rId1">
                  <a:extLst>
                    <a:ext uri="{96DAC541-7B7A-43D3-8B79-37D633B846F1}">
                      <asvg:svgBlip xmlns:asvg="http://schemas.microsoft.com/office/drawing/2016/SVG/main" r:embed="rId2"/>
                    </a:ext>
                  </a:extLst>
                </a:blip>
              </a:buBlip>
            </a:pP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a:p>
            <a:pPr indent="0" algn="just">
              <a:lnSpc>
                <a:spcPct val="120000"/>
              </a:lnSpc>
              <a:spcBef>
                <a:spcPts val="600"/>
              </a:spcBef>
              <a:buClrTx/>
              <a:buSzTx/>
              <a:buFont typeface="Arial" panose="020B0604020202020204" pitchFamily="34" charset="0"/>
              <a:buNone/>
            </a:pPr>
            <a:endParaRPr lang="en-US" altLang="zh-CN" sz="2300" i="0" u="none" strike="noStrike" baseline="0" dirty="0">
              <a:solidFill>
                <a:srgbClr val="C92B2F"/>
              </a:solidFill>
              <a:latin typeface="Cambria Math" panose="02040503050406030204" pitchFamily="18" charset="0"/>
              <a:cs typeface="Cambria Math" panose="02040503050406030204" pitchFamily="18" charset="0"/>
            </a:endParaRPr>
          </a:p>
        </p:txBody>
      </p:sp>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12"/>
          </p:nvPr>
        </p:nvSpPr>
        <p:spPr>
          <a:xfrm>
            <a:off x="6457950" y="6492884"/>
            <a:ext cx="2057400" cy="365125"/>
          </a:xfrm>
        </p:spPr>
        <p:txBody>
          <a:bodyPr/>
          <a:p>
            <a:fld id="{780751F9-98E0-4E42-ADD9-55BAB4909C62}" type="slidenum">
              <a:rPr lang="zh-CN" altLang="en-US" smtClean="0"/>
            </a:fld>
            <a:endParaRPr lang="zh-CN" altLang="en-US"/>
          </a:p>
        </p:txBody>
      </p:sp>
      <p:pic>
        <p:nvPicPr>
          <p:cNvPr id="466" name="picture 466"/>
          <p:cNvPicPr>
            <a:picLocks noChangeAspect="1"/>
          </p:cNvPicPr>
          <p:nvPr/>
        </p:nvPicPr>
        <p:blipFill>
          <a:blip r:embed="rId3"/>
          <a:stretch>
            <a:fillRect/>
          </a:stretch>
        </p:blipFill>
        <p:spPr>
          <a:xfrm rot="21600000">
            <a:off x="1763395" y="2708910"/>
            <a:ext cx="5052060" cy="3737610"/>
          </a:xfrm>
          <a:prstGeom prst="rect">
            <a:avLst/>
          </a:prstGeom>
        </p:spPr>
      </p:pic>
      <p:pic>
        <p:nvPicPr>
          <p:cNvPr id="472" name="picture 472"/>
          <p:cNvPicPr>
            <a:picLocks noChangeAspect="1"/>
          </p:cNvPicPr>
          <p:nvPr/>
        </p:nvPicPr>
        <p:blipFill>
          <a:blip r:embed="rId4"/>
          <a:stretch>
            <a:fillRect/>
          </a:stretch>
        </p:blipFill>
        <p:spPr>
          <a:xfrm rot="21600000">
            <a:off x="1834899" y="1341272"/>
            <a:ext cx="5956727" cy="1180743"/>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7" y="97641"/>
            <a:ext cx="8498264" cy="521970"/>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zh-CN" altLang="en-US" sz="2800" dirty="0">
                <a:solidFill>
                  <a:schemeClr val="tx1">
                    <a:lumMod val="75000"/>
                    <a:lumOff val="25000"/>
                  </a:schemeClr>
                </a:solidFill>
                <a:latin typeface="Cambria Math" panose="02040503050406030204" pitchFamily="18" charset="0"/>
                <a:cs typeface="Cambria Math" panose="02040503050406030204" pitchFamily="18" charset="0"/>
              </a:rPr>
              <a:t>质子发射源半径差异相对基态电荷半径的放大效应</a:t>
            </a:r>
            <a:endParaRPr lang="zh-CN" altLang="en-US" sz="2800" dirty="0">
              <a:solidFill>
                <a:schemeClr val="tx1">
                  <a:lumMod val="75000"/>
                  <a:lumOff val="25000"/>
                </a:schemeClr>
              </a:solidFill>
              <a:latin typeface="Cambria Math" panose="02040503050406030204" pitchFamily="18" charset="0"/>
              <a:cs typeface="Cambria Math" panose="02040503050406030204" pitchFamily="18" charset="0"/>
            </a:endParaRPr>
          </a:p>
        </p:txBody>
      </p:sp>
      <p:sp>
        <p:nvSpPr>
          <p:cNvPr id="10" name="矩形 9"/>
          <p:cNvSpPr/>
          <p:nvPr/>
        </p:nvSpPr>
        <p:spPr>
          <a:xfrm>
            <a:off x="0" y="765516"/>
            <a:ext cx="9144000" cy="3600"/>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219575" y="3916045"/>
            <a:ext cx="4859020" cy="706755"/>
          </a:xfrm>
          <a:prstGeom prst="rect">
            <a:avLst/>
          </a:prstGeom>
          <a:noFill/>
        </p:spPr>
        <p:txBody>
          <a:bodyPr wrap="square" rtlCol="0" anchor="t">
            <a:spAutoFit/>
          </a:bodyPr>
          <a:p>
            <a:pPr algn="ct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基态质子半径</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 2%</a:t>
            </a:r>
            <a:r>
              <a:rPr lang="en-US" altLang="zh-CN" sz="2000" dirty="0">
                <a:solidFill>
                  <a:srgbClr val="FF0000"/>
                </a:solidFill>
                <a:latin typeface="Cambria Math" panose="02040503050406030204" pitchFamily="18" charset="0"/>
                <a:cs typeface="Cambria Math" panose="02040503050406030204" pitchFamily="18" charset="0"/>
                <a:sym typeface="+mn-ea"/>
              </a:rPr>
              <a:t>   vs </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sz="2000" dirty="0">
                <a:solidFill>
                  <a:schemeClr val="tx1">
                    <a:lumMod val="75000"/>
                    <a:lumOff val="25000"/>
                  </a:schemeClr>
                </a:solidFill>
                <a:latin typeface="Cambria Math" panose="02040503050406030204" pitchFamily="18" charset="0"/>
                <a:cs typeface="Cambria Math" panose="02040503050406030204" pitchFamily="18" charset="0"/>
                <a:sym typeface="+mn-ea"/>
              </a:rPr>
              <a:t>中心碰撞质子发射源半径差异</a:t>
            </a:r>
            <a:r>
              <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rPr>
              <a:t> ~24%</a:t>
            </a:r>
            <a:endParaRPr lang="en-US" altLang="zh-CN" sz="20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grpSp>
        <p:nvGrpSpPr>
          <p:cNvPr id="12" name="组合 11"/>
          <p:cNvGrpSpPr/>
          <p:nvPr/>
        </p:nvGrpSpPr>
        <p:grpSpPr>
          <a:xfrm>
            <a:off x="4455795" y="908685"/>
            <a:ext cx="4832350" cy="2906395"/>
            <a:chOff x="6634" y="1431"/>
            <a:chExt cx="7993" cy="5016"/>
          </a:xfrm>
        </p:grpSpPr>
        <p:pic>
          <p:nvPicPr>
            <p:cNvPr id="7" name="图片 6"/>
            <p:cNvPicPr>
              <a:picLocks noChangeAspect="1"/>
            </p:cNvPicPr>
            <p:nvPr/>
          </p:nvPicPr>
          <p:blipFill>
            <a:blip r:embed="rId1"/>
            <a:stretch>
              <a:fillRect/>
            </a:stretch>
          </p:blipFill>
          <p:spPr>
            <a:xfrm>
              <a:off x="6634" y="1431"/>
              <a:ext cx="7629" cy="5016"/>
            </a:xfrm>
            <a:prstGeom prst="rect">
              <a:avLst/>
            </a:prstGeom>
          </p:spPr>
        </p:pic>
        <p:sp>
          <p:nvSpPr>
            <p:cNvPr id="3" name="文本框 2"/>
            <p:cNvSpPr txBox="1"/>
            <p:nvPr/>
          </p:nvSpPr>
          <p:spPr>
            <a:xfrm>
              <a:off x="7427" y="1658"/>
              <a:ext cx="7200" cy="795"/>
            </a:xfrm>
            <a:prstGeom prst="rect">
              <a:avLst/>
            </a:prstGeom>
            <a:noFill/>
          </p:spPr>
          <p:txBody>
            <a:bodyPr wrap="square" rtlCol="0" anchor="t">
              <a:spAutoFit/>
            </a:bodyPr>
            <a:p>
              <a:pPr algn="ctr"/>
              <a:r>
                <a:rPr lang="en-US" altLang="zh-CN" sz="2400" b="1" dirty="0">
                  <a:solidFill>
                    <a:srgbClr val="FF0066"/>
                  </a:solidFill>
                  <a:latin typeface="Cambria Math" panose="02040503050406030204" pitchFamily="18" charset="0"/>
                  <a:cs typeface="Cambria Math" panose="02040503050406030204" pitchFamily="18" charset="0"/>
                  <a:sym typeface="+mn-ea"/>
                </a:rPr>
                <a:t>24%</a:t>
              </a:r>
              <a:endParaRPr lang="en-US" altLang="zh-CN" sz="2400" b="1" dirty="0">
                <a:solidFill>
                  <a:srgbClr val="FF0066"/>
                </a:solidFill>
                <a:latin typeface="Cambria Math" panose="02040503050406030204" pitchFamily="18" charset="0"/>
                <a:cs typeface="Cambria Math" panose="02040503050406030204" pitchFamily="18" charset="0"/>
                <a:sym typeface="+mn-ea"/>
              </a:endParaRPr>
            </a:p>
          </p:txBody>
        </p:sp>
        <p:cxnSp>
          <p:nvCxnSpPr>
            <p:cNvPr id="6" name="直接连接符 5"/>
            <p:cNvCxnSpPr/>
            <p:nvPr/>
          </p:nvCxnSpPr>
          <p:spPr>
            <a:xfrm flipH="1" flipV="1">
              <a:off x="10262" y="1885"/>
              <a:ext cx="0" cy="877"/>
            </a:xfrm>
            <a:prstGeom prst="line">
              <a:avLst/>
            </a:prstGeom>
            <a:ln w="6350">
              <a:solidFill>
                <a:srgbClr val="FF0066"/>
              </a:solidFill>
            </a:ln>
          </p:spPr>
          <p:style>
            <a:lnRef idx="2">
              <a:schemeClr val="accent1"/>
            </a:lnRef>
            <a:fillRef idx="0">
              <a:srgbClr val="FFFFFF"/>
            </a:fillRef>
            <a:effectRef idx="0">
              <a:srgbClr val="FFFFFF"/>
            </a:effectRef>
            <a:fontRef idx="minor">
              <a:schemeClr val="tx1"/>
            </a:fontRef>
          </p:style>
        </p:cxnSp>
        <p:cxnSp>
          <p:nvCxnSpPr>
            <p:cNvPr id="9" name="直接连接符 8"/>
            <p:cNvCxnSpPr/>
            <p:nvPr/>
          </p:nvCxnSpPr>
          <p:spPr>
            <a:xfrm flipH="1" flipV="1">
              <a:off x="11623" y="1885"/>
              <a:ext cx="0" cy="877"/>
            </a:xfrm>
            <a:prstGeom prst="line">
              <a:avLst/>
            </a:prstGeom>
            <a:ln w="6350">
              <a:solidFill>
                <a:srgbClr val="FF0066"/>
              </a:solidFill>
            </a:ln>
          </p:spPr>
          <p:style>
            <a:lnRef idx="2">
              <a:schemeClr val="accent1"/>
            </a:lnRef>
            <a:fillRef idx="0">
              <a:srgbClr val="FFFFFF"/>
            </a:fillRef>
            <a:effectRef idx="0">
              <a:srgbClr val="FFFFFF"/>
            </a:effectRef>
            <a:fontRef idx="minor">
              <a:schemeClr val="tx1"/>
            </a:fontRef>
          </p:style>
        </p:cxnSp>
        <p:cxnSp>
          <p:nvCxnSpPr>
            <p:cNvPr id="11" name="直接箭头连接符 10"/>
            <p:cNvCxnSpPr/>
            <p:nvPr/>
          </p:nvCxnSpPr>
          <p:spPr>
            <a:xfrm flipV="1">
              <a:off x="10269" y="2452"/>
              <a:ext cx="1354" cy="0"/>
            </a:xfrm>
            <a:prstGeom prst="straightConnector1">
              <a:avLst/>
            </a:prstGeom>
            <a:ln w="6350">
              <a:solidFill>
                <a:srgbClr val="FF0066"/>
              </a:solidFill>
              <a:headEnd type="arrow"/>
              <a:tailEnd type="arrow"/>
            </a:ln>
          </p:spPr>
          <p:style>
            <a:lnRef idx="2">
              <a:schemeClr val="accent1"/>
            </a:lnRef>
            <a:fillRef idx="0">
              <a:srgbClr val="FFFFFF"/>
            </a:fillRef>
            <a:effectRef idx="0">
              <a:srgbClr val="FFFFFF"/>
            </a:effectRef>
            <a:fontRef idx="minor">
              <a:schemeClr val="tx1"/>
            </a:fontRef>
          </p:style>
        </p:cxnSp>
      </p:grpSp>
      <p:pic>
        <p:nvPicPr>
          <p:cNvPr id="13" name="图片 12"/>
          <p:cNvPicPr>
            <a:picLocks noChangeAspect="1"/>
          </p:cNvPicPr>
          <p:nvPr/>
        </p:nvPicPr>
        <p:blipFill>
          <a:blip r:embed="rId2"/>
          <a:stretch>
            <a:fillRect/>
          </a:stretch>
        </p:blipFill>
        <p:spPr>
          <a:xfrm>
            <a:off x="441960" y="926465"/>
            <a:ext cx="3296920" cy="3640455"/>
          </a:xfrm>
          <a:prstGeom prst="rect">
            <a:avLst/>
          </a:prstGeom>
        </p:spPr>
      </p:pic>
      <p:grpSp>
        <p:nvGrpSpPr>
          <p:cNvPr id="46" name="group 46"/>
          <p:cNvGrpSpPr/>
          <p:nvPr/>
        </p:nvGrpSpPr>
        <p:grpSpPr>
          <a:xfrm rot="21600000">
            <a:off x="107315" y="4655185"/>
            <a:ext cx="2777490" cy="1557655"/>
            <a:chOff x="0" y="-12619"/>
            <a:chExt cx="3600873" cy="1806612"/>
          </a:xfrm>
        </p:grpSpPr>
        <p:pic>
          <p:nvPicPr>
            <p:cNvPr id="524" name="picture 524"/>
            <p:cNvPicPr>
              <a:picLocks noChangeAspect="1"/>
            </p:cNvPicPr>
            <p:nvPr/>
          </p:nvPicPr>
          <p:blipFill>
            <a:blip r:embed="rId3"/>
            <a:stretch>
              <a:fillRect/>
            </a:stretch>
          </p:blipFill>
          <p:spPr>
            <a:xfrm rot="21600000">
              <a:off x="0" y="20422"/>
              <a:ext cx="3600873" cy="1773571"/>
            </a:xfrm>
            <a:prstGeom prst="rect">
              <a:avLst/>
            </a:prstGeom>
          </p:spPr>
        </p:pic>
        <p:sp>
          <p:nvSpPr>
            <p:cNvPr id="526" name="textbox 526"/>
            <p:cNvSpPr/>
            <p:nvPr/>
          </p:nvSpPr>
          <p:spPr>
            <a:xfrm>
              <a:off x="127457" y="-12619"/>
              <a:ext cx="3164480" cy="1661657"/>
            </a:xfrm>
            <a:prstGeom prst="rect">
              <a:avLst/>
            </a:prstGeom>
            <a:noFill/>
            <a:ln w="0" cap="flat">
              <a:noFill/>
              <a:prstDash val="solid"/>
              <a:miter lim="0"/>
            </a:ln>
          </p:spPr>
          <p:txBody>
            <a:bodyPr vert="horz" wrap="square" lIns="0" tIns="0" rIns="0" bIns="0"/>
            <a:lstStyle/>
            <a:p>
              <a:pPr algn="l" rtl="0" eaLnBrk="0">
                <a:lnSpc>
                  <a:spcPct val="150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249045" algn="l" rtl="0" eaLnBrk="0">
                <a:lnSpc>
                  <a:spcPct val="69000"/>
                </a:lnSpc>
              </a:pPr>
              <a:r>
                <a:rPr sz="1400" b="1" kern="0" spc="0" baseline="21000" dirty="0">
                  <a:solidFill>
                    <a:srgbClr val="FF0000">
                      <a:alpha val="100000"/>
                    </a:srgbClr>
                  </a:solidFill>
                  <a:latin typeface="Times New Roman" panose="02020603050405020304"/>
                  <a:ea typeface="Times New Roman" panose="02020603050405020304"/>
                  <a:cs typeface="Times New Roman" panose="02020603050405020304"/>
                </a:rPr>
                <a:t>108</a:t>
              </a:r>
              <a:r>
                <a:rPr sz="2000" b="1" kern="0" spc="0" baseline="-5000" dirty="0">
                  <a:solidFill>
                    <a:srgbClr val="FF0000">
                      <a:alpha val="100000"/>
                    </a:srgbClr>
                  </a:solidFill>
                  <a:latin typeface="Times New Roman" panose="02020603050405020304"/>
                  <a:ea typeface="Times New Roman" panose="02020603050405020304"/>
                  <a:cs typeface="Times New Roman" panose="02020603050405020304"/>
                </a:rPr>
                <a:t>Sn+</a:t>
              </a:r>
              <a:r>
                <a:rPr sz="1400" b="1" kern="0" spc="0" baseline="21000" dirty="0">
                  <a:solidFill>
                    <a:srgbClr val="FF0000">
                      <a:alpha val="100000"/>
                    </a:srgbClr>
                  </a:solidFill>
                  <a:latin typeface="Times New Roman" panose="02020603050405020304"/>
                  <a:ea typeface="Times New Roman" panose="02020603050405020304"/>
                  <a:cs typeface="Times New Roman" panose="02020603050405020304"/>
                </a:rPr>
                <a:t>112</a:t>
              </a:r>
              <a:r>
                <a:rPr sz="2000" b="1" kern="0" spc="0" baseline="-5000" dirty="0">
                  <a:solidFill>
                    <a:srgbClr val="FF0000">
                      <a:alpha val="100000"/>
                    </a:srgbClr>
                  </a:solidFill>
                  <a:latin typeface="Times New Roman" panose="02020603050405020304"/>
                  <a:ea typeface="Times New Roman" panose="02020603050405020304"/>
                  <a:cs typeface="Times New Roman" panose="02020603050405020304"/>
                </a:rPr>
                <a:t>Sn</a:t>
              </a:r>
              <a:endParaRPr sz="2000" baseline="-5000" dirty="0">
                <a:latin typeface="Times New Roman" panose="02020603050405020304"/>
                <a:ea typeface="Times New Roman" panose="02020603050405020304"/>
                <a:cs typeface="Times New Roman" panose="02020603050405020304"/>
              </a:endParaRPr>
            </a:p>
            <a:p>
              <a:pPr algn="l" rtl="0" eaLnBrk="0">
                <a:lnSpc>
                  <a:spcPct val="100000"/>
                </a:lnSpc>
              </a:pPr>
              <a:endParaRPr sz="700" dirty="0">
                <a:latin typeface="Arial" panose="020B0604020202020204"/>
                <a:ea typeface="Arial" panose="020B0604020202020204"/>
                <a:cs typeface="Arial" panose="020B0604020202020204"/>
              </a:endParaRPr>
            </a:p>
            <a:p>
              <a:pPr algn="l" rtl="0" eaLnBrk="0">
                <a:lnSpc>
                  <a:spcPct val="123000"/>
                </a:lnSpc>
              </a:pPr>
              <a:endParaRPr sz="100" dirty="0">
                <a:latin typeface="Arial" panose="020B0604020202020204"/>
                <a:ea typeface="Arial" panose="020B0604020202020204"/>
                <a:cs typeface="Arial" panose="020B0604020202020204"/>
              </a:endParaRPr>
            </a:p>
            <a:p>
              <a:pPr marL="1267460" algn="l" rtl="0" eaLnBrk="0">
                <a:lnSpc>
                  <a:spcPct val="69000"/>
                </a:lnSpc>
                <a:spcBef>
                  <a:spcPts val="5"/>
                </a:spcBef>
              </a:pPr>
              <a:r>
                <a:rPr sz="1400" b="1" kern="0" spc="10" baseline="21000" dirty="0">
                  <a:solidFill>
                    <a:srgbClr val="000000">
                      <a:alpha val="100000"/>
                    </a:srgbClr>
                  </a:solidFill>
                  <a:latin typeface="Times New Roman" panose="02020603050405020304"/>
                  <a:ea typeface="Times New Roman" panose="02020603050405020304"/>
                  <a:cs typeface="Times New Roman" panose="02020603050405020304"/>
                </a:rPr>
                <a:t>132</a:t>
              </a:r>
              <a:r>
                <a:rPr sz="2000" b="1" kern="0" spc="0" baseline="-5000" dirty="0">
                  <a:solidFill>
                    <a:srgbClr val="000000">
                      <a:alpha val="100000"/>
                    </a:srgbClr>
                  </a:solidFill>
                  <a:latin typeface="Times New Roman" panose="02020603050405020304"/>
                  <a:ea typeface="Times New Roman" panose="02020603050405020304"/>
                  <a:cs typeface="Times New Roman" panose="02020603050405020304"/>
                </a:rPr>
                <a:t>Sn</a:t>
              </a:r>
              <a:r>
                <a:rPr sz="2000" b="1" kern="0" spc="10" baseline="-5000" dirty="0">
                  <a:solidFill>
                    <a:srgbClr val="000000">
                      <a:alpha val="100000"/>
                    </a:srgbClr>
                  </a:solidFill>
                  <a:latin typeface="Times New Roman" panose="02020603050405020304"/>
                  <a:ea typeface="Times New Roman" panose="02020603050405020304"/>
                  <a:cs typeface="Times New Roman" panose="02020603050405020304"/>
                </a:rPr>
                <a:t>+</a:t>
              </a:r>
              <a:r>
                <a:rPr sz="1400" b="1" kern="0" spc="10" baseline="21000" dirty="0">
                  <a:solidFill>
                    <a:srgbClr val="000000">
                      <a:alpha val="100000"/>
                    </a:srgbClr>
                  </a:solidFill>
                  <a:latin typeface="Times New Roman" panose="02020603050405020304"/>
                  <a:ea typeface="Times New Roman" panose="02020603050405020304"/>
                  <a:cs typeface="Times New Roman" panose="02020603050405020304"/>
                </a:rPr>
                <a:t>124</a:t>
              </a:r>
              <a:r>
                <a:rPr sz="2000" b="1" kern="0" spc="0" baseline="-5000" dirty="0">
                  <a:solidFill>
                    <a:srgbClr val="000000">
                      <a:alpha val="100000"/>
                    </a:srgbClr>
                  </a:solidFill>
                  <a:latin typeface="Times New Roman" panose="02020603050405020304"/>
                  <a:ea typeface="Times New Roman" panose="02020603050405020304"/>
                  <a:cs typeface="Times New Roman" panose="02020603050405020304"/>
                </a:rPr>
                <a:t>Sn</a:t>
              </a:r>
              <a:endParaRPr sz="2000" b="1" kern="0" spc="0" baseline="-5000" dirty="0">
                <a:solidFill>
                  <a:srgbClr val="000000">
                    <a:alpha val="100000"/>
                  </a:srgbClr>
                </a:solidFill>
                <a:latin typeface="Times New Roman" panose="02020603050405020304"/>
                <a:ea typeface="Times New Roman" panose="02020603050405020304"/>
                <a:cs typeface="Times New Roman" panose="02020603050405020304"/>
              </a:endParaRPr>
            </a:p>
          </p:txBody>
        </p:sp>
      </p:grpSp>
      <p:cxnSp>
        <p:nvCxnSpPr>
          <p:cNvPr id="14" name="直接箭头连接符 13"/>
          <p:cNvCxnSpPr/>
          <p:nvPr/>
        </p:nvCxnSpPr>
        <p:spPr>
          <a:xfrm flipH="1">
            <a:off x="1115695" y="3869690"/>
            <a:ext cx="360045" cy="99949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1115695" y="6309360"/>
            <a:ext cx="7596505" cy="337185"/>
          </a:xfrm>
          <a:prstGeom prst="rect">
            <a:avLst/>
          </a:prstGeom>
        </p:spPr>
        <p:txBody>
          <a:bodyPr wrap="square">
            <a:spAutoFit/>
          </a:bodyPr>
          <a:p>
            <a:r>
              <a:rPr lang="en-US" altLang="zh-CN" sz="1600">
                <a:solidFill>
                  <a:srgbClr val="0000FF"/>
                </a:solidFill>
                <a:latin typeface="Cambria Math" panose="02040503050406030204" pitchFamily="18" charset="0"/>
                <a:ea typeface="Times New Roman" panose="02020603050405020304"/>
                <a:cs typeface="Cambria Math" panose="02040503050406030204" pitchFamily="18" charset="0"/>
              </a:rPr>
              <a:t>Yijie Wang  et al. for SpRIT collaboration,  arXiv: 2604.25107, under review</a:t>
            </a:r>
            <a:endParaRPr lang="en-US" altLang="zh-CN" sz="1600">
              <a:solidFill>
                <a:srgbClr val="0000FF"/>
              </a:solidFill>
              <a:latin typeface="Cambria Math" panose="02040503050406030204" pitchFamily="18" charset="0"/>
              <a:ea typeface="Times New Roman" panose="02020603050405020304"/>
              <a:cs typeface="Cambria Math" panose="02040503050406030204" pitchFamily="18" charset="0"/>
            </a:endParaRPr>
          </a:p>
        </p:txBody>
      </p:sp>
      <p:sp>
        <p:nvSpPr>
          <p:cNvPr id="16" name="文本框 15"/>
          <p:cNvSpPr txBox="1"/>
          <p:nvPr/>
        </p:nvSpPr>
        <p:spPr>
          <a:xfrm>
            <a:off x="3477260" y="4776470"/>
            <a:ext cx="5344160" cy="1189355"/>
          </a:xfrm>
          <a:prstGeom prst="rect">
            <a:avLst/>
          </a:prstGeom>
          <a:noFill/>
          <a:ln w="6350">
            <a:solidFill>
              <a:schemeClr val="accent2">
                <a:lumMod val="60000"/>
                <a:lumOff val="40000"/>
              </a:schemeClr>
            </a:solidFill>
          </a:ln>
        </p:spPr>
        <p:txBody>
          <a:bodyPr wrap="square" rtlCol="0" anchor="t">
            <a:noAutofit/>
          </a:bodyPr>
          <a:p>
            <a:pPr algn="just"/>
            <a:r>
              <a:rPr lang="zh-CN" altLang="en-US" sz="2400" dirty="0">
                <a:solidFill>
                  <a:schemeClr val="tx1">
                    <a:lumMod val="65000"/>
                    <a:lumOff val="35000"/>
                  </a:schemeClr>
                </a:solidFill>
                <a:latin typeface="Cambria Math" panose="02040503050406030204" pitchFamily="18" charset="0"/>
                <a:cs typeface="Cambria Math" panose="02040503050406030204" pitchFamily="18" charset="0"/>
                <a:sym typeface="+mn-ea"/>
              </a:rPr>
              <a:t>这一放大效应不能被考虑了同位旋效应的平均场相互作用重现：</a:t>
            </a:r>
            <a:r>
              <a:rPr lang="en-US" altLang="zh-CN" sz="2400" dirty="0">
                <a:solidFill>
                  <a:schemeClr val="tx1">
                    <a:lumMod val="65000"/>
                    <a:lumOff val="35000"/>
                  </a:schemeClr>
                </a:solidFill>
                <a:latin typeface="Cambria Math" panose="02040503050406030204" pitchFamily="18" charset="0"/>
                <a:cs typeface="Cambria Math" panose="02040503050406030204" pitchFamily="18" charset="0"/>
                <a:sym typeface="+mn-ea"/>
              </a:rPr>
              <a:t>SRC</a:t>
            </a:r>
            <a:r>
              <a:rPr lang="zh-CN" altLang="en-US" sz="2400" dirty="0">
                <a:solidFill>
                  <a:schemeClr val="tx1">
                    <a:lumMod val="65000"/>
                    <a:lumOff val="35000"/>
                  </a:schemeClr>
                </a:solidFill>
                <a:latin typeface="Cambria Math" panose="02040503050406030204" pitchFamily="18" charset="0"/>
                <a:cs typeface="Cambria Math" panose="02040503050406030204" pitchFamily="18" charset="0"/>
                <a:sym typeface="+mn-ea"/>
              </a:rPr>
              <a:t>效应的可能信号。</a:t>
            </a:r>
            <a:endParaRPr lang="zh-CN" altLang="en-US" sz="2400" dirty="0">
              <a:solidFill>
                <a:schemeClr val="tx1">
                  <a:lumMod val="65000"/>
                  <a:lumOff val="35000"/>
                </a:schemeClr>
              </a:solidFill>
              <a:latin typeface="Cambria Math" panose="02040503050406030204" pitchFamily="18" charset="0"/>
              <a:cs typeface="Cambria Math" panose="02040503050406030204" pitchFamily="18" charset="0"/>
              <a:sym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2867" y="97641"/>
            <a:ext cx="8498264"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SRC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对关联函数的影响</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endParaRPr>
          </a:p>
        </p:txBody>
      </p:sp>
      <p:sp>
        <p:nvSpPr>
          <p:cNvPr id="10" name="矩形 9"/>
          <p:cNvSpPr/>
          <p:nvPr/>
        </p:nvSpPr>
        <p:spPr>
          <a:xfrm>
            <a:off x="0" y="765516"/>
            <a:ext cx="9144000" cy="3600"/>
          </a:xfrm>
          <a:prstGeom prst="rect">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51460" y="5013325"/>
            <a:ext cx="4403090" cy="1174750"/>
          </a:xfrm>
          <a:prstGeom prst="rect">
            <a:avLst/>
          </a:prstGeom>
          <a:noFill/>
          <a:ln w="6350">
            <a:solidFill>
              <a:schemeClr val="bg1">
                <a:lumMod val="75000"/>
              </a:schemeClr>
            </a:solidFill>
          </a:ln>
        </p:spPr>
        <p:txBody>
          <a:bodyPr wrap="square" rtlCol="0" anchor="t">
            <a:noAutofit/>
          </a:bodyPr>
          <a:p>
            <a:pPr>
              <a:lnSpc>
                <a:spcPct val="140000"/>
              </a:lnSpc>
            </a:pP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考虑到</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效应带来的</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HMT</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，假设该系统敏感度和我们实验中的相近，则实验结果表明两个系统之间的</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相差能达到</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4.8%</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pic>
        <p:nvPicPr>
          <p:cNvPr id="7" name="图片 6"/>
          <p:cNvPicPr>
            <a:picLocks noChangeAspect="1"/>
          </p:cNvPicPr>
          <p:nvPr/>
        </p:nvPicPr>
        <p:blipFill>
          <a:blip r:embed="rId1"/>
          <a:srcRect t="1967"/>
          <a:stretch>
            <a:fillRect/>
          </a:stretch>
        </p:blipFill>
        <p:spPr>
          <a:xfrm>
            <a:off x="179070" y="1598295"/>
            <a:ext cx="3599815" cy="3399155"/>
          </a:xfrm>
          <a:prstGeom prst="rect">
            <a:avLst/>
          </a:prstGeom>
        </p:spPr>
      </p:pic>
      <p:sp>
        <p:nvSpPr>
          <p:cNvPr id="8" name="文本框 7"/>
          <p:cNvSpPr txBox="1"/>
          <p:nvPr/>
        </p:nvSpPr>
        <p:spPr>
          <a:xfrm>
            <a:off x="35560" y="952500"/>
            <a:ext cx="4319905" cy="375920"/>
          </a:xfrm>
          <a:prstGeom prst="rect">
            <a:avLst/>
          </a:prstGeom>
        </p:spPr>
        <p:txBody>
          <a:bodyPr wrap="square">
            <a:noAutofit/>
          </a:bodyPr>
          <a:p>
            <a:pPr algn="ctr"/>
            <a:r>
              <a:rPr lang="en-US" altLang="zh-CN" sz="1600">
                <a:solidFill>
                  <a:srgbClr val="FF0066"/>
                </a:solidFill>
                <a:latin typeface="Cambria Math" panose="02040503050406030204" pitchFamily="18" charset="0"/>
                <a:ea typeface="TimesNewRomanPS-BoldItalicMT"/>
                <a:cs typeface="Cambria Math" panose="02040503050406030204" pitchFamily="18" charset="0"/>
              </a:rPr>
              <a:t>G. F. Wei et al., Phys. Rev. C 101, 014613 (2020)</a:t>
            </a:r>
            <a:endParaRPr lang="en-US" altLang="zh-CN" sz="1600">
              <a:solidFill>
                <a:srgbClr val="FF0066"/>
              </a:solidFill>
              <a:latin typeface="Cambria Math" panose="02040503050406030204" pitchFamily="18" charset="0"/>
              <a:ea typeface="TimesNewRomanPS-BoldItalicMT"/>
              <a:cs typeface="Cambria Math" panose="02040503050406030204" pitchFamily="18" charset="0"/>
            </a:endParaRPr>
          </a:p>
        </p:txBody>
      </p:sp>
      <p:pic>
        <p:nvPicPr>
          <p:cNvPr id="5" name="图片 4"/>
          <p:cNvPicPr>
            <a:picLocks noChangeAspect="1"/>
          </p:cNvPicPr>
          <p:nvPr/>
        </p:nvPicPr>
        <p:blipFill>
          <a:blip r:embed="rId2"/>
          <a:stretch>
            <a:fillRect/>
          </a:stretch>
        </p:blipFill>
        <p:spPr>
          <a:xfrm>
            <a:off x="5191125" y="1701165"/>
            <a:ext cx="3286125" cy="3086100"/>
          </a:xfrm>
          <a:prstGeom prst="rect">
            <a:avLst/>
          </a:prstGeom>
        </p:spPr>
      </p:pic>
      <p:sp>
        <p:nvSpPr>
          <p:cNvPr id="9" name="文本框 8"/>
          <p:cNvSpPr txBox="1"/>
          <p:nvPr/>
        </p:nvSpPr>
        <p:spPr>
          <a:xfrm>
            <a:off x="5435600" y="941070"/>
            <a:ext cx="3460115" cy="337185"/>
          </a:xfrm>
          <a:prstGeom prst="rect">
            <a:avLst/>
          </a:prstGeom>
        </p:spPr>
        <p:txBody>
          <a:bodyPr wrap="square">
            <a:spAutoFit/>
          </a:bodyPr>
          <a:p>
            <a:r>
              <a:rPr lang="en-US" altLang="zh-CN" sz="1600">
                <a:solidFill>
                  <a:srgbClr val="0000FF"/>
                </a:solidFill>
                <a:latin typeface="Times-Roman"/>
                <a:ea typeface="Times-Roman"/>
              </a:rPr>
              <a:t>B.S.Xi  et al., arXiv:2608.01190v1</a:t>
            </a:r>
            <a:endParaRPr lang="en-US" altLang="zh-CN" sz="1600">
              <a:solidFill>
                <a:srgbClr val="0000FF"/>
              </a:solidFill>
              <a:latin typeface="Times-Roman"/>
              <a:ea typeface="Times-Roman"/>
            </a:endParaRPr>
          </a:p>
        </p:txBody>
      </p:sp>
      <p:pic>
        <p:nvPicPr>
          <p:cNvPr id="11" name="图片 10"/>
          <p:cNvPicPr>
            <a:picLocks noChangeAspect="1"/>
          </p:cNvPicPr>
          <p:nvPr/>
        </p:nvPicPr>
        <p:blipFill>
          <a:blip r:embed="rId3"/>
          <a:stretch>
            <a:fillRect/>
          </a:stretch>
        </p:blipFill>
        <p:spPr>
          <a:xfrm>
            <a:off x="4943475" y="4797425"/>
            <a:ext cx="4022090" cy="1355090"/>
          </a:xfrm>
          <a:prstGeom prst="rect">
            <a:avLst/>
          </a:prstGeom>
          <a:ln>
            <a:solidFill>
              <a:schemeClr val="accent1"/>
            </a:solidFill>
          </a:ln>
        </p:spPr>
      </p:pic>
      <p:sp>
        <p:nvSpPr>
          <p:cNvPr id="13" name="文本框 12"/>
          <p:cNvSpPr txBox="1"/>
          <p:nvPr/>
        </p:nvSpPr>
        <p:spPr>
          <a:xfrm>
            <a:off x="5661025" y="1268730"/>
            <a:ext cx="2723515" cy="337185"/>
          </a:xfrm>
          <a:prstGeom prst="rect">
            <a:avLst/>
          </a:prstGeom>
          <a:noFill/>
        </p:spPr>
        <p:txBody>
          <a:bodyPr wrap="square" rtlCol="0" anchor="t">
            <a:spAutoFit/>
          </a:bodyPr>
          <a:p>
            <a:pPr algn="ctr"/>
            <a:r>
              <a:rPr lang="en-US" sz="1600" b="1" dirty="0">
                <a:solidFill>
                  <a:srgbClr val="FF0066"/>
                </a:solidFill>
                <a:latin typeface="Cambria Math" panose="02040503050406030204" pitchFamily="18" charset="0"/>
                <a:cs typeface="Cambria Math" panose="02040503050406030204" pitchFamily="18" charset="0"/>
                <a:sym typeface="Symbol" panose="05050102010706020507" charset="0"/>
              </a:rPr>
              <a:t>S</a:t>
            </a:r>
            <a:r>
              <a:rPr lang="en-US" sz="1600" b="1" baseline="-25000" dirty="0">
                <a:solidFill>
                  <a:srgbClr val="FF0066"/>
                </a:solidFill>
                <a:latin typeface="Cambria Math" panose="02040503050406030204" pitchFamily="18" charset="0"/>
                <a:cs typeface="Cambria Math" panose="02040503050406030204" pitchFamily="18" charset="0"/>
                <a:sym typeface="Symbol" panose="05050102010706020507" charset="0"/>
              </a:rPr>
              <a:t>NN</a:t>
            </a:r>
            <a:r>
              <a:rPr lang="en-US" sz="1600" b="1" dirty="0">
                <a:solidFill>
                  <a:srgbClr val="FF0066"/>
                </a:solidFill>
                <a:latin typeface="Cambria Math" panose="02040503050406030204" pitchFamily="18" charset="0"/>
                <a:cs typeface="Cambria Math" panose="02040503050406030204" pitchFamily="18" charset="0"/>
                <a:sym typeface="Symbol" panose="05050102010706020507" charset="0"/>
              </a:rPr>
              <a:t>=</a:t>
            </a:r>
            <a:r>
              <a:rPr lang="en-US" sz="1600" b="1" dirty="0">
                <a:solidFill>
                  <a:srgbClr val="FF0066"/>
                </a:solidFill>
                <a:latin typeface="Cambria Math" panose="02040503050406030204" pitchFamily="18" charset="0"/>
                <a:cs typeface="Cambria Math" panose="02040503050406030204" pitchFamily="18" charset="0"/>
                <a:sym typeface="+mn-ea"/>
              </a:rPr>
              <a:t>200 GeV  </a:t>
            </a:r>
            <a:r>
              <a:rPr lang="en-US" sz="1600" b="1" baseline="30000" dirty="0">
                <a:solidFill>
                  <a:srgbClr val="FF0066"/>
                </a:solidFill>
                <a:latin typeface="Cambria Math" panose="02040503050406030204" pitchFamily="18" charset="0"/>
                <a:cs typeface="Cambria Math" panose="02040503050406030204" pitchFamily="18" charset="0"/>
                <a:sym typeface="+mn-ea"/>
              </a:rPr>
              <a:t>16</a:t>
            </a:r>
            <a:r>
              <a:rPr lang="en-US" sz="1600" b="1" dirty="0">
                <a:solidFill>
                  <a:srgbClr val="FF0066"/>
                </a:solidFill>
                <a:latin typeface="Cambria Math" panose="02040503050406030204" pitchFamily="18" charset="0"/>
                <a:cs typeface="Cambria Math" panose="02040503050406030204" pitchFamily="18" charset="0"/>
                <a:sym typeface="+mn-ea"/>
              </a:rPr>
              <a:t>O+</a:t>
            </a:r>
            <a:r>
              <a:rPr lang="en-US" sz="1600" b="1" baseline="30000" dirty="0">
                <a:solidFill>
                  <a:srgbClr val="FF0066"/>
                </a:solidFill>
                <a:latin typeface="Cambria Math" panose="02040503050406030204" pitchFamily="18" charset="0"/>
                <a:cs typeface="Cambria Math" panose="02040503050406030204" pitchFamily="18" charset="0"/>
                <a:sym typeface="+mn-ea"/>
              </a:rPr>
              <a:t>16</a:t>
            </a:r>
            <a:r>
              <a:rPr lang="en-US" sz="1600" b="1" dirty="0">
                <a:solidFill>
                  <a:srgbClr val="FF0066"/>
                </a:solidFill>
                <a:latin typeface="Cambria Math" panose="02040503050406030204" pitchFamily="18" charset="0"/>
                <a:cs typeface="Cambria Math" panose="02040503050406030204" pitchFamily="18" charset="0"/>
                <a:sym typeface="+mn-ea"/>
              </a:rPr>
              <a:t>O</a:t>
            </a:r>
            <a:endParaRPr lang="en-US" sz="1600" b="1" dirty="0">
              <a:solidFill>
                <a:srgbClr val="FF0066"/>
              </a:solidFill>
              <a:latin typeface="Cambria Math" panose="02040503050406030204" pitchFamily="18" charset="0"/>
              <a:cs typeface="Cambria Math" panose="02040503050406030204" pitchFamily="18" charset="0"/>
              <a:sym typeface="+mn-ea"/>
            </a:endParaRPr>
          </a:p>
        </p:txBody>
      </p:sp>
      <p:sp>
        <p:nvSpPr>
          <p:cNvPr id="3" name="文本框 2"/>
          <p:cNvSpPr txBox="1"/>
          <p:nvPr/>
        </p:nvSpPr>
        <p:spPr>
          <a:xfrm>
            <a:off x="4879975" y="6144895"/>
            <a:ext cx="4156075" cy="583565"/>
          </a:xfrm>
          <a:prstGeom prst="rect">
            <a:avLst/>
          </a:prstGeom>
          <a:noFill/>
        </p:spPr>
        <p:txBody>
          <a:bodyPr wrap="square" rtlCol="0" anchor="t">
            <a:spAutoFit/>
          </a:bodyPr>
          <a:p>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p-p </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关联函数对</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rPr>
              <a:t>依赖敏感，而</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a:t>
            </a:r>
            <a:r>
              <a:rPr lang="en-US" altLang="zh-CN" sz="1600"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 </a:t>
            </a:r>
            <a:r>
              <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关联函数不敏感。</a:t>
            </a:r>
            <a:endParaRPr lang="zh-CN" altLang="en-US" sz="1600" dirty="0">
              <a:solidFill>
                <a:schemeClr val="tx1">
                  <a:lumMod val="75000"/>
                  <a:lumOff val="25000"/>
                </a:schemeClr>
              </a:solidFill>
              <a:latin typeface="Cambria Math" panose="02040503050406030204" pitchFamily="18" charset="0"/>
              <a:cs typeface="Cambria Math" panose="02040503050406030204" pitchFamily="18" charset="0"/>
              <a:sym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4772" y="42397"/>
            <a:ext cx="8498264" cy="583565"/>
          </a:xfrm>
          <a:prstGeom prst="rect">
            <a:avLst/>
          </a:prstGeom>
          <a:noFill/>
        </p:spPr>
        <p:txBody>
          <a:bodyPr wrap="square" rtlCol="0">
            <a:spAutoFit/>
          </a:bodyPr>
          <a:lstStyle>
            <a:defPPr>
              <a:defRPr lang="zh-CN"/>
            </a:defPPr>
            <a:lvl1pPr>
              <a:defRPr sz="3200" spc="-1">
                <a:solidFill>
                  <a:srgbClr val="000000"/>
                </a:solidFill>
                <a:uFill>
                  <a:solidFill>
                    <a:srgbClr val="FFFFFF"/>
                  </a:solidFill>
                </a:uFill>
                <a:latin typeface="黑体" panose="02010609060101010101" pitchFamily="49" charset="-122"/>
                <a:ea typeface="黑体" panose="02010609060101010101" pitchFamily="49" charset="-122"/>
              </a:defRPr>
            </a:lvl1pPr>
          </a:lstStyle>
          <a:p>
            <a:pPr algn="ct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 4.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rPr>
              <a:t>小结</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endParaRPr>
          </a:p>
        </p:txBody>
      </p:sp>
      <mc:AlternateContent xmlns:mc="http://schemas.openxmlformats.org/markup-compatibility/2006">
        <mc:Choice xmlns:a14="http://schemas.microsoft.com/office/drawing/2010/main" Requires="a14">
          <p:sp>
            <p:nvSpPr>
              <p:cNvPr id="9" name="矩形 8" descr="7b0a202020202262756c6c6574223a20227b5c2263617465676f727949645c223a5c225c222c5c2274656d706c61746549645c223a32303233313638347d220a7d0a"/>
              <p:cNvSpPr/>
              <p:nvPr/>
            </p:nvSpPr>
            <p:spPr>
              <a:xfrm>
                <a:off x="179070" y="981075"/>
                <a:ext cx="8836660" cy="4595495"/>
              </a:xfrm>
              <a:prstGeom prst="rect">
                <a:avLst/>
              </a:prstGeom>
              <a:noFill/>
            </p:spPr>
            <p:txBody>
              <a:bodyPr wrap="square">
                <a:noAutofit/>
              </a:bodyPr>
              <a:lstStyle/>
              <a:p>
                <a:pPr indent="0" algn="just" fontAlgn="auto">
                  <a:lnSpc>
                    <a:spcPct val="150000"/>
                  </a:lnSpc>
                  <a:spcAft>
                    <a:spcPts val="600"/>
                  </a:spcAft>
                </a:pPr>
                <a:r>
                  <a:rPr lang="en-US" altLang="zh-CN" dirty="0">
                    <a:solidFill>
                      <a:schemeClr val="tx1">
                        <a:lumMod val="75000"/>
                        <a:lumOff val="25000"/>
                      </a:schemeClr>
                    </a:solidFill>
                    <a:latin typeface="Cambria Math" panose="02040503050406030204" pitchFamily="18" charset="0"/>
                    <a:ea typeface="宋体" panose="02010600030101010101" pitchFamily="2" charset="-122"/>
                    <a:cs typeface="Cambria Math" panose="02040503050406030204" pitchFamily="18" charset="0"/>
                    <a:sym typeface="+mn-ea"/>
                  </a:rPr>
                  <a:t>－ </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近年来，飞米显微技术</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在很宽能区的重离子碰撞中，得到了广泛应用和关注：</a:t>
                </a:r>
                <a:endParaRPr lang="en-US" altLang="zh-CN" dirty="0">
                  <a:solidFill>
                    <a:schemeClr val="tx1">
                      <a:lumMod val="75000"/>
                      <a:lumOff val="25000"/>
                    </a:schemeClr>
                  </a:solidFill>
                  <a:latin typeface="Cambria Math" panose="02040503050406030204" pitchFamily="18" charset="0"/>
                  <a:cs typeface="Cambria Math" panose="02040503050406030204" pitchFamily="18" charset="0"/>
                </a:endParaRPr>
              </a:p>
              <a:p>
                <a:pPr indent="0" algn="just" fontAlgn="auto">
                  <a:lnSpc>
                    <a:spcPct val="150000"/>
                  </a:lnSpc>
                  <a:spcAft>
                    <a:spcPts val="600"/>
                  </a:spcAft>
                </a:pP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altLang="zh-CN" dirty="0">
                    <a:solidFill>
                      <a:srgbClr val="FF0066"/>
                    </a:solidFill>
                    <a:latin typeface="Cambria Math" panose="02040503050406030204" pitchFamily="18" charset="0"/>
                    <a:cs typeface="Cambria Math" panose="02040503050406030204" pitchFamily="18" charset="0"/>
                    <a:sym typeface="Wingdings" panose="05000000000000000000" charset="0"/>
                  </a:rPr>
                  <a:t> </a:t>
                </a:r>
                <a:r>
                  <a:rPr lang="zh-CN" altLang="en-US"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在</a:t>
                </a:r>
                <a:r>
                  <a:rPr lang="en-US" altLang="zh-CN"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25 MeV/u </a:t>
                </a:r>
                <a:r>
                  <a:rPr lang="en-US" altLang="zh-CN" baseline="30000" dirty="0">
                    <a:solidFill>
                      <a:schemeClr val="accent4">
                        <a:lumMod val="50000"/>
                      </a:schemeClr>
                    </a:solidFill>
                    <a:latin typeface="Cambria Math" panose="02040503050406030204" pitchFamily="18" charset="0"/>
                    <a:cs typeface="Cambria Math" panose="02040503050406030204" pitchFamily="18" charset="0"/>
                    <a:sym typeface="+mn-ea"/>
                  </a:rPr>
                  <a:t>124</a:t>
                </a:r>
                <a:r>
                  <a:rPr lang="en-US" altLang="zh-CN" dirty="0">
                    <a:solidFill>
                      <a:schemeClr val="accent4">
                        <a:lumMod val="50000"/>
                      </a:schemeClr>
                    </a:solidFill>
                    <a:latin typeface="Cambria Math" panose="02040503050406030204" pitchFamily="18" charset="0"/>
                    <a:cs typeface="Cambria Math" panose="02040503050406030204" pitchFamily="18" charset="0"/>
                    <a:sym typeface="+mn-ea"/>
                  </a:rPr>
                  <a:t>Sn+</a:t>
                </a:r>
                <a:r>
                  <a:rPr lang="en-US" altLang="zh-CN" baseline="30000" dirty="0">
                    <a:solidFill>
                      <a:schemeClr val="accent4">
                        <a:lumMod val="50000"/>
                      </a:schemeClr>
                    </a:solidFill>
                    <a:latin typeface="Cambria Math" panose="02040503050406030204" pitchFamily="18" charset="0"/>
                    <a:cs typeface="Cambria Math" panose="02040503050406030204" pitchFamily="18" charset="0"/>
                    <a:sym typeface="+mn-ea"/>
                  </a:rPr>
                  <a:t>1</a:t>
                </a:r>
                <a:r>
                  <a:rPr lang="en-US" altLang="zh-CN"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24</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Sn</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反应中</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测量了</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n-n</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关联函数，得到中子</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中子相互作用强度参数，</a:t>
                </a:r>
                <a14:m>
                  <m:oMath xmlns:m="http://schemas.openxmlformats.org/officeDocument/2006/math">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i="1" dirty="0">
                            <a:solidFill>
                              <a:srgbClr val="FF0066"/>
                            </a:solidFill>
                            <a:latin typeface="Cambria Math" panose="02040503050406030204" pitchFamily="18"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cs typeface="Cambria Math" panose="02040503050406030204" pitchFamily="18" charset="0"/>
                            <a:sym typeface="+mn-ea"/>
                          </a:rPr>
                          <m:t>𝑓</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rgbClr val="FF0066"/>
                            </a:solidFill>
                            <a:latin typeface="Cambria Math" panose="02040503050406030204" pitchFamily="18" charset="0"/>
                            <a:cs typeface="Cambria Math" panose="02040503050406030204" pitchFamily="18" charset="0"/>
                            <a:sym typeface="+mn-ea"/>
                          </a:rPr>
                          <m:t>𝑛𝑛</m:t>
                        </m:r>
                      </m:sup>
                    </m:sSub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sSubSup>
                      <m:sSubSupPr>
                        <m:ctrlP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18</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9</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2</m:t>
                        </m:r>
                      </m:sub>
                      <m: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3</m:t>
                        </m:r>
                      </m:sup>
                    </m:sSubSup>
                    <m:r>
                      <m:rPr>
                        <m:sty m:val="p"/>
                      </m:rP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m:t>fm</m:t>
                    </m:r>
                    <m: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m:t> </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   </m:t>
                    </m:r>
                    <m:sSubSup>
                      <m:sSubSupPr>
                        <m:ctrlPr>
                          <a:rPr lang="en-US" altLang="zh-CN" i="1" dirty="0">
                            <a:solidFill>
                              <a:srgbClr val="FF0066"/>
                            </a:solidFill>
                            <a:latin typeface="Cambria Math" panose="02040503050406030204" pitchFamily="18"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cs typeface="Cambria Math" panose="02040503050406030204" pitchFamily="18" charset="0"/>
                            <a:sym typeface="+mn-ea"/>
                          </a:rPr>
                          <m:t>𝑑</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rgbClr val="FF0066"/>
                            </a:solidFill>
                            <a:latin typeface="Cambria Math" panose="02040503050406030204" pitchFamily="18" charset="0"/>
                            <a:cs typeface="Cambria Math" panose="02040503050406030204" pitchFamily="18" charset="0"/>
                            <a:sym typeface="+mn-ea"/>
                          </a:rPr>
                          <m:t>𝑛𝑛</m:t>
                        </m:r>
                      </m:sup>
                    </m:sSubSup>
                    <m:r>
                      <a:rPr lang="en-US" altLang="zh-CN" i="1" dirty="0">
                        <a:solidFill>
                          <a:srgbClr val="FF0066"/>
                        </a:solidFill>
                        <a:latin typeface="Cambria Math" panose="02040503050406030204" pitchFamily="18" charset="0"/>
                        <a:cs typeface="Cambria Math" panose="02040503050406030204" pitchFamily="18" charset="0"/>
                        <a:sym typeface="+mn-ea"/>
                      </a:rPr>
                      <m:t>=</m:t>
                    </m:r>
                    <m:sSubSup>
                      <m:sSubSupPr>
                        <m:ctrlP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ctrlPr>
                      </m:sSubSupPr>
                      <m:e>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9</m:t>
                        </m:r>
                      </m:e>
                      <m:sub>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0</m:t>
                        </m:r>
                      </m:sub>
                      <m:sup>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1</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m:t>
                        </m:r>
                        <m:r>
                          <a:rPr lang="en-US" altLang="zh-CN" i="1" dirty="0">
                            <a:solidFill>
                              <a:srgbClr val="FF0066"/>
                            </a:solidFill>
                            <a:latin typeface="Cambria Math" panose="02040503050406030204" pitchFamily="18" charset="0"/>
                            <a:ea typeface="MS Mincho" charset="0"/>
                            <a:cs typeface="Cambria Math" panose="02040503050406030204" pitchFamily="18" charset="0"/>
                            <a:sym typeface="+mn-ea"/>
                          </a:rPr>
                          <m:t>3</m:t>
                        </m:r>
                      </m:sup>
                    </m:sSubSup>
                    <m:r>
                      <m:rPr>
                        <m:sty m:val="p"/>
                      </m:rPr>
                      <a:rPr lang="en-US" altLang="zh-CN" dirty="0">
                        <a:solidFill>
                          <a:srgbClr val="FF0066"/>
                        </a:solidFill>
                        <a:latin typeface="Cambria Math" panose="02040503050406030204" pitchFamily="18" charset="0"/>
                        <a:ea typeface="MS Mincho" charset="0"/>
                        <a:cs typeface="Cambria Math" panose="02040503050406030204" pitchFamily="18" charset="0"/>
                        <a:sym typeface="+mn-ea"/>
                      </a:rPr>
                      <m:t>fm</m:t>
                    </m:r>
                    <m:r>
                      <a:rPr lang="en-US" altLang="zh-CN" i="1" dirty="0">
                        <a:solidFill>
                          <a:schemeClr val="tx1">
                            <a:lumMod val="75000"/>
                            <a:lumOff val="25000"/>
                          </a:schemeClr>
                        </a:solidFill>
                        <a:latin typeface="Cambria Math" panose="02040503050406030204" pitchFamily="18" charset="0"/>
                        <a:ea typeface="MS Mincho" charset="0"/>
                        <a:cs typeface="Cambria Math" panose="02040503050406030204" pitchFamily="18" charset="0"/>
                        <a:sym typeface="+mn-ea"/>
                      </a:rPr>
                      <m:t>) </m:t>
                    </m:r>
                  </m:oMath>
                </a14:m>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，为核力</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CSB</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研究提供一种方法，同时测量了中子发射源的时空信息。在同一个反应中，观测到了中子和质子发射源时空大小的显著差异及其碰撞参数的依赖性</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  </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飞米显微成像技术，有望为重核中子皮厚度的测量提供一种新的方法，</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在</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CEE</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上可能得到进一步应用。</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endParaRPr>
              </a:p>
              <a:p>
                <a:pPr indent="0" algn="just" fontAlgn="auto">
                  <a:lnSpc>
                    <a:spcPct val="150000"/>
                  </a:lnSpc>
                  <a:spcAft>
                    <a:spcPts val="600"/>
                  </a:spcAft>
                </a:pP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altLang="zh-CN" dirty="0">
                    <a:solidFill>
                      <a:srgbClr val="FF0066"/>
                    </a:solidFill>
                    <a:latin typeface="Cambria Math" panose="02040503050406030204" pitchFamily="18" charset="0"/>
                    <a:cs typeface="Cambria Math" panose="02040503050406030204" pitchFamily="18" charset="0"/>
                    <a:sym typeface="Wingdings" panose="05000000000000000000" charset="0"/>
                  </a:rPr>
                  <a:t> </a:t>
                </a:r>
                <a:r>
                  <a:rPr lang="en-US" altLang="zh-CN"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25 MeV/u </a:t>
                </a:r>
                <a:r>
                  <a:rPr lang="en-US" altLang="zh-CN" baseline="30000" dirty="0">
                    <a:solidFill>
                      <a:schemeClr val="accent4">
                        <a:lumMod val="50000"/>
                      </a:schemeClr>
                    </a:solidFill>
                    <a:latin typeface="Cambria Math" panose="02040503050406030204" pitchFamily="18" charset="0"/>
                    <a:cs typeface="Cambria Math" panose="02040503050406030204" pitchFamily="18" charset="0"/>
                    <a:sym typeface="+mn-ea"/>
                  </a:rPr>
                  <a:t>132</a:t>
                </a:r>
                <a:r>
                  <a:rPr lang="en-US" altLang="zh-CN" dirty="0">
                    <a:solidFill>
                      <a:schemeClr val="accent4">
                        <a:lumMod val="50000"/>
                      </a:schemeClr>
                    </a:solidFill>
                    <a:latin typeface="Cambria Math" panose="02040503050406030204" pitchFamily="18" charset="0"/>
                    <a:cs typeface="Cambria Math" panose="02040503050406030204" pitchFamily="18" charset="0"/>
                    <a:sym typeface="+mn-ea"/>
                  </a:rPr>
                  <a:t>Sn+</a:t>
                </a:r>
                <a:r>
                  <a:rPr lang="en-US" altLang="zh-CN" baseline="30000" dirty="0">
                    <a:solidFill>
                      <a:schemeClr val="accent4">
                        <a:lumMod val="50000"/>
                      </a:schemeClr>
                    </a:solidFill>
                    <a:latin typeface="Cambria Math" panose="02040503050406030204" pitchFamily="18" charset="0"/>
                    <a:cs typeface="Cambria Math" panose="02040503050406030204" pitchFamily="18" charset="0"/>
                    <a:sym typeface="+mn-ea"/>
                  </a:rPr>
                  <a:t>1</a:t>
                </a:r>
                <a:r>
                  <a:rPr lang="en-US" altLang="zh-CN" baseline="30000" dirty="0">
                    <a:solidFill>
                      <a:schemeClr val="tx1">
                        <a:lumMod val="75000"/>
                        <a:lumOff val="25000"/>
                      </a:schemeClr>
                    </a:solidFill>
                    <a:latin typeface="Cambria Math" panose="02040503050406030204" pitchFamily="18" charset="0"/>
                    <a:cs typeface="Cambria Math" panose="02040503050406030204" pitchFamily="18" charset="0"/>
                    <a:sym typeface="+mn-ea"/>
                  </a:rPr>
                  <a:t>24</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Sn </a:t>
                </a:r>
                <a:r>
                  <a:rPr lang="en-US" altLang="zh-CN" baseline="30000" dirty="0">
                    <a:solidFill>
                      <a:schemeClr val="accent4">
                        <a:lumMod val="50000"/>
                      </a:schemeClr>
                    </a:solidFill>
                    <a:latin typeface="Cambria Math" panose="02040503050406030204" pitchFamily="18" charset="0"/>
                    <a:cs typeface="Cambria Math" panose="02040503050406030204" pitchFamily="18" charset="0"/>
                    <a:sym typeface="+mn-ea"/>
                  </a:rPr>
                  <a:t>108</a:t>
                </a:r>
                <a:r>
                  <a:rPr lang="en-US" altLang="zh-CN" dirty="0">
                    <a:solidFill>
                      <a:schemeClr val="accent4">
                        <a:lumMod val="50000"/>
                      </a:schemeClr>
                    </a:solidFill>
                    <a:latin typeface="Cambria Math" panose="02040503050406030204" pitchFamily="18" charset="0"/>
                    <a:cs typeface="Cambria Math" panose="02040503050406030204" pitchFamily="18" charset="0"/>
                    <a:sym typeface="+mn-ea"/>
                  </a:rPr>
                  <a:t>Sn+</a:t>
                </a:r>
                <a:r>
                  <a:rPr lang="en-US" altLang="zh-CN" baseline="30000" dirty="0">
                    <a:solidFill>
                      <a:schemeClr val="accent4">
                        <a:lumMod val="50000"/>
                      </a:schemeClr>
                    </a:solidFill>
                    <a:latin typeface="Cambria Math" panose="02040503050406030204" pitchFamily="18" charset="0"/>
                    <a:cs typeface="Cambria Math" panose="02040503050406030204" pitchFamily="18" charset="0"/>
                    <a:sym typeface="+mn-ea"/>
                  </a:rPr>
                  <a:t>112</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Sn</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两个极端</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N/Z</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的反应中，</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测量了</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p-p</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关联函数，质子发射源尺寸在两个系统中相差</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24%</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，远大于初态电荷半径差异，这是可能一个</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的信号</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 </a:t>
                </a:r>
                <a:r>
                  <a:rPr lang="en-US" altLang="zh-CN" dirty="0">
                    <a:solidFill>
                      <a:schemeClr val="accent4">
                        <a:lumMod val="50000"/>
                      </a:schemeClr>
                    </a:solidFill>
                    <a:latin typeface="Cambria Math" panose="02040503050406030204" pitchFamily="18" charset="0"/>
                    <a:cs typeface="Cambria Math" panose="02040503050406030204" pitchFamily="18" charset="0"/>
                    <a:sym typeface="Wingdings" panose="05000000000000000000" charset="0"/>
                  </a:rPr>
                  <a:t>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 </a:t>
                </a:r>
                <a:r>
                  <a:rPr lang="zh-CN" dirty="0">
                    <a:solidFill>
                      <a:schemeClr val="accent4">
                        <a:lumMod val="50000"/>
                      </a:schemeClr>
                    </a:solidFill>
                    <a:latin typeface="Cambria Math" panose="02040503050406030204" pitchFamily="18" charset="0"/>
                    <a:cs typeface="Cambria Math" panose="02040503050406030204" pitchFamily="18" charset="0"/>
                    <a:sym typeface="+mn-ea"/>
                  </a:rPr>
                  <a:t>飞</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米显微成像技术配合极端</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N/Z</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比</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反应体系，为在</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HIC</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中研究</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mn-ea"/>
                  </a:rPr>
                  <a:t>SRC</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mn-ea"/>
                  </a:rPr>
                  <a:t>提供一种潜在的新方法</a:t>
                </a:r>
                <a:r>
                  <a:rPr lang="zh-CN" dirty="0">
                    <a:solidFill>
                      <a:schemeClr val="tx1">
                        <a:lumMod val="75000"/>
                        <a:lumOff val="25000"/>
                      </a:schemeClr>
                    </a:solidFill>
                    <a:latin typeface="Cambria Math" panose="02040503050406030204" pitchFamily="18" charset="0"/>
                    <a:cs typeface="Cambria Math" panose="02040503050406030204" pitchFamily="18" charset="0"/>
                    <a:sym typeface="+mn-ea"/>
                  </a:rPr>
                  <a:t>，</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CEE </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上也有望开展</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SRC</a:t>
                </a:r>
                <a:r>
                  <a:rPr lang="zh-CN" altLang="en-US" dirty="0">
                    <a:solidFill>
                      <a:schemeClr val="tx1">
                        <a:lumMod val="75000"/>
                        <a:lumOff val="25000"/>
                      </a:schemeClr>
                    </a:solidFill>
                    <a:latin typeface="Cambria Math" panose="02040503050406030204" pitchFamily="18" charset="0"/>
                    <a:cs typeface="Cambria Math" panose="02040503050406030204" pitchFamily="18" charset="0"/>
                    <a:sym typeface="Symbol" panose="05050102010706020507" charset="0"/>
                  </a:rPr>
                  <a:t>方面的研究。</a:t>
                </a:r>
                <a:r>
                  <a:rPr lang="en-US" altLang="zh-CN" dirty="0">
                    <a:solidFill>
                      <a:schemeClr val="tx1">
                        <a:lumMod val="75000"/>
                        <a:lumOff val="25000"/>
                      </a:schemeClr>
                    </a:solidFill>
                    <a:latin typeface="Cambria Math" panose="02040503050406030204" pitchFamily="18" charset="0"/>
                    <a:cs typeface="Cambria Math" panose="02040503050406030204" pitchFamily="18" charset="0"/>
                  </a:rPr>
                  <a:t> </a:t>
                </a:r>
                <a:endParaRPr lang="zh-CN" altLang="en-US" dirty="0">
                  <a:solidFill>
                    <a:schemeClr val="tx1">
                      <a:lumMod val="75000"/>
                      <a:lumOff val="25000"/>
                    </a:schemeClr>
                  </a:solidFill>
                  <a:latin typeface="Cambria Math" panose="02040503050406030204" pitchFamily="18" charset="0"/>
                  <a:cs typeface="Cambria Math" panose="02040503050406030204" pitchFamily="18" charset="0"/>
                </a:endParaRPr>
              </a:p>
              <a:p>
                <a:pPr indent="0" algn="just" fontAlgn="auto">
                  <a:lnSpc>
                    <a:spcPct val="150000"/>
                  </a:lnSpc>
                  <a:spcAft>
                    <a:spcPts val="600"/>
                  </a:spcAft>
                </a:pPr>
                <a:r>
                  <a:rPr lang="en-US" altLang="zh-CN" dirty="0">
                    <a:solidFill>
                      <a:schemeClr val="accent2">
                        <a:lumMod val="75000"/>
                      </a:schemeClr>
                    </a:solidFill>
                    <a:latin typeface="Cambria Math" panose="02040503050406030204" pitchFamily="18" charset="0"/>
                    <a:cs typeface="Cambria Math" panose="02040503050406030204" pitchFamily="18" charset="0"/>
                  </a:rPr>
                  <a:t>   </a:t>
                </a:r>
                <a:endParaRPr lang="en-US" altLang="zh-CN" dirty="0">
                  <a:solidFill>
                    <a:schemeClr val="accent2">
                      <a:lumMod val="75000"/>
                    </a:schemeClr>
                  </a:solidFill>
                  <a:latin typeface="Cambria Math" panose="02040503050406030204" pitchFamily="18" charset="0"/>
                  <a:cs typeface="Cambria Math" panose="02040503050406030204" pitchFamily="18" charset="0"/>
                  <a:sym typeface="+mn-ea"/>
                </a:endParaRPr>
              </a:p>
            </p:txBody>
          </p:sp>
        </mc:Choice>
        <mc:Fallback>
          <p:sp>
            <p:nvSpPr>
              <p:cNvPr id="9" name="矩形 8" descr="7b0a202020202262756c6c6574223a20227b5c2263617465676f727949645c223a5c225c222c5c2274656d706c61746549645c223a32303233313638347d220a7d0a"/>
              <p:cNvSpPr>
                <a:spLocks noRot="1" noChangeAspect="1" noMove="1" noResize="1" noEditPoints="1" noAdjustHandles="1" noChangeArrowheads="1" noChangeShapeType="1" noTextEdit="1"/>
              </p:cNvSpPr>
              <p:nvPr/>
            </p:nvSpPr>
            <p:spPr>
              <a:xfrm>
                <a:off x="179070" y="981075"/>
                <a:ext cx="8836660" cy="4595495"/>
              </a:xfrm>
              <a:prstGeom prst="rect">
                <a:avLst/>
              </a:prstGeom>
              <a:blipFill rotWithShape="1">
                <a:blip r:embed="rId1"/>
                <a:stretch>
                  <a:fillRect b="-5126"/>
                </a:stretch>
              </a:blipFill>
            </p:spPr>
            <p:txBody>
              <a:bodyPr/>
              <a:lstStyle/>
              <a:p>
                <a:r>
                  <a:rPr lang="zh-CN" altLang="en-US">
                    <a:noFill/>
                  </a:rPr>
                  <a:t> </a:t>
                </a:r>
              </a:p>
            </p:txBody>
          </p:sp>
        </mc:Fallback>
      </mc:AlternateContent>
      <p:cxnSp>
        <p:nvCxnSpPr>
          <p:cNvPr id="6" name="直接连接符 5"/>
          <p:cNvCxnSpPr/>
          <p:nvPr/>
        </p:nvCxnSpPr>
        <p:spPr>
          <a:xfrm>
            <a:off x="0" y="709914"/>
            <a:ext cx="9144000" cy="0"/>
          </a:xfrm>
          <a:prstGeom prst="line">
            <a:avLst/>
          </a:prstGeom>
          <a:ln w="19050">
            <a:solidFill>
              <a:srgbClr val="FF0066"/>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555875" y="5949614"/>
            <a:ext cx="4319905" cy="399116"/>
            <a:chOff x="4015" y="9924"/>
            <a:chExt cx="6803" cy="644"/>
          </a:xfrm>
        </p:grpSpPr>
        <p:cxnSp>
          <p:nvCxnSpPr>
            <p:cNvPr id="7" name="直接连接符 6"/>
            <p:cNvCxnSpPr/>
            <p:nvPr/>
          </p:nvCxnSpPr>
          <p:spPr>
            <a:xfrm>
              <a:off x="4015" y="10568"/>
              <a:ext cx="6803" cy="0"/>
            </a:xfrm>
            <a:prstGeom prst="line">
              <a:avLst/>
            </a:prstGeom>
            <a:ln w="19050">
              <a:gradFill>
                <a:gsLst>
                  <a:gs pos="0">
                    <a:srgbClr val="89E1EE"/>
                  </a:gs>
                  <a:gs pos="100000">
                    <a:srgbClr val="FFC3D4"/>
                  </a:gs>
                </a:gsLst>
                <a:lin ang="2700000" scaled="0"/>
              </a:gra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5602" y="9924"/>
              <a:ext cx="3703" cy="495"/>
            </a:xfrm>
            <a:prstGeom prst="rect">
              <a:avLst/>
            </a:prstGeom>
            <a:noFill/>
          </p:spPr>
          <p:txBody>
            <a:bodyPr wrap="square" rtlCol="0" anchor="t">
              <a:spAutoFit/>
            </a:bodyPr>
            <a:p>
              <a:pPr algn="ctr">
                <a:lnSpc>
                  <a:spcPct val="50000"/>
                </a:lnSpc>
              </a:pPr>
              <a:r>
                <a:rPr lang="zh-CN" sz="2800" dirty="0">
                  <a:solidFill>
                    <a:srgbClr val="FF0066"/>
                  </a:solidFill>
                  <a:latin typeface="Cambria Math" panose="02040503050406030204" pitchFamily="18" charset="0"/>
                  <a:cs typeface="Cambria Math" panose="02040503050406030204" pitchFamily="18" charset="0"/>
                  <a:sym typeface="+mn-ea"/>
                </a:rPr>
                <a:t>谢</a:t>
              </a:r>
              <a:r>
                <a:rPr lang="en-US" altLang="zh-CN" sz="2800" dirty="0">
                  <a:solidFill>
                    <a:srgbClr val="FF0066"/>
                  </a:solidFill>
                  <a:latin typeface="Cambria Math" panose="02040503050406030204" pitchFamily="18" charset="0"/>
                  <a:cs typeface="Cambria Math" panose="02040503050406030204" pitchFamily="18" charset="0"/>
                  <a:sym typeface="+mn-ea"/>
                </a:rPr>
                <a:t>   </a:t>
              </a:r>
              <a:r>
                <a:rPr lang="zh-CN" sz="2800" dirty="0">
                  <a:solidFill>
                    <a:srgbClr val="FF0066"/>
                  </a:solidFill>
                  <a:latin typeface="Cambria Math" panose="02040503050406030204" pitchFamily="18" charset="0"/>
                  <a:cs typeface="Cambria Math" panose="02040503050406030204" pitchFamily="18" charset="0"/>
                  <a:sym typeface="+mn-ea"/>
                </a:rPr>
                <a:t>谢</a:t>
              </a:r>
              <a:r>
                <a:rPr lang="en-US" altLang="zh-CN" sz="2800" dirty="0">
                  <a:solidFill>
                    <a:srgbClr val="FF0066"/>
                  </a:solidFill>
                  <a:latin typeface="Cambria Math" panose="02040503050406030204" pitchFamily="18" charset="0"/>
                  <a:cs typeface="Cambria Math" panose="02040503050406030204" pitchFamily="18" charset="0"/>
                  <a:sym typeface="+mn-ea"/>
                </a:rPr>
                <a:t> </a:t>
              </a:r>
              <a:r>
                <a:rPr lang="zh-CN" sz="2800" dirty="0">
                  <a:solidFill>
                    <a:srgbClr val="FF0066"/>
                  </a:solidFill>
                  <a:latin typeface="Cambria Math" panose="02040503050406030204" pitchFamily="18" charset="0"/>
                  <a:cs typeface="Cambria Math" panose="02040503050406030204" pitchFamily="18" charset="0"/>
                  <a:sym typeface="+mn-ea"/>
                </a:rPr>
                <a:t>！</a:t>
              </a:r>
              <a:endParaRPr lang="zh-CN" sz="2800" dirty="0">
                <a:solidFill>
                  <a:srgbClr val="FF0066"/>
                </a:solidFill>
                <a:latin typeface="Cambria Math" panose="02040503050406030204" pitchFamily="18" charset="0"/>
                <a:cs typeface="Cambria Math" panose="02040503050406030204" pitchFamily="18" charset="0"/>
                <a:sym typeface="+mn-ea"/>
              </a:endParaRPr>
            </a:p>
          </p:txBody>
        </p:sp>
      </p:grpSp>
    </p:spTree>
  </p:cSld>
  <p:clrMapOvr>
    <a:masterClrMapping/>
  </p:clrMapOvr>
</p:sld>
</file>

<file path=ppt/tags/tag1.xml><?xml version="1.0" encoding="utf-8"?>
<p:tagLst xmlns:p="http://schemas.openxmlformats.org/presentationml/2006/main">
  <p:tag name="KSO_WM_UNIT_TABLE_BEAUTIFY" val="smartTable{a2144dd0-aac1-4f5b-8256-2bdfb97a30e3}"/>
  <p:tag name="TABLE_ENDDRAG_ORIGIN_RECT" val="709*67"/>
  <p:tag name="TABLE_ENDDRAG_RECT" val="8*420*709*67"/>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TABLE_ENDDRAG_ORIGIN_RECT" val="623*324"/>
  <p:tag name="TABLE_ENDDRAG_RECT" val="44*127*623*324"/>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TABLE_ENDDRAG_ORIGIN_RECT" val="452*69"/>
  <p:tag name="TABLE_ENDDRAG_RECT" val="262*448*452*69"/>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 name="KSO_WM_DIAGRAM_VIRTUALLY_FRAME" val="{&quot;height&quot;:399.6,&quot;left&quot;:7.2,&quot;top&quot;:97.5,&quot;width&quot;:454.2}"/>
</p:tagLst>
</file>

<file path=ppt/tags/tag30.xml><?xml version="1.0" encoding="utf-8"?>
<p:tagLst xmlns:p="http://schemas.openxmlformats.org/presentationml/2006/main">
  <p:tag name="KSO_WM_DIAGRAM_VIRTUALLY_FRAME" val="{&quot;height&quot;:399.6,&quot;left&quot;:7.2,&quot;top&quot;:97.5,&quot;width&quot;:454.2}"/>
</p:tagLst>
</file>

<file path=ppt/tags/tag31.xml><?xml version="1.0" encoding="utf-8"?>
<p:tagLst xmlns:p="http://schemas.openxmlformats.org/presentationml/2006/main">
  <p:tag name="KSO_WM_BEAUTIFY_FLAG" val=""/>
  <p:tag name="KSO_WM_DIAGRAM_VIRTUALLY_FRAME" val="{&quot;height&quot;:399.6,&quot;left&quot;:7.2,&quot;top&quot;:97.5,&quot;width&quot;:454.2}"/>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DIAGRAM_VIRTUALLY_FRAME" val="{&quot;height&quot;:457.3,&quot;left&quot;:317.65,&quot;top&quot;:20.15,&quot;width&quot;:444.5}"/>
</p:tagLst>
</file>

<file path=ppt/tags/tag49.xml><?xml version="1.0" encoding="utf-8"?>
<p:tagLst xmlns:p="http://schemas.openxmlformats.org/presentationml/2006/main">
  <p:tag name="KSO_WM_DIAGRAM_VIRTUALLY_FRAME" val="{&quot;height&quot;:457.3,&quot;left&quot;:317.65,&quot;top&quot;:20.15,&quot;width&quot;:444.5}"/>
</p:tagLst>
</file>

<file path=ppt/tags/tag50.xml><?xml version="1.0" encoding="utf-8"?>
<p:tagLst xmlns:p="http://schemas.openxmlformats.org/presentationml/2006/main">
  <p:tag name="KSO_WM_DIAGRAM_VIRTUALLY_FRAME" val="{&quot;height&quot;:457.3,&quot;left&quot;:317.65,&quot;top&quot;:20.15,&quot;width&quot;:444.5}"/>
</p:tagLst>
</file>

<file path=ppt/tags/tag51.xml><?xml version="1.0" encoding="utf-8"?>
<p:tagLst xmlns:p="http://schemas.openxmlformats.org/presentationml/2006/main">
  <p:tag name="KSO_WM_DIAGRAM_VIRTUALLY_FRAME" val="{&quot;height&quot;:457.3,&quot;left&quot;:317.65,&quot;top&quot;:20.15,&quot;width&quot;:444.5}"/>
</p:tagLst>
</file>

<file path=ppt/tags/tag52.xml><?xml version="1.0" encoding="utf-8"?>
<p:tagLst xmlns:p="http://schemas.openxmlformats.org/presentationml/2006/main">
  <p:tag name="KSO_WM_DIAGRAM_VIRTUALLY_FRAME" val="{&quot;height&quot;:457.3,&quot;left&quot;:317.65,&quot;top&quot;:20.15,&quot;width&quot;:444.5}"/>
</p:tagLst>
</file>

<file path=ppt/tags/tag53.xml><?xml version="1.0" encoding="utf-8"?>
<p:tagLst xmlns:p="http://schemas.openxmlformats.org/presentationml/2006/main">
  <p:tag name="KSO_WM_DIAGRAM_VIRTUALLY_FRAME" val="{&quot;height&quot;:457.3,&quot;left&quot;:317.65,&quot;top&quot;:20.15,&quot;width&quot;:444.5}"/>
</p:tagLst>
</file>

<file path=ppt/tags/tag54.xml><?xml version="1.0" encoding="utf-8"?>
<p:tagLst xmlns:p="http://schemas.openxmlformats.org/presentationml/2006/main">
  <p:tag name="KSO_WM_DIAGRAM_VIRTUALLY_FRAME" val="{&quot;height&quot;:457.3,&quot;left&quot;:317.65,&quot;top&quot;:20.15,&quot;width&quot;:444.5}"/>
</p:tagLst>
</file>

<file path=ppt/tags/tag55.xml><?xml version="1.0" encoding="utf-8"?>
<p:tagLst xmlns:p="http://schemas.openxmlformats.org/presentationml/2006/main">
  <p:tag name="KSO_WM_DIAGRAM_VIRTUALLY_FRAME" val="{&quot;height&quot;:457.3,&quot;left&quot;:317.65,&quot;top&quot;:20.15,&quot;width&quot;:444.5}"/>
</p:tagLst>
</file>

<file path=ppt/tags/tag56.xml><?xml version="1.0" encoding="utf-8"?>
<p:tagLst xmlns:p="http://schemas.openxmlformats.org/presentationml/2006/main">
  <p:tag name="KSO_WM_DIAGRAM_VIRTUALLY_FRAME" val="{&quot;height&quot;:457.3,&quot;left&quot;:317.65,&quot;top&quot;:20.15,&quot;width&quot;:444.5}"/>
</p:tagLst>
</file>

<file path=ppt/tags/tag57.xml><?xml version="1.0" encoding="utf-8"?>
<p:tagLst xmlns:p="http://schemas.openxmlformats.org/presentationml/2006/main">
  <p:tag name="KSO_WM_DIAGRAM_VIRTUALLY_FRAME" val="{&quot;height&quot;:457.3,&quot;left&quot;:317.65,&quot;top&quot;:20.15,&quot;width&quot;:444.5}"/>
</p:tagLst>
</file>

<file path=ppt/tags/tag58.xml><?xml version="1.0" encoding="utf-8"?>
<p:tagLst xmlns:p="http://schemas.openxmlformats.org/presentationml/2006/main">
  <p:tag name="KSO_WM_DIAGRAM_VIRTUALLY_FRAME" val="{&quot;height&quot;:457.3,&quot;left&quot;:317.65,&quot;top&quot;:20.15,&quot;width&quot;:444.5}"/>
</p:tagLst>
</file>

<file path=ppt/tags/tag59.xml><?xml version="1.0" encoding="utf-8"?>
<p:tagLst xmlns:p="http://schemas.openxmlformats.org/presentationml/2006/main">
  <p:tag name="KSO_WM_DIAGRAM_VIRTUALLY_FRAME" val="{&quot;height&quot;:457.3,&quot;left&quot;:317.65,&quot;top&quot;:20.15,&quot;width&quot;:444.5}"/>
</p:tagLst>
</file>

<file path=ppt/tags/tag60.xml><?xml version="1.0" encoding="utf-8"?>
<p:tagLst xmlns:p="http://schemas.openxmlformats.org/presentationml/2006/main">
  <p:tag name="KSO_WM_DIAGRAM_VIRTUALLY_FRAME" val="{&quot;height&quot;:457.3,&quot;left&quot;:317.65,&quot;top&quot;:20.15,&quot;width&quot;:444.5}"/>
</p:tagLst>
</file>

<file path=ppt/tags/tag61.xml><?xml version="1.0" encoding="utf-8"?>
<p:tagLst xmlns:p="http://schemas.openxmlformats.org/presentationml/2006/main">
  <p:tag name="KSO_WM_DIAGRAM_VIRTUALLY_FRAME" val="{&quot;height&quot;:457.3,&quot;left&quot;:317.65,&quot;top&quot;:20.15,&quot;width&quot;:444.5}"/>
</p:tagLst>
</file>

<file path=ppt/tags/tag62.xml><?xml version="1.0" encoding="utf-8"?>
<p:tagLst xmlns:p="http://schemas.openxmlformats.org/presentationml/2006/main">
  <p:tag name="KSO_WM_DIAGRAM_VIRTUALLY_FRAME" val="{&quot;height&quot;:457.3,&quot;left&quot;:317.65,&quot;top&quot;:20.15,&quot;width&quot;:444.5}"/>
</p:tagLst>
</file>

<file path=ppt/tags/tag63.xml><?xml version="1.0" encoding="utf-8"?>
<p:tagLst xmlns:p="http://schemas.openxmlformats.org/presentationml/2006/main">
  <p:tag name="KSO_WM_DIAGRAM_VIRTUALLY_FRAME" val="{&quot;height&quot;:457.3,&quot;left&quot;:317.65,&quot;top&quot;:20.15,&quot;width&quot;:444.5}"/>
</p:tagLst>
</file>

<file path=ppt/tags/tag64.xml><?xml version="1.0" encoding="utf-8"?>
<p:tagLst xmlns:p="http://schemas.openxmlformats.org/presentationml/2006/main">
  <p:tag name="KSO_WM_DIAGRAM_VIRTUALLY_FRAME" val="{&quot;height&quot;:457.3,&quot;left&quot;:317.65,&quot;top&quot;:20.15,&quot;width&quot;:444.5}"/>
</p:tagLst>
</file>

<file path=ppt/tags/tag65.xml><?xml version="1.0" encoding="utf-8"?>
<p:tagLst xmlns:p="http://schemas.openxmlformats.org/presentationml/2006/main">
  <p:tag name="KSO_WM_DIAGRAM_VIRTUALLY_FRAME" val="{&quot;height&quot;:457.3,&quot;left&quot;:317.65,&quot;top&quot;:20.15,&quot;width&quot;:444.5}"/>
</p:tagLst>
</file>

<file path=ppt/tags/tag66.xml><?xml version="1.0" encoding="utf-8"?>
<p:tagLst xmlns:p="http://schemas.openxmlformats.org/presentationml/2006/main">
  <p:tag name="KSO_WM_DIAGRAM_VIRTUALLY_FRAME" val="{&quot;height&quot;:457.3,&quot;left&quot;:317.65,&quot;top&quot;:20.15,&quot;width&quot;:444.5}"/>
</p:tagLst>
</file>

<file path=ppt/tags/tag67.xml><?xml version="1.0" encoding="utf-8"?>
<p:tagLst xmlns:p="http://schemas.openxmlformats.org/presentationml/2006/main">
  <p:tag name="KSO_WM_DIAGRAM_VIRTUALLY_FRAME" val="{&quot;height&quot;:457.3,&quot;left&quot;:317.65,&quot;top&quot;:20.15,&quot;width&quot;:444.5}"/>
</p:tagLst>
</file>

<file path=ppt/tags/tag68.xml><?xml version="1.0" encoding="utf-8"?>
<p:tagLst xmlns:p="http://schemas.openxmlformats.org/presentationml/2006/main">
  <p:tag name="KSO_WM_DIAGRAM_VIRTUALLY_FRAME" val="{&quot;height&quot;:457.3,&quot;left&quot;:317.65,&quot;top&quot;:20.15,&quot;width&quot;:444.5}"/>
</p:tagLst>
</file>

<file path=ppt/tags/tag69.xml><?xml version="1.0" encoding="utf-8"?>
<p:tagLst xmlns:p="http://schemas.openxmlformats.org/presentationml/2006/main">
  <p:tag name="KSO_WM_DIAGRAM_VIRTUALLY_FRAME" val="{&quot;height&quot;:457.3,&quot;left&quot;:317.65,&quot;top&quot;:20.15,&quot;width&quot;:444.5}"/>
</p:tagLst>
</file>

<file path=ppt/tags/tag70.xml><?xml version="1.0" encoding="utf-8"?>
<p:tagLst xmlns:p="http://schemas.openxmlformats.org/presentationml/2006/main">
  <p:tag name="KSO_WM_DIAGRAM_VIRTUALLY_FRAME" val="{&quot;height&quot;:457.3,&quot;left&quot;:317.65,&quot;top&quot;:20.15,&quot;width&quot;:444.5}"/>
</p:tagLst>
</file>

<file path=ppt/tags/tag71.xml><?xml version="1.0" encoding="utf-8"?>
<p:tagLst xmlns:p="http://schemas.openxmlformats.org/presentationml/2006/main">
  <p:tag name="KSO_WM_DIAGRAM_VIRTUALLY_FRAME" val="{&quot;height&quot;:457.3,&quot;left&quot;:317.65,&quot;top&quot;:20.15,&quot;width&quot;:444.5}"/>
</p:tagLst>
</file>

<file path=ppt/tags/tag72.xml><?xml version="1.0" encoding="utf-8"?>
<p:tagLst xmlns:p="http://schemas.openxmlformats.org/presentationml/2006/main">
  <p:tag name="KSO_WM_DIAGRAM_VIRTUALLY_FRAME" val="{&quot;height&quot;:457.3,&quot;left&quot;:317.65,&quot;top&quot;:20.15,&quot;width&quot;:444.5}"/>
</p:tagLst>
</file>

<file path=ppt/tags/tag73.xml><?xml version="1.0" encoding="utf-8"?>
<p:tagLst xmlns:p="http://schemas.openxmlformats.org/presentationml/2006/main">
  <p:tag name="KSO_WM_DIAGRAM_VIRTUALLY_FRAME" val="{&quot;height&quot;:457.3,&quot;left&quot;:317.65,&quot;top&quot;:20.15,&quot;width&quot;:444.5}"/>
</p:tagLst>
</file>

<file path=ppt/tags/tag74.xml><?xml version="1.0" encoding="utf-8"?>
<p:tagLst xmlns:p="http://schemas.openxmlformats.org/presentationml/2006/main">
  <p:tag name="KSO_WM_DIAGRAM_VIRTUALLY_FRAME" val="{&quot;height&quot;:457.3,&quot;left&quot;:317.65,&quot;top&quot;:20.15,&quot;width&quot;:444.5}"/>
</p:tagLst>
</file>

<file path=ppt/tags/tag75.xml><?xml version="1.0" encoding="utf-8"?>
<p:tagLst xmlns:p="http://schemas.openxmlformats.org/presentationml/2006/main">
  <p:tag name="KSO_WM_DIAGRAM_VIRTUALLY_FRAME" val="{&quot;height&quot;:457.3,&quot;left&quot;:317.65,&quot;top&quot;:20.15,&quot;width&quot;:444.5}"/>
</p:tagLst>
</file>

<file path=ppt/tags/tag76.xml><?xml version="1.0" encoding="utf-8"?>
<p:tagLst xmlns:p="http://schemas.openxmlformats.org/presentationml/2006/main">
  <p:tag name="KSO_WM_DIAGRAM_VIRTUALLY_FRAME" val="{&quot;height&quot;:457.3,&quot;left&quot;:317.65,&quot;top&quot;:20.15,&quot;width&quot;:444.5}"/>
</p:tagLst>
</file>

<file path=ppt/tags/tag77.xml><?xml version="1.0" encoding="utf-8"?>
<p:tagLst xmlns:p="http://schemas.openxmlformats.org/presentationml/2006/main">
  <p:tag name="KSO_WM_DIAGRAM_VIRTUALLY_FRAME" val="{&quot;height&quot;:457.3,&quot;left&quot;:317.65,&quot;top&quot;:20.15,&quot;width&quot;:444.5}"/>
</p:tagLst>
</file>

<file path=ppt/tags/tag78.xml><?xml version="1.0" encoding="utf-8"?>
<p:tagLst xmlns:p="http://schemas.openxmlformats.org/presentationml/2006/main">
  <p:tag name="KSO_WM_DIAGRAM_VIRTUALLY_FRAME" val="{&quot;height&quot;:457.3,&quot;left&quot;:317.65,&quot;top&quot;:20.15,&quot;width&quot;:444.5}"/>
</p:tagLst>
</file>

<file path=ppt/tags/tag79.xml><?xml version="1.0" encoding="utf-8"?>
<p:tagLst xmlns:p="http://schemas.openxmlformats.org/presentationml/2006/main">
  <p:tag name="KSO_WM_DIAGRAM_VIRTUALLY_FRAME" val="{&quot;height&quot;:457.3,&quot;left&quot;:317.65,&quot;top&quot;:20.15,&quot;width&quot;:444.5}"/>
</p:tagLst>
</file>

<file path=ppt/tags/tag80.xml><?xml version="1.0" encoding="utf-8"?>
<p:tagLst xmlns:p="http://schemas.openxmlformats.org/presentationml/2006/main">
  <p:tag name="TABLE_ENDDRAG_ORIGIN_RECT" val="261*156"/>
  <p:tag name="TABLE_ENDDRAG_RECT" val="14*360*261*156"/>
</p:tagLst>
</file>

<file path=ppt/tags/tag81.xml><?xml version="1.0" encoding="utf-8"?>
<p:tagLst xmlns:p="http://schemas.openxmlformats.org/presentationml/2006/main">
  <p:tag name="KSO_WPP_MARK_KEY" val="72de066b-ad54-4035-9b21-9d80e6eed411"/>
  <p:tag name="COMMONDATA" val="eyJoZGlkIjoiOTc0NmU5MTRjMDlkNzU1ZTEyOWNhMzcwN2IyZWIzNGQifQ=="/>
  <p:tag name="resource_record_key" val="{&quot;13&quot;:[4680684,20482071,4705195,436492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Arial"/>
        <a:ea typeface="黑体"/>
        <a:cs typeface=""/>
      </a:majorFont>
      <a:minorFont>
        <a:latin typeface="Times New Roman"/>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9532</Words>
  <Application>WPS 演示</Application>
  <PresentationFormat>全屏显示(4:3)</PresentationFormat>
  <Paragraphs>670</Paragraphs>
  <Slides>37</Slides>
  <Notes>19</Notes>
  <HiddenSlides>0</HiddenSlides>
  <MMClips>0</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37</vt:i4>
      </vt:variant>
    </vt:vector>
  </HeadingPairs>
  <TitlesOfParts>
    <vt:vector size="70" baseType="lpstr">
      <vt:lpstr>Arial</vt:lpstr>
      <vt:lpstr>宋体</vt:lpstr>
      <vt:lpstr>Wingdings</vt:lpstr>
      <vt:lpstr>Book Antiqua</vt:lpstr>
      <vt:lpstr>微软雅黑</vt:lpstr>
      <vt:lpstr>楷体</vt:lpstr>
      <vt:lpstr>Courier New</vt:lpstr>
      <vt:lpstr>黑体</vt:lpstr>
      <vt:lpstr>Cambria Math</vt:lpstr>
      <vt:lpstr>Times New Roman</vt:lpstr>
      <vt:lpstr>仿宋</vt:lpstr>
      <vt:lpstr>Symbol</vt:lpstr>
      <vt:lpstr>Cambria Math</vt:lpstr>
      <vt:lpstr>Symbol</vt:lpstr>
      <vt:lpstr>Wingdings</vt:lpstr>
      <vt:lpstr>华文楷体</vt:lpstr>
      <vt:lpstr>楷体_GB2312</vt:lpstr>
      <vt:lpstr>新宋体</vt:lpstr>
      <vt:lpstr>Symbol</vt:lpstr>
      <vt:lpstr>Arial Unicode MS</vt:lpstr>
      <vt:lpstr>Calibri</vt:lpstr>
      <vt:lpstr>MS Mincho</vt:lpstr>
      <vt:lpstr>Segoe Print</vt:lpstr>
      <vt:lpstr>NimbusRomNo9L-Medi</vt:lpstr>
      <vt:lpstr>CharisSIL</vt:lpstr>
      <vt:lpstr>TeXGyreTermesX-Regular</vt:lpstr>
      <vt:lpstr>TeXGyreTermesX-Bold</vt:lpstr>
      <vt:lpstr>Arial</vt:lpstr>
      <vt:lpstr>Calibri</vt:lpstr>
      <vt:lpstr>Times New Roman</vt:lpstr>
      <vt:lpstr>TimesNewRomanPS-BoldItalicMT</vt:lpstr>
      <vt:lpstr>Times-Roman</vt:lpstr>
      <vt:lpstr>Office 主题</vt:lpstr>
      <vt:lpstr>PowerPoint 演示文稿</vt:lpstr>
      <vt:lpstr>报告提纲</vt:lpstr>
      <vt:lpstr>PowerPoint 演示文稿</vt:lpstr>
      <vt:lpstr>PowerPoint 演示文稿</vt:lpstr>
      <vt:lpstr>PowerPoint 演示文稿</vt:lpstr>
      <vt:lpstr>关联函数方法可能的应用</vt:lpstr>
      <vt:lpstr>报告提纲</vt:lpstr>
      <vt:lpstr> 国家大科学装置HIRFL上的CEE和CSHINE</vt:lpstr>
      <vt:lpstr>PowerPoint 演示文稿</vt:lpstr>
      <vt:lpstr>PowerPoint 演示文稿</vt:lpstr>
      <vt:lpstr>CEE的概念性设计与研制进展 </vt:lpstr>
      <vt:lpstr>CEE的物理目标模拟</vt:lpstr>
      <vt:lpstr> CEE的最新进展</vt:lpstr>
      <vt:lpstr>报告提纲</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zhigang</dc:creator>
  <cp:lastModifiedBy>巧書</cp:lastModifiedBy>
  <cp:revision>1191</cp:revision>
  <dcterms:created xsi:type="dcterms:W3CDTF">2011-12-27T23:24:00Z</dcterms:created>
  <dcterms:modified xsi:type="dcterms:W3CDTF">2026-08-19T01:23:47Z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E0B53BA677394C539E8FEB650AAA07B7_13</vt:lpwstr>
  </property>
  <property fmtid="{D5CDD505-2E9C-101B-9397-08002B2CF9AE}" pid="3" name="KSOProductBuildVer">
    <vt:lpwstr>2052-12.1.0.28043</vt:lpwstr>
  </property>
</Properties>
</file>