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73" r:id="rId3"/>
    <p:sldId id="701" r:id="rId4"/>
    <p:sldId id="709" r:id="rId5"/>
    <p:sldId id="678" r:id="rId6"/>
    <p:sldId id="710" r:id="rId7"/>
    <p:sldId id="711" r:id="rId8"/>
    <p:sldId id="712" r:id="rId9"/>
    <p:sldId id="713" r:id="rId10"/>
    <p:sldId id="717" r:id="rId11"/>
    <p:sldId id="718" r:id="rId12"/>
    <p:sldId id="715" r:id="rId13"/>
    <p:sldId id="722" r:id="rId14"/>
    <p:sldId id="716" r:id="rId15"/>
    <p:sldId id="720" r:id="rId16"/>
    <p:sldId id="721" r:id="rId17"/>
    <p:sldId id="719" r:id="rId18"/>
  </p:sldIdLst>
  <p:sldSz cx="9144000" cy="6858000" type="screen4x3"/>
  <p:notesSz cx="6797675" cy="992822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accent2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00FF"/>
    <a:srgbClr val="660066"/>
    <a:srgbClr val="0000CC"/>
    <a:srgbClr val="6600FF"/>
    <a:srgbClr val="FF9900"/>
    <a:srgbClr val="FF3399"/>
    <a:srgbClr val="663300"/>
    <a:srgbClr val="000099"/>
    <a:srgbClr val="B7A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4" autoAdjust="0"/>
    <p:restoredTop sz="94424" autoAdjust="0"/>
  </p:normalViewPr>
  <p:slideViewPr>
    <p:cSldViewPr showGuides="1">
      <p:cViewPr varScale="1">
        <p:scale>
          <a:sx n="74" d="100"/>
          <a:sy n="74" d="100"/>
        </p:scale>
        <p:origin x="123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3915" y="-51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587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294" y="1"/>
            <a:ext cx="2945862" cy="49587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31BB1F13-AB06-4828-BAD2-6EE67A6569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813"/>
            <a:ext cx="2945862" cy="49587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294" y="9430813"/>
            <a:ext cx="2945862" cy="49587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A0295A5B-ED6D-41BC-BFEF-BC8A22ECBC3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1" tIns="47786" rIns="95571" bIns="47786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1" tIns="47786" rIns="95571" bIns="47786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1" tIns="47786" rIns="95571" bIns="47786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1" tIns="47786" rIns="95571" bIns="47786" numCol="1" anchor="b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1" tIns="47786" rIns="95571" bIns="47786" numCol="1" anchor="b" anchorCtr="0" compatLnSpc="1"/>
          <a:lstStyle>
            <a:lvl1pPr algn="r" eaLnBrk="1" hangingPunct="1">
              <a:defRPr sz="13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6BFFB13-4B3E-40D3-B029-8A437BFF0DF3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/>
                </a:pPr>
                <a:endParaRPr lang="zh-CN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/>
                </a:pPr>
                <a:endParaRPr lang="zh-CN" altLang="en-US" smtClean="0"/>
              </a:p>
            </p:txBody>
          </p:sp>
        </p:grpSp>
        <p:grpSp>
          <p:nvGrpSpPr>
            <p:cNvPr id="6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/>
                </a:pPr>
                <a:endParaRPr lang="zh-CN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kumimoji="1" sz="2400">
                    <a:solidFill>
                      <a:schemeClr val="accent2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/>
                </a:pPr>
                <a:endParaRPr lang="zh-CN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/>
              </a:pPr>
              <a:endParaRPr lang="zh-CN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/>
              </a:pPr>
              <a:endParaRPr lang="zh-CN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kumimoji="1" sz="2400">
                  <a:solidFill>
                    <a:schemeClr val="accent2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/>
              </a:pPr>
              <a:endParaRPr lang="zh-CN" altLang="en-US" smtClean="0"/>
            </a:p>
          </p:txBody>
        </p:sp>
      </p:grpSp>
      <p:sp>
        <p:nvSpPr>
          <p:cNvPr id="3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zh-CN" altLang="en-US" noProof="0" smtClean="0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zh-CN" altLang="en-US" noProof="0" smtClean="0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868D56A-A8CE-46B8-8BBF-2067EEBFD48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84E73-DD63-4F1B-8F3C-C54A8F4BABB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043D0-D73F-40AA-BB8B-968E79936C9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12704-5D82-4D87-8C36-145643A9846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AEA36-17B7-4F62-ABD8-F17378AC319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85D0D-65FB-4147-BE8A-FEB195B29E5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1B9AB-2D15-4CAF-AEE1-D2616D27EB7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A88C7-9B08-441B-8EF8-D6D877575AE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21248-B9F3-48A2-816E-8F39EB3211D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82688" y="2017713"/>
            <a:ext cx="77724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75A84-3FD1-4B77-B0CD-F83439B4331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8EB8C-3E52-47B9-9672-DA69603B099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 showMasterSp="0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2013-07-11</a:t>
            </a:r>
            <a:endParaRPr lang="en-US" altLang="zh-CN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北京九华山庄</a:t>
            </a:r>
            <a:endParaRPr lang="en-US" altLang="zh-CN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11BEB-79C4-4FBB-B5E5-E3318CFA8BB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showMasterSp="0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ATHIC III at Wuhan,      October, 2010</a:t>
            </a:r>
            <a:endParaRPr lang="en-US" altLang="zh-CN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65839-856B-4E26-9C69-B8DA9A19CFF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82215" y="2167890"/>
            <a:ext cx="4319905" cy="1876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重离子碰撞中的稀有粒子产生</a:t>
            </a:r>
            <a:endParaRPr lang="zh-CN" altLang="en-US" sz="2000" i="1" dirty="0" smtClean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zh-CN" altLang="en-US" sz="1600" i="1" dirty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dirty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</a:t>
            </a:r>
            <a:endParaRPr lang="zh-CN" altLang="en-US" sz="1600" i="1" dirty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zh-CN" altLang="en-US" sz="2000" i="1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zh-CN" altLang="en-US" sz="2000" i="1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algn="ctr"/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341149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1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75" y="3176270"/>
            <a:ext cx="97282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460" y="3224530"/>
            <a:ext cx="800100" cy="839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325" y="676275"/>
            <a:ext cx="6238875" cy="27838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11960" y="266065"/>
            <a:ext cx="5092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i="1" u="sng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New physics in AA</a:t>
            </a:r>
            <a:endParaRPr lang="zh-CN" altLang="en-US" sz="2000" b="1" i="1" u="sng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307340" y="2966720"/>
                <a:ext cx="8152765" cy="3359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A simple suppossition of pp           A global QGP creation</a:t>
                </a:r>
                <a:endParaRPr lang="en-US" altLang="zh-CN" sz="2000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zh-CN" sz="2000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2000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Number of nucleon-nucleon collisions: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𝑐𝑜𝑙𝑙</m:t>
                        </m:r>
                      </m:sub>
                    </m:sSub>
                  </m:oMath>
                </a14:m>
                <a:r>
                  <a:rPr lang="en-US" altLang="zh-CN" sz="2000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2000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2000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Nuclear modification factor: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𝐴𝐴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𝐴𝐴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𝑝𝑝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𝑐𝑜𝑙𝑙</m:t>
                            </m:r>
                          </m:sub>
                        </m:sSub>
                      </m:den>
                    </m:f>
                  </m:oMath>
                </a14:m>
                <a:endParaRPr lang="en-US" altLang="zh-CN" sz="2000" i="1">
                  <a:solidFill>
                    <a:schemeClr val="tx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endParaRPr lang="en-US" altLang="zh-CN" sz="2000" i="1">
                  <a:solidFill>
                    <a:schemeClr val="tx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r>
                  <a:rPr lang="en-US" altLang="zh-CN" sz="2000">
                    <a:solidFill>
                      <a:schemeClr val="tx1"/>
                    </a:solidFill>
                    <a:latin typeface="Cambria Math" panose="02040503050406030204" pitchFamily="18" charset="0"/>
                    <a:cs typeface="Cambria Math" panose="02040503050406030204" pitchFamily="18" charset="0"/>
                  </a:rPr>
                  <a:t>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𝐴𝐴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1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                                 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𝐴𝐴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≠</m:t>
                    </m:r>
                    <m:r>
                      <a:rPr lang="en-US" altLang="zh-CN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zh-CN" sz="2000" i="1">
                  <a:solidFill>
                    <a:schemeClr val="tx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r>
                  <a:rPr lang="en-US" altLang="zh-CN" sz="2000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Trivial                              </a:t>
                </a:r>
                <a:r>
                  <a:rPr lang="en-US" altLang="zh-CN" sz="2000" i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 physics in AA:   </a:t>
                </a:r>
                <a:endParaRPr lang="en-US" altLang="zh-CN" sz="2000" i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2000" i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                             Jet quenching, </a:t>
                </a:r>
                <a:endParaRPr lang="en-US" altLang="zh-CN" sz="2000" i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2000" i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                             J/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2000" i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suppression, regeneration,</a:t>
                </a:r>
                <a:endParaRPr lang="en-US" altLang="zh-CN" sz="2000" i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2000" i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                             Collectivity,...... </a:t>
                </a:r>
                <a:r>
                  <a:rPr lang="en-US" altLang="zh-CN" sz="2000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endParaRPr lang="en-US" altLang="zh-CN" sz="2000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340" y="2966720"/>
                <a:ext cx="8152765" cy="335978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341149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2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19028" y="289901"/>
                <a:ext cx="8581328" cy="5757545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</a:ln>
            </p:spPr>
            <p:txBody>
              <a:bodyPr wrap="square" lIns="91438" tIns="45719" rIns="91438" bIns="45719" rtlCol="0">
                <a:spAutoFit/>
              </a:bodyPr>
              <a:lstStyle/>
              <a:p>
                <a:pPr algn="ctr"/>
                <a:r>
                  <a:rPr lang="en-US" altLang="zh-CN" sz="2000" b="1" i="1" u="sng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Hadronization from a matter: Coalescence mechanism</a:t>
                </a:r>
                <a:r>
                  <a:rPr lang="en-US" altLang="zh-CN" sz="1690" i="1" u="sng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1690" i="1" u="sng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1405" i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56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statistical hadronization at freeze-out  </a:t>
                </a:r>
                <a:endParaRPr lang="en-US" altLang="zh-CN" sz="140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                                                      </a:t>
                </a:r>
                <a:r>
                  <a:rPr lang="en-US" altLang="zh-CN" sz="1125" i="1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PBM, </a:t>
                </a:r>
                <a:r>
                  <a:rPr lang="en-US" altLang="zh-CN" sz="1125" i="1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J.Stachel</a:t>
                </a:r>
                <a:r>
                  <a:rPr lang="en-US" altLang="zh-CN" sz="1125" i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altLang="zh-CN" sz="1125" i="1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J.Wessels</a:t>
                </a:r>
                <a:r>
                  <a:rPr lang="en-US" altLang="zh-CN" sz="1125" i="1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altLang="zh-CN" sz="1125" i="1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N.Xu</a:t>
                </a:r>
                <a:r>
                  <a:rPr lang="en-US" altLang="zh-CN" sz="1125" i="1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PLB344, 43(1995)</a:t>
                </a:r>
                <a:endParaRPr lang="en-US" altLang="zh-CN" sz="1125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565" i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coalescence (recombination) mechanism:      </a:t>
                </a:r>
                <a:endParaRPr lang="en-US" altLang="zh-CN" sz="140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140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1405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140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56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9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9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den>
                      </m:f>
                      <m:r>
                        <a:rPr lang="en-US" altLang="zh-CN" sz="169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9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nary>
                        <m:naryPr>
                          <m:ctrlPr>
                            <a:rPr lang="en-US" altLang="zh-CN" sz="169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l-GR" altLang="zh-CN" sz="169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zh-CN" altLang="en-US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  <m: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altLang="zh-CN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zh-CN" altLang="en-US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altLang="zh-CN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zh-CN" altLang="en-US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altLang="zh-CN" sz="169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altLang="zh-CN" sz="169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p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sSup>
                                    <m:sSupPr>
                                      <m:ctrlP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p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169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sz="169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169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zh-CN" altLang="en-US" sz="169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169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altLang="zh-CN" sz="169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altLang="zh-CN" sz="169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d>
                                <m:dPr>
                                  <m:ctrlPr>
                                    <a:rPr lang="en-US" altLang="zh-CN" sz="169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altLang="zh-CN" sz="169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  <m:sSub>
                            <m:sSubPr>
                              <m:ctrlPr>
                                <a:rPr lang="en-US" altLang="zh-CN" sz="169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9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169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9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sz="169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169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……</m:t>
                          </m:r>
                          <m:sSub>
                            <m:sSubPr>
                              <m:ctrlPr>
                                <a:rPr lang="en-US" altLang="zh-CN" sz="169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9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169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9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altLang="zh-CN" sz="169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69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69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169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565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i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H</a:t>
                </a:r>
                <a:r>
                  <a:rPr lang="en-US" altLang="zh-CN" sz="1405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adronization</a:t>
                </a:r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surface, determined by                </a:t>
                </a:r>
                <a:r>
                  <a:rPr lang="en-US" altLang="zh-CN" sz="1405" i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en-US" altLang="zh-CN" sz="1405" i="1" dirty="0" smtClean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eavy quark distribution, controlled by</a:t>
                </a:r>
                <a:endParaRPr lang="en-US" altLang="zh-CN" sz="1405" i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hydrodynamic equation of the QGP                    heavy quark </a:t>
                </a:r>
                <a:r>
                  <a:rPr lang="en-US" altLang="zh-CN" sz="1405" i="1" dirty="0" smtClean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transport or </a:t>
                </a:r>
                <a:r>
                  <a:rPr lang="en-US" altLang="zh-CN" sz="1405" i="1" dirty="0" err="1" smtClean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Langevin</a:t>
                </a:r>
                <a:r>
                  <a:rPr lang="en-US" altLang="zh-CN" sz="1405" i="1" dirty="0" smtClean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equation                </a:t>
                </a:r>
                <a:endParaRPr lang="en-US" altLang="zh-CN" sz="1405" i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                            </a:t>
                </a:r>
                <a14:m>
                  <m:oMath xmlns:m="http://schemas.openxmlformats.org/officeDocument/2006/math">
                    <m:r>
                      <a:rPr lang="en-US" altLang="zh-CN" sz="1405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en-US" altLang="zh-CN" sz="1405" i="1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                                                             </a:t>
                </a:r>
                <a:endParaRPr lang="en-US" altLang="zh-CN" sz="1405" i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690" b="0" dirty="0" smtClean="0">
                    <a:solidFill>
                      <a:schemeClr val="tx1"/>
                    </a:solidFill>
                    <a:ea typeface="Cambria Math" panose="02040503050406030204" pitchFamily="18" charset="0"/>
                    <a:cs typeface="Arial" panose="020B0604020202020204" pitchFamily="34" charset="0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US" altLang="zh-CN" sz="169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d>
                      <m:dPr>
                        <m:ctrlPr>
                          <a:rPr lang="en-US" altLang="zh-CN" sz="169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9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altLang="zh-CN" sz="169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zh-CN" sz="169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9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altLang="zh-CN" sz="169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sub>
                    </m:sSub>
                    <m:r>
                      <a:rPr lang="en-US" altLang="zh-CN" sz="169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                                                             </m:t>
                    </m:r>
                    <m:sSub>
                      <m:sSubPr>
                        <m:ctrlPr>
                          <a:rPr lang="en-US" altLang="zh-CN" sz="169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9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169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ctrlPr>
                          <a:rPr lang="en-US" altLang="zh-CN" sz="169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169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169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9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9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Sup>
                              <m:sSubSupPr>
                                <m:ctrlP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zh-CN" altLang="en-US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zh-CN" altLang="en-US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9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9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169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169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69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US" altLang="zh-CN" sz="1690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140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565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690" i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</a:t>
                </a:r>
                <a:r>
                  <a:rPr lang="en-US" altLang="zh-CN" sz="1405" i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probability for N quarks to combine into a hadron in phase space, </a:t>
                </a:r>
                <a:endParaRPr lang="en-US" altLang="zh-CN" sz="1405" i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5" i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</a:t>
                </a:r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usually assumed as a Gaussian distribution with 2 parameters:</a:t>
                </a:r>
                <a:endParaRPr lang="en-US" altLang="zh-CN" sz="140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smtClean="0">
                    <a:solidFill>
                      <a:schemeClr val="tx1"/>
                    </a:solidFill>
                    <a:latin typeface="Cambria Math" panose="02040503050406030204" pitchFamily="18" charset="0"/>
                    <a:cs typeface="Arial" panose="020B0604020202020204" pitchFamily="34" charset="0"/>
                  </a:rPr>
                  <a:t>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altLang="zh-CN" sz="1405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𝑊</m:t>
                    </m:r>
                    <m:d>
                      <m:dPr>
                        <m:ctrlPr>
                          <a:rPr lang="en-US" altLang="zh-CN" sz="1405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405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altLang="zh-CN" sz="1405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zh-CN" sz="1405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</m:d>
                    <m:r>
                      <a:rPr lang="en-US" altLang="zh-CN" sz="1405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~</m:t>
                    </m:r>
                  </m:oMath>
                </a14:m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40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40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CN" sz="1405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405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  <m:sSup>
                      <m:sSupPr>
                        <m:ctrlPr>
                          <a:rPr lang="en-US" altLang="zh-CN" sz="140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40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40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CN" sz="1405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405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𝑝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405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  <m:r>
                      <a:rPr lang="en-US" altLang="zh-CN" sz="1405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  </m:t>
                    </m:r>
                    <m:r>
                      <a:rPr lang="en-US" altLang="zh-CN" sz="1405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→ </m:t>
                    </m:r>
                  </m:oMath>
                </a14:m>
                <a:r>
                  <a:rPr lang="en-US" altLang="zh-CN" sz="1405" b="1" i="1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140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56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endParaRPr lang="en-US" altLang="zh-CN" sz="565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5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</a:t>
                </a:r>
                <a:r>
                  <a:rPr lang="en-US" altLang="zh-CN" sz="1405" b="1" i="1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to calculate the coalescence probability (W) ? </a:t>
                </a:r>
                <a:endParaRPr lang="en-US" altLang="zh-CN" sz="1405" b="1" i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en-US" altLang="zh-CN" sz="1405" b="1" i="1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QM(Dirac or Schrodinger equation) or QFT (DS equation) </a:t>
                </a:r>
                <a14:m>
                  <m:oMath xmlns:m="http://schemas.openxmlformats.org/officeDocument/2006/math">
                    <m:box>
                      <m:boxPr>
                        <m:noBreak m:val="on"/>
                        <m:ctrlPr>
                          <a:rPr lang="en-US" altLang="zh-CN" sz="1405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en-US" altLang="zh-CN" sz="1405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en-US" altLang="zh-CN" sz="1405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𝑲𝒆𝒍𝒅𝒊𝒔𝒉</m:t>
                            </m:r>
                          </m:e>
                        </m:groupChr>
                      </m:e>
                    </m:box>
                    <m:r>
                      <a:rPr lang="en-US" altLang="zh-CN" sz="1405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 </m:t>
                    </m:r>
                  </m:oMath>
                </a14:m>
                <a:r>
                  <a:rPr lang="en-US" altLang="zh-CN" sz="1405" b="1" i="1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Kinetic Equations (W)</a:t>
                </a:r>
                <a:endParaRPr lang="en-US" altLang="zh-CN" sz="1405" b="1" i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28" y="289901"/>
                <a:ext cx="8581328" cy="5757545"/>
              </a:xfrm>
              <a:prstGeom prst="rect">
                <a:avLst/>
              </a:prstGeom>
              <a:blipFill rotWithShape="1">
                <a:blip r:embed="rId1"/>
                <a:stretch>
                  <a:fillRect l="-62" t="-83" r="-50" b="-82"/>
                </a:stretch>
              </a:blipFill>
              <a:ln w="9525"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/>
          <p:cNvCxnSpPr/>
          <p:nvPr/>
        </p:nvCxnSpPr>
        <p:spPr>
          <a:xfrm>
            <a:off x="4977045" y="2973324"/>
            <a:ext cx="27305" cy="1463675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矩形 9"/>
          <p:cNvSpPr/>
          <p:nvPr/>
        </p:nvSpPr>
        <p:spPr>
          <a:xfrm>
            <a:off x="4252973" y="1665310"/>
            <a:ext cx="4572000" cy="7861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V.Greco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C.Ko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R.Rapp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PLB595, 202(2004)</a:t>
            </a:r>
            <a:endParaRPr lang="en-US" altLang="zh-CN" sz="1125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D.Molnar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S.Voloshin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PRL91, 092301(2003)</a:t>
            </a:r>
            <a:endParaRPr lang="en-US" altLang="zh-CN" sz="1125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R.Fries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B.Muller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C.Nonaka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125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S.Bass</a:t>
            </a:r>
            <a:r>
              <a:rPr lang="en-US" altLang="zh-CN" sz="1125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PRC68, 044902(2004</a:t>
            </a:r>
            <a:r>
              <a:rPr lang="en-US" altLang="zh-CN" sz="1125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…… </a:t>
            </a:r>
            <a:endParaRPr lang="zh-CN" altLang="en-US" sz="1125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341149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3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9030" y="5021580"/>
            <a:ext cx="1699260" cy="35115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kumimoji="1" lang="en-US" altLang="zh-CN" sz="1600" b="1" i="1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no prediction !</a:t>
            </a:r>
            <a:endParaRPr kumimoji="1" lang="en-US" altLang="zh-CN" sz="1600" b="1" i="1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12"/>
              <p:cNvSpPr txBox="1"/>
              <p:nvPr/>
            </p:nvSpPr>
            <p:spPr>
              <a:xfrm>
                <a:off x="107315" y="260350"/>
                <a:ext cx="8820785" cy="165925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altLang="zh-CN" sz="2000" b="1" i="1" u="sng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Rare particle enhancement</a:t>
                </a:r>
                <a:endParaRPr lang="en-US" altLang="zh-CN" sz="2000" i="1" u="sng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2000" i="1" u="sng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2000" i="1" u="sng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800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Number of heavy quarks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zh-CN" sz="1800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~</m:t>
                    </m:r>
                    <m:r>
                      <a:rPr lang="en-US" altLang="zh-CN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altLang="zh-CN" sz="1800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at LHC</a:t>
                </a:r>
                <a:endParaRPr lang="en-US" altLang="zh-CN" sz="18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800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Number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𝛺</m:t>
                        </m:r>
                      </m:e>
                      <m:sub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𝑐𝑐𝑐</m:t>
                        </m:r>
                      </m:sub>
                    </m:sSub>
                    <m:r>
                      <a:rPr lang="en-US" altLang="zh-CN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~</m:t>
                    </m:r>
                    <m:sSubSup>
                      <m:sSubSup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sup>
                    </m:sSubSup>
                    <m:r>
                      <a:rPr lang="en-US" altLang="zh-CN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~</m:t>
                    </m:r>
                    <m:sSubSup>
                      <m:sSubSup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endParaRPr lang="en-US" altLang="zh-CN" sz="1800" i="1" dirty="0" smtClean="0">
                  <a:solidFill>
                    <a:schemeClr val="tx1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  <a:p>
                <a:pPr algn="l"/>
                <a:r>
                  <a:rPr lang="en-US" altLang="zh-CN" sz="1800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                           Number of  tetraquark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  <m:t>𝑐</m:t>
                        </m:r>
                        <m:acc>
                          <m:accPr>
                            <m:chr m:val="̅"/>
                            <m:ctrlPr>
                              <a:rPr lang="en-US" altLang="zh-CN" sz="1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  <a:sym typeface="+mn-ea"/>
                              </a:rPr>
                            </m:ctrlPr>
                          </m:accPr>
                          <m:e>
                            <m:r>
                              <a:rPr lang="en-US" altLang="zh-CN" sz="1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  <a:sym typeface="+mn-ea"/>
                              </a:rPr>
                              <m:t>𝑐</m:t>
                            </m:r>
                          </m:e>
                        </m:acc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  <a:sym typeface="+mn-ea"/>
                          </a:rPr>
                          <m:t>𝑐</m:t>
                        </m:r>
                        <m:acc>
                          <m:accPr>
                            <m:chr m:val="̅"/>
                            <m:ctrlPr>
                              <a:rPr lang="en-US" altLang="zh-CN" sz="1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  <a:sym typeface="+mn-ea"/>
                              </a:rPr>
                            </m:ctrlPr>
                          </m:accPr>
                          <m:e>
                            <m:r>
                              <a:rPr lang="en-US" altLang="zh-CN" sz="1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mbria Math" panose="02040503050406030204" pitchFamily="18" charset="0"/>
                                <a:sym typeface="+mn-ea"/>
                              </a:rPr>
                              <m:t>𝑐</m:t>
                            </m:r>
                          </m:e>
                        </m:acc>
                      </m:e>
                    </m:d>
                    <m:r>
                      <a:rPr lang="en-US" altLang="zh-CN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~</m:t>
                    </m:r>
                    <m:sSubSup>
                      <m:sSubSup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4</m:t>
                        </m:r>
                      </m:sup>
                    </m:sSubSup>
                    <m:r>
                      <a:rPr lang="en-US" altLang="zh-CN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~</m:t>
                    </m:r>
                    <m:sSubSup>
                      <m:sSubSupPr>
                        <m:ctrlP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4</m:t>
                        </m:r>
                      </m:sup>
                    </m:sSubSup>
                  </m:oMath>
                </a14:m>
                <a:r>
                  <a:rPr lang="en-US" altLang="zh-CN" sz="1800" i="1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,......  </a:t>
                </a:r>
                <a:endParaRPr lang="en-US" altLang="zh-CN" sz="1800" i="1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800" i="1" dirty="0" smtClean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</a:t>
                </a:r>
                <a:endParaRPr lang="en-US" altLang="zh-CN" sz="800" i="1" dirty="0" smtClean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800" i="1" dirty="0" smtClean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1800" i="1" dirty="0" smtClean="0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15" y="260350"/>
                <a:ext cx="8820785" cy="1659255"/>
              </a:xfrm>
              <a:prstGeom prst="rect">
                <a:avLst/>
              </a:prstGeom>
              <a:blipFill rotWithShape="1">
                <a:blip r:embed="rId1"/>
                <a:stretch>
                  <a:fillRect b="-342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箭头连接符 15"/>
          <p:cNvCxnSpPr/>
          <p:nvPr/>
        </p:nvCxnSpPr>
        <p:spPr bwMode="auto">
          <a:xfrm>
            <a:off x="8172400" y="1052736"/>
            <a:ext cx="1130424" cy="3794720"/>
          </a:xfrm>
          <a:prstGeom prst="straightConnector1">
            <a:avLst/>
          </a:prstGeom>
          <a:noFill/>
          <a:ln>
            <a:noFill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" y="2894965"/>
            <a:ext cx="8771890" cy="10547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0" y="4893310"/>
            <a:ext cx="7477125" cy="371475"/>
          </a:xfrm>
          <a:prstGeom prst="rect">
            <a:avLst/>
          </a:prstGeom>
        </p:spPr>
      </p:pic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341149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4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2411760" y="2996952"/>
            <a:ext cx="432048" cy="28803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直接连接符 13"/>
          <p:cNvCxnSpPr/>
          <p:nvPr/>
        </p:nvCxnSpPr>
        <p:spPr bwMode="auto">
          <a:xfrm>
            <a:off x="2339752" y="2996952"/>
            <a:ext cx="648072" cy="28803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直接连接符 18"/>
          <p:cNvCxnSpPr/>
          <p:nvPr/>
        </p:nvCxnSpPr>
        <p:spPr bwMode="auto">
          <a:xfrm flipV="1">
            <a:off x="3275856" y="2780928"/>
            <a:ext cx="864096" cy="1152128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640" y="1101906"/>
            <a:ext cx="6959724" cy="175467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400600" y="70372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i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J.Zhao</a:t>
            </a:r>
            <a:r>
              <a:rPr lang="en-US" altLang="zh-CN" sz="1200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200" i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S.Shi</a:t>
            </a:r>
            <a:r>
              <a:rPr lang="en-US" altLang="zh-CN" sz="1200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PZ, PRD102</a:t>
            </a:r>
            <a:r>
              <a:rPr lang="en-US" altLang="zh-CN" sz="1200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114001 (2020)</a:t>
            </a:r>
            <a:endParaRPr lang="zh-CN" altLang="en-US" sz="1200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1"/>
              <p:cNvSpPr txBox="1"/>
              <p:nvPr/>
            </p:nvSpPr>
            <p:spPr>
              <a:xfrm>
                <a:off x="179765" y="405766"/>
                <a:ext cx="8784976" cy="434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i="1" u="sng" dirty="0" smtClean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Wave function &amp; Wigner function</a:t>
                </a:r>
                <a:endParaRPr lang="en-US" altLang="zh-CN" sz="1800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1800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altLang="zh-CN" sz="1600" smtClean="0">
                    <a:solidFill>
                      <a:schemeClr val="tx1"/>
                    </a:solidFill>
                    <a:latin typeface="Cambria Math" panose="020405030504060302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𝑖</m:t>
                            </m:r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=</m:t>
                            </m:r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sup>
                          <m:e>
                            <m:d>
                              <m:d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Sup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zh-CN" sz="16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16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Arial" panose="020B0604020202020204" pitchFamily="34" charset="0"/>
                                              </a:rPr>
                                              <m:t>𝛻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,……</m:t>
                                </m:r>
                                <m:sSub>
                                  <m:sSubPr>
                                    <m:ctrlP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6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𝑁</m:t>
                                    </m:r>
                                  </m:sub>
                                </m:sSub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𝑇</m:t>
                                </m:r>
                              </m:e>
                            </m:d>
                          </m:e>
                        </m:nary>
                      </m:e>
                    </m:d>
                    <m:r>
                      <m:rPr>
                        <m:sty m:val="p"/>
                      </m:rPr>
                      <a:rPr lang="el-GR" altLang="zh-CN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Ψ</m:t>
                    </m:r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,……</m:t>
                        </m:r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𝑁</m:t>
                        </m:r>
                      </m:sub>
                    </m:sSub>
                    <m:r>
                      <m:rPr>
                        <m:sty m:val="p"/>
                      </m:rPr>
                      <a:rPr lang="el-GR" altLang="zh-CN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Ψ</m:t>
                    </m:r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,……</m:t>
                        </m:r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6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8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                                     </m:t>
                      </m:r>
                      <m:r>
                        <a:rPr lang="en-US" altLang="zh-CN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altLang="zh-CN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,……</m:t>
                          </m:r>
                          <m:sSub>
                            <m:sSubPr>
                              <m:ctrlPr>
                                <a:rPr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e>
                      </m:d>
                      <m:r>
                        <a:rPr lang="en-US" altLang="zh-CN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≠</m:t>
                          </m:r>
                          <m:r>
                            <a:rPr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𝑐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altLang="zh-CN" sz="1600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𝑇</m:t>
                                  </m:r>
                                </m:e>
                              </m:d>
                              <m:r>
                                <a:rPr lang="en-US" altLang="zh-CN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US" altLang="zh-CN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𝑠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altLang="zh-CN" sz="16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16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altLang="zh-CN" sz="8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                                    </m:t>
                    </m:r>
                    <m:sSubSup>
                      <m:sSub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sup>
                    </m:sSub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altLang="zh-CN" sz="1600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i="1" dirty="0" smtClean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Lattice QCD</a:t>
                </a:r>
                <a:r>
                  <a:rPr lang="en-US" altLang="zh-CN" sz="1600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𝑖𝑗</m:t>
                        </m:r>
                      </m:sub>
                      <m:sup>
                        <m: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𝑠</m:t>
                        </m:r>
                      </m:sup>
                    </m:sSub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zh-CN" alt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𝛽</m:t>
                    </m:r>
                    <m:sSup>
                      <m:sSup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zh-CN" alt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</m:sup>
                    </m:sSup>
                    <m:sSub>
                      <m:sSub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b>
                      <m:sSub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</m:acc>
                      </m:e>
                      <m:sub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1600" i="1" u="sng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endParaRPr lang="en-US" altLang="zh-CN" sz="1600" i="1" u="sng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6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65" y="405766"/>
                <a:ext cx="8784976" cy="4342765"/>
              </a:xfrm>
              <a:prstGeom prst="rect">
                <a:avLst/>
              </a:prstGeom>
              <a:blipFill rotWithShape="1">
                <a:blip r:embed="rId2"/>
                <a:stretch>
                  <a:fillRect l="-1" r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145" y="5056505"/>
            <a:ext cx="4791075" cy="619125"/>
          </a:xfrm>
          <a:prstGeom prst="rect">
            <a:avLst/>
          </a:prstGeom>
        </p:spPr>
      </p:pic>
      <p:sp>
        <p:nvSpPr>
          <p:cNvPr id="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341149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5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内容占位符 9"/>
          <p:cNvPicPr>
            <a:picLocks noChangeAspect="1"/>
          </p:cNvPicPr>
          <p:nvPr>
            <p:ph sz="quarter" idx="1"/>
          </p:nvPr>
        </p:nvPicPr>
        <p:blipFill>
          <a:blip r:embed="rId1"/>
          <a:stretch>
            <a:fillRect/>
          </a:stretch>
        </p:blipFill>
        <p:spPr>
          <a:xfrm>
            <a:off x="756285" y="479425"/>
            <a:ext cx="7510145" cy="38944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1711960" y="50800"/>
                <a:ext cx="5092065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u="sng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u="sng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en-US" altLang="zh-CN" sz="2000" b="1" i="1" u="sng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pitchFamily="18" charset="0"/>
                          </a:rPr>
                          <m:t>𝒄𝒄𝒄</m:t>
                        </m:r>
                      </m:sub>
                    </m:sSub>
                  </m:oMath>
                </a14:m>
                <a:r>
                  <a:rPr lang="en-US" altLang="zh-CN" sz="2000" b="1" i="1" u="sng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u="sng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u="sng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pitchFamily="18" charset="0"/>
                          </a:rPr>
                          <m:t>𝜩</m:t>
                        </m:r>
                      </m:e>
                      <m:sub>
                        <m:r>
                          <a:rPr lang="en-US" altLang="zh-CN" sz="2000" b="1" i="1" u="sng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pitchFamily="18" charset="0"/>
                          </a:rPr>
                          <m:t>𝒄𝒄</m:t>
                        </m:r>
                      </m:sub>
                    </m:sSub>
                  </m:oMath>
                </a14:m>
                <a:endParaRPr lang="en-US" altLang="zh-CN" sz="2000" b="1" i="1" u="sng">
                  <a:solidFill>
                    <a:srgbClr val="FF0000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960" y="50800"/>
                <a:ext cx="5092065" cy="3987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6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745" y="4399280"/>
            <a:ext cx="6619875" cy="19335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" y="692785"/>
            <a:ext cx="9144000" cy="47415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40" y="5700395"/>
            <a:ext cx="7626350" cy="511175"/>
          </a:xfrm>
          <a:prstGeom prst="rect">
            <a:avLst/>
          </a:prstGeom>
        </p:spPr>
      </p:pic>
      <p:cxnSp>
        <p:nvCxnSpPr>
          <p:cNvPr id="12" name="直接箭头连接符 11"/>
          <p:cNvCxnSpPr/>
          <p:nvPr/>
        </p:nvCxnSpPr>
        <p:spPr>
          <a:xfrm flipV="1">
            <a:off x="1619885" y="4224655"/>
            <a:ext cx="499110" cy="158051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1711960" y="122555"/>
                <a:ext cx="5092065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u="sng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u="sng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  <a:cs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2000" b="1" i="1" u="sng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楷体" panose="02010609060101010101" pitchFamily="49" charset="-122"/>
                              <a:cs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</m:oMath>
                  </m:oMathPara>
                </a14:m>
                <a:endParaRPr lang="en-US" altLang="zh-CN" sz="2000" b="1" i="1" u="sng">
                  <a:solidFill>
                    <a:srgbClr val="FF0000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960" y="122555"/>
                <a:ext cx="5092065" cy="39878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7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23545"/>
            <a:ext cx="9144000" cy="5751195"/>
          </a:xfrm>
          <a:prstGeom prst="rect">
            <a:avLst/>
          </a:prstGeom>
        </p:spPr>
      </p:pic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8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  9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350"/>
            <a:ext cx="9144000" cy="54521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10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465" y="954405"/>
            <a:ext cx="8162925" cy="38004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80" y="4661535"/>
            <a:ext cx="5648325" cy="1409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11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530" y="524510"/>
            <a:ext cx="8187690" cy="4025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4755"/>
            <a:ext cx="9144000" cy="47155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95" y="1291590"/>
            <a:ext cx="1390650" cy="400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12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55" y="1245870"/>
            <a:ext cx="9144000" cy="43662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27225" y="481330"/>
            <a:ext cx="5092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i="1" u="sng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N-N and Y-N interaction potential</a:t>
            </a:r>
            <a:endParaRPr lang="zh-CN" altLang="en-US" sz="2000" b="1" i="1" u="sng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11960" y="194310"/>
            <a:ext cx="5092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i="1" u="sng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Hypernuclei wave function</a:t>
            </a:r>
            <a:endParaRPr lang="zh-CN" altLang="en-US" sz="2000" b="1" i="1" u="sng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65" y="697230"/>
            <a:ext cx="8058785" cy="5664835"/>
          </a:xfrm>
          <a:prstGeom prst="rect">
            <a:avLst/>
          </a:prstGeom>
        </p:spPr>
      </p:pic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13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14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11960" y="266065"/>
            <a:ext cx="5092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i="1" u="sng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Hypernuclei Wigner</a:t>
            </a:r>
            <a:r>
              <a:rPr lang="en-US" altLang="zh-CN" sz="2000" b="1" i="1" u="sng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function</a:t>
            </a:r>
            <a:endParaRPr lang="zh-CN" altLang="en-US" sz="2000" b="1" i="1" u="sng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265" y="895985"/>
            <a:ext cx="8610600" cy="50946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15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510" y="767080"/>
            <a:ext cx="8898255" cy="50323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85165" y="1555750"/>
            <a:ext cx="7205345" cy="164973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endParaRPr kumimoji="1" lang="zh-CN" altLang="en-US" sz="2400" b="0" i="0" u="none" strike="noStrike" cap="none" normalizeH="0" baseline="0" smtClean="0">
              <a:ln w="57150">
                <a:solidFill>
                  <a:sysClr val="windowText" lastClr="000000"/>
                </a:solidFill>
              </a:ln>
              <a:solidFill>
                <a:schemeClr val="accent2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686435" y="1589405"/>
                <a:ext cx="7225665" cy="184277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由于热密物态（夸克物质，强子物质）的形成，描述重离子碰撞中物质的集团化（强子化，核化）：</a:t>
                </a:r>
                <a:r>
                  <a:rPr lang="en-US" altLang="zh-CN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    </a:t>
                </a:r>
                <a:endParaRPr lang="en-US" altLang="zh-CN">
                  <a:solidFill>
                    <a:srgbClr val="FF0000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r>
                  <a:rPr lang="en-US" altLang="zh-CN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                        Coalescence </a:t>
                </a:r>
                <a:r>
                  <a:rPr lang="zh-CN" altLang="en-US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机制</a:t>
                </a:r>
                <a:endParaRPr lang="zh-CN" altLang="en-US">
                  <a:solidFill>
                    <a:srgbClr val="FF0000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r>
                  <a:rPr lang="zh-CN" altLang="en-US" b="1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需要动力学</a:t>
                </a:r>
                <a:r>
                  <a:rPr lang="en-US" altLang="zh-CN" b="1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W(x,p;T,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altLang="zh-CN" b="1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)</a:t>
                </a:r>
                <a:r>
                  <a:rPr lang="zh-CN" altLang="en-US" b="1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rPr>
                  <a:t>才有预言性！</a:t>
                </a:r>
                <a:endParaRPr lang="zh-CN" altLang="en-US" b="1">
                  <a:solidFill>
                    <a:srgbClr val="FF0000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35" y="1589405"/>
                <a:ext cx="7225665" cy="184277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668655" y="3716020"/>
            <a:ext cx="7205345" cy="593725"/>
          </a:xfrm>
          <a:prstGeom prst="rect">
            <a:avLst/>
          </a:prstGeom>
          <a:ln>
            <a:solidFill>
              <a:srgbClr val="99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043355" y="6412904"/>
            <a:ext cx="7200800" cy="328464"/>
          </a:xfrm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庄鹏飞，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极端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QCD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研讨会，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烟台大学，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20260818-21</a:t>
            </a:r>
            <a:r>
              <a:rPr kumimoji="0" lang="zh-CN" altLang="en-US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，</a:t>
            </a:r>
            <a:r>
              <a:rPr kumimoji="0" lang="en-US" altLang="zh-CN" sz="1200" dirty="0" smtClean="0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                                                               16</a:t>
            </a:r>
            <a:endParaRPr kumimoji="0" lang="en-US" altLang="zh-CN" sz="1200" dirty="0" smtClean="0">
              <a:solidFill>
                <a:srgbClr val="0000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675005" y="3795395"/>
                <a:ext cx="670623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物质强子化</a:t>
                </a:r>
                <a:r>
                  <a:rPr lang="en-US" altLang="zh-CN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zh-CN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</a:t>
                </a:r>
                <a:r>
                  <a:rPr lang="zh-CN" altLang="en-US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稀有粒子产额剧烈增加！</a:t>
                </a:r>
                <a:endParaRPr lang="zh-CN" altLang="en-US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05" y="3795395"/>
                <a:ext cx="6706235" cy="4603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anose="05000000000000000000" pitchFamily="2" charset="2"/>
          <a:buChar char="n"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anose="05000000000000000000" pitchFamily="2" charset="2"/>
          <a:buChar char="n"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Designs\Blends.pot</Template>
  <TotalTime>0</TotalTime>
  <Words>5098</Words>
  <Application>WPS 演示</Application>
  <PresentationFormat>On-screen Show (4:3)</PresentationFormat>
  <Paragraphs>127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Arial</vt:lpstr>
      <vt:lpstr>宋体</vt:lpstr>
      <vt:lpstr>Wingdings</vt:lpstr>
      <vt:lpstr>Tahoma</vt:lpstr>
      <vt:lpstr>Times New Roman</vt:lpstr>
      <vt:lpstr>楷体</vt:lpstr>
      <vt:lpstr>Cambria Math</vt:lpstr>
      <vt:lpstr>MS Mincho</vt:lpstr>
      <vt:lpstr>Segoe Print</vt:lpstr>
      <vt:lpstr>微软雅黑</vt:lpstr>
      <vt:lpstr>Arial Unicode MS</vt:lpstr>
      <vt:lpstr>Wingdings</vt:lpstr>
      <vt:lpstr>Ms.Luce</vt:lpstr>
      <vt:lpstr>Blends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tsinghua university  physics dep.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探索新物质形态——      夸克胶子等离子体</dc:title>
  <dc:creator>JonMMx 2000</dc:creator>
  <cp:lastModifiedBy>庄鹏飞</cp:lastModifiedBy>
  <cp:revision>2130</cp:revision>
  <cp:lastPrinted>2021-06-07T23:55:00Z</cp:lastPrinted>
  <dcterms:created xsi:type="dcterms:W3CDTF">2001-10-25T05:26:00Z</dcterms:created>
  <dcterms:modified xsi:type="dcterms:W3CDTF">2026-08-19T05:25:10Z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84B44FCFCB3C415194DF8CFEE765F57B_13</vt:lpwstr>
  </property>
</Properties>
</file>