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67" r:id="rId1"/>
  </p:sldMasterIdLst>
  <p:notesMasterIdLst>
    <p:notesMasterId r:id="rId6"/>
  </p:notesMasterIdLst>
  <p:handoutMasterIdLst>
    <p:handoutMasterId r:id="rId7"/>
  </p:handoutMasterIdLst>
  <p:sldIdLst>
    <p:sldId id="10556" r:id="rId2"/>
    <p:sldId id="10555" r:id="rId3"/>
    <p:sldId id="10557" r:id="rId4"/>
    <p:sldId id="10558" r:id="rId5"/>
  </p:sldIdLst>
  <p:sldSz cx="9144000" cy="5143500" type="screen16x9"/>
  <p:notesSz cx="6807200" cy="9939338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A2E275E-9DC2-B444-B0BF-2B4C465967CE}">
          <p14:sldIdLst>
            <p14:sldId id="10556"/>
            <p14:sldId id="10555"/>
            <p14:sldId id="10557"/>
            <p14:sldId id="10558"/>
          </p14:sldIdLst>
        </p14:section>
        <p14:section name="backup" id="{CAE0E747-3BFD-9043-B546-E16FD8F389D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000"/>
    <a:srgbClr val="76D6FF"/>
    <a:srgbClr val="008F00"/>
    <a:srgbClr val="945200"/>
    <a:srgbClr val="0000FF"/>
    <a:srgbClr val="005493"/>
    <a:srgbClr val="73FDD6"/>
    <a:srgbClr val="00FDFF"/>
    <a:srgbClr val="93D54B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2" autoAdjust="0"/>
    <p:restoredTop sz="92444" autoAdjust="0"/>
  </p:normalViewPr>
  <p:slideViewPr>
    <p:cSldViewPr>
      <p:cViewPr>
        <p:scale>
          <a:sx n="132" d="100"/>
          <a:sy n="132" d="100"/>
        </p:scale>
        <p:origin x="1256" y="384"/>
      </p:cViewPr>
      <p:guideLst>
        <p:guide orient="horz" pos="259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44" d="100"/>
          <a:sy n="144" d="100"/>
        </p:scale>
        <p:origin x="694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8693"/>
          </a:xfrm>
          <a:prstGeom prst="rect">
            <a:avLst/>
          </a:prstGeom>
        </p:spPr>
        <p:txBody>
          <a:bodyPr vert="horz" lIns="91834" tIns="45917" rIns="91834" bIns="45917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80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834" tIns="45917" rIns="91834" bIns="45917" rtlCol="0"/>
          <a:lstStyle>
            <a:lvl1pPr algn="r">
              <a:defRPr sz="1200"/>
            </a:lvl1pPr>
          </a:lstStyle>
          <a:p>
            <a:fld id="{80E70FA6-A9F9-487D-9B5D-DC52202B3387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1048781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440648"/>
            <a:ext cx="2949786" cy="498692"/>
          </a:xfrm>
          <a:prstGeom prst="rect">
            <a:avLst/>
          </a:prstGeom>
        </p:spPr>
        <p:txBody>
          <a:bodyPr vert="horz" lIns="91834" tIns="45917" rIns="91834" bIns="45917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782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5839" y="9440648"/>
            <a:ext cx="2949786" cy="498692"/>
          </a:xfrm>
          <a:prstGeom prst="rect">
            <a:avLst/>
          </a:prstGeom>
        </p:spPr>
        <p:txBody>
          <a:bodyPr vert="horz" lIns="91834" tIns="45917" rIns="91834" bIns="45917" rtlCol="0" anchor="b"/>
          <a:lstStyle>
            <a:lvl1pPr algn="r">
              <a:defRPr sz="1200"/>
            </a:lvl1pPr>
          </a:lstStyle>
          <a:p>
            <a:fld id="{27BD27DC-A885-4B54-A817-9BB753D18D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30" userDrawn="1">
          <p15:clr>
            <a:srgbClr val="F26B43"/>
          </p15:clr>
        </p15:guide>
        <p15:guide id="2" pos="214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3" name="页眉占位符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834" tIns="45917" rIns="91834" bIns="45917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48774" name="日期占位符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834" tIns="45917" rIns="91834" bIns="45917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t>2026/8/20</a:t>
            </a:fld>
            <a:endParaRPr lang="zh-CN" altLang="en-US" dirty="0"/>
          </a:p>
        </p:txBody>
      </p:sp>
      <p:sp>
        <p:nvSpPr>
          <p:cNvPr id="1048775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2940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34" tIns="45917" rIns="91834" bIns="45917" rtlCol="0" anchor="ctr"/>
          <a:lstStyle/>
          <a:p>
            <a:endParaRPr lang="zh-CN" altLang="en-US" dirty="0"/>
          </a:p>
        </p:txBody>
      </p:sp>
      <p:sp>
        <p:nvSpPr>
          <p:cNvPr id="1048776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721" y="4721185"/>
            <a:ext cx="5445760" cy="4472702"/>
          </a:xfrm>
          <a:prstGeom prst="rect">
            <a:avLst/>
          </a:prstGeom>
        </p:spPr>
        <p:txBody>
          <a:bodyPr vert="horz" lIns="91834" tIns="45917" rIns="91834" bIns="45917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48777" name="页脚占位符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6" cy="496967"/>
          </a:xfrm>
          <a:prstGeom prst="rect">
            <a:avLst/>
          </a:prstGeom>
        </p:spPr>
        <p:txBody>
          <a:bodyPr vert="horz" lIns="91834" tIns="45917" rIns="91834" bIns="45917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48778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834" tIns="45917" rIns="91834" bIns="45917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1DFD9-4489-781F-11AA-9425393E4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84A019-1179-2852-C9B3-1B46B785D3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AF308-9353-9CAD-842C-4D4D91335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508937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CE26A-8BCE-4B95-890B-F1D92833C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C11763-1947-17A4-3E14-63AD62FC3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724687-6850-07AE-E809-6AFB2C9CC7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94705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50181-DD23-6398-C3F9-3700CB616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59C05-CD76-C03E-085B-361AC0587B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C53E00-A8F7-40E3-BA60-E66AD785F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109894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5B89D-8F9B-DF7E-ACF0-ED1C5CC49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43BDBB-D20C-5396-E8C6-152F720A1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582C80-1F0C-3F37-DC01-B87CBA195A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555018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992B4E5-4955-6065-2787-162111DBDC06}"/>
              </a:ext>
            </a:extLst>
          </p:cNvPr>
          <p:cNvSpPr txBox="1"/>
          <p:nvPr userDrawn="1"/>
        </p:nvSpPr>
        <p:spPr>
          <a:xfrm>
            <a:off x="8460433" y="4948014"/>
            <a:ext cx="648072" cy="288032"/>
          </a:xfrm>
          <a:prstGeom prst="rect">
            <a:avLst/>
          </a:prstGeom>
        </p:spPr>
        <p:txBody>
          <a:bodyPr vert="horz" lIns="0" tIns="0" rIns="0" bIns="45709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4FFB07-917D-5348-AE2D-F9A4E0AD1751}" type="slidenum">
              <a:rPr lang="en-US" sz="1050" smtClean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050" dirty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Arial" panose="020B0604020202020204" pitchFamily="34" charset="0"/>
              </a:rPr>
              <a:t> / </a:t>
            </a:r>
            <a:r>
              <a:rPr lang="en-US" altLang="zh-CN" sz="1050" dirty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Arial" panose="020B0604020202020204" pitchFamily="34" charset="0"/>
              </a:rPr>
              <a:t>8</a:t>
            </a:r>
            <a:r>
              <a:rPr lang="en-US" sz="1050" dirty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Arial" panose="020B0604020202020204" pitchFamily="34" charset="0"/>
              </a:rPr>
              <a:t> 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E82BEE8-22B9-2179-3334-08D8504272E1}"/>
              </a:ext>
            </a:extLst>
          </p:cNvPr>
          <p:cNvCxnSpPr>
            <a:cxnSpLocks/>
          </p:cNvCxnSpPr>
          <p:nvPr userDrawn="1"/>
        </p:nvCxnSpPr>
        <p:spPr>
          <a:xfrm>
            <a:off x="533776" y="532809"/>
            <a:ext cx="8214688" cy="0"/>
          </a:xfrm>
          <a:prstGeom prst="line">
            <a:avLst/>
          </a:prstGeom>
          <a:ln w="222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BFF3E37-7C92-C13E-06B5-87A5AC3FF40C}"/>
              </a:ext>
            </a:extLst>
          </p:cNvPr>
          <p:cNvCxnSpPr/>
          <p:nvPr userDrawn="1"/>
        </p:nvCxnSpPr>
        <p:spPr>
          <a:xfrm>
            <a:off x="179512" y="4948014"/>
            <a:ext cx="8784976" cy="0"/>
          </a:xfrm>
          <a:prstGeom prst="line">
            <a:avLst/>
          </a:prstGeom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5A78BFE-9D07-E5A0-6754-170A6741EC17}"/>
              </a:ext>
            </a:extLst>
          </p:cNvPr>
          <p:cNvSpPr txBox="1"/>
          <p:nvPr userDrawn="1"/>
        </p:nvSpPr>
        <p:spPr>
          <a:xfrm>
            <a:off x="1728191" y="4968116"/>
            <a:ext cx="5508105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900" b="0" kern="1200" dirty="0">
                <a:solidFill>
                  <a:srgbClr val="0F1115"/>
                </a:solidFill>
                <a:effectLst/>
                <a:latin typeface="NanumGothic" panose="020D0604000000000000" pitchFamily="34" charset="-127"/>
                <a:ea typeface="NanumGothic" panose="020D0604000000000000" pitchFamily="34" charset="-127"/>
                <a:cs typeface="Arial" panose="020B0604020202020204" pitchFamily="34" charset="0"/>
              </a:rPr>
              <a:t>“</a:t>
            </a:r>
            <a:r>
              <a:rPr lang="en-US" sz="900" b="0" kern="1200" dirty="0" err="1">
                <a:solidFill>
                  <a:srgbClr val="0F1115"/>
                </a:solidFill>
                <a:effectLst/>
                <a:latin typeface="NanumGothic" panose="020D0604000000000000" pitchFamily="34" charset="-127"/>
                <a:ea typeface="NanumGothic" panose="020D0604000000000000" pitchFamily="34" charset="-127"/>
                <a:cs typeface="Arial" panose="020B0604020202020204" pitchFamily="34" charset="0"/>
              </a:rPr>
              <a:t>中国物理学会高能物理分会第十二届全国会员代表大会暨学术年会</a:t>
            </a:r>
            <a:r>
              <a:rPr lang="en-US" sz="900" b="0" kern="1200" dirty="0">
                <a:solidFill>
                  <a:srgbClr val="0F1115"/>
                </a:solidFill>
                <a:effectLst/>
                <a:latin typeface="NanumGothic" panose="020D0604000000000000" pitchFamily="34" charset="-127"/>
                <a:ea typeface="NanumGothic" panose="020D0604000000000000" pitchFamily="34" charset="-127"/>
                <a:cs typeface="Arial" panose="020B0604020202020204" pitchFamily="34" charset="0"/>
              </a:rPr>
              <a:t>, </a:t>
            </a:r>
            <a:r>
              <a:rPr lang="en-US" sz="900" b="0" kern="1200" dirty="0" err="1">
                <a:solidFill>
                  <a:srgbClr val="0F1115"/>
                </a:solidFill>
                <a:effectLst/>
                <a:latin typeface="NanumGothic" panose="020D0604000000000000" pitchFamily="34" charset="-127"/>
                <a:ea typeface="NanumGothic" panose="020D0604000000000000" pitchFamily="34" charset="-127"/>
                <a:cs typeface="Arial" panose="020B0604020202020204" pitchFamily="34" charset="0"/>
              </a:rPr>
              <a:t>战略研讨会</a:t>
            </a:r>
            <a:r>
              <a:rPr lang="en-US" sz="900" b="0" kern="1200" dirty="0">
                <a:solidFill>
                  <a:srgbClr val="0F1115"/>
                </a:solidFill>
                <a:effectLst/>
                <a:latin typeface="NanumGothic" panose="020D0604000000000000" pitchFamily="34" charset="-127"/>
                <a:ea typeface="NanumGothic" panose="020D0604000000000000" pitchFamily="34" charset="-127"/>
                <a:cs typeface="Arial" panose="020B0604020202020204" pitchFamily="34" charset="0"/>
              </a:rPr>
              <a:t>”, 广州，13 – 19, 2026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0DC903-E654-B314-077A-93332F2B5440}"/>
              </a:ext>
            </a:extLst>
          </p:cNvPr>
          <p:cNvSpPr txBox="1"/>
          <p:nvPr userDrawn="1"/>
        </p:nvSpPr>
        <p:spPr>
          <a:xfrm>
            <a:off x="179512" y="4968117"/>
            <a:ext cx="24846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000" b="0" dirty="0" err="1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Arial" panose="020B0604020202020204" pitchFamily="34" charset="0"/>
              </a:rPr>
              <a:t>许怒</a:t>
            </a:r>
            <a:endParaRPr lang="en-US" sz="1000" b="0" dirty="0">
              <a:solidFill>
                <a:schemeClr val="tx1"/>
              </a:solidFill>
              <a:latin typeface="NanumGothic" panose="020D0604000000000000" pitchFamily="34" charset="-127"/>
              <a:ea typeface="NanumGothic" panose="020D0604000000000000" pitchFamily="34" charset="-127"/>
              <a:cs typeface="Arial" panose="020B0604020202020204" pitchFamily="34" charset="0"/>
            </a:endParaRPr>
          </a:p>
        </p:txBody>
      </p:sp>
      <p:pic>
        <p:nvPicPr>
          <p:cNvPr id="2" name="图片 8">
            <a:extLst>
              <a:ext uri="{FF2B5EF4-FFF2-40B4-BE49-F238E27FC236}">
                <a16:creationId xmlns:a16="http://schemas.microsoft.com/office/drawing/2014/main" id="{7411ECAE-BD6D-FA41-1F79-4C42F77A5A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541" y="147854"/>
            <a:ext cx="384955" cy="3849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96F1CB-1C98-BCFC-393B-B37F45E184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67" y="110653"/>
            <a:ext cx="414730" cy="4448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0859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ransition spd="med" advClick="0" advTm="0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DEFB6E3-DF2E-50E1-4837-E2DD3E870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502E87-8018-0D38-31B3-8BE0F5B37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48"/>
            <a:ext cx="9215594" cy="510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74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A9EEC09-DC01-BDE8-250B-620D8E41D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46664C1-D8CF-86B9-7157-9CEBD73F706A}"/>
              </a:ext>
            </a:extLst>
          </p:cNvPr>
          <p:cNvSpPr txBox="1"/>
          <p:nvPr/>
        </p:nvSpPr>
        <p:spPr>
          <a:xfrm>
            <a:off x="1763688" y="-20538"/>
            <a:ext cx="727280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极端条件下的QCD研讨会</a:t>
            </a:r>
            <a:endParaRPr lang="en-US" sz="4400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B1683968-DE85-5F64-DC55-82FBEB50AD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595169"/>
                  </p:ext>
                </p:extLst>
              </p:nvPr>
            </p:nvGraphicFramePr>
            <p:xfrm>
              <a:off x="395544" y="987574"/>
              <a:ext cx="8496936" cy="402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8078">
                      <a:extLst>
                        <a:ext uri="{9D8B030D-6E8A-4147-A177-3AD203B41FA5}">
                          <a16:colId xmlns:a16="http://schemas.microsoft.com/office/drawing/2014/main" val="3376534736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1818231464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1210197766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2098764072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2661892655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2105144535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1250138952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2241024546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537076754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3227084353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3860971575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344048105"/>
                        </a:ext>
                      </a:extLst>
                    </a:gridCol>
                  </a:tblGrid>
                  <a:tr h="3548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2025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2026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2027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2028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2029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2030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2032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2033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2034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2035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5714495"/>
                      </a:ext>
                    </a:extLst>
                  </a:tr>
                  <a:tr h="35481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35030885"/>
                      </a:ext>
                    </a:extLst>
                  </a:tr>
                  <a:tr h="354819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LHC</a:t>
                          </a:r>
                          <a:r>
                            <a:rPr lang="zh-CN" altLang="en-US" dirty="0"/>
                            <a:t> 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run4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5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01712626"/>
                      </a:ext>
                    </a:extLst>
                  </a:tr>
                  <a:tr h="354819">
                    <a:tc gridSpan="2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RHIC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8351981"/>
                      </a:ext>
                    </a:extLst>
                  </a:tr>
                  <a:tr h="354819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EIC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92117438"/>
                      </a:ext>
                    </a:extLst>
                  </a:tr>
                  <a:tr h="354819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FAIR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8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70379852"/>
                      </a:ext>
                    </a:extLst>
                  </a:tr>
                  <a:tr h="354819">
                    <a:tc gridSpan="12">
                      <a:txBody>
                        <a:bodyPr/>
                        <a:lstStyle/>
                        <a:p>
                          <a:r>
                            <a:rPr lang="en-US" dirty="0"/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3783287"/>
                      </a:ext>
                    </a:extLst>
                  </a:tr>
                  <a:tr h="354819">
                    <a:tc gridSpan="1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HIAF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7461355"/>
                      </a:ext>
                    </a:extLst>
                  </a:tr>
                  <a:tr h="1049877">
                    <a:tc gridSpan="1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1" i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  </a:t>
                          </a:r>
                          <a:r>
                            <a:rPr lang="en-US" sz="2400" b="1" i="1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1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𝒙𝑸𝑪𝑫</m:t>
                              </m:r>
                            </m:oMath>
                          </a14:m>
                          <a:r>
                            <a:rPr lang="en-US" sz="2400" b="1" dirty="0">
                              <a:solidFill>
                                <a:srgbClr val="C0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Future: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1) </a:t>
                          </a:r>
                          <a:r>
                            <a:rPr lang="en-US" sz="18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small-x</a:t>
                          </a:r>
                          <a:r>
                            <a:rPr lang="en-US" sz="1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 new state of matter at T ~ 0, important for understanding QGP;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2) QCD phase structure at </a:t>
                          </a:r>
                          <a:r>
                            <a:rPr lang="en-US" sz="18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high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1" i="1" dirty="0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𝝁</m:t>
                                  </m:r>
                                </m:e>
                                <m:sub>
                                  <m:r>
                                    <a:rPr lang="en-US" sz="1800" b="1" i="1" dirty="0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𝑩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, important for understanding compact stars!</a:t>
                          </a:r>
                          <a:endParaRPr lang="en-US" sz="6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6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8025157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B1683968-DE85-5F64-DC55-82FBEB50AD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595169"/>
                  </p:ext>
                </p:extLst>
              </p:nvPr>
            </p:nvGraphicFramePr>
            <p:xfrm>
              <a:off x="395544" y="987574"/>
              <a:ext cx="8496936" cy="402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8078">
                      <a:extLst>
                        <a:ext uri="{9D8B030D-6E8A-4147-A177-3AD203B41FA5}">
                          <a16:colId xmlns:a16="http://schemas.microsoft.com/office/drawing/2014/main" val="3376534736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1818231464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1210197766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2098764072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2661892655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2105144535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1250138952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2241024546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537076754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3227084353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3860971575"/>
                        </a:ext>
                      </a:extLst>
                    </a:gridCol>
                    <a:gridCol w="708078">
                      <a:extLst>
                        <a:ext uri="{9D8B030D-6E8A-4147-A177-3AD203B41FA5}">
                          <a16:colId xmlns:a16="http://schemas.microsoft.com/office/drawing/2014/main" val="344048105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2025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2026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2027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2028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2029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2030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2032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2033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2034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2035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…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571449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3503088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LHC</a:t>
                          </a:r>
                          <a:r>
                            <a:rPr lang="zh-CN" altLang="en-US" dirty="0"/>
                            <a:t> 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run4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5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01712626"/>
                      </a:ext>
                    </a:extLst>
                  </a:tr>
                  <a:tr h="365760">
                    <a:tc gridSpan="2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RHIC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835198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EIC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9211743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FAIR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8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70379852"/>
                      </a:ext>
                    </a:extLst>
                  </a:tr>
                  <a:tr h="365760">
                    <a:tc gridSpan="12">
                      <a:txBody>
                        <a:bodyPr/>
                        <a:lstStyle/>
                        <a:p>
                          <a:r>
                            <a:rPr lang="en-US" dirty="0"/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3783287"/>
                      </a:ext>
                    </a:extLst>
                  </a:tr>
                  <a:tr h="365760">
                    <a:tc gridSpan="1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HIAF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7461355"/>
                      </a:ext>
                    </a:extLst>
                  </a:tr>
                  <a:tr h="1097280">
                    <a:tc gridSpan="1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49" t="-267816" r="-149" b="-1149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8025157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ight Arrow 3">
            <a:extLst>
              <a:ext uri="{FF2B5EF4-FFF2-40B4-BE49-F238E27FC236}">
                <a16:creationId xmlns:a16="http://schemas.microsoft.com/office/drawing/2014/main" id="{E620E09B-BEBD-7460-D534-C1B4C22DC686}"/>
              </a:ext>
            </a:extLst>
          </p:cNvPr>
          <p:cNvSpPr/>
          <p:nvPr/>
        </p:nvSpPr>
        <p:spPr>
          <a:xfrm>
            <a:off x="1073312" y="3613678"/>
            <a:ext cx="4146760" cy="268608"/>
          </a:xfrm>
          <a:prstGeom prst="rightArrow">
            <a:avLst>
              <a:gd name="adj1" fmla="val 50000"/>
              <a:gd name="adj2" fmla="val 198997"/>
            </a:avLst>
          </a:prstGeom>
          <a:gradFill flip="none" rotWithShape="1">
            <a:gsLst>
              <a:gs pos="3000">
                <a:srgbClr val="FFFF00"/>
              </a:gs>
              <a:gs pos="48000">
                <a:srgbClr val="76D6FF"/>
              </a:gs>
              <a:gs pos="83000">
                <a:srgbClr val="76D6FF"/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图片 4">
            <a:extLst>
              <a:ext uri="{FF2B5EF4-FFF2-40B4-BE49-F238E27FC236}">
                <a16:creationId xmlns:a16="http://schemas.microsoft.com/office/drawing/2014/main" id="{33165311-23C0-ECA0-4A29-1455FE2095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4" b="8400"/>
          <a:stretch/>
        </p:blipFill>
        <p:spPr>
          <a:xfrm>
            <a:off x="3779912" y="3325294"/>
            <a:ext cx="792088" cy="4581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1EF2935D-F2F2-A793-62BF-530EF973018F}"/>
              </a:ext>
            </a:extLst>
          </p:cNvPr>
          <p:cNvSpPr/>
          <p:nvPr/>
        </p:nvSpPr>
        <p:spPr>
          <a:xfrm>
            <a:off x="7524328" y="2514134"/>
            <a:ext cx="1224136" cy="268608"/>
          </a:xfrm>
          <a:prstGeom prst="rightArrow">
            <a:avLst>
              <a:gd name="adj1" fmla="val 50000"/>
              <a:gd name="adj2" fmla="val 198997"/>
            </a:avLst>
          </a:prstGeom>
          <a:gradFill flip="none" rotWithShape="1">
            <a:gsLst>
              <a:gs pos="3000">
                <a:srgbClr val="FFFF00"/>
              </a:gs>
              <a:gs pos="48000">
                <a:srgbClr val="76D6FF"/>
              </a:gs>
              <a:gs pos="83000">
                <a:srgbClr val="76D6FF"/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D5AEC9A2-845A-2C0F-94D4-E6B1C6FB8241}"/>
              </a:ext>
            </a:extLst>
          </p:cNvPr>
          <p:cNvSpPr/>
          <p:nvPr/>
        </p:nvSpPr>
        <p:spPr>
          <a:xfrm>
            <a:off x="3203848" y="2893598"/>
            <a:ext cx="5472608" cy="268608"/>
          </a:xfrm>
          <a:prstGeom prst="rightArrow">
            <a:avLst>
              <a:gd name="adj1" fmla="val 50000"/>
              <a:gd name="adj2" fmla="val 198997"/>
            </a:avLst>
          </a:prstGeom>
          <a:gradFill flip="none" rotWithShape="1">
            <a:gsLst>
              <a:gs pos="3000">
                <a:srgbClr val="FFFF00"/>
              </a:gs>
              <a:gs pos="48000">
                <a:srgbClr val="76D6FF"/>
              </a:gs>
              <a:gs pos="83000">
                <a:srgbClr val="76D6FF"/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1E3303C1-476E-A65E-8AF7-058C515C941F}"/>
              </a:ext>
            </a:extLst>
          </p:cNvPr>
          <p:cNvSpPr/>
          <p:nvPr/>
        </p:nvSpPr>
        <p:spPr>
          <a:xfrm>
            <a:off x="4067944" y="1741470"/>
            <a:ext cx="2880320" cy="268608"/>
          </a:xfrm>
          <a:prstGeom prst="rightArrow">
            <a:avLst>
              <a:gd name="adj1" fmla="val 50000"/>
              <a:gd name="adj2" fmla="val 198997"/>
            </a:avLst>
          </a:prstGeom>
          <a:gradFill flip="none" rotWithShape="1">
            <a:gsLst>
              <a:gs pos="3000">
                <a:srgbClr val="FFFF00"/>
              </a:gs>
              <a:gs pos="48000">
                <a:srgbClr val="76D6FF"/>
              </a:gs>
              <a:gs pos="83000">
                <a:srgbClr val="76D6FF"/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839977D9-59C6-CF2F-DB9E-ECF013929C0D}"/>
              </a:ext>
            </a:extLst>
          </p:cNvPr>
          <p:cNvSpPr/>
          <p:nvPr/>
        </p:nvSpPr>
        <p:spPr>
          <a:xfrm>
            <a:off x="1225712" y="653823"/>
            <a:ext cx="7773648" cy="45719"/>
          </a:xfrm>
          <a:prstGeom prst="rightArrow">
            <a:avLst>
              <a:gd name="adj1" fmla="val 50000"/>
              <a:gd name="adj2" fmla="val 198997"/>
            </a:avLst>
          </a:prstGeom>
          <a:gradFill flip="none" rotWithShape="1">
            <a:gsLst>
              <a:gs pos="3000">
                <a:srgbClr val="FFFF00"/>
              </a:gs>
              <a:gs pos="48000">
                <a:srgbClr val="76D6FF"/>
              </a:gs>
              <a:gs pos="83000">
                <a:srgbClr val="76D6FF"/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AB6461-292E-623E-EA19-FBD3FF603A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40" y="267494"/>
            <a:ext cx="1394594" cy="419777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CEE7C5BC-A1B7-52A9-3B8B-22EBCA7A65A9}"/>
              </a:ext>
            </a:extLst>
          </p:cNvPr>
          <p:cNvSpPr/>
          <p:nvPr/>
        </p:nvSpPr>
        <p:spPr>
          <a:xfrm>
            <a:off x="539552" y="2173518"/>
            <a:ext cx="999682" cy="268608"/>
          </a:xfrm>
          <a:prstGeom prst="rightArrow">
            <a:avLst>
              <a:gd name="adj1" fmla="val 50000"/>
              <a:gd name="adj2" fmla="val 198997"/>
            </a:avLst>
          </a:prstGeom>
          <a:gradFill flip="none" rotWithShape="1">
            <a:gsLst>
              <a:gs pos="3000">
                <a:srgbClr val="FFFF00"/>
              </a:gs>
              <a:gs pos="48000">
                <a:srgbClr val="76D6FF"/>
              </a:gs>
              <a:gs pos="83000">
                <a:srgbClr val="76D6FF"/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E07BC16A-93E7-7F31-9DF2-0CD7AA2D40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454101"/>
              </p:ext>
            </p:extLst>
          </p:nvPr>
        </p:nvGraphicFramePr>
        <p:xfrm>
          <a:off x="4211960" y="2745328"/>
          <a:ext cx="504056" cy="339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位图图像" r:id="rId6" imgW="6838095" imgH="4600000" progId="">
                  <p:embed/>
                </p:oleObj>
              </mc:Choice>
              <mc:Fallback>
                <p:oleObj name="位图图像" r:id="rId6" imgW="6838095" imgH="4600000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3A99BB2-3FEF-6353-A33F-9942D785A3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2745328"/>
                        <a:ext cx="504056" cy="3391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6C3B5B02-30D8-F3B2-329C-BDF820F19F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05" y="1414590"/>
            <a:ext cx="519038" cy="3979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A4FE77C-ABCE-0079-17CB-0EFD11E0E6FA}"/>
              </a:ext>
            </a:extLst>
          </p:cNvPr>
          <p:cNvSpPr txBox="1"/>
          <p:nvPr/>
        </p:nvSpPr>
        <p:spPr>
          <a:xfrm>
            <a:off x="3335462" y="1486277"/>
            <a:ext cx="246067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ALICE </a:t>
            </a:r>
            <a:r>
              <a:rPr lang="en-US" sz="1400" dirty="0" err="1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FoCAL</a:t>
            </a:r>
            <a:r>
              <a:rPr lang="en-US" sz="14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 / CMS / LHCb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975A16-8BCB-29BA-8DC2-1780ACB8E0EC}"/>
              </a:ext>
            </a:extLst>
          </p:cNvPr>
          <p:cNvSpPr txBox="1"/>
          <p:nvPr/>
        </p:nvSpPr>
        <p:spPr>
          <a:xfrm>
            <a:off x="4172081" y="2484972"/>
            <a:ext cx="58381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CBM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989539-F77F-2A34-1AAD-BE537DDD6AE6}"/>
              </a:ext>
            </a:extLst>
          </p:cNvPr>
          <p:cNvSpPr txBox="1"/>
          <p:nvPr/>
        </p:nvSpPr>
        <p:spPr>
          <a:xfrm>
            <a:off x="3300039" y="3216243"/>
            <a:ext cx="62388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H-NS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D738F7-39A2-FC97-6AA2-D7D9F800ABC2}"/>
              </a:ext>
            </a:extLst>
          </p:cNvPr>
          <p:cNvSpPr txBox="1"/>
          <p:nvPr/>
        </p:nvSpPr>
        <p:spPr>
          <a:xfrm>
            <a:off x="8089055" y="1433693"/>
            <a:ext cx="80342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ALICE3</a:t>
            </a:r>
          </a:p>
        </p:txBody>
      </p:sp>
    </p:spTree>
    <p:extLst>
      <p:ext uri="{BB962C8B-B14F-4D97-AF65-F5344CB8AC3E}">
        <p14:creationId xmlns:p14="http://schemas.microsoft.com/office/powerpoint/2010/main" val="1794776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B093477-FC14-7BD0-5601-096C6DC4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80184A-1382-83F0-8E7C-45D3FF334005}"/>
              </a:ext>
            </a:extLst>
          </p:cNvPr>
          <p:cNvSpPr txBox="1"/>
          <p:nvPr/>
        </p:nvSpPr>
        <p:spPr>
          <a:xfrm>
            <a:off x="2078041" y="4414341"/>
            <a:ext cx="50405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929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2027年</a:t>
            </a:r>
            <a:r>
              <a:rPr lang="en-US" altLang="zh-CN" sz="2400" b="1" dirty="0">
                <a:solidFill>
                  <a:srgbClr val="929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400" b="1" dirty="0">
                <a:solidFill>
                  <a:srgbClr val="929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月 一楼丽景海湾听</a:t>
            </a:r>
            <a:endParaRPr lang="en-US" sz="2400" b="1" dirty="0">
              <a:solidFill>
                <a:srgbClr val="929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FD4DB9-FD95-F6E6-59E9-6AC04B0F0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20538"/>
            <a:ext cx="10082178" cy="527022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5E86B9E-9978-D557-1F79-5E1132A0C21D}"/>
                  </a:ext>
                </a:extLst>
              </p:cNvPr>
              <p:cNvSpPr txBox="1"/>
              <p:nvPr/>
            </p:nvSpPr>
            <p:spPr>
              <a:xfrm>
                <a:off x="88893" y="51470"/>
                <a:ext cx="3114955" cy="7694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4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𝒙𝑸𝑪𝑫</m:t>
                    </m:r>
                  </m:oMath>
                </a14:m>
                <a:r>
                  <a:rPr lang="zh-CN" altLang="en-US" sz="4400" b="1" dirty="0">
                    <a:solidFill>
                      <a:srgbClr val="C00000"/>
                    </a:solidFill>
                    <a:latin typeface="Arial" panose="020B0604020202020204" pitchFamily="34" charset="0"/>
                    <a:ea typeface="SimHei" panose="02010609060101010101" pitchFamily="49" charset="-122"/>
                    <a:cs typeface="Arial" panose="020B0604020202020204" pitchFamily="34" charset="0"/>
                  </a:rPr>
                  <a:t> </a:t>
                </a:r>
                <a:r>
                  <a:rPr lang="en-US" altLang="zh-CN" sz="4400" b="1" dirty="0">
                    <a:solidFill>
                      <a:srgbClr val="C00000"/>
                    </a:solidFill>
                    <a:latin typeface="Arial" panose="020B0604020202020204" pitchFamily="34" charset="0"/>
                    <a:ea typeface="SimHei" panose="02010609060101010101" pitchFamily="49" charset="-122"/>
                    <a:cs typeface="Arial" panose="020B0604020202020204" pitchFamily="34" charset="0"/>
                  </a:rPr>
                  <a:t>2027</a:t>
                </a:r>
                <a:endParaRPr lang="en-US" sz="4400" b="1" dirty="0">
                  <a:solidFill>
                    <a:srgbClr val="C00000"/>
                  </a:solidFill>
                  <a:latin typeface="Arial" panose="020B0604020202020204" pitchFamily="34" charset="0"/>
                  <a:ea typeface="SimHei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5E86B9E-9978-D557-1F79-5E1132A0C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93" y="51470"/>
                <a:ext cx="3114955" cy="769441"/>
              </a:xfrm>
              <a:prstGeom prst="rect">
                <a:avLst/>
              </a:prstGeom>
              <a:blipFill>
                <a:blip r:embed="rId4"/>
                <a:stretch>
                  <a:fillRect l="-5285" t="-14516" r="-6911" b="-37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1764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741661E-D34F-D685-182B-8C154DEEE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9411A72-F18D-0E0F-5E29-2A36663B51AA}"/>
              </a:ext>
            </a:extLst>
          </p:cNvPr>
          <p:cNvSpPr txBox="1"/>
          <p:nvPr/>
        </p:nvSpPr>
        <p:spPr>
          <a:xfrm>
            <a:off x="539552" y="1131590"/>
            <a:ext cx="8244408" cy="3293209"/>
          </a:xfrm>
          <a:prstGeom prst="rect">
            <a:avLst/>
          </a:prstGeom>
          <a:solidFill>
            <a:schemeClr val="bg1">
              <a:alpha val="27260"/>
            </a:schemeClr>
          </a:solidFill>
        </p:spPr>
        <p:txBody>
          <a:bodyPr wrap="square">
            <a:spAutoFit/>
          </a:bodyPr>
          <a:lstStyle/>
          <a:p>
            <a:pPr marL="1379538" indent="-230188">
              <a:buAutoNum type="arabicParenR"/>
            </a:pPr>
            <a:endParaRPr lang="en-US" sz="400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endParaRPr lang="en-US" sz="3600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sz="4800" b="1" dirty="0" err="1">
                <a:solidFill>
                  <a:srgbClr val="C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感谢庄鹏飞老师</a:t>
            </a:r>
            <a:r>
              <a:rPr lang="zh-CN" altLang="en-US" sz="4800" b="1" dirty="0">
                <a:solidFill>
                  <a:srgbClr val="C00000"/>
                </a:solidFill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、李营院长和物理与电子信息学院团队！</a:t>
            </a:r>
            <a:endParaRPr lang="en-US" sz="4800" b="1" dirty="0">
              <a:solidFill>
                <a:srgbClr val="C00000"/>
              </a:solidFill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endParaRPr lang="en-US" sz="3600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  <a:p>
            <a:endParaRPr lang="en-US" sz="3600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583214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主题​​">
  <a:themeElements>
    <a:clrScheme name="自定义 201">
      <a:dk1>
        <a:sysClr val="windowText" lastClr="000000"/>
      </a:dk1>
      <a:lt1>
        <a:sysClr val="window" lastClr="FFFFFF"/>
      </a:lt1>
      <a:dk2>
        <a:srgbClr val="7F7F7F"/>
      </a:dk2>
      <a:lt2>
        <a:srgbClr val="7F7F7F"/>
      </a:lt2>
      <a:accent1>
        <a:srgbClr val="1B2946"/>
      </a:accent1>
      <a:accent2>
        <a:srgbClr val="FA284B"/>
      </a:accent2>
      <a:accent3>
        <a:srgbClr val="1B2946"/>
      </a:accent3>
      <a:accent4>
        <a:srgbClr val="FA284B"/>
      </a:accent4>
      <a:accent5>
        <a:srgbClr val="1B2946"/>
      </a:accent5>
      <a:accent6>
        <a:srgbClr val="FA284B"/>
      </a:accent6>
      <a:hlink>
        <a:srgbClr val="FFFFFF"/>
      </a:hlink>
      <a:folHlink>
        <a:srgbClr val="FFFFFF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just">
          <a:defRPr sz="1600" b="1" dirty="0" smtClean="0">
            <a:solidFill>
              <a:srgbClr val="C00000"/>
            </a:solidFill>
            <a:latin typeface="Arial" panose="020B0604020202020204" pitchFamily="34" charset="0"/>
            <a:ea typeface="SimHei" panose="02010609060101010101" pitchFamily="49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Macintosh PowerPoint</Application>
  <PresentationFormat>On-screen Show (16:9)</PresentationFormat>
  <Paragraphs>33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NanumGothic</vt:lpstr>
      <vt:lpstr>Arial</vt:lpstr>
      <vt:lpstr>Calibri</vt:lpstr>
      <vt:lpstr>Cambria Math</vt:lpstr>
      <vt:lpstr>5_Office 主题​​</vt:lpstr>
      <vt:lpstr>位图图像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专项名称：核物质相结构与重元素产生的研究</dc:title>
  <dc:creator/>
  <cp:lastModifiedBy/>
  <cp:revision>40</cp:revision>
  <cp:lastPrinted>2026-03-26T15:15:55Z</cp:lastPrinted>
  <dcterms:created xsi:type="dcterms:W3CDTF">2019-04-25T10:06:00Z</dcterms:created>
  <dcterms:modified xsi:type="dcterms:W3CDTF">2026-08-20T07:02:08Z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2052-11.1.0.9145</vt:lpwstr>
  </property>
</Properties>
</file>