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E9256F-78CE-49B5-9FD1-176888B64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27361F6-C897-4236-B2BE-224DE8B69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FE6355-5F4D-42D3-B711-4F5060ACF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12CE53-B5AD-42C8-B80A-E8A58A8F8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097873-9B0A-4318-9BD6-55B9B4173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831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1999AD-3780-4164-A902-C08E52D1C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451A4A9-941D-461F-8387-08128BBF7B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6F5291-E486-4375-BFC1-E34E63E62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C6786C-D5BA-49B0-AF64-92CD3155E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867D0-ABCF-49B3-93D7-0BB2C3AED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8392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B849D7C-B88C-48D8-8F1F-72DC6E1D3E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24DA7FF-2097-4362-BA7A-8882D89765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7FAD6E-81BA-4E79-9231-0BE7C16C7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CE9A37-C55A-48D7-B1AD-D18D19B42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ECD68A-F6BF-4738-836C-AA67F0A06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12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C4E674-8142-44F8-A873-17E697DC2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3918C0-39CF-4709-B24B-007B2A992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EACC86-B4E3-4FEB-800F-213A69858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2AE64D-918C-457B-94AF-F8B86BD3B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17F631B-2085-4259-8C36-0D9F8DE8F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2174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980665-A827-4A9B-8C5E-EB29C5EC3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9295A25-1102-4092-B014-D754FB254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D14718-2EDB-4810-B8F0-787CB45F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3FC681-02E2-463B-AE51-02F451596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ADCDC1-57E2-4581-B9D8-51C3FEB7F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493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BECAFF-8718-4051-802C-B72F24FEA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D42A407-6575-472B-8AD3-73793415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5ACE498-B6EF-419C-A413-90DA2A0EE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3EB20A-F1CA-4E2A-88D7-CA23C9D57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777C95B-F231-48E3-924B-7A73BF27A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C26AD30-B7E3-4DD4-B641-B700E500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34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D31F1E-3440-4EAB-88D7-76265241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E6C1927-265D-4812-8E54-4EC5A5AA7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440B79B-90A6-4A6E-835C-CD3883335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1D2CA34-CC31-4CC0-8188-9E1C49E9A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C3B7FC-182F-451C-85EB-24B67E4628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412AE5F-5C06-4491-86CD-F6A1D3599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B7733E4-61B9-46A6-A931-61486D81B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DC527EE-02AA-40FD-A97D-8A45A502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836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40FC3B-8B55-4020-943D-DBFF584F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D7046BB-8B6B-4D4D-B608-8B8156DD6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3E22CC3-35B4-4977-BAF4-A4DA586DF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5506E94-057E-4D84-8B0E-6C804AA9F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1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77D645A-482E-46C2-AE78-2C5BD8A91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2E9F3B9-FFBC-4273-910C-19CAFF094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F62202D-DBF6-44CF-BDDC-ACE8CCAFA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6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468C71-59E6-42B8-8C96-3F0892C2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0D5087-E46C-40A9-B6EC-2447446E4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4BFAE84-06A3-4BFD-ACB8-2A79C00BB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49D8713-8784-457C-B36C-2CDD58F5B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405C92-491C-4E9E-9FB4-CA89BCDED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862B69-5841-45CF-87D3-AC46A7370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854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2216CB-B969-463A-966A-385CD136A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60281D8-4CEC-4C5D-B810-28BB2D0C7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4E24837-7AB6-4FC9-B09B-7566A71350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EB8FA2A-BE83-4A18-B007-80C96BD9A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E5E0419-05B2-4872-886C-4AEA09C2F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8C17BA-76A0-416A-8ADF-3D4234446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943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E3E5F34-2B2F-4538-84EB-61CAA58EE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EBE28F8-034F-4734-AF9E-E3794BB76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A62BB4-304B-411B-952A-E4025EFE7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028F-879B-429C-BD1E-97CDAF275C7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D24AD0-8BD4-49D0-84D6-68C6F1B158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C1BF9E-935D-4BFC-ABC4-BD90904C8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C17EF-57DD-4BF9-9E8D-2CFF25EC95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256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2E20D45-C4CA-4DCC-9F0D-1EFB86A815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97" t="25215" r="30572" b="18680"/>
          <a:stretch/>
        </p:blipFill>
        <p:spPr>
          <a:xfrm>
            <a:off x="2073237" y="1566245"/>
            <a:ext cx="4834551" cy="328749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6CD3FE3-4FF9-4851-9955-57F6E9E70778}"/>
              </a:ext>
            </a:extLst>
          </p:cNvPr>
          <p:cNvSpPr txBox="1"/>
          <p:nvPr/>
        </p:nvSpPr>
        <p:spPr>
          <a:xfrm>
            <a:off x="5323437" y="344032"/>
            <a:ext cx="4273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ECAL</a:t>
            </a:r>
            <a:r>
              <a:rPr lang="zh-CN" altLang="en-US" sz="2400" dirty="0"/>
              <a:t>主框架结构计算</a:t>
            </a:r>
            <a:r>
              <a:rPr lang="en-US" altLang="zh-CN" sz="2400" dirty="0"/>
              <a:t>-0730</a:t>
            </a:r>
            <a:endParaRPr lang="zh-CN" altLang="en-US" sz="24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D22FDA2-715C-4325-BAEB-018B393542CE}"/>
              </a:ext>
            </a:extLst>
          </p:cNvPr>
          <p:cNvSpPr txBox="1"/>
          <p:nvPr/>
        </p:nvSpPr>
        <p:spPr>
          <a:xfrm>
            <a:off x="4951613" y="4938669"/>
            <a:ext cx="35676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       内直径：</a:t>
            </a:r>
            <a:r>
              <a:rPr lang="en-US" altLang="zh-CN" dirty="0"/>
              <a:t>3660mm</a:t>
            </a:r>
          </a:p>
          <a:p>
            <a:r>
              <a:rPr lang="zh-CN" altLang="en-US" dirty="0"/>
              <a:t>       外直径：</a:t>
            </a:r>
            <a:r>
              <a:rPr lang="en-US" altLang="zh-CN" dirty="0"/>
              <a:t>4560mm</a:t>
            </a:r>
          </a:p>
          <a:p>
            <a:r>
              <a:rPr lang="zh-CN" altLang="en-US" dirty="0"/>
              <a:t>两端面厚度：</a:t>
            </a:r>
            <a:r>
              <a:rPr lang="en-US" altLang="zh-CN" dirty="0"/>
              <a:t>10mm</a:t>
            </a:r>
          </a:p>
          <a:p>
            <a:r>
              <a:rPr lang="zh-CN" altLang="en-US" dirty="0"/>
              <a:t>       外轮廓：正</a:t>
            </a:r>
            <a:r>
              <a:rPr lang="en-US" altLang="zh-CN" dirty="0"/>
              <a:t>16</a:t>
            </a:r>
            <a:r>
              <a:rPr lang="zh-CN" altLang="en-US" dirty="0"/>
              <a:t>边形</a:t>
            </a:r>
            <a:endParaRPr lang="en-US" altLang="zh-CN" dirty="0"/>
          </a:p>
          <a:p>
            <a:r>
              <a:rPr lang="en-US" altLang="zh-CN" dirty="0"/>
              <a:t>           </a:t>
            </a:r>
            <a:r>
              <a:rPr lang="zh-CN" altLang="en-US" dirty="0"/>
              <a:t>模块：方形</a:t>
            </a:r>
            <a:r>
              <a:rPr lang="en-US" altLang="zh-CN" dirty="0"/>
              <a:t>+</a:t>
            </a:r>
            <a:r>
              <a:rPr lang="zh-CN" altLang="en-US" dirty="0"/>
              <a:t>正梯形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A7336BD-1778-4C51-91FF-E2D97A4818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89" t="9373" r="26822" b="4885"/>
          <a:stretch/>
        </p:blipFill>
        <p:spPr>
          <a:xfrm>
            <a:off x="7039042" y="1566246"/>
            <a:ext cx="3209475" cy="3016720"/>
          </a:xfrm>
          <a:prstGeom prst="rect">
            <a:avLst/>
          </a:prstGeom>
        </p:spPr>
      </p:pic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EAE625E9-FCB1-4AFB-A394-9087C72E06AD}"/>
              </a:ext>
            </a:extLst>
          </p:cNvPr>
          <p:cNvCxnSpPr>
            <a:cxnSpLocks/>
          </p:cNvCxnSpPr>
          <p:nvPr/>
        </p:nvCxnSpPr>
        <p:spPr>
          <a:xfrm>
            <a:off x="1991757" y="3155672"/>
            <a:ext cx="70163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184D746C-F287-4019-ACC4-AE9D0AF1CD6A}"/>
              </a:ext>
            </a:extLst>
          </p:cNvPr>
          <p:cNvSpPr txBox="1"/>
          <p:nvPr/>
        </p:nvSpPr>
        <p:spPr>
          <a:xfrm>
            <a:off x="1457604" y="2980061"/>
            <a:ext cx="96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蒙皮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FF8F1A1-7459-4B6A-AA48-57E7E9867736}"/>
              </a:ext>
            </a:extLst>
          </p:cNvPr>
          <p:cNvSpPr txBox="1"/>
          <p:nvPr/>
        </p:nvSpPr>
        <p:spPr>
          <a:xfrm>
            <a:off x="1507397" y="1692635"/>
            <a:ext cx="96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端面</a:t>
            </a: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8A0B9FF2-C159-46D2-91E1-916BC066FF9F}"/>
              </a:ext>
            </a:extLst>
          </p:cNvPr>
          <p:cNvCxnSpPr>
            <a:cxnSpLocks/>
          </p:cNvCxnSpPr>
          <p:nvPr/>
        </p:nvCxnSpPr>
        <p:spPr>
          <a:xfrm>
            <a:off x="2073237" y="1960800"/>
            <a:ext cx="534134" cy="4926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727A706F-2E3F-4062-83AE-A91EC0B04C1B}"/>
              </a:ext>
            </a:extLst>
          </p:cNvPr>
          <p:cNvCxnSpPr>
            <a:cxnSpLocks/>
          </p:cNvCxnSpPr>
          <p:nvPr/>
        </p:nvCxnSpPr>
        <p:spPr>
          <a:xfrm>
            <a:off x="3553477" y="1566245"/>
            <a:ext cx="310080" cy="6408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2750C396-5F97-48E8-945C-0598094DD4F7}"/>
              </a:ext>
            </a:extLst>
          </p:cNvPr>
          <p:cNvSpPr txBox="1"/>
          <p:nvPr/>
        </p:nvSpPr>
        <p:spPr>
          <a:xfrm>
            <a:off x="3126716" y="1262989"/>
            <a:ext cx="96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纵向筋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BFD82F0-7308-4A57-8BEB-B61AC1B8AB46}"/>
              </a:ext>
            </a:extLst>
          </p:cNvPr>
          <p:cNvSpPr txBox="1"/>
          <p:nvPr/>
        </p:nvSpPr>
        <p:spPr>
          <a:xfrm>
            <a:off x="4055322" y="1262989"/>
            <a:ext cx="96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环向筋</a:t>
            </a:r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053EC4E6-9FD8-4C5D-AFCD-59C25DB62CFD}"/>
              </a:ext>
            </a:extLst>
          </p:cNvPr>
          <p:cNvCxnSpPr>
            <a:cxnSpLocks/>
            <a:stCxn id="5" idx="0"/>
          </p:cNvCxnSpPr>
          <p:nvPr/>
        </p:nvCxnSpPr>
        <p:spPr>
          <a:xfrm>
            <a:off x="4490513" y="1566245"/>
            <a:ext cx="98339" cy="7247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18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C83C819-F83F-467F-8434-032CC6DFD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354" y="3954209"/>
            <a:ext cx="3710219" cy="2559831"/>
          </a:xfrm>
          <a:prstGeom prst="rect">
            <a:avLst/>
          </a:prstGeom>
        </p:spPr>
      </p:pic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92AF2121-41CC-4A8E-ACC4-984D73E91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647550"/>
              </p:ext>
            </p:extLst>
          </p:nvPr>
        </p:nvGraphicFramePr>
        <p:xfrm>
          <a:off x="695894" y="693102"/>
          <a:ext cx="6981139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403">
                  <a:extLst>
                    <a:ext uri="{9D8B030D-6E8A-4147-A177-3AD203B41FA5}">
                      <a16:colId xmlns:a16="http://schemas.microsoft.com/office/drawing/2014/main" val="3159465326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1692571201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3626932628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96588029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2656168642"/>
                    </a:ext>
                  </a:extLst>
                </a:gridCol>
              </a:tblGrid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编号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蒙皮厚度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纵向筋厚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环向筋厚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最大变形</a:t>
                      </a:r>
                      <a:r>
                        <a:rPr lang="en-US" altLang="zh-CN" sz="1400" dirty="0"/>
                        <a:t>U/mm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9007725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6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6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62.74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5238819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6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16.30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463132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16.29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924391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16.33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4841931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15.7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4003921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6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10.09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8258082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7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6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10.48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2675301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8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10.55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7090380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9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16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4.93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1532841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172D3E41-1EC4-452E-AF11-BC795A90AA22}"/>
              </a:ext>
            </a:extLst>
          </p:cNvPr>
          <p:cNvSpPr txBox="1"/>
          <p:nvPr/>
        </p:nvSpPr>
        <p:spPr>
          <a:xfrm>
            <a:off x="2716951" y="210973"/>
            <a:ext cx="2706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段式主框架优化计算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4A189C9-7D15-4F4D-8A1B-39F38B8A9130}"/>
              </a:ext>
            </a:extLst>
          </p:cNvPr>
          <p:cNvSpPr txBox="1"/>
          <p:nvPr/>
        </p:nvSpPr>
        <p:spPr>
          <a:xfrm>
            <a:off x="8085284" y="6132196"/>
            <a:ext cx="1745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9#-U  4.93mm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9106F09-EFD9-4254-9D6B-0F4F43FC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926" y="3931975"/>
            <a:ext cx="3899032" cy="256082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41E0120-96EE-4E79-8632-11466E527437}"/>
              </a:ext>
            </a:extLst>
          </p:cNvPr>
          <p:cNvSpPr txBox="1"/>
          <p:nvPr/>
        </p:nvSpPr>
        <p:spPr>
          <a:xfrm>
            <a:off x="4080864" y="6164898"/>
            <a:ext cx="1667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9#-S  50.7MPa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755C248-60C7-4248-B207-26C64F1D4C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6056"/>
            <a:ext cx="3899032" cy="255674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A6A9621-8F28-40F8-8831-96A60DFFD573}"/>
              </a:ext>
            </a:extLst>
          </p:cNvPr>
          <p:cNvSpPr txBox="1"/>
          <p:nvPr/>
        </p:nvSpPr>
        <p:spPr>
          <a:xfrm>
            <a:off x="0" y="6140622"/>
            <a:ext cx="1964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9#-TAISW 0.27  50.7MPa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27544F6-D8AB-4212-82D0-41B7C5D0B7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354" y="991314"/>
            <a:ext cx="3679362" cy="2749788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A9392631-2B40-4887-996F-277F4A18437F}"/>
              </a:ext>
            </a:extLst>
          </p:cNvPr>
          <p:cNvSpPr txBox="1"/>
          <p:nvPr/>
        </p:nvSpPr>
        <p:spPr>
          <a:xfrm>
            <a:off x="7936354" y="3378026"/>
            <a:ext cx="211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1#-U  62.74mm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EC9DBD1-4357-475D-8ADE-F81139962EE7}"/>
              </a:ext>
            </a:extLst>
          </p:cNvPr>
          <p:cNvSpPr/>
          <p:nvPr/>
        </p:nvSpPr>
        <p:spPr>
          <a:xfrm>
            <a:off x="695894" y="3429000"/>
            <a:ext cx="6981139" cy="31210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409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92AF2121-41CC-4A8E-ACC4-984D73E91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644023"/>
              </p:ext>
            </p:extLst>
          </p:nvPr>
        </p:nvGraphicFramePr>
        <p:xfrm>
          <a:off x="738004" y="1492560"/>
          <a:ext cx="6981139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403">
                  <a:extLst>
                    <a:ext uri="{9D8B030D-6E8A-4147-A177-3AD203B41FA5}">
                      <a16:colId xmlns:a16="http://schemas.microsoft.com/office/drawing/2014/main" val="3159465326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1692571201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3626932628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96588029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2656168642"/>
                    </a:ext>
                  </a:extLst>
                </a:gridCol>
              </a:tblGrid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编号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蒙皮厚度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纵向筋厚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环向筋厚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最大变形</a:t>
                      </a:r>
                      <a:r>
                        <a:rPr lang="en-US" altLang="zh-CN" sz="1400" dirty="0"/>
                        <a:t>U/mm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9007725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9.56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5238819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5.92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463132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12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5.88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924391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13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4.85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4841931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172D3E41-1EC4-452E-AF11-BC795A90AA22}"/>
              </a:ext>
            </a:extLst>
          </p:cNvPr>
          <p:cNvSpPr txBox="1"/>
          <p:nvPr/>
        </p:nvSpPr>
        <p:spPr>
          <a:xfrm>
            <a:off x="2848064" y="837559"/>
            <a:ext cx="2706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5</a:t>
            </a:r>
            <a:r>
              <a:rPr lang="zh-CN" altLang="en-US" sz="2000" dirty="0"/>
              <a:t>段式主框架优化计算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EC9DBD1-4357-475D-8ADE-F81139962EE7}"/>
              </a:ext>
            </a:extLst>
          </p:cNvPr>
          <p:cNvSpPr/>
          <p:nvPr/>
        </p:nvSpPr>
        <p:spPr>
          <a:xfrm>
            <a:off x="738004" y="2725174"/>
            <a:ext cx="6981139" cy="31210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D657DFD-2EFF-45F3-84DC-BE2E41DB0A05}"/>
              </a:ext>
            </a:extLst>
          </p:cNvPr>
          <p:cNvSpPr txBox="1"/>
          <p:nvPr/>
        </p:nvSpPr>
        <p:spPr>
          <a:xfrm>
            <a:off x="8085284" y="3244334"/>
            <a:ext cx="211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1#-U  9.56mm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34E5A4E-6A79-4B62-9B3F-C7128D3E8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022" y="674553"/>
            <a:ext cx="3683146" cy="2638117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2A9B1B0E-D355-4F4E-8606-4A37B6413C2C}"/>
              </a:ext>
            </a:extLst>
          </p:cNvPr>
          <p:cNvSpPr txBox="1"/>
          <p:nvPr/>
        </p:nvSpPr>
        <p:spPr>
          <a:xfrm>
            <a:off x="8334617" y="2885209"/>
            <a:ext cx="1745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4#-U  4.85mm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F631DFF-64EC-464A-8B20-40B90CBBF6E5}"/>
              </a:ext>
            </a:extLst>
          </p:cNvPr>
          <p:cNvSpPr txBox="1"/>
          <p:nvPr/>
        </p:nvSpPr>
        <p:spPr>
          <a:xfrm>
            <a:off x="2875079" y="3820725"/>
            <a:ext cx="2706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7</a:t>
            </a:r>
            <a:r>
              <a:rPr lang="zh-CN" altLang="en-US" sz="2000" dirty="0"/>
              <a:t>段式主框架优化计算</a:t>
            </a:r>
          </a:p>
        </p:txBody>
      </p:sp>
      <p:graphicFrame>
        <p:nvGraphicFramePr>
          <p:cNvPr id="28" name="表格 6">
            <a:extLst>
              <a:ext uri="{FF2B5EF4-FFF2-40B4-BE49-F238E27FC236}">
                <a16:creationId xmlns:a16="http://schemas.microsoft.com/office/drawing/2014/main" id="{02F77DEA-2E9E-400C-B941-5A34002A4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472501"/>
              </p:ext>
            </p:extLst>
          </p:nvPr>
        </p:nvGraphicFramePr>
        <p:xfrm>
          <a:off x="710987" y="4553117"/>
          <a:ext cx="6981139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403">
                  <a:extLst>
                    <a:ext uri="{9D8B030D-6E8A-4147-A177-3AD203B41FA5}">
                      <a16:colId xmlns:a16="http://schemas.microsoft.com/office/drawing/2014/main" val="3159465326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1692571201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3626932628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96588029"/>
                    </a:ext>
                  </a:extLst>
                </a:gridCol>
                <a:gridCol w="1515684">
                  <a:extLst>
                    <a:ext uri="{9D8B030D-6E8A-4147-A177-3AD203B41FA5}">
                      <a16:colId xmlns:a16="http://schemas.microsoft.com/office/drawing/2014/main" val="2656168642"/>
                    </a:ext>
                  </a:extLst>
                </a:gridCol>
              </a:tblGrid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编号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蒙皮厚度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纵向筋厚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环向筋厚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最大变形</a:t>
                      </a:r>
                      <a:r>
                        <a:rPr lang="en-US" altLang="zh-CN" sz="1400" dirty="0"/>
                        <a:t>U/mm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9007725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2.79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5238819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6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3.30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463132"/>
                  </a:ext>
                </a:extLst>
              </a:tr>
              <a:tr h="30302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7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4.98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924391"/>
                  </a:ext>
                </a:extLst>
              </a:tr>
            </a:tbl>
          </a:graphicData>
        </a:graphic>
      </p:graphicFrame>
      <p:sp>
        <p:nvSpPr>
          <p:cNvPr id="29" name="矩形 28">
            <a:extLst>
              <a:ext uri="{FF2B5EF4-FFF2-40B4-BE49-F238E27FC236}">
                <a16:creationId xmlns:a16="http://schemas.microsoft.com/office/drawing/2014/main" id="{80096487-104A-429C-ABA8-7882735A5491}"/>
              </a:ext>
            </a:extLst>
          </p:cNvPr>
          <p:cNvSpPr/>
          <p:nvPr/>
        </p:nvSpPr>
        <p:spPr>
          <a:xfrm>
            <a:off x="710986" y="5460215"/>
            <a:ext cx="6981139" cy="31210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D730EF00-AFC0-4171-A1F5-EBC8700D7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56" y="3430920"/>
            <a:ext cx="3704248" cy="2752527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33045961-D834-4CB7-A40A-418686E16B98}"/>
              </a:ext>
            </a:extLst>
          </p:cNvPr>
          <p:cNvSpPr txBox="1"/>
          <p:nvPr/>
        </p:nvSpPr>
        <p:spPr>
          <a:xfrm>
            <a:off x="8222655" y="5772317"/>
            <a:ext cx="211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7#-U  4.98mm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830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6">
            <a:extLst>
              <a:ext uri="{FF2B5EF4-FFF2-40B4-BE49-F238E27FC236}">
                <a16:creationId xmlns:a16="http://schemas.microsoft.com/office/drawing/2014/main" id="{788AABBB-074F-4C19-A795-D43ADC9E5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455814"/>
              </p:ext>
            </p:extLst>
          </p:nvPr>
        </p:nvGraphicFramePr>
        <p:xfrm>
          <a:off x="1724976" y="1900451"/>
          <a:ext cx="8478278" cy="1379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398">
                  <a:extLst>
                    <a:ext uri="{9D8B030D-6E8A-4147-A177-3AD203B41FA5}">
                      <a16:colId xmlns:a16="http://schemas.microsoft.com/office/drawing/2014/main" val="3159465326"/>
                    </a:ext>
                  </a:extLst>
                </a:gridCol>
                <a:gridCol w="1512376">
                  <a:extLst>
                    <a:ext uri="{9D8B030D-6E8A-4147-A177-3AD203B41FA5}">
                      <a16:colId xmlns:a16="http://schemas.microsoft.com/office/drawing/2014/main" val="1692571201"/>
                    </a:ext>
                  </a:extLst>
                </a:gridCol>
                <a:gridCol w="1512376">
                  <a:extLst>
                    <a:ext uri="{9D8B030D-6E8A-4147-A177-3AD203B41FA5}">
                      <a16:colId xmlns:a16="http://schemas.microsoft.com/office/drawing/2014/main" val="3626932628"/>
                    </a:ext>
                  </a:extLst>
                </a:gridCol>
                <a:gridCol w="1512376">
                  <a:extLst>
                    <a:ext uri="{9D8B030D-6E8A-4147-A177-3AD203B41FA5}">
                      <a16:colId xmlns:a16="http://schemas.microsoft.com/office/drawing/2014/main" val="96588029"/>
                    </a:ext>
                  </a:extLst>
                </a:gridCol>
                <a:gridCol w="1512376">
                  <a:extLst>
                    <a:ext uri="{9D8B030D-6E8A-4147-A177-3AD203B41FA5}">
                      <a16:colId xmlns:a16="http://schemas.microsoft.com/office/drawing/2014/main" val="2656168642"/>
                    </a:ext>
                  </a:extLst>
                </a:gridCol>
                <a:gridCol w="1512376">
                  <a:extLst>
                    <a:ext uri="{9D8B030D-6E8A-4147-A177-3AD203B41FA5}">
                      <a16:colId xmlns:a16="http://schemas.microsoft.com/office/drawing/2014/main" val="4104917473"/>
                    </a:ext>
                  </a:extLst>
                </a:gridCol>
              </a:tblGrid>
              <a:tr h="465282">
                <a:tc>
                  <a:txBody>
                    <a:bodyPr/>
                    <a:lstStyle/>
                    <a:p>
                      <a:pPr algn="ctr"/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蒙皮厚度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纵向筋厚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环向筋厚</a:t>
                      </a:r>
                      <a:r>
                        <a:rPr lang="en-US" altLang="zh-CN" sz="1400" dirty="0"/>
                        <a:t>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最大变形</a:t>
                      </a:r>
                      <a:r>
                        <a:rPr lang="en-US" altLang="zh-CN" sz="1400" dirty="0"/>
                        <a:t>U/mm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框架重量</a:t>
                      </a:r>
                      <a:r>
                        <a:rPr lang="en-US" altLang="zh-CN" sz="1400" dirty="0"/>
                        <a:t>/t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9007725"/>
                  </a:ext>
                </a:extLst>
              </a:tr>
              <a:tr h="2736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r>
                        <a:rPr lang="zh-CN" altLang="en-US" sz="1400" dirty="0"/>
                        <a:t>段式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16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4.93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2.21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5238819"/>
                  </a:ext>
                </a:extLst>
              </a:tr>
              <a:tr h="2736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r>
                        <a:rPr lang="zh-CN" altLang="en-US" sz="1400" dirty="0"/>
                        <a:t>段式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4.85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1.95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463132"/>
                  </a:ext>
                </a:extLst>
              </a:tr>
              <a:tr h="2736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7</a:t>
                      </a:r>
                      <a:r>
                        <a:rPr lang="zh-CN" altLang="en-US" sz="1400" dirty="0"/>
                        <a:t>段式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4.98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1.67</a:t>
                      </a:r>
                      <a:endParaRPr lang="zh-CN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924391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F3BA3578-E592-41F7-BB31-9A2231A360D3}"/>
              </a:ext>
            </a:extLst>
          </p:cNvPr>
          <p:cNvSpPr txBox="1"/>
          <p:nvPr/>
        </p:nvSpPr>
        <p:spPr>
          <a:xfrm>
            <a:off x="5205742" y="1099474"/>
            <a:ext cx="3974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方案对比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97A4643-B2BA-4A28-A7A1-DFE1421B51A1}"/>
              </a:ext>
            </a:extLst>
          </p:cNvPr>
          <p:cNvSpPr txBox="1"/>
          <p:nvPr/>
        </p:nvSpPr>
        <p:spPr>
          <a:xfrm>
            <a:off x="1724976" y="4055952"/>
            <a:ext cx="8618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        如果将主框架的最大变形控制在</a:t>
            </a:r>
            <a:r>
              <a:rPr lang="en-US" altLang="zh-CN" dirty="0"/>
              <a:t>5mm</a:t>
            </a:r>
            <a:r>
              <a:rPr lang="zh-CN" altLang="en-US" dirty="0"/>
              <a:t>以内，则主框架沿</a:t>
            </a:r>
            <a:r>
              <a:rPr lang="en-US" altLang="zh-CN" dirty="0"/>
              <a:t>Z</a:t>
            </a:r>
            <a:r>
              <a:rPr lang="zh-CN" altLang="en-US" dirty="0"/>
              <a:t>向段数越多，结构稳定性越好，蒙皮越薄，主框架总重量越小。</a:t>
            </a:r>
          </a:p>
        </p:txBody>
      </p:sp>
    </p:spTree>
    <p:extLst>
      <p:ext uri="{BB962C8B-B14F-4D97-AF65-F5344CB8AC3E}">
        <p14:creationId xmlns:p14="http://schemas.microsoft.com/office/powerpoint/2010/main" val="1137036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321</Words>
  <Application>Microsoft Office PowerPoint</Application>
  <PresentationFormat>宽屏</PresentationFormat>
  <Paragraphs>140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15</cp:revision>
  <dcterms:created xsi:type="dcterms:W3CDTF">2026-07-29T06:10:27Z</dcterms:created>
  <dcterms:modified xsi:type="dcterms:W3CDTF">2026-07-29T07:14:48Z</dcterms:modified>
</cp:coreProperties>
</file>