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68" r:id="rId5"/>
    <p:sldId id="259" r:id="rId6"/>
    <p:sldId id="269" r:id="rId7"/>
    <p:sldId id="263" r:id="rId8"/>
    <p:sldId id="270" r:id="rId9"/>
    <p:sldId id="258" r:id="rId10"/>
    <p:sldId id="267" r:id="rId11"/>
    <p:sldId id="264" r:id="rId12"/>
    <p:sldId id="261" r:id="rId13"/>
    <p:sldId id="262" r:id="rId14"/>
    <p:sldId id="257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8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9A1CAF-926D-C408-B98C-FEA672C13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8FE43D-8743-34A4-0338-E8820C32C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50ED4D-1CCC-A849-D830-F2EF08107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FA8978-D419-2FF8-A4D2-4018BB423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280490-3F12-C0CF-006E-492CFBFD7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728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CBFC7B-C157-7F98-BF11-8AB9C9005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26CECB4-1F10-9AD6-81A1-6C7E8051CB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5F3B8E-FFFB-4C65-BEA8-D4C5C9624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943DDD-C39D-0D59-DD8B-7DEBDE42B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6F6158-F896-5ACC-8405-9FC232B8B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758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E491FD1-8687-BCCE-3D56-757CEBA4E7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273BBDD-9013-C4C5-2040-CDB1F799A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A5E547-5099-D136-327C-706C674C2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86D167-FB84-6DB6-F8D6-E8822B7EF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2C0015-05FF-0002-570A-7D14C619B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9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822CE6-5E67-0233-B115-440103A4A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C675F6-F9B6-8A01-966E-C9395E4A5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ED9BB3-809A-EEAC-92CA-3EE2E3B11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D56228-5F78-C4C1-8DA9-38E54AFB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88645F-149E-5247-23F2-D833E68D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249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BE70A3-B546-619E-4EBE-81F4149E8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0EF46E-6947-8855-DC0D-0473743D4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9A6D5F-4092-4F1D-E79F-803677123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6AEC74-034A-ADF4-8340-4CCC46246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019728-8343-4853-FBAD-970667ADA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7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076A34-6B2B-0AC0-35ED-963627620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C30463-3485-2DD5-C2A3-02BFFD66E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3359658-ADF3-F1CE-F10E-0B10C2D0E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D6AC1F-F448-FB31-8C00-072D5E136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42BE56-9FE6-54E2-0BA1-FE3FEFAAB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B5DE42-1D23-6ACA-9C01-5C64D6582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3774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906385-2FD1-9FA3-25E8-20D054634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AAD8D6-5559-9443-A7FB-65F82399D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935165B-DEF1-A3A9-6DB6-347364528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0C006DA-5923-AFE5-717E-8203557D12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881EC28-4411-4750-6F26-09718B1BA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E90D95E-352D-2F7C-FB89-E5A43D970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CB39562-7072-6513-20CB-0222A6910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C2AA896-B8F3-7BCC-B9F2-F6913629C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680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188F97-64CE-3C97-5D90-64821308C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85A95CD-D115-AF02-57EA-4D0A004B4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6152693-9584-0B1F-9630-3C7F6863D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DACC850-EA4C-5B88-EED8-3DDB55511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7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CBD0EF4-4232-10C0-F69F-E7C1883AF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460611A-2C0F-F564-2D5F-9AD44F6D6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C74BE-0FB5-032F-F4B4-4B4AD3DF5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340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552913-B441-E885-7306-7E6FA0F1F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1EF31ED-2D9F-E835-3305-F6DE51AAD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32788EE-4248-F699-BCE6-CBE060BBB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A29B5F9-902C-1721-6948-3F1C7EC5A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CB4867-6DB9-8FBB-E695-8AA79D0CD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CE9DB82-FA78-FE45-6165-EE5C27AC8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24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A7A63E-0F36-A29F-E142-3FF84760F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C5FC3C6-D9B6-A1F2-0EE3-87042DA872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4B40430-7917-BAD4-6F27-385D93C8F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05BA967-2A5D-3F76-B1AE-4A827CDD7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12AFA-A611-0D54-A128-C2C231B2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6E5901-0F67-6376-00D3-8875E3BC3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656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AA931BC-280F-842E-42B4-B066EB036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FFF2A2-7333-B6C7-CFDD-D3762B27B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4807EC-195D-03CC-CE18-D43498FDD4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42F8E-41B4-43F4-9AA1-AE263424093C}" type="datetimeFigureOut">
              <a:rPr lang="zh-CN" altLang="en-US" smtClean="0"/>
              <a:t>2026/8/10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BA11AE-D406-9A9A-7B2C-F95BE9E77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3D27A4-ED6A-4363-BBCD-95D7A4B7C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40A5E-16C6-41FD-B0EC-D252F445FB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526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18A95E-18BD-20B3-31B0-FE59C235FF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TAO ACU</a:t>
            </a:r>
            <a:r>
              <a:rPr lang="zh-CN" altLang="en-US" dirty="0"/>
              <a:t>机械硬件修复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C10A94B-78E6-EEE8-7149-7308027194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钱小辉 占亮</a:t>
            </a:r>
            <a:endParaRPr lang="en-US" altLang="zh-CN" dirty="0"/>
          </a:p>
          <a:p>
            <a:r>
              <a:rPr lang="en-US" altLang="zh-CN" dirty="0"/>
              <a:t>20260729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1495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FEFD2-25DA-6D19-6EC4-E078CD3BB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>
            <a:extLst>
              <a:ext uri="{FF2B5EF4-FFF2-40B4-BE49-F238E27FC236}">
                <a16:creationId xmlns:a16="http://schemas.microsoft.com/office/drawing/2014/main" id="{20EC6E6D-3BA3-7993-CDED-A1ADA6DC0F05}"/>
              </a:ext>
            </a:extLst>
          </p:cNvPr>
          <p:cNvSpPr txBox="1"/>
          <p:nvPr/>
        </p:nvSpPr>
        <p:spPr>
          <a:xfrm>
            <a:off x="328582" y="121894"/>
            <a:ext cx="5202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其他</a:t>
            </a:r>
          </a:p>
        </p:txBody>
      </p:sp>
    </p:spTree>
    <p:extLst>
      <p:ext uri="{BB962C8B-B14F-4D97-AF65-F5344CB8AC3E}">
        <p14:creationId xmlns:p14="http://schemas.microsoft.com/office/powerpoint/2010/main" val="2759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84BD9-594C-684C-B149-AFB949C0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C2883123-E5D3-80C0-C5BF-4F115E044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1" y="1061801"/>
            <a:ext cx="6159039" cy="575174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DA8DA97-0690-84AA-1F48-61BB701E169E}"/>
              </a:ext>
            </a:extLst>
          </p:cNvPr>
          <p:cNvSpPr txBox="1"/>
          <p:nvPr/>
        </p:nvSpPr>
        <p:spPr>
          <a:xfrm>
            <a:off x="3953655" y="3205662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FAF6A9B-97DE-85D6-9EF2-4FF4884E28BF}"/>
              </a:ext>
            </a:extLst>
          </p:cNvPr>
          <p:cNvSpPr txBox="1"/>
          <p:nvPr/>
        </p:nvSpPr>
        <p:spPr>
          <a:xfrm>
            <a:off x="1427391" y="2867108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5388161-F643-F16E-5551-8FEBEC61C008}"/>
              </a:ext>
            </a:extLst>
          </p:cNvPr>
          <p:cNvSpPr txBox="1"/>
          <p:nvPr/>
        </p:nvSpPr>
        <p:spPr>
          <a:xfrm>
            <a:off x="1916176" y="486926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A377AD7-36A1-3751-3120-7C9F81A4CBCD}"/>
              </a:ext>
            </a:extLst>
          </p:cNvPr>
          <p:cNvSpPr txBox="1"/>
          <p:nvPr/>
        </p:nvSpPr>
        <p:spPr>
          <a:xfrm>
            <a:off x="5211632" y="406449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上大法兰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116AC1E-D792-F8E3-383D-DBC4517306C3}"/>
              </a:ext>
            </a:extLst>
          </p:cNvPr>
          <p:cNvSpPr txBox="1"/>
          <p:nvPr/>
        </p:nvSpPr>
        <p:spPr>
          <a:xfrm>
            <a:off x="691453" y="190318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下上大法兰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4A818FB-C817-1C7A-F437-28E346851ED3}"/>
              </a:ext>
            </a:extLst>
          </p:cNvPr>
          <p:cNvSpPr txBox="1"/>
          <p:nvPr/>
        </p:nvSpPr>
        <p:spPr>
          <a:xfrm>
            <a:off x="691453" y="5615906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上小法兰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7B91814-67E0-817E-C5F6-D6D04ABF9CA7}"/>
              </a:ext>
            </a:extLst>
          </p:cNvPr>
          <p:cNvSpPr txBox="1"/>
          <p:nvPr/>
        </p:nvSpPr>
        <p:spPr>
          <a:xfrm>
            <a:off x="3655868" y="5335446"/>
            <a:ext cx="1107996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源下放口</a:t>
            </a: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742002A8-5576-816E-42B1-670ADF1AA843}"/>
              </a:ext>
            </a:extLst>
          </p:cNvPr>
          <p:cNvCxnSpPr/>
          <p:nvPr/>
        </p:nvCxnSpPr>
        <p:spPr>
          <a:xfrm>
            <a:off x="3516546" y="4756818"/>
            <a:ext cx="349134" cy="5393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42B2D13A-2345-0814-39AA-FF1AB8641DFB}"/>
              </a:ext>
            </a:extLst>
          </p:cNvPr>
          <p:cNvSpPr txBox="1"/>
          <p:nvPr/>
        </p:nvSpPr>
        <p:spPr>
          <a:xfrm>
            <a:off x="5765011" y="1432416"/>
            <a:ext cx="1005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转台旋转方向</a:t>
            </a:r>
          </a:p>
        </p:txBody>
      </p:sp>
      <p:sp>
        <p:nvSpPr>
          <p:cNvPr id="19" name="箭头: 左弧形 18">
            <a:extLst>
              <a:ext uri="{FF2B5EF4-FFF2-40B4-BE49-F238E27FC236}">
                <a16:creationId xmlns:a16="http://schemas.microsoft.com/office/drawing/2014/main" id="{05708844-D536-0BE2-7084-87617D0787F0}"/>
              </a:ext>
            </a:extLst>
          </p:cNvPr>
          <p:cNvSpPr/>
          <p:nvPr/>
        </p:nvSpPr>
        <p:spPr>
          <a:xfrm rot="8376925" flipV="1">
            <a:off x="5223574" y="1218062"/>
            <a:ext cx="537556" cy="165065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5D0BC0D-031A-C903-B729-56601395C428}"/>
              </a:ext>
            </a:extLst>
          </p:cNvPr>
          <p:cNvSpPr txBox="1"/>
          <p:nvPr/>
        </p:nvSpPr>
        <p:spPr>
          <a:xfrm>
            <a:off x="143995" y="44451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ACU</a:t>
            </a:r>
            <a:r>
              <a:rPr lang="zh-CN" altLang="en-US" sz="2400" dirty="0"/>
              <a:t>系统介绍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FA4D12F-D8AC-A5C0-A3EF-6395C4F1C607}"/>
              </a:ext>
            </a:extLst>
          </p:cNvPr>
          <p:cNvSpPr txBox="1"/>
          <p:nvPr/>
        </p:nvSpPr>
        <p:spPr>
          <a:xfrm>
            <a:off x="4763864" y="53307"/>
            <a:ext cx="4740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Ge</a:t>
            </a:r>
            <a:r>
              <a:rPr lang="zh-CN" altLang="en-US" dirty="0"/>
              <a:t>系统拉线正反错位，需要重新布线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复合源系统线错乱或脱开，重新布线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复合源限位器坏了，检查限位器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增加限位器？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07BAE0C-153A-C85A-BE4E-1B1A1AED7E74}"/>
              </a:ext>
            </a:extLst>
          </p:cNvPr>
          <p:cNvSpPr txBox="1"/>
          <p:nvPr/>
        </p:nvSpPr>
        <p:spPr>
          <a:xfrm>
            <a:off x="3126764" y="46880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机械修复内容：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CB595A5-C278-12B0-6004-0E8E826FEED7}"/>
              </a:ext>
            </a:extLst>
          </p:cNvPr>
          <p:cNvSpPr txBox="1"/>
          <p:nvPr/>
        </p:nvSpPr>
        <p:spPr>
          <a:xfrm>
            <a:off x="4857912" y="6444217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复合源位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1ED48F3-ACF5-A275-EA9B-79A53055A5B3}"/>
              </a:ext>
            </a:extLst>
          </p:cNvPr>
          <p:cNvSpPr txBox="1"/>
          <p:nvPr/>
        </p:nvSpPr>
        <p:spPr>
          <a:xfrm>
            <a:off x="9620596" y="275283"/>
            <a:ext cx="2469227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确认钟罩和源下放口位置关系是否正确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7CF6559-16FE-2397-C9C5-7A6B585EB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886" y="1734589"/>
            <a:ext cx="4740971" cy="441211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8313404-F889-E50C-EBEA-AE0134F1A3DF}"/>
              </a:ext>
            </a:extLst>
          </p:cNvPr>
          <p:cNvSpPr txBox="1"/>
          <p:nvPr/>
        </p:nvSpPr>
        <p:spPr>
          <a:xfrm>
            <a:off x="7283009" y="4064492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4E5AFCB2-5864-1BEE-C5C9-B272953C0F69}"/>
              </a:ext>
            </a:extLst>
          </p:cNvPr>
          <p:cNvCxnSpPr>
            <a:cxnSpLocks/>
          </p:cNvCxnSpPr>
          <p:nvPr/>
        </p:nvCxnSpPr>
        <p:spPr>
          <a:xfrm flipH="1">
            <a:off x="7772905" y="3429000"/>
            <a:ext cx="1252208" cy="5393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0E08506E-0B03-60C1-0F7E-813CB4EB4B64}"/>
              </a:ext>
            </a:extLst>
          </p:cNvPr>
          <p:cNvSpPr txBox="1"/>
          <p:nvPr/>
        </p:nvSpPr>
        <p:spPr>
          <a:xfrm>
            <a:off x="7365999" y="4699984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47FB3184-7C5E-0C11-6858-F4E1C796A796}"/>
              </a:ext>
            </a:extLst>
          </p:cNvPr>
          <p:cNvCxnSpPr>
            <a:cxnSpLocks/>
          </p:cNvCxnSpPr>
          <p:nvPr/>
        </p:nvCxnSpPr>
        <p:spPr>
          <a:xfrm flipH="1">
            <a:off x="7855895" y="4064492"/>
            <a:ext cx="1252208" cy="5393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DD503C7D-A407-09D9-D44E-2CAEE5A30B5B}"/>
              </a:ext>
            </a:extLst>
          </p:cNvPr>
          <p:cNvSpPr txBox="1"/>
          <p:nvPr/>
        </p:nvSpPr>
        <p:spPr>
          <a:xfrm>
            <a:off x="9108103" y="618700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复合源位</a:t>
            </a:r>
          </a:p>
        </p:txBody>
      </p:sp>
    </p:spTree>
    <p:extLst>
      <p:ext uri="{BB962C8B-B14F-4D97-AF65-F5344CB8AC3E}">
        <p14:creationId xmlns:p14="http://schemas.microsoft.com/office/powerpoint/2010/main" val="834737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FC020-09F8-6E6D-8E59-6B677C820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63ECE00-D758-B99B-CCF1-937423023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5435"/>
            <a:ext cx="6217035" cy="549811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0102C92-76DC-398A-A181-29F289748608}"/>
              </a:ext>
            </a:extLst>
          </p:cNvPr>
          <p:cNvSpPr txBox="1"/>
          <p:nvPr/>
        </p:nvSpPr>
        <p:spPr>
          <a:xfrm>
            <a:off x="429059" y="4424789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9DC829B-C78A-9323-F9A0-FF5789099D07}"/>
              </a:ext>
            </a:extLst>
          </p:cNvPr>
          <p:cNvSpPr txBox="1"/>
          <p:nvPr/>
        </p:nvSpPr>
        <p:spPr>
          <a:xfrm>
            <a:off x="4027011" y="3206895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1D3A05D-8D4F-6A7F-AD08-B30395464F46}"/>
              </a:ext>
            </a:extLst>
          </p:cNvPr>
          <p:cNvSpPr txBox="1"/>
          <p:nvPr/>
        </p:nvSpPr>
        <p:spPr>
          <a:xfrm>
            <a:off x="1855178" y="165942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13F7F89-658F-E6BB-104A-881316C22C69}"/>
              </a:ext>
            </a:extLst>
          </p:cNvPr>
          <p:cNvSpPr txBox="1"/>
          <p:nvPr/>
        </p:nvSpPr>
        <p:spPr>
          <a:xfrm>
            <a:off x="5211632" y="406449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上大法兰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DE7AE8B-3B70-A391-0AFE-507A2C10D5B7}"/>
              </a:ext>
            </a:extLst>
          </p:cNvPr>
          <p:cNvSpPr txBox="1"/>
          <p:nvPr/>
        </p:nvSpPr>
        <p:spPr>
          <a:xfrm>
            <a:off x="691453" y="190318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下上大法兰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559964D-CD60-F410-485B-18C74C2A6799}"/>
              </a:ext>
            </a:extLst>
          </p:cNvPr>
          <p:cNvSpPr txBox="1"/>
          <p:nvPr/>
        </p:nvSpPr>
        <p:spPr>
          <a:xfrm>
            <a:off x="691453" y="5615906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上中法兰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E9962BF-B58A-C55F-98B4-46976787F3D9}"/>
              </a:ext>
            </a:extLst>
          </p:cNvPr>
          <p:cNvSpPr txBox="1"/>
          <p:nvPr/>
        </p:nvSpPr>
        <p:spPr>
          <a:xfrm>
            <a:off x="3655868" y="5335446"/>
            <a:ext cx="1107996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源下放口</a:t>
            </a: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812338CE-A30F-E60C-ABCF-572500206C9A}"/>
              </a:ext>
            </a:extLst>
          </p:cNvPr>
          <p:cNvCxnSpPr/>
          <p:nvPr/>
        </p:nvCxnSpPr>
        <p:spPr>
          <a:xfrm>
            <a:off x="3516546" y="4756818"/>
            <a:ext cx="349134" cy="5393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E085BF0B-B61E-7FFB-0CC0-E1BDC1A3FE32}"/>
              </a:ext>
            </a:extLst>
          </p:cNvPr>
          <p:cNvSpPr txBox="1"/>
          <p:nvPr/>
        </p:nvSpPr>
        <p:spPr>
          <a:xfrm>
            <a:off x="5744920" y="1653989"/>
            <a:ext cx="1005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转台旋转方向</a:t>
            </a:r>
          </a:p>
        </p:txBody>
      </p:sp>
      <p:sp>
        <p:nvSpPr>
          <p:cNvPr id="19" name="箭头: 左弧形 18">
            <a:extLst>
              <a:ext uri="{FF2B5EF4-FFF2-40B4-BE49-F238E27FC236}">
                <a16:creationId xmlns:a16="http://schemas.microsoft.com/office/drawing/2014/main" id="{B2918D93-9C3E-47F5-335C-8D1E35571200}"/>
              </a:ext>
            </a:extLst>
          </p:cNvPr>
          <p:cNvSpPr/>
          <p:nvPr/>
        </p:nvSpPr>
        <p:spPr>
          <a:xfrm rot="8376925" flipV="1">
            <a:off x="5094704" y="1292915"/>
            <a:ext cx="537556" cy="165065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81ED049-BD9E-31AC-6A0C-C320E9AAD62C}"/>
              </a:ext>
            </a:extLst>
          </p:cNvPr>
          <p:cNvSpPr txBox="1"/>
          <p:nvPr/>
        </p:nvSpPr>
        <p:spPr>
          <a:xfrm>
            <a:off x="143995" y="44451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ACU</a:t>
            </a:r>
            <a:r>
              <a:rPr lang="zh-CN" altLang="en-US" sz="2400" dirty="0"/>
              <a:t>系统介绍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DDC5A77-9E4E-EFDB-DF2C-C68E83AEE3A2}"/>
              </a:ext>
            </a:extLst>
          </p:cNvPr>
          <p:cNvSpPr txBox="1"/>
          <p:nvPr/>
        </p:nvSpPr>
        <p:spPr>
          <a:xfrm>
            <a:off x="4763864" y="53307"/>
            <a:ext cx="4862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Ge</a:t>
            </a:r>
            <a:r>
              <a:rPr lang="zh-CN" altLang="en-US" dirty="0"/>
              <a:t>系统拉线正反错位，需要重新布线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复合源系统线错乱或脱开，重新布线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复合源限位器坏了，检查限位器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增加限位器？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839E156-DD91-05BA-1B36-5AB8C224C1FC}"/>
              </a:ext>
            </a:extLst>
          </p:cNvPr>
          <p:cNvSpPr txBox="1"/>
          <p:nvPr/>
        </p:nvSpPr>
        <p:spPr>
          <a:xfrm>
            <a:off x="3126764" y="46880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机械修复内容：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AA71D59-C5CF-D0F7-D0CA-90033A554FAF}"/>
              </a:ext>
            </a:extLst>
          </p:cNvPr>
          <p:cNvSpPr txBox="1"/>
          <p:nvPr/>
        </p:nvSpPr>
        <p:spPr>
          <a:xfrm>
            <a:off x="4857912" y="6444217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Ge</a:t>
            </a:r>
            <a:r>
              <a:rPr lang="zh-CN" altLang="en-US" dirty="0"/>
              <a:t>源位</a:t>
            </a:r>
          </a:p>
        </p:txBody>
      </p:sp>
      <p:sp>
        <p:nvSpPr>
          <p:cNvPr id="26" name="箭头: 左弧形 25">
            <a:extLst>
              <a:ext uri="{FF2B5EF4-FFF2-40B4-BE49-F238E27FC236}">
                <a16:creationId xmlns:a16="http://schemas.microsoft.com/office/drawing/2014/main" id="{F04687A0-CD30-1645-04EA-BF2B6ACF3100}"/>
              </a:ext>
            </a:extLst>
          </p:cNvPr>
          <p:cNvSpPr/>
          <p:nvPr/>
        </p:nvSpPr>
        <p:spPr>
          <a:xfrm rot="8376925">
            <a:off x="4721678" y="1483705"/>
            <a:ext cx="537556" cy="1596313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126DB7BF-4E5E-4806-FE0A-BAEC48245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222" y="0"/>
            <a:ext cx="3973866" cy="3867143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2C317561-8491-83C4-6164-A485880AF2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5275" y="2921051"/>
            <a:ext cx="3926533" cy="3874266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F0C883BB-2246-C368-82C7-6DE79B425695}"/>
              </a:ext>
            </a:extLst>
          </p:cNvPr>
          <p:cNvSpPr txBox="1"/>
          <p:nvPr/>
        </p:nvSpPr>
        <p:spPr>
          <a:xfrm>
            <a:off x="7128225" y="253305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上中法兰口视角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E75A0877-1C83-5784-EE28-38C1E585F2E9}"/>
              </a:ext>
            </a:extLst>
          </p:cNvPr>
          <p:cNvSpPr txBox="1"/>
          <p:nvPr/>
        </p:nvSpPr>
        <p:spPr>
          <a:xfrm>
            <a:off x="7052025" y="5367247"/>
            <a:ext cx="181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上大法兰口视角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1E42C154-C16A-C9AB-16EC-50ACC65E2804}"/>
              </a:ext>
            </a:extLst>
          </p:cNvPr>
          <p:cNvSpPr txBox="1"/>
          <p:nvPr/>
        </p:nvSpPr>
        <p:spPr>
          <a:xfrm>
            <a:off x="8710408" y="506116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77D88F0-33F7-7859-BF24-F3706EB7809A}"/>
              </a:ext>
            </a:extLst>
          </p:cNvPr>
          <p:cNvSpPr txBox="1"/>
          <p:nvPr/>
        </p:nvSpPr>
        <p:spPr>
          <a:xfrm>
            <a:off x="9619393" y="1984050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</a:rPr>
              <a:t>Ge</a:t>
            </a:r>
            <a:r>
              <a:rPr lang="zh-CN" altLang="en-US" sz="1200" b="1" dirty="0">
                <a:solidFill>
                  <a:srgbClr val="FF0000"/>
                </a:solidFill>
              </a:rPr>
              <a:t>源系统</a:t>
            </a:r>
          </a:p>
        </p:txBody>
      </p: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89AAEB96-F954-EB64-3EB0-27B1C86C2ABE}"/>
              </a:ext>
            </a:extLst>
          </p:cNvPr>
          <p:cNvCxnSpPr/>
          <p:nvPr/>
        </p:nvCxnSpPr>
        <p:spPr>
          <a:xfrm flipH="1" flipV="1">
            <a:off x="9382125" y="783115"/>
            <a:ext cx="473075" cy="4170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8F4C14D9-1D4D-3536-808A-9902FCC31536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10007600" y="1530635"/>
            <a:ext cx="29536" cy="4534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D785DC27-FCFB-EFCC-30D9-F20DEC12CAEC}"/>
              </a:ext>
            </a:extLst>
          </p:cNvPr>
          <p:cNvSpPr txBox="1"/>
          <p:nvPr/>
        </p:nvSpPr>
        <p:spPr>
          <a:xfrm>
            <a:off x="8357331" y="400314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</a:rPr>
              <a:t>Ge</a:t>
            </a:r>
            <a:r>
              <a:rPr lang="zh-CN" altLang="en-US" sz="1200" b="1" dirty="0">
                <a:solidFill>
                  <a:srgbClr val="FF0000"/>
                </a:solidFill>
              </a:rPr>
              <a:t>源系统</a:t>
            </a:r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111E56EE-C673-FBEC-5AD7-0B6E004D4521}"/>
              </a:ext>
            </a:extLst>
          </p:cNvPr>
          <p:cNvCxnSpPr>
            <a:cxnSpLocks/>
            <a:endCxn id="45" idx="3"/>
          </p:cNvCxnSpPr>
          <p:nvPr/>
        </p:nvCxnSpPr>
        <p:spPr>
          <a:xfrm flipH="1" flipV="1">
            <a:off x="9192816" y="4141646"/>
            <a:ext cx="557609" cy="921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C90CE603-D11C-B217-9C62-4F817370FB5D}"/>
              </a:ext>
            </a:extLst>
          </p:cNvPr>
          <p:cNvSpPr txBox="1"/>
          <p:nvPr/>
        </p:nvSpPr>
        <p:spPr>
          <a:xfrm>
            <a:off x="10709788" y="3796645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</a:rPr>
              <a:t>LED</a:t>
            </a:r>
            <a:endParaRPr lang="zh-CN" altLang="en-US" sz="1200" b="1" dirty="0">
              <a:solidFill>
                <a:srgbClr val="FF0000"/>
              </a:solidFill>
            </a:endParaRPr>
          </a:p>
        </p:txBody>
      </p: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CE8F7EC6-3A14-ADDF-63C9-B7C96CDEE31C}"/>
              </a:ext>
            </a:extLst>
          </p:cNvPr>
          <p:cNvCxnSpPr>
            <a:cxnSpLocks/>
            <a:endCxn id="48" idx="1"/>
          </p:cNvCxnSpPr>
          <p:nvPr/>
        </p:nvCxnSpPr>
        <p:spPr>
          <a:xfrm flipV="1">
            <a:off x="10388507" y="3935145"/>
            <a:ext cx="321281" cy="2445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043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FF2EA-729E-3B93-35DD-F81FB6E94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21E714CD-FF45-13E7-1DC5-BC1A454E4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65" y="153812"/>
            <a:ext cx="6335527" cy="615824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43B2684-A025-2AE8-2436-B39F02C49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1050" y="3484850"/>
            <a:ext cx="2863870" cy="306775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3D9243D-E1E0-7727-883E-87CA7199F560}"/>
              </a:ext>
            </a:extLst>
          </p:cNvPr>
          <p:cNvSpPr txBox="1"/>
          <p:nvPr/>
        </p:nvSpPr>
        <p:spPr>
          <a:xfrm>
            <a:off x="143995" y="44451"/>
            <a:ext cx="2706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Ge</a:t>
            </a:r>
            <a:r>
              <a:rPr lang="zh-CN" altLang="en-US" sz="2400" dirty="0"/>
              <a:t>源系统操作窗口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B8C1989-EB4D-AEA9-EC2C-9AB6A22FE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650" y="44451"/>
            <a:ext cx="3204606" cy="3251200"/>
          </a:xfrm>
          <a:prstGeom prst="rect">
            <a:avLst/>
          </a:prstGeom>
        </p:spPr>
      </p:pic>
      <p:sp>
        <p:nvSpPr>
          <p:cNvPr id="7" name="箭头: 左 6">
            <a:extLst>
              <a:ext uri="{FF2B5EF4-FFF2-40B4-BE49-F238E27FC236}">
                <a16:creationId xmlns:a16="http://schemas.microsoft.com/office/drawing/2014/main" id="{F3738261-AE86-6175-2EF5-FD5C579EA853}"/>
              </a:ext>
            </a:extLst>
          </p:cNvPr>
          <p:cNvSpPr/>
          <p:nvPr/>
        </p:nvSpPr>
        <p:spPr>
          <a:xfrm>
            <a:off x="6236770" y="3162300"/>
            <a:ext cx="640773" cy="37307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箭头: 环形 7">
            <a:extLst>
              <a:ext uri="{FF2B5EF4-FFF2-40B4-BE49-F238E27FC236}">
                <a16:creationId xmlns:a16="http://schemas.microsoft.com/office/drawing/2014/main" id="{A566C083-DD77-AF49-E582-EE663A44E2F1}"/>
              </a:ext>
            </a:extLst>
          </p:cNvPr>
          <p:cNvSpPr/>
          <p:nvPr/>
        </p:nvSpPr>
        <p:spPr>
          <a:xfrm rot="3025026">
            <a:off x="5411268" y="417219"/>
            <a:ext cx="1206500" cy="987697"/>
          </a:xfrm>
          <a:prstGeom prst="circular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箭头: 环形 10">
            <a:extLst>
              <a:ext uri="{FF2B5EF4-FFF2-40B4-BE49-F238E27FC236}">
                <a16:creationId xmlns:a16="http://schemas.microsoft.com/office/drawing/2014/main" id="{4494C365-FABE-E383-E1B8-8ED07BE35AFA}"/>
              </a:ext>
            </a:extLst>
          </p:cNvPr>
          <p:cNvSpPr/>
          <p:nvPr/>
        </p:nvSpPr>
        <p:spPr>
          <a:xfrm rot="3417903" flipH="1">
            <a:off x="5734174" y="191415"/>
            <a:ext cx="1277664" cy="987697"/>
          </a:xfrm>
          <a:prstGeom prst="circular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BA4C421-9F26-432E-1209-DD29B31129A6}"/>
              </a:ext>
            </a:extLst>
          </p:cNvPr>
          <p:cNvSpPr txBox="1"/>
          <p:nvPr/>
        </p:nvSpPr>
        <p:spPr>
          <a:xfrm>
            <a:off x="66391" y="6211669"/>
            <a:ext cx="11088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复合源系统可通过转台正反转动进行操作</a:t>
            </a:r>
            <a:r>
              <a:rPr lang="en-US" altLang="zh-CN" dirty="0"/>
              <a:t>,</a:t>
            </a:r>
            <a:r>
              <a:rPr lang="zh-CN" altLang="en-US" dirty="0"/>
              <a:t>若复合源线缆完全放空在转盘上，则操作比较简单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需求：开上部小法兰，能够控制转台转动和源上下走动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0C7A028-932A-4906-A418-3BAB949B6253}"/>
              </a:ext>
            </a:extLst>
          </p:cNvPr>
          <p:cNvSpPr txBox="1"/>
          <p:nvPr/>
        </p:nvSpPr>
        <p:spPr>
          <a:xfrm>
            <a:off x="4723573" y="2634936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9BF5B00-ECC3-A91E-3EF6-B14FE678AB7A}"/>
              </a:ext>
            </a:extLst>
          </p:cNvPr>
          <p:cNvSpPr txBox="1"/>
          <p:nvPr/>
        </p:nvSpPr>
        <p:spPr>
          <a:xfrm>
            <a:off x="2197309" y="2296382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1ED0D8F-406E-F52E-714C-322C65759AB3}"/>
              </a:ext>
            </a:extLst>
          </p:cNvPr>
          <p:cNvSpPr txBox="1"/>
          <p:nvPr/>
        </p:nvSpPr>
        <p:spPr>
          <a:xfrm>
            <a:off x="2466774" y="385406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</p:spTree>
    <p:extLst>
      <p:ext uri="{BB962C8B-B14F-4D97-AF65-F5344CB8AC3E}">
        <p14:creationId xmlns:p14="http://schemas.microsoft.com/office/powerpoint/2010/main" val="1944414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476B1-1408-3C67-28DC-F61B53130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0D03EF9-F974-BBC2-22D3-949950F14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821" y="787400"/>
            <a:ext cx="5196225" cy="549910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E256A5E-B2F7-833F-0912-52A9B53C9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52" y="421868"/>
            <a:ext cx="5894872" cy="5653507"/>
          </a:xfrm>
          <a:prstGeom prst="rect">
            <a:avLst/>
          </a:prstGeom>
        </p:spPr>
      </p:pic>
      <p:sp>
        <p:nvSpPr>
          <p:cNvPr id="16" name="箭头: 左弧形 15">
            <a:extLst>
              <a:ext uri="{FF2B5EF4-FFF2-40B4-BE49-F238E27FC236}">
                <a16:creationId xmlns:a16="http://schemas.microsoft.com/office/drawing/2014/main" id="{6635C7DB-0C5B-96B2-7AD9-0A0365AD5349}"/>
              </a:ext>
            </a:extLst>
          </p:cNvPr>
          <p:cNvSpPr/>
          <p:nvPr/>
        </p:nvSpPr>
        <p:spPr>
          <a:xfrm rot="8376925">
            <a:off x="5313368" y="343591"/>
            <a:ext cx="537556" cy="154652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箭头: 左 16">
            <a:extLst>
              <a:ext uri="{FF2B5EF4-FFF2-40B4-BE49-F238E27FC236}">
                <a16:creationId xmlns:a16="http://schemas.microsoft.com/office/drawing/2014/main" id="{EE90B76C-6170-1349-BC1B-ADC18925B2B9}"/>
              </a:ext>
            </a:extLst>
          </p:cNvPr>
          <p:cNvSpPr/>
          <p:nvPr/>
        </p:nvSpPr>
        <p:spPr>
          <a:xfrm>
            <a:off x="5543550" y="3175000"/>
            <a:ext cx="640773" cy="37307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2856606-D728-582C-3243-7219E51839BF}"/>
              </a:ext>
            </a:extLst>
          </p:cNvPr>
          <p:cNvSpPr txBox="1"/>
          <p:nvPr/>
        </p:nvSpPr>
        <p:spPr>
          <a:xfrm>
            <a:off x="143995" y="44451"/>
            <a:ext cx="2706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Ge</a:t>
            </a:r>
            <a:r>
              <a:rPr lang="zh-CN" altLang="en-US" sz="2400" dirty="0"/>
              <a:t>源系统操作窗口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6A27D12-062E-830D-C349-5AE65FE198A8}"/>
              </a:ext>
            </a:extLst>
          </p:cNvPr>
          <p:cNvSpPr txBox="1"/>
          <p:nvPr/>
        </p:nvSpPr>
        <p:spPr>
          <a:xfrm>
            <a:off x="73451" y="5890219"/>
            <a:ext cx="11403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Ge</a:t>
            </a:r>
            <a:r>
              <a:rPr lang="zh-CN" altLang="en-US" dirty="0"/>
              <a:t>源系统可通过转台逆时针转动进行操作，如果线未脱离盘，可以较方便操作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需要三角叉（</a:t>
            </a:r>
            <a:r>
              <a:rPr lang="en-US" altLang="zh-CN" dirty="0"/>
              <a:t>PTFE</a:t>
            </a:r>
            <a:r>
              <a:rPr lang="zh-CN" altLang="en-US" dirty="0"/>
              <a:t>），在收放线过程中始终保证张紧力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需求：开上部大小法兰，能够控制转台转动和源上下走动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4C408FC-8C9F-5F33-D8BA-CDF2DD4B26A4}"/>
              </a:ext>
            </a:extLst>
          </p:cNvPr>
          <p:cNvSpPr txBox="1"/>
          <p:nvPr/>
        </p:nvSpPr>
        <p:spPr>
          <a:xfrm>
            <a:off x="4204909" y="2562736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17821539-DBC7-325C-485B-D8253F93E221}"/>
              </a:ext>
            </a:extLst>
          </p:cNvPr>
          <p:cNvSpPr txBox="1"/>
          <p:nvPr/>
        </p:nvSpPr>
        <p:spPr>
          <a:xfrm>
            <a:off x="2994321" y="1435371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45813D5-D080-763C-9D09-87A5F8756E93}"/>
              </a:ext>
            </a:extLst>
          </p:cNvPr>
          <p:cNvSpPr txBox="1"/>
          <p:nvPr/>
        </p:nvSpPr>
        <p:spPr>
          <a:xfrm>
            <a:off x="2730536" y="4334345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</p:spTree>
    <p:extLst>
      <p:ext uri="{BB962C8B-B14F-4D97-AF65-F5344CB8AC3E}">
        <p14:creationId xmlns:p14="http://schemas.microsoft.com/office/powerpoint/2010/main" val="1512720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0D4C6-C6CD-0375-C4D1-E0F45E51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399ABF9-FFAC-B9DA-8836-29882FCFA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533383"/>
            <a:ext cx="6033920" cy="5786861"/>
          </a:xfrm>
          <a:prstGeom prst="rect">
            <a:avLst/>
          </a:prstGeom>
        </p:spPr>
      </p:pic>
      <p:sp>
        <p:nvSpPr>
          <p:cNvPr id="17" name="箭头: 左弧形 16">
            <a:extLst>
              <a:ext uri="{FF2B5EF4-FFF2-40B4-BE49-F238E27FC236}">
                <a16:creationId xmlns:a16="http://schemas.microsoft.com/office/drawing/2014/main" id="{052381DC-522C-6A7B-AF15-4C3F01DC4763}"/>
              </a:ext>
            </a:extLst>
          </p:cNvPr>
          <p:cNvSpPr/>
          <p:nvPr/>
        </p:nvSpPr>
        <p:spPr>
          <a:xfrm rot="8376925">
            <a:off x="10704954" y="917818"/>
            <a:ext cx="537556" cy="1596313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83204CF-53A2-E398-B68B-2FD042F8D423}"/>
              </a:ext>
            </a:extLst>
          </p:cNvPr>
          <p:cNvSpPr txBox="1"/>
          <p:nvPr/>
        </p:nvSpPr>
        <p:spPr>
          <a:xfrm>
            <a:off x="143995" y="44451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ACU</a:t>
            </a:r>
            <a:r>
              <a:rPr lang="zh-CN" altLang="en-US" sz="2400" dirty="0"/>
              <a:t>系统介绍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C5B35A0-E980-7C11-1D7E-939BF9F901F6}"/>
              </a:ext>
            </a:extLst>
          </p:cNvPr>
          <p:cNvSpPr txBox="1"/>
          <p:nvPr/>
        </p:nvSpPr>
        <p:spPr>
          <a:xfrm>
            <a:off x="8888490" y="6364661"/>
            <a:ext cx="1527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LED</a:t>
            </a:r>
            <a:r>
              <a:rPr lang="zh-CN" altLang="en-US" dirty="0"/>
              <a:t>位（终位）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69BF85C-8DF8-26DA-9DDF-1A27BB996E82}"/>
              </a:ext>
            </a:extLst>
          </p:cNvPr>
          <p:cNvSpPr txBox="1"/>
          <p:nvPr/>
        </p:nvSpPr>
        <p:spPr>
          <a:xfrm>
            <a:off x="8888490" y="4784047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09D4017-18F8-80BB-0103-111DFBCBFD76}"/>
              </a:ext>
            </a:extLst>
          </p:cNvPr>
          <p:cNvSpPr txBox="1"/>
          <p:nvPr/>
        </p:nvSpPr>
        <p:spPr>
          <a:xfrm>
            <a:off x="8112310" y="1422101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351BCA8-169A-32DC-8DFD-8C60AA5FE71F}"/>
              </a:ext>
            </a:extLst>
          </p:cNvPr>
          <p:cNvSpPr txBox="1"/>
          <p:nvPr/>
        </p:nvSpPr>
        <p:spPr>
          <a:xfrm>
            <a:off x="10084865" y="287274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7E1345C-B832-2A4A-D05D-01B9634BE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" y="612913"/>
            <a:ext cx="6159039" cy="575174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799C280-C9A0-24C0-170F-6D397A9BE2D0}"/>
              </a:ext>
            </a:extLst>
          </p:cNvPr>
          <p:cNvSpPr txBox="1"/>
          <p:nvPr/>
        </p:nvSpPr>
        <p:spPr>
          <a:xfrm>
            <a:off x="3931993" y="2756774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B93B154-9CB5-0EE6-E930-8FE8C52F8A50}"/>
              </a:ext>
            </a:extLst>
          </p:cNvPr>
          <p:cNvSpPr txBox="1"/>
          <p:nvPr/>
        </p:nvSpPr>
        <p:spPr>
          <a:xfrm>
            <a:off x="1405729" y="2418220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7C9261E-CB2C-A858-9932-6B9068177C9A}"/>
              </a:ext>
            </a:extLst>
          </p:cNvPr>
          <p:cNvSpPr txBox="1"/>
          <p:nvPr/>
        </p:nvSpPr>
        <p:spPr>
          <a:xfrm>
            <a:off x="1675194" y="397590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EB36140-F4F4-1497-1BDD-DADA1F74B71F}"/>
              </a:ext>
            </a:extLst>
          </p:cNvPr>
          <p:cNvSpPr txBox="1"/>
          <p:nvPr/>
        </p:nvSpPr>
        <p:spPr>
          <a:xfrm>
            <a:off x="5189970" y="361560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上大法兰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B55ACF7-AD90-6880-3106-6A646EDAD786}"/>
              </a:ext>
            </a:extLst>
          </p:cNvPr>
          <p:cNvSpPr txBox="1"/>
          <p:nvPr/>
        </p:nvSpPr>
        <p:spPr>
          <a:xfrm>
            <a:off x="669791" y="1454295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下上大法兰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2802E3D-4FC5-22B7-4765-BC89411128D7}"/>
              </a:ext>
            </a:extLst>
          </p:cNvPr>
          <p:cNvSpPr txBox="1"/>
          <p:nvPr/>
        </p:nvSpPr>
        <p:spPr>
          <a:xfrm>
            <a:off x="669791" y="516701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上中法兰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1F98BEA-8110-BF6B-EB72-0BFD303B0B89}"/>
              </a:ext>
            </a:extLst>
          </p:cNvPr>
          <p:cNvSpPr txBox="1"/>
          <p:nvPr/>
        </p:nvSpPr>
        <p:spPr>
          <a:xfrm>
            <a:off x="3634206" y="4886558"/>
            <a:ext cx="1107996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源下放口</a:t>
            </a:r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FDC6EE00-7A26-B34B-60DD-1EF1F7EC09D9}"/>
              </a:ext>
            </a:extLst>
          </p:cNvPr>
          <p:cNvCxnSpPr/>
          <p:nvPr/>
        </p:nvCxnSpPr>
        <p:spPr>
          <a:xfrm>
            <a:off x="3494884" y="4307930"/>
            <a:ext cx="349134" cy="5393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DD28D66B-29D1-ED54-E837-30965904CABE}"/>
              </a:ext>
            </a:extLst>
          </p:cNvPr>
          <p:cNvSpPr txBox="1"/>
          <p:nvPr/>
        </p:nvSpPr>
        <p:spPr>
          <a:xfrm>
            <a:off x="5743349" y="983528"/>
            <a:ext cx="1005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转台旋转方向</a:t>
            </a:r>
          </a:p>
        </p:txBody>
      </p:sp>
      <p:sp>
        <p:nvSpPr>
          <p:cNvPr id="35" name="箭头: 左弧形 34">
            <a:extLst>
              <a:ext uri="{FF2B5EF4-FFF2-40B4-BE49-F238E27FC236}">
                <a16:creationId xmlns:a16="http://schemas.microsoft.com/office/drawing/2014/main" id="{34B749AB-176E-002B-736E-7A1B082D6A79}"/>
              </a:ext>
            </a:extLst>
          </p:cNvPr>
          <p:cNvSpPr/>
          <p:nvPr/>
        </p:nvSpPr>
        <p:spPr>
          <a:xfrm rot="8376925" flipV="1">
            <a:off x="5201912" y="769174"/>
            <a:ext cx="537556" cy="165065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04D7969-ACB3-2891-8BF0-91F9F41F186F}"/>
              </a:ext>
            </a:extLst>
          </p:cNvPr>
          <p:cNvSpPr txBox="1"/>
          <p:nvPr/>
        </p:nvSpPr>
        <p:spPr>
          <a:xfrm>
            <a:off x="2046206" y="6471458"/>
            <a:ext cx="1797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复合源位（零位）</a:t>
            </a:r>
          </a:p>
        </p:txBody>
      </p:sp>
    </p:spTree>
    <p:extLst>
      <p:ext uri="{BB962C8B-B14F-4D97-AF65-F5344CB8AC3E}">
        <p14:creationId xmlns:p14="http://schemas.microsoft.com/office/powerpoint/2010/main" val="4150415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EF2D8-F19B-C261-3378-90AB47247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13D97738-4602-9A79-EC65-18E0C8334E30}"/>
              </a:ext>
            </a:extLst>
          </p:cNvPr>
          <p:cNvSpPr txBox="1"/>
          <p:nvPr/>
        </p:nvSpPr>
        <p:spPr>
          <a:xfrm>
            <a:off x="143995" y="44451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ACU</a:t>
            </a:r>
            <a:r>
              <a:rPr lang="zh-CN" altLang="en-US" sz="2400" dirty="0"/>
              <a:t>系统任务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18BB473-6778-C29B-C27E-6D1133A33063}"/>
              </a:ext>
            </a:extLst>
          </p:cNvPr>
          <p:cNvSpPr txBox="1"/>
          <p:nvPr/>
        </p:nvSpPr>
        <p:spPr>
          <a:xfrm>
            <a:off x="2242428" y="0"/>
            <a:ext cx="9805577" cy="6836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/>
              <a:t>机械修复内容：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Ge</a:t>
            </a:r>
            <a:r>
              <a:rPr lang="zh-CN" altLang="en-US" dirty="0"/>
              <a:t>系统拉线正反错位，需要重新布线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复合源系统线错乱或脱开，重新布线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复合源限位器坏了，检查限位器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增加限位器？</a:t>
            </a:r>
            <a:endParaRPr lang="en-US" altLang="zh-CN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7030A0"/>
                </a:solidFill>
              </a:rPr>
              <a:t>转台转动限制条件：</a:t>
            </a:r>
            <a:r>
              <a:rPr lang="en-US" altLang="zh-CN" b="1" dirty="0">
                <a:solidFill>
                  <a:srgbClr val="7030A0"/>
                </a:solidFill>
              </a:rPr>
              <a:t>Ge</a:t>
            </a:r>
            <a:r>
              <a:rPr lang="zh-CN" altLang="en-US" b="1" dirty="0">
                <a:solidFill>
                  <a:srgbClr val="7030A0"/>
                </a:solidFill>
              </a:rPr>
              <a:t>源提起</a:t>
            </a:r>
            <a:r>
              <a:rPr lang="en-US" altLang="zh-CN" b="1" dirty="0">
                <a:solidFill>
                  <a:srgbClr val="7030A0"/>
                </a:solidFill>
              </a:rPr>
              <a:t>+</a:t>
            </a:r>
            <a:r>
              <a:rPr lang="zh-CN" altLang="en-US" b="1" dirty="0">
                <a:solidFill>
                  <a:srgbClr val="7030A0"/>
                </a:solidFill>
              </a:rPr>
              <a:t>复合源确保松弛</a:t>
            </a:r>
            <a:endParaRPr lang="en-US" altLang="zh-CN" b="1" dirty="0">
              <a:solidFill>
                <a:srgbClr val="7030A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/>
              <a:t>修复顺序：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70C0"/>
                </a:solidFill>
              </a:rPr>
              <a:t>1 Ge</a:t>
            </a:r>
            <a:r>
              <a:rPr lang="zh-CN" altLang="en-US" dirty="0">
                <a:solidFill>
                  <a:srgbClr val="0070C0"/>
                </a:solidFill>
              </a:rPr>
              <a:t>源位置（当前状态）</a:t>
            </a:r>
            <a:endParaRPr lang="en-US" altLang="zh-CN" dirty="0">
              <a:solidFill>
                <a:srgbClr val="0070C0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人眼观察下（上大</a:t>
            </a:r>
            <a:r>
              <a:rPr lang="en-US" altLang="zh-CN" dirty="0"/>
              <a:t>+</a:t>
            </a:r>
            <a:r>
              <a:rPr lang="zh-CN" altLang="en-US" dirty="0"/>
              <a:t>中法兰口），手拉</a:t>
            </a:r>
            <a:r>
              <a:rPr lang="en-US" altLang="zh-CN" dirty="0"/>
              <a:t>Ge</a:t>
            </a:r>
            <a:r>
              <a:rPr lang="zh-CN" altLang="en-US" dirty="0"/>
              <a:t>源或电动控制上提</a:t>
            </a:r>
            <a:r>
              <a:rPr lang="en-US" altLang="zh-CN" dirty="0"/>
              <a:t>Ge</a:t>
            </a:r>
            <a:r>
              <a:rPr lang="zh-CN" altLang="en-US" dirty="0"/>
              <a:t>源（两种不同操作可能导致修复顺序不一样，以下按照电动方式）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确认复合源线松弛状态（上中法兰口）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探测器临时密封？（上下口是否能够对准？）：硅胶球临时密封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70C0"/>
                </a:solidFill>
              </a:rPr>
              <a:t>2 </a:t>
            </a:r>
            <a:r>
              <a:rPr lang="zh-CN" altLang="en-US" dirty="0">
                <a:solidFill>
                  <a:srgbClr val="0070C0"/>
                </a:solidFill>
              </a:rPr>
              <a:t>转动转盘，进行复合源操作就位</a:t>
            </a:r>
            <a:endParaRPr lang="en-US" altLang="zh-CN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复合源线缆复原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复合源限位器检查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新增限位器？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70C0"/>
                </a:solidFill>
              </a:rPr>
              <a:t>3 </a:t>
            </a:r>
            <a:r>
              <a:rPr lang="zh-CN" altLang="en-US" dirty="0">
                <a:solidFill>
                  <a:srgbClr val="0070C0"/>
                </a:solidFill>
              </a:rPr>
              <a:t>转动转台，</a:t>
            </a:r>
            <a:r>
              <a:rPr lang="en-US" altLang="zh-CN" dirty="0">
                <a:solidFill>
                  <a:srgbClr val="0070C0"/>
                </a:solidFill>
              </a:rPr>
              <a:t>Ge</a:t>
            </a:r>
            <a:r>
              <a:rPr lang="zh-CN" altLang="en-US" dirty="0">
                <a:solidFill>
                  <a:srgbClr val="0070C0"/>
                </a:solidFill>
              </a:rPr>
              <a:t>源修复</a:t>
            </a:r>
            <a:endParaRPr lang="en-US" altLang="zh-CN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70C0"/>
                </a:solidFill>
              </a:rPr>
              <a:t>4 </a:t>
            </a:r>
            <a:r>
              <a:rPr lang="zh-CN" altLang="en-US" dirty="0">
                <a:solidFill>
                  <a:srgbClr val="0070C0"/>
                </a:solidFill>
              </a:rPr>
              <a:t>其他：相机、线缆</a:t>
            </a:r>
            <a:endParaRPr lang="en-US" altLang="zh-CN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709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D3F1E-0159-263E-7B1B-1D5BC2A48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B2623DA-BA45-835D-30D2-086130D22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3173"/>
            <a:ext cx="6217035" cy="549811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91F8AD4-1E8C-4852-2EEC-AAA6CFA7A3C7}"/>
              </a:ext>
            </a:extLst>
          </p:cNvPr>
          <p:cNvSpPr txBox="1"/>
          <p:nvPr/>
        </p:nvSpPr>
        <p:spPr>
          <a:xfrm>
            <a:off x="429059" y="3992527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8459772-1F3E-A4F3-C6C8-A4FA2EB415C9}"/>
              </a:ext>
            </a:extLst>
          </p:cNvPr>
          <p:cNvSpPr txBox="1"/>
          <p:nvPr/>
        </p:nvSpPr>
        <p:spPr>
          <a:xfrm>
            <a:off x="4027011" y="2774633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5589D52-C5FA-B5A6-4AC1-37446C9BDD44}"/>
              </a:ext>
            </a:extLst>
          </p:cNvPr>
          <p:cNvSpPr txBox="1"/>
          <p:nvPr/>
        </p:nvSpPr>
        <p:spPr>
          <a:xfrm>
            <a:off x="1855178" y="1227158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A674D21-36C8-D377-F2F9-76E0F8A306B6}"/>
              </a:ext>
            </a:extLst>
          </p:cNvPr>
          <p:cNvSpPr txBox="1"/>
          <p:nvPr/>
        </p:nvSpPr>
        <p:spPr>
          <a:xfrm>
            <a:off x="5211632" y="363223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上大法兰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C87FC5C-0144-AB13-9C9D-48AC897A6422}"/>
              </a:ext>
            </a:extLst>
          </p:cNvPr>
          <p:cNvSpPr txBox="1"/>
          <p:nvPr/>
        </p:nvSpPr>
        <p:spPr>
          <a:xfrm>
            <a:off x="691453" y="147092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下上大法兰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F1F43FE-FCC3-F6A8-6939-B3D59D71244B}"/>
              </a:ext>
            </a:extLst>
          </p:cNvPr>
          <p:cNvSpPr txBox="1"/>
          <p:nvPr/>
        </p:nvSpPr>
        <p:spPr>
          <a:xfrm>
            <a:off x="691453" y="51836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上中法兰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A38C8C7-C764-0A60-518C-BD3F6F80D4C1}"/>
              </a:ext>
            </a:extLst>
          </p:cNvPr>
          <p:cNvSpPr txBox="1"/>
          <p:nvPr/>
        </p:nvSpPr>
        <p:spPr>
          <a:xfrm>
            <a:off x="3655868" y="4903184"/>
            <a:ext cx="1107996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源下放口</a:t>
            </a: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72BEB157-BA1C-345C-F72C-DFA3A1DEA3E8}"/>
              </a:ext>
            </a:extLst>
          </p:cNvPr>
          <p:cNvCxnSpPr/>
          <p:nvPr/>
        </p:nvCxnSpPr>
        <p:spPr>
          <a:xfrm>
            <a:off x="3516546" y="4324556"/>
            <a:ext cx="349134" cy="5393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F323E936-5848-97BD-AFB3-CC096ACFE25D}"/>
              </a:ext>
            </a:extLst>
          </p:cNvPr>
          <p:cNvSpPr txBox="1"/>
          <p:nvPr/>
        </p:nvSpPr>
        <p:spPr>
          <a:xfrm>
            <a:off x="5744920" y="1221727"/>
            <a:ext cx="1005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转台旋转方向</a:t>
            </a:r>
          </a:p>
        </p:txBody>
      </p:sp>
      <p:sp>
        <p:nvSpPr>
          <p:cNvPr id="19" name="箭头: 左弧形 18">
            <a:extLst>
              <a:ext uri="{FF2B5EF4-FFF2-40B4-BE49-F238E27FC236}">
                <a16:creationId xmlns:a16="http://schemas.microsoft.com/office/drawing/2014/main" id="{9213FBBF-4248-03EB-5EB9-8DE7BF23F4DE}"/>
              </a:ext>
            </a:extLst>
          </p:cNvPr>
          <p:cNvSpPr/>
          <p:nvPr/>
        </p:nvSpPr>
        <p:spPr>
          <a:xfrm rot="8376925" flipV="1">
            <a:off x="5094704" y="860653"/>
            <a:ext cx="537556" cy="165065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8C6CF5B-6B61-0EE6-7EC3-2B3F6692DBFF}"/>
              </a:ext>
            </a:extLst>
          </p:cNvPr>
          <p:cNvSpPr txBox="1"/>
          <p:nvPr/>
        </p:nvSpPr>
        <p:spPr>
          <a:xfrm>
            <a:off x="143995" y="44451"/>
            <a:ext cx="62376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1.</a:t>
            </a:r>
            <a:r>
              <a:rPr lang="zh-CN" altLang="en-US" sz="2000" dirty="0"/>
              <a:t>人眼观察下（上大</a:t>
            </a:r>
            <a:r>
              <a:rPr lang="en-US" altLang="zh-CN" sz="2000" dirty="0"/>
              <a:t>+</a:t>
            </a:r>
            <a:r>
              <a:rPr lang="zh-CN" altLang="en-US" sz="2000" dirty="0"/>
              <a:t>中法兰口），电动控制上提</a:t>
            </a:r>
            <a:r>
              <a:rPr lang="en-US" altLang="zh-CN" sz="2000" dirty="0"/>
              <a:t>Ge</a:t>
            </a:r>
            <a:r>
              <a:rPr lang="zh-CN" altLang="en-US" sz="2000" dirty="0"/>
              <a:t>源</a:t>
            </a:r>
            <a:endParaRPr lang="en-US" altLang="zh-CN" sz="2000" dirty="0"/>
          </a:p>
          <a:p>
            <a:r>
              <a:rPr lang="zh-CN" altLang="en-US" sz="2000" dirty="0"/>
              <a:t>   确认复合源线松弛状态（上中法兰口）</a:t>
            </a:r>
            <a:endParaRPr lang="en-US" altLang="zh-CN" sz="2000" dirty="0"/>
          </a:p>
          <a:p>
            <a:r>
              <a:rPr lang="en-US" altLang="zh-CN" sz="2000" dirty="0"/>
              <a:t>   </a:t>
            </a:r>
            <a:r>
              <a:rPr lang="zh-CN" altLang="en-US" sz="2000" dirty="0"/>
              <a:t>探测器临时密封？（上下口是否能够对准？）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C4058D6-4BE9-90BC-C9CE-8C44E9871449}"/>
              </a:ext>
            </a:extLst>
          </p:cNvPr>
          <p:cNvSpPr txBox="1"/>
          <p:nvPr/>
        </p:nvSpPr>
        <p:spPr>
          <a:xfrm>
            <a:off x="2286293" y="6420572"/>
            <a:ext cx="269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Ge</a:t>
            </a:r>
            <a:r>
              <a:rPr lang="zh-CN" altLang="en-US" dirty="0"/>
              <a:t>源位（目前位置）</a:t>
            </a:r>
          </a:p>
        </p:txBody>
      </p:sp>
      <p:sp>
        <p:nvSpPr>
          <p:cNvPr id="26" name="箭头: 左弧形 25">
            <a:extLst>
              <a:ext uri="{FF2B5EF4-FFF2-40B4-BE49-F238E27FC236}">
                <a16:creationId xmlns:a16="http://schemas.microsoft.com/office/drawing/2014/main" id="{B4D79552-00CB-904F-F08E-4CD27EFEDAEF}"/>
              </a:ext>
            </a:extLst>
          </p:cNvPr>
          <p:cNvSpPr/>
          <p:nvPr/>
        </p:nvSpPr>
        <p:spPr>
          <a:xfrm rot="8376925">
            <a:off x="4721678" y="1051443"/>
            <a:ext cx="537556" cy="1596313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24583045-7E02-972F-8AE4-7EC94ACF8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222" y="0"/>
            <a:ext cx="3973866" cy="3867143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CB5120D7-F8E0-6461-591F-345585802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5275" y="2921051"/>
            <a:ext cx="3926533" cy="3874266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EC8295C7-1A50-1B5A-4092-1309214C62A0}"/>
              </a:ext>
            </a:extLst>
          </p:cNvPr>
          <p:cNvSpPr txBox="1"/>
          <p:nvPr/>
        </p:nvSpPr>
        <p:spPr>
          <a:xfrm>
            <a:off x="7128225" y="253305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上中法兰口视角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F36303FA-380A-665C-0E93-D7B50F2BFA32}"/>
              </a:ext>
            </a:extLst>
          </p:cNvPr>
          <p:cNvSpPr txBox="1"/>
          <p:nvPr/>
        </p:nvSpPr>
        <p:spPr>
          <a:xfrm>
            <a:off x="7052025" y="5367247"/>
            <a:ext cx="181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上大法兰口视角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544CC9B1-9282-FAF3-A816-9BEEF5476E3D}"/>
              </a:ext>
            </a:extLst>
          </p:cNvPr>
          <p:cNvSpPr txBox="1"/>
          <p:nvPr/>
        </p:nvSpPr>
        <p:spPr>
          <a:xfrm>
            <a:off x="8710408" y="506116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403656EE-3296-11B2-323B-1E93876A0AE6}"/>
              </a:ext>
            </a:extLst>
          </p:cNvPr>
          <p:cNvSpPr txBox="1"/>
          <p:nvPr/>
        </p:nvSpPr>
        <p:spPr>
          <a:xfrm>
            <a:off x="9619393" y="1984050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</a:rPr>
              <a:t>Ge</a:t>
            </a:r>
            <a:r>
              <a:rPr lang="zh-CN" altLang="en-US" sz="1200" b="1" dirty="0">
                <a:solidFill>
                  <a:srgbClr val="FF0000"/>
                </a:solidFill>
              </a:rPr>
              <a:t>源系统</a:t>
            </a:r>
          </a:p>
        </p:txBody>
      </p: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4BDF88A5-C1EA-85BF-46AD-CEA0A8A503F5}"/>
              </a:ext>
            </a:extLst>
          </p:cNvPr>
          <p:cNvCxnSpPr/>
          <p:nvPr/>
        </p:nvCxnSpPr>
        <p:spPr>
          <a:xfrm flipH="1" flipV="1">
            <a:off x="9382125" y="783115"/>
            <a:ext cx="473075" cy="4170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72D0C35D-045E-B094-05BB-A92F1D2A792B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10007600" y="1530635"/>
            <a:ext cx="29536" cy="4534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B881E125-1887-ACD5-3312-58478A89C96B}"/>
              </a:ext>
            </a:extLst>
          </p:cNvPr>
          <p:cNvSpPr txBox="1"/>
          <p:nvPr/>
        </p:nvSpPr>
        <p:spPr>
          <a:xfrm>
            <a:off x="8357331" y="400314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</a:rPr>
              <a:t>Ge</a:t>
            </a:r>
            <a:r>
              <a:rPr lang="zh-CN" altLang="en-US" sz="1200" b="1" dirty="0">
                <a:solidFill>
                  <a:srgbClr val="FF0000"/>
                </a:solidFill>
              </a:rPr>
              <a:t>源系统</a:t>
            </a:r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35716302-F391-52D6-A5D7-DFBB519B3990}"/>
              </a:ext>
            </a:extLst>
          </p:cNvPr>
          <p:cNvCxnSpPr>
            <a:cxnSpLocks/>
            <a:endCxn id="45" idx="3"/>
          </p:cNvCxnSpPr>
          <p:nvPr/>
        </p:nvCxnSpPr>
        <p:spPr>
          <a:xfrm flipH="1" flipV="1">
            <a:off x="9192816" y="4141646"/>
            <a:ext cx="557609" cy="921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CA5D1829-B4F7-36CE-B845-3AFBE4A30EDD}"/>
              </a:ext>
            </a:extLst>
          </p:cNvPr>
          <p:cNvSpPr txBox="1"/>
          <p:nvPr/>
        </p:nvSpPr>
        <p:spPr>
          <a:xfrm>
            <a:off x="10709788" y="3796645"/>
            <a:ext cx="450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</a:rPr>
              <a:t>LED</a:t>
            </a:r>
            <a:endParaRPr lang="zh-CN" altLang="en-US" sz="1200" b="1" dirty="0">
              <a:solidFill>
                <a:srgbClr val="FF0000"/>
              </a:solidFill>
            </a:endParaRPr>
          </a:p>
        </p:txBody>
      </p: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D88E5690-EF52-254E-E46F-9BFB783CE7E3}"/>
              </a:ext>
            </a:extLst>
          </p:cNvPr>
          <p:cNvCxnSpPr>
            <a:cxnSpLocks/>
            <a:endCxn id="48" idx="1"/>
          </p:cNvCxnSpPr>
          <p:nvPr/>
        </p:nvCxnSpPr>
        <p:spPr>
          <a:xfrm flipV="1">
            <a:off x="10388507" y="3935145"/>
            <a:ext cx="321281" cy="2445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358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16BF1-1B4F-0D44-EFC5-F4B6EA9F6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92BE0CF7-42D4-18BF-A63F-FD5E2A5EF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33" y="3639589"/>
            <a:ext cx="4822814" cy="29178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D996C7E-1E0C-53AB-E50D-E12D4A846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568" y="3540867"/>
            <a:ext cx="5945218" cy="326549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53DD678-7FFE-B6A5-7B25-CE1D7F451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14" y="581425"/>
            <a:ext cx="7435914" cy="3208353"/>
          </a:xfrm>
          <a:prstGeom prst="rect">
            <a:avLst/>
          </a:prstGeom>
        </p:spPr>
      </p:pic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AE4F632-A7CD-4D10-79B9-3C685996C72E}"/>
              </a:ext>
            </a:extLst>
          </p:cNvPr>
          <p:cNvCxnSpPr/>
          <p:nvPr/>
        </p:nvCxnSpPr>
        <p:spPr>
          <a:xfrm>
            <a:off x="3816350" y="1642674"/>
            <a:ext cx="0" cy="3619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AC351956-4730-99B5-A088-F88C6CC685A9}"/>
              </a:ext>
            </a:extLst>
          </p:cNvPr>
          <p:cNvSpPr txBox="1"/>
          <p:nvPr/>
        </p:nvSpPr>
        <p:spPr>
          <a:xfrm>
            <a:off x="3816350" y="1635292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30mm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0F8703A-66DD-E81F-79E4-4EFDB45A7FFA}"/>
              </a:ext>
            </a:extLst>
          </p:cNvPr>
          <p:cNvSpPr txBox="1"/>
          <p:nvPr/>
        </p:nvSpPr>
        <p:spPr>
          <a:xfrm>
            <a:off x="6331691" y="3913074"/>
            <a:ext cx="5672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密封方案：硅胶球（</a:t>
            </a:r>
            <a:r>
              <a:rPr lang="en-US" altLang="zh-CN" dirty="0"/>
              <a:t>D23.5</a:t>
            </a:r>
            <a:r>
              <a:rPr lang="zh-CN" altLang="en-US" dirty="0"/>
              <a:t>）内置螺母</a:t>
            </a:r>
            <a:r>
              <a:rPr lang="zh-CN" altLang="en-US" b="1" dirty="0"/>
              <a:t>（自制）</a:t>
            </a:r>
            <a:endParaRPr lang="en-US" altLang="zh-CN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通过绳子下放到衬套口，并下放足够长线，另外一端固定在转台口处。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风险点：线在底部缠绕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8E086996-7DCF-7F5B-2152-9AB3F89E53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8521" y="4877119"/>
            <a:ext cx="2225693" cy="1879281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8A68908E-F90B-E962-2E3F-23323E759E72}"/>
              </a:ext>
            </a:extLst>
          </p:cNvPr>
          <p:cNvSpPr txBox="1"/>
          <p:nvPr/>
        </p:nvSpPr>
        <p:spPr>
          <a:xfrm>
            <a:off x="328582" y="121894"/>
            <a:ext cx="5202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中心口临时密封方案</a:t>
            </a:r>
          </a:p>
        </p:txBody>
      </p:sp>
      <p:cxnSp>
        <p:nvCxnSpPr>
          <p:cNvPr id="28" name="连接符: 曲线 27">
            <a:extLst>
              <a:ext uri="{FF2B5EF4-FFF2-40B4-BE49-F238E27FC236}">
                <a16:creationId xmlns:a16="http://schemas.microsoft.com/office/drawing/2014/main" id="{298ED168-AA1E-4549-C0C7-1A4A8A44A2C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772513" y="4465895"/>
            <a:ext cx="2667000" cy="266700"/>
          </a:xfrm>
          <a:prstGeom prst="curvedConnector3">
            <a:avLst>
              <a:gd name="adj1" fmla="val 5666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261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CC25-8D7A-C472-BCBF-1C12F335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4C7A2027-43CC-F144-D7AC-078ED59A2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935" y="879936"/>
            <a:ext cx="4641942" cy="481118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BFD4A046-EE32-688F-7035-17EDAD4D12B9}"/>
              </a:ext>
            </a:extLst>
          </p:cNvPr>
          <p:cNvSpPr txBox="1"/>
          <p:nvPr/>
        </p:nvSpPr>
        <p:spPr>
          <a:xfrm>
            <a:off x="143995" y="44451"/>
            <a:ext cx="6436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2.</a:t>
            </a:r>
            <a:r>
              <a:rPr lang="zh-CN" altLang="en-US" sz="2400" dirty="0"/>
              <a:t> 稍微转动转盘，进行复合源操作就位和修复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E6A428E-B685-6079-C959-25D409634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05" y="535569"/>
            <a:ext cx="6033920" cy="5786861"/>
          </a:xfrm>
          <a:prstGeom prst="rect">
            <a:avLst/>
          </a:prstGeom>
        </p:spPr>
      </p:pic>
      <p:sp>
        <p:nvSpPr>
          <p:cNvPr id="3" name="箭头: 左弧形 2">
            <a:extLst>
              <a:ext uri="{FF2B5EF4-FFF2-40B4-BE49-F238E27FC236}">
                <a16:creationId xmlns:a16="http://schemas.microsoft.com/office/drawing/2014/main" id="{10F1C287-6044-715A-8140-E8556AB6A162}"/>
              </a:ext>
            </a:extLst>
          </p:cNvPr>
          <p:cNvSpPr/>
          <p:nvPr/>
        </p:nvSpPr>
        <p:spPr>
          <a:xfrm rot="8376925">
            <a:off x="4779558" y="920004"/>
            <a:ext cx="537556" cy="1596313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A3C0815-A292-2E82-44F9-AFE06B4EE714}"/>
              </a:ext>
            </a:extLst>
          </p:cNvPr>
          <p:cNvSpPr txBox="1"/>
          <p:nvPr/>
        </p:nvSpPr>
        <p:spPr>
          <a:xfrm>
            <a:off x="2963094" y="6366847"/>
            <a:ext cx="1527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LED</a:t>
            </a:r>
            <a:r>
              <a:rPr lang="zh-CN" altLang="en-US" dirty="0"/>
              <a:t>位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328DF5B-1B38-B174-8DAC-2036D83B9667}"/>
              </a:ext>
            </a:extLst>
          </p:cNvPr>
          <p:cNvSpPr txBox="1"/>
          <p:nvPr/>
        </p:nvSpPr>
        <p:spPr>
          <a:xfrm>
            <a:off x="2963094" y="4786233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C917F00-84EB-1FEA-613C-BE284CBFDB02}"/>
              </a:ext>
            </a:extLst>
          </p:cNvPr>
          <p:cNvSpPr txBox="1"/>
          <p:nvPr/>
        </p:nvSpPr>
        <p:spPr>
          <a:xfrm>
            <a:off x="2186914" y="1424287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50F0E92-4FCD-505D-14CB-7A9F1AE9B579}"/>
              </a:ext>
            </a:extLst>
          </p:cNvPr>
          <p:cNvSpPr txBox="1"/>
          <p:nvPr/>
        </p:nvSpPr>
        <p:spPr>
          <a:xfrm>
            <a:off x="4159469" y="287492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6155CE6-8E85-D8F1-6E43-01E50B1A9B06}"/>
              </a:ext>
            </a:extLst>
          </p:cNvPr>
          <p:cNvSpPr txBox="1"/>
          <p:nvPr/>
        </p:nvSpPr>
        <p:spPr>
          <a:xfrm>
            <a:off x="8642597" y="6322430"/>
            <a:ext cx="2421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上大法兰视角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9CC6AC9-B550-EBED-E8DC-E98139C4D4ED}"/>
              </a:ext>
            </a:extLst>
          </p:cNvPr>
          <p:cNvSpPr txBox="1"/>
          <p:nvPr/>
        </p:nvSpPr>
        <p:spPr>
          <a:xfrm>
            <a:off x="10775147" y="2201132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复合源限位器</a:t>
            </a:r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617E0F81-1D6E-86B4-1A03-2386F4208413}"/>
              </a:ext>
            </a:extLst>
          </p:cNvPr>
          <p:cNvCxnSpPr>
            <a:cxnSpLocks/>
          </p:cNvCxnSpPr>
          <p:nvPr/>
        </p:nvCxnSpPr>
        <p:spPr>
          <a:xfrm flipV="1">
            <a:off x="10020300" y="2453537"/>
            <a:ext cx="790507" cy="7599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7EA57155-1F70-1BD7-52E7-DF5EFB553161}"/>
              </a:ext>
            </a:extLst>
          </p:cNvPr>
          <p:cNvSpPr txBox="1"/>
          <p:nvPr/>
        </p:nvSpPr>
        <p:spPr>
          <a:xfrm>
            <a:off x="6533803" y="58945"/>
            <a:ext cx="3901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复合源线缆复原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复合源限位器检查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srgbClr val="FF0000"/>
                </a:solidFill>
              </a:rPr>
              <a:t>新增限位器？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563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3A5F3-9EB2-0E65-E839-39F205B0F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1A5862E-7205-9A2D-428C-D88249E33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32" y="648861"/>
            <a:ext cx="4040288" cy="370700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9DE0541-FF9E-6C18-49FF-1708204F9BF7}"/>
              </a:ext>
            </a:extLst>
          </p:cNvPr>
          <p:cNvSpPr txBox="1"/>
          <p:nvPr/>
        </p:nvSpPr>
        <p:spPr>
          <a:xfrm>
            <a:off x="306609" y="4398049"/>
            <a:ext cx="40281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复合源系统：限位器和工厂不一样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FA380C1-FF5A-08C2-F8F0-FBF04DCAE30E}"/>
              </a:ext>
            </a:extLst>
          </p:cNvPr>
          <p:cNvSpPr txBox="1"/>
          <p:nvPr/>
        </p:nvSpPr>
        <p:spPr>
          <a:xfrm>
            <a:off x="143995" y="44451"/>
            <a:ext cx="5769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复合源系统限位器检查和接近开关座设计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5BCE84A-FD04-4D40-E2BA-341563FBF2FD}"/>
              </a:ext>
            </a:extLst>
          </p:cNvPr>
          <p:cNvSpPr txBox="1"/>
          <p:nvPr/>
        </p:nvSpPr>
        <p:spPr>
          <a:xfrm>
            <a:off x="7481571" y="5153296"/>
            <a:ext cx="28937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口尺寸：</a:t>
            </a:r>
            <a:r>
              <a:rPr lang="en-US" altLang="zh-CN" dirty="0"/>
              <a:t>D25.4mm</a:t>
            </a:r>
          </a:p>
          <a:p>
            <a:r>
              <a:rPr lang="zh-CN" altLang="en-US" dirty="0"/>
              <a:t>接近开关座：孔直径</a:t>
            </a:r>
            <a:r>
              <a:rPr lang="en-US" altLang="zh-CN" dirty="0"/>
              <a:t>23mm</a:t>
            </a:r>
          </a:p>
          <a:p>
            <a:r>
              <a:rPr lang="zh-CN" altLang="en-US" dirty="0"/>
              <a:t>胶粘接</a:t>
            </a:r>
            <a:endParaRPr lang="en-US" altLang="zh-CN" dirty="0"/>
          </a:p>
          <a:p>
            <a:r>
              <a:rPr lang="zh-CN" altLang="en-US" dirty="0"/>
              <a:t>不锈钢材料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AFEC6CE-BC6D-A69D-54A6-E041D09EA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772" y="648861"/>
            <a:ext cx="3522409" cy="38212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81F9E09-43FB-5C1C-73F0-78D1645A2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9181" y="563713"/>
            <a:ext cx="4070345" cy="413357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5112FFF-C465-DD00-6D37-A4D0C3FB35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4203" y="3990394"/>
            <a:ext cx="1485323" cy="276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61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B9B4D-21BA-CDAF-8CE2-D529854D6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004B759A-4C8A-E583-9FDD-57705175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68" y="1074433"/>
            <a:ext cx="5715042" cy="5581691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225C378B-B1D6-128E-8001-07837E6764DF}"/>
              </a:ext>
            </a:extLst>
          </p:cNvPr>
          <p:cNvSpPr txBox="1"/>
          <p:nvPr/>
        </p:nvSpPr>
        <p:spPr>
          <a:xfrm>
            <a:off x="143995" y="44451"/>
            <a:ext cx="3453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3.</a:t>
            </a:r>
            <a:r>
              <a:rPr lang="zh-CN" altLang="en-US" sz="2400" dirty="0"/>
              <a:t> 转动转台，</a:t>
            </a:r>
            <a:r>
              <a:rPr lang="en-US" altLang="zh-CN" sz="2400" dirty="0"/>
              <a:t>Ge</a:t>
            </a:r>
            <a:r>
              <a:rPr lang="zh-CN" altLang="en-US" sz="2400" dirty="0"/>
              <a:t>源修复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5F6C934-64D5-388D-7FBB-9A3876A6DF52}"/>
              </a:ext>
            </a:extLst>
          </p:cNvPr>
          <p:cNvSpPr txBox="1"/>
          <p:nvPr/>
        </p:nvSpPr>
        <p:spPr>
          <a:xfrm>
            <a:off x="8642597" y="6322430"/>
            <a:ext cx="2421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上大法兰视角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7D816BE-057C-9791-D691-D7555ECEB3B8}"/>
              </a:ext>
            </a:extLst>
          </p:cNvPr>
          <p:cNvSpPr txBox="1"/>
          <p:nvPr/>
        </p:nvSpPr>
        <p:spPr>
          <a:xfrm>
            <a:off x="4039904" y="4670767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Ge</a:t>
            </a:r>
            <a:r>
              <a:rPr lang="zh-CN" altLang="en-US" sz="1600" b="1" dirty="0">
                <a:solidFill>
                  <a:srgbClr val="FF0000"/>
                </a:solidFill>
              </a:rPr>
              <a:t>源系统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851BE1C-AC31-E5B2-BC0F-52F86B602BEB}"/>
              </a:ext>
            </a:extLst>
          </p:cNvPr>
          <p:cNvSpPr txBox="1"/>
          <p:nvPr/>
        </p:nvSpPr>
        <p:spPr>
          <a:xfrm>
            <a:off x="3035747" y="2228033"/>
            <a:ext cx="949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</a:rPr>
              <a:t>LED</a:t>
            </a:r>
            <a:r>
              <a:rPr lang="zh-CN" altLang="en-US" sz="1600" b="1" dirty="0">
                <a:solidFill>
                  <a:srgbClr val="FF0000"/>
                </a:solidFill>
              </a:rPr>
              <a:t>系统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56B7D7B-F863-90F2-3EED-EE93ABEDE302}"/>
              </a:ext>
            </a:extLst>
          </p:cNvPr>
          <p:cNvSpPr txBox="1"/>
          <p:nvPr/>
        </p:nvSpPr>
        <p:spPr>
          <a:xfrm>
            <a:off x="902782" y="3865278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</a:rPr>
              <a:t>复合源系统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4DC5937-6992-D8CC-D32B-610E52B97548}"/>
              </a:ext>
            </a:extLst>
          </p:cNvPr>
          <p:cNvSpPr txBox="1"/>
          <p:nvPr/>
        </p:nvSpPr>
        <p:spPr>
          <a:xfrm>
            <a:off x="5189970" y="361560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上大法兰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B42D461-4E40-33EB-5EA2-009A11C1D352}"/>
              </a:ext>
            </a:extLst>
          </p:cNvPr>
          <p:cNvSpPr txBox="1"/>
          <p:nvPr/>
        </p:nvSpPr>
        <p:spPr>
          <a:xfrm>
            <a:off x="669791" y="1454295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下上大法兰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78A5697-E559-062A-3034-6DBB74A94766}"/>
              </a:ext>
            </a:extLst>
          </p:cNvPr>
          <p:cNvSpPr txBox="1"/>
          <p:nvPr/>
        </p:nvSpPr>
        <p:spPr>
          <a:xfrm>
            <a:off x="669791" y="516701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F0"/>
                </a:solidFill>
              </a:rPr>
              <a:t>上中法兰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919810B-8991-CF28-2E3F-D03D7B96D67A}"/>
              </a:ext>
            </a:extLst>
          </p:cNvPr>
          <p:cNvSpPr txBox="1"/>
          <p:nvPr/>
        </p:nvSpPr>
        <p:spPr>
          <a:xfrm>
            <a:off x="2046206" y="6471458"/>
            <a:ext cx="1797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复合源位（零位）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CD3427EB-885E-572A-ADAC-B79DA5367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604" y="1184409"/>
            <a:ext cx="4839632" cy="4862389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54476858-F41D-6097-DE2F-4F239181EA7A}"/>
              </a:ext>
            </a:extLst>
          </p:cNvPr>
          <p:cNvSpPr txBox="1"/>
          <p:nvPr/>
        </p:nvSpPr>
        <p:spPr>
          <a:xfrm>
            <a:off x="6053201" y="1184409"/>
            <a:ext cx="830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转台旋转方向</a:t>
            </a:r>
          </a:p>
        </p:txBody>
      </p:sp>
      <p:sp>
        <p:nvSpPr>
          <p:cNvPr id="30" name="箭头: 左弧形 29">
            <a:extLst>
              <a:ext uri="{FF2B5EF4-FFF2-40B4-BE49-F238E27FC236}">
                <a16:creationId xmlns:a16="http://schemas.microsoft.com/office/drawing/2014/main" id="{561A4845-0F4C-2800-2C3A-A5887BC16BD2}"/>
              </a:ext>
            </a:extLst>
          </p:cNvPr>
          <p:cNvSpPr/>
          <p:nvPr/>
        </p:nvSpPr>
        <p:spPr>
          <a:xfrm rot="8376925" flipV="1">
            <a:off x="5402985" y="823335"/>
            <a:ext cx="537556" cy="165065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箭头: 左弧形 30">
            <a:extLst>
              <a:ext uri="{FF2B5EF4-FFF2-40B4-BE49-F238E27FC236}">
                <a16:creationId xmlns:a16="http://schemas.microsoft.com/office/drawing/2014/main" id="{1E3D8A1F-B945-59F7-5888-6CF43BC35ABC}"/>
              </a:ext>
            </a:extLst>
          </p:cNvPr>
          <p:cNvSpPr/>
          <p:nvPr/>
        </p:nvSpPr>
        <p:spPr>
          <a:xfrm rot="8376925">
            <a:off x="5029959" y="1014125"/>
            <a:ext cx="537556" cy="1596313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9760CF2-21CC-105A-893A-8FB0C6EEFD48}"/>
              </a:ext>
            </a:extLst>
          </p:cNvPr>
          <p:cNvSpPr txBox="1"/>
          <p:nvPr/>
        </p:nvSpPr>
        <p:spPr>
          <a:xfrm>
            <a:off x="3597185" y="58945"/>
            <a:ext cx="8301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Ge</a:t>
            </a:r>
            <a:r>
              <a:rPr lang="zh-CN" altLang="en-US" dirty="0"/>
              <a:t>源系统操作可旋转转台得到较好操作位，如果线未脱离盘，可以较方便操作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需要三角叉（</a:t>
            </a:r>
            <a:r>
              <a:rPr lang="en-US" altLang="zh-CN" dirty="0"/>
              <a:t>PTFE</a:t>
            </a:r>
            <a:r>
              <a:rPr lang="zh-CN" altLang="en-US" dirty="0"/>
              <a:t>），在收放线过程中始终保证张紧力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1660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E163A-95B5-8AFA-617B-F71ADA976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2D2662AC-027A-9F24-66B4-5A31E34D6320}"/>
              </a:ext>
            </a:extLst>
          </p:cNvPr>
          <p:cNvSpPr txBox="1"/>
          <p:nvPr/>
        </p:nvSpPr>
        <p:spPr>
          <a:xfrm>
            <a:off x="1463040" y="659476"/>
            <a:ext cx="444453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顶部固定线缆环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摄像头俯仰装置，固定方式：胶粘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法兰线缆重新加工：确定新增出线孔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2DDF901-E197-C057-BBC7-2F170E37D6AD}"/>
              </a:ext>
            </a:extLst>
          </p:cNvPr>
          <p:cNvSpPr txBox="1"/>
          <p:nvPr/>
        </p:nvSpPr>
        <p:spPr>
          <a:xfrm>
            <a:off x="328582" y="121894"/>
            <a:ext cx="5202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其他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3BA42B0-E2AC-AFCB-DE1A-EF11778C4F38}"/>
              </a:ext>
            </a:extLst>
          </p:cNvPr>
          <p:cNvSpPr txBox="1"/>
          <p:nvPr/>
        </p:nvSpPr>
        <p:spPr>
          <a:xfrm>
            <a:off x="1390995" y="2621280"/>
            <a:ext cx="66778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/>
              <a:t>钟罩可以抬起和旋转：钟罩冷却管连接头需要断开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/>
              <a:t>回温：操作冷冻、结霜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/>
              <a:t>人员安全：窒息风险</a:t>
            </a:r>
            <a:r>
              <a:rPr lang="en-US" altLang="zh-CN" dirty="0"/>
              <a:t>——</a:t>
            </a:r>
            <a:r>
              <a:rPr lang="zh-CN" altLang="en-US" dirty="0"/>
              <a:t>氧气面罩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dirty="0"/>
              <a:t>ACU</a:t>
            </a:r>
            <a:r>
              <a:rPr lang="zh-CN" altLang="en-US" dirty="0"/>
              <a:t>回温</a:t>
            </a:r>
            <a:r>
              <a:rPr lang="en-US" altLang="zh-CN" dirty="0"/>
              <a:t>/</a:t>
            </a:r>
            <a:r>
              <a:rPr lang="zh-CN" altLang="en-US" dirty="0"/>
              <a:t>干燥方案：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干燥空气：人员安全，对液闪分线？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氮气：人员危险</a:t>
            </a:r>
            <a:r>
              <a:rPr lang="en-US" altLang="zh-CN" dirty="0"/>
              <a:t>/</a:t>
            </a:r>
            <a:r>
              <a:rPr lang="zh-CN" altLang="en-US" dirty="0"/>
              <a:t>氧气面罩</a:t>
            </a:r>
            <a:r>
              <a:rPr lang="en-US" altLang="zh-CN" dirty="0"/>
              <a:t>——</a:t>
            </a:r>
            <a:r>
              <a:rPr lang="zh-CN" altLang="en-US" dirty="0"/>
              <a:t>操作</a:t>
            </a: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DD63C2-B664-AC8F-BE11-9DCDD75C7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754" y="5458691"/>
            <a:ext cx="496572" cy="54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23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919</Words>
  <Application>Microsoft Office PowerPoint</Application>
  <PresentationFormat>宽屏</PresentationFormat>
  <Paragraphs>151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9" baseType="lpstr">
      <vt:lpstr>等线</vt:lpstr>
      <vt:lpstr>等线 Light</vt:lpstr>
      <vt:lpstr>Arial</vt:lpstr>
      <vt:lpstr>Wingdings</vt:lpstr>
      <vt:lpstr>Office 主题​​</vt:lpstr>
      <vt:lpstr>TAO ACU机械硬件修复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xiaohui qian</dc:creator>
  <cp:lastModifiedBy>xiaohui qian</cp:lastModifiedBy>
  <cp:revision>78</cp:revision>
  <dcterms:created xsi:type="dcterms:W3CDTF">2026-07-28T10:46:26Z</dcterms:created>
  <dcterms:modified xsi:type="dcterms:W3CDTF">2026-08-10T04:59:29Z</dcterms:modified>
</cp:coreProperties>
</file>