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50" d="100"/>
          <a:sy n="150" d="100"/>
        </p:scale>
        <p:origin x="65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1E0930-7050-4F73-B9CC-4FE9B1496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6C50C34-158B-490C-9DF0-212665C90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152FB9E-6894-4527-A7F0-EDD59BABE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8F62-F308-4A97-BDBC-4AB4CB139520}" type="datetimeFigureOut">
              <a:rPr lang="zh-CN" altLang="en-US" smtClean="0"/>
              <a:t>2026/8/13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7933E39-AA0B-4021-ABAA-588FF5F88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F19615-411C-48D9-8D42-44D529723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CD7E-AE54-4138-AAAD-AC9E9BBD38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0966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6B990E-4B82-4D4D-8263-E0FA546C9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95066BC-11C9-460D-B59D-5092DEF9D4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9F03C7-F548-4E4A-AC12-40DDC944D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8F62-F308-4A97-BDBC-4AB4CB139520}" type="datetimeFigureOut">
              <a:rPr lang="zh-CN" altLang="en-US" smtClean="0"/>
              <a:t>2026/8/13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7913F7-A3B9-4263-94A9-4BB66E54E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A420639-4266-4C64-A975-C81C846C6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CD7E-AE54-4138-AAAD-AC9E9BBD38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4247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8D204FF-BBEB-4407-A5D0-7E4F148B7B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0BAB3BC-0ACA-4593-8026-F8B97E8DE3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3C56D6D-FCE7-4CB5-ADB4-3A1D9D405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8F62-F308-4A97-BDBC-4AB4CB139520}" type="datetimeFigureOut">
              <a:rPr lang="zh-CN" altLang="en-US" smtClean="0"/>
              <a:t>2026/8/13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651B73-BBB5-42D6-BB2B-E0713CF1E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4590CB8-03E3-479E-B614-8A954CF83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CD7E-AE54-4138-AAAD-AC9E9BBD38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4344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7AA298-4A87-4222-836C-A42899CEE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5868DA4-76BA-43B9-B6AA-9FAEE4F59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3B30A54-8613-447C-9BA4-E8CDACB7D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8F62-F308-4A97-BDBC-4AB4CB139520}" type="datetimeFigureOut">
              <a:rPr lang="zh-CN" altLang="en-US" smtClean="0"/>
              <a:t>2026/8/13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B38F98-9C22-4597-8F4F-593BAD614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E176F8-7405-4906-A70B-86BA6CEC4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CD7E-AE54-4138-AAAD-AC9E9BBD38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673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9338FA-228C-451D-BD7B-58E14FA6E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D34F3FE-4734-4ED6-95BC-E77A578BC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2C993F-8AAB-4680-940E-D67412A1F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8F62-F308-4A97-BDBC-4AB4CB139520}" type="datetimeFigureOut">
              <a:rPr lang="zh-CN" altLang="en-US" smtClean="0"/>
              <a:t>2026/8/13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B85797-87F7-455B-B79B-87CCF5F46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B67870C-9D9C-451C-85F1-E848B1DE1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CD7E-AE54-4138-AAAD-AC9E9BBD38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7745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22B479-F819-4945-9573-3AA3F207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E78902C-4F60-4098-B2D9-0441F186E7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0674595-3F3C-4AF8-B98B-B35EC602E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195C20D-2AB8-428D-AFE6-F4ED13C0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8F62-F308-4A97-BDBC-4AB4CB139520}" type="datetimeFigureOut">
              <a:rPr lang="zh-CN" altLang="en-US" smtClean="0"/>
              <a:t>2026/8/13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4DD7208-7CE8-4662-BB56-B828A128D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1930CE7-D000-431E-BCA9-964C42296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CD7E-AE54-4138-AAAD-AC9E9BBD38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1288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19E0D4-2414-4E71-B0AA-7C2DDCCF5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77C9CFE-81F0-4E0A-B323-F5F454E71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48144CD-BBD4-486D-89A8-774A84508F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F3497FC-B9FB-48E4-A6A3-CBA2DEB64E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A654752-CF9B-487A-98A4-33D8F81532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8571C24-BB6A-4862-9C08-19FEEB59D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8F62-F308-4A97-BDBC-4AB4CB139520}" type="datetimeFigureOut">
              <a:rPr lang="zh-CN" altLang="en-US" smtClean="0"/>
              <a:t>2026/8/13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C742656-2F78-4051-AE9D-73670716F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1BD391D-644B-4EA7-BF38-130849D1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CD7E-AE54-4138-AAAD-AC9E9BBD38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1740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B1BC78-A49B-493E-B480-C7B0A8019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D8C3A8C-5AFE-4097-81E7-CB08B7E2C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8F62-F308-4A97-BDBC-4AB4CB139520}" type="datetimeFigureOut">
              <a:rPr lang="zh-CN" altLang="en-US" smtClean="0"/>
              <a:t>2026/8/13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3B8E620-CF0B-4F00-BA57-00B87AB2A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63C0A09-E49E-46C0-9869-74F87ECAC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CD7E-AE54-4138-AAAD-AC9E9BBD38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9951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C74370C-46DA-4D6A-966B-C466AD2AF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8F62-F308-4A97-BDBC-4AB4CB139520}" type="datetimeFigureOut">
              <a:rPr lang="zh-CN" altLang="en-US" smtClean="0"/>
              <a:t>2026/8/13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8B91259-C7D6-4A67-AA1D-46418CB43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2D8F1F4-0EC3-4DD2-86F4-2A2AE7960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CD7E-AE54-4138-AAAD-AC9E9BBD38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8749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C74508-223F-46D2-89C4-F237E619B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894DA9D-8F6A-445C-B969-F572DE572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460F110-6FDF-429A-833A-1C6F02C502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524023A-7648-4C2B-9A21-98EFA01A4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8F62-F308-4A97-BDBC-4AB4CB139520}" type="datetimeFigureOut">
              <a:rPr lang="zh-CN" altLang="en-US" smtClean="0"/>
              <a:t>2026/8/13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7C0041E-7ADA-40A7-83FE-C0A96D8B5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4FDB90-723A-4C98-B360-707B6C06C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CD7E-AE54-4138-AAAD-AC9E9BBD38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284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676ADF-8C32-4CBB-B9CD-907059310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657FD68-846F-4080-BF2F-A27698863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9CDC3B3-F150-4C3D-B771-86663DF853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799A521-3264-4F57-B49E-C81C03BF1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B8F62-F308-4A97-BDBC-4AB4CB139520}" type="datetimeFigureOut">
              <a:rPr lang="zh-CN" altLang="en-US" smtClean="0"/>
              <a:t>2026/8/13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838AC9A-F6C9-4944-85BE-6ABE5E3B7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CE57366-F4D6-4152-8BD5-D59ACF5CC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DCD7E-AE54-4138-AAAD-AC9E9BBD38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9397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51C2464-C917-4DB4-93BC-ECEF353D5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F6BA3AF-7005-47A0-AE57-B8AFF13DE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0658B20-CF37-4636-8645-8B821EDA70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B8F62-F308-4A97-BDBC-4AB4CB139520}" type="datetimeFigureOut">
              <a:rPr lang="zh-CN" altLang="en-US" smtClean="0"/>
              <a:t>2026/8/13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A14AA66-EF7A-4766-9A1D-B75D1C1E1E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FFD515-60E4-45CC-AD5E-3BA91A010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DCD7E-AE54-4138-AAAD-AC9E9BBD38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869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676347"/>
            <a:ext cx="12192000" cy="316906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4610" y="2701925"/>
            <a:ext cx="1213739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spc="600" dirty="0">
                <a:solidFill>
                  <a:schemeClr val="bg1"/>
                </a:solidFill>
                <a:latin typeface="+mj-ea"/>
                <a:ea typeface="+mj-ea"/>
                <a:cs typeface="Times New Roman" panose="02020603050405020304" charset="0"/>
              </a:rPr>
              <a:t>Z</a:t>
            </a:r>
            <a:r>
              <a:rPr lang="zh-CN" altLang="en-US" sz="4000" b="1" spc="600" dirty="0">
                <a:solidFill>
                  <a:schemeClr val="bg1"/>
                </a:solidFill>
                <a:latin typeface="+mj-ea"/>
                <a:ea typeface="+mj-ea"/>
                <a:cs typeface="Times New Roman" panose="02020603050405020304" charset="0"/>
              </a:rPr>
              <a:t>型高密走线板设计方案</a:t>
            </a:r>
            <a:endParaRPr lang="en-US" altLang="zh-CN" sz="4000" b="1" spc="600" dirty="0">
              <a:solidFill>
                <a:schemeClr val="bg1"/>
              </a:solidFill>
              <a:latin typeface="+mj-ea"/>
              <a:ea typeface="+mj-ea"/>
              <a:cs typeface="Times New Roman" panose="02020603050405020304" charset="0"/>
            </a:endParaRPr>
          </a:p>
          <a:p>
            <a:pPr algn="ctr"/>
            <a:endParaRPr lang="en-US" altLang="zh-CN" sz="4000" b="1" spc="600" dirty="0">
              <a:solidFill>
                <a:schemeClr val="bg1"/>
              </a:solidFill>
              <a:latin typeface="+mj-ea"/>
              <a:ea typeface="+mj-ea"/>
              <a:cs typeface="Times New Roman" panose="02020603050405020304" charset="0"/>
            </a:endParaRPr>
          </a:p>
          <a:p>
            <a:pPr algn="ctr"/>
            <a:r>
              <a:rPr lang="zh-CN" altLang="en-US" sz="2400" b="1" spc="600" dirty="0">
                <a:solidFill>
                  <a:schemeClr val="bg1"/>
                </a:solidFill>
                <a:latin typeface="+mj-ea"/>
                <a:ea typeface="+mj-ea"/>
                <a:cs typeface="Times New Roman" panose="02020603050405020304" charset="0"/>
              </a:rPr>
              <a:t>乔锐 唐远平</a:t>
            </a:r>
            <a:endParaRPr lang="zh-CN" altLang="en-US" sz="2400" b="1" spc="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713247" y="5373370"/>
            <a:ext cx="3002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2026</a:t>
            </a:r>
            <a:r>
              <a:rPr lang="zh-CN" altLang="en-US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年</a:t>
            </a:r>
            <a:r>
              <a:rPr lang="en-US" altLang="zh-CN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8</a:t>
            </a:r>
            <a:r>
              <a:rPr lang="zh-CN" altLang="en-US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月</a:t>
            </a:r>
            <a:r>
              <a:rPr lang="en-US" altLang="zh-CN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14</a:t>
            </a:r>
            <a:r>
              <a:rPr lang="zh-CN" altLang="en-US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日</a:t>
            </a:r>
            <a:endParaRPr lang="en-US" altLang="zh-CN" sz="2800" b="1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9A5E54E9-9C7C-4542-AD6F-52C8E297B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0" y="937240"/>
            <a:ext cx="3841279" cy="41446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矩形: 圆角 13"/>
          <p:cNvSpPr/>
          <p:nvPr/>
        </p:nvSpPr>
        <p:spPr>
          <a:xfrm>
            <a:off x="11467465" y="6375571"/>
            <a:ext cx="510540" cy="29908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ea typeface="阿里巴巴普惠体 R" panose="00020600040101010101"/>
                <a:cs typeface="Times New Roman" panose="02020603050405020304" charset="0"/>
              </a:rPr>
              <a:t>1</a:t>
            </a:r>
            <a:endParaRPr lang="zh-CN" altLang="en-US" sz="1400" b="1" dirty="0">
              <a:solidFill>
                <a:schemeClr val="accent1">
                  <a:lumMod val="50000"/>
                </a:schemeClr>
              </a:solidFill>
              <a:latin typeface="Times New Roman" panose="02020603050405020304" charset="0"/>
              <a:ea typeface="阿里巴巴普惠体 R" panose="00020600040101010101"/>
              <a:cs typeface="Times New Roman" panose="0202060305040502030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0" y="0"/>
            <a:ext cx="12192000" cy="83439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08610" y="207010"/>
            <a:ext cx="89137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spc="600" dirty="0">
                <a:cs typeface="Times New Roman" panose="02020603050405020304" charset="0"/>
                <a:sym typeface="+mn-ea"/>
              </a:rPr>
              <a:t>前情回顾</a:t>
            </a:r>
            <a:r>
              <a:rPr lang="en-US" altLang="zh-CN" spc="600" dirty="0">
                <a:cs typeface="Times New Roman" panose="02020603050405020304" charset="0"/>
                <a:sym typeface="+mn-ea"/>
              </a:rPr>
              <a:t>-</a:t>
            </a:r>
            <a:r>
              <a:rPr lang="zh-CN" altLang="en-US" spc="600" dirty="0">
                <a:cs typeface="Times New Roman" panose="02020603050405020304" charset="0"/>
                <a:sym typeface="+mn-ea"/>
              </a:rPr>
              <a:t>三号厅键合机图案特征识别需求</a:t>
            </a:r>
            <a:endParaRPr lang="zh-CN" altLang="en-US" dirty="0">
              <a:sym typeface="+mn-ea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9717234-8BAF-4D02-BCA7-0000BE23460C}"/>
              </a:ext>
            </a:extLst>
          </p:cNvPr>
          <p:cNvSpPr txBox="1"/>
          <p:nvPr/>
        </p:nvSpPr>
        <p:spPr>
          <a:xfrm>
            <a:off x="3356957" y="1195198"/>
            <a:ext cx="4340087" cy="505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图案搜索区域大小约</a:t>
            </a:r>
            <a:r>
              <a:rPr lang="en-US" altLang="zh-C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1.5mm*1.5mm</a:t>
            </a:r>
            <a:endParaRPr lang="zh-CN" alt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D30E9F1-4113-41D7-BD09-014F019DB0FD}"/>
              </a:ext>
            </a:extLst>
          </p:cNvPr>
          <p:cNvSpPr txBox="1"/>
          <p:nvPr/>
        </p:nvSpPr>
        <p:spPr>
          <a:xfrm>
            <a:off x="1101540" y="5233065"/>
            <a:ext cx="2255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键合机图案识别</a:t>
            </a:r>
            <a:endParaRPr lang="zh-CN" altLang="en-US" dirty="0">
              <a:solidFill>
                <a:schemeClr val="accent1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CB2EDD09-23D6-4F60-A449-A199A52E699C}"/>
              </a:ext>
            </a:extLst>
          </p:cNvPr>
          <p:cNvCxnSpPr>
            <a:cxnSpLocks/>
          </p:cNvCxnSpPr>
          <p:nvPr/>
        </p:nvCxnSpPr>
        <p:spPr>
          <a:xfrm flipH="1">
            <a:off x="3021497" y="1493932"/>
            <a:ext cx="564197" cy="31341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F3036888-0BAF-40B0-B575-BC0C5CD6833D}"/>
              </a:ext>
            </a:extLst>
          </p:cNvPr>
          <p:cNvCxnSpPr>
            <a:cxnSpLocks/>
          </p:cNvCxnSpPr>
          <p:nvPr/>
        </p:nvCxnSpPr>
        <p:spPr>
          <a:xfrm flipV="1">
            <a:off x="1470991" y="2928844"/>
            <a:ext cx="437324" cy="12291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D6389EE0-3AB0-412F-8E63-31D06AC30891}"/>
              </a:ext>
            </a:extLst>
          </p:cNvPr>
          <p:cNvSpPr txBox="1"/>
          <p:nvPr/>
        </p:nvSpPr>
        <p:spPr>
          <a:xfrm>
            <a:off x="882626" y="4114674"/>
            <a:ext cx="4340087" cy="505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特征识别区域大小约</a:t>
            </a:r>
            <a:r>
              <a:rPr lang="el-GR" altLang="zh-C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180μ</a:t>
            </a:r>
            <a:r>
              <a:rPr lang="en-US" altLang="zh-C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m*180</a:t>
            </a:r>
            <a:r>
              <a:rPr lang="el-GR" altLang="zh-C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altLang="zh-C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zh-CN" alt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C468CADA-03C5-4B9F-B003-472274BF30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99" t="40542" r="32479" b="31537"/>
          <a:stretch/>
        </p:blipFill>
        <p:spPr>
          <a:xfrm>
            <a:off x="8032504" y="937240"/>
            <a:ext cx="3716393" cy="37883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箭头: 右 20">
            <a:extLst>
              <a:ext uri="{FF2B5EF4-FFF2-40B4-BE49-F238E27FC236}">
                <a16:creationId xmlns:a16="http://schemas.microsoft.com/office/drawing/2014/main" id="{A8E7397A-F1A2-47EA-B3F2-ABC9D116CF1D}"/>
              </a:ext>
            </a:extLst>
          </p:cNvPr>
          <p:cNvSpPr/>
          <p:nvPr/>
        </p:nvSpPr>
        <p:spPr>
          <a:xfrm>
            <a:off x="4338131" y="1893642"/>
            <a:ext cx="3523334" cy="2809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D72DC37A-DDEF-436E-B48C-C8A1676961F0}"/>
              </a:ext>
            </a:extLst>
          </p:cNvPr>
          <p:cNvSpPr txBox="1"/>
          <p:nvPr/>
        </p:nvSpPr>
        <p:spPr>
          <a:xfrm>
            <a:off x="7493573" y="4863733"/>
            <a:ext cx="4794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硅片靶标在键合机识别区域的对比情况</a:t>
            </a:r>
            <a:endParaRPr lang="zh-CN" altLang="en-US" dirty="0">
              <a:solidFill>
                <a:schemeClr val="accent1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8BB1021A-9115-4E5C-8D7F-5790D5372590}"/>
              </a:ext>
            </a:extLst>
          </p:cNvPr>
          <p:cNvSpPr txBox="1"/>
          <p:nvPr/>
        </p:nvSpPr>
        <p:spPr>
          <a:xfrm>
            <a:off x="9056236" y="1167172"/>
            <a:ext cx="2174982" cy="966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十字靶标矩形长</a:t>
            </a:r>
            <a:r>
              <a:rPr lang="en-US" altLang="zh-CN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l-GR" altLang="zh-CN" sz="2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μ</a:t>
            </a:r>
            <a:r>
              <a:rPr lang="en-US" altLang="zh-CN" sz="2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2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，宽</a:t>
            </a:r>
            <a:r>
              <a:rPr lang="en-US" altLang="zh-CN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l-GR" altLang="zh-CN" sz="2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μ</a:t>
            </a:r>
            <a:r>
              <a:rPr lang="en-US" altLang="zh-CN" sz="2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zh-CN" altLang="en-US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箭头: 右 28">
            <a:extLst>
              <a:ext uri="{FF2B5EF4-FFF2-40B4-BE49-F238E27FC236}">
                <a16:creationId xmlns:a16="http://schemas.microsoft.com/office/drawing/2014/main" id="{6B7116CE-A6A5-4A2E-95A5-5B169605E68D}"/>
              </a:ext>
            </a:extLst>
          </p:cNvPr>
          <p:cNvSpPr/>
          <p:nvPr/>
        </p:nvSpPr>
        <p:spPr>
          <a:xfrm rot="7810187">
            <a:off x="5464942" y="4373305"/>
            <a:ext cx="2839205" cy="2809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48337A3A-8F3D-4DF8-A753-F98B44093F0E}"/>
              </a:ext>
            </a:extLst>
          </p:cNvPr>
          <p:cNvSpPr txBox="1"/>
          <p:nvPr/>
        </p:nvSpPr>
        <p:spPr>
          <a:xfrm>
            <a:off x="1262033" y="5813848"/>
            <a:ext cx="9667934" cy="50526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为保证靶标特征尺寸达到键合机识别标准，计划组合的矩形尺寸长</a:t>
            </a:r>
            <a:r>
              <a:rPr lang="en-US" altLang="zh-C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200um</a:t>
            </a:r>
            <a:r>
              <a:rPr lang="zh-CN" alt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，宽</a:t>
            </a:r>
            <a:r>
              <a:rPr lang="en-US" altLang="zh-C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60um</a:t>
            </a:r>
            <a:endParaRPr lang="zh-CN" alt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193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6363E5E-BA02-2AD3-52BD-FBCF2F4A7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883" y="937240"/>
            <a:ext cx="3672142" cy="52451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932B53E-FD89-6ADA-543B-B0BB1AAE6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37" y="913237"/>
            <a:ext cx="3097929" cy="54723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矩形: 圆角 13"/>
          <p:cNvSpPr/>
          <p:nvPr/>
        </p:nvSpPr>
        <p:spPr>
          <a:xfrm>
            <a:off x="11467465" y="6375571"/>
            <a:ext cx="510540" cy="29908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ea typeface="阿里巴巴普惠体 R" panose="00020600040101010101"/>
                <a:cs typeface="Times New Roman" panose="02020603050405020304" charset="0"/>
              </a:rPr>
              <a:t>2</a:t>
            </a:r>
            <a:endParaRPr lang="zh-CN" altLang="en-US" sz="1400" b="1" dirty="0">
              <a:solidFill>
                <a:schemeClr val="accent1">
                  <a:lumMod val="50000"/>
                </a:schemeClr>
              </a:solidFill>
              <a:latin typeface="Times New Roman" panose="02020603050405020304" charset="0"/>
              <a:ea typeface="阿里巴巴普惠体 R" panose="00020600040101010101"/>
              <a:cs typeface="Times New Roman" panose="0202060305040502030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0" y="0"/>
            <a:ext cx="12192000" cy="83439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08610" y="207010"/>
            <a:ext cx="7552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sz="2800" b="1" spc="600" dirty="0">
                <a:solidFill>
                  <a:schemeClr val="bg1"/>
                </a:solidFill>
                <a:latin typeface="+mj-ea"/>
                <a:ea typeface="+mj-ea"/>
                <a:cs typeface="Times New Roman" panose="02020603050405020304" charset="0"/>
              </a:rPr>
              <a:t>设计图案</a:t>
            </a:r>
            <a:endParaRPr lang="zh-CN" altLang="en-US" dirty="0">
              <a:sym typeface="+mn-ea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F24A77-5294-45A5-A325-10DB1B315908}"/>
              </a:ext>
            </a:extLst>
          </p:cNvPr>
          <p:cNvSpPr txBox="1"/>
          <p:nvPr/>
        </p:nvSpPr>
        <p:spPr>
          <a:xfrm>
            <a:off x="-65430" y="6388052"/>
            <a:ext cx="4445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侧边焊盘与靶标（靠近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ASIC</a:t>
            </a: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端）设计图案</a:t>
            </a:r>
            <a:endParaRPr lang="zh-CN" altLang="en-US" dirty="0">
              <a:solidFill>
                <a:schemeClr val="accent1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AAEEC6D-4B58-4297-A385-8405A8494498}"/>
              </a:ext>
            </a:extLst>
          </p:cNvPr>
          <p:cNvSpPr txBox="1"/>
          <p:nvPr/>
        </p:nvSpPr>
        <p:spPr>
          <a:xfrm>
            <a:off x="7407238" y="1008160"/>
            <a:ext cx="1657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设计图案尺寸</a:t>
            </a:r>
            <a:endParaRPr lang="zh-CN" altLang="en-US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A6B4D3C-CD38-4FB9-AE4F-212271F46B75}"/>
              </a:ext>
            </a:extLst>
          </p:cNvPr>
          <p:cNvSpPr/>
          <p:nvPr/>
        </p:nvSpPr>
        <p:spPr>
          <a:xfrm>
            <a:off x="2201113" y="2266950"/>
            <a:ext cx="1236617" cy="23743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箭头: 右 27">
            <a:extLst>
              <a:ext uri="{FF2B5EF4-FFF2-40B4-BE49-F238E27FC236}">
                <a16:creationId xmlns:a16="http://schemas.microsoft.com/office/drawing/2014/main" id="{8EDD4AAE-AC6D-4071-81E1-508CB68896C0}"/>
              </a:ext>
            </a:extLst>
          </p:cNvPr>
          <p:cNvSpPr/>
          <p:nvPr/>
        </p:nvSpPr>
        <p:spPr>
          <a:xfrm>
            <a:off x="4005469" y="3499903"/>
            <a:ext cx="822716" cy="1706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A9087B58-3BE6-401C-A432-AA0056B5F2EB}"/>
              </a:ext>
            </a:extLst>
          </p:cNvPr>
          <p:cNvSpPr/>
          <p:nvPr/>
        </p:nvSpPr>
        <p:spPr>
          <a:xfrm>
            <a:off x="7308123" y="4403141"/>
            <a:ext cx="478973" cy="6473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562DC98C-B230-482F-AF9B-7809AB15B902}"/>
              </a:ext>
            </a:extLst>
          </p:cNvPr>
          <p:cNvCxnSpPr>
            <a:cxnSpLocks/>
            <a:stCxn id="31" idx="3"/>
          </p:cNvCxnSpPr>
          <p:nvPr/>
        </p:nvCxnSpPr>
        <p:spPr>
          <a:xfrm flipV="1">
            <a:off x="7787096" y="3311557"/>
            <a:ext cx="2157442" cy="14152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A587FA2B-10BE-4B7D-8E6C-812E8405F775}"/>
              </a:ext>
            </a:extLst>
          </p:cNvPr>
          <p:cNvSpPr txBox="1"/>
          <p:nvPr/>
        </p:nvSpPr>
        <p:spPr>
          <a:xfrm>
            <a:off x="9684558" y="2351229"/>
            <a:ext cx="2364327" cy="960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特征识别区域大小：</a:t>
            </a:r>
            <a:endParaRPr lang="en-US" altLang="zh-CN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l-GR" altLang="zh-C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180μ</a:t>
            </a:r>
            <a:r>
              <a:rPr lang="en-US" altLang="zh-C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m*180</a:t>
            </a:r>
            <a:r>
              <a:rPr lang="el-GR" altLang="zh-C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altLang="zh-C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zh-CN" alt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箭头: 右 33">
            <a:extLst>
              <a:ext uri="{FF2B5EF4-FFF2-40B4-BE49-F238E27FC236}">
                <a16:creationId xmlns:a16="http://schemas.microsoft.com/office/drawing/2014/main" id="{A94C2DC3-825D-4E9B-AFB4-EF74C234A5EF}"/>
              </a:ext>
            </a:extLst>
          </p:cNvPr>
          <p:cNvSpPr/>
          <p:nvPr/>
        </p:nvSpPr>
        <p:spPr>
          <a:xfrm rot="5400000">
            <a:off x="9341459" y="4696339"/>
            <a:ext cx="3050523" cy="2809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8BD09F29-6929-4BCB-904A-0449DA970F6D}"/>
              </a:ext>
            </a:extLst>
          </p:cNvPr>
          <p:cNvSpPr txBox="1"/>
          <p:nvPr/>
        </p:nvSpPr>
        <p:spPr>
          <a:xfrm>
            <a:off x="4740013" y="6362080"/>
            <a:ext cx="6549556" cy="38138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CN" altLang="en-US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型两个</a:t>
            </a:r>
            <a:r>
              <a:rPr lang="zh-CN" altLang="en-US" sz="1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矩形连接点</a:t>
            </a:r>
            <a:r>
              <a:rPr lang="zh-CN" altLang="en-US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的面积需要在特征识别区域大小范围内，且不能填满识别区域</a:t>
            </a:r>
            <a:endParaRPr lang="zh-CN" altLang="en-US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5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151</Words>
  <Application>Microsoft Office PowerPoint</Application>
  <PresentationFormat>宽屏</PresentationFormat>
  <Paragraphs>19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8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Win11</dc:creator>
  <cp:lastModifiedBy>Win11</cp:lastModifiedBy>
  <cp:revision>3</cp:revision>
  <dcterms:created xsi:type="dcterms:W3CDTF">2026-07-20T08:57:56Z</dcterms:created>
  <dcterms:modified xsi:type="dcterms:W3CDTF">2026-08-13T07:58:57Z</dcterms:modified>
</cp:coreProperties>
</file>