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1" r:id="rId3"/>
    <p:sldId id="256" r:id="rId4"/>
    <p:sldId id="260" r:id="rId5"/>
    <p:sldId id="270" r:id="rId6"/>
    <p:sldId id="267" r:id="rId7"/>
    <p:sldId id="269" r:id="rId8"/>
    <p:sldId id="266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69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4D93F7-81E8-4CD5-B29A-D478D9E65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EAC4AD7-70DD-4FA8-9E2C-E593BCBEB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ED8274-6286-4A9D-9050-D31D41C4C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7771DA-AF3C-45E9-B559-BFC73B32D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68D55B-5BA2-479C-A7F0-27CFE889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77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8F7BC-81FC-4A42-B8E2-A7BE080E7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C85827-71F8-4124-A2D2-1B3B4AF42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8BE3C9-D626-4740-A19D-B32E09F58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00CF67-55AE-4E9B-8608-76A7AAB1E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F76AB4-4461-4CBE-8001-B4E04CD7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98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52C0EE5-1180-4C2F-A1E7-A573F13357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3502F02-2B2F-4B20-B8F9-5A476D206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7EB525-DDCE-4187-B193-0E5F74E8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1A2AD4-988F-4229-9F5B-01ECA9652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5EBEBC-6099-46E0-8C79-26C3F4A57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78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FB011-3617-4A6E-844D-A1E94C9FB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8A3D1B-45D8-4C76-B3DB-5DD15A4FC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D5B2A9-17B8-408B-9CB9-71DDDA62B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A1A305-64EF-4787-913D-F244BDD0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A86B78-C8E4-4B8A-8791-5F82D5E2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99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42EC8F-BEEE-4AA3-9CC2-82B106F21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786E09-9050-4CF6-8E2F-150AF7753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5A5FE2-1A30-413E-8E32-6C0CCA53E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DE729-341E-4AB3-AFAB-83231576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EB75FF-B073-4573-9C61-27D906F4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24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C6E640-E637-4985-8354-8EA52B275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75D513-4553-4E8F-B324-6735A3036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33EB3C-C28D-48F0-B396-73205AD4F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672B58-852B-4ECC-A629-B3E5EF01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D00F88-D995-4868-A473-24FCB9106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55652A-A6AE-43D0-A4E0-6DAEEBBA5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05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097D47-B5F8-47ED-B757-581D12E1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8A2D1ED-259D-489D-A383-C8E1B4A80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69A3E4-7F43-4EE2-B9B1-28F661866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9888FE2-9C67-45A3-9525-2C374C9B7B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A3F5EE-FDC3-40FC-A5D5-5AE70EEBB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9FA8B51-C1CE-4F55-9CB9-32D57B93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4E91FA4-4C26-41AF-A5D0-7F5645153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5E9FC25-8846-4215-9D22-8FEC2E51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6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52992-DB5C-4A9A-84F4-C8EF30ED7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621CDA-5271-4DE9-9BE4-7AC13BE1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FF9BC6-12D0-482F-8CF4-4B5277228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CDAF3A0-D415-4F91-B48B-DBF4270B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00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C37884F-9681-4EBF-9486-A2EB31C86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E9854E-D613-44B9-87E4-F89ED5D7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6AD2B8-4745-4895-8B20-B4DD7595E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07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8C485B-D57A-47EC-9EF1-9F8DA826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9AB14B-A23E-4CEE-91AE-12AC6ED4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A03EDAD-3178-41D9-A231-F75FCE032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F7F1AC-F2D8-47CA-8501-ACB9304A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A841C9-F7A0-49F6-9DC1-9AC639458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AFC70D-825F-4451-B1A5-B46677BF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896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4E0BBA-8E22-4E55-A766-482B60DA6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3F2E1C-2E51-42A6-8C30-415579F589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5E6D842-4237-4CB4-82DD-73BE31C57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20065E-D2CF-41AA-BDAF-96ABCEFD5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D662C2-34D8-4F00-AC34-D9AB22F2A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F701F8A-50A3-4C30-99C9-7159440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48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9236C52-0668-4CF5-90DE-1F151209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3C6A54-84AF-4896-82C7-BECD6E516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E97479-B1A3-4F64-AC47-AB97264E8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E60C5-759C-4E39-A835-5A775538F8FB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F994FA-C2B2-4624-9E1F-3BBD91C6B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67F760-52E5-4467-A9D9-07E36BC9F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5F548-A135-4780-AFD4-BEF9005AB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22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73D366E8-7AAC-E870-4BEA-FFA3F58D6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2118" b="10815"/>
          <a:stretch>
            <a:fillRect/>
          </a:stretch>
        </p:blipFill>
        <p:spPr>
          <a:xfrm>
            <a:off x="10499650" y="-69694"/>
            <a:ext cx="1574800" cy="113601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CD6217B-B3EE-7603-FAE2-B617FF7120B3}"/>
              </a:ext>
            </a:extLst>
          </p:cNvPr>
          <p:cNvSpPr txBox="1"/>
          <p:nvPr/>
        </p:nvSpPr>
        <p:spPr>
          <a:xfrm>
            <a:off x="2735590" y="2921169"/>
            <a:ext cx="67208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6000" dirty="0"/>
              <a:t>COFFEE2 KIT</a:t>
            </a:r>
            <a:r>
              <a:rPr lang="zh-CN" altLang="en-US" sz="6000" dirty="0"/>
              <a:t>测试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07905EE-95DE-6A7B-F039-3F2CC10ECD14}"/>
              </a:ext>
            </a:extLst>
          </p:cNvPr>
          <p:cNvSpPr txBox="1"/>
          <p:nvPr/>
        </p:nvSpPr>
        <p:spPr>
          <a:xfrm>
            <a:off x="4638894" y="4166917"/>
            <a:ext cx="2914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史天宇 郭一航 张慧</a:t>
            </a:r>
          </a:p>
        </p:txBody>
      </p:sp>
    </p:spTree>
    <p:extLst>
      <p:ext uri="{BB962C8B-B14F-4D97-AF65-F5344CB8AC3E}">
        <p14:creationId xmlns:p14="http://schemas.microsoft.com/office/powerpoint/2010/main" val="237357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DC5B7-2710-38B6-AE0E-B076AEA4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0260803-952E-2AF6-2833-D0FCB03B1D0B}"/>
              </a:ext>
            </a:extLst>
          </p:cNvPr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AA94DA-75AA-8C16-B88A-400FDE04435A}"/>
              </a:ext>
            </a:extLst>
          </p:cNvPr>
          <p:cNvSpPr txBox="1"/>
          <p:nvPr/>
        </p:nvSpPr>
        <p:spPr>
          <a:xfrm>
            <a:off x="411480" y="91440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测试目的</a:t>
            </a:r>
            <a:endParaRPr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BA2534-9E79-C762-4AF3-12CDEA361F22}"/>
              </a:ext>
            </a:extLst>
          </p:cNvPr>
          <p:cNvSpPr txBox="1"/>
          <p:nvPr/>
        </p:nvSpPr>
        <p:spPr>
          <a:xfrm>
            <a:off x="10015900" y="137160"/>
            <a:ext cx="1505540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50">
                <a:solidFill>
                  <a:srgbClr val="CBD5E1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X-ray irradiation setup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E7CB577-E230-547D-68DA-C264222DF762}"/>
              </a:ext>
            </a:extLst>
          </p:cNvPr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40CF78-6ABF-1F27-9C3E-716DB43E4E35}"/>
              </a:ext>
            </a:extLst>
          </p:cNvPr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543F55B-DF35-2C1E-9161-19A43B3FF048}"/>
              </a:ext>
            </a:extLst>
          </p:cNvPr>
          <p:cNvSpPr txBox="1"/>
          <p:nvPr/>
        </p:nvSpPr>
        <p:spPr>
          <a:xfrm>
            <a:off x="165653" y="1060967"/>
            <a:ext cx="115293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评估 </a:t>
            </a:r>
            <a:r>
              <a:rPr lang="en-US" altLang="zh-CN" dirty="0"/>
              <a:t>55nm HVCMOS </a:t>
            </a:r>
            <a:r>
              <a:rPr lang="zh-CN" altLang="zh-CN" b="1" dirty="0"/>
              <a:t>COFFEE2 芯片在 X-ray 总电离剂量（TID）辐照下的耐辐照性能</a:t>
            </a:r>
            <a:r>
              <a:rPr lang="zh-CN" altLang="zh-CN" dirty="0"/>
              <a:t>。 </a:t>
            </a:r>
            <a:endParaRPr lang="en-US" altLang="zh-CN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zh-CN" altLang="zh-CN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研究随着累积剂量增加，芯片输出信号的 </a:t>
            </a:r>
            <a:r>
              <a:rPr lang="zh-CN" altLang="zh-CN" b="1" dirty="0"/>
              <a:t>幅度</a:t>
            </a:r>
            <a:r>
              <a:rPr lang="zh-CN" altLang="en-US" b="1" dirty="0"/>
              <a:t>、过阈时间</a:t>
            </a:r>
            <a:r>
              <a:rPr lang="zh-CN" altLang="zh-CN" b="1" dirty="0"/>
              <a:t>、波形形状、噪声及稳定性</a:t>
            </a:r>
            <a:r>
              <a:rPr lang="zh-CN" altLang="zh-CN" dirty="0"/>
              <a:t> 的变化。 </a:t>
            </a:r>
            <a:endParaRPr lang="en-US" altLang="zh-CN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zh-CN" altLang="zh-CN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确定芯片在不同辐照条件下能够保持正常工作的 </a:t>
            </a:r>
            <a:r>
              <a:rPr lang="zh-CN" altLang="zh-CN" b="1" dirty="0"/>
              <a:t>最大累积剂量范围</a:t>
            </a:r>
            <a:r>
              <a:rPr lang="zh-CN" altLang="zh-CN" dirty="0"/>
              <a:t>，并观察可能出现的性能退化或功能失效。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34BBC83-C76D-FCB5-BC8C-F0F61549C013}"/>
              </a:ext>
            </a:extLst>
          </p:cNvPr>
          <p:cNvSpPr txBox="1"/>
          <p:nvPr/>
        </p:nvSpPr>
        <p:spPr>
          <a:xfrm>
            <a:off x="165653" y="2716696"/>
            <a:ext cx="5055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测试样品：</a:t>
            </a:r>
            <a:endParaRPr lang="en-US" altLang="zh-CN" dirty="0"/>
          </a:p>
          <a:p>
            <a:r>
              <a:rPr lang="en-US" altLang="zh-CN" dirty="0"/>
              <a:t>COFFEE2 </a:t>
            </a:r>
            <a:r>
              <a:rPr lang="zh-CN" altLang="en-US" dirty="0"/>
              <a:t>芯片 </a:t>
            </a:r>
            <a:r>
              <a:rPr lang="en-US" altLang="zh-CN" dirty="0"/>
              <a:t>KIT</a:t>
            </a:r>
            <a:r>
              <a:rPr lang="zh-CN" altLang="en-US" dirty="0"/>
              <a:t>阵列</a:t>
            </a:r>
            <a:endParaRPr lang="en-US" altLang="zh-CN" dirty="0"/>
          </a:p>
          <a:p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未经质子辐照芯片</a:t>
            </a:r>
            <a:r>
              <a:rPr lang="en-US" altLang="zh-CN" dirty="0"/>
              <a:t>×2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14</a:t>
            </a:r>
            <a:r>
              <a:rPr lang="zh-CN" altLang="en-US" dirty="0"/>
              <a:t>次方质子辐照芯片</a:t>
            </a:r>
            <a:r>
              <a:rPr lang="en-US" altLang="zh-CN" dirty="0"/>
              <a:t>×1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155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11480" y="91440"/>
            <a:ext cx="29546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测试平台与辐照条件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15900" y="137160"/>
            <a:ext cx="1505540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50">
                <a:solidFill>
                  <a:srgbClr val="CBD5E1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X-ray irradiation setup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15745" y="1713162"/>
            <a:ext cx="3429000" cy="2148840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890065" y="1923474"/>
            <a:ext cx="3335080" cy="16927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 sz="1800">
                <a:solidFill>
                  <a:srgbClr val="1E293B"/>
                </a:solidFill>
                <a:latin typeface="Aptos"/>
              </a:defRPr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</a:rPr>
              <a:t>电压</a:t>
            </a:r>
            <a:r>
              <a:rPr lang="en-US" altLang="zh-CN" sz="2800" dirty="0">
                <a:latin typeface="Arial" panose="020B0604020202020204" pitchFamily="34" charset="0"/>
                <a:ea typeface="微软雅黑" panose="020B0503020204020204" pitchFamily="34" charset="-122"/>
              </a:rPr>
              <a:t>40/160kV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 sz="1800">
                <a:solidFill>
                  <a:srgbClr val="1E293B"/>
                </a:solidFill>
                <a:latin typeface="Aptos"/>
              </a:defRPr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</a:rPr>
              <a:t>电流</a:t>
            </a:r>
            <a:r>
              <a:rPr lang="en-US" altLang="zh-CN" sz="2800" dirty="0">
                <a:latin typeface="Arial" panose="020B0604020202020204" pitchFamily="34" charset="0"/>
                <a:ea typeface="微软雅黑" panose="020B0503020204020204" pitchFamily="34" charset="-122"/>
              </a:rPr>
              <a:t>20mA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 sz="1800">
                <a:solidFill>
                  <a:srgbClr val="1E293B"/>
                </a:solidFill>
                <a:latin typeface="Aptos"/>
              </a:defRPr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</a:rPr>
              <a:t>剂量率</a:t>
            </a:r>
            <a:r>
              <a:rPr lang="en-US" altLang="zh-CN" sz="2800" dirty="0">
                <a:latin typeface="Arial" panose="020B0604020202020204" pitchFamily="34" charset="0"/>
                <a:ea typeface="微软雅黑" panose="020B0503020204020204" pitchFamily="34" charset="-122"/>
              </a:rPr>
              <a:t>2/6Mrad/h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2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D308B3F-DB06-A2D2-F30B-FCFB5121D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0" t="22155"/>
          <a:stretch/>
        </p:blipFill>
        <p:spPr>
          <a:xfrm>
            <a:off x="1372696" y="1367703"/>
            <a:ext cx="6991259" cy="39325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D32A376-2AF1-E43A-49C6-9ED5A721EB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6" t="1766" r="-1606" b="21365"/>
          <a:stretch/>
        </p:blipFill>
        <p:spPr>
          <a:xfrm>
            <a:off x="0" y="704088"/>
            <a:ext cx="2446861" cy="2536341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AE6B7D5-F55F-558C-7D92-929A8B1B5F2E}"/>
              </a:ext>
            </a:extLst>
          </p:cNvPr>
          <p:cNvCxnSpPr>
            <a:cxnSpLocks/>
          </p:cNvCxnSpPr>
          <p:nvPr/>
        </p:nvCxnSpPr>
        <p:spPr>
          <a:xfrm flipH="1" flipV="1">
            <a:off x="2446861" y="753783"/>
            <a:ext cx="251790" cy="8690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2B8E255-9C7C-6FC4-23AF-2CE32F998EE3}"/>
              </a:ext>
            </a:extLst>
          </p:cNvPr>
          <p:cNvCxnSpPr>
            <a:cxnSpLocks/>
          </p:cNvCxnSpPr>
          <p:nvPr/>
        </p:nvCxnSpPr>
        <p:spPr>
          <a:xfrm flipH="1">
            <a:off x="2446861" y="3223863"/>
            <a:ext cx="2517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FBC3826F-6A75-9018-B745-11BC10C29F49}"/>
              </a:ext>
            </a:extLst>
          </p:cNvPr>
          <p:cNvSpPr/>
          <p:nvPr/>
        </p:nvSpPr>
        <p:spPr>
          <a:xfrm>
            <a:off x="2698651" y="1622808"/>
            <a:ext cx="1656521" cy="2895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02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07117DD-08A9-4C71-3D39-9B01B31EFB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6" t="1" r="-1" b="20672"/>
          <a:stretch/>
        </p:blipFill>
        <p:spPr>
          <a:xfrm>
            <a:off x="594360" y="1097280"/>
            <a:ext cx="5166360" cy="47548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A803B98-9247-B5A1-68B0-83B1C3967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69" b="4961"/>
          <a:stretch/>
        </p:blipFill>
        <p:spPr>
          <a:xfrm>
            <a:off x="6217920" y="1097280"/>
            <a:ext cx="5166360" cy="47548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11480" y="91440"/>
            <a:ext cx="26468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芯片辐照测试布置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37692" y="137160"/>
            <a:ext cx="268374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50">
                <a:solidFill>
                  <a:srgbClr val="CBD5E1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Powered-off vs. powered-on configuration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04306" y="5897880"/>
            <a:ext cx="114646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E293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未上电辐照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4046" y="5897880"/>
            <a:ext cx="9541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E293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上电辐照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4</a:t>
            </a:r>
          </a:p>
        </p:txBody>
      </p:sp>
    </p:spTree>
    <p:extLst>
      <p:ext uri="{BB962C8B-B14F-4D97-AF65-F5344CB8AC3E}">
        <p14:creationId xmlns:p14="http://schemas.microsoft.com/office/powerpoint/2010/main" val="3325077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350B8CD-3DFA-1ACB-9C57-7519A7CAC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05761"/>
            <a:ext cx="10515600" cy="40790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11480" y="91440"/>
            <a:ext cx="233910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剂量率位置依赖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39944" y="137160"/>
            <a:ext cx="1481496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50">
                <a:solidFill>
                  <a:srgbClr val="CBD5E1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Dose rate vs. position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3</a:t>
            </a:r>
          </a:p>
        </p:txBody>
      </p:sp>
    </p:spTree>
    <p:extLst>
      <p:ext uri="{BB962C8B-B14F-4D97-AF65-F5344CB8AC3E}">
        <p14:creationId xmlns:p14="http://schemas.microsoft.com/office/powerpoint/2010/main" val="259699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61209CC-205B-157E-FB87-B5D2D27EB9A3}"/>
              </a:ext>
            </a:extLst>
          </p:cNvPr>
          <p:cNvPicPr>
            <a:picLocks/>
          </p:cNvPicPr>
          <p:nvPr/>
        </p:nvPicPr>
        <p:blipFill>
          <a:blip r:embed="rId2"/>
          <a:srcRect b="8364"/>
          <a:stretch>
            <a:fillRect/>
          </a:stretch>
        </p:blipFill>
        <p:spPr>
          <a:xfrm>
            <a:off x="1662486" y="1348365"/>
            <a:ext cx="3337560" cy="443484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F175143-C3DA-D413-8D81-40BD5E6901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6" t="19150" r="38199" b="9809"/>
          <a:stretch/>
        </p:blipFill>
        <p:spPr>
          <a:xfrm>
            <a:off x="6498601" y="1326147"/>
            <a:ext cx="3337560" cy="443484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11480" y="91440"/>
            <a:ext cx="558678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芯片</a:t>
            </a:r>
            <a:r>
              <a:rPr dirty="0">
                <a:latin typeface="Arial" panose="020B0604020202020204" pitchFamily="34" charset="0"/>
                <a:ea typeface="微软雅黑" panose="020B0503020204020204" pitchFamily="34" charset="-122"/>
              </a:rPr>
              <a:t> 00：未质子辐射，未上电 TID </a:t>
            </a:r>
            <a:r>
              <a:rPr dirty="0" err="1">
                <a:latin typeface="Arial" panose="020B0604020202020204" pitchFamily="34" charset="0"/>
                <a:ea typeface="微软雅黑" panose="020B0503020204020204" pitchFamily="34" charset="-122"/>
              </a:rPr>
              <a:t>辐照</a:t>
            </a:r>
            <a:endParaRPr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256846" y="5892933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55 Mrad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59899" y="5892933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 dirty="0">
                <a:latin typeface="Arial" panose="020B0604020202020204" pitchFamily="34" charset="0"/>
                <a:ea typeface="微软雅黑" panose="020B0503020204020204" pitchFamily="34" charset="-122"/>
              </a:rPr>
              <a:t>95 Mrad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5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B8D2DA6E-85ED-5A44-9A5A-C5777962417E}"/>
              </a:ext>
            </a:extLst>
          </p:cNvPr>
          <p:cNvSpPr txBox="1"/>
          <p:nvPr/>
        </p:nvSpPr>
        <p:spPr>
          <a:xfrm>
            <a:off x="8286190" y="658368"/>
            <a:ext cx="314381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B91C1C"/>
                </a:solidFill>
                <a:latin typeface="Aptos"/>
              </a:defRPr>
            </a:pP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</a:rPr>
              <a:t>105</a:t>
            </a:r>
            <a:r>
              <a:rPr sz="2400" dirty="0">
                <a:latin typeface="Arial" panose="020B0604020202020204" pitchFamily="34" charset="0"/>
                <a:ea typeface="微软雅黑" panose="020B0503020204020204" pitchFamily="34" charset="-122"/>
              </a:rPr>
              <a:t> Mrad 后</a:t>
            </a:r>
            <a:r>
              <a:rPr lang="zh-CN" altLang="en-US" sz="2400" b="1" dirty="0">
                <a:solidFill>
                  <a:srgbClr val="B91C1C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仍有信号</a:t>
            </a:r>
            <a:endParaRPr sz="2400" b="1" dirty="0">
              <a:solidFill>
                <a:srgbClr val="B91C1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645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50BE3BC-B2E1-B4E0-1EE8-BBA8E4BC0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6" t="31141" r="40481" b="15902"/>
          <a:stretch>
            <a:fillRect/>
          </a:stretch>
        </p:blipFill>
        <p:spPr>
          <a:xfrm>
            <a:off x="2238026" y="1216152"/>
            <a:ext cx="3337560" cy="44348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C5FD6F3-A1FD-FD51-B99A-FA41D776E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3" t="19685" r="37246" b="18472"/>
          <a:stretch>
            <a:fillRect/>
          </a:stretch>
        </p:blipFill>
        <p:spPr>
          <a:xfrm rot="181447">
            <a:off x="7034387" y="1204982"/>
            <a:ext cx="3337560" cy="4434840"/>
          </a:xfrm>
          <a:custGeom>
            <a:avLst/>
            <a:gdLst>
              <a:gd name="csX0" fmla="*/ 0 w 1973245"/>
              <a:gd name="csY0" fmla="*/ 93649 h 4241185"/>
              <a:gd name="csX1" fmla="*/ 1772652 w 1973245"/>
              <a:gd name="csY1" fmla="*/ 0 h 4241185"/>
              <a:gd name="csX2" fmla="*/ 1973245 w 1973245"/>
              <a:gd name="csY2" fmla="*/ 3796969 h 4241185"/>
              <a:gd name="csX3" fmla="*/ 1973245 w 1973245"/>
              <a:gd name="csY3" fmla="*/ 4148094 h 4241185"/>
              <a:gd name="csX4" fmla="*/ 211146 w 1973245"/>
              <a:gd name="csY4" fmla="*/ 4241185 h 4241185"/>
              <a:gd name="csX5" fmla="*/ 0 w 1973245"/>
              <a:gd name="csY5" fmla="*/ 244465 h 42411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973245" h="4241185">
                <a:moveTo>
                  <a:pt x="0" y="93649"/>
                </a:moveTo>
                <a:lnTo>
                  <a:pt x="1772652" y="0"/>
                </a:lnTo>
                <a:lnTo>
                  <a:pt x="1973245" y="3796969"/>
                </a:lnTo>
                <a:lnTo>
                  <a:pt x="1973245" y="4148094"/>
                </a:lnTo>
                <a:lnTo>
                  <a:pt x="211146" y="4241185"/>
                </a:lnTo>
                <a:lnTo>
                  <a:pt x="0" y="244465"/>
                </a:lnTo>
                <a:close/>
              </a:path>
            </a:pathLst>
          </a:custGeom>
        </p:spPr>
      </p:pic>
      <p:sp>
        <p:nvSpPr>
          <p:cNvPr id="12" name="Rectangle 11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11480" y="91440"/>
            <a:ext cx="527900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芯片</a:t>
            </a:r>
            <a:r>
              <a:rPr dirty="0">
                <a:latin typeface="Arial" panose="020B0604020202020204" pitchFamily="34" charset="0"/>
                <a:ea typeface="微软雅黑" panose="020B0503020204020204" pitchFamily="34" charset="-122"/>
              </a:rPr>
              <a:t> 01：未质子辐射，上电 TID </a:t>
            </a:r>
            <a:r>
              <a:rPr dirty="0" err="1">
                <a:latin typeface="Arial" panose="020B0604020202020204" pitchFamily="34" charset="0"/>
                <a:ea typeface="微软雅黑" panose="020B0503020204020204" pitchFamily="34" charset="-122"/>
              </a:rPr>
              <a:t>辐照</a:t>
            </a:r>
            <a:endParaRPr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832387" y="5760720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50 Mrad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28747" y="5724773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70 Mrad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6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F71A4EC7-41FD-B619-06C5-D0558646775B}"/>
              </a:ext>
            </a:extLst>
          </p:cNvPr>
          <p:cNvSpPr txBox="1"/>
          <p:nvPr/>
        </p:nvSpPr>
        <p:spPr>
          <a:xfrm>
            <a:off x="7842158" y="658368"/>
            <a:ext cx="358784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B91C1C"/>
                </a:solidFill>
                <a:latin typeface="Aptos"/>
              </a:defRPr>
            </a:pPr>
            <a:r>
              <a:rPr sz="2400" dirty="0">
                <a:latin typeface="Arial" panose="020B0604020202020204" pitchFamily="34" charset="0"/>
                <a:ea typeface="微软雅黑" panose="020B0503020204020204" pitchFamily="34" charset="-122"/>
              </a:rPr>
              <a:t>75 Mrad 后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</a:rPr>
              <a:t>仍有正常信号</a:t>
            </a:r>
            <a:endParaRPr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5838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A63E9DD-20A6-42FF-9884-F8FE8E808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1" t="21062" r="30172" b="18113"/>
          <a:stretch/>
        </p:blipFill>
        <p:spPr>
          <a:xfrm>
            <a:off x="1688061" y="1337256"/>
            <a:ext cx="3337560" cy="443484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881A1DD-AE2C-4E9A-A4CF-0B992A124B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8" t="17106" r="35941" b="18555"/>
          <a:stretch/>
        </p:blipFill>
        <p:spPr>
          <a:xfrm>
            <a:off x="6895238" y="1337256"/>
            <a:ext cx="3337560" cy="443484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11480" y="91440"/>
            <a:ext cx="584487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芯片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</a:rPr>
              <a:t>04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：</a:t>
            </a:r>
            <a:r>
              <a:rPr dirty="0">
                <a:latin typeface="Arial" panose="020B0604020202020204" pitchFamily="34" charset="0"/>
                <a:ea typeface="微软雅黑" panose="020B0503020204020204" pitchFamily="34" charset="-122"/>
              </a:rPr>
              <a:t>14 </a:t>
            </a:r>
            <a:r>
              <a:rPr dirty="0" err="1">
                <a:latin typeface="Arial" panose="020B0604020202020204" pitchFamily="34" charset="0"/>
                <a:ea typeface="微软雅黑" panose="020B0503020204020204" pitchFamily="34" charset="-122"/>
              </a:rPr>
              <a:t>次方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质子辐照</a:t>
            </a:r>
            <a:r>
              <a:rPr dirty="0">
                <a:latin typeface="Arial" panose="020B0604020202020204" pitchFamily="34" charset="0"/>
                <a:ea typeface="微软雅黑" panose="020B0503020204020204" pitchFamily="34" charset="-122"/>
              </a:rPr>
              <a:t>：TID </a:t>
            </a:r>
            <a:r>
              <a:rPr dirty="0" err="1">
                <a:latin typeface="Arial" panose="020B0604020202020204" pitchFamily="34" charset="0"/>
                <a:ea typeface="微软雅黑" panose="020B0503020204020204" pitchFamily="34" charset="-122"/>
              </a:rPr>
              <a:t>辐照过程</a:t>
            </a:r>
            <a:endParaRPr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2422" y="5881824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55 Mrad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41127" y="5881824"/>
            <a:ext cx="2148840" cy="438912"/>
          </a:xfrm>
          <a:prstGeom prst="roundRect">
            <a:avLst/>
          </a:prstGeom>
          <a:solidFill>
            <a:srgbClr val="F1F5F9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9375A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60 Mrad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49935" y="658368"/>
            <a:ext cx="328006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B91C1C"/>
                </a:solidFill>
                <a:latin typeface="Aptos"/>
              </a:defRPr>
            </a:pPr>
            <a:r>
              <a:rPr sz="2400" dirty="0">
                <a:latin typeface="Arial" panose="020B0604020202020204" pitchFamily="34" charset="0"/>
                <a:ea typeface="微软雅黑" panose="020B0503020204020204" pitchFamily="34" charset="-122"/>
              </a:rPr>
              <a:t>75 Mrad </a:t>
            </a:r>
            <a:r>
              <a:rPr sz="2400" dirty="0" err="1">
                <a:latin typeface="Arial" panose="020B0604020202020204" pitchFamily="34" charset="0"/>
                <a:ea typeface="微软雅黑" panose="020B0503020204020204" pitchFamily="34" charset="-122"/>
              </a:rPr>
              <a:t>后基本无信号</a:t>
            </a:r>
            <a:endParaRPr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3397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66928"/>
          </a:xfrm>
          <a:prstGeom prst="rect">
            <a:avLst/>
          </a:prstGeom>
          <a:solidFill>
            <a:srgbClr val="1937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91440"/>
            <a:ext cx="26116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TID 测试结果汇总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9693" y="137160"/>
            <a:ext cx="76174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50">
                <a:solidFill>
                  <a:srgbClr val="CBD5E1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Summary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066033"/>
              </p:ext>
            </p:extLst>
          </p:nvPr>
        </p:nvGraphicFramePr>
        <p:xfrm>
          <a:off x="1051560" y="1934155"/>
          <a:ext cx="10058400" cy="2779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 lang="zh-CN" altLang="en-US"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芯片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193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前序状态 / 辐照方式</a:t>
                      </a:r>
                    </a:p>
                  </a:txBody>
                  <a:tcPr marL="109728" marR="109728" marT="73152" marB="73152">
                    <a:solidFill>
                      <a:srgbClr val="1937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rPr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TID 结果</a:t>
                      </a:r>
                    </a:p>
                  </a:txBody>
                  <a:tcPr marL="109728" marR="109728" marT="73152" marB="73152">
                    <a:solidFill>
                      <a:srgbClr val="1937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14 </a:t>
                      </a:r>
                      <a:r>
                        <a:rPr dirty="0" err="1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次方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lang="en-US" altLang="zh-CN"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14</a:t>
                      </a:r>
                      <a:r>
                        <a:rPr lang="zh-CN" altLang="en-US"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次方质子辐照；未上电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75 </a:t>
                      </a:r>
                      <a:r>
                        <a:rPr dirty="0" err="1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Mrad（后基本无信号</a:t>
                      </a:r>
                      <a:r>
                        <a:rPr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00</a:t>
                      </a:r>
                    </a:p>
                  </a:txBody>
                  <a:tcPr marL="109728" marR="109728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dirty="0" err="1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未质子辐射；未上电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105 Mrad</a:t>
                      </a:r>
                      <a:r>
                        <a:rPr lang="zh-CN" altLang="en-US"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（后基本无信号）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01</a:t>
                      </a: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未质子辐射；上电</a:t>
                      </a: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0">
                          <a:solidFill>
                            <a:srgbClr val="1E293B"/>
                          </a:solidFill>
                          <a:latin typeface="Aptos"/>
                        </a:defRPr>
                      </a:pPr>
                      <a:r>
                        <a:rPr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75 Mrad</a:t>
                      </a:r>
                      <a:r>
                        <a:rPr lang="zh-CN" altLang="en-US" dirty="0"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（后仍有信号）</a:t>
                      </a:r>
                      <a:endParaRPr dirty="0"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09728" marR="109728" marT="73152" marB="73152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11480" y="6537960"/>
            <a:ext cx="11338560" cy="13716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311870" y="6583680"/>
            <a:ext cx="1282722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ptos"/>
              </a:defRPr>
            </a:pPr>
            <a:r>
              <a:rPr>
                <a:latin typeface="Arial" panose="020B0604020202020204" pitchFamily="34" charset="0"/>
                <a:ea typeface="微软雅黑" panose="020B0503020204020204" pitchFamily="34" charset="-122"/>
              </a:rPr>
              <a:t>COFFEE2 TID Test  |  9</a:t>
            </a:r>
          </a:p>
        </p:txBody>
      </p:sp>
    </p:spTree>
    <p:extLst>
      <p:ext uri="{BB962C8B-B14F-4D97-AF65-F5344CB8AC3E}">
        <p14:creationId xmlns:p14="http://schemas.microsoft.com/office/powerpoint/2010/main" val="5454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366</Words>
  <Application>Microsoft Office PowerPoint</Application>
  <PresentationFormat>宽屏</PresentationFormat>
  <Paragraphs>59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2" baseType="lpstr"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yhaguo@outlook.com</dc:creator>
  <cp:lastModifiedBy>天宇 史</cp:lastModifiedBy>
  <cp:revision>28</cp:revision>
  <dcterms:created xsi:type="dcterms:W3CDTF">2026-07-26T12:10:14Z</dcterms:created>
  <dcterms:modified xsi:type="dcterms:W3CDTF">2026-08-18T06:19:42Z</dcterms:modified>
</cp:coreProperties>
</file>