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9.xml" ContentType="application/vnd.openxmlformats-officedocument.presentationml.notes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04"/>
    <p:restoredTop sz="94610"/>
  </p:normalViewPr>
  <p:slideViewPr>
    <p:cSldViewPr snapToGrid="0" snapToObjects="1">
      <p:cViewPr>
        <p:scale>
          <a:sx n="158" d="100"/>
          <a:sy n="158" d="100"/>
        </p:scale>
        <p:origin x="6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title>
      <c:tx>
        <c:rich>
          <a:bodyPr/>
          <a:lstStyle/>
          <a:p>
            <a:pPr>
              <a:defRPr sz="1200" b="0" i="0" u="none" strike="noStrike">
                <a:solidFill>
                  <a:srgbClr val="0B0B0B"/>
                </a:solidFill>
                <a:latin typeface="Arial"/>
              </a:defRPr>
            </a:pPr>
            <a:r>
              <a:rPr lang="zh-CN" altLang="en-US" sz="1200" b="0" i="0" u="none" strike="noStrike">
                <a:solidFill>
                  <a:srgbClr val="0B0B0B"/>
                </a:solidFill>
                <a:latin typeface="Arial"/>
              </a:rPr>
              <a:t>探测效率与电荷收集效率 </a:t>
            </a:r>
            <a:r>
              <a:rPr lang="en-US" sz="1200" b="0" i="0" u="none" strike="noStrike">
                <a:solidFill>
                  <a:srgbClr val="0B0B0B"/>
                </a:solidFill>
                <a:latin typeface="Arial"/>
              </a:rPr>
              <a:t>vs pY</a:t>
            </a:r>
          </a:p>
        </c:rich>
      </c:tx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探测效率 (%)</c:v>
                </c:pt>
              </c:strCache>
            </c:strRef>
          </c:tx>
          <c:spPr>
            <a:ln w="25400" cap="flat">
              <a:solidFill>
                <a:srgbClr val="2A78D6"/>
              </a:solidFill>
              <a:prstDash val="solid"/>
              <a:round/>
            </a:ln>
            <a:effectLst/>
          </c:spPr>
          <c:marker>
            <c:symbol val="circle"/>
            <c:size val="7"/>
            <c:spPr>
              <a:solidFill>
                <a:srgbClr val="2A78D6"/>
              </a:solidFill>
              <a:ln w="9525" cap="flat">
                <a:solidFill>
                  <a:srgbClr val="2A78D6"/>
                </a:solidFill>
                <a:prstDash val="solid"/>
                <a:round/>
              </a:ln>
              <a:effectLst/>
            </c:spPr>
          </c:marker>
          <c:xVal>
            <c:numRef>
              <c:f>Sheet1!$A$2:$A$13</c:f>
              <c:numCache>
                <c:formatCode>General</c:formatCode>
                <c:ptCount val="12"/>
                <c:pt idx="0">
                  <c:v>10</c:v>
                </c:pt>
                <c:pt idx="1">
                  <c:v>16</c:v>
                </c:pt>
                <c:pt idx="2">
                  <c:v>20</c:v>
                </c:pt>
                <c:pt idx="3">
                  <c:v>25</c:v>
                </c:pt>
                <c:pt idx="4">
                  <c:v>30</c:v>
                </c:pt>
                <c:pt idx="5">
                  <c:v>40</c:v>
                </c:pt>
                <c:pt idx="6">
                  <c:v>50</c:v>
                </c:pt>
                <c:pt idx="7">
                  <c:v>60</c:v>
                </c:pt>
                <c:pt idx="8">
                  <c:v>70</c:v>
                </c:pt>
                <c:pt idx="9">
                  <c:v>80</c:v>
                </c:pt>
                <c:pt idx="10">
                  <c:v>90</c:v>
                </c:pt>
                <c:pt idx="11">
                  <c:v>100</c:v>
                </c:pt>
              </c:numCache>
            </c:numRef>
          </c:xVal>
          <c:yVal>
            <c:numRef>
              <c:f>Sheet1!$B$2:$B$13</c:f>
              <c:numCache>
                <c:formatCode>General</c:formatCode>
                <c:ptCount val="12"/>
                <c:pt idx="0">
                  <c:v>99.9</c:v>
                </c:pt>
                <c:pt idx="1">
                  <c:v>100</c:v>
                </c:pt>
                <c:pt idx="2">
                  <c:v>100</c:v>
                </c:pt>
                <c:pt idx="3">
                  <c:v>99.5</c:v>
                </c:pt>
                <c:pt idx="4">
                  <c:v>98.2</c:v>
                </c:pt>
                <c:pt idx="5">
                  <c:v>88</c:v>
                </c:pt>
                <c:pt idx="6">
                  <c:v>70.3</c:v>
                </c:pt>
                <c:pt idx="7">
                  <c:v>63.1</c:v>
                </c:pt>
                <c:pt idx="8">
                  <c:v>54.7</c:v>
                </c:pt>
                <c:pt idx="9">
                  <c:v>44.7</c:v>
                </c:pt>
                <c:pt idx="10">
                  <c:v>41.3</c:v>
                </c:pt>
                <c:pt idx="11">
                  <c:v>36.6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FEC1-F246-ACEB-5F3CA265D7E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CCE (%)</c:v>
                </c:pt>
              </c:strCache>
            </c:strRef>
          </c:tx>
          <c:spPr>
            <a:ln w="25400" cap="flat">
              <a:solidFill>
                <a:srgbClr val="EB6834"/>
              </a:solidFill>
              <a:prstDash val="solid"/>
              <a:round/>
            </a:ln>
            <a:effectLst/>
          </c:spPr>
          <c:marker>
            <c:symbol val="circle"/>
            <c:size val="7"/>
            <c:spPr>
              <a:solidFill>
                <a:srgbClr val="EB6834"/>
              </a:solidFill>
              <a:ln w="9525" cap="flat">
                <a:solidFill>
                  <a:srgbClr val="EB6834"/>
                </a:solidFill>
                <a:prstDash val="solid"/>
                <a:round/>
              </a:ln>
              <a:effectLst/>
            </c:spPr>
          </c:marker>
          <c:xVal>
            <c:numRef>
              <c:f>Sheet1!$A$2:$A$13</c:f>
              <c:numCache>
                <c:formatCode>General</c:formatCode>
                <c:ptCount val="12"/>
                <c:pt idx="0">
                  <c:v>10</c:v>
                </c:pt>
                <c:pt idx="1">
                  <c:v>16</c:v>
                </c:pt>
                <c:pt idx="2">
                  <c:v>20</c:v>
                </c:pt>
                <c:pt idx="3">
                  <c:v>25</c:v>
                </c:pt>
                <c:pt idx="4">
                  <c:v>30</c:v>
                </c:pt>
                <c:pt idx="5">
                  <c:v>40</c:v>
                </c:pt>
                <c:pt idx="6">
                  <c:v>50</c:v>
                </c:pt>
                <c:pt idx="7">
                  <c:v>60</c:v>
                </c:pt>
                <c:pt idx="8">
                  <c:v>70</c:v>
                </c:pt>
                <c:pt idx="9">
                  <c:v>80</c:v>
                </c:pt>
                <c:pt idx="10">
                  <c:v>90</c:v>
                </c:pt>
                <c:pt idx="11">
                  <c:v>100</c:v>
                </c:pt>
              </c:numCache>
            </c:numRef>
          </c:xVal>
          <c:yVal>
            <c:numRef>
              <c:f>Sheet1!$C$2:$C$13</c:f>
              <c:numCache>
                <c:formatCode>General</c:formatCode>
                <c:ptCount val="12"/>
                <c:pt idx="0">
                  <c:v>99.7</c:v>
                </c:pt>
                <c:pt idx="1">
                  <c:v>99.1</c:v>
                </c:pt>
                <c:pt idx="2">
                  <c:v>98.2</c:v>
                </c:pt>
                <c:pt idx="3">
                  <c:v>95.6</c:v>
                </c:pt>
                <c:pt idx="4">
                  <c:v>93</c:v>
                </c:pt>
                <c:pt idx="5">
                  <c:v>83.6</c:v>
                </c:pt>
                <c:pt idx="6">
                  <c:v>71.8</c:v>
                </c:pt>
                <c:pt idx="7">
                  <c:v>64.400000000000006</c:v>
                </c:pt>
                <c:pt idx="8">
                  <c:v>57.9</c:v>
                </c:pt>
                <c:pt idx="9">
                  <c:v>48.8</c:v>
                </c:pt>
                <c:pt idx="10">
                  <c:v>44</c:v>
                </c:pt>
                <c:pt idx="11">
                  <c:v>39.4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FEC1-F246-ACEB-5F3CA265D7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94734554"/>
        <c:axId val="2094734552"/>
      </c:scatterChart>
      <c:valAx>
        <c:axId val="2094734554"/>
        <c:scaling>
          <c:orientation val="minMax"/>
          <c:max val="105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000" b="0" i="0" u="none" strike="noStrike">
                    <a:solidFill>
                      <a:srgbClr val="52514E"/>
                    </a:solidFill>
                    <a:latin typeface="Arial"/>
                  </a:defRPr>
                </a:pPr>
                <a:r>
                  <a:rPr lang="zh-CN" altLang="en-US" sz="1000" b="0" i="0" u="none" strike="noStrike">
                    <a:solidFill>
                      <a:srgbClr val="52514E"/>
                    </a:solidFill>
                    <a:latin typeface="Arial"/>
                  </a:rPr>
                  <a:t>像素 </a:t>
                </a:r>
                <a:r>
                  <a:rPr lang="en-US" sz="1000" b="0" i="0" u="none" strike="noStrike">
                    <a:solidFill>
                      <a:srgbClr val="52514E"/>
                    </a:solidFill>
                    <a:latin typeface="Arial"/>
                  </a:rPr>
                  <a:t>Y </a:t>
                </a:r>
                <a:r>
                  <a:rPr lang="zh-CN" altLang="en-US" sz="1000" b="0" i="0" u="none" strike="noStrike">
                    <a:solidFill>
                      <a:srgbClr val="52514E"/>
                    </a:solidFill>
                    <a:latin typeface="Arial"/>
                  </a:rPr>
                  <a:t>尺寸 </a:t>
                </a:r>
                <a:r>
                  <a:rPr lang="en-US" altLang="zh-CN" sz="1000" b="0" i="0" u="none" strike="noStrike">
                    <a:solidFill>
                      <a:srgbClr val="52514E"/>
                    </a:solidFill>
                    <a:latin typeface="Arial"/>
                  </a:rPr>
                  <a:t>(µ</a:t>
                </a:r>
                <a:r>
                  <a:rPr lang="en-US" sz="1000" b="0" i="0" u="none" strike="noStrike">
                    <a:solidFill>
                      <a:srgbClr val="52514E"/>
                    </a:solidFill>
                    <a:latin typeface="Arial"/>
                  </a:rPr>
                  <a:t>m)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12700" cap="flat">
            <a:solidFill>
              <a:srgbClr val="E1E0D9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898781"/>
                </a:solidFill>
                <a:latin typeface="Arial"/>
              </a:defRPr>
            </a:pPr>
            <a:endParaRPr lang="en-CN"/>
          </a:p>
        </c:txPr>
        <c:crossAx val="2094734552"/>
        <c:crosses val="autoZero"/>
        <c:crossBetween val="midCat"/>
      </c:valAx>
      <c:valAx>
        <c:axId val="2094734552"/>
        <c:scaling>
          <c:orientation val="minMax"/>
          <c:max val="105"/>
          <c:min val="0"/>
        </c:scaling>
        <c:delete val="0"/>
        <c:axPos val="l"/>
        <c:majorGridlines>
          <c:spPr>
            <a:ln w="6350" cap="flat">
              <a:solidFill>
                <a:srgbClr val="E1E0D9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1000" b="0" i="0" u="none" strike="noStrike">
                    <a:solidFill>
                      <a:srgbClr val="52514E"/>
                    </a:solidFill>
                    <a:latin typeface="Arial"/>
                  </a:defRPr>
                </a:pPr>
                <a:r>
                  <a:rPr lang="en-CN" sz="1000" b="0" i="0" u="none" strike="noStrike">
                    <a:solidFill>
                      <a:srgbClr val="52514E"/>
                    </a:solidFill>
                    <a:latin typeface="Arial"/>
                  </a:rPr>
                  <a:t>%</a:t>
                </a:r>
              </a:p>
            </c:rich>
          </c:tx>
          <c:overlay val="0"/>
        </c:title>
        <c:numFmt formatCode="General" sourceLinked="0"/>
        <c:majorTickMark val="none"/>
        <c:minorTickMark val="none"/>
        <c:tickLblPos val="nextTo"/>
        <c:spPr>
          <a:ln w="12700" cap="flat">
            <a:solidFill>
              <a:srgbClr val="E1E0D9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898781"/>
                </a:solidFill>
                <a:latin typeface="Arial"/>
              </a:defRPr>
            </a:pPr>
            <a:endParaRPr lang="en-CN"/>
          </a:p>
        </c:txPr>
        <c:crossAx val="2094734554"/>
        <c:crosses val="autoZero"/>
        <c:crossBetween val="midCat"/>
        <c:majorUnit val="25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52514E"/>
              </a:solidFill>
            </a:defRPr>
          </a:pPr>
          <a:endParaRPr lang="en-CN"/>
        </a:p>
      </c:txPr>
    </c:legend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title>
      <c:tx>
        <c:rich>
          <a:bodyPr/>
          <a:lstStyle/>
          <a:p>
            <a:pPr>
              <a:defRPr sz="1200" b="0" i="0" u="none" strike="noStrike">
                <a:solidFill>
                  <a:srgbClr val="0B0B0B"/>
                </a:solidFill>
                <a:latin typeface="Arial"/>
              </a:defRPr>
            </a:pPr>
            <a:r>
              <a:rPr lang="zh-CN" altLang="en-US" sz="1200" b="0" i="0" u="none" strike="noStrike">
                <a:solidFill>
                  <a:srgbClr val="0B0B0B"/>
                </a:solidFill>
                <a:latin typeface="Arial"/>
              </a:rPr>
              <a:t>电荷加权平均收集时间 </a:t>
            </a:r>
            <a:r>
              <a:rPr lang="en-US" sz="1200" b="0" i="0" u="none" strike="noStrike">
                <a:solidFill>
                  <a:srgbClr val="0B0B0B"/>
                </a:solidFill>
                <a:latin typeface="Arial"/>
              </a:rPr>
              <a:t>vs pY</a:t>
            </a:r>
          </a:p>
        </c:rich>
      </c:tx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平均收集时间 (ns)</c:v>
                </c:pt>
              </c:strCache>
            </c:strRef>
          </c:tx>
          <c:spPr>
            <a:ln w="25400" cap="flat">
              <a:solidFill>
                <a:srgbClr val="EB6834"/>
              </a:solidFill>
              <a:prstDash val="solid"/>
              <a:round/>
            </a:ln>
            <a:effectLst/>
          </c:spPr>
          <c:marker>
            <c:symbol val="circle"/>
            <c:size val="7"/>
            <c:spPr>
              <a:solidFill>
                <a:srgbClr val="EB6834"/>
              </a:solidFill>
              <a:ln w="9525" cap="flat">
                <a:solidFill>
                  <a:srgbClr val="EB6834"/>
                </a:solidFill>
                <a:prstDash val="solid"/>
                <a:round/>
              </a:ln>
              <a:effectLst/>
            </c:spPr>
          </c:marker>
          <c:xVal>
            <c:numRef>
              <c:f>Sheet1!$A$2:$A$13</c:f>
              <c:numCache>
                <c:formatCode>General</c:formatCode>
                <c:ptCount val="12"/>
                <c:pt idx="0">
                  <c:v>10</c:v>
                </c:pt>
                <c:pt idx="1">
                  <c:v>16</c:v>
                </c:pt>
                <c:pt idx="2">
                  <c:v>20</c:v>
                </c:pt>
                <c:pt idx="3">
                  <c:v>25</c:v>
                </c:pt>
                <c:pt idx="4">
                  <c:v>30</c:v>
                </c:pt>
                <c:pt idx="5">
                  <c:v>40</c:v>
                </c:pt>
                <c:pt idx="6">
                  <c:v>50</c:v>
                </c:pt>
                <c:pt idx="7">
                  <c:v>60</c:v>
                </c:pt>
                <c:pt idx="8">
                  <c:v>70</c:v>
                </c:pt>
                <c:pt idx="9">
                  <c:v>80</c:v>
                </c:pt>
                <c:pt idx="10">
                  <c:v>90</c:v>
                </c:pt>
                <c:pt idx="11">
                  <c:v>100</c:v>
                </c:pt>
              </c:numCache>
            </c:numRef>
          </c:xVal>
          <c:yVal>
            <c:numRef>
              <c:f>Sheet1!$B$2:$B$13</c:f>
              <c:numCache>
                <c:formatCode>General</c:formatCode>
                <c:ptCount val="12"/>
                <c:pt idx="0">
                  <c:v>21</c:v>
                </c:pt>
                <c:pt idx="1">
                  <c:v>27.3</c:v>
                </c:pt>
                <c:pt idx="2">
                  <c:v>32.6</c:v>
                </c:pt>
                <c:pt idx="3">
                  <c:v>39.9</c:v>
                </c:pt>
                <c:pt idx="4">
                  <c:v>44.4</c:v>
                </c:pt>
                <c:pt idx="5">
                  <c:v>52.5</c:v>
                </c:pt>
                <c:pt idx="6">
                  <c:v>58.9</c:v>
                </c:pt>
                <c:pt idx="7">
                  <c:v>61.1</c:v>
                </c:pt>
                <c:pt idx="8">
                  <c:v>61.7</c:v>
                </c:pt>
                <c:pt idx="9">
                  <c:v>62.7</c:v>
                </c:pt>
                <c:pt idx="10">
                  <c:v>63.4</c:v>
                </c:pt>
                <c:pt idx="11">
                  <c:v>63.3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7FEB-0F49-85A1-F2C20D30E2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94734554"/>
        <c:axId val="2094734552"/>
      </c:scatterChart>
      <c:valAx>
        <c:axId val="2094734554"/>
        <c:scaling>
          <c:orientation val="minMax"/>
          <c:max val="105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000" b="0" i="0" u="none" strike="noStrike">
                    <a:solidFill>
                      <a:srgbClr val="52514E"/>
                    </a:solidFill>
                    <a:latin typeface="Arial"/>
                  </a:defRPr>
                </a:pPr>
                <a:r>
                  <a:rPr lang="zh-CN" altLang="en-US" sz="1000" b="0" i="0" u="none" strike="noStrike">
                    <a:solidFill>
                      <a:srgbClr val="52514E"/>
                    </a:solidFill>
                    <a:latin typeface="Arial"/>
                  </a:rPr>
                  <a:t>像素 </a:t>
                </a:r>
                <a:r>
                  <a:rPr lang="en-US" sz="1000" b="0" i="0" u="none" strike="noStrike">
                    <a:solidFill>
                      <a:srgbClr val="52514E"/>
                    </a:solidFill>
                    <a:latin typeface="Arial"/>
                  </a:rPr>
                  <a:t>Y </a:t>
                </a:r>
                <a:r>
                  <a:rPr lang="zh-CN" altLang="en-US" sz="1000" b="0" i="0" u="none" strike="noStrike">
                    <a:solidFill>
                      <a:srgbClr val="52514E"/>
                    </a:solidFill>
                    <a:latin typeface="Arial"/>
                  </a:rPr>
                  <a:t>尺寸 </a:t>
                </a:r>
                <a:r>
                  <a:rPr lang="en-US" altLang="zh-CN" sz="1000" b="0" i="0" u="none" strike="noStrike">
                    <a:solidFill>
                      <a:srgbClr val="52514E"/>
                    </a:solidFill>
                    <a:latin typeface="Arial"/>
                  </a:rPr>
                  <a:t>(µ</a:t>
                </a:r>
                <a:r>
                  <a:rPr lang="en-US" sz="1000" b="0" i="0" u="none" strike="noStrike">
                    <a:solidFill>
                      <a:srgbClr val="52514E"/>
                    </a:solidFill>
                    <a:latin typeface="Arial"/>
                  </a:rPr>
                  <a:t>m)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12700" cap="flat">
            <a:solidFill>
              <a:srgbClr val="E1E0D9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898781"/>
                </a:solidFill>
                <a:latin typeface="Arial"/>
              </a:defRPr>
            </a:pPr>
            <a:endParaRPr lang="en-CN"/>
          </a:p>
        </c:txPr>
        <c:crossAx val="2094734552"/>
        <c:crosses val="autoZero"/>
        <c:crossBetween val="midCat"/>
      </c:valAx>
      <c:valAx>
        <c:axId val="2094734552"/>
        <c:scaling>
          <c:orientation val="minMax"/>
          <c:max val="70"/>
          <c:min val="0"/>
        </c:scaling>
        <c:delete val="0"/>
        <c:axPos val="l"/>
        <c:majorGridlines>
          <c:spPr>
            <a:ln w="6350" cap="flat">
              <a:solidFill>
                <a:srgbClr val="E1E0D9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1000" b="0" i="0" u="none" strike="noStrike">
                    <a:solidFill>
                      <a:srgbClr val="52514E"/>
                    </a:solidFill>
                    <a:latin typeface="Arial"/>
                  </a:defRPr>
                </a:pPr>
                <a:r>
                  <a:rPr lang="en-US" sz="1000" b="0" i="0" u="none" strike="noStrike">
                    <a:solidFill>
                      <a:srgbClr val="52514E"/>
                    </a:solidFill>
                    <a:latin typeface="Arial"/>
                  </a:rPr>
                  <a:t>ns</a:t>
                </a:r>
              </a:p>
            </c:rich>
          </c:tx>
          <c:overlay val="0"/>
        </c:title>
        <c:numFmt formatCode="General" sourceLinked="0"/>
        <c:majorTickMark val="none"/>
        <c:minorTickMark val="none"/>
        <c:tickLblPos val="nextTo"/>
        <c:spPr>
          <a:ln w="12700" cap="flat">
            <a:solidFill>
              <a:srgbClr val="E1E0D9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898781"/>
                </a:solidFill>
                <a:latin typeface="Arial"/>
              </a:defRPr>
            </a:pPr>
            <a:endParaRPr lang="en-CN"/>
          </a:p>
        </c:txPr>
        <c:crossAx val="2094734554"/>
        <c:crosses val="autoZero"/>
        <c:crossBetween val="midCat"/>
        <c:majorUnit val="10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title>
      <c:tx>
        <c:rich>
          <a:bodyPr/>
          <a:lstStyle/>
          <a:p>
            <a:pPr>
              <a:defRPr sz="1200" b="0" i="0" u="none" strike="noStrike">
                <a:solidFill>
                  <a:srgbClr val="0B0B0B"/>
                </a:solidFill>
                <a:latin typeface="Arial"/>
              </a:defRPr>
            </a:pPr>
            <a:r>
              <a:rPr lang="en-US" sz="1200" b="0" i="0" u="none" strike="noStrike">
                <a:solidFill>
                  <a:srgbClr val="0B0B0B"/>
                </a:solidFill>
                <a:latin typeface="Arial"/>
              </a:rPr>
              <a:t>Cluster Size：</a:t>
            </a:r>
            <a:r>
              <a:rPr lang="zh-CN" altLang="en-US" sz="1200" b="0" i="0" u="none" strike="noStrike">
                <a:solidFill>
                  <a:srgbClr val="0B0B0B"/>
                </a:solidFill>
                <a:latin typeface="Arial"/>
              </a:rPr>
              <a:t>总体 </a:t>
            </a:r>
            <a:r>
              <a:rPr lang="en-US" altLang="zh-CN" sz="1200" b="0" i="0" u="none" strike="noStrike">
                <a:solidFill>
                  <a:srgbClr val="0B0B0B"/>
                </a:solidFill>
                <a:latin typeface="Arial"/>
              </a:rPr>
              <a:t>/ </a:t>
            </a:r>
            <a:r>
              <a:rPr lang="en-US" sz="1200" b="0" i="0" u="none" strike="noStrike">
                <a:solidFill>
                  <a:srgbClr val="0B0B0B"/>
                </a:solidFill>
                <a:latin typeface="Arial"/>
              </a:rPr>
              <a:t>X </a:t>
            </a:r>
            <a:r>
              <a:rPr lang="zh-CN" altLang="en-US" sz="1200" b="0" i="0" u="none" strike="noStrike">
                <a:solidFill>
                  <a:srgbClr val="0B0B0B"/>
                </a:solidFill>
                <a:latin typeface="Arial"/>
              </a:rPr>
              <a:t>方向 </a:t>
            </a:r>
            <a:r>
              <a:rPr lang="en-US" altLang="zh-CN" sz="1200" b="0" i="0" u="none" strike="noStrike">
                <a:solidFill>
                  <a:srgbClr val="0B0B0B"/>
                </a:solidFill>
                <a:latin typeface="Arial"/>
              </a:rPr>
              <a:t>/ </a:t>
            </a:r>
            <a:r>
              <a:rPr lang="en-US" sz="1200" b="0" i="0" u="none" strike="noStrike">
                <a:solidFill>
                  <a:srgbClr val="0B0B0B"/>
                </a:solidFill>
                <a:latin typeface="Arial"/>
              </a:rPr>
              <a:t>Y </a:t>
            </a:r>
            <a:r>
              <a:rPr lang="zh-CN" altLang="en-US" sz="1200" b="0" i="0" u="none" strike="noStrike">
                <a:solidFill>
                  <a:srgbClr val="0B0B0B"/>
                </a:solidFill>
                <a:latin typeface="Arial"/>
              </a:rPr>
              <a:t>方向</a:t>
            </a:r>
          </a:p>
        </c:rich>
      </c:tx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⟨cluster size⟩</c:v>
                </c:pt>
              </c:strCache>
            </c:strRef>
          </c:tx>
          <c:spPr>
            <a:ln w="25400" cap="flat">
              <a:solidFill>
                <a:srgbClr val="2A78D6"/>
              </a:solidFill>
              <a:prstDash val="solid"/>
              <a:round/>
            </a:ln>
            <a:effectLst/>
          </c:spPr>
          <c:marker>
            <c:symbol val="circle"/>
            <c:size val="7"/>
            <c:spPr>
              <a:solidFill>
                <a:srgbClr val="2A78D6"/>
              </a:solidFill>
              <a:ln w="9525" cap="flat">
                <a:solidFill>
                  <a:srgbClr val="2A78D6"/>
                </a:solidFill>
                <a:prstDash val="solid"/>
                <a:round/>
              </a:ln>
              <a:effectLst/>
            </c:spPr>
          </c:marker>
          <c:xVal>
            <c:numRef>
              <c:f>Sheet1!$A$2:$A$13</c:f>
              <c:numCache>
                <c:formatCode>General</c:formatCode>
                <c:ptCount val="12"/>
                <c:pt idx="0">
                  <c:v>10</c:v>
                </c:pt>
                <c:pt idx="1">
                  <c:v>16</c:v>
                </c:pt>
                <c:pt idx="2">
                  <c:v>20</c:v>
                </c:pt>
                <c:pt idx="3">
                  <c:v>25</c:v>
                </c:pt>
                <c:pt idx="4">
                  <c:v>30</c:v>
                </c:pt>
                <c:pt idx="5">
                  <c:v>40</c:v>
                </c:pt>
                <c:pt idx="6">
                  <c:v>50</c:v>
                </c:pt>
                <c:pt idx="7">
                  <c:v>60</c:v>
                </c:pt>
                <c:pt idx="8">
                  <c:v>70</c:v>
                </c:pt>
                <c:pt idx="9">
                  <c:v>80</c:v>
                </c:pt>
                <c:pt idx="10">
                  <c:v>90</c:v>
                </c:pt>
                <c:pt idx="11">
                  <c:v>100</c:v>
                </c:pt>
              </c:numCache>
            </c:numRef>
          </c:xVal>
          <c:yVal>
            <c:numRef>
              <c:f>Sheet1!$B$2:$B$13</c:f>
              <c:numCache>
                <c:formatCode>General</c:formatCode>
                <c:ptCount val="12"/>
                <c:pt idx="0">
                  <c:v>1.51</c:v>
                </c:pt>
                <c:pt idx="1">
                  <c:v>1.6</c:v>
                </c:pt>
                <c:pt idx="2">
                  <c:v>1.61</c:v>
                </c:pt>
                <c:pt idx="3">
                  <c:v>1.56</c:v>
                </c:pt>
                <c:pt idx="4">
                  <c:v>1.55</c:v>
                </c:pt>
                <c:pt idx="5">
                  <c:v>1.48</c:v>
                </c:pt>
                <c:pt idx="6">
                  <c:v>1.49</c:v>
                </c:pt>
                <c:pt idx="7">
                  <c:v>1.47</c:v>
                </c:pt>
                <c:pt idx="8">
                  <c:v>1.48</c:v>
                </c:pt>
                <c:pt idx="9">
                  <c:v>1.43</c:v>
                </c:pt>
                <c:pt idx="10">
                  <c:v>1.46</c:v>
                </c:pt>
                <c:pt idx="11">
                  <c:v>1.48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5486-3046-A44A-D69343D9113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⟨nX⟩</c:v>
                </c:pt>
              </c:strCache>
            </c:strRef>
          </c:tx>
          <c:spPr>
            <a:ln w="25400" cap="flat">
              <a:solidFill>
                <a:srgbClr val="EB6834"/>
              </a:solidFill>
              <a:prstDash val="solid"/>
              <a:round/>
            </a:ln>
            <a:effectLst/>
          </c:spPr>
          <c:marker>
            <c:symbol val="circle"/>
            <c:size val="7"/>
            <c:spPr>
              <a:solidFill>
                <a:srgbClr val="EB6834"/>
              </a:solidFill>
              <a:ln w="9525" cap="flat">
                <a:solidFill>
                  <a:srgbClr val="EB6834"/>
                </a:solidFill>
                <a:prstDash val="solid"/>
                <a:round/>
              </a:ln>
              <a:effectLst/>
            </c:spPr>
          </c:marker>
          <c:xVal>
            <c:numRef>
              <c:f>Sheet1!$A$2:$A$13</c:f>
              <c:numCache>
                <c:formatCode>General</c:formatCode>
                <c:ptCount val="12"/>
                <c:pt idx="0">
                  <c:v>10</c:v>
                </c:pt>
                <c:pt idx="1">
                  <c:v>16</c:v>
                </c:pt>
                <c:pt idx="2">
                  <c:v>20</c:v>
                </c:pt>
                <c:pt idx="3">
                  <c:v>25</c:v>
                </c:pt>
                <c:pt idx="4">
                  <c:v>30</c:v>
                </c:pt>
                <c:pt idx="5">
                  <c:v>40</c:v>
                </c:pt>
                <c:pt idx="6">
                  <c:v>50</c:v>
                </c:pt>
                <c:pt idx="7">
                  <c:v>60</c:v>
                </c:pt>
                <c:pt idx="8">
                  <c:v>70</c:v>
                </c:pt>
                <c:pt idx="9">
                  <c:v>80</c:v>
                </c:pt>
                <c:pt idx="10">
                  <c:v>90</c:v>
                </c:pt>
                <c:pt idx="11">
                  <c:v>100</c:v>
                </c:pt>
              </c:numCache>
            </c:numRef>
          </c:xVal>
          <c:yVal>
            <c:numRef>
              <c:f>Sheet1!$C$2:$C$13</c:f>
              <c:numCache>
                <c:formatCode>General</c:formatCode>
                <c:ptCount val="12"/>
                <c:pt idx="0">
                  <c:v>1.18</c:v>
                </c:pt>
                <c:pt idx="1">
                  <c:v>1.28</c:v>
                </c:pt>
                <c:pt idx="2">
                  <c:v>1.34</c:v>
                </c:pt>
                <c:pt idx="3">
                  <c:v>1.41</c:v>
                </c:pt>
                <c:pt idx="4">
                  <c:v>1.45</c:v>
                </c:pt>
                <c:pt idx="5">
                  <c:v>1.48</c:v>
                </c:pt>
                <c:pt idx="6">
                  <c:v>1.49</c:v>
                </c:pt>
                <c:pt idx="7">
                  <c:v>1.47</c:v>
                </c:pt>
                <c:pt idx="8">
                  <c:v>1.48</c:v>
                </c:pt>
                <c:pt idx="9">
                  <c:v>1.43</c:v>
                </c:pt>
                <c:pt idx="10">
                  <c:v>1.46</c:v>
                </c:pt>
                <c:pt idx="11">
                  <c:v>1.48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5486-3046-A44A-D69343D9113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⟨nY⟩</c:v>
                </c:pt>
              </c:strCache>
            </c:strRef>
          </c:tx>
          <c:spPr>
            <a:ln w="25400" cap="flat">
              <a:solidFill>
                <a:srgbClr val="1BAF7A"/>
              </a:solidFill>
              <a:prstDash val="solid"/>
              <a:round/>
            </a:ln>
            <a:effectLst/>
          </c:spPr>
          <c:marker>
            <c:symbol val="circle"/>
            <c:size val="7"/>
            <c:spPr>
              <a:solidFill>
                <a:srgbClr val="1BAF7A"/>
              </a:solidFill>
              <a:ln w="9525" cap="flat">
                <a:solidFill>
                  <a:srgbClr val="1BAF7A"/>
                </a:solidFill>
                <a:prstDash val="solid"/>
                <a:round/>
              </a:ln>
              <a:effectLst/>
            </c:spPr>
          </c:marker>
          <c:xVal>
            <c:numRef>
              <c:f>Sheet1!$A$2:$A$13</c:f>
              <c:numCache>
                <c:formatCode>General</c:formatCode>
                <c:ptCount val="12"/>
                <c:pt idx="0">
                  <c:v>10</c:v>
                </c:pt>
                <c:pt idx="1">
                  <c:v>16</c:v>
                </c:pt>
                <c:pt idx="2">
                  <c:v>20</c:v>
                </c:pt>
                <c:pt idx="3">
                  <c:v>25</c:v>
                </c:pt>
                <c:pt idx="4">
                  <c:v>30</c:v>
                </c:pt>
                <c:pt idx="5">
                  <c:v>40</c:v>
                </c:pt>
                <c:pt idx="6">
                  <c:v>50</c:v>
                </c:pt>
                <c:pt idx="7">
                  <c:v>60</c:v>
                </c:pt>
                <c:pt idx="8">
                  <c:v>70</c:v>
                </c:pt>
                <c:pt idx="9">
                  <c:v>80</c:v>
                </c:pt>
                <c:pt idx="10">
                  <c:v>90</c:v>
                </c:pt>
                <c:pt idx="11">
                  <c:v>100</c:v>
                </c:pt>
              </c:numCache>
            </c:numRef>
          </c:xVal>
          <c:yVal>
            <c:numRef>
              <c:f>Sheet1!$D$2:$D$13</c:f>
              <c:numCache>
                <c:formatCode>General</c:formatCode>
                <c:ptCount val="12"/>
                <c:pt idx="0">
                  <c:v>1.33</c:v>
                </c:pt>
                <c:pt idx="1">
                  <c:v>1.31</c:v>
                </c:pt>
                <c:pt idx="2">
                  <c:v>1.26</c:v>
                </c:pt>
                <c:pt idx="3">
                  <c:v>1.1599999999999999</c:v>
                </c:pt>
                <c:pt idx="4">
                  <c:v>1.1100000000000001</c:v>
                </c:pt>
                <c:pt idx="5">
                  <c:v>1.01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5486-3046-A44A-D69343D911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94734554"/>
        <c:axId val="2094734552"/>
      </c:scatterChart>
      <c:valAx>
        <c:axId val="2094734554"/>
        <c:scaling>
          <c:orientation val="minMax"/>
          <c:max val="105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000" b="0" i="0" u="none" strike="noStrike">
                    <a:solidFill>
                      <a:srgbClr val="52514E"/>
                    </a:solidFill>
                    <a:latin typeface="Arial"/>
                  </a:defRPr>
                </a:pPr>
                <a:r>
                  <a:rPr lang="zh-CN" altLang="en-US" sz="1000" b="0" i="0" u="none" strike="noStrike">
                    <a:solidFill>
                      <a:srgbClr val="52514E"/>
                    </a:solidFill>
                    <a:latin typeface="Arial"/>
                  </a:rPr>
                  <a:t>像素 </a:t>
                </a:r>
                <a:r>
                  <a:rPr lang="en-US" sz="1000" b="0" i="0" u="none" strike="noStrike">
                    <a:solidFill>
                      <a:srgbClr val="52514E"/>
                    </a:solidFill>
                    <a:latin typeface="Arial"/>
                  </a:rPr>
                  <a:t>Y </a:t>
                </a:r>
                <a:r>
                  <a:rPr lang="zh-CN" altLang="en-US" sz="1000" b="0" i="0" u="none" strike="noStrike">
                    <a:solidFill>
                      <a:srgbClr val="52514E"/>
                    </a:solidFill>
                    <a:latin typeface="Arial"/>
                  </a:rPr>
                  <a:t>尺寸 </a:t>
                </a:r>
                <a:r>
                  <a:rPr lang="en-US" altLang="zh-CN" sz="1000" b="0" i="0" u="none" strike="noStrike">
                    <a:solidFill>
                      <a:srgbClr val="52514E"/>
                    </a:solidFill>
                    <a:latin typeface="Arial"/>
                  </a:rPr>
                  <a:t>(µ</a:t>
                </a:r>
                <a:r>
                  <a:rPr lang="en-US" sz="1000" b="0" i="0" u="none" strike="noStrike">
                    <a:solidFill>
                      <a:srgbClr val="52514E"/>
                    </a:solidFill>
                    <a:latin typeface="Arial"/>
                  </a:rPr>
                  <a:t>m)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12700" cap="flat">
            <a:solidFill>
              <a:srgbClr val="E1E0D9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898781"/>
                </a:solidFill>
                <a:latin typeface="Arial"/>
              </a:defRPr>
            </a:pPr>
            <a:endParaRPr lang="en-CN"/>
          </a:p>
        </c:txPr>
        <c:crossAx val="2094734552"/>
        <c:crosses val="autoZero"/>
        <c:crossBetween val="midCat"/>
      </c:valAx>
      <c:valAx>
        <c:axId val="2094734552"/>
        <c:scaling>
          <c:orientation val="minMax"/>
          <c:max val="1.8"/>
          <c:min val="0.9"/>
        </c:scaling>
        <c:delete val="0"/>
        <c:axPos val="l"/>
        <c:majorGridlines>
          <c:spPr>
            <a:ln w="6350" cap="flat">
              <a:solidFill>
                <a:srgbClr val="E1E0D9"/>
              </a:solidFill>
              <a:prstDash val="solid"/>
              <a:round/>
            </a:ln>
          </c:spPr>
        </c:majorGridlines>
        <c:numFmt formatCode="General" sourceLinked="0"/>
        <c:majorTickMark val="none"/>
        <c:minorTickMark val="none"/>
        <c:tickLblPos val="nextTo"/>
        <c:spPr>
          <a:ln w="12700" cap="flat">
            <a:solidFill>
              <a:srgbClr val="E1E0D9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898781"/>
                </a:solidFill>
                <a:latin typeface="Arial"/>
              </a:defRPr>
            </a:pPr>
            <a:endParaRPr lang="en-CN"/>
          </a:p>
        </c:txPr>
        <c:crossAx val="2094734554"/>
        <c:crosses val="autoZero"/>
        <c:crossBetween val="midCat"/>
        <c:majorUnit val="0.3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52514E"/>
              </a:solidFill>
            </a:defRPr>
          </a:pPr>
          <a:endParaRPr lang="en-CN"/>
        </a:p>
      </c:txPr>
    </c:legend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title>
      <c:tx>
        <c:rich>
          <a:bodyPr/>
          <a:lstStyle/>
          <a:p>
            <a:pPr>
              <a:defRPr sz="1200" b="0" i="0" u="none" strike="noStrike">
                <a:solidFill>
                  <a:srgbClr val="0B0B0B"/>
                </a:solidFill>
                <a:latin typeface="Arial"/>
              </a:defRPr>
            </a:pPr>
            <a:r>
              <a:rPr lang="zh-CN" altLang="en-US" sz="1200" b="0" i="0" u="none" strike="noStrike">
                <a:solidFill>
                  <a:srgbClr val="0B0B0B"/>
                </a:solidFill>
                <a:latin typeface="Arial"/>
              </a:rPr>
              <a:t>代价：电极电容随直径增大（数值 </a:t>
            </a:r>
            <a:r>
              <a:rPr lang="en-US" sz="1200" b="0" i="0" u="none" strike="noStrike">
                <a:solidFill>
                  <a:srgbClr val="0B0B0B"/>
                </a:solidFill>
                <a:latin typeface="Arial"/>
              </a:rPr>
              <a:t>Gauss </a:t>
            </a:r>
            <a:r>
              <a:rPr lang="zh-CN" altLang="en-US" sz="1200" b="0" i="0" u="none" strike="noStrike">
                <a:solidFill>
                  <a:srgbClr val="0B0B0B"/>
                </a:solidFill>
                <a:latin typeface="Arial"/>
              </a:rPr>
              <a:t>通量）</a:t>
            </a:r>
          </a:p>
        </c:rich>
      </c:tx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电极电容 (fF)</c:v>
                </c:pt>
              </c:strCache>
            </c:strRef>
          </c:tx>
          <c:spPr>
            <a:ln w="25400" cap="flat">
              <a:solidFill>
                <a:srgbClr val="4A3AA7"/>
              </a:solidFill>
              <a:prstDash val="solid"/>
              <a:round/>
            </a:ln>
            <a:effectLst/>
          </c:spPr>
          <c:marker>
            <c:symbol val="circle"/>
            <c:size val="7"/>
            <c:spPr>
              <a:solidFill>
                <a:srgbClr val="4A3AA7"/>
              </a:solidFill>
              <a:ln w="9525" cap="flat">
                <a:solidFill>
                  <a:srgbClr val="4A3AA7"/>
                </a:solidFill>
                <a:prstDash val="solid"/>
                <a:round/>
              </a:ln>
              <a:effectLst/>
            </c:spPr>
          </c:marker>
          <c:xVal>
            <c:numRef>
              <c:f>Sheet1!$A$2:$A$6</c:f>
              <c:numCache>
                <c:formatCode>General</c:formatCode>
                <c:ptCount val="5"/>
                <c:pt idx="0">
                  <c:v>2.5</c:v>
                </c:pt>
                <c:pt idx="1">
                  <c:v>3</c:v>
                </c:pt>
                <c:pt idx="2">
                  <c:v>3.5</c:v>
                </c:pt>
                <c:pt idx="3">
                  <c:v>5</c:v>
                </c:pt>
                <c:pt idx="4">
                  <c:v>6</c:v>
                </c:pt>
              </c:numCache>
            </c:numRef>
          </c:xVal>
          <c:yVal>
            <c:numRef>
              <c:f>Sheet1!$B$2:$B$6</c:f>
              <c:numCache>
                <c:formatCode>General</c:formatCode>
                <c:ptCount val="5"/>
                <c:pt idx="0">
                  <c:v>1.42</c:v>
                </c:pt>
                <c:pt idx="1">
                  <c:v>1.67</c:v>
                </c:pt>
                <c:pt idx="2">
                  <c:v>1.9</c:v>
                </c:pt>
                <c:pt idx="3">
                  <c:v>2.5</c:v>
                </c:pt>
                <c:pt idx="4">
                  <c:v>3.05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0CE4-7E41-B646-803E91CCF9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94734554"/>
        <c:axId val="2094734552"/>
      </c:scatterChart>
      <c:valAx>
        <c:axId val="2094734554"/>
        <c:scaling>
          <c:orientation val="minMax"/>
          <c:max val="6.5"/>
          <c:min val="2"/>
        </c:scaling>
        <c:delete val="0"/>
        <c:axPos val="b"/>
        <c:title>
          <c:tx>
            <c:rich>
              <a:bodyPr/>
              <a:lstStyle/>
              <a:p>
                <a:pPr>
                  <a:defRPr sz="1000" b="0" i="0" u="none" strike="noStrike">
                    <a:solidFill>
                      <a:srgbClr val="52514E"/>
                    </a:solidFill>
                    <a:latin typeface="Arial"/>
                  </a:defRPr>
                </a:pPr>
                <a:r>
                  <a:rPr lang="zh-CN" altLang="en-US" sz="1000" b="0" i="0" u="none" strike="noStrike">
                    <a:solidFill>
                      <a:srgbClr val="52514E"/>
                    </a:solidFill>
                    <a:latin typeface="Arial"/>
                  </a:rPr>
                  <a:t>收集电极直径 </a:t>
                </a:r>
                <a:r>
                  <a:rPr lang="en-US" altLang="zh-CN" sz="1000" b="0" i="0" u="none" strike="noStrike">
                    <a:solidFill>
                      <a:srgbClr val="52514E"/>
                    </a:solidFill>
                    <a:latin typeface="Arial"/>
                  </a:rPr>
                  <a:t>(µ</a:t>
                </a:r>
                <a:r>
                  <a:rPr lang="en-US" sz="1000" b="0" i="0" u="none" strike="noStrike">
                    <a:solidFill>
                      <a:srgbClr val="52514E"/>
                    </a:solidFill>
                    <a:latin typeface="Arial"/>
                  </a:rPr>
                  <a:t>m)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12700" cap="flat">
            <a:solidFill>
              <a:srgbClr val="E1E0D9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898781"/>
                </a:solidFill>
                <a:latin typeface="Arial"/>
              </a:defRPr>
            </a:pPr>
            <a:endParaRPr lang="en-CN"/>
          </a:p>
        </c:txPr>
        <c:crossAx val="2094734552"/>
        <c:crosses val="autoZero"/>
        <c:crossBetween val="midCat"/>
      </c:valAx>
      <c:valAx>
        <c:axId val="2094734552"/>
        <c:scaling>
          <c:orientation val="minMax"/>
          <c:max val="3.5"/>
          <c:min val="0"/>
        </c:scaling>
        <c:delete val="0"/>
        <c:axPos val="l"/>
        <c:majorGridlines>
          <c:spPr>
            <a:ln w="6350" cap="flat">
              <a:solidFill>
                <a:srgbClr val="E1E0D9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1000" b="0" i="0" u="none" strike="noStrike">
                    <a:solidFill>
                      <a:srgbClr val="52514E"/>
                    </a:solidFill>
                    <a:latin typeface="Arial"/>
                  </a:defRPr>
                </a:pPr>
                <a:r>
                  <a:rPr lang="en-US" sz="1000" b="0" i="0" u="none" strike="noStrike">
                    <a:solidFill>
                      <a:srgbClr val="52514E"/>
                    </a:solidFill>
                    <a:latin typeface="Arial"/>
                  </a:rPr>
                  <a:t>fF</a:t>
                </a:r>
              </a:p>
            </c:rich>
          </c:tx>
          <c:overlay val="0"/>
        </c:title>
        <c:numFmt formatCode="General" sourceLinked="0"/>
        <c:majorTickMark val="none"/>
        <c:minorTickMark val="none"/>
        <c:tickLblPos val="nextTo"/>
        <c:spPr>
          <a:ln w="12700" cap="flat">
            <a:solidFill>
              <a:srgbClr val="E1E0D9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898781"/>
                </a:solidFill>
                <a:latin typeface="Arial"/>
              </a:defRPr>
            </a:pPr>
            <a:endParaRPr lang="en-CN"/>
          </a:p>
        </c:txPr>
        <c:crossAx val="2094734554"/>
        <c:crosses val="autoZero"/>
        <c:crossBetween val="midCat"/>
        <c:majorUnit val="1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title>
      <c:tx>
        <c:rich>
          <a:bodyPr/>
          <a:lstStyle/>
          <a:p>
            <a:pPr>
              <a:defRPr sz="1200" b="0" i="0" u="none" strike="noStrike">
                <a:solidFill>
                  <a:srgbClr val="0B0B0B"/>
                </a:solidFill>
                <a:latin typeface="Arial"/>
              </a:defRPr>
            </a:pPr>
            <a:r>
              <a:rPr lang="zh-CN" altLang="en-US" sz="1200" b="0" i="0" u="none" strike="noStrike">
                <a:solidFill>
                  <a:srgbClr val="0B0B0B"/>
                </a:solidFill>
                <a:latin typeface="Arial"/>
              </a:rPr>
              <a:t>探测效率与电荷收集效率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探测效率 (%)</c:v>
                </c:pt>
              </c:strCache>
            </c:strRef>
          </c:tx>
          <c:spPr>
            <a:solidFill>
              <a:srgbClr val="2A78D6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0" i="0" u="none" strike="noStrike">
                    <a:solidFill>
                      <a:srgbClr val="52514E"/>
                    </a:solidFill>
                    <a:latin typeface="Arial"/>
                  </a:defRPr>
                </a:pPr>
                <a:endParaRPr lang="en-CN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高阻 C（SRP）</c:v>
                </c:pt>
                <c:pt idx="1">
                  <c:v>高阻 E（SRP）</c:v>
                </c:pt>
                <c:pt idx="2">
                  <c:v>标准 1 kΩ·cm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99.9</c:v>
                </c:pt>
                <c:pt idx="1">
                  <c:v>100</c:v>
                </c:pt>
                <c:pt idx="2">
                  <c:v>99.8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1E1-8940-81C5-280ED00116D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CCE (%)</c:v>
                </c:pt>
              </c:strCache>
            </c:strRef>
          </c:tx>
          <c:spPr>
            <a:solidFill>
              <a:srgbClr val="EB6834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0" i="0" u="none" strike="noStrike">
                    <a:solidFill>
                      <a:srgbClr val="52514E"/>
                    </a:solidFill>
                    <a:latin typeface="Arial"/>
                  </a:defRPr>
                </a:pPr>
                <a:endParaRPr lang="en-CN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高阻 C（SRP）</c:v>
                </c:pt>
                <c:pt idx="1">
                  <c:v>高阻 E（SRP）</c:v>
                </c:pt>
                <c:pt idx="2">
                  <c:v>标准 1 kΩ·cm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93</c:v>
                </c:pt>
                <c:pt idx="1">
                  <c:v>92.8</c:v>
                </c:pt>
                <c:pt idx="2">
                  <c:v>83.5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1E1-8940-81C5-280ED00116D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E1E0D9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52514E"/>
                </a:solidFill>
                <a:latin typeface="Arial"/>
              </a:defRPr>
            </a:pPr>
            <a:endParaRPr lang="en-CN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102"/>
          <c:min val="70"/>
        </c:scaling>
        <c:delete val="0"/>
        <c:axPos val="l"/>
        <c:majorGridlines>
          <c:spPr>
            <a:ln w="6350" cap="flat">
              <a:solidFill>
                <a:srgbClr val="E1E0D9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E1E0D9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898781"/>
                </a:solidFill>
                <a:latin typeface="Arial"/>
              </a:defRPr>
            </a:pPr>
            <a:endParaRPr lang="en-CN"/>
          </a:p>
        </c:txPr>
        <c:crossAx val="2094734554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52514E"/>
              </a:solidFill>
            </a:defRPr>
          </a:pPr>
          <a:endParaRPr lang="en-CN"/>
        </a:p>
      </c:txPr>
    </c:legend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title>
      <c:tx>
        <c:rich>
          <a:bodyPr/>
          <a:lstStyle/>
          <a:p>
            <a:pPr>
              <a:defRPr sz="1200" b="0" i="0" u="none" strike="noStrike">
                <a:solidFill>
                  <a:srgbClr val="0B0B0B"/>
                </a:solidFill>
                <a:latin typeface="Arial"/>
              </a:defRPr>
            </a:pPr>
            <a:r>
              <a:rPr lang="en-US" sz="1200" b="0" i="0" u="none" strike="noStrike">
                <a:solidFill>
                  <a:srgbClr val="0B0B0B"/>
                </a:solidFill>
                <a:latin typeface="Arial"/>
              </a:rPr>
              <a:t>Cluster size </a:t>
            </a:r>
            <a:r>
              <a:rPr lang="zh-CN" altLang="en-US" sz="1200" b="0" i="0" u="none" strike="noStrike">
                <a:solidFill>
                  <a:srgbClr val="0B0B0B"/>
                </a:solidFill>
                <a:latin typeface="Arial"/>
              </a:rPr>
              <a:t>分布（占全部事件 </a:t>
            </a:r>
            <a:r>
              <a:rPr lang="en-US" altLang="zh-CN" sz="1200" b="0" i="0" u="none" strike="noStrike">
                <a:solidFill>
                  <a:srgbClr val="0B0B0B"/>
                </a:solidFill>
                <a:latin typeface="Arial"/>
              </a:rPr>
              <a:t>%</a:t>
            </a:r>
            <a:r>
              <a:rPr lang="zh-CN" altLang="en-US" sz="1200" b="0" i="0" u="none" strike="noStrike">
                <a:solidFill>
                  <a:srgbClr val="0B0B0B"/>
                </a:solidFill>
                <a:latin typeface="Arial"/>
              </a:rPr>
              <a:t>）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高阻 C</c:v>
                </c:pt>
              </c:strCache>
            </c:strRef>
          </c:tx>
          <c:spPr>
            <a:solidFill>
              <a:srgbClr val="2A78D6"/>
            </a:solidFill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≥4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49.4</c:v>
                </c:pt>
                <c:pt idx="1">
                  <c:v>43.9</c:v>
                </c:pt>
                <c:pt idx="2">
                  <c:v>5.2</c:v>
                </c:pt>
                <c:pt idx="3">
                  <c:v>1.4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9F6-164F-AB51-4455DDFEC46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高阻 E</c:v>
                </c:pt>
              </c:strCache>
            </c:strRef>
          </c:tx>
          <c:spPr>
            <a:solidFill>
              <a:srgbClr val="EB6834"/>
            </a:solidFill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≥4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41.9</c:v>
                </c:pt>
                <c:pt idx="1">
                  <c:v>48.7</c:v>
                </c:pt>
                <c:pt idx="2">
                  <c:v>7.7</c:v>
                </c:pt>
                <c:pt idx="3">
                  <c:v>1.7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9F6-164F-AB51-4455DDFEC46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标准 1 kΩ·cm</c:v>
                </c:pt>
              </c:strCache>
            </c:strRef>
          </c:tx>
          <c:spPr>
            <a:solidFill>
              <a:srgbClr val="1BAF7A"/>
            </a:solidFill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≥4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49.1</c:v>
                </c:pt>
                <c:pt idx="1">
                  <c:v>46.2</c:v>
                </c:pt>
                <c:pt idx="2">
                  <c:v>3.8</c:v>
                </c:pt>
                <c:pt idx="3">
                  <c:v>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9F6-164F-AB51-4455DDFEC4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000" b="0" i="0" u="none" strike="noStrike">
                    <a:solidFill>
                      <a:srgbClr val="52514E"/>
                    </a:solidFill>
                    <a:latin typeface="Arial"/>
                  </a:defRPr>
                </a:pPr>
                <a:r>
                  <a:rPr lang="en-US" sz="1000" b="0" i="0" u="none" strike="noStrike">
                    <a:solidFill>
                      <a:srgbClr val="52514E"/>
                    </a:solidFill>
                    <a:latin typeface="Arial"/>
                  </a:rPr>
                  <a:t>cluster size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E1E0D9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52514E"/>
                </a:solidFill>
                <a:latin typeface="Arial"/>
              </a:defRPr>
            </a:pPr>
            <a:endParaRPr lang="en-CN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60"/>
          <c:min val="0"/>
        </c:scaling>
        <c:delete val="0"/>
        <c:axPos val="l"/>
        <c:majorGridlines>
          <c:spPr>
            <a:ln w="6350" cap="flat">
              <a:solidFill>
                <a:srgbClr val="E1E0D9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E1E0D9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898781"/>
                </a:solidFill>
                <a:latin typeface="Arial"/>
              </a:defRPr>
            </a:pPr>
            <a:endParaRPr lang="en-CN"/>
          </a:p>
        </c:txPr>
        <c:crossAx val="2094734554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52514E"/>
              </a:solidFill>
            </a:defRPr>
          </a:pPr>
          <a:endParaRPr lang="en-CN"/>
        </a:p>
      </c:txPr>
    </c:legend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title>
      <c:tx>
        <c:rich>
          <a:bodyPr/>
          <a:lstStyle/>
          <a:p>
            <a:pPr>
              <a:defRPr sz="1200" b="0" i="0" u="none" strike="noStrike">
                <a:solidFill>
                  <a:srgbClr val="0B0B0B"/>
                </a:solidFill>
                <a:latin typeface="Arial"/>
              </a:defRPr>
            </a:pPr>
            <a:r>
              <a:rPr lang="zh-CN" altLang="en-US" sz="1200" b="0" i="0" u="none" strike="noStrike">
                <a:solidFill>
                  <a:srgbClr val="0B0B0B"/>
                </a:solidFill>
                <a:latin typeface="Arial"/>
              </a:rPr>
              <a:t>电荷收集效率 </a:t>
            </a:r>
            <a:r>
              <a:rPr lang="en-US" sz="1200" b="0" i="0" u="none" strike="noStrike">
                <a:solidFill>
                  <a:srgbClr val="0B0B0B"/>
                </a:solidFill>
                <a:latin typeface="Arial"/>
              </a:rPr>
              <a:t>CCE (%)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有界面反射</c:v>
                </c:pt>
              </c:strCache>
            </c:strRef>
          </c:tx>
          <c:spPr>
            <a:solidFill>
              <a:srgbClr val="2A78D6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0" i="0" u="none" strike="noStrike">
                    <a:solidFill>
                      <a:srgbClr val="52514E"/>
                    </a:solidFill>
                    <a:latin typeface="Arial"/>
                  </a:defRPr>
                </a:pPr>
                <a:endParaRPr lang="en-CN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高阻 C</c:v>
                </c:pt>
                <c:pt idx="1">
                  <c:v>高阻 E</c:v>
                </c:pt>
                <c:pt idx="2">
                  <c:v>标准 1 kΩ·cm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93</c:v>
                </c:pt>
                <c:pt idx="1">
                  <c:v>92.8</c:v>
                </c:pt>
                <c:pt idx="2">
                  <c:v>83.5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CC-7649-894A-B21F3C32A27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无反射（完全吸收）</c:v>
                </c:pt>
              </c:strCache>
            </c:strRef>
          </c:tx>
          <c:spPr>
            <a:solidFill>
              <a:srgbClr val="EB6834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0" i="0" u="none" strike="noStrike">
                    <a:solidFill>
                      <a:srgbClr val="52514E"/>
                    </a:solidFill>
                    <a:latin typeface="Arial"/>
                  </a:defRPr>
                </a:pPr>
                <a:endParaRPr lang="en-CN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高阻 C</c:v>
                </c:pt>
                <c:pt idx="1">
                  <c:v>高阻 E</c:v>
                </c:pt>
                <c:pt idx="2">
                  <c:v>标准 1 kΩ·cm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75</c:v>
                </c:pt>
                <c:pt idx="1">
                  <c:v>83.7</c:v>
                </c:pt>
                <c:pt idx="2">
                  <c:v>59.2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FCC-7649-894A-B21F3C32A27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E1E0D9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52514E"/>
                </a:solidFill>
                <a:latin typeface="Arial"/>
              </a:defRPr>
            </a:pPr>
            <a:endParaRPr lang="en-CN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100"/>
          <c:min val="40"/>
        </c:scaling>
        <c:delete val="0"/>
        <c:axPos val="l"/>
        <c:majorGridlines>
          <c:spPr>
            <a:ln w="6350" cap="flat">
              <a:solidFill>
                <a:srgbClr val="E1E0D9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E1E0D9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898781"/>
                </a:solidFill>
                <a:latin typeface="Arial"/>
              </a:defRPr>
            </a:pPr>
            <a:endParaRPr lang="en-CN"/>
          </a:p>
        </c:txPr>
        <c:crossAx val="2094734554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52514E"/>
              </a:solidFill>
            </a:defRPr>
          </a:pPr>
          <a:endParaRPr lang="en-CN"/>
        </a:p>
      </c:txPr>
    </c:legend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title>
      <c:tx>
        <c:rich>
          <a:bodyPr/>
          <a:lstStyle/>
          <a:p>
            <a:pPr>
              <a:defRPr sz="1200" b="0" i="0" u="none" strike="noStrike">
                <a:solidFill>
                  <a:srgbClr val="0B0B0B"/>
                </a:solidFill>
                <a:latin typeface="Arial"/>
              </a:defRPr>
            </a:pPr>
            <a:r>
              <a:rPr lang="zh-CN" altLang="en-US" sz="1200" b="0" i="0" u="none" strike="noStrike">
                <a:solidFill>
                  <a:srgbClr val="0B0B0B"/>
                </a:solidFill>
                <a:latin typeface="Arial"/>
              </a:rPr>
              <a:t>探测效率 </a:t>
            </a:r>
            <a:r>
              <a:rPr lang="en-US" altLang="zh-CN" sz="1200" b="0" i="0" u="none" strike="noStrike">
                <a:solidFill>
                  <a:srgbClr val="0B0B0B"/>
                </a:solidFill>
                <a:latin typeface="Arial"/>
              </a:rPr>
              <a:t>(%)</a:t>
            </a:r>
            <a:r>
              <a:rPr lang="zh-CN" altLang="en-US" sz="1200" b="0" i="0" u="none" strike="noStrike">
                <a:solidFill>
                  <a:srgbClr val="0B0B0B"/>
                </a:solidFill>
                <a:latin typeface="Arial"/>
              </a:rPr>
              <a:t>（阈值 </a:t>
            </a:r>
            <a:r>
              <a:rPr lang="en-US" altLang="zh-CN" sz="1200" b="0" i="0" u="none" strike="noStrike">
                <a:solidFill>
                  <a:srgbClr val="0B0B0B"/>
                </a:solidFill>
                <a:latin typeface="Arial"/>
              </a:rPr>
              <a:t>260 </a:t>
            </a:r>
            <a:r>
              <a:rPr lang="en-US" sz="1200" b="0" i="0" u="none" strike="noStrike">
                <a:solidFill>
                  <a:srgbClr val="0B0B0B"/>
                </a:solidFill>
                <a:latin typeface="Arial"/>
              </a:rPr>
              <a:t>e⁻）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有界面反射</c:v>
                </c:pt>
              </c:strCache>
            </c:strRef>
          </c:tx>
          <c:spPr>
            <a:solidFill>
              <a:srgbClr val="2A78D6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0" i="0" u="none" strike="noStrike">
                    <a:solidFill>
                      <a:srgbClr val="52514E"/>
                    </a:solidFill>
                    <a:latin typeface="Arial"/>
                  </a:defRPr>
                </a:pPr>
                <a:endParaRPr lang="en-CN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高阻 C</c:v>
                </c:pt>
                <c:pt idx="1">
                  <c:v>高阻 E</c:v>
                </c:pt>
                <c:pt idx="2">
                  <c:v>标准 1 kΩ·cm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99.9</c:v>
                </c:pt>
                <c:pt idx="1">
                  <c:v>100</c:v>
                </c:pt>
                <c:pt idx="2">
                  <c:v>99.8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40-FE42-929C-C443A86B0F8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无反射（完全吸收）</c:v>
                </c:pt>
              </c:strCache>
            </c:strRef>
          </c:tx>
          <c:spPr>
            <a:solidFill>
              <a:srgbClr val="EB6834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0" i="0" u="none" strike="noStrike">
                    <a:solidFill>
                      <a:srgbClr val="52514E"/>
                    </a:solidFill>
                    <a:latin typeface="Arial"/>
                  </a:defRPr>
                </a:pPr>
                <a:endParaRPr lang="en-CN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高阻 C</c:v>
                </c:pt>
                <c:pt idx="1">
                  <c:v>高阻 E</c:v>
                </c:pt>
                <c:pt idx="2">
                  <c:v>标准 1 kΩ·cm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95.7</c:v>
                </c:pt>
                <c:pt idx="1">
                  <c:v>99.9</c:v>
                </c:pt>
                <c:pt idx="2">
                  <c:v>88.8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C40-FE42-929C-C443A86B0F8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E1E0D9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52514E"/>
                </a:solidFill>
                <a:latin typeface="Arial"/>
              </a:defRPr>
            </a:pPr>
            <a:endParaRPr lang="en-CN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102"/>
          <c:min val="80"/>
        </c:scaling>
        <c:delete val="0"/>
        <c:axPos val="l"/>
        <c:majorGridlines>
          <c:spPr>
            <a:ln w="6350" cap="flat">
              <a:solidFill>
                <a:srgbClr val="E1E0D9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E1E0D9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898781"/>
                </a:solidFill>
                <a:latin typeface="Arial"/>
              </a:defRPr>
            </a:pPr>
            <a:endParaRPr lang="en-CN"/>
          </a:p>
        </c:txPr>
        <c:crossAx val="2094734554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52514E"/>
              </a:solidFill>
            </a:defRPr>
          </a:pPr>
          <a:endParaRPr lang="en-CN"/>
        </a:p>
      </c:txPr>
    </c:legend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07282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扫描设置：pX=16µm, Vbb=1.8V, 电极2.5µm, 阈值260e-, 每点1000个MIP事件；外延电阻率取S-20260428-WZK-T25-P-C SRP实测剖面。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1D BVP：(D/N_A·w')'=w/(N_A·τ)，w=n·N_A/ni²，2nm 网格，衬底延伸 120 µm；外延区体复合已从界面指标中分离。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二维图由批量仿真的位置分箱直接导出；θ=0 时按像素四重对称折叠增强统计。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阱剖面为代表性高斯近似（TowerJazz 实际参数保密）；外延/衬底数值取自 S-20260428-WZK-T25-P-C SRP 实测。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文献页：所有阱剖面均为文献级代表值；DESY generic doping profile 方法（arXiv:2408.00027）是这种做法的方法论依据。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电场取自 3D 非线性泊松数值解（Boltzmann 载流子）；|E| 对数色标 10^2–3×10^4 V/cm。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I-V 为半解析：耗尽体积逐偏压取自 2D 轴对称数值泊松解，电流用 SRH 产生公式；τ_g 阴影带 0.3–3 ms。无连续性方程求解，故不含表面产生、隧穿与雪崩。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电极直径扫描：pY=40 的 2.5/3.0/3.5 µm 点为 1000 事件，其余 500 事件（效率误差约 ±1–2%）。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三种变体除电阻率剖面/外延厚度外条件完全相同；C、E 用 SRP 实测剖面逐点，标准片为 1 kΩ·cm 均匀 25 µm。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无反射 = 界面模型设为完全吸收（体硅等效）；有反射 = p-/p+ 高低结 BSF 物理模型（S_eff≈0.02 cm/s）。其余条件与上一页 wafer 对比完全相同。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01168"/>
            <a:ext cx="113385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B0B0B"/>
                </a:solidFill>
              </a:rPr>
              <a:t>像素 Y 尺寸扫描：探测效率 · 电荷收集时间 · Cluster Size</a:t>
            </a:r>
            <a:endParaRPr lang="en-US" sz="2400" dirty="0"/>
          </a:p>
          <a:p>
            <a:pPr marL="0" indent="0">
              <a:buNone/>
            </a:pPr>
            <a:r>
              <a:rPr lang="en-US" sz="1100" dirty="0">
                <a:solidFill>
                  <a:srgbClr val="898781"/>
                </a:solidFill>
              </a:rPr>
              <a:t>三维 CIS 像素仿真 · TJ180 标准工艺 · SRP 实测外延剖面（样品 C）· 2D 数值泊松电场 + 蒙特卡洛输运 · 每点 1000 事件 · pY 步长 10 µm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11480" y="1051560"/>
            <a:ext cx="2514600" cy="5440680"/>
          </a:xfrm>
          <a:prstGeom prst="roundRect">
            <a:avLst>
              <a:gd name="adj" fmla="val 2909"/>
            </a:avLst>
          </a:prstGeom>
          <a:solidFill>
            <a:srgbClr val="F2F6FC"/>
          </a:solidFill>
          <a:ln w="9525">
            <a:solidFill>
              <a:srgbClr val="D8E4F2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1207008"/>
            <a:ext cx="2240280" cy="5120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600"/>
              </a:spcAft>
              <a:buNone/>
            </a:pPr>
            <a:r>
              <a:rPr lang="en-US" sz="1300" b="1" dirty="0">
                <a:solidFill>
                  <a:srgbClr val="2A78D6"/>
                </a:solidFill>
              </a:rPr>
              <a:t>固定参数</a:t>
            </a:r>
            <a:endParaRPr lang="en-US" sz="130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1100" dirty="0">
                <a:solidFill>
                  <a:srgbClr val="0B0B0B"/>
                </a:solidFill>
              </a:rPr>
              <a:t>像素 X 尺寸：16 µm</a:t>
            </a:r>
            <a:endParaRPr lang="en-US" sz="130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1100" dirty="0">
                <a:solidFill>
                  <a:srgbClr val="0B0B0B"/>
                </a:solidFill>
              </a:rPr>
              <a:t>|V_bb|（衬底/阱）：1.8 V</a:t>
            </a:r>
            <a:endParaRPr lang="en-US" sz="130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1100" dirty="0">
                <a:solidFill>
                  <a:srgbClr val="0B0B0B"/>
                </a:solidFill>
              </a:rPr>
              <a:t>V_rst（电极）：0.8 V</a:t>
            </a:r>
            <a:endParaRPr lang="en-US" sz="130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1100" dirty="0">
                <a:solidFill>
                  <a:srgbClr val="0B0B0B"/>
                </a:solidFill>
              </a:rPr>
              <a:t>收集电极直径：2.5 µm</a:t>
            </a:r>
            <a:endParaRPr lang="en-US" sz="130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1100" dirty="0">
                <a:solidFill>
                  <a:srgbClr val="0B0B0B"/>
                </a:solidFill>
              </a:rPr>
              <a:t>p-well 开口间隙：3 µm</a:t>
            </a:r>
            <a:endParaRPr lang="en-US" sz="130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1100" dirty="0">
                <a:solidFill>
                  <a:srgbClr val="0B0B0B"/>
                </a:solidFill>
              </a:rPr>
              <a:t>击中阈值：260 e⁻</a:t>
            </a:r>
            <a:endParaRPr lang="en-US" sz="130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1100" dirty="0">
                <a:solidFill>
                  <a:srgbClr val="0B0B0B"/>
                </a:solidFill>
              </a:rPr>
              <a:t>入射：MIP 垂直（θ=0°）</a:t>
            </a:r>
            <a:endParaRPr lang="en-US" sz="130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1100" dirty="0">
                <a:solidFill>
                  <a:srgbClr val="0B0B0B"/>
                </a:solidFill>
              </a:rPr>
              <a:t>外延：22.4 µm，SRP-C 剖面</a:t>
            </a:r>
            <a:endParaRPr lang="en-US" sz="1300" dirty="0"/>
          </a:p>
          <a:p>
            <a:pPr marL="0" indent="0">
              <a:spcAft>
                <a:spcPts val="1000"/>
              </a:spcAft>
              <a:buNone/>
            </a:pPr>
            <a:r>
              <a:rPr lang="en-US" sz="1100" dirty="0">
                <a:solidFill>
                  <a:srgbClr val="0B0B0B"/>
                </a:solidFill>
              </a:rPr>
              <a:t>界面：p⁻/p⁺ 高低结反射</a:t>
            </a:r>
            <a:endParaRPr lang="en-US" sz="13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300" b="1" dirty="0">
                <a:solidFill>
                  <a:srgbClr val="2A78D6"/>
                </a:solidFill>
              </a:rPr>
              <a:t>扫描过程不变量</a:t>
            </a:r>
            <a:endParaRPr lang="en-US" sz="130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1100" dirty="0">
                <a:solidFill>
                  <a:srgbClr val="0B0B0B"/>
                </a:solidFill>
              </a:rPr>
              <a:t>垂直耗尽 W_v ≈ 9 µm</a:t>
            </a:r>
            <a:endParaRPr lang="en-US" sz="130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1100" dirty="0">
                <a:solidFill>
                  <a:srgbClr val="0B0B0B"/>
                </a:solidFill>
              </a:rPr>
              <a:t>电极电容 C_d ≈ 1.3–1.5 fF</a:t>
            </a:r>
            <a:endParaRPr lang="en-US" sz="1300" dirty="0"/>
          </a:p>
          <a:p>
            <a:pPr marL="0" indent="0">
              <a:buNone/>
            </a:pPr>
            <a:r>
              <a:rPr lang="en-US" sz="1100" i="1" dirty="0">
                <a:solidFill>
                  <a:srgbClr val="52514E"/>
                </a:solidFill>
              </a:rPr>
              <a:t>→ 效率变化纯粹来自扩散路径变长</a:t>
            </a:r>
            <a:endParaRPr lang="en-US" sz="1300" dirty="0"/>
          </a:p>
        </p:txBody>
      </p:sp>
      <p:graphicFrame>
        <p:nvGraphicFramePr>
          <p:cNvPr id="5" name="Chart 0"/>
          <p:cNvGraphicFramePr/>
          <p:nvPr/>
        </p:nvGraphicFramePr>
        <p:xfrm>
          <a:off x="3154680" y="1024128"/>
          <a:ext cx="4434840" cy="2697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1"/>
          <p:cNvGraphicFramePr/>
          <p:nvPr/>
        </p:nvGraphicFramePr>
        <p:xfrm>
          <a:off x="7726680" y="1024128"/>
          <a:ext cx="4023360" cy="2697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Chart 2"/>
          <p:cNvGraphicFramePr/>
          <p:nvPr/>
        </p:nvGraphicFramePr>
        <p:xfrm>
          <a:off x="3154680" y="3858768"/>
          <a:ext cx="4434840" cy="2697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" name="Shape 3"/>
          <p:cNvSpPr/>
          <p:nvPr/>
        </p:nvSpPr>
        <p:spPr>
          <a:xfrm>
            <a:off x="7726680" y="3858768"/>
            <a:ext cx="4023360" cy="2633472"/>
          </a:xfrm>
          <a:prstGeom prst="roundRect">
            <a:avLst>
              <a:gd name="adj" fmla="val 2778"/>
            </a:avLst>
          </a:prstGeom>
          <a:solidFill>
            <a:srgbClr val="FBF4EE"/>
          </a:solidFill>
          <a:ln w="9525">
            <a:solidFill>
              <a:srgbClr val="F0DECE"/>
            </a:solidFill>
            <a:prstDash val="solid"/>
          </a:ln>
        </p:spPr>
      </p:sp>
      <p:sp>
        <p:nvSpPr>
          <p:cNvPr id="9" name="Text 4"/>
          <p:cNvSpPr/>
          <p:nvPr/>
        </p:nvSpPr>
        <p:spPr>
          <a:xfrm>
            <a:off x="7882128" y="3986784"/>
            <a:ext cx="3730752" cy="2423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500"/>
              </a:spcAft>
              <a:buNone/>
            </a:pPr>
            <a:r>
              <a:rPr lang="en-US" sz="1300" b="1" dirty="0">
                <a:solidFill>
                  <a:srgbClr val="B84A1E"/>
                </a:solidFill>
              </a:rPr>
              <a:t>关键发现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0B0B0B"/>
                </a:solidFill>
              </a:rPr>
              <a:t>pY ≤ 30 µm：效率 ≥98%；95% 交叉点 ≈33 µm（插值）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0B0B0B"/>
                </a:solidFill>
              </a:rPr>
              <a:t>pY ≥ 40 µm 效率塌陷：88% → 37%（@100 µm）；Y 向远端电荷扩散损失并跌破 260 e⁻ 阈值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0B0B0B"/>
                </a:solidFill>
              </a:rPr>
              <a:t>⟨t⟩ 27 → 63 ns 趋于饱和（含 160 ns 仿真截断，真实尾部更长）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0B0B0B"/>
                </a:solidFill>
              </a:rPr>
              <a:t>⟨nY⟩→1.00（pY≥40）：Y 向不再电荷分享，响应退化为一维条形；⟨nX⟩≈1.4 由 16 µm 短边分享主导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050" b="1" dirty="0">
                <a:solidFill>
                  <a:srgbClr val="0B0B0B"/>
                </a:solidFill>
              </a:rPr>
              <a:t>Ø2.5 µm 电极下 ≥95% 效率窗口：pY ≤ 33 µm（电极加大可扩展，见第 3 页）</a:t>
            </a:r>
            <a:endParaRPr lang="en-US" sz="1300" dirty="0"/>
          </a:p>
        </p:txBody>
      </p:sp>
      <p:sp>
        <p:nvSpPr>
          <p:cNvPr id="10" name="Text 5"/>
          <p:cNvSpPr/>
          <p:nvPr/>
        </p:nvSpPr>
        <p:spPr>
          <a:xfrm>
            <a:off x="411480" y="6528816"/>
            <a:ext cx="11338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98781"/>
                </a:solidFill>
              </a:rPr>
              <a:t>模型：轴对称非线性泊松（Boltzmann 载流子）数值电场 + 扩散/漂移 MC（速度饱和、Robin 界面边界）。趋势性结论，定量设计以 TCAD 与束流测试为准。</a:t>
            </a:r>
            <a:endParaRPr lang="en-US" sz="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01168"/>
            <a:ext cx="113385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B0B0B"/>
                </a:solidFill>
              </a:rPr>
              <a:t>高精度计算：高阻 C / E 的界面反射系数</a:t>
            </a:r>
            <a:endParaRPr lang="en-US" sz="2400" dirty="0"/>
          </a:p>
          <a:p>
            <a:pPr marL="0" indent="0">
              <a:buNone/>
            </a:pPr>
            <a:r>
              <a:rPr lang="en-US" sz="1100" dirty="0">
                <a:solidFill>
                  <a:srgbClr val="898781"/>
                </a:solidFill>
              </a:rPr>
              <a:t>1D 少子输运边值问题，SRP 全剖面逐点求解（2 nm 网格，Masetti 迁移率 + Scharfetter/Auger 寿命）· 解析 BSF 校验通过（突变结比值 1.00）</a:t>
            </a:r>
            <a:endParaRPr lang="en-US" sz="2400" dirty="0"/>
          </a:p>
        </p:txBody>
      </p:sp>
      <p:pic>
        <p:nvPicPr>
          <p:cNvPr id="3" name="Image 0" descr="ref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" y="1051560"/>
            <a:ext cx="8412480" cy="2828334"/>
          </a:xfrm>
          <a:prstGeom prst="rect">
            <a:avLst/>
          </a:prstGeom>
        </p:spPr>
      </p:pic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9098280" y="1051560"/>
          <a:ext cx="2697480" cy="2743200"/>
        </p:xfrm>
        <a:graphic>
          <a:graphicData uri="http://schemas.openxmlformats.org/drawingml/2006/table">
            <a:tbl>
              <a:tblPr/>
              <a:tblGrid>
                <a:gridCol w="960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8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86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50" b="1" dirty="0">
                          <a:solidFill>
                            <a:srgbClr val="0B0B0B"/>
                          </a:solidFill>
                        </a:rPr>
                        <a:t>参数</a:t>
                      </a:r>
                      <a:endParaRPr lang="en-US" sz="8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50" b="1" dirty="0">
                          <a:solidFill>
                            <a:srgbClr val="0B0B0B"/>
                          </a:solidFill>
                        </a:rPr>
                        <a:t>样品 C</a:t>
                      </a:r>
                      <a:endParaRPr lang="en-US" sz="8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50" b="1" dirty="0">
                          <a:solidFill>
                            <a:srgbClr val="0B0B0B"/>
                          </a:solidFill>
                        </a:rPr>
                        <a:t>样品 E</a:t>
                      </a:r>
                      <a:endParaRPr lang="en-US" sz="8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50" dirty="0">
                          <a:solidFill>
                            <a:srgbClr val="0B0B0B"/>
                          </a:solidFill>
                        </a:rPr>
                        <a:t>结深</a:t>
                      </a:r>
                      <a:endParaRPr lang="en-US" sz="8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50" dirty="0">
                          <a:solidFill>
                            <a:srgbClr val="0B0B0B"/>
                          </a:solidFill>
                        </a:rPr>
                        <a:t>22.08 µm</a:t>
                      </a:r>
                      <a:endParaRPr lang="en-US" sz="8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50" dirty="0">
                          <a:solidFill>
                            <a:srgbClr val="0B0B0B"/>
                          </a:solidFill>
                        </a:rPr>
                        <a:t>21.88 µm</a:t>
                      </a:r>
                      <a:endParaRPr lang="en-US" sz="8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50" dirty="0">
                          <a:solidFill>
                            <a:srgbClr val="0B0B0B"/>
                          </a:solidFill>
                        </a:rPr>
                        <a:t>势垒 ΔΦ</a:t>
                      </a:r>
                      <a:endParaRPr lang="en-US" sz="8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50" dirty="0">
                          <a:solidFill>
                            <a:srgbClr val="0B0B0B"/>
                          </a:solidFill>
                        </a:rPr>
                        <a:t>305 mV</a:t>
                      </a:r>
                      <a:endParaRPr lang="en-US" sz="8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50" dirty="0">
                          <a:solidFill>
                            <a:srgbClr val="0B0B0B"/>
                          </a:solidFill>
                        </a:rPr>
                        <a:t>292 mV</a:t>
                      </a:r>
                      <a:endParaRPr lang="en-US" sz="8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50" dirty="0">
                          <a:solidFill>
                            <a:srgbClr val="0B0B0B"/>
                          </a:solidFill>
                        </a:rPr>
                        <a:t>过渡区宽度</a:t>
                      </a:r>
                      <a:endParaRPr lang="en-US" sz="8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50" dirty="0">
                          <a:solidFill>
                            <a:srgbClr val="0B0B0B"/>
                          </a:solidFill>
                        </a:rPr>
                        <a:t>1.62 µm</a:t>
                      </a:r>
                      <a:endParaRPr lang="en-US" sz="8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50" dirty="0">
                          <a:solidFill>
                            <a:srgbClr val="0B0B0B"/>
                          </a:solidFill>
                        </a:rPr>
                        <a:t>1.68 µm</a:t>
                      </a:r>
                      <a:endParaRPr lang="en-US" sz="8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50" dirty="0">
                          <a:solidFill>
                            <a:srgbClr val="0B0B0B"/>
                          </a:solidFill>
                        </a:rPr>
                        <a:t>峰值阻滞场</a:t>
                      </a:r>
                      <a:endParaRPr lang="en-US" sz="8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50" dirty="0">
                          <a:solidFill>
                            <a:srgbClr val="0B0B0B"/>
                          </a:solidFill>
                        </a:rPr>
                        <a:t>1.9 kV/cm</a:t>
                      </a:r>
                      <a:endParaRPr lang="en-US" sz="8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50" dirty="0">
                          <a:solidFill>
                            <a:srgbClr val="0B0B0B"/>
                          </a:solidFill>
                        </a:rPr>
                        <a:t>1.8 kV/cm</a:t>
                      </a:r>
                      <a:endParaRPr lang="en-US" sz="8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50" dirty="0">
                          <a:solidFill>
                            <a:srgbClr val="0B0B0B"/>
                          </a:solidFill>
                        </a:rPr>
                        <a:t>衬底 τ / L</a:t>
                      </a:r>
                      <a:endParaRPr lang="en-US" sz="8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50" dirty="0">
                          <a:solidFill>
                            <a:srgbClr val="0B0B0B"/>
                          </a:solidFill>
                        </a:rPr>
                        <a:t>1.2µs/24µm</a:t>
                      </a:r>
                      <a:endParaRPr lang="en-US" sz="8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50" dirty="0">
                          <a:solidFill>
                            <a:srgbClr val="0B0B0B"/>
                          </a:solidFill>
                        </a:rPr>
                        <a:t>1.9µs/32µm</a:t>
                      </a:r>
                      <a:endParaRPr lang="en-US" sz="8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50" dirty="0">
                          <a:solidFill>
                            <a:srgbClr val="0B0B0B"/>
                          </a:solidFill>
                        </a:rPr>
                        <a:t>S_eff 总</a:t>
                      </a:r>
                      <a:endParaRPr lang="en-US" sz="8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50" dirty="0">
                          <a:solidFill>
                            <a:srgbClr val="0B0B0B"/>
                          </a:solidFill>
                        </a:rPr>
                        <a:t>0.037 cm/s</a:t>
                      </a:r>
                      <a:endParaRPr lang="en-US" sz="8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50" dirty="0">
                          <a:solidFill>
                            <a:srgbClr val="0B0B0B"/>
                          </a:solidFill>
                        </a:rPr>
                        <a:t>0.050 cm/s</a:t>
                      </a:r>
                      <a:endParaRPr lang="en-US" sz="8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50" dirty="0">
                          <a:solidFill>
                            <a:srgbClr val="0B0B0B"/>
                          </a:solidFill>
                        </a:rPr>
                        <a:t>τ₀带 0.1–10 ms</a:t>
                      </a:r>
                      <a:endParaRPr lang="en-US" sz="8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50" dirty="0">
                          <a:solidFill>
                            <a:srgbClr val="0B0B0B"/>
                          </a:solidFill>
                        </a:rPr>
                        <a:t>0.015–0.25</a:t>
                      </a:r>
                      <a:endParaRPr lang="en-US" sz="8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50" dirty="0">
                          <a:solidFill>
                            <a:srgbClr val="0B0B0B"/>
                          </a:solidFill>
                        </a:rPr>
                        <a:t>0.020–0.33</a:t>
                      </a:r>
                      <a:endParaRPr lang="en-US" sz="8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50" dirty="0">
                          <a:solidFill>
                            <a:srgbClr val="0B0B0B"/>
                          </a:solidFill>
                        </a:rPr>
                        <a:t>单次损失 p</a:t>
                      </a:r>
                      <a:endParaRPr lang="en-US" sz="8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50" dirty="0">
                          <a:solidFill>
                            <a:srgbClr val="0B0B0B"/>
                          </a:solidFill>
                        </a:rPr>
                        <a:t>7.1e-9</a:t>
                      </a:r>
                      <a:endParaRPr lang="en-US" sz="8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50" dirty="0">
                          <a:solidFill>
                            <a:srgbClr val="0B0B0B"/>
                          </a:solidFill>
                        </a:rPr>
                        <a:t>9.6e-9</a:t>
                      </a:r>
                      <a:endParaRPr lang="en-US" sz="8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50" dirty="0">
                          <a:solidFill>
                            <a:srgbClr val="0B0B0B"/>
                          </a:solidFill>
                        </a:rPr>
                        <a:t>反射系数 R</a:t>
                      </a:r>
                      <a:endParaRPr lang="en-US" sz="8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50" dirty="0">
                          <a:solidFill>
                            <a:srgbClr val="0B0B0B"/>
                          </a:solidFill>
                        </a:rPr>
                        <a:t>0.99999999 3</a:t>
                      </a:r>
                      <a:endParaRPr lang="en-US" sz="8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50" dirty="0">
                          <a:solidFill>
                            <a:srgbClr val="0B0B0B"/>
                          </a:solidFill>
                        </a:rPr>
                        <a:t>0.99999999 0</a:t>
                      </a:r>
                      <a:endParaRPr lang="en-US" sz="8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" name="Shape 1"/>
          <p:cNvSpPr/>
          <p:nvPr/>
        </p:nvSpPr>
        <p:spPr>
          <a:xfrm>
            <a:off x="411480" y="4434840"/>
            <a:ext cx="11384280" cy="2011680"/>
          </a:xfrm>
          <a:prstGeom prst="roundRect">
            <a:avLst>
              <a:gd name="adj" fmla="val 3636"/>
            </a:avLst>
          </a:prstGeom>
          <a:solidFill>
            <a:srgbClr val="F2F6FC"/>
          </a:solidFill>
          <a:ln w="9525">
            <a:solidFill>
              <a:srgbClr val="D8E4F2"/>
            </a:solidFill>
            <a:prstDash val="solid"/>
          </a:ln>
        </p:spPr>
      </p:sp>
      <p:sp>
        <p:nvSpPr>
          <p:cNvPr id="6" name="Text 2"/>
          <p:cNvSpPr/>
          <p:nvPr/>
        </p:nvSpPr>
        <p:spPr>
          <a:xfrm>
            <a:off x="566928" y="4526280"/>
            <a:ext cx="1106424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400"/>
              </a:spcAft>
              <a:buNone/>
            </a:pPr>
            <a:r>
              <a:rPr lang="en-US" sz="1200" b="1" dirty="0">
                <a:solidFill>
                  <a:srgbClr val="2A78D6"/>
                </a:solidFill>
              </a:rPr>
              <a:t>解读</a:t>
            </a:r>
            <a:endParaRPr lang="en-US" sz="12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00" dirty="0">
                <a:solidFill>
                  <a:srgbClr val="0B0B0B"/>
                </a:solidFill>
              </a:rPr>
              <a:t>两片均为近理想反射镜：R 与 1 的偏离仅 ~10⁻⁸ 量级，电子平均需与界面碰撞 ~10⁸ 次才损失一次——器件级 CCE 中的界面损失贡献 &lt;0.01%，可忽略。C 略优于 E（S_eff 0.037 vs 0.050 cm/s），主因是 C 衬底掺杂更高（2.3 vs 1.7×10¹⁸，势垒高 13 mV）</a:t>
            </a:r>
            <a:endParaRPr lang="en-US" sz="12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00" dirty="0">
                <a:solidFill>
                  <a:srgbClr val="0B0B0B"/>
                </a:solidFill>
              </a:rPr>
              <a:t>损失分量各半：衬底体复合（BSF 项，~0.02 cm/s）与过渡区 SRH（掺杂梯度区 1.6–1.7 µm 内的缺陷复合，~0.02–0.03 cm/s）相当——过渡区质量与衬底同样重要，是外延规格中值得写入的一项</a:t>
            </a:r>
            <a:endParaRPr lang="en-US" sz="12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00" dirty="0">
                <a:solidFill>
                  <a:srgbClr val="0B0B0B"/>
                </a:solidFill>
              </a:rPr>
              <a:t>主要不确定度来自 SRH τ₀（取 0.1–10 ms 带，S_eff 相应 0.015–0.33 cm/s）——即使取最差值，单次损失仍 &lt;10⁻⁷，结论不变。方法校验：同一求解器对突变结剖面复现解析 BSF 公式至 3 位有效数字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0B0B0B"/>
                </a:solidFill>
              </a:rPr>
              <a:t>与第 9 页的关系：那里的"无反射"是人为极端假设（等效体硅）；本页证明真实界面远离该极端——实际器件工作在"有反射"曲线上，且两片处于同一水平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01168"/>
            <a:ext cx="113385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B0B0B"/>
                </a:solidFill>
              </a:rPr>
              <a:t>面内二维分布：探测效率 与 平均收集时间</a:t>
            </a:r>
            <a:endParaRPr lang="en-US" sz="2400" dirty="0"/>
          </a:p>
          <a:p>
            <a:pPr marL="0" indent="0">
              <a:buNone/>
            </a:pPr>
            <a:r>
              <a:rPr lang="en-US" sz="1100" dirty="0">
                <a:solidFill>
                  <a:srgbClr val="898781"/>
                </a:solidFill>
              </a:rPr>
              <a:t>入射位置分箱（四重对称折叠，1000 事件/点）· 黄虚线 = 收集电极 · 绿虚线 = p-well 开口 · pY = 16 / 30 / 40 / 100 µm</a:t>
            </a:r>
            <a:endParaRPr lang="en-US" sz="2400" dirty="0"/>
          </a:p>
        </p:txBody>
      </p:sp>
      <p:pic>
        <p:nvPicPr>
          <p:cNvPr id="3" name="Image 0" descr="map_e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6197" y="1078992"/>
            <a:ext cx="9236557" cy="2578608"/>
          </a:xfrm>
          <a:prstGeom prst="rect">
            <a:avLst/>
          </a:prstGeom>
        </p:spPr>
      </p:pic>
      <p:pic>
        <p:nvPicPr>
          <p:cNvPr id="4" name="Image 1" descr="map_ti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1071" y="3858768"/>
            <a:ext cx="9186809" cy="257860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11480" y="6446520"/>
            <a:ext cx="11338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2514E"/>
                </a:solidFill>
              </a:rPr>
              <a:t>效率图：pY≤30 µm 全像素高效率（30 µm 时角落略降）；40 µm 起仅电极附近 ±10 µm 带保持高效率，Y 向远端跌至 &lt;30%。时间图：收集时间随离电极 Y 距离近似线性增长（扩散主导），像素角落最慢。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01168"/>
            <a:ext cx="113385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B0B0B"/>
                </a:solidFill>
              </a:rPr>
              <a:t>工艺阱层掺杂剖面：N-well / Deep N-well / P-well / Deep P-well</a:t>
            </a:r>
            <a:endParaRPr lang="en-US" sz="2400" dirty="0"/>
          </a:p>
          <a:p>
            <a:pPr marL="0" indent="0">
              <a:buNone/>
            </a:pPr>
            <a:r>
              <a:rPr lang="en-US" sz="1100" dirty="0">
                <a:solidFill>
                  <a:srgbClr val="898781"/>
                </a:solidFill>
              </a:rPr>
              <a:t>TowerJazz 180nm CIS 工艺参数保密——本页为基于公开文献（ALPIDE / Investigator / TCAD 研究）的代表性剖面；外延与衬底为 SRP 实测</a:t>
            </a:r>
            <a:endParaRPr lang="en-US" sz="2400" dirty="0"/>
          </a:p>
        </p:txBody>
      </p:sp>
      <p:pic>
        <p:nvPicPr>
          <p:cNvPr id="3" name="Image 0" descr="well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" y="1097280"/>
            <a:ext cx="5577840" cy="3961075"/>
          </a:xfrm>
          <a:prstGeom prst="rect">
            <a:avLst/>
          </a:prstGeom>
        </p:spPr>
      </p:pic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263640" y="1234440"/>
          <a:ext cx="5532120" cy="3044952"/>
        </p:xfrm>
        <a:graphic>
          <a:graphicData uri="http://schemas.openxmlformats.org/drawingml/2006/table">
            <a:tbl>
              <a:tblPr/>
              <a:tblGrid>
                <a:gridCol w="868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1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772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173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0B0B0B"/>
                          </a:solidFill>
                        </a:rPr>
                        <a:t>阱层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0B0B0B"/>
                          </a:solidFill>
                        </a:rPr>
                        <a:t>峰值浓度 (cm⁻³)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0B0B0B"/>
                          </a:solidFill>
                        </a:rPr>
                        <a:t>峰值深度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0B0B0B"/>
                          </a:solidFill>
                        </a:rPr>
                        <a:t>纵向延伸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0B0B0B"/>
                          </a:solidFill>
                        </a:rPr>
                        <a:t>像素中的作用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0B0B0B"/>
                          </a:solidFill>
                        </a:rPr>
                        <a:t>仿真等效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0B0B0B"/>
                          </a:solidFill>
                        </a:rPr>
                        <a:t>N-well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0B0B0B"/>
                          </a:solidFill>
                        </a:rPr>
                        <a:t>~2×10¹⁷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0B0B0B"/>
                          </a:solidFill>
                        </a:rPr>
                        <a:t>~0.5 µm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0B0B0B"/>
                          </a:solidFill>
                        </a:rPr>
                        <a:t>0–1.8 µm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0B0B0B"/>
                          </a:solidFill>
                        </a:rPr>
                        <a:t>收集电极 / PMOS 体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52514E"/>
                          </a:solidFill>
                        </a:rPr>
                        <a:t>1×10¹⁷ 均匀，0–1.5 µm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0B0B0B"/>
                          </a:solidFill>
                        </a:rPr>
                        <a:t>Deep N-well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0B0B0B"/>
                          </a:solidFill>
                        </a:rPr>
                        <a:t>~1×10¹⁷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0B0B0B"/>
                          </a:solidFill>
                        </a:rPr>
                        <a:t>~2.0 µm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0B0B0B"/>
                          </a:solidFill>
                        </a:rPr>
                        <a:t>1.2–3.5 µm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0B0B0B"/>
                          </a:solidFill>
                        </a:rPr>
                        <a:t>外围电路隔离；像素阵列内不使用（避免寄生收集）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52514E"/>
                          </a:solidFill>
                        </a:rPr>
                        <a:t>未建模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0B0B0B"/>
                          </a:solidFill>
                        </a:rPr>
                        <a:t>P-well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0B0B0B"/>
                          </a:solidFill>
                        </a:rPr>
                        <a:t>~3×10¹⁷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0B0B0B"/>
                          </a:solidFill>
                        </a:rPr>
                        <a:t>~0.4 µm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0B0B0B"/>
                          </a:solidFill>
                        </a:rPr>
                        <a:t>0–1.4 µm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0B0B0B"/>
                          </a:solidFill>
                        </a:rPr>
                        <a:t>NMOS 体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52514E"/>
                          </a:solidFill>
                        </a:rPr>
                        <a:t>并入 deep p-well 块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0B0B0B"/>
                          </a:solidFill>
                        </a:rPr>
                        <a:t>Deep P-well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0B0B0B"/>
                          </a:solidFill>
                        </a:rPr>
                        <a:t>~1.5×10¹⁷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0B0B0B"/>
                          </a:solidFill>
                        </a:rPr>
                        <a:t>~1.8 µm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0B0B0B"/>
                          </a:solidFill>
                        </a:rPr>
                        <a:t>1.0–3.3 µm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0B0B0B"/>
                          </a:solidFill>
                        </a:rPr>
                        <a:t>屏蔽像素电路 n-well，阻止其收集信号电荷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52514E"/>
                          </a:solidFill>
                        </a:rPr>
                        <a:t>1×10¹⁷ 均匀，0–2.5 µm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0B0B0B"/>
                          </a:solidFill>
                        </a:rPr>
                        <a:t>P⁻ 外延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0B0B0B"/>
                          </a:solidFill>
                        </a:rPr>
                        <a:t>2.6–3.4×10¹² (SRP)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0B0B0B"/>
                          </a:solidFill>
                        </a:rPr>
                        <a:t>—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0B0B0B"/>
                          </a:solidFill>
                        </a:rPr>
                        <a:t>0–22.4 µm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0B0B0B"/>
                          </a:solidFill>
                        </a:rPr>
                        <a:t>灵敏体积（高阻）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52514E"/>
                          </a:solidFill>
                        </a:rPr>
                        <a:t>SRP 实测剖面逐点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0B0B0B"/>
                          </a:solidFill>
                        </a:rPr>
                        <a:t>P⁺ 衬底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0B0B0B"/>
                          </a:solidFill>
                        </a:rPr>
                        <a:t>~1.5×10¹⁸ (SRP)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0B0B0B"/>
                          </a:solidFill>
                        </a:rPr>
                        <a:t>—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0B0B0B"/>
                          </a:solidFill>
                        </a:rPr>
                        <a:t>&gt;22.4 µm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0B0B0B"/>
                          </a:solidFill>
                        </a:rPr>
                        <a:t>机械支撑；界面反射电子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52514E"/>
                          </a:solidFill>
                        </a:rPr>
                        <a:t>1.5×10¹⁸ 均匀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Shape 1"/>
          <p:cNvSpPr/>
          <p:nvPr/>
        </p:nvSpPr>
        <p:spPr>
          <a:xfrm>
            <a:off x="6263640" y="4892040"/>
            <a:ext cx="5532120" cy="1508760"/>
          </a:xfrm>
          <a:prstGeom prst="roundRect">
            <a:avLst>
              <a:gd name="adj" fmla="val 4848"/>
            </a:avLst>
          </a:prstGeom>
          <a:solidFill>
            <a:srgbClr val="F2F6FC"/>
          </a:solidFill>
          <a:ln w="9525">
            <a:solidFill>
              <a:srgbClr val="D8E4F2"/>
            </a:solidFill>
            <a:prstDash val="solid"/>
          </a:ln>
        </p:spPr>
      </p:sp>
      <p:sp>
        <p:nvSpPr>
          <p:cNvPr id="6" name="Text 2"/>
          <p:cNvSpPr/>
          <p:nvPr/>
        </p:nvSpPr>
        <p:spPr>
          <a:xfrm>
            <a:off x="6419088" y="5001768"/>
            <a:ext cx="521208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400"/>
              </a:spcAft>
              <a:buNone/>
            </a:pPr>
            <a:r>
              <a:rPr lang="en-US" sz="1200" b="1" dirty="0">
                <a:solidFill>
                  <a:srgbClr val="2A78D6"/>
                </a:solidFill>
              </a:rPr>
              <a:t>与像素性能的关联</a:t>
            </a:r>
            <a:endParaRPr lang="en-US" sz="12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950" dirty="0">
                <a:solidFill>
                  <a:srgbClr val="0B0B0B"/>
                </a:solidFill>
              </a:rPr>
              <a:t>Deep p-well 覆盖除电极开口外的全部表面：像素电路的 n-well 被屏蔽，信号电子只能被收集电极拿走——这是小电极架构成立的前提</a:t>
            </a:r>
            <a:endParaRPr lang="en-US" sz="12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950" dirty="0">
                <a:solidFill>
                  <a:srgbClr val="0B0B0B"/>
                </a:solidFill>
              </a:rPr>
              <a:t>阱层浓度 ≈10¹⁷ 比外延高 4–5 个量级：阱/外延界面的内建场把电子推回外延，阱层本身几乎不参与耗尽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0B0B0B"/>
                </a:solidFill>
              </a:rPr>
              <a:t>虚线为本仿真的均匀等效块——对耗尽/场分布影响主要来自阱的净电荷与几何，剖面细节属二阶效应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01168"/>
            <a:ext cx="113385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B0B0B"/>
                </a:solidFill>
              </a:rPr>
              <a:t>阱层掺杂剖面：文献来源与依据</a:t>
            </a:r>
            <a:endParaRPr lang="en-US" sz="2400" dirty="0"/>
          </a:p>
          <a:p>
            <a:pPr marL="0" indent="0">
              <a:buNone/>
            </a:pPr>
            <a:r>
              <a:rPr lang="en-US" sz="1100" dirty="0">
                <a:solidFill>
                  <a:srgbClr val="898781"/>
                </a:solidFill>
              </a:rPr>
              <a:t>TowerJazz 180nm CIS PDK 保密——上页剖面为文献级代表值（高斯近似）；外延与衬底为本工作 SRP 实测</a:t>
            </a:r>
            <a:endParaRPr lang="en-US" sz="24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1097280"/>
          <a:ext cx="11384280" cy="914400"/>
        </p:xfrm>
        <a:graphic>
          <a:graphicData uri="http://schemas.openxmlformats.org/drawingml/2006/table">
            <a:tbl>
              <a:tblPr/>
              <a:tblGrid>
                <a:gridCol w="1554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949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974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0B0B0B"/>
                          </a:solidFill>
                        </a:rPr>
                        <a:t>文献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0B0B0B"/>
                          </a:solidFill>
                        </a:rPr>
                        <a:t>出处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0B0B0B"/>
                          </a:solidFill>
                        </a:rPr>
                        <a:t>提供的信息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0B0B0B"/>
                          </a:solidFill>
                        </a:rPr>
                        <a:t>本报告中的用途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0B0B0B"/>
                          </a:solidFill>
                        </a:rPr>
                        <a:t>W. Snoeys et al.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0B0B0B"/>
                          </a:solidFill>
                        </a:rPr>
                        <a:t>NIM A 871 (2017) 90–96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0B0B0B"/>
                          </a:solidFill>
                        </a:rPr>
                        <a:t>TJ180 改进工艺论文：n-well 小电极 / deep p-well / 高阻外延 / p⁺ 衬底的层次剖面示意；外延 1–8 kΩ·cm、18–40 µm；n⁻ blanket 层全耗尽方案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52514E"/>
                          </a:solidFill>
                        </a:rPr>
                        <a:t>结构层次、阱的角色、外延参数范围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0B0B0B"/>
                          </a:solidFill>
                        </a:rPr>
                        <a:t>H. Pernegger et al.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0B0B0B"/>
                          </a:solidFill>
                        </a:rPr>
                        <a:t>JINST 12 (2017) P06008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0B0B0B"/>
                          </a:solidFill>
                        </a:rPr>
                        <a:t>TJ180 辐照硬化 DMAPS 工艺首测（MALTA 前身）：deep p-well 屏蔽电路 n-well 的四阱结构与运行条件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52514E"/>
                          </a:solidFill>
                        </a:rPr>
                        <a:t>Deep p-well 屏蔽作用；Deep n-well 仅用于外围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0B0B0B"/>
                          </a:solidFill>
                        </a:rPr>
                        <a:t>M. Mager (ALICE)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0B0B0B"/>
                          </a:solidFill>
                        </a:rPr>
                        <a:t>NIM A 824 (2016) 434–437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0B0B0B"/>
                          </a:solidFill>
                        </a:rPr>
                        <a:t>ALPIDE 芯片：TJ180、25 µm 高阻外延、~2 µm 小 n-well 电极、深 p 阱屏蔽、反偏范围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52514E"/>
                          </a:solidFill>
                        </a:rPr>
                        <a:t>像素几何与工作点基准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0B0B0B"/>
                          </a:solidFill>
                        </a:rPr>
                        <a:t>M. Munker et al.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0B0B0B"/>
                          </a:solidFill>
                        </a:rPr>
                        <a:t>JINST 14 (2019) C05013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0B0B0B"/>
                          </a:solidFill>
                        </a:rPr>
                        <a:t>小电极 CMOS 传感器 TCAD 仿真：明确说明真实工艺剖面保密、采用通用（generic）掺杂剖面，阱峰值 ~10¹⁷–10¹⁸ cm⁻³ 量级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52514E"/>
                          </a:solidFill>
                        </a:rPr>
                        <a:t>阱层高斯剖面的浓度/深度量级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0B0B0B"/>
                          </a:solidFill>
                        </a:rPr>
                        <a:t>H. Wennlöf et al. (DESY/Tangerine)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0B0B0B"/>
                          </a:solidFill>
                        </a:rPr>
                        <a:t>NIM A 1073 (2025) 170147; arXiv:2408.00027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0B0B0B"/>
                          </a:solidFill>
                        </a:rPr>
                        <a:t>"通用掺杂剖面"方法论：技术无关的 MAPS 仿真框架，证明高斯型代表剖面可复现电场/收集行为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52514E"/>
                          </a:solidFill>
                        </a:rPr>
                        <a:t>本报告代表性剖面方法的直接依据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0B0B0B"/>
                          </a:solidFill>
                        </a:rPr>
                        <a:t>M. Šuljić et al.（Investigator）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0B0B0B"/>
                          </a:solidFill>
                        </a:rPr>
                        <a:t>NIM A 979 (2020) 164461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0B0B0B"/>
                          </a:solidFill>
                        </a:rPr>
                        <a:t>TJ180 电荷收集随像素几何/偏压/外延的系统实测（电极尺寸、间距、25/28 µm 外延）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52514E"/>
                          </a:solidFill>
                        </a:rPr>
                        <a:t>MC 输运与电荷共享的定性对标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0B0B0B"/>
                          </a:solidFill>
                        </a:rPr>
                        <a:t>TaichuPix 合作组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0B0B0B"/>
                          </a:solidFill>
                        </a:rPr>
                        <a:t>arXiv:2311.05932; arXiv:2503.05415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0B0B0B"/>
                          </a:solidFill>
                        </a:rPr>
                        <a:t>TaichuPix-3：25×25 µm、1024×512、ALPIDE 型前端、TJ180 CIS；束流效率 &gt;99%、cluster/分辨率数据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52514E"/>
                          </a:solidFill>
                        </a:rPr>
                        <a:t>器件与版图基准；效率/cluster 对标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0B0B0B"/>
                          </a:solidFill>
                        </a:rPr>
                        <a:t>本工作 SRP 实测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0B0B0B"/>
                          </a:solidFill>
                        </a:rPr>
                        <a:t>S-20260428-WZK-T25-P-C / -E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0B0B0B"/>
                          </a:solidFill>
                        </a:rPr>
                        <a:t>外延电阻率–深度剖面（结深 22.4/22.7 µm，表面 5.1/4.2 kΩ·cm）与衬底 0.03 Ω·cm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52514E"/>
                          </a:solidFill>
                        </a:rPr>
                        <a:t>外延与衬底逐点输入（唯一实测硬数据）</a:t>
                      </a:r>
                      <a:endParaRPr lang="en-US" sz="90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Text 1"/>
          <p:cNvSpPr/>
          <p:nvPr/>
        </p:nvSpPr>
        <p:spPr>
          <a:xfrm>
            <a:off x="411480" y="6355080"/>
            <a:ext cx="11338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98781"/>
                </a:solidFill>
              </a:rPr>
              <a:t>注：各文献均未公开 TowerJazz 官方掺杂数据；上页峰值浓度/深度为综合上述来源的代表性取值，用于结构理解与一阶仿真，不可作为工艺设计输入。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01168"/>
            <a:ext cx="113385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B0B0B"/>
                </a:solidFill>
              </a:rPr>
              <a:t>pY = 30 µm 电场分布：三视图（3D 数值泊松解）</a:t>
            </a:r>
            <a:endParaRPr lang="en-US" sz="2400" dirty="0"/>
          </a:p>
          <a:p>
            <a:pPr marL="0" indent="0">
              <a:buNone/>
            </a:pPr>
            <a:r>
              <a:rPr lang="en-US" sz="1100" dirty="0">
                <a:solidFill>
                  <a:srgbClr val="898781"/>
                </a:solidFill>
              </a:rPr>
              <a:t>16×30 µm 像素单元 · 49×49×88 网格 · |V_bb|=1.8 V · 电极 Ø2.5 µm · SRP-C 剖面 · |E| 对数色标</a:t>
            </a:r>
            <a:endParaRPr lang="en-US" sz="2400" dirty="0"/>
          </a:p>
        </p:txBody>
      </p:sp>
      <p:pic>
        <p:nvPicPr>
          <p:cNvPr id="3" name="Image 0" descr="field30_3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" y="1097280"/>
            <a:ext cx="3520440" cy="353608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11480" y="4709160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2514E"/>
                </a:solidFill>
              </a:rPr>
              <a:t>三维视图：剖切显示中心剖面 |E| 热图与耗尽区等值面（青色）</a:t>
            </a:r>
            <a:endParaRPr lang="en-US" sz="950" dirty="0"/>
          </a:p>
        </p:txBody>
      </p:sp>
      <p:sp>
        <p:nvSpPr>
          <p:cNvPr id="5" name="Shape 2"/>
          <p:cNvSpPr/>
          <p:nvPr/>
        </p:nvSpPr>
        <p:spPr>
          <a:xfrm>
            <a:off x="4160520" y="4572000"/>
            <a:ext cx="7635240" cy="1828800"/>
          </a:xfrm>
          <a:prstGeom prst="roundRect">
            <a:avLst>
              <a:gd name="adj" fmla="val 4000"/>
            </a:avLst>
          </a:prstGeom>
          <a:solidFill>
            <a:srgbClr val="F2F6FC"/>
          </a:solidFill>
          <a:ln w="9525">
            <a:solidFill>
              <a:srgbClr val="D8E4F2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4315968" y="4681728"/>
            <a:ext cx="73152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400"/>
              </a:spcAft>
              <a:buNone/>
            </a:pPr>
            <a:r>
              <a:rPr lang="en-US" sz="1200" b="1" dirty="0">
                <a:solidFill>
                  <a:srgbClr val="2A78D6"/>
                </a:solidFill>
              </a:rPr>
              <a:t>读图要点</a:t>
            </a:r>
            <a:endParaRPr lang="en-US" sz="12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00" dirty="0">
                <a:solidFill>
                  <a:srgbClr val="0B0B0B"/>
                </a:solidFill>
              </a:rPr>
              <a:t>高场集中于电极周缘（峰值 ≈27 kV/cm），耗尽"泡"向下延伸约 8.5 µm；deep p-well 下方与像素远端为准中性低场区（&lt;10² V/cm），电荷靠扩散到达耗尽边界</a:t>
            </a:r>
            <a:endParaRPr lang="en-US" sz="12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00" dirty="0">
                <a:solidFill>
                  <a:srgbClr val="0B0B0B"/>
                </a:solidFill>
              </a:rPr>
              <a:t>侧视（Y 向 30 µm）与正视（X 向 16 µm）对比：远端低场区在 Y 向更长——正是效率从此方向开始塌落的原因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0B0B0B"/>
                </a:solidFill>
              </a:rPr>
              <a:t>外延/衬底界面（≈22.4 µm）处的窄高场带为 p⁻/p⁺ 内建场（≈0.33 V 势垒），将电子反射回外延层</a:t>
            </a:r>
            <a:endParaRPr lang="en-US" sz="1200" dirty="0"/>
          </a:p>
        </p:txBody>
      </p:sp>
      <p:pic>
        <p:nvPicPr>
          <p:cNvPr id="7" name="Image 1" descr="field30_view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0520" y="1097280"/>
            <a:ext cx="7635240" cy="257747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160520" y="3729622"/>
            <a:ext cx="7635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2514E"/>
                </a:solidFill>
              </a:rPr>
              <a:t>三视图：正视剖面（Y=0）· 侧视剖面（X=0）· 俯视水平切片（深度 3 µm；黄虚线=电极，绿虚线=p-well 开口）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01168"/>
            <a:ext cx="113385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B0B0B"/>
                </a:solidFill>
              </a:rPr>
              <a:t>器件特性：反向 I–V 与 C–V（pY = 30 µm 单元）</a:t>
            </a:r>
            <a:endParaRPr lang="en-US" sz="2400" dirty="0"/>
          </a:p>
          <a:p>
            <a:pPr marL="0" indent="0">
              <a:buNone/>
            </a:pPr>
            <a:r>
              <a:rPr lang="en-US" sz="1100" dirty="0">
                <a:solidFill>
                  <a:srgbClr val="898781"/>
                </a:solidFill>
              </a:rPr>
              <a:t>耗尽体积取自各偏压下的数值泊松解 · 16×30 µm 像素 · 电极 Ø2.5 µm · SRP-C 剖面 · 300 K</a:t>
            </a:r>
            <a:endParaRPr lang="en-US" sz="2400" dirty="0"/>
          </a:p>
        </p:txBody>
      </p:sp>
      <p:pic>
        <p:nvPicPr>
          <p:cNvPr id="3" name="Image 0" descr="iv3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1143000"/>
            <a:ext cx="10881360" cy="3789045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640080" y="5120640"/>
            <a:ext cx="10881360" cy="1325880"/>
          </a:xfrm>
          <a:prstGeom prst="roundRect">
            <a:avLst>
              <a:gd name="adj" fmla="val 5517"/>
            </a:avLst>
          </a:prstGeom>
          <a:solidFill>
            <a:srgbClr val="F2F6FC"/>
          </a:solidFill>
          <a:ln w="9525">
            <a:solidFill>
              <a:srgbClr val="D8E4F2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22960" y="5230368"/>
            <a:ext cx="105156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300"/>
              </a:spcAft>
              <a:buNone/>
            </a:pPr>
            <a:r>
              <a:rPr lang="en-US" sz="1000" dirty="0">
                <a:solidFill>
                  <a:srgbClr val="0B0B0B"/>
                </a:solidFill>
              </a:rPr>
              <a:t>I–V：漏电流 = q·nᵢ·V_dep/2τ_g（耗尽区 SRH 产生）+ 中性区体产生分量。工作点 1.8 V 下约 4.5 fA/像素（τ_g=1 ms，≈0.9 nA/cm²），随偏压近似 ∝ 耗尽体积增长（10 V 时约 3 倍）。此为体产生下限——实测通常由表面/周边产生主导，且未含雪崩（10 V 时 E_max≈107 kV/cm，远低于 ~300 kV/cm 临界场，无击穿风险）。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0B0B0B"/>
                </a:solidFill>
              </a:rPr>
              <a:t>C–V：0.6 V 后即趋平坦（≈1.5 fF）——小电极架构的电容由电极–p-well 几何耦合主导而非耗尽宽度，这正是其低噪声优势；可与实测 C–V 对标验证外延掺杂。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01168"/>
            <a:ext cx="113385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B0B0B"/>
                </a:solidFill>
              </a:rPr>
              <a:t>恢复 ≥95% 效率：收集电极直径需要多大？</a:t>
            </a:r>
            <a:endParaRPr lang="en-US" sz="2400" dirty="0"/>
          </a:p>
          <a:p>
            <a:pPr marL="0" indent="0">
              <a:buNone/>
            </a:pPr>
            <a:r>
              <a:rPr lang="en-US" sz="1100" dirty="0">
                <a:solidFill>
                  <a:srgbClr val="898781"/>
                </a:solidFill>
              </a:rPr>
              <a:t>对效率不足的 pY 扫描电极直径 2.5 → 6 µm（阈值 260 e⁻ 不变，其余条件同前；40 µm 关键点 1000 事件，其余 500 事件）</a:t>
            </a:r>
            <a:endParaRPr lang="en-US" sz="2400" dirty="0"/>
          </a:p>
        </p:txBody>
      </p:sp>
      <p:pic>
        <p:nvPicPr>
          <p:cNvPr id="3" name="Image 0" descr="eff_dn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" y="1097280"/>
            <a:ext cx="5897880" cy="4114800"/>
          </a:xfrm>
          <a:prstGeom prst="rect">
            <a:avLst/>
          </a:prstGeom>
        </p:spPr>
      </p:pic>
      <p:graphicFrame>
        <p:nvGraphicFramePr>
          <p:cNvPr id="4" name="Chart 0"/>
          <p:cNvGraphicFramePr/>
          <p:nvPr/>
        </p:nvGraphicFramePr>
        <p:xfrm>
          <a:off x="6537960" y="1097280"/>
          <a:ext cx="5257800" cy="2103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Shape 1"/>
          <p:cNvSpPr/>
          <p:nvPr/>
        </p:nvSpPr>
        <p:spPr>
          <a:xfrm>
            <a:off x="6537960" y="3383280"/>
            <a:ext cx="5257800" cy="2880360"/>
          </a:xfrm>
          <a:prstGeom prst="roundRect">
            <a:avLst>
              <a:gd name="adj" fmla="val 2540"/>
            </a:avLst>
          </a:prstGeom>
          <a:solidFill>
            <a:srgbClr val="EFF8F3"/>
          </a:solidFill>
          <a:ln w="9525">
            <a:solidFill>
              <a:srgbClr val="CFE9DC"/>
            </a:solidFill>
            <a:prstDash val="solid"/>
          </a:ln>
        </p:spPr>
      </p:sp>
      <p:sp>
        <p:nvSpPr>
          <p:cNvPr id="6" name="Text 2"/>
          <p:cNvSpPr/>
          <p:nvPr/>
        </p:nvSpPr>
        <p:spPr>
          <a:xfrm>
            <a:off x="6693408" y="3511296"/>
            <a:ext cx="4956048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500"/>
              </a:spcAft>
              <a:buNone/>
            </a:pPr>
            <a:r>
              <a:rPr lang="en-US" sz="1300" b="1" dirty="0">
                <a:solidFill>
                  <a:srgbClr val="1B7A52"/>
                </a:solidFill>
              </a:rPr>
              <a:t>结论（阈值 260 e⁻ 固定）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0B0B0B"/>
                </a:solidFill>
              </a:rPr>
              <a:t>pY ≤ 30 µm：Ø2.5 µm 即可，无需改动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0B0B0B"/>
                </a:solidFill>
              </a:rPr>
              <a:t>pY = 40 µm：需 Ø ≥ 3.3 µm（插值），建议 3.5 µm → 96.5%；电容 1.4 → 1.9 fF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0B0B0B"/>
                </a:solidFill>
              </a:rPr>
              <a:t>pY = 50 µm：需 Ø ≥ 5.2 µm，建议 5.5–6 µm → 97.4%@6 µm；电容翻倍（3.0 fF）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0B0B0B"/>
                </a:solidFill>
              </a:rPr>
              <a:t>pY ≥ 60 µm：6 µm 上限内无法达到 95%（60 µm 仅 88%）——扩散路径是根本限制，需更高偏压/改进工艺/降阈值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0B0B0B"/>
                </a:solidFill>
              </a:rPr>
              <a:t>附带收益：大电极显著缩短收集时间（pY=40：52 → 31 ns @6 µm）</a:t>
            </a:r>
            <a:endParaRPr lang="en-US" sz="1300" dirty="0"/>
          </a:p>
        </p:txBody>
      </p:sp>
      <p:sp>
        <p:nvSpPr>
          <p:cNvPr id="7" name="Text 3"/>
          <p:cNvSpPr/>
          <p:nvPr/>
        </p:nvSpPr>
        <p:spPr>
          <a:xfrm>
            <a:off x="411480" y="6528816"/>
            <a:ext cx="11338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98781"/>
                </a:solidFill>
              </a:rPr>
              <a:t>注：电容增大将抬高噪声（ENC∝C），若同步上调阈值则实际效率裕度低于此处固定阈值的结果。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01168"/>
            <a:ext cx="113385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B0B0B"/>
                </a:solidFill>
              </a:rPr>
              <a:t>三种外延 wafer 对比：SRP 实测高阻 C / E vs 标准 1 kΩ·cm</a:t>
            </a:r>
            <a:endParaRPr lang="en-US" sz="2400" dirty="0"/>
          </a:p>
          <a:p>
            <a:pPr marL="0" indent="0">
              <a:buNone/>
            </a:pPr>
            <a:r>
              <a:rPr lang="en-US" sz="1100" dirty="0">
                <a:solidFill>
                  <a:srgbClr val="898781"/>
                </a:solidFill>
              </a:rPr>
              <a:t>统一 25×25 µm 类 TaichuPix-3 结构（电极 Ø3.0 µm、开口 3.0 µm）· |V_bb|=1.8 V · 阈值 260 e⁻ · MIP 垂直 · 每种 1000 事件 · 2D 数值泊松场</a:t>
            </a:r>
            <a:endParaRPr lang="en-US" sz="2400" dirty="0"/>
          </a:p>
        </p:txBody>
      </p:sp>
      <p:graphicFrame>
        <p:nvGraphicFramePr>
          <p:cNvPr id="3" name="Chart 0"/>
          <p:cNvGraphicFramePr/>
          <p:nvPr/>
        </p:nvGraphicFramePr>
        <p:xfrm>
          <a:off x="411480" y="1051560"/>
          <a:ext cx="54864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Chart 1"/>
          <p:cNvGraphicFramePr/>
          <p:nvPr/>
        </p:nvGraphicFramePr>
        <p:xfrm>
          <a:off x="6172200" y="1051560"/>
          <a:ext cx="562356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5451205"/>
              </p:ext>
            </p:extLst>
          </p:nvPr>
        </p:nvGraphicFramePr>
        <p:xfrm>
          <a:off x="514719" y="4050792"/>
          <a:ext cx="10104120" cy="1316736"/>
        </p:xfrm>
        <a:graphic>
          <a:graphicData uri="http://schemas.openxmlformats.org/drawingml/2006/table">
            <a:tbl>
              <a:tblPr/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0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72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772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772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686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6868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2918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0B0B0B"/>
                          </a:solidFill>
                        </a:rPr>
                        <a:t>Wafer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0B0B0B"/>
                          </a:solidFill>
                        </a:rPr>
                        <a:t>电阻率来源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0B0B0B"/>
                          </a:solidFill>
                        </a:rPr>
                        <a:t>外延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0B0B0B"/>
                          </a:solidFill>
                        </a:rPr>
                        <a:t>有效 N_A (cm⁻³)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0B0B0B"/>
                          </a:solidFill>
                        </a:rPr>
                        <a:t>W_v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0B0B0B"/>
                          </a:solidFill>
                        </a:rPr>
                        <a:t>C_d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0B0B0B"/>
                          </a:solidFill>
                        </a:rPr>
                        <a:t>效率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0B0B0B"/>
                          </a:solidFill>
                        </a:rPr>
                        <a:t>CCE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0B0B0B"/>
                          </a:solidFill>
                        </a:rPr>
                        <a:t>⟨cluster⟩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0B0B0B"/>
                          </a:solidFill>
                        </a:rPr>
                        <a:t>⟨t⟩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B0B0B"/>
                          </a:solidFill>
                        </a:rPr>
                        <a:t>高阻 C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B0B0B"/>
                          </a:solidFill>
                        </a:rPr>
                        <a:t>SRP 实测剖面（中心）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B0B0B"/>
                          </a:solidFill>
                        </a:rPr>
                        <a:t>22.4 µm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B0B0B"/>
                          </a:solidFill>
                        </a:rPr>
                        <a:t>4.8×10¹²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B0B0B"/>
                          </a:solidFill>
                        </a:rPr>
                        <a:t>9.8 µm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B0B0B"/>
                          </a:solidFill>
                        </a:rPr>
                        <a:t>1.62 fF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B0B0B"/>
                          </a:solidFill>
                        </a:rPr>
                        <a:t>99.9%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B0B0B"/>
                          </a:solidFill>
                        </a:rPr>
                        <a:t>93.0%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B0B0B"/>
                          </a:solidFill>
                        </a:rPr>
                        <a:t>1.59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B0B0B"/>
                          </a:solidFill>
                        </a:rPr>
                        <a:t>44.6 ns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B0B0B"/>
                          </a:solidFill>
                        </a:rPr>
                        <a:t>高阻 E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B0B0B"/>
                          </a:solidFill>
                        </a:rPr>
                        <a:t>SRP 实测剖面（边缘）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B0B0B"/>
                          </a:solidFill>
                        </a:rPr>
                        <a:t>22.7 µm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B0B0B"/>
                          </a:solidFill>
                        </a:rPr>
                        <a:t>5.2×10¹²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B0B0B"/>
                          </a:solidFill>
                        </a:rPr>
                        <a:t>9.6 µm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B0B0B"/>
                          </a:solidFill>
                        </a:rPr>
                        <a:t>1.64 fF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B0B0B"/>
                          </a:solidFill>
                        </a:rPr>
                        <a:t>100.0%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B0B0B"/>
                          </a:solidFill>
                        </a:rPr>
                        <a:t>92.8%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B0B0B"/>
                          </a:solidFill>
                        </a:rPr>
                        <a:t>1.69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B0B0B"/>
                          </a:solidFill>
                        </a:rPr>
                        <a:t>45.3 ns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B0B0B"/>
                          </a:solidFill>
                        </a:rPr>
                        <a:t>标准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B0B0B"/>
                          </a:solidFill>
                        </a:rPr>
                        <a:t>1 kΩ·cm 均匀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B0B0B"/>
                          </a:solidFill>
                        </a:rPr>
                        <a:t>25.0 µm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B0B0B"/>
                          </a:solidFill>
                        </a:rPr>
                        <a:t>13.3×10¹²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B0B0B"/>
                          </a:solidFill>
                        </a:rPr>
                        <a:t>8.1 µm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B0B0B"/>
                          </a:solidFill>
                        </a:rPr>
                        <a:t>1.57 fF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B0B0B"/>
                          </a:solidFill>
                        </a:rPr>
                        <a:t>99.8%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B0B0B"/>
                          </a:solidFill>
                        </a:rPr>
                        <a:t>83.5%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B0B0B"/>
                          </a:solidFill>
                        </a:rPr>
                        <a:t>1.56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B0B0B"/>
                          </a:solidFill>
                        </a:rPr>
                        <a:t>52.7 ns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Shape 1"/>
          <p:cNvSpPr/>
          <p:nvPr/>
        </p:nvSpPr>
        <p:spPr>
          <a:xfrm>
            <a:off x="411480" y="5623560"/>
            <a:ext cx="11384280" cy="868680"/>
          </a:xfrm>
          <a:prstGeom prst="roundRect">
            <a:avLst>
              <a:gd name="adj" fmla="val 8421"/>
            </a:avLst>
          </a:prstGeom>
          <a:solidFill>
            <a:srgbClr val="EFF8F3"/>
          </a:solidFill>
          <a:ln w="9525">
            <a:solidFill>
              <a:srgbClr val="CFE9DC"/>
            </a:solidFill>
            <a:prstDash val="solid"/>
          </a:ln>
        </p:spPr>
      </p:sp>
      <p:sp>
        <p:nvSpPr>
          <p:cNvPr id="7" name="Text 2"/>
          <p:cNvSpPr/>
          <p:nvPr/>
        </p:nvSpPr>
        <p:spPr>
          <a:xfrm>
            <a:off x="566928" y="573328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B0B0B"/>
                </a:solidFill>
              </a:rPr>
              <a:t>结论：低阈值下三种 wafer 效率均 ~100%（MIP 沉积 ≈1400–1600 e⁻ ≫ 260 e⁻）；高阻外延的优势体现在 CCE（93% vs 83.5%，+9.5 个百分点）、收集速度（45 vs 53 ns）与更深耗尽（9.7 vs 8.1 µm）——这些是阈值上调与辐照退化后的效率裕度。样品 C 与 E（中心/边缘）各项指标一致，wafer 均匀性良好。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01168"/>
            <a:ext cx="113385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B0B0B"/>
                </a:solidFill>
              </a:rPr>
              <a:t>外延/衬底界面反射的作用：有 vs 无（三种 wafer）</a:t>
            </a:r>
            <a:endParaRPr lang="en-US" sz="2400" dirty="0"/>
          </a:p>
          <a:p>
            <a:pPr marL="0" indent="0">
              <a:buNone/>
            </a:pPr>
            <a:r>
              <a:rPr lang="en-US" sz="1100" dirty="0">
                <a:solidFill>
                  <a:srgbClr val="898781"/>
                </a:solidFill>
              </a:rPr>
              <a:t>同一 25×25 µm 类 TaichuPix-3 结构与工作点 · "无反射" = 界面完全吸收（等效体硅背面）· 每组 1000 事件</a:t>
            </a:r>
            <a:endParaRPr lang="en-US" sz="2400" dirty="0"/>
          </a:p>
        </p:txBody>
      </p:sp>
      <p:graphicFrame>
        <p:nvGraphicFramePr>
          <p:cNvPr id="3" name="Chart 0"/>
          <p:cNvGraphicFramePr/>
          <p:nvPr/>
        </p:nvGraphicFramePr>
        <p:xfrm>
          <a:off x="411480" y="1051560"/>
          <a:ext cx="5577840" cy="2834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Chart 1"/>
          <p:cNvGraphicFramePr/>
          <p:nvPr/>
        </p:nvGraphicFramePr>
        <p:xfrm>
          <a:off x="6217920" y="1051560"/>
          <a:ext cx="5577840" cy="2834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4160520"/>
          <a:ext cx="11384280" cy="1316736"/>
        </p:xfrm>
        <a:graphic>
          <a:graphicData uri="http://schemas.openxmlformats.org/drawingml/2006/table">
            <a:tbl>
              <a:tblPr/>
              <a:tblGrid>
                <a:gridCol w="1737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2918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0B0B0B"/>
                          </a:solidFill>
                        </a:rPr>
                        <a:t>Wafer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0B0B0B"/>
                          </a:solidFill>
                        </a:rPr>
                        <a:t>效率 有/无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0B0B0B"/>
                          </a:solidFill>
                        </a:rPr>
                        <a:t>CCE 有/无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0B0B0B"/>
                          </a:solidFill>
                        </a:rPr>
                        <a:t>反射增益(CCE)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0B0B0B"/>
                          </a:solidFill>
                        </a:rPr>
                        <a:t>⟨cluster⟩ 有/无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0B0B0B"/>
                          </a:solidFill>
                        </a:rPr>
                        <a:t>⟨t⟩ 有/无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B0B0B"/>
                          </a:solidFill>
                        </a:rPr>
                        <a:t>高阻 C（SRP）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B0B0B"/>
                          </a:solidFill>
                        </a:rPr>
                        <a:t>99.9 / 95.7%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B0B0B"/>
                          </a:solidFill>
                        </a:rPr>
                        <a:t>93.0 / 75.0%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B0B0B"/>
                          </a:solidFill>
                        </a:rPr>
                        <a:t>+18.0 pp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B0B0B"/>
                          </a:solidFill>
                        </a:rPr>
                        <a:t>1.59 / 1.24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B0B0B"/>
                          </a:solidFill>
                        </a:rPr>
                        <a:t>44.6 / 35.7 ns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B0B0B"/>
                          </a:solidFill>
                        </a:rPr>
                        <a:t>高阻 E（SRP）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B0B0B"/>
                          </a:solidFill>
                        </a:rPr>
                        <a:t>100.0 / 99.9%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B0B0B"/>
                          </a:solidFill>
                        </a:rPr>
                        <a:t>92.8 / 83.7%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B0B0B"/>
                          </a:solidFill>
                        </a:rPr>
                        <a:t>+9.2 pp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B0B0B"/>
                          </a:solidFill>
                        </a:rPr>
                        <a:t>1.69 / 1.49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B0B0B"/>
                          </a:solidFill>
                        </a:rPr>
                        <a:t>45.3 / 41.6 ns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B0B0B"/>
                          </a:solidFill>
                        </a:rPr>
                        <a:t>标准 1 kΩ·cm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B0B0B"/>
                          </a:solidFill>
                        </a:rPr>
                        <a:t>99.8 / 88.8%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B0B0B"/>
                          </a:solidFill>
                        </a:rPr>
                        <a:t>83.5 / 59.2%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B0B0B"/>
                          </a:solidFill>
                        </a:rPr>
                        <a:t>+24.3 pp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B0B0B"/>
                          </a:solidFill>
                        </a:rPr>
                        <a:t>1.56 / 1.12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B0B0B"/>
                          </a:solidFill>
                        </a:rPr>
                        <a:t>52.7 / 38.2 ns</a:t>
                      </a:r>
                      <a:endParaRPr lang="en-US" sz="950" dirty="0"/>
                    </a:p>
                  </a:txBody>
                  <a:tcPr anchor="ctr">
                    <a:lnL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Shape 1"/>
          <p:cNvSpPr/>
          <p:nvPr/>
        </p:nvSpPr>
        <p:spPr>
          <a:xfrm>
            <a:off x="411480" y="5577840"/>
            <a:ext cx="11384280" cy="914400"/>
          </a:xfrm>
          <a:prstGeom prst="roundRect">
            <a:avLst>
              <a:gd name="adj" fmla="val 8000"/>
            </a:avLst>
          </a:prstGeom>
          <a:solidFill>
            <a:srgbClr val="EFF8F3"/>
          </a:solidFill>
          <a:ln w="9525">
            <a:solidFill>
              <a:srgbClr val="CFE9DC"/>
            </a:solidFill>
            <a:prstDash val="solid"/>
          </a:ln>
        </p:spPr>
      </p:sp>
      <p:sp>
        <p:nvSpPr>
          <p:cNvPr id="7" name="Text 2"/>
          <p:cNvSpPr/>
          <p:nvPr/>
        </p:nvSpPr>
        <p:spPr>
          <a:xfrm>
            <a:off x="566928" y="5669280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0B0B0B"/>
                </a:solidFill>
              </a:rPr>
              <a:t>结论：界面反射是三种 wafer 共同的关键增益，且电阻率越低越依赖它——标准片失去反射后效率跌至 88.8%、CCE 跌至 59%（耗尽浅、更多电荷在界面附近徘徊）。高阻片受保护更好；C 与 E 在无反射下的差异（95.7% vs 99.9%）来自结尾部掺杂梯度的陡峭度——渐变过渡区自身的内建场就是一道"软反射墙"（SRP 在结附近受载流子溢出影响，此差异应视为剖面尾部敏感性范围）。无反射时 ⟨t⟩、⟨cluster⟩ 变小是幸存者偏差：慢的深部电荷被界面吃掉了。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2170</Words>
  <Application>Microsoft Macintosh PowerPoint</Application>
  <PresentationFormat>Widescreen</PresentationFormat>
  <Paragraphs>277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Microsoft Office User</cp:lastModifiedBy>
  <cp:revision>2</cp:revision>
  <dcterms:created xsi:type="dcterms:W3CDTF">2026-08-19T02:14:18Z</dcterms:created>
  <dcterms:modified xsi:type="dcterms:W3CDTF">2026-08-20T06:26:07Z</dcterms:modified>
</cp:coreProperties>
</file>