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1757" r:id="rId2"/>
  </p:sldIdLst>
  <p:sldSz cx="12192000" cy="6858000"/>
  <p:notesSz cx="6858000" cy="9144000"/>
  <p:custDataLst>
    <p:tags r:id="rId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3" userDrawn="1">
          <p15:clr>
            <a:srgbClr val="A4A3A4"/>
          </p15:clr>
        </p15:guide>
        <p15:guide id="2" pos="387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EA2"/>
    <a:srgbClr val="8FAADC"/>
    <a:srgbClr val="3D8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E16CCB-BC4F-488D-86EE-C7EC4B494D31}" styleName="{d81a1682-f6d3-453d-a0b4-2df6d50f48b8}">
    <a:wholeTbl>
      <a:tcTxStyle>
        <a:fontRef idx="none">
          <a:prstClr val="black"/>
        </a:fontRef>
      </a:tcTxStyle>
      <a:tcStyle>
        <a:tcBdr>
          <a:left>
            <a:ln w="6350" cmpd="sng">
              <a:solidFill>
                <a:srgbClr val="D8DBBB"/>
              </a:solidFill>
            </a:ln>
          </a:left>
          <a:right>
            <a:ln w="6350" cmpd="sng">
              <a:solidFill>
                <a:srgbClr val="D8DBBB"/>
              </a:solidFill>
            </a:ln>
          </a:right>
          <a:top>
            <a:ln w="6350" cmpd="sng">
              <a:solidFill>
                <a:srgbClr val="D8DBBB"/>
              </a:solidFill>
            </a:ln>
          </a:top>
          <a:bottom>
            <a:ln w="6350" cmpd="sng">
              <a:solidFill>
                <a:srgbClr val="D8DBBB"/>
              </a:solidFill>
            </a:ln>
          </a:bottom>
          <a:insideH>
            <a:ln w="6350" cmpd="sng">
              <a:solidFill>
                <a:srgbClr val="D8DBBB"/>
              </a:solidFill>
            </a:ln>
          </a:insideH>
          <a:insideV>
            <a:ln w="6350" cmpd="sng">
              <a:solidFill>
                <a:srgbClr val="D8DBBB"/>
              </a:solidFill>
            </a:ln>
          </a:insideV>
        </a:tcBdr>
        <a:fill>
          <a:solidFill>
            <a:srgbClr val="FFFFFF"/>
          </a:solidFill>
        </a:fill>
      </a:tcStyle>
    </a:wholeTbl>
    <a:firstRow>
      <a:tcTxStyle>
        <a:fontRef idx="none">
          <a:prstClr val="black"/>
        </a:fontRef>
      </a:tcTxStyle>
      <a:tcStyle>
        <a:tcBdr>
          <a:left>
            <a:ln w="6350" cmpd="sng">
              <a:solidFill>
                <a:srgbClr val="FFFFFF"/>
              </a:solidFill>
            </a:ln>
          </a:left>
          <a:right>
            <a:ln w="6350" cmpd="sng">
              <a:solidFill>
                <a:srgbClr val="FFFFFF"/>
              </a:solidFill>
            </a:ln>
          </a:right>
          <a:top>
            <a:ln w="6350" cmpd="sng">
              <a:solidFill>
                <a:srgbClr val="FFFFFF"/>
              </a:solidFill>
            </a:ln>
          </a:top>
          <a:bottom>
            <a:ln w="6350" cmpd="sng">
              <a:solidFill>
                <a:srgbClr val="FFFFFF"/>
              </a:solidFill>
            </a:ln>
          </a:bottom>
          <a:insideV>
            <a:ln w="6350" cmpd="sng">
              <a:solidFill>
                <a:srgbClr val="FFFFFF"/>
              </a:solidFill>
            </a:ln>
          </a:insideV>
        </a:tcBdr>
        <a:fill>
          <a:solidFill>
            <a:srgbClr val="D8DBBB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3" d="100"/>
          <a:sy n="73" d="100"/>
        </p:scale>
        <p:origin x="774" y="48"/>
      </p:cViewPr>
      <p:guideLst>
        <p:guide orient="horz" pos="2283"/>
        <p:guide pos="38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istrator\Desktop\&#39030;&#28857;MAPS&#26032;&#29256;\&#21151;&#32791;&#20998;&#26512;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CN"/>
              <a:t>功耗评估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新设计20260820!$H$21</c:f>
              <c:strCache>
                <c:ptCount val="1"/>
                <c:pt idx="0">
                  <c:v>TaichuPix（180nm）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trendline>
            <c:spPr>
              <a:ln w="9525" cap="rnd">
                <a:solidFill>
                  <a:schemeClr val="accent1"/>
                </a:solidFill>
              </a:ln>
              <a:effectLst/>
            </c:spPr>
            <c:trendlineType val="linear"/>
            <c:dispRSqr val="0"/>
            <c:dispEq val="0"/>
          </c:trendline>
          <c:xVal>
            <c:numRef>
              <c:f>新设计20260820!$G$22:$G$27</c:f>
              <c:numCache>
                <c:formatCode>General</c:formatCode>
                <c:ptCount val="6"/>
                <c:pt idx="0">
                  <c:v>4</c:v>
                </c:pt>
                <c:pt idx="1">
                  <c:v>49</c:v>
                </c:pt>
                <c:pt idx="2">
                  <c:v>91</c:v>
                </c:pt>
                <c:pt idx="3">
                  <c:v>129</c:v>
                </c:pt>
                <c:pt idx="4">
                  <c:v>150</c:v>
                </c:pt>
                <c:pt idx="5">
                  <c:v>200</c:v>
                </c:pt>
              </c:numCache>
            </c:numRef>
          </c:xVal>
          <c:yVal>
            <c:numRef>
              <c:f>新设计20260820!$H$22:$H$27</c:f>
              <c:numCache>
                <c:formatCode>General</c:formatCode>
                <c:ptCount val="6"/>
                <c:pt idx="0">
                  <c:v>94.7</c:v>
                </c:pt>
                <c:pt idx="1">
                  <c:v>113.1</c:v>
                </c:pt>
                <c:pt idx="2">
                  <c:v>129.9</c:v>
                </c:pt>
                <c:pt idx="3">
                  <c:v>137.69999999999999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新设计20260820!$I$21</c:f>
              <c:strCache>
                <c:ptCount val="1"/>
                <c:pt idx="0">
                  <c:v>New design（90nm）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trendline>
            <c:spPr>
              <a:ln w="9525" cap="rnd">
                <a:solidFill>
                  <a:schemeClr val="accent2"/>
                </a:solidFill>
              </a:ln>
              <a:effectLst/>
            </c:spPr>
            <c:trendlineType val="linear"/>
            <c:dispRSqr val="0"/>
            <c:dispEq val="1"/>
            <c:trendlineLbl>
              <c:layout/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CN"/>
                </a:p>
              </c:txPr>
            </c:trendlineLbl>
          </c:trendline>
          <c:xVal>
            <c:numRef>
              <c:f>新设计20260820!$G$22:$G$27</c:f>
              <c:numCache>
                <c:formatCode>General</c:formatCode>
                <c:ptCount val="6"/>
                <c:pt idx="0">
                  <c:v>4</c:v>
                </c:pt>
                <c:pt idx="1">
                  <c:v>49</c:v>
                </c:pt>
                <c:pt idx="2">
                  <c:v>91</c:v>
                </c:pt>
                <c:pt idx="3">
                  <c:v>129</c:v>
                </c:pt>
                <c:pt idx="4">
                  <c:v>150</c:v>
                </c:pt>
                <c:pt idx="5">
                  <c:v>200</c:v>
                </c:pt>
              </c:numCache>
            </c:numRef>
          </c:xVal>
          <c:yVal>
            <c:numRef>
              <c:f>新设计20260820!$I$22:$I$27</c:f>
              <c:numCache>
                <c:formatCode>General</c:formatCode>
                <c:ptCount val="6"/>
                <c:pt idx="0">
                  <c:v>20.82</c:v>
                </c:pt>
                <c:pt idx="1">
                  <c:v>24.16</c:v>
                </c:pt>
                <c:pt idx="2">
                  <c:v>27.14</c:v>
                </c:pt>
                <c:pt idx="3">
                  <c:v>28.4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17095008"/>
        <c:axId val="1517098272"/>
      </c:scatterChart>
      <c:valAx>
        <c:axId val="15170950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 altLang="en-US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517098272"/>
        <c:crosses val="autoZero"/>
        <c:crossBetween val="midCat"/>
      </c:valAx>
      <c:valAx>
        <c:axId val="1517098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 altLang="en-US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51709500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0.41809</cdr:x>
      <cdr:y>0.90276</cdr:y>
    </cdr:from>
    <cdr:to>
      <cdr:x>0.64955</cdr:x>
      <cdr:y>0.95269</cdr:y>
    </cdr:to>
    <cdr:sp macro="" textlink="">
      <cdr:nvSpPr>
        <cdr:cNvPr id="2" name="文本框 1"/>
        <cdr:cNvSpPr txBox="1"/>
      </cdr:nvSpPr>
      <cdr:spPr>
        <a:xfrm xmlns:a="http://schemas.openxmlformats.org/drawingml/2006/main">
          <a:off x="2443163" y="3271839"/>
          <a:ext cx="1352550" cy="1809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altLang="zh-CN" sz="1100"/>
            <a:t>Pixel hit rate (MHz)</a:t>
          </a:r>
          <a:endParaRPr lang="zh-CN" altLang="en-US" sz="1100"/>
        </a:p>
      </cdr:txBody>
    </cdr:sp>
  </cdr:relSizeAnchor>
  <cdr:relSizeAnchor xmlns:cdr="http://schemas.openxmlformats.org/drawingml/2006/chartDrawing">
    <cdr:from>
      <cdr:x>0.00299</cdr:x>
      <cdr:y>0.44415</cdr:y>
    </cdr:from>
    <cdr:to>
      <cdr:x>0.03396</cdr:x>
      <cdr:y>0.66973</cdr:y>
    </cdr:to>
    <cdr:sp macro="" textlink="">
      <cdr:nvSpPr>
        <cdr:cNvPr id="3" name="文本框 1"/>
        <cdr:cNvSpPr txBox="1"/>
      </cdr:nvSpPr>
      <cdr:spPr>
        <a:xfrm xmlns:a="http://schemas.openxmlformats.org/drawingml/2006/main" rot="16200000">
          <a:off x="-300831" y="1928019"/>
          <a:ext cx="817562" cy="1809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CN" sz="1100"/>
            <a:t>Power (mW)</a:t>
          </a:r>
          <a:endParaRPr lang="zh-CN" altLang="en-US" sz="11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F758A8-A3D6-4714-BBE4-9F33ED57F75B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3083E8-D70E-467A-B59A-9D14F37B0C9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8094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9516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07134-0AD0-488A-A7BB-459865483A70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C613A-C490-4269-A92E-74000A5FBB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07134-0AD0-488A-A7BB-459865483A70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C613A-C490-4269-A92E-74000A5FBB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07134-0AD0-488A-A7BB-459865483A70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C613A-C490-4269-A92E-74000A5FBB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07134-0AD0-488A-A7BB-459865483A70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C613A-C490-4269-A92E-74000A5FBB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07134-0AD0-488A-A7BB-459865483A70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C613A-C490-4269-A92E-74000A5FBB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07134-0AD0-488A-A7BB-459865483A70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C613A-C490-4269-A92E-74000A5FBB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07134-0AD0-488A-A7BB-459865483A70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C613A-C490-4269-A92E-74000A5FBB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07134-0AD0-488A-A7BB-459865483A70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C613A-C490-4269-A92E-74000A5FBB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07134-0AD0-488A-A7BB-459865483A70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C613A-C490-4269-A92E-74000A5FBB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07134-0AD0-488A-A7BB-459865483A70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C613A-C490-4269-A92E-74000A5FBB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07134-0AD0-488A-A7BB-459865483A70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C613A-C490-4269-A92E-74000A5FBB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07134-0AD0-488A-A7BB-459865483A70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1065510" y="6419850"/>
            <a:ext cx="10394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defRPr>
            </a:lvl1pPr>
          </a:lstStyle>
          <a:p>
            <a:fld id="{67FC613A-C490-4269-A92E-74000A5FBB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: 形状 7"/>
          <p:cNvSpPr/>
          <p:nvPr/>
        </p:nvSpPr>
        <p:spPr>
          <a:xfrm>
            <a:off x="1" y="0"/>
            <a:ext cx="12496799" cy="6157404"/>
          </a:xfrm>
          <a:custGeom>
            <a:avLst/>
            <a:gdLst>
              <a:gd name="connsiteX0" fmla="*/ 0 w 12114187"/>
              <a:gd name="connsiteY0" fmla="*/ 0 h 5105400"/>
              <a:gd name="connsiteX1" fmla="*/ 12114187 w 12114187"/>
              <a:gd name="connsiteY1" fmla="*/ 0 h 5105400"/>
              <a:gd name="connsiteX2" fmla="*/ 12043798 w 12114187"/>
              <a:gd name="connsiteY2" fmla="*/ 125671 h 5105400"/>
              <a:gd name="connsiteX3" fmla="*/ 1371600 w 12114187"/>
              <a:gd name="connsiteY3" fmla="*/ 5105400 h 5105400"/>
              <a:gd name="connsiteX4" fmla="*/ 187367 w 12114187"/>
              <a:gd name="connsiteY4" fmla="*/ 5063305 h 5105400"/>
              <a:gd name="connsiteX5" fmla="*/ 0 w 12114187"/>
              <a:gd name="connsiteY5" fmla="*/ 5046545 h 510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14187" h="5105400">
                <a:moveTo>
                  <a:pt x="0" y="0"/>
                </a:moveTo>
                <a:lnTo>
                  <a:pt x="12114187" y="0"/>
                </a:lnTo>
                <a:lnTo>
                  <a:pt x="12043798" y="125671"/>
                </a:lnTo>
                <a:cubicBezTo>
                  <a:pt x="10285494" y="3052049"/>
                  <a:pt x="6169188" y="5105400"/>
                  <a:pt x="1371600" y="5105400"/>
                </a:cubicBezTo>
                <a:cubicBezTo>
                  <a:pt x="971801" y="5105400"/>
                  <a:pt x="576733" y="5091141"/>
                  <a:pt x="187367" y="5063305"/>
                </a:cubicBezTo>
                <a:lnTo>
                  <a:pt x="0" y="504654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dirty="0"/>
              <a:t>TOT</a:t>
            </a:r>
            <a:r>
              <a:rPr lang="zh-CN" altLang="en-US" dirty="0"/>
              <a:t>仿真曲线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998855" y="472440"/>
            <a:ext cx="5097145" cy="68643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zh-CN" altLang="en-US" sz="2800" b="1" dirty="0">
                <a:solidFill>
                  <a:srgbClr val="004E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</a:t>
            </a:r>
            <a:r>
              <a:rPr lang="zh-CN" altLang="en-US" sz="2800" b="1" dirty="0" smtClean="0">
                <a:solidFill>
                  <a:srgbClr val="004E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工艺下外围电路功耗评估</a:t>
            </a:r>
            <a:endParaRPr lang="zh-CN" altLang="en-US" sz="2800" b="1" dirty="0">
              <a:solidFill>
                <a:srgbClr val="004E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800" b="1" dirty="0">
              <a:solidFill>
                <a:srgbClr val="004E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800" b="1" dirty="0">
              <a:solidFill>
                <a:srgbClr val="004E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矩形 31"/>
          <p:cNvSpPr/>
          <p:nvPr/>
        </p:nvSpPr>
        <p:spPr>
          <a:xfrm flipH="1">
            <a:off x="939648" y="567224"/>
            <a:ext cx="58937" cy="333374"/>
          </a:xfrm>
          <a:prstGeom prst="rect">
            <a:avLst/>
          </a:prstGeom>
          <a:solidFill>
            <a:srgbClr val="00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连接符 14"/>
          <p:cNvCxnSpPr/>
          <p:nvPr/>
        </p:nvCxnSpPr>
        <p:spPr>
          <a:xfrm>
            <a:off x="660400" y="996134"/>
            <a:ext cx="8292531" cy="0"/>
          </a:xfrm>
          <a:prstGeom prst="line">
            <a:avLst/>
          </a:prstGeom>
          <a:ln w="15875">
            <a:solidFill>
              <a:srgbClr val="004EA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C613A-C490-4269-A92E-74000A5FBBF1}" type="slidenum">
              <a:rPr lang="zh-CN" altLang="en-US" smtClean="0"/>
              <a:t>1</a:t>
            </a:fld>
            <a:endParaRPr lang="zh-CN" altLang="en-US"/>
          </a:p>
        </p:txBody>
      </p:sp>
      <p:graphicFrame>
        <p:nvGraphicFramePr>
          <p:cNvPr id="10" name="图表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7905490"/>
              </p:ext>
            </p:extLst>
          </p:nvPr>
        </p:nvGraphicFramePr>
        <p:xfrm>
          <a:off x="1703693" y="1254411"/>
          <a:ext cx="8415338" cy="3624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1502229" y="5161925"/>
            <a:ext cx="9051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说明</a:t>
            </a:r>
            <a:r>
              <a:rPr lang="en-US" altLang="zh-CN" dirty="0" smtClean="0"/>
              <a:t>: </a:t>
            </a:r>
            <a:r>
              <a:rPr lang="zh-CN" altLang="en-US" dirty="0" smtClean="0"/>
              <a:t>（</a:t>
            </a:r>
            <a:r>
              <a:rPr lang="en-US" altLang="zh-CN" dirty="0" smtClean="0"/>
              <a:t>1</a:t>
            </a:r>
            <a:r>
              <a:rPr lang="zh-CN" altLang="en-US" dirty="0" smtClean="0"/>
              <a:t>）</a:t>
            </a:r>
            <a:r>
              <a:rPr lang="en-US" altLang="zh-CN" dirty="0" err="1" smtClean="0"/>
              <a:t>TaichuPix</a:t>
            </a:r>
            <a:r>
              <a:rPr lang="zh-CN" altLang="en-US" dirty="0" smtClean="0"/>
              <a:t>为后仿真结果，新设计的功耗假设设计结构和</a:t>
            </a:r>
            <a:r>
              <a:rPr lang="en-US" altLang="zh-CN" dirty="0" err="1" smtClean="0"/>
              <a:t>TaichuPix</a:t>
            </a:r>
            <a:r>
              <a:rPr lang="zh-CN" altLang="en-US" dirty="0" smtClean="0"/>
              <a:t>相同，移植到</a:t>
            </a:r>
            <a:r>
              <a:rPr lang="en-US" altLang="zh-CN" dirty="0" smtClean="0"/>
              <a:t>90nm</a:t>
            </a:r>
            <a:r>
              <a:rPr lang="zh-CN" altLang="en-US" dirty="0" smtClean="0"/>
              <a:t>工艺，外围读出规模减小一半，外围电路面积减小至</a:t>
            </a:r>
            <a:r>
              <a:rPr lang="en-US" altLang="zh-CN" dirty="0" smtClean="0"/>
              <a:t>1/4</a:t>
            </a:r>
            <a:r>
              <a:rPr lang="zh-CN" altLang="en-US" dirty="0" smtClean="0"/>
              <a:t>估算。</a:t>
            </a:r>
            <a:endParaRPr lang="en-US" altLang="zh-CN" dirty="0" smtClean="0"/>
          </a:p>
          <a:p>
            <a:r>
              <a:rPr lang="zh-CN" altLang="en-US" dirty="0" smtClean="0"/>
              <a:t>（</a:t>
            </a:r>
            <a:r>
              <a:rPr lang="en-US" altLang="zh-CN" dirty="0" smtClean="0"/>
              <a:t>2</a:t>
            </a:r>
            <a:r>
              <a:rPr lang="zh-CN" altLang="en-US" dirty="0" smtClean="0"/>
              <a:t>）此评估比较激进，按照静态电流不增加，功耗降低</a:t>
            </a:r>
            <a:r>
              <a:rPr lang="en-US" altLang="zh-CN" dirty="0" smtClean="0"/>
              <a:t>1.5</a:t>
            </a:r>
            <a:r>
              <a:rPr lang="zh-CN" altLang="en-US" dirty="0" smtClean="0"/>
              <a:t>倍，动态功耗降低</a:t>
            </a:r>
            <a:r>
              <a:rPr lang="en-US" altLang="zh-CN" dirty="0" smtClean="0"/>
              <a:t>5-9</a:t>
            </a:r>
            <a:r>
              <a:rPr lang="zh-CN" altLang="en-US" dirty="0" smtClean="0"/>
              <a:t>倍估算。</a:t>
            </a:r>
            <a:endParaRPr lang="zh-CN" altLang="en-US" dirty="0"/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TkzM2UyZGJlOWM4YTkzMDEyZjRlMTFhY2QzMDQ2ODQifQ=="/>
  <p:tag name="LOCALPRESID" val="1781415118145635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CALSLIDEID" val="17814151183754766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89</Words>
  <Application>Microsoft Office PowerPoint</Application>
  <PresentationFormat>宽屏</PresentationFormat>
  <Paragraphs>8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微软雅黑</vt:lpstr>
      <vt:lpstr>Arial</vt:lpstr>
      <vt:lpstr>Office 主题​​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jinchi fu</dc:creator>
  <cp:lastModifiedBy>China</cp:lastModifiedBy>
  <cp:revision>146</cp:revision>
  <dcterms:created xsi:type="dcterms:W3CDTF">2023-05-19T05:12:00Z</dcterms:created>
  <dcterms:modified xsi:type="dcterms:W3CDTF">2026-08-20T10:36:25Z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1C735D060B8A41F3A4D6225130F8CE5F_13</vt:lpwstr>
  </property>
  <property fmtid="{D5CDD505-2E9C-101B-9397-08002B2CF9AE}" pid="3" name="KSOProductBuildVer">
    <vt:lpwstr>2052-12.1.0.23542</vt:lpwstr>
  </property>
</Properties>
</file>