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7" r:id="rId10"/>
    <p:sldId id="263" r:id="rId11"/>
    <p:sldId id="264" r:id="rId12"/>
    <p:sldId id="266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9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92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105156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Jet Flavor Tagging for CEPC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3108960"/>
            <a:ext cx="100584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AE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Quark / gluon separation and gluon-splitting-mode identification for ZH → H(gg), H(qq̄)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6035040"/>
            <a:ext cx="9144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update  —  ParticleTransformer jet tagger, CEPC IHEP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NEXT STEPS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Next steps: closing the gluon-tagging gap</a:t>
            </a:r>
            <a:endParaRPr lang="en-US" sz="2800" dirty="0"/>
          </a:p>
        </p:txBody>
      </p:sp>
      <p:sp>
        <p:nvSpPr>
          <p:cNvPr id="13" name="Text 8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09127" y="1642798"/>
            <a:ext cx="633984" cy="633984"/>
          </a:xfrm>
          <a:prstGeom prst="roundRect">
            <a:avLst/>
          </a:prstGeom>
          <a:solidFill>
            <a:srgbClr val="0F3460"/>
          </a:solidFill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709127" y="1642798"/>
            <a:ext cx="633984" cy="6339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endParaRPr lang="en-US" sz="2135" dirty="0"/>
          </a:p>
        </p:txBody>
      </p:sp>
      <p:sp>
        <p:nvSpPr>
          <p:cNvPr id="21" name="Text 17"/>
          <p:cNvSpPr/>
          <p:nvPr/>
        </p:nvSpPr>
        <p:spPr>
          <a:xfrm>
            <a:off x="1525991" y="1667182"/>
            <a:ext cx="10241280" cy="34137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sz="16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Regenrate</a:t>
            </a: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</a:t>
            </a:r>
            <a:r>
              <a:rPr lang="en-US" sz="16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gggg</a:t>
            </a: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qqqq</a:t>
            </a: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samples using </a:t>
            </a:r>
            <a:r>
              <a:rPr lang="en-US" sz="1600" b="1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whizard</a:t>
            </a:r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1525991" y="1996366"/>
            <a:ext cx="10241280" cy="34137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sz="1335" dirty="0">
                <a:solidFill>
                  <a:schemeClr val="tx1">
                    <a:lumMod val="50000"/>
                    <a:lumOff val="50000"/>
                  </a:schemeClr>
                </a:solidFill>
                <a:ea typeface="Calibri" pitchFamily="34" charset="-122"/>
                <a:cs typeface="Calibri" pitchFamily="34" charset="-120"/>
              </a:rPr>
              <a:t>Generating the samples required for the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a typeface="Georgia" panose="02040502050405090303" pitchFamily="34" charset="-122"/>
                <a:cs typeface="Georgia" panose="02040502050405090303" pitchFamily="34" charset="-120"/>
              </a:rPr>
              <a:t>Gluon-splitting-mode identification</a:t>
            </a:r>
            <a:endParaRPr lang="en-US" sz="1335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Shape 15"/>
          <p:cNvSpPr/>
          <p:nvPr/>
        </p:nvSpPr>
        <p:spPr>
          <a:xfrm>
            <a:off x="715223" y="2468586"/>
            <a:ext cx="633984" cy="633984"/>
          </a:xfrm>
          <a:prstGeom prst="roundRect">
            <a:avLst/>
          </a:prstGeom>
          <a:solidFill>
            <a:srgbClr val="0F3460"/>
          </a:solidFill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7" name="Text 16"/>
          <p:cNvSpPr/>
          <p:nvPr/>
        </p:nvSpPr>
        <p:spPr>
          <a:xfrm>
            <a:off x="715223" y="2468586"/>
            <a:ext cx="633984" cy="6339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endParaRPr lang="en-US" sz="2135" dirty="0"/>
          </a:p>
        </p:txBody>
      </p:sp>
      <p:sp>
        <p:nvSpPr>
          <p:cNvPr id="29" name="Text 17"/>
          <p:cNvSpPr/>
          <p:nvPr/>
        </p:nvSpPr>
        <p:spPr>
          <a:xfrm>
            <a:off x="1532087" y="2492970"/>
            <a:ext cx="10241280" cy="34137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 Analysis — Angular Observables</a:t>
            </a:r>
            <a:endParaRPr lang="en-US" sz="1600" dirty="0"/>
          </a:p>
        </p:txBody>
      </p:sp>
      <p:sp>
        <p:nvSpPr>
          <p:cNvPr id="31" name="Text 18"/>
          <p:cNvSpPr/>
          <p:nvPr/>
        </p:nvSpPr>
        <p:spPr>
          <a:xfrm>
            <a:off x="1532087" y="2822154"/>
            <a:ext cx="10241280" cy="34137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sz="1335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trained tagger to select clean H→gg events. Measure Δφ distribution and extract CP mixing angle f_CP.</a:t>
            </a:r>
            <a:endParaRPr lang="en-US" sz="133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MOTIVATION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77192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Why measure H → gg and the gluon splitting mode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91440" y="1413400"/>
            <a:ext cx="6400800" cy="4572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b="1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Gluon spin correlations in H→gg probe the CP structure of the Hgg coupling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Higgs-gluon effective interaction can be CP-even, CP-odd, or a mixture, parametrized by a mixing angle </a:t>
            </a:r>
            <a:r>
              <a:rPr lang="en-US" dirty="0"/>
              <a:t>θ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 correlations between the two gluons from H→gg are only accessible through jet substructure, observables like the Lund variable and four-point energy correlator (E4C)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b="1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to </a:t>
            </a:r>
            <a:r>
              <a:rPr lang="en-US" sz="1450" dirty="0">
                <a:sym typeface="+mn-ea"/>
              </a:rPr>
              <a:t>θ</a:t>
            </a:r>
            <a:r>
              <a:rPr lang="en-US" sz="1450" b="1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depends critically on identifying how each gluon splits: to two gluons (g→gg) or to a quark pair (g→qq̄)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ideal splitting-mode discrimination, CEPC at √s = 240 GeV can exclude </a:t>
            </a:r>
            <a:r>
              <a:rPr lang="en-US" dirty="0"/>
              <a:t>θ</a:t>
            </a: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≈ 0.03π at L = 20 ab⁻¹ via the qqq̄q̄ channel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5" name="TextBox 24"/>
          <p:cNvSpPr txBox="1"/>
          <p:nvPr/>
        </p:nvSpPr>
        <p:spPr>
          <a:xfrm>
            <a:off x="6557555" y="5169246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9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Wang, Gao, Li, Zhu — “Parton spin correlations and CP properties in </a:t>
            </a:r>
            <a:r>
              <a:rPr lang="en-US" sz="900" i="1" dirty="0" err="1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H→gg</a:t>
            </a:r>
            <a:r>
              <a:rPr lang="en-US" sz="9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decay at future lepton colliders” (arXiv:2601.22248)</a:t>
            </a:r>
            <a:endParaRPr lang="en-US" sz="900" dirty="0"/>
          </a:p>
        </p:txBody>
      </p:sp>
      <p:pic>
        <p:nvPicPr>
          <p:cNvPr id="5" name="图片 4" descr="截屏2026-08-24 14.17.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57645" y="1343025"/>
            <a:ext cx="5516245" cy="36868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MOTIVATION (CONT.)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97922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H hadronic branching-ratio measurement in the CEPC TDR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3400" y="1688841"/>
            <a:ext cx="6035040" cy="4206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CEPC Reference TDR performs a simultaneous, event-level 7-class measurement of Higgs hadronic decay modes (bb̄, cc̄, ss̄, gg, WW*, ZZ*, plus (ZZ)sl background) using a ParticleTransformer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an event-level classification (whole ZH → μμH event) — distinct from, and complementary to, jet-level flavor/gluon tagging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b="1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TDR result: H→gg is correctly identified 77.4% of the time in this 7-class event classifier (see matrix, right)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jet tagger targets the complementary, finer-grained question: given a jet is from H→gg, which quark/gluon flavor is it, and did the parent gluon split to gg or qq̄?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903720" y="1508760"/>
            <a:ext cx="4754880" cy="4206240"/>
          </a:xfrm>
          <a:prstGeom prst="roundRect">
            <a:avLst>
              <a:gd name="adj" fmla="val 1739"/>
            </a:avLst>
          </a:prstGeom>
          <a:solidFill>
            <a:srgbClr val="F7F8FA"/>
          </a:solidFill>
          <a:ln w="12700">
            <a:solidFill>
              <a:srgbClr val="E3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78040" y="1691640"/>
            <a:ext cx="42062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TDR Table 15.7 reference matrix (7-class, event-level)</a:t>
            </a:r>
            <a:endParaRPr lang="en-US" sz="125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/>
        </p:nvGraphicFramePr>
        <p:xfrm>
          <a:off x="7178040" y="2194560"/>
          <a:ext cx="4206237" cy="2418804"/>
        </p:xfrm>
        <a:graphic>
          <a:graphicData uri="http://schemas.openxmlformats.org/drawingml/2006/table">
            <a:tbl>
              <a:tblPr/>
              <a:tblGrid>
                <a:gridCol w="600891"/>
                <a:gridCol w="600891"/>
                <a:gridCol w="600891"/>
                <a:gridCol w="600891"/>
                <a:gridCol w="600891"/>
                <a:gridCol w="600891"/>
                <a:gridCol w="600891"/>
              </a:tblGrid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true \ pred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bb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cc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gg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zz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ww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ss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0192E"/>
                          </a:solidFill>
                        </a:rPr>
                        <a:t>Hbb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92.9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1.3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1.7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3.7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0.1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0.3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0192E"/>
                          </a:solidFill>
                        </a:rPr>
                        <a:t>Hcc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1.1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85.2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4.3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3.3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3.6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0192E"/>
                          </a:solidFill>
                        </a:rPr>
                        <a:t>Hgg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1.8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2.6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77.4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4.2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6.0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7.8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0192E"/>
                          </a:solidFill>
                        </a:rPr>
                        <a:t>Hzz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3.3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2.9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9.0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65.7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15.9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3.1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0192E"/>
                          </a:solidFill>
                        </a:rPr>
                        <a:t>Hww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0.1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9.6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10.6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75.2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96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10192E"/>
                          </a:solidFill>
                        </a:rPr>
                        <a:t>Hss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0.0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14.2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2.9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2.0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2A2E36"/>
                          </a:solidFill>
                        </a:rPr>
                        <a:t>78.3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7178040" y="4754880"/>
            <a:ext cx="429768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CEPC Reference TDR, §15.2.3 &amp; Table 15.7 (ZH→μμH, ParticleTransformer)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11" name="图片 10" descr="截屏2026-08-24 14.18.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3825" y="4754880"/>
            <a:ext cx="4659630" cy="1491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SAMPLE PRODUCTION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Simulation chain and datasets used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064240" cy="15544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Generation: Whizard 3 + Pythia 8, e⁺e⁻ → ZH, Z→μμ, √s = 240 GeV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Detector: CEPCSW (modified TDR 25.8, multi-thread workflow_hive branch)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Pipeline: Sim → Rec → flat ntuple (per-jet) → dataset split (train/val/test)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gg-splitting-mode samples (gggg, qqqq) generated separately in MadGraph5 — used only for the 2-class gg-split-mode study (kept isolated from the 6-class quark/gluon training)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5486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used — 6-class quark/gluon tagger</a:t>
            </a:r>
            <a:endParaRPr lang="en-US" sz="135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548640" y="3429000"/>
          <a:ext cx="5486400" cy="2769326"/>
        </p:xfrm>
        <a:graphic>
          <a:graphicData uri="http://schemas.openxmlformats.org/drawingml/2006/table">
            <a:tbl>
              <a:tblPr/>
              <a:tblGrid>
                <a:gridCol w="1097280"/>
                <a:gridCol w="1097280"/>
                <a:gridCol w="1097280"/>
                <a:gridCol w="1097280"/>
                <a:gridCol w="1097280"/>
              </a:tblGrid>
              <a:tr h="30044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Class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9D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Process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9D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Generator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9D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Files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9D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Jets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9D8F"/>
                    </a:solidFill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Hbb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ZH, H→bḇ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Whizard3+Pythia8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299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~150k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Hcc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ZH, H→cc̄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Whizard3+Pythia8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299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~150k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Hss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ZH, H→ss̄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Whizard3+Pythia8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292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~146k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Huu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ZH, H→uū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Whizard3+Pythia8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297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~149k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Hdd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ZH, H→dd̄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Whizard3+Pythia8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299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~150k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Hgg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ZH, H→gg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Whizard3+Pythia8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300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~150k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6400800" y="3063240"/>
            <a:ext cx="52120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used — 2-class gg-split-mode study</a:t>
            </a:r>
            <a:endParaRPr lang="en-US" sz="135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/>
        </p:nvGraphicFramePr>
        <p:xfrm>
          <a:off x="6400800" y="3429000"/>
          <a:ext cx="5212080" cy="1127760"/>
        </p:xfrm>
        <a:graphic>
          <a:graphicData uri="http://schemas.openxmlformats.org/drawingml/2006/table">
            <a:tbl>
              <a:tblPr/>
              <a:tblGrid>
                <a:gridCol w="1303020"/>
                <a:gridCol w="1303020"/>
                <a:gridCol w="1303020"/>
                <a:gridCol w="1303020"/>
              </a:tblGrid>
              <a:tr h="304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Class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0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Process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0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Generator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0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Files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A01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gggg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H→gg→gggg (g→gg)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MadGraph5+Pythia8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50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qqqq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H→gg→qqq̄q̄ (g→qq̄)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MadGraph5+Pythia8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2A2E36"/>
                          </a:solidFill>
                        </a:rPr>
                        <a:t>50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309360" y="4630783"/>
            <a:ext cx="5212080" cy="1737360"/>
          </a:xfrm>
          <a:prstGeom prst="roundRect">
            <a:avLst>
              <a:gd name="adj" fmla="val 38860"/>
            </a:avLst>
          </a:prstGeom>
          <a:solidFill>
            <a:srgbClr val="FDF3E3"/>
          </a:solidFill>
          <a:ln w="12700">
            <a:solidFill>
              <a:srgbClr val="F0DC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6629400" y="4709160"/>
            <a:ext cx="47548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A6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6629400" y="4983480"/>
            <a:ext cx="4754880" cy="11887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Kept as a separate 2-class study since these two classes share a generator (matched kinematics), independent of the 6-class quark/gluon training set.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JET TAGGER TRAINING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Model, inputs, and training setup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5486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Architecture: ParticleTransformer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548640" y="1828800"/>
          <a:ext cx="5486400" cy="2468879"/>
        </p:xfrm>
        <a:graphic>
          <a:graphicData uri="http://schemas.openxmlformats.org/drawingml/2006/table">
            <a:tbl>
              <a:tblPr/>
              <a:tblGrid>
                <a:gridCol w="2377440"/>
                <a:gridCol w="3108960"/>
              </a:tblGrid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Embedding dims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[128, 512, 128]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Pair embedding dims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[64, 64, 64]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Attention heads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Layers / class-attn layers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/ 2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Activation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GELU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Particle input dim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features + 4 vectors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particles / jet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(padded)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3"/>
          <p:cNvSpPr/>
          <p:nvPr/>
        </p:nvSpPr>
        <p:spPr>
          <a:xfrm>
            <a:off x="548640" y="4434840"/>
            <a:ext cx="5486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setup</a:t>
            </a:r>
            <a:endParaRPr lang="en-US" sz="1400" dirty="0"/>
          </a:p>
        </p:txBody>
      </p:sp>
      <p:graphicFrame>
        <p:nvGraphicFramePr>
          <p:cNvPr id="11" name="Table 1"/>
          <p:cNvGraphicFramePr>
            <a:graphicFrameLocks noGrp="1"/>
          </p:cNvGraphicFramePr>
          <p:nvPr/>
        </p:nvGraphicFramePr>
        <p:xfrm>
          <a:off x="548640" y="4754880"/>
          <a:ext cx="5486400" cy="1737360"/>
        </p:xfrm>
        <a:graphic>
          <a:graphicData uri="http://schemas.openxmlformats.org/drawingml/2006/table">
            <a:tbl>
              <a:tblPr/>
              <a:tblGrid>
                <a:gridCol w="2377440"/>
                <a:gridCol w="3108960"/>
              </a:tblGrid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Optimizer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Ranger, start LR 1e-3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Batch size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Samples / epoch (train, val)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65,536 / 16,384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Epochs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5B64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Split (train/val/test)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019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 / 10 / 10 %</a:t>
                      </a:r>
                      <a:endParaRPr lang="en-US" sz="1150" dirty="0"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6400800" y="1463040"/>
            <a:ext cx="52120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input variables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6400800" y="1828800"/>
            <a:ext cx="521208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Particle kinematics: p_T, energy fraction, Δη, Δφ, ΔR relative to jet axis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Track/vertex: d0, z0 (+ errors), charge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Calorimeter shape: ECAL/HCAL energy fraction, cluster size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PID: best-hypothesis particle ID flags (e / μ / π / K / p)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4-vector: px, py, pz, E per particle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6400800" y="4846320"/>
            <a:ext cx="5212080" cy="1737360"/>
          </a:xfrm>
          <a:prstGeom prst="roundRect">
            <a:avLst>
              <a:gd name="adj" fmla="val 4211"/>
            </a:avLst>
          </a:prstGeom>
          <a:solidFill>
            <a:srgbClr val="F7F8FA"/>
          </a:solidFill>
          <a:ln w="12700">
            <a:solidFill>
              <a:srgbClr val="E3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7"/>
          <p:cNvSpPr/>
          <p:nvPr/>
        </p:nvSpPr>
        <p:spPr>
          <a:xfrm>
            <a:off x="6629400" y="4983480"/>
            <a:ext cx="47548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results, two setups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6629400" y="5257800"/>
            <a:ext cx="4754880" cy="1280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8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6-class (b, c, s, u, d, g): dedicated model, trained from scratch on the clean Whizard samples</a:t>
            </a:r>
            <a:endParaRPr lang="en-US" sz="108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80" dirty="0">
                <a:solidFill>
                  <a:srgbClr val="2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2-class (g→gg vs. g→qq̄): derived from an earlier 7-class checkpoint, restricted to its two gluon output columns — not an independently trained model</a:t>
            </a:r>
            <a:endParaRPr lang="en-US" sz="1080" dirty="0"/>
          </a:p>
        </p:txBody>
      </p:sp>
      <p:sp>
        <p:nvSpPr>
          <p:cNvPr id="13" name="Text 9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PERFORMANCE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7-class confusion matrix (b, c, s, u, d, g-gg, g-</a:t>
            </a:r>
            <a:r>
              <a:rPr lang="en-US" sz="2800" b="1" dirty="0" err="1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qq</a:t>
            </a: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)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9" name="Rectangle 8"/>
          <p:cNvSpPr/>
          <p:nvPr/>
        </p:nvSpPr>
        <p:spPr>
          <a:xfrm>
            <a:off x="5645020" y="1591057"/>
            <a:ext cx="1688841" cy="153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8226425" y="2695575"/>
            <a:ext cx="329565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Seperation between gluon/quark jets is too good to be true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Probably due to difference between Madgraph (H-gg) and Whizard (H-qq), investigating </a:t>
            </a:r>
            <a:endParaRPr lang="en-US" altLang="zh-CN"/>
          </a:p>
        </p:txBody>
      </p:sp>
      <p:pic>
        <p:nvPicPr>
          <p:cNvPr id="8" name="图片 7" descr="微信图片_20260822162329_61_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217930"/>
            <a:ext cx="6395720" cy="49745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PERFORMANCE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6-class confusion matrix (b, c, s, u, d, g)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0205" y="1441918"/>
            <a:ext cx="5877776" cy="495257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26425" y="2695575"/>
            <a:ext cx="32956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Evaluation of the similar model with Whizard H-gg </a:t>
            </a:r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PERFORMANCE (CONT.)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Training vs. validation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776858"/>
            <a:ext cx="10972801" cy="39188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PERFORMANCE (CONT.)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192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ROC curves, per class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CEPC Jet Flavor Tagging — Status Update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3657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4398" y="1298448"/>
            <a:ext cx="7315200" cy="50734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5008</Words>
  <Application>WPS 文字</Application>
  <PresentationFormat>Widescreen</PresentationFormat>
  <Paragraphs>383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宋体</vt:lpstr>
      <vt:lpstr>Wingdings</vt:lpstr>
      <vt:lpstr>Georgia</vt:lpstr>
      <vt:lpstr>Georgia</vt:lpstr>
      <vt:lpstr>Georgia</vt:lpstr>
      <vt:lpstr>Calibri</vt:lpstr>
      <vt:lpstr>Helvetica Neue</vt:lpstr>
      <vt:lpstr>Calibri</vt:lpstr>
      <vt:lpstr>Calibri</vt:lpstr>
      <vt:lpstr>微软雅黑</vt:lpstr>
      <vt:lpstr>方正雅意黑 GB18030L2</vt:lpstr>
      <vt:lpstr>宋体</vt:lpstr>
      <vt:lpstr>Arial Unicode MS</vt:lpstr>
      <vt:lpstr>Aptos</vt:lpstr>
      <vt:lpstr>等线</vt:lpstr>
      <vt:lpstr>汉仪中等线KW</vt:lpstr>
      <vt:lpstr>汉仪书宋二KW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Shuo Han</cp:lastModifiedBy>
  <cp:revision>11</cp:revision>
  <dcterms:created xsi:type="dcterms:W3CDTF">2026-08-24T06:23:02Z</dcterms:created>
  <dcterms:modified xsi:type="dcterms:W3CDTF">2026-08-24T06:23:02Z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FE34A221DE15C86F1DE18B6AE04339DD_43</vt:lpwstr>
  </property>
  <property fmtid="{D5CDD505-2E9C-101B-9397-08002B2CF9AE}" pid="3" name="KSOProductBuildVer">
    <vt:lpwstr>2052-12.1.26055.26055</vt:lpwstr>
  </property>
</Properties>
</file>